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5" r:id="rId3"/>
    <p:sldId id="276" r:id="rId4"/>
    <p:sldId id="294" r:id="rId5"/>
    <p:sldId id="295" r:id="rId6"/>
    <p:sldId id="296" r:id="rId7"/>
    <p:sldId id="297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298" r:id="rId32"/>
    <p:sldId id="299" r:id="rId33"/>
    <p:sldId id="300" r:id="rId34"/>
    <p:sldId id="301" r:id="rId35"/>
    <p:sldId id="292" r:id="rId36"/>
    <p:sldId id="293" r:id="rId37"/>
    <p:sldId id="310" r:id="rId38"/>
    <p:sldId id="311" r:id="rId39"/>
    <p:sldId id="312" r:id="rId40"/>
    <p:sldId id="313" r:id="rId41"/>
    <p:sldId id="31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07" d="100"/>
          <a:sy n="107" d="100"/>
        </p:scale>
        <p:origin x="38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7/3/2022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7/3/2022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Telehealth, Telemedicine &amp; Virtual Health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Marshall, Program Director</a:t>
            </a:r>
          </a:p>
          <a:p>
            <a:r>
              <a:rPr lang="en-US" dirty="0"/>
              <a:t>DoD/MAMC Clinical Informatics Fellowship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B20D-F0AA-448D-8BD0-CAE4F58D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FFA4A-BB7D-4A34-B2FD-90EF744A8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Reducing or containing the cost of healthcare is one of the strongest motivators to fund and adopt virtual care technologies.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Telehealth reduces the cost of healthcare and increases efficiency with better management of chronic diseases, shared health professional staffing, reduced travel times, and fewer or shorter hospital stays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B5D1-9A1F-4AB4-AE61-3FCD710E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F7F6E-C6A8-405D-B7F4-22720275C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Studies have consistently shown that the quality of healthcare services delivered via telehealth are as good as those given in traditional in-person consultations.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some specialties, particularly in mental health and ICU care, telehealth delivers a superior product, with greater outcomes and consumer satisfaction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606B-6B15-4DB8-A88D-C8C31FBF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CD6FB-DF3C-4BDB-BECE-6E1FC6809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greatest impact of telehealth is on the consumer, their family and their community.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Using telehealth technologies reduces travel time and related stresses for the consumer.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 the past 15 years, multiple studies have documented consumer satisfaction and support for telehealth services.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Such services offer consumers the access to providers that might not be available otherwise, as well as medical services without the need to travel long distances.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2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6333-28CB-42C2-86AF-1A70E150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Provided by Telehealth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AA1DF-C671-496B-AC3A-F3D69073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Sometimes </a:t>
            </a:r>
            <a:r>
              <a:rPr lang="en-US" i="1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tele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is best understood in terms of the services provided and the mechanisms used to provide those services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Live videoconferencing (synchronous)</a:t>
            </a:r>
            <a:endParaRPr lang="en-US" spc="2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Store and forward (asynchronous)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Remote patient monitoring (RPM)</a:t>
            </a:r>
            <a:endParaRPr lang="en-US" spc="2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Mobile health (mHealth)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4CDF7-C059-4DCB-B8B9-57AFC1DF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3" y="3200400"/>
            <a:ext cx="4821767" cy="347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38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D808-5011-4B76-8B66-C309F418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0" dirty="0">
                <a:solidFill>
                  <a:srgbClr val="92D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Live videoconferencing (synchronous)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53E9-B6DD-45BA-9170-9496FDD38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delivery of </a:t>
            </a:r>
            <a:r>
              <a:rPr lang="en-US" b="1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live, interactive consultation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between: </a:t>
            </a:r>
          </a:p>
          <a:p>
            <a:pPr lvl="1"/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Primary care and patients</a:t>
            </a:r>
          </a:p>
          <a:p>
            <a:pPr lvl="1"/>
            <a:r>
              <a:rPr lang="en-US" spc="2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pecialist health services and patients</a:t>
            </a:r>
          </a:p>
          <a:p>
            <a:pPr lvl="1"/>
            <a:r>
              <a:rPr lang="en-US" spc="2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Primary care and specialist consultants</a:t>
            </a:r>
            <a:endParaRPr lang="en-US" spc="2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may involve a primary care or allied health professional providing a consultation with a patient, or a specialist assisting the primary care physician in rendering a diagnosis.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Communication methods include both phone consultations and video conferences.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Physicians can assess a patient’s medical history, perform psychiatric evaluations, and more using interactive medicine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9E55-DA47-403B-9F2C-6650921D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and Forward (Asynchronous)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9F66-1806-46CC-AC94-5D4536368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pc="2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use of </a:t>
            </a:r>
            <a:r>
              <a:rPr lang="en-US" b="1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store and forward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transmission of diagnostic images, vital signs and/or video clips along with patient data for later review that enables a primary care or allied health professional providing a consultation the ability to render a diagnosis</a:t>
            </a:r>
          </a:p>
          <a:p>
            <a:r>
              <a:rPr lang="en-US" spc="20" dirty="0">
                <a:solidFill>
                  <a:schemeClr val="tx1"/>
                </a:solidFill>
                <a:cs typeface="Times New Roman" panose="02020603050405020304" pitchFamily="18" charset="0"/>
              </a:rPr>
              <a:t>Very common for image-based specialty consultants like Dermatology, ENT, Ophthalmology, Orthopedics, etc.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Systems can transmit information across vast distances and diﬀerent systems (sometimes) so one physician can know what another has already done.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This leads to less duplicate testing and fewer instances of poor medication management.</a:t>
            </a:r>
          </a:p>
          <a:p>
            <a:r>
              <a:rPr lang="en-US" spc="20" dirty="0">
                <a:solidFill>
                  <a:schemeClr val="tx1"/>
                </a:solidFill>
                <a:cs typeface="Times New Roman" panose="02020603050405020304" pitchFamily="18" charset="0"/>
              </a:rPr>
              <a:t>Could also be used for field use from Role 1/2 settings to Role 3 or ships to shore-based facilities</a:t>
            </a:r>
          </a:p>
        </p:txBody>
      </p:sp>
    </p:spTree>
    <p:extLst>
      <p:ext uri="{BB962C8B-B14F-4D97-AF65-F5344CB8AC3E}">
        <p14:creationId xmlns:p14="http://schemas.microsoft.com/office/powerpoint/2010/main" val="217362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71F9-852E-4426-8BA3-D9776C9A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Patient/Health Monitoring (RPM/RHM)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567C-0E59-43AE-977A-A5D39F016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Likely a favorite among patients aging in place, telemedicine permits providers to monitor their patients in their own homes. </a:t>
            </a:r>
          </a:p>
          <a:p>
            <a:r>
              <a:rPr lang="en-US" dirty="0">
                <a:solidFill>
                  <a:schemeClr val="tx1"/>
                </a:solidFill>
              </a:rPr>
              <a:t>Using patient portals, a physician can gather and share information with their patient. </a:t>
            </a:r>
          </a:p>
          <a:p>
            <a:r>
              <a:rPr lang="en-US" spc="2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ncluding home telehealth, uses devices to remotely collect and send data to a home health agency or a remote diagnostic testing facility (RDTF) for interpretation.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Such applications might include a specific vital sign, such as blood glucose or heart ECG or a variety of indicators for homebound consumers.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Such services can be used to supplement the use of visiting nurses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In addition, medical devices can send vital signs and more to providers so they can adjust care as needed.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91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6281-2768-42F4-BE61-C87E847D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Health (mHealth)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A59C-7C1E-4D57-B5C0-0B5C47F0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Consumer medical and health information includes the use of the internet and wireless devices for consumers to obtain </a:t>
            </a:r>
            <a:r>
              <a:rPr lang="en-US" b="1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specialized health information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and online </a:t>
            </a:r>
            <a:r>
              <a:rPr lang="en-US" b="1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discussion groups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to provide peer-to-peer support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6880A-BBFA-474B-9D98-5A0DDBD4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24200"/>
            <a:ext cx="4343400" cy="335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08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1119-1D7C-4054-BB15-CB7A763E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B85FF-156B-4419-9EC5-F63FB829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Networked programs</a:t>
            </a:r>
          </a:p>
          <a:p>
            <a:r>
              <a:rPr lang="en-US" dirty="0"/>
              <a:t>Point-to-point connections</a:t>
            </a:r>
          </a:p>
          <a:p>
            <a:r>
              <a:rPr lang="en-US" dirty="0"/>
              <a:t>Monitoring center links</a:t>
            </a:r>
          </a:p>
          <a:p>
            <a:r>
              <a:rPr lang="en-US" dirty="0"/>
              <a:t>Web-based e-health consumer service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35393-57C1-47E9-B53A-5490B5F3E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362200"/>
            <a:ext cx="3810000" cy="420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94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CBE1-F2A7-49D9-B1B0-25947D1A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41524-F30B-4DD5-85AA-0945D035A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Link tertiary care hospitals and clinics with outlying clinics and community health centers in rural or suburban areas.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links may use dedicated high-speed lines or the Internet for telecommunication links between sites.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American Telemedicine Association (ATA) estimates the number of existing telehealth networks in the United States at roughly 200 providing connectivity to over 3,000 sites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2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Define Telehealth and Telemedicine</a:t>
            </a:r>
            <a:endParaRPr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Explain the difference between the two</a:t>
            </a:r>
            <a:endParaRPr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Review the benefits of Telemedicine/Telehealth</a:t>
            </a:r>
          </a:p>
          <a:p>
            <a:r>
              <a:rPr lang="en-US" dirty="0">
                <a:solidFill>
                  <a:schemeClr val="tx1"/>
                </a:solidFill>
              </a:rPr>
              <a:t>Review the types of services provided as well as the delivery methods</a:t>
            </a:r>
          </a:p>
          <a:p>
            <a:r>
              <a:rPr lang="en-US" dirty="0">
                <a:solidFill>
                  <a:schemeClr val="tx1"/>
                </a:solidFill>
              </a:rPr>
              <a:t>Review the shortcomings of Telemedicine/Telehealth</a:t>
            </a:r>
          </a:p>
          <a:p>
            <a:r>
              <a:rPr lang="en-US" dirty="0">
                <a:solidFill>
                  <a:schemeClr val="tx1"/>
                </a:solidFill>
              </a:rPr>
              <a:t>Discuss the barriers to Telemedicine/Telehealth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0CDA-801F-45A5-B86C-9E4DEF37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Point-to-Point Connections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93B8F-2B0A-4E06-9AB9-E57C8966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Private high-speed networks that are used by hospitals and clinics that deliver services directly or outsource specialty services to independent medical service providers.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Such outsourced services include radiology, stroke assessment, mental health, and intensive care services.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3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DB02-2B05-4985-BB9C-ADDA8446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Centers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D6D5F-CF2A-44D4-B28A-E355D0156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Used for cardiac, pulmonary or fetal monitoring, home care and related services that provide care to patients in the home.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Often normal landline or wireless connections are used to communicate directly between the patient and the center although some systems use the Internet.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2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8D0B-8BC4-4298-AE3A-17C19131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e-Health Consumer Service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DF0EF-E5BA-4329-AE06-C711ACF47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Provide direct consumer outreach and services over the Internet.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 telehealth, these include those sites that provide direct consumer care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15AC7-9261-4B6A-AA83-9242C97C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68" y="3200400"/>
            <a:ext cx="4507864" cy="34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81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3352-7821-40E3-BDD9-283543F9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Telemedicine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7D572-DE8A-42EB-B6B2-25F2A8042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Disease Management</a:t>
            </a:r>
          </a:p>
          <a:p>
            <a:r>
              <a:rPr lang="en-US" dirty="0"/>
              <a:t>Medication Management</a:t>
            </a:r>
          </a:p>
          <a:p>
            <a:r>
              <a:rPr lang="en-US" dirty="0"/>
              <a:t>Sharing Medical Information</a:t>
            </a:r>
          </a:p>
          <a:p>
            <a:r>
              <a:rPr lang="en-US" dirty="0"/>
              <a:t>Emergency Room/Department (ER/ED) Diversion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Opinion</a:t>
            </a:r>
          </a:p>
          <a:p>
            <a:r>
              <a:rPr lang="en-US" dirty="0"/>
              <a:t>Disaster Relief</a:t>
            </a:r>
          </a:p>
          <a:p>
            <a:r>
              <a:rPr lang="en-US" dirty="0"/>
              <a:t>Paramedic/Ambulatory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33F3A-83F7-4071-A419-6AE39D810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657600"/>
            <a:ext cx="414487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542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A5E1-AF39-41A9-B976-2FCBB818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Disease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9B24-80C9-49C8-81DA-60758A6C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With high-tech medical devices, physicians can now monitor their patients health over long distances.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Touchscreen technology allows providers to access heart rate, blood pressure, glucose levels and more through the transmission of data from one device to another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Seventy-five percent (75%) of the </a:t>
            </a:r>
            <a:r>
              <a:rPr lang="en-US" b="0" i="0" u="none" strike="noStrike" baseline="0" dirty="0">
                <a:solidFill>
                  <a:schemeClr val="tx1"/>
                </a:solidFill>
              </a:rPr>
              <a:t>United States healthcare spending is dedicated to treating heart disease, cancer, and diabetes.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As a result, there are now telemedicine solutions that can keep physicians abreast from hospital to home.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In addition, the patient, their family members, and other healthcare professionals can collaborate in the patient care process.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68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DEB2-4F9A-4E8D-8260-82BEAD61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E88D-ADC7-4339-A0A3-336A9B6A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Those in the healthcare industry recognize that medication management is a big deal, especially among seniors.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Older adults are more likely to forget to take their medications, which is where telemedicine comes in.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Providers and other healthcare professionals can use telemedicine technology to monitor when and if their patients took their medicine.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As a result, this leads to fewer hospital readmissions and enhances medication adherence.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44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12E9-AA6D-4C0A-8C60-887A088E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Medical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AD31-0138-438F-8913-94D6FCA25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Store and forward, allowing providers to share information over a distance, has been a game changer.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Today, primary care physicians can connect with specialists who are in another location than them.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Healthcare information like diagnostic images, blood analysis, and more can be shared for appropriate patient assessment in real time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25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CDC5-18A8-4ECE-9A04-074B0254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ER/ED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DEBCD-07A5-4B4A-93E0-C6725939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Without a doubt, the emergency room is one of the most expensive, overcrowded, and stressful environments in healthcare.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With telemedicine, overcrowded emergency rooms can be reduced by having patients see a remote physician using video chat ﬁrst.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The remote physician can determine if that individual should seek care in an emergency department, which increases ED eﬃciency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3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2E3F-83EE-46CA-AC7A-4A0D397E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7DC9-2D81-47B4-95FB-69A3758F9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Today, there are telemedicine solutions that allow patients to seek a second opinion from the comforts of their home.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Sending another physician copies of your medical images and more can easily be done by uploading the content to their secure website.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This is very convenient for those who need a specialist but do not have the resources to drive thousands of miles away or wait a long time.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47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C6F2-212A-4FCE-BC22-0030706B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9613-FBA1-4FF2-AD0F-677C4577F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When a disaster occurs, the local healthcare resources are immediately pulled in to provide both emergent and non-emergent care.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This usually results in a shortage as the demand for services is much higher than what can be supplied.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With telemedicine, physicians in other locations can help by conducting video visits.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In fact, when Hurricane Harvey occurred in 2017, healthcare professionals provided emergency and behavioral health video visits.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This allowed practitioners to focus on high demand, complex cases in-person versus low level cases that can managed remotely.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0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6367-0E5A-429B-A17E-ACC16F68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Telehealth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93AD-F92D-4739-AE8C-64EACF96C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While there’s no common definition of telehealth (and its many synonyms), the term itself can evoke a limited view of what telehealth does.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was, until recently, referred to as </a:t>
            </a:r>
            <a:r>
              <a:rPr lang="en-US" i="1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telemedicine</a:t>
            </a:r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now encompasses a much broader array of services and technologies – AI, virtual reality and behavioral economics are a few examples that come to mind – that are transforming the way health and care are delivered.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2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6E2B-194D-4836-A245-E387F640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Paramedic/Ambulatory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829F-2285-4784-AD86-E7C109B09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It’s not uncommon for an emergency department to shut down after reaching capacity.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This leads to ambulances taking patients to hospitals that are farther away and this ultimately aﬀects their outcome.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By using telemedicine, paramedics can use technology to see the capacity of an emergency room in real-time instead of heading to the hospital and then being diverted later.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Also, when emergency rooms begin using video consultations to triage their patients, it gets the non-emergent cases out sooner.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This leads to less ambulance diversion and better patient outcomes.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7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74C2-96A1-424A-B714-BEA4F1F5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Telemedicine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2CE3F-3F79-491D-B042-9315E3E58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Unclear policies</a:t>
            </a:r>
          </a:p>
          <a:p>
            <a:r>
              <a:rPr lang="en-US" dirty="0">
                <a:solidFill>
                  <a:schemeClr val="tx1"/>
                </a:solidFill>
              </a:rPr>
              <a:t>Fewer face-to-face consultations</a:t>
            </a:r>
          </a:p>
          <a:p>
            <a:r>
              <a:rPr lang="en-US" dirty="0">
                <a:solidFill>
                  <a:schemeClr val="tx1"/>
                </a:solidFill>
              </a:rPr>
              <a:t>Technology is expensive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D24C8-5EDF-4960-B552-D56AB71D5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197711"/>
            <a:ext cx="4343400" cy="335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351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F256-F9F8-4E9D-A829-1168444C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Unclear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757B-71E7-4F72-A56E-603BF527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Because technology is growing at such a fast pace, it’s been diﬃcult for policymakers to keep up with the industry.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There is great uncertainty regarding matters like reimbursement policies, privacy protection, and healthcare laws.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In addition, telemedicine laws are diﬀerent in every state.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There are currently 29 states with telemedicine parity laws, which require private payers to reimburse in the same way they would for an in-person visit.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As additional states adopt parity laws, private payers may institute more guidelines and restrictions for telemedicine services.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Although it’s a step in the right direction, there is still uncertainty regarding reimbursement rates, billing procedures, and more.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81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E9DC-CB5B-4A5C-B318-B95A26FA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Fewer F2F Consultations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AE39-836C-429E-BDC3-982CBEC5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Some physicians and patients are ﬁnding it diﬃcult to adapt to telemedicine, especially older adults.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Physicians are very concerned about patient mismanagement.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While advances in medicine have made it more eﬃcient to use technology, there are times when system outages occur.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There is also the potential for error as technology cannot always capture what the human touch can.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42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B471-146F-4BD8-81B8-6486315E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is Expensive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CEADC-81D2-4558-811E-DB22ADDC4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Healthcare systems that adopt telemedicine solutions can attest that it requires a lot of time and money.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Implementing a new system requires training and sometimes staﬀ members ﬁnd it diﬃcult to welcome this change.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Practice managers, nurses, physicians, and more have to learn how to utilize the system so that practices can see the beneﬁts.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Although telemedicine is expensive in the beginning, healthcare systems should see a positive return on investment over time due to more patients and less staﬀ.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There are significant cost differences between dedicated “Telemedicine carts” and simple desktop-/laptop-based Telemedicine.</a:t>
            </a:r>
          </a:p>
        </p:txBody>
      </p:sp>
    </p:spTree>
    <p:extLst>
      <p:ext uri="{BB962C8B-B14F-4D97-AF65-F5344CB8AC3E}">
        <p14:creationId xmlns:p14="http://schemas.microsoft.com/office/powerpoint/2010/main" val="2716372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40D6-F744-40DD-9BAE-4732928C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is Telehealth?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EFD0-68B6-4DD8-BABE-E9BF870C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According to a 2018 JAMA study, annual telemedicine visits have increased at an average annual compound growth rate of 52% from 2005 to 2014.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AHA states that 76% of U.S. hospitals connect with patients and consulting practitioners using video and other technology, and a study performed by NGBH revealed that virtually all (96%) of the nation’s large employers will provide medical coverage for telehealth in 2019.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COVID-19 effects on policy/legislation, licensing and reimbursement surrounding telehealth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6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6B25-0B16-4560-B196-D1F1A0A6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Telehealth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5CA9B-86C3-4609-A23C-8537671D4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from a 2018 survey of healthcare providers by Deloitte found that telehealth can improve patient experience, an important factor in quality care.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fact, nine out of ten physicians (90%) see the benefits of virtual care, especially regarding patient experience – access to care, patient satisfaction, and improved communication with the care team being the main benefits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8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EA6B-0A6E-4BE0-ADA5-5F76ECE5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Telemedicine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F6C58-E380-4A3E-911B-9E1148325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Provider Reimbursement</a:t>
            </a:r>
          </a:p>
          <a:p>
            <a:r>
              <a:rPr lang="en-US" dirty="0">
                <a:solidFill>
                  <a:schemeClr val="tx1"/>
                </a:solidFill>
              </a:rPr>
              <a:t>Physician Licensing</a:t>
            </a:r>
          </a:p>
          <a:p>
            <a:r>
              <a:rPr lang="en-US" dirty="0">
                <a:solidFill>
                  <a:schemeClr val="tx1"/>
                </a:solidFill>
              </a:rPr>
              <a:t>Security Concerns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5D2F9-02E7-4D03-8A46-9574AEE34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81200"/>
            <a:ext cx="3505200" cy="46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20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4A33-F88A-43AD-A6E3-CA840DB1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0D48A-AAB8-4D14-AF12-AA1B9DB60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If private payers, Medicaid, and Medicare choose not to reimburse organizations for telemedicine, then the fee falls on the hospitals.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Some hospitals can receive grants, but there are only so many that can go around.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In addition, some states do not have parity laws.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That means physicians may not receive the same reimbursement that they would for onsite services.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This issue alone makes implementing telemedicine unattractive for providers and they, in turn, forego it.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11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9DF5-B5EC-43A7-B1F4-41DA9655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A16A-1EA4-47EF-AC9E-6E666D9D4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Although telemedicine itself permits physicians to treat patients nationwide, there are restrictions on who can provide services across state lines.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States with large rural areas with limited access to care could greatly beneﬁt from this, but varying state regulations make the process challenging.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Physicians who do want to practice medicine across states may have to obtain a full medical license in all states.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Not only is the process time consuming, but it is also expensive for physicians to do.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This process alone makes what would be a convenient option, a very inconvenient one.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8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2EB8-A2F9-4BDC-9EAB-EB646D76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Telemedicine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4ECC-0FEC-4F1C-BFC3-B5466E5D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 is simply defined as the remote delivery of healthcare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052BF-1042-4524-A762-F517EAFE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80735"/>
            <a:ext cx="5327889" cy="406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638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6F98-F84A-435D-8954-0FBE5DC9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567B-D322-433D-BD77-F9F55C25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Providers and patients alike have concerns with telemedicine due to the mass amount of sensitive information in the healthcare world.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Because of telemedicine, physicians are able to communicate with their patients via video chat, text message, and phone call, but not all communication mediums are safe.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To be fully HIPAA-compliant, a</a:t>
            </a:r>
            <a:r>
              <a:rPr lang="en-US" b="0" i="0" u="none" strike="noStrike" baseline="0" dirty="0">
                <a:solidFill>
                  <a:schemeClr val="tx1"/>
                </a:solidFill>
              </a:rPr>
              <a:t>ll data must be fully encrypted, have secure peer-to-peer network connections and have no storage of video.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Telemedicine providers should also be comfortable signing a business associate agreement, which asserts that they will take responsibility in keeping patient information safe.</a:t>
            </a:r>
          </a:p>
          <a:p>
            <a:pPr algn="l"/>
            <a:endParaRPr lang="en-US" b="0" i="0" u="none" strike="noStrike" baseline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28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385-C18D-4C5B-B44A-AF221D8B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1ABF36-DBAE-4E28-98C8-CB08DA98F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24" y="1828800"/>
            <a:ext cx="4341276" cy="486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16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E93E-C1CC-4F7A-857F-A2A7C824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differences between Telemedicine and Telehealth?  1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E24D3-E884-4772-B04E-1DDCFE574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World Health Organization defines Telemedicine as “healing from a distance”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It is the use of telecommunications technology and information technologies to provide remote clinical services to patients.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Physicians use telemedicine for the transmission of digital imaging, video consultations, and remote medical diagnosis.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Today, individuals no longer have to schedule an in-person visit with a physician to receive treatment.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The use of secure video and audio connections makes it possible for specialists to treat patients who reside in locations with limited access to care.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2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0896-FF35-4198-A7FB-1A7E7701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differences between Telemedicine and Telehealth?  2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127E-FA5C-4100-93BA-46420C9F6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HealthIT.gov defines Telehealth as </a:t>
            </a:r>
            <a:r>
              <a:rPr lang="en-US" b="0" i="0" u="none" strike="noStrike" baseline="0" dirty="0">
                <a:solidFill>
                  <a:schemeClr val="tx1"/>
                </a:solidFill>
              </a:rPr>
              <a:t>“the utilization of electronic information and telecommunications technologies to support and promote long-distance clinical health care, patient and professional health education, public health and health administration.”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While this deﬁnition sounds a lot like telemedicine, there is one distinct diﬀerence.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Unlike telemedicine, telehealth also covers non-clinical events like administrative meetings, continuing medical education (CME), and physician training.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Telehealth is not a speciﬁc service, but a collection of methods to improve patient care and education delivery.</a:t>
            </a:r>
          </a:p>
        </p:txBody>
      </p:sp>
    </p:spTree>
    <p:extLst>
      <p:ext uri="{BB962C8B-B14F-4D97-AF65-F5344CB8AC3E}">
        <p14:creationId xmlns:p14="http://schemas.microsoft.com/office/powerpoint/2010/main" val="90594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5BEE-2F2F-4443-A2DF-ECB21E22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differences between Telemedicine and Telehealth?  3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9DC94-D7FE-4A8A-818D-368A4276D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In general, one can think of telehealth as all-encompassing, as telemedicine and telecare fall under its umbrella.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The terms telemedicine and telehealth bring with them plenty of debate among individuals in the healthcare ﬁeld.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One reason for this debate is due to the varying deﬁnitions pertaining to the terms themselves. 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</a:rPr>
              <a:t>Some experts consider telemedicine to be physician focused and telehealth to include all health professionals in general.</a:t>
            </a:r>
          </a:p>
          <a:p>
            <a:r>
              <a:rPr lang="en-US" b="0" i="0" u="none" strike="noStrike" baseline="0" dirty="0">
                <a:solidFill>
                  <a:schemeClr val="tx1"/>
                </a:solidFill>
              </a:rPr>
              <a:t>As technology in the medical ﬁeld continues to advance, the two terms will likely become more distinguishable.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2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CA75-C40E-4240-8E90-D5C23BE9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Telehealth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7A29-1B90-42E5-BC04-D2FF1267E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Access</a:t>
            </a:r>
          </a:p>
          <a:p>
            <a:r>
              <a:rPr lang="en-US" dirty="0"/>
              <a:t>Cost Efficiencies</a:t>
            </a:r>
          </a:p>
          <a:p>
            <a:r>
              <a:rPr lang="en-US" dirty="0"/>
              <a:t>Improved Quality</a:t>
            </a:r>
          </a:p>
          <a:p>
            <a:r>
              <a:rPr lang="en-US" dirty="0"/>
              <a:t>Consumer Demand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6C9A1-B7B2-4BEE-AD3B-B9E9CEF9F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028700"/>
            <a:ext cx="4149852" cy="527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764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4D0A-5E27-4210-83B3-19E44815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34B4-9970-46E9-92EF-411E6266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Since its inception, telehealth has been used to bring healthcare services to consumers in distant locations.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Telehealth not only improves consumer access; it extends the geographic reach and expertise of physicians and health facilities.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Given provider shortages around the world, telehealth has a unique and appealing value proposition. </a:t>
            </a:r>
          </a:p>
          <a:p>
            <a:r>
              <a:rPr lang="en-US" spc="2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 can provide millions of people in both rural and urban areas access to safe, effective and appropriate care when and where they need it.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41135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287</TotalTime>
  <Words>2751</Words>
  <Application>Microsoft Office PowerPoint</Application>
  <PresentationFormat>Widescreen</PresentationFormat>
  <Paragraphs>194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Candara</vt:lpstr>
      <vt:lpstr>Consolas</vt:lpstr>
      <vt:lpstr>Tech Computer 16x9</vt:lpstr>
      <vt:lpstr>Telehealth, Telemedicine &amp; Virtual Health</vt:lpstr>
      <vt:lpstr>Learning Objectives</vt:lpstr>
      <vt:lpstr>Definition of Telehealth</vt:lpstr>
      <vt:lpstr>Definition of Telemedicine</vt:lpstr>
      <vt:lpstr>What are the differences between Telemedicine and Telehealth?  1 of 3</vt:lpstr>
      <vt:lpstr>What are the differences between Telemedicine and Telehealth?  2 of 3</vt:lpstr>
      <vt:lpstr>What are the differences between Telemedicine and Telehealth?  3 of 3</vt:lpstr>
      <vt:lpstr>Benefits of Telehealth</vt:lpstr>
      <vt:lpstr>Improved Access</vt:lpstr>
      <vt:lpstr>Cost Efficiencies</vt:lpstr>
      <vt:lpstr>Improved Quality</vt:lpstr>
      <vt:lpstr>Consumer Demand</vt:lpstr>
      <vt:lpstr>Services Provided by Telehealth</vt:lpstr>
      <vt:lpstr>Live videoconferencing (synchronous)</vt:lpstr>
      <vt:lpstr>Store and Forward (Asynchronous)</vt:lpstr>
      <vt:lpstr>Remote Patient/Health Monitoring (RPM/RHM)</vt:lpstr>
      <vt:lpstr>Mobile Health (mHealth)</vt:lpstr>
      <vt:lpstr>Delivery Mechanisms</vt:lpstr>
      <vt:lpstr>Networked Programs</vt:lpstr>
      <vt:lpstr>Point-to-Point Connections </vt:lpstr>
      <vt:lpstr>Monitoring Centers and Links</vt:lpstr>
      <vt:lpstr>Web-based e-Health Consumer Service Sites</vt:lpstr>
      <vt:lpstr>Application of Telemedicine</vt:lpstr>
      <vt:lpstr>Chronic Disease Management</vt:lpstr>
      <vt:lpstr>Medication Management</vt:lpstr>
      <vt:lpstr>Sharing Medical Information</vt:lpstr>
      <vt:lpstr>ER/ED Diversion</vt:lpstr>
      <vt:lpstr>Second Opinion</vt:lpstr>
      <vt:lpstr>Disaster Relief</vt:lpstr>
      <vt:lpstr>Paramedic/Ambulatory</vt:lpstr>
      <vt:lpstr>Disadvantages of Telemedicine </vt:lpstr>
      <vt:lpstr>Unclear Policies</vt:lpstr>
      <vt:lpstr>Fewer F2F Consultations</vt:lpstr>
      <vt:lpstr>Technology is Expensive</vt:lpstr>
      <vt:lpstr>How Common is Telehealth?</vt:lpstr>
      <vt:lpstr>Is Telehealth Safe?</vt:lpstr>
      <vt:lpstr>Barriers to Telemedicine</vt:lpstr>
      <vt:lpstr>Provider Reimbursement</vt:lpstr>
      <vt:lpstr>Physician Licensing</vt:lpstr>
      <vt:lpstr>Security Concerns</vt:lpstr>
      <vt:lpstr>Questions/Discussion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Telemedicine &amp; Virtual Health</dc:title>
  <dc:creator>Bob Marshall</dc:creator>
  <cp:lastModifiedBy>Bob Marshall</cp:lastModifiedBy>
  <cp:revision>25</cp:revision>
  <dcterms:created xsi:type="dcterms:W3CDTF">2020-07-13T20:12:09Z</dcterms:created>
  <dcterms:modified xsi:type="dcterms:W3CDTF">2022-07-03T13:52:03Z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