
<file path=[Content_Types].xml><?xml version="1.0" encoding="utf-8"?>
<Types xmlns="http://schemas.openxmlformats.org/package/2006/content-types">
  <Default Extension="jpg"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media/image5.jpg" ContentType="image/jpeg"/>
  <Override PartName="/ppt/media/image6.jpg" ContentType="image/jpeg"/>
  <Override PartName="/ppt/media/image9.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36"/>
  </p:notesMasterIdLst>
  <p:handoutMasterIdLst>
    <p:handoutMasterId r:id="rId37"/>
  </p:handoutMasterIdLst>
  <p:sldIdLst>
    <p:sldId id="256" r:id="rId2"/>
    <p:sldId id="257" r:id="rId3"/>
    <p:sldId id="516" r:id="rId4"/>
    <p:sldId id="517" r:id="rId5"/>
    <p:sldId id="518" r:id="rId6"/>
    <p:sldId id="519" r:id="rId7"/>
    <p:sldId id="520" r:id="rId8"/>
    <p:sldId id="267" r:id="rId9"/>
    <p:sldId id="276" r:id="rId10"/>
    <p:sldId id="277" r:id="rId11"/>
    <p:sldId id="284" r:id="rId12"/>
    <p:sldId id="285" r:id="rId13"/>
    <p:sldId id="278" r:id="rId14"/>
    <p:sldId id="279" r:id="rId15"/>
    <p:sldId id="280" r:id="rId16"/>
    <p:sldId id="268" r:id="rId17"/>
    <p:sldId id="281" r:id="rId18"/>
    <p:sldId id="283" r:id="rId19"/>
    <p:sldId id="269" r:id="rId20"/>
    <p:sldId id="270" r:id="rId21"/>
    <p:sldId id="271" r:id="rId22"/>
    <p:sldId id="273" r:id="rId23"/>
    <p:sldId id="272" r:id="rId24"/>
    <p:sldId id="275" r:id="rId25"/>
    <p:sldId id="282" r:id="rId26"/>
    <p:sldId id="274" r:id="rId27"/>
    <p:sldId id="515" r:id="rId28"/>
    <p:sldId id="509" r:id="rId29"/>
    <p:sldId id="510" r:id="rId30"/>
    <p:sldId id="511" r:id="rId31"/>
    <p:sldId id="512" r:id="rId32"/>
    <p:sldId id="513" r:id="rId33"/>
    <p:sldId id="514" r:id="rId34"/>
    <p:sldId id="521"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7" d="100"/>
          <a:sy n="107" d="100"/>
        </p:scale>
        <p:origin x="612" y="102"/>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71268B-8AC2-4239-8FAF-7C144C210720}" type="datetimeFigureOut">
              <a:rPr lang="en-US"/>
              <a:t>7/3/2022</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2BA2C8-71FC-43D0-BD87-0547616971FA}" type="slidenum">
              <a:rPr/>
              <a:t>‹#›</a:t>
            </a:fld>
            <a:endParaRP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D8362-6D63-40AC-BAA9-90C3AE6D5875}" type="datetimeFigureOut">
              <a:rPr lang="en-US"/>
              <a:t>7/3/2022</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39446-6953-447E-A4E3-E7CFBF870046}" type="slidenum">
              <a:rPr/>
              <a:t>‹#›</a:t>
            </a:fld>
            <a:endParaRPr/>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water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bwMode="ltGray">
          <a:xfrm>
            <a:off x="-1425" y="5497897"/>
            <a:ext cx="12188952"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305872" y="1309047"/>
            <a:ext cx="9602789" cy="2667000"/>
          </a:xfrm>
        </p:spPr>
        <p:txBody>
          <a:bodyPr anchor="b">
            <a:noAutofit/>
          </a:bodyPr>
          <a:lstStyle>
            <a:lvl1pPr algn="ctr">
              <a:defRPr sz="6000"/>
            </a:lvl1pPr>
          </a:lstStyle>
          <a:p>
            <a:r>
              <a:rPr lang="en-US"/>
              <a:t>Click to edit Master title style</a:t>
            </a:r>
            <a:endParaRPr/>
          </a:p>
        </p:txBody>
      </p:sp>
      <p:sp>
        <p:nvSpPr>
          <p:cNvPr id="3" name="Subtitle 2"/>
          <p:cNvSpPr>
            <a:spLocks noGrp="1"/>
          </p:cNvSpPr>
          <p:nvPr>
            <p:ph type="subTitle" idx="1"/>
          </p:nvPr>
        </p:nvSpPr>
        <p:spPr>
          <a:xfrm>
            <a:off x="1305872" y="4038600"/>
            <a:ext cx="9601200" cy="990600"/>
          </a:xfrm>
        </p:spPr>
        <p:txBody>
          <a:bodyPr>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5F4E5243-F52A-4D37-9694-EB26C6C31910}" type="datetime1">
              <a:rPr lang="en-US"/>
              <a:t>7/3/2022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4403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A77B6E1-634A-48DC-9E8B-D894023267EF}" type="datetime1">
              <a:rPr lang="en-US"/>
              <a:t>7/3/2022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49544A-F1CD-3844-BFB3-6D230A0137DD}" type="datetimeFigureOut">
              <a:rPr lang="en-US" smtClean="0"/>
              <a:t>7/3/2022</a:t>
            </a:fld>
            <a:endParaRPr lang="en-US"/>
          </a:p>
        </p:txBody>
      </p:sp>
      <p:sp>
        <p:nvSpPr>
          <p:cNvPr id="4" name="Footer Placeholder 3"/>
          <p:cNvSpPr>
            <a:spLocks noGrp="1"/>
          </p:cNvSpPr>
          <p:nvPr>
            <p:ph type="ftr" sz="quarter" idx="11"/>
          </p:nvPr>
        </p:nvSpPr>
        <p:spPr/>
        <p:txBody>
          <a:bodyPr/>
          <a:lstStyle/>
          <a:p>
            <a:pPr algn="l"/>
            <a:r>
              <a:rPr lang="en-US" b="1">
                <a:solidFill>
                  <a:schemeClr val="tx2">
                    <a:lumMod val="60000"/>
                    <a:lumOff val="40000"/>
                  </a:schemeClr>
                </a:solidFill>
                <a:latin typeface="Helvetica"/>
                <a:cs typeface="Helvetica"/>
              </a:rPr>
              <a:t>www.fda.gov</a:t>
            </a:r>
            <a:endParaRPr lang="en-US" b="1" dirty="0">
              <a:solidFill>
                <a:schemeClr val="tx2">
                  <a:lumMod val="60000"/>
                  <a:lumOff val="40000"/>
                </a:schemeClr>
              </a:solidFill>
              <a:latin typeface="Helvetica"/>
              <a:cs typeface="Helvetica"/>
            </a:endParaRPr>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6" name="TextBox 5">
            <a:extLst>
              <a:ext uri="{FF2B5EF4-FFF2-40B4-BE49-F238E27FC236}">
                <a16:creationId xmlns:a16="http://schemas.microsoft.com/office/drawing/2014/main" id="{363E1021-E2AB-4DFB-BC76-D0B0905B7597}"/>
              </a:ext>
            </a:extLst>
          </p:cNvPr>
          <p:cNvSpPr txBox="1"/>
          <p:nvPr userDrawn="1"/>
        </p:nvSpPr>
        <p:spPr>
          <a:xfrm>
            <a:off x="11457258" y="6409774"/>
            <a:ext cx="436338" cy="338554"/>
          </a:xfrm>
          <a:prstGeom prst="rect">
            <a:avLst/>
          </a:prstGeom>
          <a:noFill/>
        </p:spPr>
        <p:txBody>
          <a:bodyPr wrap="none" rtlCol="0">
            <a:spAutoFit/>
          </a:bodyPr>
          <a:lstStyle/>
          <a:p>
            <a:pPr algn="r"/>
            <a:fld id="{42D067E6-6582-4AD4-8521-F7089C370E58}" type="slidenum">
              <a:rPr lang="en-US" sz="1600" smtClean="0">
                <a:solidFill>
                  <a:schemeClr val="tx2">
                    <a:lumMod val="60000"/>
                    <a:lumOff val="40000"/>
                  </a:schemeClr>
                </a:solidFill>
                <a:latin typeface="Helvetica"/>
                <a:cs typeface="Helvetica"/>
              </a:rPr>
              <a:t>‹#›</a:t>
            </a:fld>
            <a:endParaRPr lang="en-US" sz="1600" dirty="0">
              <a:solidFill>
                <a:schemeClr val="tx2">
                  <a:lumMod val="60000"/>
                  <a:lumOff val="40000"/>
                </a:schemeClr>
              </a:solidFill>
              <a:latin typeface="Helvetica"/>
              <a:cs typeface="Helvetica"/>
            </a:endParaRPr>
          </a:p>
        </p:txBody>
      </p:sp>
      <p:pic>
        <p:nvPicPr>
          <p:cNvPr id="7" name="Picture 6">
            <a:extLst>
              <a:ext uri="{FF2B5EF4-FFF2-40B4-BE49-F238E27FC236}">
                <a16:creationId xmlns:a16="http://schemas.microsoft.com/office/drawing/2014/main" id="{C25A72C2-D1C9-44DD-9E64-9E9933DE2F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26731" y="177802"/>
            <a:ext cx="848455" cy="1015999"/>
          </a:xfrm>
          <a:prstGeom prst="rect">
            <a:avLst/>
          </a:prstGeom>
        </p:spPr>
      </p:pic>
      <p:sp>
        <p:nvSpPr>
          <p:cNvPr id="8" name="Content Placeholder 2">
            <a:extLst>
              <a:ext uri="{FF2B5EF4-FFF2-40B4-BE49-F238E27FC236}">
                <a16:creationId xmlns:a16="http://schemas.microsoft.com/office/drawing/2014/main" id="{53746D8B-5F5A-4F01-834F-99696DCDBB8D}"/>
              </a:ext>
            </a:extLst>
          </p:cNvPr>
          <p:cNvSpPr>
            <a:spLocks noGrp="1"/>
          </p:cNvSpPr>
          <p:nvPr>
            <p:ph sz="half" idx="1"/>
          </p:nvPr>
        </p:nvSpPr>
        <p:spPr>
          <a:xfrm>
            <a:off x="1097279" y="1845735"/>
            <a:ext cx="1005840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82232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7B2D3E9E-A95C-48F2-B4BF-A71542E0BE9A}" type="datetime1">
              <a:rPr lang="en-US"/>
              <a:t>7/3/2022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1293813" y="1309047"/>
            <a:ext cx="9601252" cy="2667000"/>
          </a:xfrm>
        </p:spPr>
        <p:txBody>
          <a:bodyPr anchor="b">
            <a:normAutofit/>
          </a:bodyPr>
          <a:lstStyle>
            <a:lvl1pPr algn="ctr">
              <a:defRPr sz="6000" b="0"/>
            </a:lvl1pPr>
          </a:lstStyle>
          <a:p>
            <a:r>
              <a:rPr lang="en-US"/>
              <a:t>Click to edit Master title style</a:t>
            </a:r>
            <a:endParaRPr/>
          </a:p>
        </p:txBody>
      </p:sp>
      <p:sp>
        <p:nvSpPr>
          <p:cNvPr id="3" name="Text Placeholder 2"/>
          <p:cNvSpPr>
            <a:spLocks noGrp="1"/>
          </p:cNvSpPr>
          <p:nvPr>
            <p:ph type="body" idx="1"/>
          </p:nvPr>
        </p:nvSpPr>
        <p:spPr>
          <a:xfrm>
            <a:off x="1293813" y="4038600"/>
            <a:ext cx="96012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A50F84E2-2D7A-43CF-AC90-352A289A783A}" type="datetime1">
              <a:rPr lang="en-US"/>
              <a:t>7/3/2022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627888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34112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F12952B5-7A2F-4CC8-B7CE-9234E21C2837}" type="datetime1">
              <a:rPr lang="en-US"/>
              <a:t>7/3/2022</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CE1DA07A-9201-4B4B-BAF2-015AFA30F520}" type="datetime1">
              <a:rPr lang="en-US"/>
              <a:t>7/3/2022</a:t>
            </a:fld>
            <a:endParaRPr/>
          </a:p>
        </p:txBody>
      </p:sp>
      <p:sp>
        <p:nvSpPr>
          <p:cNvPr id="9" name="Slide Number Placeholder 8"/>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73D7E00A-486F-4252-8B1D-E32645521F49}" type="datetime1">
              <a:rPr lang="en-US"/>
              <a:t>7/3/2022</a:t>
            </a:fld>
            <a:endParaRPr/>
          </a:p>
        </p:txBody>
      </p:sp>
      <p:sp>
        <p:nvSpPr>
          <p:cNvPr id="5" name="Slide Number Placeholder 4"/>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8DDF5F92-E675-4B36-9A60-69A962A68675}" type="datetime1">
              <a:rPr lang="en-US"/>
              <a:t>7/3/2022</a:t>
            </a:fld>
            <a:endParaRPr/>
          </a:p>
        </p:txBody>
      </p:sp>
      <p:sp>
        <p:nvSpPr>
          <p:cNvPr id="4" name="Slide Number Placeholder 3"/>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200" b="0"/>
            </a:lvl1pPr>
          </a:lstStyle>
          <a:p>
            <a:r>
              <a:rPr lang="en-US"/>
              <a:t>Click to edit Master title style</a:t>
            </a:r>
            <a:endParaRPr/>
          </a:p>
        </p:txBody>
      </p:sp>
      <p:sp>
        <p:nvSpPr>
          <p:cNvPr id="3" name="Content Placeholder 2"/>
          <p:cNvSpPr>
            <a:spLocks noGrp="1"/>
          </p:cNvSpPr>
          <p:nvPr>
            <p:ph idx="1"/>
          </p:nvPr>
        </p:nvSpPr>
        <p:spPr>
          <a:xfrm>
            <a:off x="760413" y="685800"/>
            <a:ext cx="68580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AF6E2C9B-5FA2-460D-9BE7-B0812FC2A6FF}" type="datetime1">
              <a:rPr lang="en-US"/>
              <a:t>7/3/2022</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760413" y="685800"/>
            <a:ext cx="68580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1D374940-A916-4C8B-9648-02A2D3898F9E}" type="datetime1">
              <a:rPr lang="en-US"/>
              <a:t>7/3/2022</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4" cstate="print">
            <a:extLst>
              <a:ext uri="{28A0092B-C50C-407E-A947-70E740481C1C}">
                <a14:useLocalDpi xmlns:a14="http://schemas.microsoft.com/office/drawing/2010/main" val="0"/>
              </a:ext>
            </a:extLst>
          </a:blip>
          <a:srcRect/>
          <a:stretch/>
        </p:blipFill>
        <p:spPr bwMode="white">
          <a:xfrm>
            <a:off x="-1425" y="6256181"/>
            <a:ext cx="12188952" cy="463209"/>
          </a:xfrm>
          <a:prstGeom prst="rect">
            <a:avLst/>
          </a:prstGeom>
          <a:noFill/>
          <a:ln>
            <a:noFill/>
          </a:ln>
        </p:spPr>
      </p:pic>
      <p:pic>
        <p:nvPicPr>
          <p:cNvPr id="10" name="water1"/>
          <p:cNvPicPr>
            <a:picLocks noChangeAspect="1"/>
          </p:cNvPicPr>
          <p:nvPr/>
        </p:nvPicPr>
        <p:blipFill rotWithShape="1">
          <a:blip r:embed="rId15" cstate="print">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flipH="1">
            <a:off x="-1425" y="5979395"/>
            <a:ext cx="12188952" cy="268288"/>
          </a:xfrm>
          <a:prstGeom prst="rect">
            <a:avLst/>
          </a:prstGeom>
          <a:noFill/>
          <a:ln>
            <a:noFill/>
          </a:ln>
        </p:spPr>
      </p:pic>
      <p:sp>
        <p:nvSpPr>
          <p:cNvPr id="2" name="Title Placeholder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r>
              <a:rPr lang="en-US" dirty="0"/>
              <a:t>Click to edit Master title style</a:t>
            </a:r>
            <a:endParaRPr dirty="0"/>
          </a:p>
        </p:txBody>
      </p:sp>
      <p:sp>
        <p:nvSpPr>
          <p:cNvPr id="3" name="Text Placeholder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fld id="{5586B75A-687E-405C-8A0B-8D00578BA2C3}" type="datetime1">
              <a:rPr lang="en-US" smtClean="0"/>
              <a:pPr/>
              <a:t>7/3/2022</a:t>
            </a:fld>
            <a:endParaRPr lang="en-US"/>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effectLst>
            <a:outerShdw blurRad="38100" dist="38100" dir="2700000" algn="tl">
              <a:srgbClr val="000000">
                <a:alpha val="43137"/>
              </a:srgbClr>
            </a:outerShdw>
          </a:effectLst>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effectLst>
            <a:outerShdw blurRad="38100" dist="38100" dir="2700000" algn="tl">
              <a:srgbClr val="000000">
                <a:alpha val="43137"/>
              </a:srgbClr>
            </a:outerShdw>
          </a:effectLst>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effectLst>
            <a:outerShdw blurRad="38100" dist="38100" dir="2700000" algn="tl">
              <a:srgbClr val="000000">
                <a:alpha val="43137"/>
              </a:srgbClr>
            </a:outerShdw>
          </a:effectLst>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effectLst>
            <a:outerShdw blurRad="38100" dist="38100" dir="2700000" algn="tl">
              <a:srgbClr val="000000">
                <a:alpha val="43137"/>
              </a:srgbClr>
            </a:outerShdw>
          </a:effectLst>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effectLst>
            <a:outerShdw blurRad="38100" dist="38100" dir="2700000" algn="tl">
              <a:srgbClr val="000000">
                <a:alpha val="43137"/>
              </a:srgbClr>
            </a:outerShdw>
          </a:effectLst>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effectLst>
            <a:outerShdw blurRad="38100" dist="38100" dir="2700000" algn="tl">
              <a:srgbClr val="000000">
                <a:alpha val="43137"/>
              </a:srgbClr>
            </a:outerShdw>
          </a:effectLst>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Clinical Informatics Regulatory Landscape</a:t>
            </a:r>
          </a:p>
        </p:txBody>
      </p:sp>
      <p:sp>
        <p:nvSpPr>
          <p:cNvPr id="3" name="Subtitle 2"/>
          <p:cNvSpPr>
            <a:spLocks noGrp="1"/>
          </p:cNvSpPr>
          <p:nvPr>
            <p:ph type="subTitle" idx="1"/>
          </p:nvPr>
        </p:nvSpPr>
        <p:spPr/>
        <p:txBody>
          <a:bodyPr/>
          <a:lstStyle/>
          <a:p>
            <a:r>
              <a:rPr lang="en-US" dirty="0"/>
              <a:t>Bob Marshall</a:t>
            </a:r>
          </a:p>
          <a:p>
            <a:r>
              <a:rPr lang="en-US" dirty="0"/>
              <a:t>Program Director</a:t>
            </a:r>
          </a:p>
          <a:p>
            <a:r>
              <a:rPr lang="en-US" dirty="0"/>
              <a:t>DoD/MAMC Clinical Informatics Fellowship</a:t>
            </a:r>
          </a:p>
        </p:txBody>
      </p:sp>
    </p:spTree>
    <p:extLst>
      <p:ext uri="{BB962C8B-B14F-4D97-AF65-F5344CB8AC3E}">
        <p14:creationId xmlns:p14="http://schemas.microsoft.com/office/powerpoint/2010/main" val="15039029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C76E-6FC6-48E1-97A4-E01EED1FCF8D}"/>
              </a:ext>
            </a:extLst>
          </p:cNvPr>
          <p:cNvSpPr>
            <a:spLocks noGrp="1"/>
          </p:cNvSpPr>
          <p:nvPr>
            <p:ph type="title"/>
          </p:nvPr>
        </p:nvSpPr>
        <p:spPr/>
        <p:txBody>
          <a:bodyPr/>
          <a:lstStyle/>
          <a:p>
            <a:r>
              <a:rPr lang="en-US" dirty="0"/>
              <a:t>HIPAA &amp; PHI</a:t>
            </a:r>
          </a:p>
        </p:txBody>
      </p:sp>
      <p:sp>
        <p:nvSpPr>
          <p:cNvPr id="3" name="Content Placeholder 2">
            <a:extLst>
              <a:ext uri="{FF2B5EF4-FFF2-40B4-BE49-F238E27FC236}">
                <a16:creationId xmlns:a16="http://schemas.microsoft.com/office/drawing/2014/main" id="{9BE0EE00-0B3B-410D-AF8B-3549ADE808EC}"/>
              </a:ext>
            </a:extLst>
          </p:cNvPr>
          <p:cNvSpPr>
            <a:spLocks noGrp="1"/>
          </p:cNvSpPr>
          <p:nvPr>
            <p:ph idx="1"/>
          </p:nvPr>
        </p:nvSpPr>
        <p:spPr/>
        <p:txBody>
          <a:bodyPr/>
          <a:lstStyle/>
          <a:p>
            <a:r>
              <a:rPr lang="en-US" dirty="0"/>
              <a:t>According to HIPAA, all "individually identifiable health information held or transmitted by a covered entity or its business associate, in any form or media, whether electronic, paper or oral" is protected by the privacy rule.</a:t>
            </a:r>
          </a:p>
          <a:p>
            <a:r>
              <a:rPr lang="en-US" dirty="0"/>
              <a:t>Individually identifiable health information is defined as information, including demographic, that relate to:</a:t>
            </a:r>
          </a:p>
          <a:p>
            <a:pPr lvl="1"/>
            <a:r>
              <a:rPr lang="en-US" dirty="0"/>
              <a:t>The individual's past, present or future physical or mental health or condition</a:t>
            </a:r>
          </a:p>
          <a:p>
            <a:pPr lvl="1"/>
            <a:r>
              <a:rPr lang="en-US" dirty="0"/>
              <a:t>The provision of healthcare to the individual</a:t>
            </a:r>
          </a:p>
          <a:p>
            <a:pPr lvl="1"/>
            <a:r>
              <a:rPr lang="en-US" dirty="0"/>
              <a:t>Past, present or future payment for the provision of healthcare to the individual</a:t>
            </a:r>
          </a:p>
          <a:p>
            <a:pPr lvl="1"/>
            <a:r>
              <a:rPr lang="en-US" dirty="0"/>
              <a:t>And that identifies the individual for which there is a reasonable basis to believe it can be used to identify the individual</a:t>
            </a:r>
          </a:p>
        </p:txBody>
      </p:sp>
    </p:spTree>
    <p:extLst>
      <p:ext uri="{BB962C8B-B14F-4D97-AF65-F5344CB8AC3E}">
        <p14:creationId xmlns:p14="http://schemas.microsoft.com/office/powerpoint/2010/main" val="1392141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7521F-B7F0-4D19-BFC9-D81BE5D017EF}"/>
              </a:ext>
            </a:extLst>
          </p:cNvPr>
          <p:cNvSpPr>
            <a:spLocks noGrp="1"/>
          </p:cNvSpPr>
          <p:nvPr>
            <p:ph type="title"/>
          </p:nvPr>
        </p:nvSpPr>
        <p:spPr/>
        <p:txBody>
          <a:bodyPr/>
          <a:lstStyle/>
          <a:p>
            <a:r>
              <a:rPr lang="en-US" dirty="0"/>
              <a:t>Covered Entities                                 1 of 2</a:t>
            </a:r>
          </a:p>
        </p:txBody>
      </p:sp>
      <p:sp>
        <p:nvSpPr>
          <p:cNvPr id="3" name="Content Placeholder 2">
            <a:extLst>
              <a:ext uri="{FF2B5EF4-FFF2-40B4-BE49-F238E27FC236}">
                <a16:creationId xmlns:a16="http://schemas.microsoft.com/office/drawing/2014/main" id="{7E72D584-46DE-487D-8992-1A629284A334}"/>
              </a:ext>
            </a:extLst>
          </p:cNvPr>
          <p:cNvSpPr>
            <a:spLocks noGrp="1"/>
          </p:cNvSpPr>
          <p:nvPr>
            <p:ph idx="1"/>
          </p:nvPr>
        </p:nvSpPr>
        <p:spPr/>
        <p:txBody>
          <a:bodyPr>
            <a:normAutofit lnSpcReduction="10000"/>
          </a:bodyPr>
          <a:lstStyle/>
          <a:p>
            <a:r>
              <a:rPr lang="en-US" dirty="0"/>
              <a:t>PHI may be used and disclosed by covered entities as the privacy rule allows, and if the individual (or legal representative) authorizes its use or disclosure in writing.</a:t>
            </a:r>
          </a:p>
          <a:p>
            <a:r>
              <a:rPr lang="en-US" dirty="0"/>
              <a:t>Within HIPAA, 2 primary groups mentioned below include covered entities and business associates.</a:t>
            </a:r>
          </a:p>
          <a:p>
            <a:r>
              <a:rPr lang="en-US" dirty="0"/>
              <a:t>A covered entity must comply with HIPAA regulations to protect the privacy and security of health information provide certain rights to individual's health information.</a:t>
            </a:r>
          </a:p>
          <a:p>
            <a:r>
              <a:rPr lang="en-US" dirty="0"/>
              <a:t>A business associate is a separate person or organization a covered entity uses to help with his healthcare activities and functions.</a:t>
            </a:r>
          </a:p>
          <a:p>
            <a:r>
              <a:rPr lang="en-US" dirty="0"/>
              <a:t>Contractual obligations between a covered entity and a business associate must be formalized in a business associate agreement.</a:t>
            </a:r>
          </a:p>
        </p:txBody>
      </p:sp>
    </p:spTree>
    <p:extLst>
      <p:ext uri="{BB962C8B-B14F-4D97-AF65-F5344CB8AC3E}">
        <p14:creationId xmlns:p14="http://schemas.microsoft.com/office/powerpoint/2010/main" val="4728270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7D4D5-AF39-4B1F-9F6B-281BFCF38E6C}"/>
              </a:ext>
            </a:extLst>
          </p:cNvPr>
          <p:cNvSpPr>
            <a:spLocks noGrp="1"/>
          </p:cNvSpPr>
          <p:nvPr>
            <p:ph type="title"/>
          </p:nvPr>
        </p:nvSpPr>
        <p:spPr/>
        <p:txBody>
          <a:bodyPr/>
          <a:lstStyle/>
          <a:p>
            <a:r>
              <a:rPr lang="en-US" dirty="0"/>
              <a:t>Covered Entities                                 2 of 2</a:t>
            </a:r>
          </a:p>
        </p:txBody>
      </p:sp>
      <p:sp>
        <p:nvSpPr>
          <p:cNvPr id="3" name="Content Placeholder 2">
            <a:extLst>
              <a:ext uri="{FF2B5EF4-FFF2-40B4-BE49-F238E27FC236}">
                <a16:creationId xmlns:a16="http://schemas.microsoft.com/office/drawing/2014/main" id="{F37E524B-C978-41DA-81F2-1817C07907D9}"/>
              </a:ext>
            </a:extLst>
          </p:cNvPr>
          <p:cNvSpPr>
            <a:spLocks noGrp="1"/>
          </p:cNvSpPr>
          <p:nvPr>
            <p:ph idx="1"/>
          </p:nvPr>
        </p:nvSpPr>
        <p:spPr/>
        <p:txBody>
          <a:bodyPr/>
          <a:lstStyle/>
          <a:p>
            <a:r>
              <a:rPr lang="en-US" dirty="0"/>
              <a:t>A covered entity is a:</a:t>
            </a:r>
          </a:p>
          <a:p>
            <a:pPr lvl="1"/>
            <a:r>
              <a:rPr lang="en-US" sz="2000" dirty="0"/>
              <a:t>Healthcare Provider: physicians, nurses, psychologists, dentists, chiropractors, nursing homes, pharmacies and any other entity that transmits any electronic information in connection with a transaction for which the HHS has adopted standards.</a:t>
            </a:r>
          </a:p>
          <a:p>
            <a:pPr lvl="1"/>
            <a:r>
              <a:rPr lang="en-US" sz="2000" dirty="0"/>
              <a:t>Health Plan: health insurance companies, HMOs, health plans, public healthcare</a:t>
            </a:r>
          </a:p>
          <a:p>
            <a:pPr lvl="1"/>
            <a:r>
              <a:rPr lang="en-US" sz="2000" dirty="0"/>
              <a:t>Healthcare Clearinghouse: entities that take nonstandard health information and process it into a standard format or vice versa</a:t>
            </a:r>
          </a:p>
        </p:txBody>
      </p:sp>
    </p:spTree>
    <p:extLst>
      <p:ext uri="{BB962C8B-B14F-4D97-AF65-F5344CB8AC3E}">
        <p14:creationId xmlns:p14="http://schemas.microsoft.com/office/powerpoint/2010/main" val="4220097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8456-5487-444A-A88C-AE452EA2C741}"/>
              </a:ext>
            </a:extLst>
          </p:cNvPr>
          <p:cNvSpPr>
            <a:spLocks noGrp="1"/>
          </p:cNvSpPr>
          <p:nvPr>
            <p:ph type="title"/>
          </p:nvPr>
        </p:nvSpPr>
        <p:spPr/>
        <p:txBody>
          <a:bodyPr/>
          <a:lstStyle/>
          <a:p>
            <a:r>
              <a:rPr lang="en-US" dirty="0"/>
              <a:t>HIPAA and Clinical Informatics</a:t>
            </a:r>
          </a:p>
        </p:txBody>
      </p:sp>
      <p:sp>
        <p:nvSpPr>
          <p:cNvPr id="3" name="Content Placeholder 2">
            <a:extLst>
              <a:ext uri="{FF2B5EF4-FFF2-40B4-BE49-F238E27FC236}">
                <a16:creationId xmlns:a16="http://schemas.microsoft.com/office/drawing/2014/main" id="{A6006C94-AAEC-4169-B396-887D2EC7EE1B}"/>
              </a:ext>
            </a:extLst>
          </p:cNvPr>
          <p:cNvSpPr>
            <a:spLocks noGrp="1"/>
          </p:cNvSpPr>
          <p:nvPr>
            <p:ph idx="1"/>
          </p:nvPr>
        </p:nvSpPr>
        <p:spPr/>
        <p:txBody>
          <a:bodyPr>
            <a:normAutofit/>
          </a:bodyPr>
          <a:lstStyle/>
          <a:p>
            <a:r>
              <a:rPr lang="en-US" dirty="0"/>
              <a:t>The ONC has defined a Health Information Organization as "an organization that oversees and governs the exchange of health related information among organizations according to nationally recognized standards."</a:t>
            </a:r>
          </a:p>
          <a:p>
            <a:r>
              <a:rPr lang="en-US" dirty="0"/>
              <a:t>HHS states that the principles of the HIPAA privacy rule that apply to HIO's are:</a:t>
            </a:r>
          </a:p>
          <a:p>
            <a:pPr lvl="1"/>
            <a:r>
              <a:rPr lang="en-US" dirty="0"/>
              <a:t>Correction</a:t>
            </a:r>
          </a:p>
          <a:p>
            <a:pPr lvl="1"/>
            <a:r>
              <a:rPr lang="en-US" dirty="0"/>
              <a:t>Openness and transparency</a:t>
            </a:r>
          </a:p>
          <a:p>
            <a:pPr lvl="1"/>
            <a:r>
              <a:rPr lang="en-US" dirty="0"/>
              <a:t>Individual choice</a:t>
            </a:r>
          </a:p>
          <a:p>
            <a:pPr lvl="1"/>
            <a:r>
              <a:rPr lang="en-US" dirty="0"/>
              <a:t>Collection, use and disclosure limitations</a:t>
            </a:r>
          </a:p>
          <a:p>
            <a:pPr lvl="1"/>
            <a:r>
              <a:rPr lang="en-US" dirty="0"/>
              <a:t>Safeguards</a:t>
            </a:r>
          </a:p>
          <a:p>
            <a:pPr lvl="1"/>
            <a:r>
              <a:rPr lang="en-US" dirty="0"/>
              <a:t>Accountability</a:t>
            </a:r>
          </a:p>
        </p:txBody>
      </p:sp>
    </p:spTree>
    <p:extLst>
      <p:ext uri="{BB962C8B-B14F-4D97-AF65-F5344CB8AC3E}">
        <p14:creationId xmlns:p14="http://schemas.microsoft.com/office/powerpoint/2010/main" val="8579676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76150-E43D-45BD-B691-77F03E6A89DF}"/>
              </a:ext>
            </a:extLst>
          </p:cNvPr>
          <p:cNvSpPr>
            <a:spLocks noGrp="1"/>
          </p:cNvSpPr>
          <p:nvPr>
            <p:ph type="title"/>
          </p:nvPr>
        </p:nvSpPr>
        <p:spPr/>
        <p:txBody>
          <a:bodyPr/>
          <a:lstStyle/>
          <a:p>
            <a:r>
              <a:rPr lang="en-US" dirty="0"/>
              <a:t>Privacy Rule and PHR’s</a:t>
            </a:r>
          </a:p>
        </p:txBody>
      </p:sp>
      <p:sp>
        <p:nvSpPr>
          <p:cNvPr id="3" name="Content Placeholder 2">
            <a:extLst>
              <a:ext uri="{FF2B5EF4-FFF2-40B4-BE49-F238E27FC236}">
                <a16:creationId xmlns:a16="http://schemas.microsoft.com/office/drawing/2014/main" id="{DADCDF35-A40A-4BD5-9113-CD8CC76B5862}"/>
              </a:ext>
            </a:extLst>
          </p:cNvPr>
          <p:cNvSpPr>
            <a:spLocks noGrp="1"/>
          </p:cNvSpPr>
          <p:nvPr>
            <p:ph idx="1"/>
          </p:nvPr>
        </p:nvSpPr>
        <p:spPr/>
        <p:txBody>
          <a:bodyPr/>
          <a:lstStyle/>
          <a:p>
            <a:r>
              <a:rPr lang="en-US" dirty="0"/>
              <a:t>The Privacy Rule supports the use of individual PHR's as ways that patients can access and control their health information.</a:t>
            </a:r>
          </a:p>
          <a:p>
            <a:r>
              <a:rPr lang="en-US" dirty="0"/>
              <a:t>Covered entities offering a PHR must safeguard information as required by the Privacy Rule.</a:t>
            </a:r>
          </a:p>
          <a:p>
            <a:r>
              <a:rPr lang="en-US" dirty="0"/>
              <a:t>The covered entity may also hire a business associate to administer and manage the PHR and must determine how information will be safeguarded in the business associate agreement.</a:t>
            </a:r>
          </a:p>
          <a:p>
            <a:r>
              <a:rPr lang="en-US" dirty="0"/>
              <a:t>The Privacy Rule does not apply to personal health records not offered by the covered entities.</a:t>
            </a:r>
          </a:p>
          <a:p>
            <a:r>
              <a:rPr lang="en-US" dirty="0"/>
              <a:t>Therefore, dated within these PHR's are not protected or governed by the Privacy Rule.</a:t>
            </a:r>
          </a:p>
        </p:txBody>
      </p:sp>
    </p:spTree>
    <p:extLst>
      <p:ext uri="{BB962C8B-B14F-4D97-AF65-F5344CB8AC3E}">
        <p14:creationId xmlns:p14="http://schemas.microsoft.com/office/powerpoint/2010/main" val="40790001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F558F-013B-4B55-9BB7-6E67D1CD5BB3}"/>
              </a:ext>
            </a:extLst>
          </p:cNvPr>
          <p:cNvSpPr>
            <a:spLocks noGrp="1"/>
          </p:cNvSpPr>
          <p:nvPr>
            <p:ph type="title"/>
          </p:nvPr>
        </p:nvSpPr>
        <p:spPr/>
        <p:txBody>
          <a:bodyPr/>
          <a:lstStyle/>
          <a:p>
            <a:r>
              <a:rPr lang="en-US" dirty="0"/>
              <a:t>Breach Notification Rules</a:t>
            </a:r>
          </a:p>
        </p:txBody>
      </p:sp>
      <p:sp>
        <p:nvSpPr>
          <p:cNvPr id="3" name="Content Placeholder 2">
            <a:extLst>
              <a:ext uri="{FF2B5EF4-FFF2-40B4-BE49-F238E27FC236}">
                <a16:creationId xmlns:a16="http://schemas.microsoft.com/office/drawing/2014/main" id="{03E8F7E9-8404-427A-9A44-F25D839DF4E3}"/>
              </a:ext>
            </a:extLst>
          </p:cNvPr>
          <p:cNvSpPr>
            <a:spLocks noGrp="1"/>
          </p:cNvSpPr>
          <p:nvPr>
            <p:ph idx="1"/>
          </p:nvPr>
        </p:nvSpPr>
        <p:spPr/>
        <p:txBody>
          <a:bodyPr>
            <a:normAutofit fontScale="92500"/>
          </a:bodyPr>
          <a:lstStyle/>
          <a:p>
            <a:r>
              <a:rPr lang="en-US" dirty="0"/>
              <a:t>Complementary to the privacy rule and security rule is the breach notification rule.</a:t>
            </a:r>
          </a:p>
          <a:p>
            <a:r>
              <a:rPr lang="en-US" dirty="0"/>
              <a:t>Under the Breach Notification Rule, covered entities and their business associates are required to notify those individuals who are affected by the breach, the HHS Sec. and the media, if the case involves more than 500 individuals.</a:t>
            </a:r>
          </a:p>
          <a:p>
            <a:r>
              <a:rPr lang="en-US" dirty="0"/>
              <a:t>If the risk has been assessed as low, using the following evaluation points, then the impermissible use or disclosure of PHI is not presumed to be a breach:</a:t>
            </a:r>
          </a:p>
          <a:p>
            <a:pPr lvl="1"/>
            <a:r>
              <a:rPr lang="en-US" dirty="0"/>
              <a:t>The nature and extent of the protected health information involved, including the types of identifiers and the likelihood of re-identification;</a:t>
            </a:r>
          </a:p>
          <a:p>
            <a:pPr lvl="1"/>
            <a:r>
              <a:rPr lang="en-US" dirty="0"/>
              <a:t>The unauthorized person who use the protected health information or to whom the disclosure was made;</a:t>
            </a:r>
          </a:p>
          <a:p>
            <a:pPr lvl="1"/>
            <a:r>
              <a:rPr lang="en-US" dirty="0"/>
              <a:t>Whether the protected health information was actually acquired or viewed; and</a:t>
            </a:r>
          </a:p>
          <a:p>
            <a:pPr lvl="1"/>
            <a:r>
              <a:rPr lang="en-US" dirty="0"/>
              <a:t>The extent to which the risk to the protected health information has been mitigated.</a:t>
            </a:r>
          </a:p>
        </p:txBody>
      </p:sp>
    </p:spTree>
    <p:extLst>
      <p:ext uri="{BB962C8B-B14F-4D97-AF65-F5344CB8AC3E}">
        <p14:creationId xmlns:p14="http://schemas.microsoft.com/office/powerpoint/2010/main" val="2122443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456A-542E-435B-92A4-6260BB36067B}"/>
              </a:ext>
            </a:extLst>
          </p:cNvPr>
          <p:cNvSpPr>
            <a:spLocks noGrp="1"/>
          </p:cNvSpPr>
          <p:nvPr>
            <p:ph type="title"/>
          </p:nvPr>
        </p:nvSpPr>
        <p:spPr/>
        <p:txBody>
          <a:bodyPr/>
          <a:lstStyle/>
          <a:p>
            <a:r>
              <a:rPr lang="en-US" dirty="0"/>
              <a:t>PPACA</a:t>
            </a:r>
          </a:p>
        </p:txBody>
      </p:sp>
      <p:sp>
        <p:nvSpPr>
          <p:cNvPr id="3" name="Content Placeholder 2">
            <a:extLst>
              <a:ext uri="{FF2B5EF4-FFF2-40B4-BE49-F238E27FC236}">
                <a16:creationId xmlns:a16="http://schemas.microsoft.com/office/drawing/2014/main" id="{3C0FAE55-6B02-4FCF-A7EB-538301038DF4}"/>
              </a:ext>
            </a:extLst>
          </p:cNvPr>
          <p:cNvSpPr>
            <a:spLocks noGrp="1"/>
          </p:cNvSpPr>
          <p:nvPr>
            <p:ph idx="1"/>
          </p:nvPr>
        </p:nvSpPr>
        <p:spPr/>
        <p:txBody>
          <a:bodyPr/>
          <a:lstStyle/>
          <a:p>
            <a:r>
              <a:rPr lang="en-US" dirty="0"/>
              <a:t>The Patient Protection and Affordable Care Act is a federal statute aimed to increase the affordability, accessibility and quality of health insurance.</a:t>
            </a:r>
          </a:p>
          <a:p>
            <a:r>
              <a:rPr lang="en-US" dirty="0"/>
              <a:t>Many healthcare organizations are facing decreased reimbursements, increase financial strain and other issues since the act has been passed, though it may still be too early to understand the long-term ramifications.</a:t>
            </a:r>
          </a:p>
        </p:txBody>
      </p:sp>
    </p:spTree>
    <p:extLst>
      <p:ext uri="{BB962C8B-B14F-4D97-AF65-F5344CB8AC3E}">
        <p14:creationId xmlns:p14="http://schemas.microsoft.com/office/powerpoint/2010/main" val="40268697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5876D-1E95-4511-BE03-1D7FF1F50617}"/>
              </a:ext>
            </a:extLst>
          </p:cNvPr>
          <p:cNvSpPr>
            <a:spLocks noGrp="1"/>
          </p:cNvSpPr>
          <p:nvPr>
            <p:ph type="title"/>
          </p:nvPr>
        </p:nvSpPr>
        <p:spPr/>
        <p:txBody>
          <a:bodyPr/>
          <a:lstStyle/>
          <a:p>
            <a:r>
              <a:rPr lang="en-US" dirty="0"/>
              <a:t>PPACA and Patient Protection</a:t>
            </a:r>
          </a:p>
        </p:txBody>
      </p:sp>
      <p:sp>
        <p:nvSpPr>
          <p:cNvPr id="3" name="Content Placeholder 2">
            <a:extLst>
              <a:ext uri="{FF2B5EF4-FFF2-40B4-BE49-F238E27FC236}">
                <a16:creationId xmlns:a16="http://schemas.microsoft.com/office/drawing/2014/main" id="{7BEDCD0C-39FF-4C32-B4F9-3DD67BD1471F}"/>
              </a:ext>
            </a:extLst>
          </p:cNvPr>
          <p:cNvSpPr>
            <a:spLocks noGrp="1"/>
          </p:cNvSpPr>
          <p:nvPr>
            <p:ph idx="1"/>
          </p:nvPr>
        </p:nvSpPr>
        <p:spPr/>
        <p:txBody>
          <a:bodyPr>
            <a:normAutofit/>
          </a:bodyPr>
          <a:lstStyle/>
          <a:p>
            <a:r>
              <a:rPr lang="en-US" dirty="0"/>
              <a:t>PP ACA also includes the following provisions:</a:t>
            </a:r>
          </a:p>
          <a:p>
            <a:pPr lvl="1"/>
            <a:r>
              <a:rPr lang="en-US" dirty="0"/>
              <a:t>Requires individuals to carry health insurance through a private or employee sponsored plan or pay a penalty (Struck down?)</a:t>
            </a:r>
          </a:p>
          <a:p>
            <a:pPr lvl="1"/>
            <a:r>
              <a:rPr lang="en-US" dirty="0"/>
              <a:t>Prohibits insurers to downline coverage to those with pre-existing conditions</a:t>
            </a:r>
          </a:p>
          <a:p>
            <a:pPr lvl="1"/>
            <a:r>
              <a:rPr lang="en-US" dirty="0"/>
              <a:t>Enacts health insurance exchanges for enrollment and plans</a:t>
            </a:r>
          </a:p>
          <a:p>
            <a:pPr lvl="1"/>
            <a:r>
              <a:rPr lang="en-US" dirty="0"/>
              <a:t>Provides federal subsidies to eligible persons to purchase insurance through an exchange</a:t>
            </a:r>
          </a:p>
          <a:p>
            <a:pPr lvl="1"/>
            <a:r>
              <a:rPr lang="en-US" dirty="0"/>
              <a:t>Requires minimum standards for health insurance policies</a:t>
            </a:r>
          </a:p>
          <a:p>
            <a:pPr lvl="1"/>
            <a:r>
              <a:rPr lang="en-US" dirty="0"/>
              <a:t>Expands eligibility for Medicaid and restructures Medicare reimbursements from fee-for-service the bundled payments</a:t>
            </a:r>
          </a:p>
          <a:p>
            <a:pPr lvl="1"/>
            <a:r>
              <a:rPr lang="en-US" dirty="0"/>
              <a:t>Requires businesses that meet certain employee benchmarks to offer affordable insurance and provide minimum value coverage (Struck down?)</a:t>
            </a:r>
          </a:p>
        </p:txBody>
      </p:sp>
    </p:spTree>
    <p:extLst>
      <p:ext uri="{BB962C8B-B14F-4D97-AF65-F5344CB8AC3E}">
        <p14:creationId xmlns:p14="http://schemas.microsoft.com/office/powerpoint/2010/main" val="683075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49CC3-6085-4695-8D86-2AFB142ADBBD}"/>
              </a:ext>
            </a:extLst>
          </p:cNvPr>
          <p:cNvSpPr>
            <a:spLocks noGrp="1"/>
          </p:cNvSpPr>
          <p:nvPr>
            <p:ph type="title"/>
          </p:nvPr>
        </p:nvSpPr>
        <p:spPr/>
        <p:txBody>
          <a:bodyPr/>
          <a:lstStyle/>
          <a:p>
            <a:r>
              <a:rPr lang="en-US" dirty="0"/>
              <a:t>Open Payments Program</a:t>
            </a:r>
          </a:p>
        </p:txBody>
      </p:sp>
      <p:sp>
        <p:nvSpPr>
          <p:cNvPr id="3" name="Content Placeholder 2">
            <a:extLst>
              <a:ext uri="{FF2B5EF4-FFF2-40B4-BE49-F238E27FC236}">
                <a16:creationId xmlns:a16="http://schemas.microsoft.com/office/drawing/2014/main" id="{FEA52ED4-1E2D-471C-AFD0-4374873EC9B8}"/>
              </a:ext>
            </a:extLst>
          </p:cNvPr>
          <p:cNvSpPr>
            <a:spLocks noGrp="1"/>
          </p:cNvSpPr>
          <p:nvPr>
            <p:ph idx="1"/>
          </p:nvPr>
        </p:nvSpPr>
        <p:spPr/>
        <p:txBody>
          <a:bodyPr/>
          <a:lstStyle/>
          <a:p>
            <a:r>
              <a:rPr lang="en-US" dirty="0"/>
              <a:t>This program, better known as The Physician Payments Sunshine Act, requires manufacturers of drugs, medical devices and biologicals report payments and gifts given to physicians in teaching hospitals.</a:t>
            </a:r>
          </a:p>
          <a:p>
            <a:r>
              <a:rPr lang="en-US" dirty="0"/>
              <a:t>The Centers for Medicare and Medicaid Services (CMS) then reports this data to the public.</a:t>
            </a:r>
          </a:p>
          <a:p>
            <a:r>
              <a:rPr lang="en-US" dirty="0"/>
              <a:t>The intent is to ensure greater transparency in the physician/manufacturer relationship.</a:t>
            </a:r>
          </a:p>
        </p:txBody>
      </p:sp>
    </p:spTree>
    <p:extLst>
      <p:ext uri="{BB962C8B-B14F-4D97-AF65-F5344CB8AC3E}">
        <p14:creationId xmlns:p14="http://schemas.microsoft.com/office/powerpoint/2010/main" val="32553814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19507-0D6A-4A97-A6A6-4020B761D522}"/>
              </a:ext>
            </a:extLst>
          </p:cNvPr>
          <p:cNvSpPr>
            <a:spLocks noGrp="1"/>
          </p:cNvSpPr>
          <p:nvPr>
            <p:ph type="title"/>
          </p:nvPr>
        </p:nvSpPr>
        <p:spPr/>
        <p:txBody>
          <a:bodyPr/>
          <a:lstStyle/>
          <a:p>
            <a:r>
              <a:rPr lang="en-US" dirty="0"/>
              <a:t>HITECH</a:t>
            </a:r>
          </a:p>
        </p:txBody>
      </p:sp>
      <p:sp>
        <p:nvSpPr>
          <p:cNvPr id="3" name="Content Placeholder 2">
            <a:extLst>
              <a:ext uri="{FF2B5EF4-FFF2-40B4-BE49-F238E27FC236}">
                <a16:creationId xmlns:a16="http://schemas.microsoft.com/office/drawing/2014/main" id="{BFC8163E-EF58-4F57-8387-1CD6682DE74C}"/>
              </a:ext>
            </a:extLst>
          </p:cNvPr>
          <p:cNvSpPr>
            <a:spLocks noGrp="1"/>
          </p:cNvSpPr>
          <p:nvPr>
            <p:ph idx="1"/>
          </p:nvPr>
        </p:nvSpPr>
        <p:spPr/>
        <p:txBody>
          <a:bodyPr/>
          <a:lstStyle/>
          <a:p>
            <a:r>
              <a:rPr lang="en-US" dirty="0"/>
              <a:t>The Healthcare Information Technology for Economic and Clinical Health Act is a part of the American Recovery and Reinvestment Act of 2009.</a:t>
            </a:r>
          </a:p>
          <a:p>
            <a:r>
              <a:rPr lang="en-US" dirty="0"/>
              <a:t>It is aimed at promoting the adoption and meaningful use of health information technology.</a:t>
            </a:r>
          </a:p>
          <a:p>
            <a:r>
              <a:rPr lang="en-US" dirty="0"/>
              <a:t>Meaningful Use requirements aimed to improve patient care through increased adoption of electronic health records.</a:t>
            </a:r>
          </a:p>
          <a:p>
            <a:r>
              <a:rPr lang="en-US" dirty="0"/>
              <a:t>As a part of the HITECH Act, healthcare organizations must show that they are using their electronic health records in an "meaningful way" defined by objectives.</a:t>
            </a:r>
          </a:p>
          <a:p>
            <a:r>
              <a:rPr lang="en-US" dirty="0"/>
              <a:t>There are incentives for compliance with "meaningful use", as well as penalties for noncompliance.</a:t>
            </a:r>
          </a:p>
        </p:txBody>
      </p:sp>
    </p:spTree>
    <p:extLst>
      <p:ext uri="{BB962C8B-B14F-4D97-AF65-F5344CB8AC3E}">
        <p14:creationId xmlns:p14="http://schemas.microsoft.com/office/powerpoint/2010/main" val="38412270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Discuss Medical Ethics and how they apply to Clinical Informatics</a:t>
            </a:r>
          </a:p>
          <a:p>
            <a:r>
              <a:rPr lang="en-US" dirty="0"/>
              <a:t>Review HIPAA and the associated rules</a:t>
            </a:r>
          </a:p>
          <a:p>
            <a:r>
              <a:rPr lang="en-US" dirty="0"/>
              <a:t>Discuss the PPACA and HITECH</a:t>
            </a:r>
          </a:p>
          <a:p>
            <a:r>
              <a:rPr lang="en-US" dirty="0"/>
              <a:t>Review the interaction of The Joint Commission, PQRS, MIPS and MACRA with Clinical Informatics</a:t>
            </a:r>
          </a:p>
          <a:p>
            <a:endParaRPr lang="en-US" dirty="0"/>
          </a:p>
        </p:txBody>
      </p:sp>
    </p:spTree>
    <p:extLst>
      <p:ext uri="{BB962C8B-B14F-4D97-AF65-F5344CB8AC3E}">
        <p14:creationId xmlns:p14="http://schemas.microsoft.com/office/powerpoint/2010/main" val="3327456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EBAED-D474-4E3C-81B4-B2DE448847A0}"/>
              </a:ext>
            </a:extLst>
          </p:cNvPr>
          <p:cNvSpPr>
            <a:spLocks noGrp="1"/>
          </p:cNvSpPr>
          <p:nvPr>
            <p:ph type="title"/>
          </p:nvPr>
        </p:nvSpPr>
        <p:spPr/>
        <p:txBody>
          <a:bodyPr/>
          <a:lstStyle/>
          <a:p>
            <a:r>
              <a:rPr lang="en-US" dirty="0"/>
              <a:t>The Joint Commission </a:t>
            </a:r>
          </a:p>
        </p:txBody>
      </p:sp>
      <p:sp>
        <p:nvSpPr>
          <p:cNvPr id="3" name="Content Placeholder 2">
            <a:extLst>
              <a:ext uri="{FF2B5EF4-FFF2-40B4-BE49-F238E27FC236}">
                <a16:creationId xmlns:a16="http://schemas.microsoft.com/office/drawing/2014/main" id="{89665633-9B43-4D29-AA75-886C6AD8E3B5}"/>
              </a:ext>
            </a:extLst>
          </p:cNvPr>
          <p:cNvSpPr>
            <a:spLocks noGrp="1"/>
          </p:cNvSpPr>
          <p:nvPr>
            <p:ph idx="1"/>
          </p:nvPr>
        </p:nvSpPr>
        <p:spPr/>
        <p:txBody>
          <a:bodyPr/>
          <a:lstStyle/>
          <a:p>
            <a:r>
              <a:rPr lang="en-US" dirty="0"/>
              <a:t>The Joint Commission on Accreditation of Healthcare Organizations, now referred to simply as The Joint Commission, is an accrediting organization whose mission is to "… Continuously improve healthcare for the public, in collaboration with other stakeholders, by evaluating healthcare organizations and inspiring them to excel in providing safe and effective care of the highest quality and value."</a:t>
            </a:r>
          </a:p>
          <a:p>
            <a:r>
              <a:rPr lang="en-US" dirty="0"/>
              <a:t>In order to meet licensure requirements for Medicaid reimbursement, healthcare organizations must be certified by the joint commission or another recognized accreditation organization.</a:t>
            </a:r>
          </a:p>
          <a:p>
            <a:r>
              <a:rPr lang="en-US" dirty="0"/>
              <a:t>There are some requirements, such as RC.01.01.01 (requiring hospitals to maintain accurate records) that are addressed by having an EHR that needs meaningful use criteria.</a:t>
            </a:r>
          </a:p>
        </p:txBody>
      </p:sp>
    </p:spTree>
    <p:extLst>
      <p:ext uri="{BB962C8B-B14F-4D97-AF65-F5344CB8AC3E}">
        <p14:creationId xmlns:p14="http://schemas.microsoft.com/office/powerpoint/2010/main" val="28890411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1BA30-78C2-4F44-B410-C4F528DDAFA7}"/>
              </a:ext>
            </a:extLst>
          </p:cNvPr>
          <p:cNvSpPr>
            <a:spLocks noGrp="1"/>
          </p:cNvSpPr>
          <p:nvPr>
            <p:ph type="title"/>
          </p:nvPr>
        </p:nvSpPr>
        <p:spPr/>
        <p:txBody>
          <a:bodyPr/>
          <a:lstStyle/>
          <a:p>
            <a:r>
              <a:rPr lang="en-US" dirty="0"/>
              <a:t>PQRS</a:t>
            </a:r>
          </a:p>
        </p:txBody>
      </p:sp>
      <p:sp>
        <p:nvSpPr>
          <p:cNvPr id="3" name="Content Placeholder 2">
            <a:extLst>
              <a:ext uri="{FF2B5EF4-FFF2-40B4-BE49-F238E27FC236}">
                <a16:creationId xmlns:a16="http://schemas.microsoft.com/office/drawing/2014/main" id="{0D605778-35E5-4217-BAF1-C861981CC090}"/>
              </a:ext>
            </a:extLst>
          </p:cNvPr>
          <p:cNvSpPr>
            <a:spLocks noGrp="1"/>
          </p:cNvSpPr>
          <p:nvPr>
            <p:ph idx="1"/>
          </p:nvPr>
        </p:nvSpPr>
        <p:spPr/>
        <p:txBody>
          <a:bodyPr>
            <a:normAutofit fontScale="92500" lnSpcReduction="10000"/>
          </a:bodyPr>
          <a:lstStyle/>
          <a:p>
            <a:r>
              <a:rPr lang="en-US" dirty="0"/>
              <a:t>The Physician Quality Reporting System allows physicians to report on various quality measures to quantify the quality of care and how often they are meeting quality measures.</a:t>
            </a:r>
          </a:p>
          <a:p>
            <a:r>
              <a:rPr lang="en-US" dirty="0"/>
              <a:t>Eligible providers who meet PQRS requirements are eligible for an incentive "equal to .05% of their total estimated Medicare part B PFS allowed charges for covered professional services furnished during the same reporting period."</a:t>
            </a:r>
          </a:p>
          <a:p>
            <a:r>
              <a:rPr lang="en-US" dirty="0"/>
              <a:t>Eligible providers can report their quality metrics are the following means:</a:t>
            </a:r>
          </a:p>
          <a:p>
            <a:pPr lvl="1"/>
            <a:r>
              <a:rPr lang="en-US" dirty="0"/>
              <a:t>Medicare part B claims</a:t>
            </a:r>
          </a:p>
          <a:p>
            <a:pPr lvl="1"/>
            <a:r>
              <a:rPr lang="en-US" dirty="0"/>
              <a:t>Qualified PQRS registry</a:t>
            </a:r>
          </a:p>
          <a:p>
            <a:pPr lvl="1"/>
            <a:r>
              <a:rPr lang="en-US" dirty="0"/>
              <a:t>Directly within a certified EHR using CEHRT</a:t>
            </a:r>
          </a:p>
          <a:p>
            <a:pPr lvl="1"/>
            <a:r>
              <a:rPr lang="en-US" dirty="0"/>
              <a:t>CEHRT via data submission vendor</a:t>
            </a:r>
          </a:p>
          <a:p>
            <a:pPr lvl="1"/>
            <a:r>
              <a:rPr lang="en-US" dirty="0"/>
              <a:t>Qualified Clinical Data Registry (QCDR)</a:t>
            </a:r>
          </a:p>
        </p:txBody>
      </p:sp>
      <p:sp>
        <p:nvSpPr>
          <p:cNvPr id="4" name="TextBox 3">
            <a:extLst>
              <a:ext uri="{FF2B5EF4-FFF2-40B4-BE49-F238E27FC236}">
                <a16:creationId xmlns:a16="http://schemas.microsoft.com/office/drawing/2014/main" id="{1506B5F0-8ED1-4A87-B21D-162CDD81CE4E}"/>
              </a:ext>
            </a:extLst>
          </p:cNvPr>
          <p:cNvSpPr txBox="1"/>
          <p:nvPr/>
        </p:nvSpPr>
        <p:spPr>
          <a:xfrm>
            <a:off x="7650180" y="6120143"/>
            <a:ext cx="3920150" cy="369332"/>
          </a:xfrm>
          <a:prstGeom prst="rect">
            <a:avLst/>
          </a:prstGeom>
          <a:noFill/>
        </p:spPr>
        <p:txBody>
          <a:bodyPr wrap="square" rtlCol="0">
            <a:spAutoFit/>
          </a:bodyPr>
          <a:lstStyle/>
          <a:p>
            <a:r>
              <a:rPr lang="en-US" dirty="0"/>
              <a:t>CEHRT – Certified EHR Technology</a:t>
            </a:r>
          </a:p>
        </p:txBody>
      </p:sp>
    </p:spTree>
    <p:extLst>
      <p:ext uri="{BB962C8B-B14F-4D97-AF65-F5344CB8AC3E}">
        <p14:creationId xmlns:p14="http://schemas.microsoft.com/office/powerpoint/2010/main" val="18873493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40540-8AE7-4AA6-805C-7979D8906FE5}"/>
              </a:ext>
            </a:extLst>
          </p:cNvPr>
          <p:cNvSpPr>
            <a:spLocks noGrp="1"/>
          </p:cNvSpPr>
          <p:nvPr>
            <p:ph type="title"/>
          </p:nvPr>
        </p:nvSpPr>
        <p:spPr/>
        <p:txBody>
          <a:bodyPr/>
          <a:lstStyle/>
          <a:p>
            <a:r>
              <a:rPr lang="en-US" dirty="0"/>
              <a:t>MIPS</a:t>
            </a:r>
          </a:p>
        </p:txBody>
      </p:sp>
      <p:sp>
        <p:nvSpPr>
          <p:cNvPr id="3" name="Content Placeholder 2">
            <a:extLst>
              <a:ext uri="{FF2B5EF4-FFF2-40B4-BE49-F238E27FC236}">
                <a16:creationId xmlns:a16="http://schemas.microsoft.com/office/drawing/2014/main" id="{EE722F17-4A16-426A-A979-9B0ACEC7D0C6}"/>
              </a:ext>
            </a:extLst>
          </p:cNvPr>
          <p:cNvSpPr>
            <a:spLocks noGrp="1"/>
          </p:cNvSpPr>
          <p:nvPr>
            <p:ph idx="1"/>
          </p:nvPr>
        </p:nvSpPr>
        <p:spPr/>
        <p:txBody>
          <a:bodyPr>
            <a:normAutofit/>
          </a:bodyPr>
          <a:lstStyle/>
          <a:p>
            <a:r>
              <a:rPr lang="en-US" dirty="0"/>
              <a:t>The merit-based incident payment system is a modified fee-for-service model or physicians are paid based on quality, Advancing Care Information (ACI), improvement activities and cost.</a:t>
            </a:r>
          </a:p>
          <a:p>
            <a:r>
              <a:rPr lang="en-US" dirty="0"/>
              <a:t>MIPS aligns:</a:t>
            </a:r>
          </a:p>
          <a:p>
            <a:pPr lvl="1"/>
            <a:r>
              <a:rPr lang="en-US" sz="2000" dirty="0"/>
              <a:t>PQRS</a:t>
            </a:r>
          </a:p>
          <a:p>
            <a:pPr lvl="1"/>
            <a:r>
              <a:rPr lang="en-US" sz="2000" dirty="0"/>
              <a:t>Meaningful Use</a:t>
            </a:r>
          </a:p>
          <a:p>
            <a:pPr lvl="1"/>
            <a:r>
              <a:rPr lang="en-US" sz="2000" dirty="0"/>
              <a:t>Value-based Modifier</a:t>
            </a:r>
          </a:p>
          <a:p>
            <a:r>
              <a:rPr lang="en-US" dirty="0"/>
              <a:t>And adds:</a:t>
            </a:r>
          </a:p>
          <a:p>
            <a:pPr lvl="1"/>
            <a:r>
              <a:rPr lang="en-US" sz="2000" dirty="0"/>
              <a:t>Improvement Activities</a:t>
            </a:r>
          </a:p>
        </p:txBody>
      </p:sp>
    </p:spTree>
    <p:extLst>
      <p:ext uri="{BB962C8B-B14F-4D97-AF65-F5344CB8AC3E}">
        <p14:creationId xmlns:p14="http://schemas.microsoft.com/office/powerpoint/2010/main" val="3687575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889A-78A6-4A97-A62F-F356229DA348}"/>
              </a:ext>
            </a:extLst>
          </p:cNvPr>
          <p:cNvSpPr>
            <a:spLocks noGrp="1"/>
          </p:cNvSpPr>
          <p:nvPr>
            <p:ph type="title"/>
          </p:nvPr>
        </p:nvSpPr>
        <p:spPr/>
        <p:txBody>
          <a:bodyPr/>
          <a:lstStyle/>
          <a:p>
            <a:r>
              <a:rPr lang="en-US" dirty="0"/>
              <a:t>MACRA</a:t>
            </a:r>
          </a:p>
        </p:txBody>
      </p:sp>
      <p:sp>
        <p:nvSpPr>
          <p:cNvPr id="3" name="Content Placeholder 2">
            <a:extLst>
              <a:ext uri="{FF2B5EF4-FFF2-40B4-BE49-F238E27FC236}">
                <a16:creationId xmlns:a16="http://schemas.microsoft.com/office/drawing/2014/main" id="{5EB22D36-2B22-447E-9344-6E22115933CB}"/>
              </a:ext>
            </a:extLst>
          </p:cNvPr>
          <p:cNvSpPr>
            <a:spLocks noGrp="1"/>
          </p:cNvSpPr>
          <p:nvPr>
            <p:ph idx="1"/>
          </p:nvPr>
        </p:nvSpPr>
        <p:spPr/>
        <p:txBody>
          <a:bodyPr/>
          <a:lstStyle/>
          <a:p>
            <a:r>
              <a:rPr lang="en-US" dirty="0"/>
              <a:t>The Medicare Access and CHIP Reauthorization Act was created with the intent to establish new ways to pay physicians caring for Medicare beneficiaries while reducing the complexity of the administrative process.</a:t>
            </a:r>
          </a:p>
          <a:p>
            <a:r>
              <a:rPr lang="en-US" dirty="0"/>
              <a:t>It consolidated PQRS, meaningful use and the value-based payment modifiers while adding an improvement activities component.</a:t>
            </a:r>
          </a:p>
          <a:p>
            <a:r>
              <a:rPr lang="en-US" dirty="0"/>
              <a:t>The first full year of implementation was 2019.</a:t>
            </a:r>
          </a:p>
          <a:p>
            <a:r>
              <a:rPr lang="en-US" dirty="0"/>
              <a:t>MACRA's payment system is referred to as the Quality Payment Program (QPP)</a:t>
            </a:r>
          </a:p>
        </p:txBody>
      </p:sp>
    </p:spTree>
    <p:extLst>
      <p:ext uri="{BB962C8B-B14F-4D97-AF65-F5344CB8AC3E}">
        <p14:creationId xmlns:p14="http://schemas.microsoft.com/office/powerpoint/2010/main" val="3805388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30774-07D7-4F3B-B065-63D48DF50BB7}"/>
              </a:ext>
            </a:extLst>
          </p:cNvPr>
          <p:cNvSpPr>
            <a:spLocks noGrp="1"/>
          </p:cNvSpPr>
          <p:nvPr>
            <p:ph type="title"/>
          </p:nvPr>
        </p:nvSpPr>
        <p:spPr/>
        <p:txBody>
          <a:bodyPr/>
          <a:lstStyle/>
          <a:p>
            <a:r>
              <a:rPr lang="en-US" dirty="0"/>
              <a:t>Quality Payment Program (QPP)</a:t>
            </a:r>
          </a:p>
        </p:txBody>
      </p:sp>
      <p:sp>
        <p:nvSpPr>
          <p:cNvPr id="3" name="Content Placeholder 2">
            <a:extLst>
              <a:ext uri="{FF2B5EF4-FFF2-40B4-BE49-F238E27FC236}">
                <a16:creationId xmlns:a16="http://schemas.microsoft.com/office/drawing/2014/main" id="{7F75AF30-2339-431D-B613-E516ED616874}"/>
              </a:ext>
            </a:extLst>
          </p:cNvPr>
          <p:cNvSpPr>
            <a:spLocks noGrp="1"/>
          </p:cNvSpPr>
          <p:nvPr>
            <p:ph idx="1"/>
          </p:nvPr>
        </p:nvSpPr>
        <p:spPr/>
        <p:txBody>
          <a:bodyPr/>
          <a:lstStyle/>
          <a:p>
            <a:r>
              <a:rPr lang="en-US" dirty="0"/>
              <a:t>The Q PP aims to accomplish the following:</a:t>
            </a:r>
          </a:p>
          <a:p>
            <a:pPr lvl="1"/>
            <a:r>
              <a:rPr lang="en-US" sz="2000" dirty="0"/>
              <a:t>Support care improvement by focusing on better outcomes for patients, decreased provider burden and preservation of independent clinical practice</a:t>
            </a:r>
          </a:p>
          <a:p>
            <a:pPr lvl="1"/>
            <a:r>
              <a:rPr lang="en-US" sz="2000" dirty="0"/>
              <a:t>Promote adoption of Alternative Payment Models that align incentives across healthcare stakeholders</a:t>
            </a:r>
          </a:p>
          <a:p>
            <a:pPr lvl="1"/>
            <a:r>
              <a:rPr lang="en-US" sz="2000" dirty="0"/>
              <a:t>Advance existing efforts of delivery system reform, including ensuring a smooth transition to a new system that promotes high quality, efficient care through unification of CMS legacy programs</a:t>
            </a:r>
          </a:p>
          <a:p>
            <a:pPr lvl="1"/>
            <a:r>
              <a:rPr lang="en-US" sz="2000" dirty="0"/>
              <a:t>The 2 payments models under the QPP include the Merit-Based Incentive Payment System (MIPS) and Alternative Payment Model (APM)</a:t>
            </a:r>
          </a:p>
        </p:txBody>
      </p:sp>
    </p:spTree>
    <p:extLst>
      <p:ext uri="{BB962C8B-B14F-4D97-AF65-F5344CB8AC3E}">
        <p14:creationId xmlns:p14="http://schemas.microsoft.com/office/powerpoint/2010/main" val="1902126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DB167-0F3D-4B22-AFF6-E02B3EB38178}"/>
              </a:ext>
            </a:extLst>
          </p:cNvPr>
          <p:cNvSpPr>
            <a:spLocks noGrp="1"/>
          </p:cNvSpPr>
          <p:nvPr>
            <p:ph type="title"/>
          </p:nvPr>
        </p:nvSpPr>
        <p:spPr/>
        <p:txBody>
          <a:bodyPr/>
          <a:lstStyle/>
          <a:p>
            <a:r>
              <a:rPr lang="en-US" dirty="0"/>
              <a:t>Advanced APM</a:t>
            </a:r>
          </a:p>
        </p:txBody>
      </p:sp>
      <p:sp>
        <p:nvSpPr>
          <p:cNvPr id="3" name="Content Placeholder 2">
            <a:extLst>
              <a:ext uri="{FF2B5EF4-FFF2-40B4-BE49-F238E27FC236}">
                <a16:creationId xmlns:a16="http://schemas.microsoft.com/office/drawing/2014/main" id="{AFF9F352-E6AE-4DCE-BAA4-7071E836A656}"/>
              </a:ext>
            </a:extLst>
          </p:cNvPr>
          <p:cNvSpPr>
            <a:spLocks noGrp="1"/>
          </p:cNvSpPr>
          <p:nvPr>
            <p:ph idx="1"/>
          </p:nvPr>
        </p:nvSpPr>
        <p:spPr/>
        <p:txBody>
          <a:bodyPr/>
          <a:lstStyle/>
          <a:p>
            <a:r>
              <a:rPr lang="en-US" dirty="0"/>
              <a:t>Under MACRA, providers may elect the advanced APM option.</a:t>
            </a:r>
          </a:p>
          <a:p>
            <a:r>
              <a:rPr lang="en-US" dirty="0"/>
              <a:t>To be considered as an advanced APM:</a:t>
            </a:r>
          </a:p>
          <a:p>
            <a:pPr lvl="1"/>
            <a:r>
              <a:rPr lang="en-US" sz="2000" dirty="0"/>
              <a:t>Participants must use certified EHR technology (CEHRT);</a:t>
            </a:r>
          </a:p>
          <a:p>
            <a:pPr lvl="1"/>
            <a:r>
              <a:rPr lang="en-US" sz="2000" dirty="0"/>
              <a:t>The model offered must provide for payment for covered professional services based on quality measures comparable to those in the quality performance category under MIPS; and</a:t>
            </a:r>
          </a:p>
          <a:p>
            <a:pPr lvl="1"/>
            <a:r>
              <a:rPr lang="en-US" sz="2000" dirty="0"/>
              <a:t>The payment arrangement must require participants to either bear more than nominal financial risk; or be a Medicaid Medical Home Model that meets criteria comparable to medical home models expanded under this section 1115A(c) of MACRA</a:t>
            </a:r>
          </a:p>
        </p:txBody>
      </p:sp>
    </p:spTree>
    <p:extLst>
      <p:ext uri="{BB962C8B-B14F-4D97-AF65-F5344CB8AC3E}">
        <p14:creationId xmlns:p14="http://schemas.microsoft.com/office/powerpoint/2010/main" val="5601781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28EC-2A87-4EC7-B0B0-D7D39CE84704}"/>
              </a:ext>
            </a:extLst>
          </p:cNvPr>
          <p:cNvSpPr>
            <a:spLocks noGrp="1"/>
          </p:cNvSpPr>
          <p:nvPr>
            <p:ph type="title"/>
          </p:nvPr>
        </p:nvSpPr>
        <p:spPr/>
        <p:txBody>
          <a:bodyPr/>
          <a:lstStyle/>
          <a:p>
            <a:r>
              <a:rPr lang="en-US" dirty="0"/>
              <a:t>FDASIA</a:t>
            </a:r>
          </a:p>
        </p:txBody>
      </p:sp>
      <p:sp>
        <p:nvSpPr>
          <p:cNvPr id="3" name="Content Placeholder 2">
            <a:extLst>
              <a:ext uri="{FF2B5EF4-FFF2-40B4-BE49-F238E27FC236}">
                <a16:creationId xmlns:a16="http://schemas.microsoft.com/office/drawing/2014/main" id="{9F970008-FF92-4224-8C2A-8E54A28BFEB2}"/>
              </a:ext>
            </a:extLst>
          </p:cNvPr>
          <p:cNvSpPr>
            <a:spLocks noGrp="1"/>
          </p:cNvSpPr>
          <p:nvPr>
            <p:ph idx="1"/>
          </p:nvPr>
        </p:nvSpPr>
        <p:spPr/>
        <p:txBody>
          <a:bodyPr>
            <a:normAutofit/>
          </a:bodyPr>
          <a:lstStyle/>
          <a:p>
            <a:r>
              <a:rPr lang="en-US" dirty="0"/>
              <a:t>The Food And Drug Administration Safety and Innovation Act gives the FDA the authority to:</a:t>
            </a:r>
          </a:p>
          <a:p>
            <a:pPr lvl="1"/>
            <a:r>
              <a:rPr lang="en-US" sz="2000" dirty="0"/>
              <a:t>Collect user fees from industry</a:t>
            </a:r>
          </a:p>
          <a:p>
            <a:pPr lvl="1"/>
            <a:r>
              <a:rPr lang="en-US" sz="2000" dirty="0"/>
              <a:t>Promote innovation to faster patient access to products</a:t>
            </a:r>
          </a:p>
          <a:p>
            <a:pPr lvl="1"/>
            <a:r>
              <a:rPr lang="en-US" sz="2000" dirty="0"/>
              <a:t>Increase stakeholder involvement in FDA processes</a:t>
            </a:r>
          </a:p>
          <a:p>
            <a:pPr lvl="1"/>
            <a:r>
              <a:rPr lang="en-US" sz="2000" dirty="0"/>
              <a:t>Enhance the safety of the drug supply chain</a:t>
            </a:r>
          </a:p>
          <a:p>
            <a:r>
              <a:rPr lang="en-US" dirty="0"/>
              <a:t>The law was passed in 2012.</a:t>
            </a:r>
          </a:p>
          <a:p>
            <a:r>
              <a:rPr lang="en-US" dirty="0"/>
              <a:t>Its full impact on clinical informatics is yet to be determined, and a draft FDA proposal for approval of medical applications and software is now available.</a:t>
            </a:r>
          </a:p>
        </p:txBody>
      </p:sp>
    </p:spTree>
    <p:extLst>
      <p:ext uri="{BB962C8B-B14F-4D97-AF65-F5344CB8AC3E}">
        <p14:creationId xmlns:p14="http://schemas.microsoft.com/office/powerpoint/2010/main" val="35762428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5AA60B-FA2D-437D-A6DB-7CD354C291BC}"/>
              </a:ext>
            </a:extLst>
          </p:cNvPr>
          <p:cNvSpPr>
            <a:spLocks noGrp="1"/>
          </p:cNvSpPr>
          <p:nvPr>
            <p:ph type="title"/>
          </p:nvPr>
        </p:nvSpPr>
        <p:spPr>
          <a:xfrm>
            <a:off x="1293813" y="1309047"/>
            <a:ext cx="9601252" cy="1506581"/>
          </a:xfrm>
        </p:spPr>
        <p:txBody>
          <a:bodyPr/>
          <a:lstStyle/>
          <a:p>
            <a:r>
              <a:rPr lang="en-US" dirty="0"/>
              <a:t>CDS Regulations</a:t>
            </a:r>
          </a:p>
        </p:txBody>
      </p:sp>
      <p:pic>
        <p:nvPicPr>
          <p:cNvPr id="7" name="Picture 6" descr="A close up of text on a white background&#10;&#10;Description automatically generated">
            <a:extLst>
              <a:ext uri="{FF2B5EF4-FFF2-40B4-BE49-F238E27FC236}">
                <a16:creationId xmlns:a16="http://schemas.microsoft.com/office/drawing/2014/main" id="{E4994F9C-6665-45AE-AD30-2F05B6876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2782" y="3429000"/>
            <a:ext cx="8866435" cy="27587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625099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64924-2693-42F1-AF92-A38C52B112AA}"/>
              </a:ext>
            </a:extLst>
          </p:cNvPr>
          <p:cNvSpPr>
            <a:spLocks noGrp="1"/>
          </p:cNvSpPr>
          <p:nvPr>
            <p:ph type="title"/>
          </p:nvPr>
        </p:nvSpPr>
        <p:spPr/>
        <p:txBody>
          <a:bodyPr/>
          <a:lstStyle/>
          <a:p>
            <a:r>
              <a:rPr lang="en-US" dirty="0"/>
              <a:t>Regulation of CDS                    1 of 2</a:t>
            </a:r>
          </a:p>
        </p:txBody>
      </p:sp>
      <p:sp>
        <p:nvSpPr>
          <p:cNvPr id="3" name="Content Placeholder 2">
            <a:extLst>
              <a:ext uri="{FF2B5EF4-FFF2-40B4-BE49-F238E27FC236}">
                <a16:creationId xmlns:a16="http://schemas.microsoft.com/office/drawing/2014/main" id="{A2F6FAA9-4545-49D1-AA58-3C9DFCE0EFB1}"/>
              </a:ext>
            </a:extLst>
          </p:cNvPr>
          <p:cNvSpPr>
            <a:spLocks noGrp="1"/>
          </p:cNvSpPr>
          <p:nvPr>
            <p:ph sz="half" idx="1"/>
          </p:nvPr>
        </p:nvSpPr>
        <p:spPr/>
        <p:txBody>
          <a:bodyPr>
            <a:normAutofit fontScale="77500" lnSpcReduction="20000"/>
          </a:bodyPr>
          <a:lstStyle/>
          <a:p>
            <a:r>
              <a:rPr lang="en-US" dirty="0"/>
              <a:t>The Food and Drug Administration (FDA) has long regulated software that meets the definition of a device in section 201(h) of the Federal Food, Drug, and Cosmetic Act (FD&amp;C Act)</a:t>
            </a:r>
          </a:p>
          <a:p>
            <a:r>
              <a:rPr lang="en-US" dirty="0"/>
              <a:t>In the Food and Drug Administration Safety and Innovation Act (FDASIA) Health IT Report of 2014, CDS is described as a variety of tools including, but not limited to: computerized alerts and reminders for providers and patients; clinical guidelines; condition-specific order sets; focused patient data reports and summaries; documentation templates; diagnostic support; and contextually relevant reference information</a:t>
            </a:r>
          </a:p>
          <a:p>
            <a:r>
              <a:rPr lang="en-US" dirty="0"/>
              <a:t>Section 3060(a) of the 21 Century Cures Act (“Cures Act”) amended the Federal Food, Drug, and Cosmetic Act (“FD&amp;C Act”) to add section 520(o), to exclude certain CDS software functions from the definition of a device.</a:t>
            </a:r>
          </a:p>
        </p:txBody>
      </p:sp>
      <p:pic>
        <p:nvPicPr>
          <p:cNvPr id="6" name="Content Placeholder 5" descr="A picture containing white&#10;&#10;Description automatically generated">
            <a:extLst>
              <a:ext uri="{FF2B5EF4-FFF2-40B4-BE49-F238E27FC236}">
                <a16:creationId xmlns:a16="http://schemas.microsoft.com/office/drawing/2014/main" id="{02BB8694-FAEC-496F-85B7-FA9DB4467615}"/>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18767" y="2004436"/>
            <a:ext cx="4936067" cy="3706379"/>
          </a:xfrm>
        </p:spPr>
      </p:pic>
    </p:spTree>
    <p:extLst>
      <p:ext uri="{BB962C8B-B14F-4D97-AF65-F5344CB8AC3E}">
        <p14:creationId xmlns:p14="http://schemas.microsoft.com/office/powerpoint/2010/main" val="27412975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10BF7-7D68-4293-9EF6-462305EE8C65}"/>
              </a:ext>
            </a:extLst>
          </p:cNvPr>
          <p:cNvSpPr>
            <a:spLocks noGrp="1"/>
          </p:cNvSpPr>
          <p:nvPr>
            <p:ph type="title"/>
          </p:nvPr>
        </p:nvSpPr>
        <p:spPr/>
        <p:txBody>
          <a:bodyPr/>
          <a:lstStyle/>
          <a:p>
            <a:r>
              <a:rPr lang="en-US" dirty="0"/>
              <a:t>Regulation of CDS                    2 of 2</a:t>
            </a:r>
          </a:p>
        </p:txBody>
      </p:sp>
      <p:sp>
        <p:nvSpPr>
          <p:cNvPr id="3" name="Content Placeholder 2">
            <a:extLst>
              <a:ext uri="{FF2B5EF4-FFF2-40B4-BE49-F238E27FC236}">
                <a16:creationId xmlns:a16="http://schemas.microsoft.com/office/drawing/2014/main" id="{AAA4445C-5835-4DCD-AE5D-9583331BA461}"/>
              </a:ext>
            </a:extLst>
          </p:cNvPr>
          <p:cNvSpPr>
            <a:spLocks noGrp="1"/>
          </p:cNvSpPr>
          <p:nvPr>
            <p:ph idx="1"/>
          </p:nvPr>
        </p:nvSpPr>
        <p:spPr/>
        <p:txBody>
          <a:bodyPr>
            <a:normAutofit lnSpcReduction="10000"/>
          </a:bodyPr>
          <a:lstStyle/>
          <a:p>
            <a:r>
              <a:rPr lang="en-US" dirty="0"/>
              <a:t>Software functions that meet all the following four criteria are not considered medical devices:</a:t>
            </a:r>
          </a:p>
          <a:p>
            <a:pPr marL="658352" lvl="1" indent="-457189">
              <a:buFont typeface="+mj-lt"/>
              <a:buAutoNum type="arabicPeriod"/>
            </a:pPr>
            <a:r>
              <a:rPr lang="en-US" sz="2000" dirty="0"/>
              <a:t>not intended to acquire, process, or analyze a medical image or signal from an in vitro diagnostic device or a pattern or signal from a signal acquisition system (ex. ECG machine);</a:t>
            </a:r>
          </a:p>
          <a:p>
            <a:pPr marL="658352" lvl="1" indent="-457189">
              <a:buFont typeface="+mj-lt"/>
              <a:buAutoNum type="arabicPeriod"/>
            </a:pPr>
            <a:r>
              <a:rPr lang="en-US" sz="2000" dirty="0"/>
              <a:t>intended for the purpose of displaying, analyzing, or printing medical information about a patient or other medical information (such as peer-reviewed clinical studies and clinical practice guidelines); </a:t>
            </a:r>
          </a:p>
          <a:p>
            <a:pPr marL="658352" lvl="1" indent="-457189">
              <a:buFont typeface="+mj-lt"/>
              <a:buAutoNum type="arabicPeriod"/>
            </a:pPr>
            <a:r>
              <a:rPr lang="en-US" sz="2000" dirty="0"/>
              <a:t>intended for the purpose of supporting or providing recommendations to a health care professional about prevention, diagnosis, or treatment of a disease or condition; and</a:t>
            </a:r>
          </a:p>
          <a:p>
            <a:pPr marL="658352" lvl="1" indent="-457189">
              <a:buFont typeface="+mj-lt"/>
              <a:buAutoNum type="arabicPeriod"/>
            </a:pPr>
            <a:r>
              <a:rPr lang="en-US" sz="2000" dirty="0"/>
              <a:t>intended for the purpose of enabling a health care professional to independently review the basis for recommendations presented by said software (ex. </a:t>
            </a:r>
            <a:r>
              <a:rPr lang="en-US" sz="2000" dirty="0" err="1"/>
              <a:t>InfoButtons</a:t>
            </a:r>
            <a:r>
              <a:rPr lang="en-US" sz="2000" dirty="0"/>
              <a:t>)</a:t>
            </a:r>
          </a:p>
        </p:txBody>
      </p:sp>
    </p:spTree>
    <p:extLst>
      <p:ext uri="{BB962C8B-B14F-4D97-AF65-F5344CB8AC3E}">
        <p14:creationId xmlns:p14="http://schemas.microsoft.com/office/powerpoint/2010/main" val="36768644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3539D-AFE3-45FD-B1E3-FC67AB59E009}"/>
              </a:ext>
            </a:extLst>
          </p:cNvPr>
          <p:cNvSpPr>
            <a:spLocks noGrp="1"/>
          </p:cNvSpPr>
          <p:nvPr>
            <p:ph type="title"/>
          </p:nvPr>
        </p:nvSpPr>
        <p:spPr/>
        <p:txBody>
          <a:bodyPr/>
          <a:lstStyle/>
          <a:p>
            <a:r>
              <a:rPr lang="en-US" dirty="0"/>
              <a:t>Ethics in Clinical Informatics</a:t>
            </a:r>
          </a:p>
        </p:txBody>
      </p:sp>
      <p:sp>
        <p:nvSpPr>
          <p:cNvPr id="3" name="Content Placeholder 2">
            <a:extLst>
              <a:ext uri="{FF2B5EF4-FFF2-40B4-BE49-F238E27FC236}">
                <a16:creationId xmlns:a16="http://schemas.microsoft.com/office/drawing/2014/main" id="{B8C174C2-7349-49BE-8B5F-DE32318FF3C6}"/>
              </a:ext>
            </a:extLst>
          </p:cNvPr>
          <p:cNvSpPr>
            <a:spLocks noGrp="1"/>
          </p:cNvSpPr>
          <p:nvPr>
            <p:ph idx="1"/>
          </p:nvPr>
        </p:nvSpPr>
        <p:spPr/>
        <p:txBody>
          <a:bodyPr/>
          <a:lstStyle/>
          <a:p>
            <a:r>
              <a:rPr lang="en-US" dirty="0"/>
              <a:t>As with other specialties, clinical informatics poses its own questions with regards to ethics.</a:t>
            </a:r>
          </a:p>
          <a:p>
            <a:r>
              <a:rPr lang="en-US" dirty="0"/>
              <a:t>The large amounts of private health data that clinicians and IT staff analyze may result in new correlations or causation that may affect the patient's decision on treatment and may even impact their longevity.</a:t>
            </a:r>
          </a:p>
          <a:p>
            <a:r>
              <a:rPr lang="en-US" dirty="0"/>
              <a:t>AMIA has produced a list of professional ethics do's and don'ts for clinical informaticists.</a:t>
            </a:r>
          </a:p>
        </p:txBody>
      </p:sp>
    </p:spTree>
    <p:extLst>
      <p:ext uri="{BB962C8B-B14F-4D97-AF65-F5344CB8AC3E}">
        <p14:creationId xmlns:p14="http://schemas.microsoft.com/office/powerpoint/2010/main" val="27089415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342B8-832F-4D5A-B735-941626FB9400}"/>
              </a:ext>
            </a:extLst>
          </p:cNvPr>
          <p:cNvSpPr>
            <a:spLocks noGrp="1"/>
          </p:cNvSpPr>
          <p:nvPr>
            <p:ph type="title"/>
          </p:nvPr>
        </p:nvSpPr>
        <p:spPr/>
        <p:txBody>
          <a:bodyPr/>
          <a:lstStyle/>
          <a:p>
            <a:r>
              <a:rPr lang="en-US" dirty="0"/>
              <a:t>IMDRF Software as a Medical Device</a:t>
            </a:r>
          </a:p>
        </p:txBody>
      </p:sp>
      <p:sp>
        <p:nvSpPr>
          <p:cNvPr id="3" name="Content Placeholder 2">
            <a:extLst>
              <a:ext uri="{FF2B5EF4-FFF2-40B4-BE49-F238E27FC236}">
                <a16:creationId xmlns:a16="http://schemas.microsoft.com/office/drawing/2014/main" id="{5BA86FA3-193F-4508-924B-141C31CA45B3}"/>
              </a:ext>
            </a:extLst>
          </p:cNvPr>
          <p:cNvSpPr>
            <a:spLocks noGrp="1"/>
          </p:cNvSpPr>
          <p:nvPr>
            <p:ph idx="1"/>
          </p:nvPr>
        </p:nvSpPr>
        <p:spPr/>
        <p:txBody>
          <a:bodyPr>
            <a:normAutofit/>
          </a:bodyPr>
          <a:lstStyle/>
          <a:p>
            <a:r>
              <a:rPr lang="en-US" dirty="0"/>
              <a:t>International Medical Device Regulators Forum (“IMDRF”) Software as a Medical Device: Possible Framework for Risk Categorization and Corresponding Considerations (“IMDRF </a:t>
            </a:r>
            <a:r>
              <a:rPr lang="en-US"/>
              <a:t>Framework”) evaluates </a:t>
            </a:r>
            <a:r>
              <a:rPr lang="en-US" dirty="0"/>
              <a:t>software as a medical device (“</a:t>
            </a:r>
            <a:r>
              <a:rPr lang="en-US" dirty="0" err="1"/>
              <a:t>SaMD</a:t>
            </a:r>
            <a:r>
              <a:rPr lang="en-US" dirty="0"/>
              <a:t>”) using two categories to establish a risk-based classification:</a:t>
            </a:r>
          </a:p>
          <a:p>
            <a:pPr lvl="1"/>
            <a:r>
              <a:rPr lang="en-US" sz="2000" dirty="0"/>
              <a:t>assessment of the significance of the information provided by the </a:t>
            </a:r>
            <a:r>
              <a:rPr lang="en-US" sz="2000" dirty="0" err="1"/>
              <a:t>SaMD</a:t>
            </a:r>
            <a:r>
              <a:rPr lang="en-US" sz="2000" dirty="0"/>
              <a:t> to a health care decision </a:t>
            </a:r>
          </a:p>
          <a:p>
            <a:pPr lvl="1"/>
            <a:r>
              <a:rPr lang="en-US" sz="2000" dirty="0"/>
              <a:t>assessment of the state of the health care situation or condition as critical, serious or non-serious</a:t>
            </a:r>
          </a:p>
        </p:txBody>
      </p:sp>
    </p:spTree>
    <p:extLst>
      <p:ext uri="{BB962C8B-B14F-4D97-AF65-F5344CB8AC3E}">
        <p14:creationId xmlns:p14="http://schemas.microsoft.com/office/powerpoint/2010/main" val="3206911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72E1179C-2BFF-491C-A967-7781E132A772}"/>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08000" y="2006600"/>
            <a:ext cx="11350624" cy="3962400"/>
          </a:xfrm>
          <a:prstGeom prst="rect">
            <a:avLst/>
          </a:prstGeom>
        </p:spPr>
      </p:pic>
    </p:spTree>
    <p:extLst>
      <p:ext uri="{BB962C8B-B14F-4D97-AF65-F5344CB8AC3E}">
        <p14:creationId xmlns:p14="http://schemas.microsoft.com/office/powerpoint/2010/main" val="2522808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6AF59B6-4F30-4CDE-87D4-D72043061F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200" y="279400"/>
            <a:ext cx="11703600" cy="5911080"/>
          </a:xfrm>
          <a:prstGeom prst="rect">
            <a:avLst/>
          </a:prstGeom>
        </p:spPr>
      </p:pic>
    </p:spTree>
    <p:extLst>
      <p:ext uri="{BB962C8B-B14F-4D97-AF65-F5344CB8AC3E}">
        <p14:creationId xmlns:p14="http://schemas.microsoft.com/office/powerpoint/2010/main" val="38313484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2EABA-1CAC-4428-AA67-0B8A96F54751}"/>
              </a:ext>
            </a:extLst>
          </p:cNvPr>
          <p:cNvSpPr>
            <a:spLocks noGrp="1"/>
          </p:cNvSpPr>
          <p:nvPr>
            <p:ph type="title"/>
          </p:nvPr>
        </p:nvSpPr>
        <p:spPr/>
        <p:txBody>
          <a:bodyPr/>
          <a:lstStyle/>
          <a:p>
            <a:r>
              <a:rPr lang="en-US" dirty="0"/>
              <a:t>Other Pertinent Regulations</a:t>
            </a:r>
          </a:p>
        </p:txBody>
      </p:sp>
      <p:sp>
        <p:nvSpPr>
          <p:cNvPr id="3" name="Content Placeholder 2">
            <a:extLst>
              <a:ext uri="{FF2B5EF4-FFF2-40B4-BE49-F238E27FC236}">
                <a16:creationId xmlns:a16="http://schemas.microsoft.com/office/drawing/2014/main" id="{AF7968D5-414B-47BB-8588-9C0FEF96222A}"/>
              </a:ext>
            </a:extLst>
          </p:cNvPr>
          <p:cNvSpPr>
            <a:spLocks noGrp="1"/>
          </p:cNvSpPr>
          <p:nvPr>
            <p:ph idx="1"/>
          </p:nvPr>
        </p:nvSpPr>
        <p:spPr/>
        <p:txBody>
          <a:bodyPr/>
          <a:lstStyle/>
          <a:p>
            <a:r>
              <a:rPr lang="en-US" dirty="0"/>
              <a:t>The use of CDS to help achieve quality and safety improvements is explicit or implicit in many of the Federal meaningful use objectives for electronic health record (EHR) systems established under Title XIII of the American Recovery and Reinvestment Act of 2009 (ARRA), also known as the Health Information Technology for Economic and Clinical Health (HITECH) Act. </a:t>
            </a:r>
          </a:p>
          <a:p>
            <a:r>
              <a:rPr lang="en-US" dirty="0"/>
              <a:t>This focus is reinforced in provisions of the 2010 Patient Protection and Affordable Care Act (ACA)</a:t>
            </a:r>
          </a:p>
          <a:p>
            <a:r>
              <a:rPr lang="en-US" dirty="0"/>
              <a:t>The 21st Century “Cures Act,”† enacted in 2016, formalized the FDA’s risk-based approach by redefining the statutory term “device” to exclude low-risk clinical decision support technologies</a:t>
            </a:r>
          </a:p>
        </p:txBody>
      </p:sp>
    </p:spTree>
    <p:extLst>
      <p:ext uri="{BB962C8B-B14F-4D97-AF65-F5344CB8AC3E}">
        <p14:creationId xmlns:p14="http://schemas.microsoft.com/office/powerpoint/2010/main" val="3343006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4C382-D98B-4155-AD4F-7B9D81C3F241}"/>
              </a:ext>
            </a:extLst>
          </p:cNvPr>
          <p:cNvSpPr>
            <a:spLocks noGrp="1"/>
          </p:cNvSpPr>
          <p:nvPr>
            <p:ph type="title"/>
          </p:nvPr>
        </p:nvSpPr>
        <p:spPr/>
        <p:txBody>
          <a:bodyPr/>
          <a:lstStyle/>
          <a:p>
            <a:r>
              <a:rPr lang="en-US" dirty="0"/>
              <a:t>Discussion/Questions</a:t>
            </a:r>
          </a:p>
        </p:txBody>
      </p:sp>
      <p:pic>
        <p:nvPicPr>
          <p:cNvPr id="5" name="Content Placeholder 4" descr="A cow is standing in the grass&#10;&#10;Description automatically generated">
            <a:extLst>
              <a:ext uri="{FF2B5EF4-FFF2-40B4-BE49-F238E27FC236}">
                <a16:creationId xmlns:a16="http://schemas.microsoft.com/office/drawing/2014/main" id="{A8149AF7-1897-4D6A-B537-17C6F1AACDD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40729" y="1565943"/>
            <a:ext cx="5866645" cy="428998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948005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72865-8A99-4D58-B063-099A78971A70}"/>
              </a:ext>
            </a:extLst>
          </p:cNvPr>
          <p:cNvSpPr>
            <a:spLocks noGrp="1"/>
          </p:cNvSpPr>
          <p:nvPr>
            <p:ph type="title"/>
          </p:nvPr>
        </p:nvSpPr>
        <p:spPr/>
        <p:txBody>
          <a:bodyPr>
            <a:normAutofit fontScale="90000"/>
          </a:bodyPr>
          <a:lstStyle/>
          <a:p>
            <a:r>
              <a:rPr lang="en-US" dirty="0"/>
              <a:t>AMIA Code of Professional and Ethical Conduct</a:t>
            </a:r>
          </a:p>
        </p:txBody>
      </p:sp>
      <p:sp>
        <p:nvSpPr>
          <p:cNvPr id="3" name="Content Placeholder 2">
            <a:extLst>
              <a:ext uri="{FF2B5EF4-FFF2-40B4-BE49-F238E27FC236}">
                <a16:creationId xmlns:a16="http://schemas.microsoft.com/office/drawing/2014/main" id="{8EDAA922-BC26-4C56-935C-8E8E53FF3DF9}"/>
              </a:ext>
            </a:extLst>
          </p:cNvPr>
          <p:cNvSpPr>
            <a:spLocks noGrp="1"/>
          </p:cNvSpPr>
          <p:nvPr>
            <p:ph idx="1"/>
          </p:nvPr>
        </p:nvSpPr>
        <p:spPr/>
        <p:txBody>
          <a:bodyPr>
            <a:normAutofit/>
          </a:bodyPr>
          <a:lstStyle/>
          <a:p>
            <a:r>
              <a:rPr lang="en-US" dirty="0"/>
              <a:t>The code of conduct offers the following guidelines to informaticists regarding patient information:</a:t>
            </a:r>
          </a:p>
          <a:p>
            <a:pPr lvl="1"/>
            <a:r>
              <a:rPr lang="en-US" sz="2000" dirty="0"/>
              <a:t>Do facilitate their legal rights to their health information</a:t>
            </a:r>
          </a:p>
          <a:p>
            <a:pPr lvl="1"/>
            <a:r>
              <a:rPr lang="en-US" sz="2000" dirty="0"/>
              <a:t>Do safeguard their healthcare information consistent with legal and industry standards</a:t>
            </a:r>
          </a:p>
          <a:p>
            <a:pPr lvl="1"/>
            <a:r>
              <a:rPr lang="en-US" sz="2000" dirty="0"/>
              <a:t>Do act in a courteous, timely, respectful and professional manner</a:t>
            </a:r>
          </a:p>
          <a:p>
            <a:pPr lvl="1"/>
            <a:r>
              <a:rPr lang="en-US" sz="2000" dirty="0"/>
              <a:t>Do alert colleagues to potential issues and bugs in their systems that may affect patients</a:t>
            </a:r>
          </a:p>
          <a:p>
            <a:pPr lvl="1"/>
            <a:r>
              <a:rPr lang="en-US" sz="2000" dirty="0"/>
              <a:t>Do lead by example by practicing and promoting ethical and professional behavior</a:t>
            </a:r>
          </a:p>
          <a:p>
            <a:pPr lvl="1"/>
            <a:r>
              <a:rPr lang="en-US" sz="2000" dirty="0"/>
              <a:t>Do follow ethical legal mandates when you feel that something is "off"</a:t>
            </a:r>
          </a:p>
        </p:txBody>
      </p:sp>
    </p:spTree>
    <p:extLst>
      <p:ext uri="{BB962C8B-B14F-4D97-AF65-F5344CB8AC3E}">
        <p14:creationId xmlns:p14="http://schemas.microsoft.com/office/powerpoint/2010/main" val="25217033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B2C47-6F84-434B-937E-F96EE9A12121}"/>
              </a:ext>
            </a:extLst>
          </p:cNvPr>
          <p:cNvSpPr>
            <a:spLocks noGrp="1"/>
          </p:cNvSpPr>
          <p:nvPr>
            <p:ph type="title"/>
          </p:nvPr>
        </p:nvSpPr>
        <p:spPr/>
        <p:txBody>
          <a:bodyPr>
            <a:normAutofit fontScale="90000"/>
          </a:bodyPr>
          <a:lstStyle/>
          <a:p>
            <a:r>
              <a:rPr lang="en-US" dirty="0"/>
              <a:t>AMIA Code of Professional and Ethical Conduct</a:t>
            </a:r>
          </a:p>
        </p:txBody>
      </p:sp>
      <p:sp>
        <p:nvSpPr>
          <p:cNvPr id="3" name="Content Placeholder 2">
            <a:extLst>
              <a:ext uri="{FF2B5EF4-FFF2-40B4-BE49-F238E27FC236}">
                <a16:creationId xmlns:a16="http://schemas.microsoft.com/office/drawing/2014/main" id="{9ED1C195-A897-440D-8ECB-10627AFCD2A8}"/>
              </a:ext>
            </a:extLst>
          </p:cNvPr>
          <p:cNvSpPr>
            <a:spLocks noGrp="1"/>
          </p:cNvSpPr>
          <p:nvPr>
            <p:ph idx="1"/>
          </p:nvPr>
        </p:nvSpPr>
        <p:spPr/>
        <p:txBody>
          <a:bodyPr/>
          <a:lstStyle/>
          <a:p>
            <a:r>
              <a:rPr lang="en-US" dirty="0"/>
              <a:t>Code of Conduct continued:</a:t>
            </a:r>
          </a:p>
          <a:p>
            <a:pPr lvl="1"/>
            <a:r>
              <a:rPr lang="en-US" sz="2000" dirty="0"/>
              <a:t>Do engage in ethical and legal research that moves clinical informatics forward</a:t>
            </a:r>
          </a:p>
          <a:p>
            <a:pPr lvl="1"/>
            <a:r>
              <a:rPr lang="en-US" sz="2000" dirty="0"/>
              <a:t>Do encourage the growth of informatics for research, teaching, professional development, encouragement and other appropriate methods</a:t>
            </a:r>
          </a:p>
          <a:p>
            <a:pPr lvl="1"/>
            <a:endParaRPr lang="en-US" sz="2000" dirty="0"/>
          </a:p>
          <a:p>
            <a:pPr lvl="1"/>
            <a:r>
              <a:rPr lang="en-US" sz="2000" dirty="0"/>
              <a:t>Do Not disclose data in inappropriate or illegal ways</a:t>
            </a:r>
          </a:p>
          <a:p>
            <a:pPr lvl="1"/>
            <a:r>
              <a:rPr lang="en-US" sz="2000" dirty="0"/>
              <a:t>Do Not mislead patients regarding the use of their healthcare information</a:t>
            </a:r>
          </a:p>
        </p:txBody>
      </p:sp>
    </p:spTree>
    <p:extLst>
      <p:ext uri="{BB962C8B-B14F-4D97-AF65-F5344CB8AC3E}">
        <p14:creationId xmlns:p14="http://schemas.microsoft.com/office/powerpoint/2010/main" val="28486555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405AF-9128-44D0-98B9-9504424354B1}"/>
              </a:ext>
            </a:extLst>
          </p:cNvPr>
          <p:cNvSpPr>
            <a:spLocks noGrp="1"/>
          </p:cNvSpPr>
          <p:nvPr>
            <p:ph type="title"/>
          </p:nvPr>
        </p:nvSpPr>
        <p:spPr/>
        <p:txBody>
          <a:bodyPr/>
          <a:lstStyle/>
          <a:p>
            <a:r>
              <a:rPr lang="en-US" dirty="0"/>
              <a:t>Conflict of Interest</a:t>
            </a:r>
          </a:p>
        </p:txBody>
      </p:sp>
      <p:sp>
        <p:nvSpPr>
          <p:cNvPr id="3" name="Content Placeholder 2">
            <a:extLst>
              <a:ext uri="{FF2B5EF4-FFF2-40B4-BE49-F238E27FC236}">
                <a16:creationId xmlns:a16="http://schemas.microsoft.com/office/drawing/2014/main" id="{46F580A8-76EB-4D8D-9DAF-50C9672322EF}"/>
              </a:ext>
            </a:extLst>
          </p:cNvPr>
          <p:cNvSpPr>
            <a:spLocks noGrp="1"/>
          </p:cNvSpPr>
          <p:nvPr>
            <p:ph idx="1"/>
          </p:nvPr>
        </p:nvSpPr>
        <p:spPr/>
        <p:txBody>
          <a:bodyPr/>
          <a:lstStyle/>
          <a:p>
            <a:r>
              <a:rPr lang="en-US" dirty="0"/>
              <a:t>Individuals who make decisions and conduct affairs on behalf of professional groups may be required to disclose any potential conflicts of interest that may affect their ability to make unbiased decisions.</a:t>
            </a:r>
          </a:p>
          <a:p>
            <a:r>
              <a:rPr lang="en-US" dirty="0"/>
              <a:t>The Council of Medical Specialty Societies (CMSS) has developed its own voluntary code societies to guide their interactions with companies.</a:t>
            </a:r>
          </a:p>
          <a:p>
            <a:r>
              <a:rPr lang="en-US" dirty="0"/>
              <a:t>By opting to follow this code, medical specialty societies are expected to maintain objectivity and minimize perceived and actual conflicts of interest.</a:t>
            </a:r>
          </a:p>
          <a:p>
            <a:r>
              <a:rPr lang="en-US" dirty="0"/>
              <a:t>To accomplish this, guidelines and principles for interaction are outlined to cover the following topics: independence, transparency, charitable contributions, corporate sponsorships, society meetings, research grants, clinical practice guidelines, journals and advertising and licensing.</a:t>
            </a:r>
          </a:p>
        </p:txBody>
      </p:sp>
    </p:spTree>
    <p:extLst>
      <p:ext uri="{BB962C8B-B14F-4D97-AF65-F5344CB8AC3E}">
        <p14:creationId xmlns:p14="http://schemas.microsoft.com/office/powerpoint/2010/main" val="21523629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9F0F55-5005-4A4D-B8B3-8149EE5E985E}"/>
              </a:ext>
            </a:extLst>
          </p:cNvPr>
          <p:cNvSpPr>
            <a:spLocks noGrp="1"/>
          </p:cNvSpPr>
          <p:nvPr>
            <p:ph type="title"/>
          </p:nvPr>
        </p:nvSpPr>
        <p:spPr>
          <a:xfrm>
            <a:off x="1293813" y="1309047"/>
            <a:ext cx="9601252" cy="1510353"/>
          </a:xfrm>
        </p:spPr>
        <p:txBody>
          <a:bodyPr/>
          <a:lstStyle/>
          <a:p>
            <a:r>
              <a:rPr lang="en-US" dirty="0"/>
              <a:t>Rules and Regulations</a:t>
            </a:r>
          </a:p>
        </p:txBody>
      </p:sp>
      <p:pic>
        <p:nvPicPr>
          <p:cNvPr id="7" name="Picture 6" descr="A screenshot of a video game&#10;&#10;Description automatically generated">
            <a:extLst>
              <a:ext uri="{FF2B5EF4-FFF2-40B4-BE49-F238E27FC236}">
                <a16:creationId xmlns:a16="http://schemas.microsoft.com/office/drawing/2014/main" id="{2F9C0D26-C116-4151-9CAC-6A0C347A64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9591" y="3429000"/>
            <a:ext cx="9525000" cy="2962275"/>
          </a:xfrm>
          <a:prstGeom prst="rect">
            <a:avLst/>
          </a:prstGeom>
          <a:ln>
            <a:noFill/>
          </a:ln>
          <a:effectLst>
            <a:softEdge rad="112500"/>
          </a:effectLst>
        </p:spPr>
      </p:pic>
    </p:spTree>
    <p:extLst>
      <p:ext uri="{BB962C8B-B14F-4D97-AF65-F5344CB8AC3E}">
        <p14:creationId xmlns:p14="http://schemas.microsoft.com/office/powerpoint/2010/main" val="3851357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41EFC-DA4B-4C1B-93A0-D72360E357BC}"/>
              </a:ext>
            </a:extLst>
          </p:cNvPr>
          <p:cNvSpPr>
            <a:spLocks noGrp="1"/>
          </p:cNvSpPr>
          <p:nvPr>
            <p:ph type="title"/>
          </p:nvPr>
        </p:nvSpPr>
        <p:spPr/>
        <p:txBody>
          <a:bodyPr/>
          <a:lstStyle/>
          <a:p>
            <a:r>
              <a:rPr lang="en-US" dirty="0"/>
              <a:t>HIPAA</a:t>
            </a:r>
          </a:p>
        </p:txBody>
      </p:sp>
      <p:sp>
        <p:nvSpPr>
          <p:cNvPr id="3" name="Content Placeholder 2">
            <a:extLst>
              <a:ext uri="{FF2B5EF4-FFF2-40B4-BE49-F238E27FC236}">
                <a16:creationId xmlns:a16="http://schemas.microsoft.com/office/drawing/2014/main" id="{B20DA808-1DEB-481C-9507-CDC1077BF700}"/>
              </a:ext>
            </a:extLst>
          </p:cNvPr>
          <p:cNvSpPr>
            <a:spLocks noGrp="1"/>
          </p:cNvSpPr>
          <p:nvPr>
            <p:ph idx="1"/>
          </p:nvPr>
        </p:nvSpPr>
        <p:spPr/>
        <p:txBody>
          <a:bodyPr/>
          <a:lstStyle/>
          <a:p>
            <a:r>
              <a:rPr lang="en-US" dirty="0"/>
              <a:t>The Health Insurance Portability and Accountability Act of 1996, also known as the Kennedy-</a:t>
            </a:r>
            <a:r>
              <a:rPr lang="en-US" dirty="0" err="1"/>
              <a:t>Kassebaum</a:t>
            </a:r>
            <a:r>
              <a:rPr lang="en-US" dirty="0"/>
              <a:t> Act, protects health insurance coverage for personnel and their families when they lose or change jobs as well as governance electronic transactions in healthcare.</a:t>
            </a:r>
          </a:p>
          <a:p>
            <a:r>
              <a:rPr lang="en-US" dirty="0"/>
              <a:t>HIPAA compliance is a necessary but costly and time-consuming requirement for healthcare providers and organizations.</a:t>
            </a:r>
          </a:p>
        </p:txBody>
      </p:sp>
    </p:spTree>
    <p:extLst>
      <p:ext uri="{BB962C8B-B14F-4D97-AF65-F5344CB8AC3E}">
        <p14:creationId xmlns:p14="http://schemas.microsoft.com/office/powerpoint/2010/main" val="17967647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1A0FE-51B3-46A9-BC08-2144E464FFF8}"/>
              </a:ext>
            </a:extLst>
          </p:cNvPr>
          <p:cNvSpPr>
            <a:spLocks noGrp="1"/>
          </p:cNvSpPr>
          <p:nvPr>
            <p:ph type="title"/>
          </p:nvPr>
        </p:nvSpPr>
        <p:spPr/>
        <p:txBody>
          <a:bodyPr/>
          <a:lstStyle/>
          <a:p>
            <a:r>
              <a:rPr lang="en-US" dirty="0"/>
              <a:t>HIPAA Privacy &amp; Security Rules</a:t>
            </a:r>
          </a:p>
        </p:txBody>
      </p:sp>
      <p:sp>
        <p:nvSpPr>
          <p:cNvPr id="3" name="Content Placeholder 2">
            <a:extLst>
              <a:ext uri="{FF2B5EF4-FFF2-40B4-BE49-F238E27FC236}">
                <a16:creationId xmlns:a16="http://schemas.microsoft.com/office/drawing/2014/main" id="{EC8BC280-726B-442D-AAAE-5B5D9BCF2547}"/>
              </a:ext>
            </a:extLst>
          </p:cNvPr>
          <p:cNvSpPr>
            <a:spLocks noGrp="1"/>
          </p:cNvSpPr>
          <p:nvPr>
            <p:ph idx="1"/>
          </p:nvPr>
        </p:nvSpPr>
        <p:spPr/>
        <p:txBody>
          <a:bodyPr/>
          <a:lstStyle/>
          <a:p>
            <a:r>
              <a:rPr lang="en-US" dirty="0"/>
              <a:t>The HIPAA Privacy Rule outlines how and when PHI may be disclosed and to whom, whereas the HIPAA Security Rule covers how Electronic Personal Health Information (EPHI) should be secured using administrative, technical and physical safeguards.</a:t>
            </a:r>
          </a:p>
          <a:p>
            <a:r>
              <a:rPr lang="en-US" dirty="0"/>
              <a:t>Each category of safeguards has their own adoption requirements and addressable specifications.</a:t>
            </a:r>
          </a:p>
        </p:txBody>
      </p:sp>
    </p:spTree>
    <p:extLst>
      <p:ext uri="{BB962C8B-B14F-4D97-AF65-F5344CB8AC3E}">
        <p14:creationId xmlns:p14="http://schemas.microsoft.com/office/powerpoint/2010/main" val="6795137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cean 16x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cean painting presentation (widescreen).potx" id="{7D8F5DB3-F878-46D5-AF2D-2DD5B7369221}" vid="{9251DF30-C224-466C-9BFA-3064FAD55731}"/>
    </a:ext>
  </a:extLst>
</a:theme>
</file>

<file path=ppt/theme/theme2.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 painting presentation (widescreen)</Template>
  <TotalTime>691</TotalTime>
  <Words>2632</Words>
  <Application>Microsoft Office PowerPoint</Application>
  <PresentationFormat>Widescreen</PresentationFormat>
  <Paragraphs>170</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Georgia</vt:lpstr>
      <vt:lpstr>Helvetica</vt:lpstr>
      <vt:lpstr>Ocean 16x9</vt:lpstr>
      <vt:lpstr>Clinical Informatics Regulatory Landscape</vt:lpstr>
      <vt:lpstr>Learning Objectives</vt:lpstr>
      <vt:lpstr>Ethics in Clinical Informatics</vt:lpstr>
      <vt:lpstr>AMIA Code of Professional and Ethical Conduct</vt:lpstr>
      <vt:lpstr>AMIA Code of Professional and Ethical Conduct</vt:lpstr>
      <vt:lpstr>Conflict of Interest</vt:lpstr>
      <vt:lpstr>Rules and Regulations</vt:lpstr>
      <vt:lpstr>HIPAA</vt:lpstr>
      <vt:lpstr>HIPAA Privacy &amp; Security Rules</vt:lpstr>
      <vt:lpstr>HIPAA &amp; PHI</vt:lpstr>
      <vt:lpstr>Covered Entities                                 1 of 2</vt:lpstr>
      <vt:lpstr>Covered Entities                                 2 of 2</vt:lpstr>
      <vt:lpstr>HIPAA and Clinical Informatics</vt:lpstr>
      <vt:lpstr>Privacy Rule and PHR’s</vt:lpstr>
      <vt:lpstr>Breach Notification Rules</vt:lpstr>
      <vt:lpstr>PPACA</vt:lpstr>
      <vt:lpstr>PPACA and Patient Protection</vt:lpstr>
      <vt:lpstr>Open Payments Program</vt:lpstr>
      <vt:lpstr>HITECH</vt:lpstr>
      <vt:lpstr>The Joint Commission </vt:lpstr>
      <vt:lpstr>PQRS</vt:lpstr>
      <vt:lpstr>MIPS</vt:lpstr>
      <vt:lpstr>MACRA</vt:lpstr>
      <vt:lpstr>Quality Payment Program (QPP)</vt:lpstr>
      <vt:lpstr>Advanced APM</vt:lpstr>
      <vt:lpstr>FDASIA</vt:lpstr>
      <vt:lpstr>CDS Regulations</vt:lpstr>
      <vt:lpstr>Regulation of CDS                    1 of 2</vt:lpstr>
      <vt:lpstr>Regulation of CDS                    2 of 2</vt:lpstr>
      <vt:lpstr>IMDRF Software as a Medical Device</vt:lpstr>
      <vt:lpstr>PowerPoint Presentation</vt:lpstr>
      <vt:lpstr>PowerPoint Presentation</vt:lpstr>
      <vt:lpstr>Other Pertinent Regulations</vt:lpstr>
      <vt:lpstr>Discussion/Questions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Informatics Regulatory Landscape</dc:title>
  <dc:creator>Bob Marshall</dc:creator>
  <cp:lastModifiedBy>Bob Marshall</cp:lastModifiedBy>
  <cp:revision>19</cp:revision>
  <dcterms:created xsi:type="dcterms:W3CDTF">2020-06-01T03:13:16Z</dcterms:created>
  <dcterms:modified xsi:type="dcterms:W3CDTF">2022-07-03T13:44:34Z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