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5"/>
  </p:notesMasterIdLst>
  <p:handoutMasterIdLst>
    <p:handoutMasterId r:id="rId36"/>
  </p:handoutMasterIdLst>
  <p:sldIdLst>
    <p:sldId id="257" r:id="rId5"/>
    <p:sldId id="268"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9" r:id="rId33"/>
    <p:sldId id="298" r:id="rId34"/>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4404"/>
    <a:srgbClr val="5F6F0F"/>
    <a:srgbClr val="718412"/>
    <a:srgbClr val="65741A"/>
    <a:srgbClr val="70811D"/>
    <a:srgbClr val="7B8D1F"/>
    <a:srgbClr val="839721"/>
    <a:srgbClr val="95AB25"/>
    <a:srgbClr val="BC5500"/>
    <a:srgbClr val="C45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8" autoAdjust="0"/>
    <p:restoredTop sz="94660"/>
  </p:normalViewPr>
  <p:slideViewPr>
    <p:cSldViewPr>
      <p:cViewPr varScale="1">
        <p:scale>
          <a:sx n="107" d="100"/>
          <a:sy n="107" d="100"/>
        </p:scale>
        <p:origin x="384" y="102"/>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en-US"/>
              <a:t>7/3/2022</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en-US"/>
              <a:t>7/3/2022</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Straight Connector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Freeform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0" name="Freeform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1" name="Freeform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ctrTitle"/>
          </p:nvPr>
        </p:nvSpPr>
        <p:spPr>
          <a:xfrm>
            <a:off x="1625176" y="584200"/>
            <a:ext cx="8735325" cy="200025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
        <p:nvSpPr>
          <p:cNvPr id="22" name="Date Placeholder 21"/>
          <p:cNvSpPr>
            <a:spLocks noGrp="1"/>
          </p:cNvSpPr>
          <p:nvPr>
            <p:ph type="dt" sz="half" idx="10"/>
          </p:nvPr>
        </p:nvSpPr>
        <p:spPr/>
        <p:txBody>
          <a:bodyPr/>
          <a:lstStyle/>
          <a:p>
            <a:fld id="{F0DFD029-FB74-4578-B929-F66AA97659CA}" type="datetimeFigureOut">
              <a:rPr lang="en-US"/>
              <a:t>7/3/2022</a:t>
            </a:fld>
            <a:endParaRPr/>
          </a:p>
        </p:txBody>
      </p:sp>
      <p:sp>
        <p:nvSpPr>
          <p:cNvPr id="23" name="Footer Placeholder 22"/>
          <p:cNvSpPr>
            <a:spLocks noGrp="1"/>
          </p:cNvSpPr>
          <p:nvPr>
            <p:ph type="ftr" sz="quarter" idx="11"/>
          </p:nvPr>
        </p:nvSpPr>
        <p:spPr/>
        <p:txBody>
          <a:bodyPr/>
          <a:lstStyle/>
          <a:p>
            <a:endParaRPr/>
          </a:p>
        </p:txBody>
      </p:sp>
      <p:sp>
        <p:nvSpPr>
          <p:cNvPr id="24" name="Slide Number Placeholder 2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8474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7/3/2022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99667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584200"/>
            <a:ext cx="2742486" cy="55880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7/3/2022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88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7/3/2022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40676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diagonals"/>
          <p:cNvGrpSpPr/>
          <p:nvPr/>
        </p:nvGrpSpPr>
        <p:grpSpPr>
          <a:xfrm>
            <a:off x="7516443" y="4145281"/>
            <a:ext cx="4686117" cy="2731407"/>
            <a:chOff x="5638800" y="3108960"/>
            <a:chExt cx="3515503" cy="2048555"/>
          </a:xfrm>
        </p:grpSpPr>
        <p:cxnSp>
          <p:nvCxnSpPr>
            <p:cNvPr id="12" name="Straight Connector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DFD029-FB74-4578-B929-F66AA97659CA}" type="datetimeFigureOut">
              <a:rPr lang="en-US"/>
              <a:t>7/3/2022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61633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7/3/2022</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55764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0DFD029-FB74-4578-B929-F66AA97659CA}" type="datetimeFigureOut">
              <a:rPr lang="en-US"/>
              <a:t>7/3/2022</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381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F0DFD029-FB74-4578-B929-F66AA97659CA}" type="datetimeFigureOut">
              <a:rPr lang="en-US"/>
              <a:t>7/3/2022</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51522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D029-FB74-4578-B929-F66AA97659CA}" type="datetimeFigureOut">
              <a:rPr lang="en-US"/>
              <a:t>7/3/2022</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217247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Content Placeholder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7/3/2022</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6181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5" name="Date Placeholder 4"/>
          <p:cNvSpPr>
            <a:spLocks noGrp="1"/>
          </p:cNvSpPr>
          <p:nvPr>
            <p:ph type="dt" sz="half" idx="10"/>
          </p:nvPr>
        </p:nvSpPr>
        <p:spPr/>
        <p:txBody>
          <a:bodyPr/>
          <a:lstStyle/>
          <a:p>
            <a:fld id="{F0DFD029-FB74-4578-B929-F66AA97659CA}" type="datetimeFigureOut">
              <a:rPr lang="en-US"/>
              <a:t>7/3/2022</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42234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85000">
              <a:schemeClr val="bg2">
                <a:tint val="100000"/>
                <a:shade val="30000"/>
                <a:satMod val="100000"/>
              </a:schemeClr>
            </a:gs>
            <a:gs pos="100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Freeform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Freeform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Freeform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en-US"/>
              <a:t>Click to edit Master title style</a:t>
            </a:r>
            <a:endParaRPr/>
          </a:p>
        </p:txBody>
      </p:sp>
      <p:sp>
        <p:nvSpPr>
          <p:cNvPr id="3" name="Text Placeholder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en-US"/>
              <a:pPr/>
              <a:t>7/3/2022</a:t>
            </a:fld>
            <a:endParaRPr/>
          </a:p>
        </p:txBody>
      </p:sp>
      <p:sp>
        <p:nvSpPr>
          <p:cNvPr id="5" name="Footer Placeholder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a:pPr/>
              <a:t>‹#›</a:t>
            </a:fld>
            <a:endParaRPr/>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Introduction to EHR and Data Standards</a:t>
            </a:r>
          </a:p>
        </p:txBody>
      </p:sp>
      <p:sp>
        <p:nvSpPr>
          <p:cNvPr id="5" name="Subtitle 4"/>
          <p:cNvSpPr>
            <a:spLocks noGrp="1"/>
          </p:cNvSpPr>
          <p:nvPr>
            <p:ph type="subTitle" idx="1"/>
          </p:nvPr>
        </p:nvSpPr>
        <p:spPr/>
        <p:txBody>
          <a:bodyPr/>
          <a:lstStyle/>
          <a:p>
            <a:r>
              <a:rPr lang="en-US" dirty="0"/>
              <a:t>Bob Marshall, MD, MPH, MISM, FAAFP, FAMIA</a:t>
            </a:r>
            <a:br>
              <a:rPr lang="en-US" dirty="0"/>
            </a:br>
            <a:r>
              <a:rPr lang="en-US" dirty="0"/>
              <a:t>Program Director, DoD/MAMC Clinical Informatics Fellowship</a:t>
            </a:r>
          </a:p>
        </p:txBody>
      </p:sp>
    </p:spTree>
    <p:extLst>
      <p:ext uri="{BB962C8B-B14F-4D97-AF65-F5344CB8AC3E}">
        <p14:creationId xmlns:p14="http://schemas.microsoft.com/office/powerpoint/2010/main" val="13322918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FDFC964-E0DA-4E5B-AC9A-4166DB6C40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212" y="381000"/>
            <a:ext cx="10842052" cy="6016150"/>
          </a:xfrm>
          <a:prstGeom prst="rect">
            <a:avLst/>
          </a:prstGeom>
        </p:spPr>
      </p:pic>
      <p:sp>
        <p:nvSpPr>
          <p:cNvPr id="5" name="TextBox 4">
            <a:extLst>
              <a:ext uri="{FF2B5EF4-FFF2-40B4-BE49-F238E27FC236}">
                <a16:creationId xmlns:a16="http://schemas.microsoft.com/office/drawing/2014/main" id="{08B41700-2E7A-4FF4-B34A-CF19F6682E8E}"/>
              </a:ext>
            </a:extLst>
          </p:cNvPr>
          <p:cNvSpPr txBox="1"/>
          <p:nvPr/>
        </p:nvSpPr>
        <p:spPr>
          <a:xfrm>
            <a:off x="2055812" y="5877580"/>
            <a:ext cx="6172200" cy="523220"/>
          </a:xfrm>
          <a:prstGeom prst="rect">
            <a:avLst/>
          </a:prstGeom>
          <a:noFill/>
        </p:spPr>
        <p:txBody>
          <a:bodyPr wrap="square" rtlCol="0">
            <a:spAutoFit/>
          </a:bodyPr>
          <a:lstStyle/>
          <a:p>
            <a:r>
              <a:rPr lang="en-US" sz="2800" dirty="0">
                <a:solidFill>
                  <a:schemeClr val="bg1"/>
                </a:solidFill>
              </a:rPr>
              <a:t>HL7 Reference Information Model (RIM)</a:t>
            </a:r>
          </a:p>
        </p:txBody>
      </p:sp>
    </p:spTree>
    <p:extLst>
      <p:ext uri="{BB962C8B-B14F-4D97-AF65-F5344CB8AC3E}">
        <p14:creationId xmlns:p14="http://schemas.microsoft.com/office/powerpoint/2010/main" val="163685365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AFA52-D76F-454F-88FB-F45BBC6B355B}"/>
              </a:ext>
            </a:extLst>
          </p:cNvPr>
          <p:cNvSpPr>
            <a:spLocks noGrp="1"/>
          </p:cNvSpPr>
          <p:nvPr>
            <p:ph type="title"/>
          </p:nvPr>
        </p:nvSpPr>
        <p:spPr/>
        <p:txBody>
          <a:bodyPr/>
          <a:lstStyle/>
          <a:p>
            <a:r>
              <a:rPr lang="en-US" dirty="0"/>
              <a:t>Document Architecture</a:t>
            </a:r>
          </a:p>
        </p:txBody>
      </p:sp>
      <p:sp>
        <p:nvSpPr>
          <p:cNvPr id="3" name="Content Placeholder 2">
            <a:extLst>
              <a:ext uri="{FF2B5EF4-FFF2-40B4-BE49-F238E27FC236}">
                <a16:creationId xmlns:a16="http://schemas.microsoft.com/office/drawing/2014/main" id="{9F83F308-8FAC-4E13-9CD3-A1360F4B54AC}"/>
              </a:ext>
            </a:extLst>
          </p:cNvPr>
          <p:cNvSpPr>
            <a:spLocks noGrp="1"/>
          </p:cNvSpPr>
          <p:nvPr>
            <p:ph idx="1"/>
          </p:nvPr>
        </p:nvSpPr>
        <p:spPr/>
        <p:txBody>
          <a:bodyPr>
            <a:normAutofit/>
          </a:bodyPr>
          <a:lstStyle/>
          <a:p>
            <a:r>
              <a:rPr lang="en-US" dirty="0"/>
              <a:t>A method for representing electronically clinical data such as discharge summaries or progress notes and patient safety reports requires a standardized document architecture</a:t>
            </a:r>
          </a:p>
          <a:p>
            <a:r>
              <a:rPr lang="en-US" dirty="0"/>
              <a:t>The architecture should be designed as a markup standard so that clinical documents can be revised as needed or appended to existing documents</a:t>
            </a:r>
          </a:p>
          <a:p>
            <a:r>
              <a:rPr lang="en-US" dirty="0"/>
              <a:t>It should also be able to accommodate the desire for rich narrative text that makes up a significant portion of patient safety information from voluntary and mandatory reports</a:t>
            </a:r>
          </a:p>
        </p:txBody>
      </p:sp>
    </p:spTree>
    <p:extLst>
      <p:ext uri="{BB962C8B-B14F-4D97-AF65-F5344CB8AC3E}">
        <p14:creationId xmlns:p14="http://schemas.microsoft.com/office/powerpoint/2010/main" val="54565622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4F6FC-3C9B-4019-A02E-C1556227EF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4BC04C5-BBF7-4C37-92D9-B4C5126CAA07}"/>
              </a:ext>
            </a:extLst>
          </p:cNvPr>
          <p:cNvSpPr>
            <a:spLocks noGrp="1"/>
          </p:cNvSpPr>
          <p:nvPr>
            <p:ph idx="1"/>
          </p:nvPr>
        </p:nvSpPr>
        <p:spPr/>
        <p:txBody>
          <a:bodyPr/>
          <a:lstStyle/>
          <a:p>
            <a:r>
              <a:rPr lang="en-US" dirty="0"/>
              <a:t>One example is the HL7 Clinical Document Architecture (CDA), a defined, complete information object that can include text, images, sounds, and other multimedia content </a:t>
            </a:r>
          </a:p>
          <a:p>
            <a:r>
              <a:rPr lang="en-US" dirty="0"/>
              <a:t>The CDA provides a hierarchical set of specifications for the structure of clinical documents and derives its semantic content from the RIM </a:t>
            </a:r>
          </a:p>
        </p:txBody>
      </p:sp>
    </p:spTree>
    <p:extLst>
      <p:ext uri="{BB962C8B-B14F-4D97-AF65-F5344CB8AC3E}">
        <p14:creationId xmlns:p14="http://schemas.microsoft.com/office/powerpoint/2010/main" val="385650628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56C6F-A63A-4AB6-AAED-A087B5581F22}"/>
              </a:ext>
            </a:extLst>
          </p:cNvPr>
          <p:cNvSpPr>
            <a:spLocks noGrp="1"/>
          </p:cNvSpPr>
          <p:nvPr>
            <p:ph type="title"/>
          </p:nvPr>
        </p:nvSpPr>
        <p:spPr/>
        <p:txBody>
          <a:bodyPr/>
          <a:lstStyle/>
          <a:p>
            <a:r>
              <a:rPr lang="en-US" dirty="0"/>
              <a:t>User Interface                                                1 of 6</a:t>
            </a:r>
          </a:p>
        </p:txBody>
      </p:sp>
      <p:sp>
        <p:nvSpPr>
          <p:cNvPr id="3" name="Content Placeholder 2">
            <a:extLst>
              <a:ext uri="{FF2B5EF4-FFF2-40B4-BE49-F238E27FC236}">
                <a16:creationId xmlns:a16="http://schemas.microsoft.com/office/drawing/2014/main" id="{0C9F214F-BB90-4EF5-9E37-9041B58AABB9}"/>
              </a:ext>
            </a:extLst>
          </p:cNvPr>
          <p:cNvSpPr>
            <a:spLocks noGrp="1"/>
          </p:cNvSpPr>
          <p:nvPr>
            <p:ph idx="1"/>
          </p:nvPr>
        </p:nvSpPr>
        <p:spPr/>
        <p:txBody>
          <a:bodyPr>
            <a:normAutofit lnSpcReduction="10000"/>
          </a:bodyPr>
          <a:lstStyle/>
          <a:p>
            <a:r>
              <a:rPr lang="en-US" dirty="0"/>
              <a:t>The medical device industry is well versed in developing user interfaces that make devices safer, more effective, and easier to use by employing a voluntary standard for human factors design established by the Association for the Advancement of Medical Instrumentation (AAMI) and approved by the American National Standards Institute (ANSI)</a:t>
            </a:r>
          </a:p>
          <a:p>
            <a:r>
              <a:rPr lang="en-US" dirty="0"/>
              <a:t>This standard—the ANSI/AAMI HE74 Human Factors Design Process for Medical Devices—establishes tools and techniques to support the analysis, design, testing, and evaluation of both simple and complex systems; these tools and techniques have been applied for many years in the engineering of consumer products, military applications, aviation equipment, and nuclear power systems</a:t>
            </a:r>
          </a:p>
        </p:txBody>
      </p:sp>
    </p:spTree>
    <p:extLst>
      <p:ext uri="{BB962C8B-B14F-4D97-AF65-F5344CB8AC3E}">
        <p14:creationId xmlns:p14="http://schemas.microsoft.com/office/powerpoint/2010/main" val="403303795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AD967-B034-4BE5-846E-71297BF78CB5}"/>
              </a:ext>
            </a:extLst>
          </p:cNvPr>
          <p:cNvSpPr>
            <a:spLocks noGrp="1"/>
          </p:cNvSpPr>
          <p:nvPr>
            <p:ph type="title"/>
          </p:nvPr>
        </p:nvSpPr>
        <p:spPr/>
        <p:txBody>
          <a:bodyPr/>
          <a:lstStyle/>
          <a:p>
            <a:r>
              <a:rPr lang="en-US" dirty="0"/>
              <a:t>User Interface                                                2 of 6</a:t>
            </a:r>
          </a:p>
        </p:txBody>
      </p:sp>
      <p:sp>
        <p:nvSpPr>
          <p:cNvPr id="3" name="Content Placeholder 2">
            <a:extLst>
              <a:ext uri="{FF2B5EF4-FFF2-40B4-BE49-F238E27FC236}">
                <a16:creationId xmlns:a16="http://schemas.microsoft.com/office/drawing/2014/main" id="{5E7C3A47-9413-44D0-BD92-2EA06B2B5F48}"/>
              </a:ext>
            </a:extLst>
          </p:cNvPr>
          <p:cNvSpPr>
            <a:spLocks noGrp="1"/>
          </p:cNvSpPr>
          <p:nvPr>
            <p:ph idx="1"/>
          </p:nvPr>
        </p:nvSpPr>
        <p:spPr/>
        <p:txBody>
          <a:bodyPr>
            <a:normAutofit/>
          </a:bodyPr>
          <a:lstStyle/>
          <a:p>
            <a:r>
              <a:rPr lang="en-US" dirty="0"/>
              <a:t>Consideration of the HE74 standard may provide insight into the processes employed for designing and developing user-friendly clinical information systems</a:t>
            </a:r>
          </a:p>
          <a:p>
            <a:r>
              <a:rPr lang="en-US" dirty="0"/>
              <a:t>Although entry into the cycle can begin at any step, involving users at the early stages of development is critical. </a:t>
            </a:r>
          </a:p>
          <a:p>
            <a:r>
              <a:rPr lang="en-US" dirty="0"/>
              <a:t>Once user needs and the concept for the device (system) have been well defined, it becomes possible to address the design criteria/requirements that specify the operating conditions, user characteristics, functions, and potential hazards of the device/system</a:t>
            </a:r>
          </a:p>
          <a:p>
            <a:endParaRPr lang="en-US" dirty="0"/>
          </a:p>
          <a:p>
            <a:endParaRPr lang="en-US" dirty="0"/>
          </a:p>
        </p:txBody>
      </p:sp>
    </p:spTree>
    <p:extLst>
      <p:ext uri="{BB962C8B-B14F-4D97-AF65-F5344CB8AC3E}">
        <p14:creationId xmlns:p14="http://schemas.microsoft.com/office/powerpoint/2010/main" val="231156590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F4C8E-F559-4844-B7AC-70066DC71209}"/>
              </a:ext>
            </a:extLst>
          </p:cNvPr>
          <p:cNvSpPr>
            <a:spLocks noGrp="1"/>
          </p:cNvSpPr>
          <p:nvPr>
            <p:ph type="title"/>
          </p:nvPr>
        </p:nvSpPr>
        <p:spPr/>
        <p:txBody>
          <a:bodyPr/>
          <a:lstStyle/>
          <a:p>
            <a:r>
              <a:rPr lang="en-US" dirty="0"/>
              <a:t>User Interface                                                3 of 6</a:t>
            </a:r>
          </a:p>
        </p:txBody>
      </p:sp>
      <p:sp>
        <p:nvSpPr>
          <p:cNvPr id="3" name="Content Placeholder 2">
            <a:extLst>
              <a:ext uri="{FF2B5EF4-FFF2-40B4-BE49-F238E27FC236}">
                <a16:creationId xmlns:a16="http://schemas.microsoft.com/office/drawing/2014/main" id="{BB063CFB-633E-4E7B-BB3B-5A73454B36C7}"/>
              </a:ext>
            </a:extLst>
          </p:cNvPr>
          <p:cNvSpPr>
            <a:spLocks noGrp="1"/>
          </p:cNvSpPr>
          <p:nvPr>
            <p:ph idx="1"/>
          </p:nvPr>
        </p:nvSpPr>
        <p:spPr/>
        <p:txBody>
          <a:bodyPr>
            <a:normAutofit lnSpcReduction="10000"/>
          </a:bodyPr>
          <a:lstStyle/>
          <a:p>
            <a:r>
              <a:rPr lang="en-US" dirty="0"/>
              <a:t>Hardware and software designers craft the necessary technical requirements and specifications</a:t>
            </a:r>
          </a:p>
          <a:p>
            <a:r>
              <a:rPr lang="en-US" dirty="0"/>
              <a:t>Next, structured evaluation of the resulting device/system can ensure that the design is technically sound (i.e., </a:t>
            </a:r>
            <a:r>
              <a:rPr lang="en-US" u="sng" dirty="0"/>
              <a:t>verification</a:t>
            </a:r>
            <a:r>
              <a:rPr lang="en-US" dirty="0"/>
              <a:t>) and that it also meets the user’s needs and intended uses (i.e., </a:t>
            </a:r>
            <a:r>
              <a:rPr lang="en-US" u="sng" dirty="0"/>
              <a:t>validation</a:t>
            </a:r>
            <a:r>
              <a:rPr lang="en-US" dirty="0"/>
              <a:t>)</a:t>
            </a:r>
          </a:p>
          <a:p>
            <a:r>
              <a:rPr lang="en-US" dirty="0"/>
              <a:t>The last step—implementation and deployment—is related to the manufacturing, marketing, sales, and regulatory aspects of the device/system, including post-market surveillance and vigilance reporting that provide critical data on design strengths and shortcomings</a:t>
            </a:r>
          </a:p>
          <a:p>
            <a:endParaRPr lang="en-US" dirty="0"/>
          </a:p>
        </p:txBody>
      </p:sp>
    </p:spTree>
    <p:extLst>
      <p:ext uri="{BB962C8B-B14F-4D97-AF65-F5344CB8AC3E}">
        <p14:creationId xmlns:p14="http://schemas.microsoft.com/office/powerpoint/2010/main" val="145840791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6B258E2-C2AC-43B6-BA9D-2FE3AA0D84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9812" y="136301"/>
            <a:ext cx="7924800" cy="6585397"/>
          </a:xfrm>
          <a:prstGeom prst="rect">
            <a:avLst/>
          </a:prstGeom>
        </p:spPr>
      </p:pic>
      <p:sp>
        <p:nvSpPr>
          <p:cNvPr id="5" name="Rectangle 4">
            <a:extLst>
              <a:ext uri="{FF2B5EF4-FFF2-40B4-BE49-F238E27FC236}">
                <a16:creationId xmlns:a16="http://schemas.microsoft.com/office/drawing/2014/main" id="{16F2EDDA-19EF-4EBD-A7B8-0A2875301559}"/>
              </a:ext>
            </a:extLst>
          </p:cNvPr>
          <p:cNvSpPr/>
          <p:nvPr/>
        </p:nvSpPr>
        <p:spPr>
          <a:xfrm>
            <a:off x="1065212" y="1219200"/>
            <a:ext cx="2209799" cy="3108543"/>
          </a:xfrm>
          <a:prstGeom prst="rect">
            <a:avLst/>
          </a:prstGeom>
        </p:spPr>
        <p:txBody>
          <a:bodyPr wrap="square">
            <a:spAutoFit/>
          </a:bodyPr>
          <a:lstStyle/>
          <a:p>
            <a:r>
              <a:rPr lang="en-US" sz="2800" b="1" dirty="0"/>
              <a:t>Human factors engineering process governing</a:t>
            </a:r>
          </a:p>
          <a:p>
            <a:r>
              <a:rPr lang="en-US" sz="2800" b="1" dirty="0"/>
              <a:t>the HE74 standard</a:t>
            </a:r>
          </a:p>
        </p:txBody>
      </p:sp>
    </p:spTree>
    <p:extLst>
      <p:ext uri="{BB962C8B-B14F-4D97-AF65-F5344CB8AC3E}">
        <p14:creationId xmlns:p14="http://schemas.microsoft.com/office/powerpoint/2010/main" val="166156383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4089A-0B79-4AC7-A151-3614A2D7717D}"/>
              </a:ext>
            </a:extLst>
          </p:cNvPr>
          <p:cNvSpPr>
            <a:spLocks noGrp="1"/>
          </p:cNvSpPr>
          <p:nvPr>
            <p:ph type="title"/>
          </p:nvPr>
        </p:nvSpPr>
        <p:spPr/>
        <p:txBody>
          <a:bodyPr/>
          <a:lstStyle/>
          <a:p>
            <a:r>
              <a:rPr lang="en-US" dirty="0"/>
              <a:t>User Interface                                                4 of 6</a:t>
            </a:r>
          </a:p>
        </p:txBody>
      </p:sp>
      <p:sp>
        <p:nvSpPr>
          <p:cNvPr id="3" name="Content Placeholder 2">
            <a:extLst>
              <a:ext uri="{FF2B5EF4-FFF2-40B4-BE49-F238E27FC236}">
                <a16:creationId xmlns:a16="http://schemas.microsoft.com/office/drawing/2014/main" id="{398FFB34-DD24-434F-B3E2-0724CCD4E52E}"/>
              </a:ext>
            </a:extLst>
          </p:cNvPr>
          <p:cNvSpPr>
            <a:spLocks noGrp="1"/>
          </p:cNvSpPr>
          <p:nvPr>
            <p:ph idx="1"/>
          </p:nvPr>
        </p:nvSpPr>
        <p:spPr/>
        <p:txBody>
          <a:bodyPr>
            <a:normAutofit lnSpcReduction="10000"/>
          </a:bodyPr>
          <a:lstStyle/>
          <a:p>
            <a:r>
              <a:rPr lang="en-US" dirty="0"/>
              <a:t>HL7 has taken an approach to data integration at the visual level by way of the user interface. </a:t>
            </a:r>
          </a:p>
          <a:p>
            <a:r>
              <a:rPr lang="en-US" dirty="0"/>
              <a:t>These applications and standards facilitate the integration of multiple independent applications from many different systems through interface standards</a:t>
            </a:r>
          </a:p>
          <a:p>
            <a:r>
              <a:rPr lang="en-US" dirty="0"/>
              <a:t>An example of this is the ANSI certified HL-7 context manager standard (See image)</a:t>
            </a:r>
          </a:p>
          <a:p>
            <a:r>
              <a:rPr lang="en-US" dirty="0"/>
              <a:t>With the context manager, an organization can give providers a single sign-on capability so they do not have to log on for each separate clinical application program</a:t>
            </a:r>
          </a:p>
          <a:p>
            <a:endParaRPr lang="en-US" dirty="0"/>
          </a:p>
        </p:txBody>
      </p:sp>
    </p:spTree>
    <p:extLst>
      <p:ext uri="{BB962C8B-B14F-4D97-AF65-F5344CB8AC3E}">
        <p14:creationId xmlns:p14="http://schemas.microsoft.com/office/powerpoint/2010/main" val="390043026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73ED7-9BB9-4E78-A22A-984A2FD4D516}"/>
              </a:ext>
            </a:extLst>
          </p:cNvPr>
          <p:cNvSpPr>
            <a:spLocks noGrp="1"/>
          </p:cNvSpPr>
          <p:nvPr>
            <p:ph type="title"/>
          </p:nvPr>
        </p:nvSpPr>
        <p:spPr/>
        <p:txBody>
          <a:bodyPr/>
          <a:lstStyle/>
          <a:p>
            <a:r>
              <a:rPr lang="en-US" dirty="0"/>
              <a:t>User Interface                                                5 of 6</a:t>
            </a:r>
          </a:p>
        </p:txBody>
      </p:sp>
      <p:sp>
        <p:nvSpPr>
          <p:cNvPr id="3" name="Content Placeholder 2">
            <a:extLst>
              <a:ext uri="{FF2B5EF4-FFF2-40B4-BE49-F238E27FC236}">
                <a16:creationId xmlns:a16="http://schemas.microsoft.com/office/drawing/2014/main" id="{DA590AF8-192B-4ECD-8690-8A4D37D506EB}"/>
              </a:ext>
            </a:extLst>
          </p:cNvPr>
          <p:cNvSpPr>
            <a:spLocks noGrp="1"/>
          </p:cNvSpPr>
          <p:nvPr>
            <p:ph idx="1"/>
          </p:nvPr>
        </p:nvSpPr>
        <p:spPr/>
        <p:txBody>
          <a:bodyPr/>
          <a:lstStyle/>
          <a:p>
            <a:r>
              <a:rPr lang="en-US" dirty="0"/>
              <a:t>The context manager standard establishes the primary architecture, a core set of data definitions, rules for application user interfaces, security specifications and translation of the architecture for interoperability with applications in a way that is technology neutral.</a:t>
            </a:r>
          </a:p>
          <a:p>
            <a:r>
              <a:rPr lang="en-US" dirty="0"/>
              <a:t>The context manager also provides a single patient selection that, similar to a single clinician sign-on, allows all patient data in multiple applications to be readily available for use as needed by the clinician</a:t>
            </a:r>
          </a:p>
        </p:txBody>
      </p:sp>
    </p:spTree>
    <p:extLst>
      <p:ext uri="{BB962C8B-B14F-4D97-AF65-F5344CB8AC3E}">
        <p14:creationId xmlns:p14="http://schemas.microsoft.com/office/powerpoint/2010/main" val="38116262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569F7-C558-402D-A7E8-05F05141836A}"/>
              </a:ext>
            </a:extLst>
          </p:cNvPr>
          <p:cNvSpPr>
            <a:spLocks noGrp="1"/>
          </p:cNvSpPr>
          <p:nvPr>
            <p:ph type="title"/>
          </p:nvPr>
        </p:nvSpPr>
        <p:spPr/>
        <p:txBody>
          <a:bodyPr/>
          <a:lstStyle/>
          <a:p>
            <a:r>
              <a:rPr lang="en-US" dirty="0"/>
              <a:t>User Interface                                                6 of 6</a:t>
            </a:r>
          </a:p>
        </p:txBody>
      </p:sp>
      <p:sp>
        <p:nvSpPr>
          <p:cNvPr id="3" name="Content Placeholder 2">
            <a:extLst>
              <a:ext uri="{FF2B5EF4-FFF2-40B4-BE49-F238E27FC236}">
                <a16:creationId xmlns:a16="http://schemas.microsoft.com/office/drawing/2014/main" id="{F7842E31-8818-4234-8D00-2C4AB3A4602D}"/>
              </a:ext>
            </a:extLst>
          </p:cNvPr>
          <p:cNvSpPr>
            <a:spLocks noGrp="1"/>
          </p:cNvSpPr>
          <p:nvPr>
            <p:ph idx="1"/>
          </p:nvPr>
        </p:nvSpPr>
        <p:spPr/>
        <p:txBody>
          <a:bodyPr/>
          <a:lstStyle/>
          <a:p>
            <a:r>
              <a:rPr lang="en-US" dirty="0"/>
              <a:t>Context management gives users the experience of using a single system, when in fact they are accessing multiple applications simultaneously</a:t>
            </a:r>
          </a:p>
          <a:p>
            <a:r>
              <a:rPr lang="en-US" dirty="0"/>
              <a:t>Along with identifying users in patients, the context manager can identify concepts for unifying the availability of clinical data across applications</a:t>
            </a:r>
          </a:p>
        </p:txBody>
      </p:sp>
    </p:spTree>
    <p:extLst>
      <p:ext uri="{BB962C8B-B14F-4D97-AF65-F5344CB8AC3E}">
        <p14:creationId xmlns:p14="http://schemas.microsoft.com/office/powerpoint/2010/main" val="404431328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Learning Objectives </a:t>
            </a:r>
          </a:p>
        </p:txBody>
      </p:sp>
      <p:sp>
        <p:nvSpPr>
          <p:cNvPr id="14" name="Content Placeholder 13"/>
          <p:cNvSpPr>
            <a:spLocks noGrp="1"/>
          </p:cNvSpPr>
          <p:nvPr>
            <p:ph idx="1"/>
          </p:nvPr>
        </p:nvSpPr>
        <p:spPr/>
        <p:txBody>
          <a:bodyPr/>
          <a:lstStyle/>
          <a:p>
            <a:r>
              <a:rPr lang="en-US" dirty="0"/>
              <a:t>Provide background and definition of data standards</a:t>
            </a:r>
          </a:p>
          <a:p>
            <a:r>
              <a:rPr lang="en-US" dirty="0"/>
              <a:t>Discuss standardizing health care data</a:t>
            </a:r>
          </a:p>
          <a:p>
            <a:r>
              <a:rPr lang="en-US" dirty="0"/>
              <a:t>Review the health data interchange standards</a:t>
            </a:r>
          </a:p>
          <a:p>
            <a:r>
              <a:rPr lang="en-US" dirty="0"/>
              <a:t>In-depth review of the user interface and standards</a:t>
            </a:r>
          </a:p>
          <a:p>
            <a:r>
              <a:rPr lang="en-US" dirty="0"/>
              <a:t>Discuss patient data linkage</a:t>
            </a:r>
          </a:p>
          <a:p>
            <a:r>
              <a:rPr lang="en-US" dirty="0"/>
              <a:t>Review the WHO-recognized health data standards</a:t>
            </a:r>
          </a:p>
        </p:txBody>
      </p:sp>
    </p:spTree>
    <p:extLst>
      <p:ext uri="{BB962C8B-B14F-4D97-AF65-F5344CB8AC3E}">
        <p14:creationId xmlns:p14="http://schemas.microsoft.com/office/powerpoint/2010/main" val="35291143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34AEC28-BA62-47F7-81DE-D4EF97410B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172" y="304800"/>
            <a:ext cx="9982440" cy="6296310"/>
          </a:xfrm>
          <a:prstGeom prst="rect">
            <a:avLst/>
          </a:prstGeom>
        </p:spPr>
      </p:pic>
    </p:spTree>
    <p:extLst>
      <p:ext uri="{BB962C8B-B14F-4D97-AF65-F5344CB8AC3E}">
        <p14:creationId xmlns:p14="http://schemas.microsoft.com/office/powerpoint/2010/main" val="54998365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4E721-AA19-47C2-BA2C-AE3246CD40A0}"/>
              </a:ext>
            </a:extLst>
          </p:cNvPr>
          <p:cNvSpPr>
            <a:spLocks noGrp="1"/>
          </p:cNvSpPr>
          <p:nvPr>
            <p:ph type="title"/>
          </p:nvPr>
        </p:nvSpPr>
        <p:spPr/>
        <p:txBody>
          <a:bodyPr/>
          <a:lstStyle/>
          <a:p>
            <a:r>
              <a:rPr lang="en-US" dirty="0"/>
              <a:t>Patient Data Linkage</a:t>
            </a:r>
          </a:p>
        </p:txBody>
      </p:sp>
      <p:sp>
        <p:nvSpPr>
          <p:cNvPr id="3" name="Content Placeholder 2">
            <a:extLst>
              <a:ext uri="{FF2B5EF4-FFF2-40B4-BE49-F238E27FC236}">
                <a16:creationId xmlns:a16="http://schemas.microsoft.com/office/drawing/2014/main" id="{657FCE5E-9764-4674-B7FF-1EA2C674B7AD}"/>
              </a:ext>
            </a:extLst>
          </p:cNvPr>
          <p:cNvSpPr>
            <a:spLocks noGrp="1"/>
          </p:cNvSpPr>
          <p:nvPr>
            <p:ph idx="1"/>
          </p:nvPr>
        </p:nvSpPr>
        <p:spPr/>
        <p:txBody>
          <a:bodyPr/>
          <a:lstStyle/>
          <a:p>
            <a:r>
              <a:rPr lang="en-US" dirty="0"/>
              <a:t>While not a traditional data standard, being able to link a patient's healthcare data from one departmental location or site to another, and unambiguously is important for maintaining the integrity of patient data and delivering safe care</a:t>
            </a:r>
          </a:p>
          <a:p>
            <a:r>
              <a:rPr lang="en-US" dirty="0"/>
              <a:t>The administrative simplification provisions of HIPAA originally mandated the implementation of a unique health identifier for individuals</a:t>
            </a:r>
          </a:p>
          <a:p>
            <a:r>
              <a:rPr lang="en-US" dirty="0"/>
              <a:t>However, Congress withheld funding of the implementation pending adequate federal privacy protection</a:t>
            </a:r>
          </a:p>
        </p:txBody>
      </p:sp>
    </p:spTree>
    <p:extLst>
      <p:ext uri="{BB962C8B-B14F-4D97-AF65-F5344CB8AC3E}">
        <p14:creationId xmlns:p14="http://schemas.microsoft.com/office/powerpoint/2010/main" val="30918193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6F42ECC-B9C6-49EF-B03D-FB76454FF683}"/>
              </a:ext>
            </a:extLst>
          </p:cNvPr>
          <p:cNvSpPr>
            <a:spLocks noGrp="1"/>
          </p:cNvSpPr>
          <p:nvPr>
            <p:ph type="title"/>
          </p:nvPr>
        </p:nvSpPr>
        <p:spPr/>
        <p:txBody>
          <a:bodyPr/>
          <a:lstStyle/>
          <a:p>
            <a:r>
              <a:rPr lang="en-US" dirty="0"/>
              <a:t>Health Data Standards</a:t>
            </a:r>
          </a:p>
        </p:txBody>
      </p:sp>
      <p:pic>
        <p:nvPicPr>
          <p:cNvPr id="7" name="Picture 6">
            <a:extLst>
              <a:ext uri="{FF2B5EF4-FFF2-40B4-BE49-F238E27FC236}">
                <a16:creationId xmlns:a16="http://schemas.microsoft.com/office/drawing/2014/main" id="{8705B188-8FFB-46FD-BA99-4718F4D759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7012" y="152400"/>
            <a:ext cx="3352800" cy="3352800"/>
          </a:xfrm>
          <a:prstGeom prst="rect">
            <a:avLst/>
          </a:prstGeom>
          <a:ln>
            <a:noFill/>
          </a:ln>
          <a:effectLst>
            <a:softEdge rad="112500"/>
          </a:effectLst>
        </p:spPr>
      </p:pic>
    </p:spTree>
    <p:extLst>
      <p:ext uri="{BB962C8B-B14F-4D97-AF65-F5344CB8AC3E}">
        <p14:creationId xmlns:p14="http://schemas.microsoft.com/office/powerpoint/2010/main" val="335710667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9298D-E5C9-4B1C-85F7-FD4E83B8D563}"/>
              </a:ext>
            </a:extLst>
          </p:cNvPr>
          <p:cNvSpPr>
            <a:spLocks noGrp="1"/>
          </p:cNvSpPr>
          <p:nvPr>
            <p:ph type="title"/>
          </p:nvPr>
        </p:nvSpPr>
        <p:spPr/>
        <p:txBody>
          <a:bodyPr/>
          <a:lstStyle/>
          <a:p>
            <a:r>
              <a:rPr lang="en-US" b="1" dirty="0"/>
              <a:t>International Classification of Diseases (ICD)</a:t>
            </a:r>
            <a:endParaRPr lang="en-US" dirty="0"/>
          </a:p>
        </p:txBody>
      </p:sp>
      <p:sp>
        <p:nvSpPr>
          <p:cNvPr id="3" name="Content Placeholder 2">
            <a:extLst>
              <a:ext uri="{FF2B5EF4-FFF2-40B4-BE49-F238E27FC236}">
                <a16:creationId xmlns:a16="http://schemas.microsoft.com/office/drawing/2014/main" id="{9F67A925-4011-4947-BDF2-927BD6C2A0AE}"/>
              </a:ext>
            </a:extLst>
          </p:cNvPr>
          <p:cNvSpPr>
            <a:spLocks noGrp="1"/>
          </p:cNvSpPr>
          <p:nvPr>
            <p:ph idx="1"/>
          </p:nvPr>
        </p:nvSpPr>
        <p:spPr/>
        <p:txBody>
          <a:bodyPr/>
          <a:lstStyle/>
          <a:p>
            <a:r>
              <a:rPr lang="en-US" dirty="0"/>
              <a:t>International standard diagnostic classification for all general epidemiological, many health management purposes and clinical use</a:t>
            </a:r>
          </a:p>
        </p:txBody>
      </p:sp>
      <p:pic>
        <p:nvPicPr>
          <p:cNvPr id="5" name="Picture 4" descr="A close up of a map&#10;&#10;Description automatically generated">
            <a:extLst>
              <a:ext uri="{FF2B5EF4-FFF2-40B4-BE49-F238E27FC236}">
                <a16:creationId xmlns:a16="http://schemas.microsoft.com/office/drawing/2014/main" id="{6983CDC6-F3B8-48C1-B82B-63AC142B76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37793" y="3402435"/>
            <a:ext cx="5322680" cy="286854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99291578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E601B-CFE2-4AA7-BB04-DA41B77A7B32}"/>
              </a:ext>
            </a:extLst>
          </p:cNvPr>
          <p:cNvSpPr>
            <a:spLocks noGrp="1"/>
          </p:cNvSpPr>
          <p:nvPr>
            <p:ph type="title"/>
          </p:nvPr>
        </p:nvSpPr>
        <p:spPr/>
        <p:txBody>
          <a:bodyPr>
            <a:normAutofit/>
          </a:bodyPr>
          <a:lstStyle/>
          <a:p>
            <a:r>
              <a:rPr lang="en-US" b="1" dirty="0"/>
              <a:t>LONIC – Logical Observation Identifiers Names and Codes</a:t>
            </a:r>
            <a:endParaRPr lang="en-US" dirty="0"/>
          </a:p>
        </p:txBody>
      </p:sp>
      <p:sp>
        <p:nvSpPr>
          <p:cNvPr id="3" name="Content Placeholder 2">
            <a:extLst>
              <a:ext uri="{FF2B5EF4-FFF2-40B4-BE49-F238E27FC236}">
                <a16:creationId xmlns:a16="http://schemas.microsoft.com/office/drawing/2014/main" id="{751F2AB6-6188-49A1-88CB-410F16C93F1E}"/>
              </a:ext>
            </a:extLst>
          </p:cNvPr>
          <p:cNvSpPr>
            <a:spLocks noGrp="1"/>
          </p:cNvSpPr>
          <p:nvPr>
            <p:ph idx="1"/>
          </p:nvPr>
        </p:nvSpPr>
        <p:spPr/>
        <p:txBody>
          <a:bodyPr>
            <a:normAutofit/>
          </a:bodyPr>
          <a:lstStyle/>
          <a:p>
            <a:r>
              <a:rPr lang="en-US" dirty="0"/>
              <a:t>A universal code system for identifying laboratory and clinical observations</a:t>
            </a:r>
          </a:p>
          <a:p>
            <a:r>
              <a:rPr lang="en-US" dirty="0"/>
              <a:t>LOINC has standardized terms for all kinds of observations and measurements that enable exchange and aggregation of electronic health data from many independent systems</a:t>
            </a:r>
          </a:p>
          <a:p>
            <a:r>
              <a:rPr lang="en-US" dirty="0"/>
              <a:t>The LOINC database contains the usual categories of chemistry, hematology, serology, microbiology, toxicology; as well as categories for drugs and the cell counts, antibiotic susceptibilities, and more</a:t>
            </a:r>
          </a:p>
          <a:p>
            <a:endParaRPr lang="en-US" dirty="0"/>
          </a:p>
        </p:txBody>
      </p:sp>
    </p:spTree>
    <p:extLst>
      <p:ext uri="{BB962C8B-B14F-4D97-AF65-F5344CB8AC3E}">
        <p14:creationId xmlns:p14="http://schemas.microsoft.com/office/powerpoint/2010/main" val="311106461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C472B-0A96-4A7F-B17F-14E08B54BD5A}"/>
              </a:ext>
            </a:extLst>
          </p:cNvPr>
          <p:cNvSpPr>
            <a:spLocks noGrp="1"/>
          </p:cNvSpPr>
          <p:nvPr>
            <p:ph type="title"/>
          </p:nvPr>
        </p:nvSpPr>
        <p:spPr/>
        <p:txBody>
          <a:bodyPr/>
          <a:lstStyle/>
          <a:p>
            <a:r>
              <a:rPr lang="en-US" b="1" dirty="0"/>
              <a:t>HL7 – Health Level Seven</a:t>
            </a:r>
            <a:endParaRPr lang="en-US" dirty="0"/>
          </a:p>
        </p:txBody>
      </p:sp>
      <p:sp>
        <p:nvSpPr>
          <p:cNvPr id="3" name="Content Placeholder 2">
            <a:extLst>
              <a:ext uri="{FF2B5EF4-FFF2-40B4-BE49-F238E27FC236}">
                <a16:creationId xmlns:a16="http://schemas.microsoft.com/office/drawing/2014/main" id="{CD8B4AA7-A22A-4361-AC19-0DF0CCCE5523}"/>
              </a:ext>
            </a:extLst>
          </p:cNvPr>
          <p:cNvSpPr>
            <a:spLocks noGrp="1"/>
          </p:cNvSpPr>
          <p:nvPr>
            <p:ph idx="1"/>
          </p:nvPr>
        </p:nvSpPr>
        <p:spPr/>
        <p:txBody>
          <a:bodyPr>
            <a:normAutofit/>
          </a:bodyPr>
          <a:lstStyle/>
          <a:p>
            <a:r>
              <a:rPr lang="en-US" dirty="0"/>
              <a:t>HL7 is an international community to provide a framework for the exchange, integration, sharing and retrieval of electronic healthcare information</a:t>
            </a:r>
          </a:p>
          <a:p>
            <a:r>
              <a:rPr lang="en-US" dirty="0"/>
              <a:t>HL7 is a coordinated message-based connection between two systems that allows information to be exchanged reliably between application programs</a:t>
            </a:r>
          </a:p>
          <a:p>
            <a:r>
              <a:rPr lang="en-US" dirty="0"/>
              <a:t>Common standards include HL7 for administrative data such as patient demographics</a:t>
            </a:r>
          </a:p>
        </p:txBody>
      </p:sp>
    </p:spTree>
    <p:extLst>
      <p:ext uri="{BB962C8B-B14F-4D97-AF65-F5344CB8AC3E}">
        <p14:creationId xmlns:p14="http://schemas.microsoft.com/office/powerpoint/2010/main" val="115210159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3EE4-A26D-4D0A-A2F1-5726A472BC85}"/>
              </a:ext>
            </a:extLst>
          </p:cNvPr>
          <p:cNvSpPr>
            <a:spLocks noGrp="1"/>
          </p:cNvSpPr>
          <p:nvPr>
            <p:ph type="title"/>
          </p:nvPr>
        </p:nvSpPr>
        <p:spPr/>
        <p:txBody>
          <a:bodyPr/>
          <a:lstStyle/>
          <a:p>
            <a:r>
              <a:rPr lang="en-US" b="1" dirty="0"/>
              <a:t>SNOMED – Systematized Nomenclature of Medicine</a:t>
            </a:r>
            <a:endParaRPr lang="en-US" dirty="0"/>
          </a:p>
        </p:txBody>
      </p:sp>
      <p:sp>
        <p:nvSpPr>
          <p:cNvPr id="3" name="Content Placeholder 2">
            <a:extLst>
              <a:ext uri="{FF2B5EF4-FFF2-40B4-BE49-F238E27FC236}">
                <a16:creationId xmlns:a16="http://schemas.microsoft.com/office/drawing/2014/main" id="{38132E91-4E95-4C87-88C3-4D5F5D9266D4}"/>
              </a:ext>
            </a:extLst>
          </p:cNvPr>
          <p:cNvSpPr>
            <a:spLocks noGrp="1"/>
          </p:cNvSpPr>
          <p:nvPr>
            <p:ph idx="1"/>
          </p:nvPr>
        </p:nvSpPr>
        <p:spPr/>
        <p:txBody>
          <a:bodyPr>
            <a:normAutofit/>
          </a:bodyPr>
          <a:lstStyle/>
          <a:p>
            <a:r>
              <a:rPr lang="en-US" dirty="0"/>
              <a:t>Designed as a comprehensive nomenclature of clinical medicine for the purpose of accurately storing and/or retrieving records of clinical care in human and veterinary medicine</a:t>
            </a:r>
          </a:p>
          <a:p>
            <a:r>
              <a:rPr lang="en-US" dirty="0"/>
              <a:t>It provides the core general terminology for the electronic health record (EHR) and contains active concepts with unique meanings and formal logic-based definitions organized into hierarchies</a:t>
            </a:r>
          </a:p>
          <a:p>
            <a:r>
              <a:rPr lang="en-US" dirty="0"/>
              <a:t>It offers a standard-based foundation for different functions e.g. collection of a variety of clinical information, linked to clinical knowledge bases, information retrieval, data aggregation, analyses, exchange, etc.</a:t>
            </a:r>
          </a:p>
        </p:txBody>
      </p:sp>
    </p:spTree>
    <p:extLst>
      <p:ext uri="{BB962C8B-B14F-4D97-AF65-F5344CB8AC3E}">
        <p14:creationId xmlns:p14="http://schemas.microsoft.com/office/powerpoint/2010/main" val="394519880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8DAD9-B4CC-4EAD-994F-C51426925C84}"/>
              </a:ext>
            </a:extLst>
          </p:cNvPr>
          <p:cNvSpPr>
            <a:spLocks noGrp="1"/>
          </p:cNvSpPr>
          <p:nvPr>
            <p:ph type="title"/>
          </p:nvPr>
        </p:nvSpPr>
        <p:spPr/>
        <p:txBody>
          <a:bodyPr/>
          <a:lstStyle/>
          <a:p>
            <a:r>
              <a:rPr lang="en-US" dirty="0"/>
              <a:t>SNOMED - </a:t>
            </a:r>
            <a:r>
              <a:rPr lang="en-US" dirty="0" err="1"/>
              <a:t>Cont</a:t>
            </a:r>
            <a:endParaRPr lang="en-US" dirty="0"/>
          </a:p>
        </p:txBody>
      </p:sp>
      <p:sp>
        <p:nvSpPr>
          <p:cNvPr id="3" name="Content Placeholder 2">
            <a:extLst>
              <a:ext uri="{FF2B5EF4-FFF2-40B4-BE49-F238E27FC236}">
                <a16:creationId xmlns:a16="http://schemas.microsoft.com/office/drawing/2014/main" id="{DCCDD246-7AE8-48B4-BE84-93212BD6FE25}"/>
              </a:ext>
            </a:extLst>
          </p:cNvPr>
          <p:cNvSpPr>
            <a:spLocks noGrp="1"/>
          </p:cNvSpPr>
          <p:nvPr>
            <p:ph idx="1"/>
          </p:nvPr>
        </p:nvSpPr>
        <p:spPr/>
        <p:txBody>
          <a:bodyPr/>
          <a:lstStyle/>
          <a:p>
            <a:r>
              <a:rPr lang="en-US" dirty="0"/>
              <a:t>It contributes to the improvement of patient care by underpinning the development of systems that accurately record health care encounters and to deliver decision support</a:t>
            </a:r>
          </a:p>
        </p:txBody>
      </p:sp>
      <p:pic>
        <p:nvPicPr>
          <p:cNvPr id="5" name="Picture 4" descr="A close up of a logo&#10;&#10;Description automatically generated">
            <a:extLst>
              <a:ext uri="{FF2B5EF4-FFF2-40B4-BE49-F238E27FC236}">
                <a16:creationId xmlns:a16="http://schemas.microsoft.com/office/drawing/2014/main" id="{9EA89B31-6BE9-44D7-A6B5-455CF664CB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8012" y="3352800"/>
            <a:ext cx="3352800" cy="3352800"/>
          </a:xfrm>
          <a:prstGeom prst="rect">
            <a:avLst/>
          </a:prstGeom>
          <a:ln>
            <a:noFill/>
          </a:ln>
          <a:effectLst>
            <a:softEdge rad="112500"/>
          </a:effectLst>
        </p:spPr>
      </p:pic>
    </p:spTree>
    <p:extLst>
      <p:ext uri="{BB962C8B-B14F-4D97-AF65-F5344CB8AC3E}">
        <p14:creationId xmlns:p14="http://schemas.microsoft.com/office/powerpoint/2010/main" val="23274585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CEE1D-6592-4C35-B5D0-6D32009A71B0}"/>
              </a:ext>
            </a:extLst>
          </p:cNvPr>
          <p:cNvSpPr>
            <a:spLocks noGrp="1"/>
          </p:cNvSpPr>
          <p:nvPr>
            <p:ph type="title"/>
          </p:nvPr>
        </p:nvSpPr>
        <p:spPr/>
        <p:txBody>
          <a:bodyPr/>
          <a:lstStyle/>
          <a:p>
            <a:r>
              <a:rPr lang="en-US" b="1" dirty="0"/>
              <a:t>SDMX – Statistical Data and Metadata </a:t>
            </a:r>
            <a:r>
              <a:rPr lang="en-US" b="1" dirty="0" err="1"/>
              <a:t>eXchange</a:t>
            </a:r>
            <a:endParaRPr lang="en-US" dirty="0"/>
          </a:p>
        </p:txBody>
      </p:sp>
      <p:sp>
        <p:nvSpPr>
          <p:cNvPr id="3" name="Content Placeholder 2">
            <a:extLst>
              <a:ext uri="{FF2B5EF4-FFF2-40B4-BE49-F238E27FC236}">
                <a16:creationId xmlns:a16="http://schemas.microsoft.com/office/drawing/2014/main" id="{D8A5E732-B1A5-4295-8904-640B81D97276}"/>
              </a:ext>
            </a:extLst>
          </p:cNvPr>
          <p:cNvSpPr>
            <a:spLocks noGrp="1"/>
          </p:cNvSpPr>
          <p:nvPr>
            <p:ph idx="1"/>
          </p:nvPr>
        </p:nvSpPr>
        <p:spPr/>
        <p:txBody>
          <a:bodyPr/>
          <a:lstStyle/>
          <a:p>
            <a:r>
              <a:rPr lang="en-US" dirty="0"/>
              <a:t>SDMX provides standard formats for data and metadata, together with content guidelines and an IT architecture for exchange of data and metadata</a:t>
            </a:r>
          </a:p>
          <a:p>
            <a:r>
              <a:rPr lang="en-US" dirty="0"/>
              <a:t>SDMX-HD (Health Domain) is a WHO implementation of the SDMX standard to allow medical facilities to share and exchange medical indicators and metadata between medical organizations</a:t>
            </a:r>
          </a:p>
        </p:txBody>
      </p:sp>
    </p:spTree>
    <p:extLst>
      <p:ext uri="{BB962C8B-B14F-4D97-AF65-F5344CB8AC3E}">
        <p14:creationId xmlns:p14="http://schemas.microsoft.com/office/powerpoint/2010/main" val="366034117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oup of people in a room&#10;&#10;Description automatically generated">
            <a:extLst>
              <a:ext uri="{FF2B5EF4-FFF2-40B4-BE49-F238E27FC236}">
                <a16:creationId xmlns:a16="http://schemas.microsoft.com/office/drawing/2014/main" id="{276948ED-21B5-4A25-9DBB-CD35D2EEBB3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4412" y="192304"/>
            <a:ext cx="7162800" cy="6511636"/>
          </a:xfrm>
          <a:prstGeom prst="rect">
            <a:avLst/>
          </a:prstGeom>
          <a:ln>
            <a:noFill/>
          </a:ln>
          <a:effectLst>
            <a:softEdge rad="112500"/>
          </a:effectLst>
        </p:spPr>
      </p:pic>
    </p:spTree>
    <p:extLst>
      <p:ext uri="{BB962C8B-B14F-4D97-AF65-F5344CB8AC3E}">
        <p14:creationId xmlns:p14="http://schemas.microsoft.com/office/powerpoint/2010/main" val="422634604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A582E-50FA-437C-B518-3F8D7CF750D3}"/>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8F989E19-9D38-4E2F-B4AF-83A90706B03B}"/>
              </a:ext>
            </a:extLst>
          </p:cNvPr>
          <p:cNvSpPr>
            <a:spLocks noGrp="1"/>
          </p:cNvSpPr>
          <p:nvPr>
            <p:ph idx="1"/>
          </p:nvPr>
        </p:nvSpPr>
        <p:spPr/>
        <p:txBody>
          <a:bodyPr>
            <a:normAutofit/>
          </a:bodyPr>
          <a:lstStyle/>
          <a:p>
            <a:r>
              <a:rPr lang="en-US" dirty="0"/>
              <a:t>Data standards are the principal informatics component necessary for information flow through the national health information infrastructure</a:t>
            </a:r>
          </a:p>
          <a:p>
            <a:r>
              <a:rPr lang="en-US" dirty="0"/>
              <a:t>With common standards, clinical and patient safety systems can share an integrated information infrastructure. </a:t>
            </a:r>
          </a:p>
          <a:p>
            <a:pPr lvl="1"/>
            <a:r>
              <a:rPr lang="en-US" dirty="0"/>
              <a:t>This allows data to be collected and reused for multiple purposes,  to include more efficiently and effectively meeting data collection and reporting requirements</a:t>
            </a:r>
          </a:p>
          <a:p>
            <a:r>
              <a:rPr lang="en-US" dirty="0"/>
              <a:t>Common data standards also support effective assimilation of new knowledge into decision support tools</a:t>
            </a:r>
          </a:p>
        </p:txBody>
      </p:sp>
    </p:spTree>
    <p:extLst>
      <p:ext uri="{BB962C8B-B14F-4D97-AF65-F5344CB8AC3E}">
        <p14:creationId xmlns:p14="http://schemas.microsoft.com/office/powerpoint/2010/main" val="429010263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B4867-739F-4867-A7AA-41E53CCCA292}"/>
              </a:ext>
            </a:extLst>
          </p:cNvPr>
          <p:cNvSpPr>
            <a:spLocks noGrp="1"/>
          </p:cNvSpPr>
          <p:nvPr>
            <p:ph type="title"/>
          </p:nvPr>
        </p:nvSpPr>
        <p:spPr/>
        <p:txBody>
          <a:bodyPr/>
          <a:lstStyle/>
          <a:p>
            <a:r>
              <a:rPr lang="en-US" dirty="0"/>
              <a:t>Useful References</a:t>
            </a:r>
          </a:p>
        </p:txBody>
      </p:sp>
      <p:sp>
        <p:nvSpPr>
          <p:cNvPr id="3" name="Content Placeholder 2">
            <a:extLst>
              <a:ext uri="{FF2B5EF4-FFF2-40B4-BE49-F238E27FC236}">
                <a16:creationId xmlns:a16="http://schemas.microsoft.com/office/drawing/2014/main" id="{B92B3A40-9306-4B10-BEF8-767B1F921F21}"/>
              </a:ext>
            </a:extLst>
          </p:cNvPr>
          <p:cNvSpPr>
            <a:spLocks noGrp="1"/>
          </p:cNvSpPr>
          <p:nvPr>
            <p:ph idx="1"/>
          </p:nvPr>
        </p:nvSpPr>
        <p:spPr/>
        <p:txBody>
          <a:bodyPr/>
          <a:lstStyle/>
          <a:p>
            <a:r>
              <a:rPr lang="en-US" dirty="0"/>
              <a:t>Hammond WE. The making and adoption of health data standards. Health Affairs.  September/October 2005. Vol. 24(5):1205-1213. DOI 10.1377/hlthaff.24.5.1205.</a:t>
            </a:r>
          </a:p>
          <a:p>
            <a:r>
              <a:rPr lang="en-US" dirty="0"/>
              <a:t>Mandel JC, </a:t>
            </a:r>
            <a:r>
              <a:rPr lang="en-US" dirty="0" err="1"/>
              <a:t>Kreda</a:t>
            </a:r>
            <a:r>
              <a:rPr lang="en-US" dirty="0"/>
              <a:t> DA, Mandl KD, </a:t>
            </a:r>
            <a:r>
              <a:rPr lang="en-US" dirty="0" err="1"/>
              <a:t>Kohane</a:t>
            </a:r>
            <a:r>
              <a:rPr lang="en-US" dirty="0"/>
              <a:t> IS, </a:t>
            </a:r>
            <a:r>
              <a:rPr lang="en-US" dirty="0" err="1"/>
              <a:t>Ramoni</a:t>
            </a:r>
            <a:r>
              <a:rPr lang="en-US" dirty="0"/>
              <a:t> RB. SMART on FHIR: a standards-based, interoperable apps platform for electronic health records. J Am Med Inform Assoc 2016;23:899–908. doi:10.1093/</a:t>
            </a:r>
            <a:r>
              <a:rPr lang="en-US" dirty="0" err="1"/>
              <a:t>jamia</a:t>
            </a:r>
            <a:r>
              <a:rPr lang="en-US" dirty="0"/>
              <a:t>/ocv189.</a:t>
            </a:r>
          </a:p>
          <a:p>
            <a:r>
              <a:rPr lang="en-US" dirty="0"/>
              <a:t>Meehan RA, et al. Increasing EHR system usability through Standards: Conformance criteria in the HL7 EHR-system functional model. J Biomed Inform 2016;63:169-173.</a:t>
            </a:r>
          </a:p>
        </p:txBody>
      </p:sp>
    </p:spTree>
    <p:extLst>
      <p:ext uri="{BB962C8B-B14F-4D97-AF65-F5344CB8AC3E}">
        <p14:creationId xmlns:p14="http://schemas.microsoft.com/office/powerpoint/2010/main" val="345589358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6CE13-B8F0-402C-946F-C944EDFF34DB}"/>
              </a:ext>
            </a:extLst>
          </p:cNvPr>
          <p:cNvSpPr>
            <a:spLocks noGrp="1"/>
          </p:cNvSpPr>
          <p:nvPr>
            <p:ph type="title"/>
          </p:nvPr>
        </p:nvSpPr>
        <p:spPr/>
        <p:txBody>
          <a:bodyPr/>
          <a:lstStyle/>
          <a:p>
            <a:r>
              <a:rPr lang="en-US" dirty="0"/>
              <a:t>A Definition of Data Standards</a:t>
            </a:r>
          </a:p>
        </p:txBody>
      </p:sp>
      <p:sp>
        <p:nvSpPr>
          <p:cNvPr id="3" name="Content Placeholder 2">
            <a:extLst>
              <a:ext uri="{FF2B5EF4-FFF2-40B4-BE49-F238E27FC236}">
                <a16:creationId xmlns:a16="http://schemas.microsoft.com/office/drawing/2014/main" id="{9F57D021-B6BD-44FB-BDA1-114A07894639}"/>
              </a:ext>
            </a:extLst>
          </p:cNvPr>
          <p:cNvSpPr>
            <a:spLocks noGrp="1"/>
          </p:cNvSpPr>
          <p:nvPr>
            <p:ph idx="1"/>
          </p:nvPr>
        </p:nvSpPr>
        <p:spPr/>
        <p:txBody>
          <a:bodyPr>
            <a:normAutofit/>
          </a:bodyPr>
          <a:lstStyle/>
          <a:p>
            <a:r>
              <a:rPr lang="en-US" dirty="0"/>
              <a:t>In the context of health care, the term </a:t>
            </a:r>
            <a:r>
              <a:rPr lang="en-US" i="1" dirty="0"/>
              <a:t>data standards </a:t>
            </a:r>
            <a:r>
              <a:rPr lang="en-US" dirty="0"/>
              <a:t>encompasses: </a:t>
            </a:r>
          </a:p>
          <a:p>
            <a:pPr lvl="1"/>
            <a:r>
              <a:rPr lang="en-US" dirty="0"/>
              <a:t>methods, protocols, terminologies, and specifications… </a:t>
            </a:r>
          </a:p>
          <a:p>
            <a:pPr lvl="1"/>
            <a:r>
              <a:rPr lang="en-US" dirty="0"/>
              <a:t>for the collection, exchange, storage, and retrieval of information associated with…</a:t>
            </a:r>
          </a:p>
          <a:p>
            <a:pPr lvl="1"/>
            <a:r>
              <a:rPr lang="en-US" dirty="0"/>
              <a:t>health care applications, including medical records, medications, radiological images, payment and reimbursement, medical devices and monitoring systems, and administrative processes </a:t>
            </a:r>
          </a:p>
        </p:txBody>
      </p:sp>
    </p:spTree>
    <p:extLst>
      <p:ext uri="{BB962C8B-B14F-4D97-AF65-F5344CB8AC3E}">
        <p14:creationId xmlns:p14="http://schemas.microsoft.com/office/powerpoint/2010/main" val="343183154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8D8F2-A415-47B5-B8F2-E659776627DC}"/>
              </a:ext>
            </a:extLst>
          </p:cNvPr>
          <p:cNvSpPr>
            <a:spLocks noGrp="1"/>
          </p:cNvSpPr>
          <p:nvPr>
            <p:ph type="title"/>
          </p:nvPr>
        </p:nvSpPr>
        <p:spPr/>
        <p:txBody>
          <a:bodyPr/>
          <a:lstStyle/>
          <a:p>
            <a:r>
              <a:rPr lang="en-US" dirty="0"/>
              <a:t>Standardizing health care data involves the following:</a:t>
            </a:r>
          </a:p>
        </p:txBody>
      </p:sp>
      <p:sp>
        <p:nvSpPr>
          <p:cNvPr id="3" name="Content Placeholder 2">
            <a:extLst>
              <a:ext uri="{FF2B5EF4-FFF2-40B4-BE49-F238E27FC236}">
                <a16:creationId xmlns:a16="http://schemas.microsoft.com/office/drawing/2014/main" id="{CEFD06FE-B350-4AE9-AF17-8C9E66891CD5}"/>
              </a:ext>
            </a:extLst>
          </p:cNvPr>
          <p:cNvSpPr>
            <a:spLocks noGrp="1"/>
          </p:cNvSpPr>
          <p:nvPr>
            <p:ph idx="1"/>
          </p:nvPr>
        </p:nvSpPr>
        <p:spPr/>
        <p:txBody>
          <a:bodyPr>
            <a:normAutofit fontScale="92500" lnSpcReduction="20000"/>
          </a:bodyPr>
          <a:lstStyle/>
          <a:p>
            <a:r>
              <a:rPr lang="en-US" i="1" dirty="0"/>
              <a:t>Definition of data elements—determination </a:t>
            </a:r>
            <a:r>
              <a:rPr lang="en-US" dirty="0"/>
              <a:t>of the data content to be collected and exchanged</a:t>
            </a:r>
          </a:p>
          <a:p>
            <a:r>
              <a:rPr lang="en-US" i="1" dirty="0"/>
              <a:t>Data interchange formats—standard </a:t>
            </a:r>
            <a:r>
              <a:rPr lang="en-US" dirty="0"/>
              <a:t>formats for electronically encoding the data elements (including sequencing and error handling)</a:t>
            </a:r>
          </a:p>
          <a:p>
            <a:pPr lvl="1"/>
            <a:r>
              <a:rPr lang="en-US" dirty="0"/>
              <a:t>Interchange standards can also include document architectures for structuring data elements as they are exchanged and information models that define the relationships among data elements in a message</a:t>
            </a:r>
          </a:p>
          <a:p>
            <a:r>
              <a:rPr lang="en-US" i="1" dirty="0"/>
              <a:t>Terminologies—the </a:t>
            </a:r>
            <a:r>
              <a:rPr lang="en-US" dirty="0"/>
              <a:t>medical terms and concepts used to describe, classify, and code the data elements and data expression languages and syntax that describe the relationships among the terms/concepts.</a:t>
            </a:r>
          </a:p>
          <a:p>
            <a:r>
              <a:rPr lang="en-US" i="1" dirty="0"/>
              <a:t>Knowledge Representation—standard </a:t>
            </a:r>
            <a:r>
              <a:rPr lang="en-US" dirty="0"/>
              <a:t>methods for electronically representing medical literature, clinical guidelines, and the like for decision support</a:t>
            </a:r>
          </a:p>
        </p:txBody>
      </p:sp>
    </p:spTree>
    <p:extLst>
      <p:ext uri="{BB962C8B-B14F-4D97-AF65-F5344CB8AC3E}">
        <p14:creationId xmlns:p14="http://schemas.microsoft.com/office/powerpoint/2010/main" val="37357916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5B7A5E5-554B-4DA5-BF5B-E5901FBC93BD}"/>
              </a:ext>
            </a:extLst>
          </p:cNvPr>
          <p:cNvSpPr>
            <a:spLocks noGrp="1"/>
          </p:cNvSpPr>
          <p:nvPr>
            <p:ph type="title"/>
          </p:nvPr>
        </p:nvSpPr>
        <p:spPr/>
        <p:txBody>
          <a:bodyPr/>
          <a:lstStyle/>
          <a:p>
            <a:r>
              <a:rPr lang="en-US" dirty="0"/>
              <a:t>Data Interchange Standards</a:t>
            </a:r>
          </a:p>
        </p:txBody>
      </p:sp>
      <p:pic>
        <p:nvPicPr>
          <p:cNvPr id="7" name="Picture 6" descr="A screenshot of a cell phone&#10;&#10;Description automatically generated">
            <a:extLst>
              <a:ext uri="{FF2B5EF4-FFF2-40B4-BE49-F238E27FC236}">
                <a16:creationId xmlns:a16="http://schemas.microsoft.com/office/drawing/2014/main" id="{0EBF40A8-5D22-45B0-9CCD-FDCE13C4E6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32212" y="381000"/>
            <a:ext cx="4114800" cy="3176626"/>
          </a:xfrm>
          <a:prstGeom prst="rect">
            <a:avLst/>
          </a:prstGeom>
          <a:ln>
            <a:noFill/>
          </a:ln>
          <a:effectLst>
            <a:softEdge rad="112500"/>
          </a:effectLst>
        </p:spPr>
      </p:pic>
    </p:spTree>
    <p:extLst>
      <p:ext uri="{BB962C8B-B14F-4D97-AF65-F5344CB8AC3E}">
        <p14:creationId xmlns:p14="http://schemas.microsoft.com/office/powerpoint/2010/main" val="71081261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39638-A4B8-4954-89C9-4941F2BC03C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33CA62-B4CE-471E-A76A-673C5FB1EA5A}"/>
              </a:ext>
            </a:extLst>
          </p:cNvPr>
          <p:cNvSpPr>
            <a:spLocks noGrp="1"/>
          </p:cNvSpPr>
          <p:nvPr>
            <p:ph idx="1"/>
          </p:nvPr>
        </p:nvSpPr>
        <p:spPr/>
        <p:txBody>
          <a:bodyPr/>
          <a:lstStyle/>
          <a:p>
            <a:r>
              <a:rPr lang="en-US" dirty="0"/>
              <a:t>Standards are needed for message format, document architecture, clinical templates, user interface, and patient data linkage</a:t>
            </a:r>
          </a:p>
          <a:p>
            <a:r>
              <a:rPr lang="en-US" dirty="0"/>
              <a:t>Message format standards facilitate interoperability through the use of common encoding specifications, information models for defining relationships between data elements, document architectures, and clinical templates for structuring data as they are exchanged</a:t>
            </a:r>
          </a:p>
        </p:txBody>
      </p:sp>
    </p:spTree>
    <p:extLst>
      <p:ext uri="{BB962C8B-B14F-4D97-AF65-F5344CB8AC3E}">
        <p14:creationId xmlns:p14="http://schemas.microsoft.com/office/powerpoint/2010/main" val="224691955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BA583-99E8-4F2E-91D1-466B620D3B2B}"/>
              </a:ext>
            </a:extLst>
          </p:cNvPr>
          <p:cNvSpPr>
            <a:spLocks noGrp="1"/>
          </p:cNvSpPr>
          <p:nvPr>
            <p:ph type="title"/>
          </p:nvPr>
        </p:nvSpPr>
        <p:spPr/>
        <p:txBody>
          <a:bodyPr/>
          <a:lstStyle/>
          <a:p>
            <a:r>
              <a:rPr lang="en-US" dirty="0"/>
              <a:t>Consolidated Health Informatics (CHI) initiative </a:t>
            </a:r>
          </a:p>
        </p:txBody>
      </p:sp>
      <p:sp>
        <p:nvSpPr>
          <p:cNvPr id="3" name="Content Placeholder 2">
            <a:extLst>
              <a:ext uri="{FF2B5EF4-FFF2-40B4-BE49-F238E27FC236}">
                <a16:creationId xmlns:a16="http://schemas.microsoft.com/office/drawing/2014/main" id="{C54C87FB-816B-4614-957E-9DE73D53FF0D}"/>
              </a:ext>
            </a:extLst>
          </p:cNvPr>
          <p:cNvSpPr>
            <a:spLocks noGrp="1"/>
          </p:cNvSpPr>
          <p:nvPr>
            <p:ph idx="1"/>
          </p:nvPr>
        </p:nvSpPr>
        <p:spPr/>
        <p:txBody>
          <a:bodyPr>
            <a:normAutofit/>
          </a:bodyPr>
          <a:lstStyle/>
          <a:p>
            <a:r>
              <a:rPr lang="en-US" dirty="0"/>
              <a:t>all federal health care services agencies adopt… </a:t>
            </a:r>
          </a:p>
          <a:p>
            <a:r>
              <a:rPr lang="en-US" dirty="0"/>
              <a:t>the primary clinical messaging format standards (i.e., the Health Level Seven [HL7] Version 2.x [V2.x] series for clinical data messaging, </a:t>
            </a:r>
          </a:p>
          <a:p>
            <a:r>
              <a:rPr lang="en-US" dirty="0"/>
              <a:t>Digital Imaging and Communications in Medicine [DICOM] for medical images, </a:t>
            </a:r>
          </a:p>
          <a:p>
            <a:r>
              <a:rPr lang="en-US" dirty="0"/>
              <a:t>National Council for Prescription Drug Programs [NCPDP] Script for retail pharmacy messaging, </a:t>
            </a:r>
          </a:p>
        </p:txBody>
      </p:sp>
    </p:spTree>
    <p:extLst>
      <p:ext uri="{BB962C8B-B14F-4D97-AF65-F5344CB8AC3E}">
        <p14:creationId xmlns:p14="http://schemas.microsoft.com/office/powerpoint/2010/main" val="98716140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ABFB7-F04A-420D-A8F1-B4BE0594B05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5D37248-525C-4449-A30E-A77FC05A1468}"/>
              </a:ext>
            </a:extLst>
          </p:cNvPr>
          <p:cNvSpPr>
            <a:spLocks noGrp="1"/>
          </p:cNvSpPr>
          <p:nvPr>
            <p:ph idx="1"/>
          </p:nvPr>
        </p:nvSpPr>
        <p:spPr/>
        <p:txBody>
          <a:bodyPr/>
          <a:lstStyle/>
          <a:p>
            <a:r>
              <a:rPr lang="en-US" dirty="0"/>
              <a:t>Institute of Electrical and Electronics Engineers [IEEE] standards for medical devices, and</a:t>
            </a:r>
          </a:p>
          <a:p>
            <a:r>
              <a:rPr lang="en-US" dirty="0"/>
              <a:t>Logical Observation Identifiers, Names and Codes [LOINC] for reporting of laboratory results</a:t>
            </a:r>
          </a:p>
          <a:p>
            <a:endParaRPr lang="en-US" dirty="0"/>
          </a:p>
        </p:txBody>
      </p:sp>
    </p:spTree>
    <p:extLst>
      <p:ext uri="{BB962C8B-B14F-4D97-AF65-F5344CB8AC3E}">
        <p14:creationId xmlns:p14="http://schemas.microsoft.com/office/powerpoint/2010/main" val="259614755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theme1.xml><?xml version="1.0" encoding="utf-8"?>
<a:theme xmlns:a="http://schemas.openxmlformats.org/drawingml/2006/main" name="Tech 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extLst>
    <a:ext uri="{05A4C25C-085E-4340-85A3-A5531E510DB2}">
      <thm15:themeFamily xmlns:thm15="http://schemas.microsoft.com/office/thememl/2012/main" name="TF02787990.potx" id="{BDB9CD5E-36EC-45F3-B87D-6D062B8A3823}" vid="{51682E2F-7C85-4D6F-AD40-072EFC83910D}"/>
    </a:ext>
  </a:ext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459E26478470040B35338F7F920F01D" ma:contentTypeVersion="9" ma:contentTypeDescription="Create a new document." ma:contentTypeScope="" ma:versionID="4cb4c2ccf882e4ed4d2cdf95a76e3e1a">
  <xsd:schema xmlns:xsd="http://www.w3.org/2001/XMLSchema" xmlns:xs="http://www.w3.org/2001/XMLSchema" xmlns:p="http://schemas.microsoft.com/office/2006/metadata/properties" xmlns:ns2="bebfed98-db69-440c-8824-b6e0dcb5159f" targetNamespace="http://schemas.microsoft.com/office/2006/metadata/properties" ma:root="true" ma:fieldsID="4a75da330900006ff712de5c1f255b44" ns2:_="">
    <xsd:import namespace="bebfed98-db69-440c-8824-b6e0dcb515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bfed98-db69-440c-8824-b6e0dcb515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225F72F-FC1F-41B6-B12B-F9291136D414}">
  <ds:schemaRefs>
    <ds:schemaRef ds:uri="http://schemas.microsoft.com/sharepoint/v3/contenttype/forms"/>
  </ds:schemaRefs>
</ds:datastoreItem>
</file>

<file path=customXml/itemProps2.xml><?xml version="1.0" encoding="utf-8"?>
<ds:datastoreItem xmlns:ds="http://schemas.openxmlformats.org/officeDocument/2006/customXml" ds:itemID="{FFCB8BBA-B4F0-46A6-BFF9-D6E0A196EE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bfed98-db69-440c-8824-b6e0dcb515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C67BEE-D13F-4BD2-98A5-34D8A0977F68}">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Triple circuit lines presentation (widescreen)</Template>
  <TotalTime>1867</TotalTime>
  <Words>1696</Words>
  <Application>Microsoft Office PowerPoint</Application>
  <PresentationFormat>Custom</PresentationFormat>
  <Paragraphs>94</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Tech 16x9</vt:lpstr>
      <vt:lpstr>Introduction to EHR and Data Standards</vt:lpstr>
      <vt:lpstr>Learning Objectives </vt:lpstr>
      <vt:lpstr>Background</vt:lpstr>
      <vt:lpstr>A Definition of Data Standards</vt:lpstr>
      <vt:lpstr>Standardizing health care data involves the following:</vt:lpstr>
      <vt:lpstr>Data Interchange Standards</vt:lpstr>
      <vt:lpstr>PowerPoint Presentation</vt:lpstr>
      <vt:lpstr>Consolidated Health Informatics (CHI) initiative </vt:lpstr>
      <vt:lpstr>PowerPoint Presentation</vt:lpstr>
      <vt:lpstr>PowerPoint Presentation</vt:lpstr>
      <vt:lpstr>Document Architecture</vt:lpstr>
      <vt:lpstr>PowerPoint Presentation</vt:lpstr>
      <vt:lpstr>User Interface                                                1 of 6</vt:lpstr>
      <vt:lpstr>User Interface                                                2 of 6</vt:lpstr>
      <vt:lpstr>User Interface                                                3 of 6</vt:lpstr>
      <vt:lpstr>PowerPoint Presentation</vt:lpstr>
      <vt:lpstr>User Interface                                                4 of 6</vt:lpstr>
      <vt:lpstr>User Interface                                                5 of 6</vt:lpstr>
      <vt:lpstr>User Interface                                                6 of 6</vt:lpstr>
      <vt:lpstr>PowerPoint Presentation</vt:lpstr>
      <vt:lpstr>Patient Data Linkage</vt:lpstr>
      <vt:lpstr>Health Data Standards</vt:lpstr>
      <vt:lpstr>International Classification of Diseases (ICD)</vt:lpstr>
      <vt:lpstr>LONIC – Logical Observation Identifiers Names and Codes</vt:lpstr>
      <vt:lpstr>HL7 – Health Level Seven</vt:lpstr>
      <vt:lpstr>SNOMED – Systematized Nomenclature of Medicine</vt:lpstr>
      <vt:lpstr>SNOMED - Cont</vt:lpstr>
      <vt:lpstr>SDMX – Statistical Data and Metadata eXchange</vt:lpstr>
      <vt:lpstr>PowerPoint Presentation</vt:lpstr>
      <vt:lpstr>Useful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EHR and Data Standards</dc:title>
  <dc:creator>Bob Marshall</dc:creator>
  <cp:lastModifiedBy>Bob Marshall</cp:lastModifiedBy>
  <cp:revision>23</cp:revision>
  <dcterms:created xsi:type="dcterms:W3CDTF">2019-09-15T19:31:13Z</dcterms:created>
  <dcterms:modified xsi:type="dcterms:W3CDTF">2022-07-03T13:43:11Z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0x010100A459E26478470040B35338F7F920F01D</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