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4"/>
  </p:notesMasterIdLst>
  <p:sldIdLst>
    <p:sldId id="291" r:id="rId2"/>
    <p:sldId id="256" r:id="rId3"/>
    <p:sldId id="271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81" r:id="rId15"/>
    <p:sldId id="273" r:id="rId16"/>
    <p:sldId id="274" r:id="rId17"/>
    <p:sldId id="275" r:id="rId18"/>
    <p:sldId id="276" r:id="rId19"/>
    <p:sldId id="277" r:id="rId20"/>
    <p:sldId id="286" r:id="rId21"/>
    <p:sldId id="290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CC00"/>
    <a:srgbClr val="9900FF"/>
    <a:srgbClr val="008000"/>
    <a:srgbClr val="66CCFF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72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86A721F-6856-4E3F-A212-F32A944435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2D48F41-F3A3-4C7B-B9B0-EE74A279BD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9117C59-E523-47ED-844A-BFF7BB4170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0866261-D13D-4C85-A34A-B0A35A7ACC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9224A5D-A518-46B5-BBBF-27842E8B6A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258F90B-9DA1-4A89-A81C-B8CA7B86C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7156EE-5EE8-4B8E-AE91-2477F5C973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56EE-5EE8-4B8E-AE91-2477F5C973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94F-6BBA-4B48-A0A7-1EBCC0DEF3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25346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6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2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85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0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6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1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85A-0137-47E3-A2CE-642E780268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08552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DFC7-1693-46CC-AD6F-EF1F4D40F0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20676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DBC6-AC76-4069-AB69-48D0484B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89461-997C-4EBC-80F9-F566B88886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237424D-B979-4678-8C46-94CC493486E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453BB-DEA2-41A5-8F07-C167F11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0DC2-89A4-40BA-9BA5-B722E70A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67015-0389-4CE7-BFB6-CEB7A55C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6CB2E45-A411-4CCB-993C-9539A3F73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421170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818-140E-4932-8499-74849684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70B2B-6500-4B05-B38C-E4C69BBA8C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A7CC4-A654-4720-95E5-BDE12520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DB2E3-3F75-413E-A7FA-F16BB6AA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FC250-45F3-4D16-88A1-F7806458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42D79-A903-4039-9BCB-FB839602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5AA2066-AC30-4539-A79B-D4E731225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991948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23ED-23E9-45C6-9C2C-DAB500ADE3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546247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F21-994A-4036-9120-FB2E506134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59704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B9DD-A4DC-45D2-9EBD-7C871143E2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59962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9FC4-80AD-47F5-8649-ECBBFE8635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130439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41C7-9DBF-4C75-8FB5-04FEB9F419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76770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107B-7A02-451A-8C69-8209E9230A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9319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5FE-EF33-4619-9EF9-E4D33D9F9A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43745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EA8-3365-4058-93AB-72616C91CA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36750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8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ransition>
    <p:strips dir="r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Sorry_for_Party_Rocking_Official_Video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20BE8-B513-44FE-B066-ED502906B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Presentations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E8C3A7-D1F9-40A3-BA53-0CBA10EC4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/>
              <a:t>Program Director, DoD/MAMC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25929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96658D7-7898-45F2-8C2C-73FA3DC41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Involve your audience: Mix it up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93A506-B6F3-4750-8FE4-5B25EA8F5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Demonstration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Change in AV (i.e. short video)</a:t>
            </a:r>
          </a:p>
          <a:p>
            <a:endParaRPr lang="en-US" altLang="en-US" sz="2800" dirty="0"/>
          </a:p>
          <a:p>
            <a:r>
              <a:rPr lang="en-US" altLang="en-US" sz="2800" dirty="0"/>
              <a:t>Group brainstorming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m31">
            <a:extLst>
              <a:ext uri="{FF2B5EF4-FFF2-40B4-BE49-F238E27FC236}">
                <a16:creationId xmlns:a16="http://schemas.microsoft.com/office/drawing/2014/main" id="{2DA5598C-5C10-46C0-AB3A-56BC92A2AB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95" y="1600200"/>
            <a:ext cx="3707430" cy="4838700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0461DF6F-79F4-4A95-97A2-8C366273E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0752" y="457200"/>
            <a:ext cx="3181165" cy="609600"/>
          </a:xfrm>
        </p:spPr>
        <p:txBody>
          <a:bodyPr vert="horz" anchor="t" anchorCtr="0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935D64-0A91-458C-BEF9-3621CE8FB8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05600" y="4724400"/>
            <a:ext cx="3817938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/>
              <a:t>A picture is worth </a:t>
            </a:r>
          </a:p>
          <a:p>
            <a:pPr algn="ctr">
              <a:buFontTx/>
              <a:buNone/>
            </a:pPr>
            <a:r>
              <a:rPr lang="en-US" altLang="en-US" sz="3200" dirty="0"/>
              <a:t>a thousand words</a:t>
            </a:r>
            <a:endParaRPr lang="en-US" alt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DD6B515-894F-46CB-B764-E7C9B968E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Visual aids: The 4 R’s</a:t>
            </a:r>
            <a:endParaRPr lang="en-US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3BC29F-F672-4389-A0ED-2B2CD3324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Readable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Repetitious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921A35F3-C2EB-4136-B6B2-DABDD35C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3492308" cy="478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4A42439-FC9E-41A6-90F3-E551C26EC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Readable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FB97ABF-DB20-4EFC-BD39-07A4416D47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9600" dirty="0"/>
              <a:t>F</a:t>
            </a:r>
            <a:r>
              <a:rPr lang="en-US" altLang="en-US" sz="8800" dirty="0"/>
              <a:t>o</a:t>
            </a:r>
            <a:r>
              <a:rPr lang="en-US" altLang="en-US" sz="8000" dirty="0"/>
              <a:t>nt</a:t>
            </a:r>
            <a:r>
              <a:rPr lang="en-US" altLang="en-US" dirty="0"/>
              <a:t>   </a:t>
            </a:r>
            <a:r>
              <a:rPr lang="en-US" altLang="en-US" sz="7200" dirty="0"/>
              <a:t>s</a:t>
            </a:r>
            <a:r>
              <a:rPr lang="en-US" altLang="en-US" sz="6600" dirty="0"/>
              <a:t>i</a:t>
            </a:r>
            <a:r>
              <a:rPr lang="en-US" altLang="en-US" sz="6000" dirty="0"/>
              <a:t>z</a:t>
            </a:r>
            <a:r>
              <a:rPr lang="en-US" altLang="en-US" sz="5400" dirty="0"/>
              <a:t>e </a:t>
            </a:r>
            <a:r>
              <a:rPr lang="en-US" altLang="en-US" dirty="0"/>
              <a:t> </a:t>
            </a:r>
            <a:r>
              <a:rPr lang="en-US" altLang="en-US" sz="4800" dirty="0"/>
              <a:t>i</a:t>
            </a:r>
            <a:r>
              <a:rPr lang="en-US" altLang="en-US" sz="4400" dirty="0"/>
              <a:t>s</a:t>
            </a:r>
            <a:r>
              <a:rPr lang="en-US" altLang="en-US" dirty="0"/>
              <a:t> </a:t>
            </a:r>
            <a:r>
              <a:rPr lang="en-US" altLang="en-US" sz="4000" dirty="0"/>
              <a:t>i</a:t>
            </a:r>
            <a:r>
              <a:rPr lang="en-US" altLang="en-US" sz="3200" dirty="0"/>
              <a:t>m</a:t>
            </a:r>
            <a:r>
              <a:rPr lang="en-US" altLang="en-US" sz="2800" dirty="0"/>
              <a:t>p</a:t>
            </a:r>
            <a:r>
              <a:rPr lang="en-US" altLang="en-US" sz="2400" dirty="0"/>
              <a:t>o</a:t>
            </a:r>
            <a:r>
              <a:rPr lang="en-US" altLang="en-US" sz="1800" dirty="0"/>
              <a:t>r</a:t>
            </a:r>
            <a:r>
              <a:rPr lang="en-US" altLang="en-US" sz="1600" dirty="0"/>
              <a:t>t</a:t>
            </a:r>
            <a:r>
              <a:rPr lang="en-US" altLang="en-US" sz="1200" dirty="0"/>
              <a:t>a</a:t>
            </a:r>
            <a:r>
              <a:rPr lang="en-US" altLang="en-US" sz="1000" dirty="0"/>
              <a:t>n</a:t>
            </a:r>
            <a:r>
              <a:rPr lang="en-US" altLang="en-US" sz="900" dirty="0"/>
              <a:t>t!!!</a:t>
            </a:r>
          </a:p>
          <a:p>
            <a:endParaRPr lang="en-US" altLang="en-US" sz="900" dirty="0"/>
          </a:p>
          <a:p>
            <a:r>
              <a:rPr lang="en-US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28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choices- light words on dark background best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Shadowing helps text stand out, but should be tested for clarity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7CDF452-36E8-47F8-AE5B-934D94C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138830B-CF9A-4AD3-9652-A248A4838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Readable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DE12FF41-86D9-4211-90D1-E420EED8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00543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Animation in moderation (just a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dab’ll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do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ya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!)</a:t>
            </a:r>
          </a:p>
        </p:txBody>
      </p:sp>
      <p:pic>
        <p:nvPicPr>
          <p:cNvPr id="7" name="Content Placeholder 6" descr="A car driving on a road&#10;&#10;Description automatically generated">
            <a:extLst>
              <a:ext uri="{FF2B5EF4-FFF2-40B4-BE49-F238E27FC236}">
                <a16:creationId xmlns:a16="http://schemas.microsoft.com/office/drawing/2014/main" id="{4873E04B-AA2D-4140-8C90-C89F3313A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35921"/>
            <a:ext cx="6047509" cy="36957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D8B723-EB33-4EC0-B8BC-E644231FD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Reliable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121809-D5B4-445A-ACAF-FD916AADD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1828800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Make sure you do a trial run</a:t>
            </a:r>
          </a:p>
          <a:p>
            <a:r>
              <a:rPr lang="en-US" altLang="en-US" sz="2800" dirty="0"/>
              <a:t>Have a back-up</a:t>
            </a:r>
          </a:p>
        </p:txBody>
      </p:sp>
      <p:pic>
        <p:nvPicPr>
          <p:cNvPr id="31748" name="Picture 4" descr="old faithful">
            <a:extLst>
              <a:ext uri="{FF2B5EF4-FFF2-40B4-BE49-F238E27FC236}">
                <a16:creationId xmlns:a16="http://schemas.microsoft.com/office/drawing/2014/main" id="{136AD9F3-D982-4665-9DE1-65219CA3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1" y="3352800"/>
            <a:ext cx="1901825" cy="2724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01DBFB63-AFC3-45BF-8294-99C0D763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Old Faithful</a:t>
            </a:r>
          </a:p>
        </p:txBody>
      </p:sp>
      <p:pic>
        <p:nvPicPr>
          <p:cNvPr id="31750" name="Picture 6" descr="roulette">
            <a:extLst>
              <a:ext uri="{FF2B5EF4-FFF2-40B4-BE49-F238E27FC236}">
                <a16:creationId xmlns:a16="http://schemas.microsoft.com/office/drawing/2014/main" id="{343D04D1-197F-4230-8A27-F1C2C2EC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6" y="3505200"/>
            <a:ext cx="1711325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9514FA82-3C2A-4319-BC79-CAA96865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35469"/>
            <a:ext cx="3647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/>
              <a:t>Baby needs a new                       pair of shoes!</a:t>
            </a:r>
            <a:endParaRPr lang="en-US" altLang="en-US" dirty="0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D32A2CFF-FB42-4EC1-AB83-3953B64C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VS.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75B659A-E197-4CCA-AA82-5D4DFFBCA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Relevant</a:t>
            </a:r>
          </a:p>
        </p:txBody>
      </p:sp>
      <p:pic>
        <p:nvPicPr>
          <p:cNvPr id="32772" name="Picture 4" descr="achdopa3">
            <a:extLst>
              <a:ext uri="{FF2B5EF4-FFF2-40B4-BE49-F238E27FC236}">
                <a16:creationId xmlns:a16="http://schemas.microsoft.com/office/drawing/2014/main" id="{CC24AF0E-6162-4662-8E5A-41251EEF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3048000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joechemo">
            <a:extLst>
              <a:ext uri="{FF2B5EF4-FFF2-40B4-BE49-F238E27FC236}">
                <a16:creationId xmlns:a16="http://schemas.microsoft.com/office/drawing/2014/main" id="{80980519-51BB-462B-A66B-8BE8FA95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3048000" cy="1962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KOREA4">
            <a:extLst>
              <a:ext uri="{FF2B5EF4-FFF2-40B4-BE49-F238E27FC236}">
                <a16:creationId xmlns:a16="http://schemas.microsoft.com/office/drawing/2014/main" id="{333FC6FA-96C2-42D0-8BDB-F142019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2743200" cy="1898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>
            <a:extLst>
              <a:ext uri="{FF2B5EF4-FFF2-40B4-BE49-F238E27FC236}">
                <a16:creationId xmlns:a16="http://schemas.microsoft.com/office/drawing/2014/main" id="{17A169B5-528A-44F4-8E49-BE38A1E1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VS.</a:t>
            </a:r>
            <a:endParaRPr lang="en-US" altLang="en-US" dirty="0"/>
          </a:p>
        </p:txBody>
      </p:sp>
      <p:pic>
        <p:nvPicPr>
          <p:cNvPr id="32777" name="Picture 9" descr="Peek-a-boo closeup">
            <a:extLst>
              <a:ext uri="{FF2B5EF4-FFF2-40B4-BE49-F238E27FC236}">
                <a16:creationId xmlns:a16="http://schemas.microsoft.com/office/drawing/2014/main" id="{0643B6EC-F294-49DC-8D5C-E734F578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05250"/>
            <a:ext cx="2819400" cy="2114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7CD0BE8F-E928-4966-8347-620F77922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6087304"/>
            <a:ext cx="7772400" cy="618296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Disclaimer: mental breaks can be ok….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ilbert2ppt">
            <a:extLst>
              <a:ext uri="{FF2B5EF4-FFF2-40B4-BE49-F238E27FC236}">
                <a16:creationId xmlns:a16="http://schemas.microsoft.com/office/drawing/2014/main" id="{3B471429-2C4D-40FE-8F7E-0F779440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9144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ppt-ranger-tab2">
            <a:extLst>
              <a:ext uri="{FF2B5EF4-FFF2-40B4-BE49-F238E27FC236}">
                <a16:creationId xmlns:a16="http://schemas.microsoft.com/office/drawing/2014/main" id="{10BDC98A-899D-4197-BEE3-E1CCB800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3629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D7CE93A-5EC4-48D5-9AE1-DD1A836E1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Repetitious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C181500-03C7-4CFE-979C-DB3B07BF27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2D422FAC-1F12-45E1-A814-8DABAF20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6019800" cy="1143000"/>
          </a:xfrm>
        </p:spPr>
        <p:txBody>
          <a:bodyPr/>
          <a:lstStyle/>
          <a:p>
            <a:r>
              <a:rPr lang="en-GB" altLang="en-US" dirty="0"/>
              <a:t>Take home points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1445C74-128E-49A8-B9CD-3F495C133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772400" cy="41148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Repeat 3-5 main points</a:t>
            </a:r>
          </a:p>
          <a:p>
            <a:r>
              <a:rPr lang="en-GB" altLang="en-US" sz="2800" dirty="0"/>
              <a:t>Entertain to gain their attention</a:t>
            </a:r>
          </a:p>
          <a:p>
            <a:r>
              <a:rPr lang="en-GB" altLang="en-US" sz="2800" dirty="0"/>
              <a:t>Involve the audience</a:t>
            </a:r>
          </a:p>
          <a:p>
            <a:r>
              <a:rPr lang="en-GB" altLang="en-US" sz="2800" dirty="0"/>
              <a:t>Visual aids help maintain interest</a:t>
            </a:r>
          </a:p>
        </p:txBody>
      </p:sp>
      <p:pic>
        <p:nvPicPr>
          <p:cNvPr id="2056" name="Picture 8" descr="us_poster_l">
            <a:extLst>
              <a:ext uri="{FF2B5EF4-FFF2-40B4-BE49-F238E27FC236}">
                <a16:creationId xmlns:a16="http://schemas.microsoft.com/office/drawing/2014/main" id="{A2FA62AF-C292-4AE4-877F-339A3164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892300" cy="20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logging">
            <a:extLst>
              <a:ext uri="{FF2B5EF4-FFF2-40B4-BE49-F238E27FC236}">
                <a16:creationId xmlns:a16="http://schemas.microsoft.com/office/drawing/2014/main" id="{0EC93812-5171-4847-8D95-B809255F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8EB15A2D-E3D3-403E-ADC6-BE35465DD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8001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Handouts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(“and the forests wept…”*)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FD01AD3-C8A7-47A5-9A97-3F5792285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399" y="2096064"/>
            <a:ext cx="9591157" cy="369513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lasting reference of key points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note taking during talk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just print your slides!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detail than slides, room for notes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5EF75-5545-4717-A82B-4B6E861BC6C3}"/>
              </a:ext>
            </a:extLst>
          </p:cNvPr>
          <p:cNvSpPr txBox="1"/>
          <p:nvPr/>
        </p:nvSpPr>
        <p:spPr>
          <a:xfrm>
            <a:off x="5486400" y="604614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*But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Weyerhauser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quite happy.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14FA519-AF41-4071-9C09-B54C340FC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6019800" cy="1143000"/>
          </a:xfrm>
        </p:spPr>
        <p:txBody>
          <a:bodyPr/>
          <a:lstStyle/>
          <a:p>
            <a:r>
              <a:rPr lang="en-GB" altLang="en-US"/>
              <a:t>Take home points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6BBB3E1-1A69-4E4C-AF9F-ECE2FCDD9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772400" cy="4114800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3-5 main points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 to gain their attention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 the audience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 help maintain interest</a:t>
            </a:r>
          </a:p>
        </p:txBody>
      </p:sp>
      <p:pic>
        <p:nvPicPr>
          <p:cNvPr id="60420" name="Picture 4" descr="us_poster_l">
            <a:extLst>
              <a:ext uri="{FF2B5EF4-FFF2-40B4-BE49-F238E27FC236}">
                <a16:creationId xmlns:a16="http://schemas.microsoft.com/office/drawing/2014/main" id="{AF0F092B-08E3-4BA2-998C-1F33CDC4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4" y="4572000"/>
            <a:ext cx="20039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PPTdilbert">
            <a:extLst>
              <a:ext uri="{FF2B5EF4-FFF2-40B4-BE49-F238E27FC236}">
                <a16:creationId xmlns:a16="http://schemas.microsoft.com/office/drawing/2014/main" id="{7A91386A-890A-4200-B635-E752A926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9626"/>
            <a:ext cx="91440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>
            <a:extLst>
              <a:ext uri="{FF2B5EF4-FFF2-40B4-BE49-F238E27FC236}">
                <a16:creationId xmlns:a16="http://schemas.microsoft.com/office/drawing/2014/main" id="{72BB3FE0-A264-4CF5-B0E8-805E8F2D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0"/>
            <a:ext cx="5257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53258" name="Picture 10" descr="ppt-ranger-tab2">
            <a:extLst>
              <a:ext uri="{FF2B5EF4-FFF2-40B4-BE49-F238E27FC236}">
                <a16:creationId xmlns:a16="http://schemas.microsoft.com/office/drawing/2014/main" id="{E4516E31-A99B-432F-9006-93EFA1AA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3629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31CAC4-9986-4E30-A359-827D6484D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Look before you leap: PREPARE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20A0BD1-4494-4155-A7BA-98F663805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Know your audience</a:t>
            </a:r>
          </a:p>
          <a:p>
            <a:r>
              <a:rPr lang="en-US" altLang="en-US" sz="2800" dirty="0"/>
              <a:t>Know the room and AV support</a:t>
            </a:r>
          </a:p>
          <a:p>
            <a:r>
              <a:rPr lang="en-US" altLang="en-US" sz="2800" dirty="0"/>
              <a:t>Test your talk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0B418-E0D5-427F-BB55-A255455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31795"/>
            <a:ext cx="3914775" cy="2548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2BA9CD6-52C8-4C30-B7AD-A426F316F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6DD5468-BA52-448A-8FCC-2AAAB96261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3817938" cy="4114800"/>
          </a:xfrm>
        </p:spPr>
        <p:txBody>
          <a:bodyPr/>
          <a:lstStyle/>
          <a:p>
            <a:endParaRPr lang="en-US" altLang="en-US" sz="3200" dirty="0"/>
          </a:p>
          <a:p>
            <a:r>
              <a:rPr lang="en-US" altLang="en-US" sz="3200" dirty="0"/>
              <a:t>Greet ‘</a:t>
            </a:r>
            <a:r>
              <a:rPr lang="en-US" altLang="en-US" sz="3200" dirty="0" err="1"/>
              <a:t>em</a:t>
            </a:r>
            <a:endParaRPr lang="en-US" altLang="en-US" sz="3200" dirty="0"/>
          </a:p>
          <a:p>
            <a:r>
              <a:rPr lang="en-US" altLang="en-US" sz="3200" dirty="0"/>
              <a:t>Grab ‘</a:t>
            </a:r>
            <a:r>
              <a:rPr lang="en-US" altLang="en-US" sz="3200" dirty="0" err="1"/>
              <a:t>em</a:t>
            </a:r>
            <a:endParaRPr lang="en-US" altLang="en-US" sz="3200" dirty="0"/>
          </a:p>
          <a:p>
            <a:r>
              <a:rPr lang="en-US" altLang="en-US" sz="3200" dirty="0"/>
              <a:t>Guide ‘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</a:p>
        </p:txBody>
      </p:sp>
      <p:pic>
        <p:nvPicPr>
          <p:cNvPr id="5" name="Online Image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FC43A6E-7838-4F0D-9357-A0FF58776611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5731" y="2438400"/>
            <a:ext cx="6009222" cy="31716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8F81DD8-1291-429F-B9ED-5C65D04A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Points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662AD7-DE7F-4818-8B52-EB486B360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800" dirty="0"/>
              <a:t>Confine your talk to 3-5 main points</a:t>
            </a:r>
          </a:p>
          <a:p>
            <a:r>
              <a:rPr lang="en-US" altLang="en-US" sz="2800" dirty="0"/>
              <a:t>Repeat these several times for retention</a:t>
            </a:r>
          </a:p>
          <a:p>
            <a:r>
              <a:rPr lang="en-US" altLang="en-US" sz="2800" dirty="0"/>
              <a:t>Last thing you say: take-home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815981E-3F96-42F3-B889-E856096AA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B6AEC3-417F-44C6-92FD-B77C62892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2362200"/>
            <a:ext cx="10353762" cy="34290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800" dirty="0"/>
              <a:t>“The world is a stage, but the play is badly cast.”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800" dirty="0"/>
              <a:t>						                           Oscar Wilde 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A2B821-3BB7-432B-8A53-38AE461F8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E82750-3658-4567-9711-4E0617440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Use body language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Vary inflection and pacing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Maintain eye contact, no slide watching! 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19463" name="Picture 7" descr="abrahamlincoln">
            <a:extLst>
              <a:ext uri="{FF2B5EF4-FFF2-40B4-BE49-F238E27FC236}">
                <a16:creationId xmlns:a16="http://schemas.microsoft.com/office/drawing/2014/main" id="{BC19B545-4A9F-4A3F-9748-B0B744F8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0"/>
            <a:ext cx="1419225" cy="1866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artin luther king">
            <a:extLst>
              <a:ext uri="{FF2B5EF4-FFF2-40B4-BE49-F238E27FC236}">
                <a16:creationId xmlns:a16="http://schemas.microsoft.com/office/drawing/2014/main" id="{D244CA1F-AEE0-4896-961D-A17F8DEC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61170"/>
            <a:ext cx="1401763" cy="1762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3913FE-A50A-4B51-A98F-3F7516290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76" y="4800600"/>
            <a:ext cx="2093088" cy="201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156737A-E349-4F70-A76D-6CEDC292C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52CBCF-4F2B-47FD-A575-385C4B215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2057400"/>
            <a:ext cx="5486400" cy="43434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Use anecdotes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Relevant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Short 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Entertaining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Associate fact with memory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Show enthusiasm!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Be a motivational speaker!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20497" name="Picture 17" descr="britany spears">
            <a:extLst>
              <a:ext uri="{FF2B5EF4-FFF2-40B4-BE49-F238E27FC236}">
                <a16:creationId xmlns:a16="http://schemas.microsoft.com/office/drawing/2014/main" id="{CBAD9BFC-0C0F-42A4-9732-D92221BF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4478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3" name="Picture 23" descr="SHO861013-01-CP">
            <a:extLst>
              <a:ext uri="{FF2B5EF4-FFF2-40B4-BE49-F238E27FC236}">
                <a16:creationId xmlns:a16="http://schemas.microsoft.com/office/drawing/2014/main" id="{79B0EE44-EE07-4938-A708-05EB3F5E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77165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27" descr="BGP046-01-CP">
            <a:extLst>
              <a:ext uri="{FF2B5EF4-FFF2-40B4-BE49-F238E27FC236}">
                <a16:creationId xmlns:a16="http://schemas.microsoft.com/office/drawing/2014/main" id="{34ED9C07-5C27-4103-8664-B2783039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7" y="4191000"/>
            <a:ext cx="18526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EDA4C0-F4BC-4246-95FC-C0241411D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Involve your audience: Questions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E913959-1192-4D06-94B2-434F713D2D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Keep people awake</a:t>
            </a:r>
          </a:p>
          <a:p>
            <a:r>
              <a:rPr lang="en-US" altLang="en-US" sz="2800" dirty="0"/>
              <a:t>Force </a:t>
            </a:r>
            <a:r>
              <a:rPr lang="en-US" altLang="en-US" sz="2800" dirty="0">
                <a:solidFill>
                  <a:srgbClr val="FFFF00"/>
                </a:solidFill>
              </a:rPr>
              <a:t>think/process</a:t>
            </a:r>
            <a:r>
              <a:rPr lang="en-US" altLang="en-US" sz="2800" dirty="0"/>
              <a:t> vs. </a:t>
            </a:r>
            <a:r>
              <a:rPr lang="en-US" altLang="en-US" sz="2800" dirty="0">
                <a:solidFill>
                  <a:srgbClr val="FFFF00"/>
                </a:solidFill>
              </a:rPr>
              <a:t>passively receive</a:t>
            </a:r>
          </a:p>
          <a:p>
            <a:r>
              <a:rPr lang="en-US" altLang="en-US" sz="2800" dirty="0"/>
              <a:t>Open mike vs. pimping</a:t>
            </a:r>
          </a:p>
          <a:p>
            <a:r>
              <a:rPr lang="en-US" altLang="en-US" sz="2800" dirty="0"/>
              <a:t>Work the crowd!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pic>
        <p:nvPicPr>
          <p:cNvPr id="21508" name="Picture 4" descr="donahue1">
            <a:extLst>
              <a:ext uri="{FF2B5EF4-FFF2-40B4-BE49-F238E27FC236}">
                <a16:creationId xmlns:a16="http://schemas.microsoft.com/office/drawing/2014/main" id="{E3835078-0AB2-4381-9D94-987161B4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2921000" cy="368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9E26478470040B35338F7F920F01D" ma:contentTypeVersion="9" ma:contentTypeDescription="Create a new document." ma:contentTypeScope="" ma:versionID="4cb4c2ccf882e4ed4d2cdf95a76e3e1a">
  <xsd:schema xmlns:xsd="http://www.w3.org/2001/XMLSchema" xmlns:xs="http://www.w3.org/2001/XMLSchema" xmlns:p="http://schemas.microsoft.com/office/2006/metadata/properties" xmlns:ns2="bebfed98-db69-440c-8824-b6e0dcb5159f" targetNamespace="http://schemas.microsoft.com/office/2006/metadata/properties" ma:root="true" ma:fieldsID="4a75da330900006ff712de5c1f255b44" ns2:_="">
    <xsd:import namespace="bebfed98-db69-440c-8824-b6e0dcb515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fed98-db69-440c-8824-b6e0dcb51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35220-610C-4FDE-A042-9FDFD1BAACB7}"/>
</file>

<file path=customXml/itemProps2.xml><?xml version="1.0" encoding="utf-8"?>
<ds:datastoreItem xmlns:ds="http://schemas.openxmlformats.org/officeDocument/2006/customXml" ds:itemID="{08FC14EC-2F90-4639-AD1C-63727B51530D}"/>
</file>

<file path=customXml/itemProps3.xml><?xml version="1.0" encoding="utf-8"?>
<ds:datastoreItem xmlns:ds="http://schemas.openxmlformats.org/officeDocument/2006/customXml" ds:itemID="{E60073D0-9BD6-4E7C-BC38-C8A1AC22081E}"/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1087</TotalTime>
  <Words>370</Words>
  <Application>Microsoft Office PowerPoint</Application>
  <PresentationFormat>Widescreen</PresentationFormat>
  <Paragraphs>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Bookman Old Style</vt:lpstr>
      <vt:lpstr>Calibri</vt:lpstr>
      <vt:lpstr>Rockwell</vt:lpstr>
      <vt:lpstr>Times New Roman</vt:lpstr>
      <vt:lpstr>Damask</vt:lpstr>
      <vt:lpstr>Dynamic Presentations</vt:lpstr>
      <vt:lpstr>Take home points</vt:lpstr>
      <vt:lpstr>Look before you leap: PREPARE</vt:lpstr>
      <vt:lpstr>Introduction</vt:lpstr>
      <vt:lpstr>Main Points</vt:lpstr>
      <vt:lpstr>Entertain to gain their attention </vt:lpstr>
      <vt:lpstr>Entertain to gain their attention </vt:lpstr>
      <vt:lpstr>Entertain to gain their attention </vt:lpstr>
      <vt:lpstr>Involve your audience: Questions</vt:lpstr>
      <vt:lpstr>Involve your audience: Mix it up</vt:lpstr>
      <vt:lpstr>Visual Aids</vt:lpstr>
      <vt:lpstr>Visual aids: The 4 R’s</vt:lpstr>
      <vt:lpstr>Readable</vt:lpstr>
      <vt:lpstr>PowerPoint Presentation</vt:lpstr>
      <vt:lpstr>Readable</vt:lpstr>
      <vt:lpstr>Reliable</vt:lpstr>
      <vt:lpstr>Relevant</vt:lpstr>
      <vt:lpstr>PowerPoint Presentation</vt:lpstr>
      <vt:lpstr>Repetitious</vt:lpstr>
      <vt:lpstr>Handouts (“and the forests wept…”*)</vt:lpstr>
      <vt:lpstr>Take home points</vt:lpstr>
      <vt:lpstr>PowerPoint Presentation</vt:lpstr>
    </vt:vector>
  </TitlesOfParts>
  <Company>By Default!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Sample Awesome PowerPoint Background Template</dc:title>
  <dc:creator>TAJ</dc:creator>
  <dc:description>From_x000d_
www.powerpointbackgrounds.com_x000d_
Messages do not appear on the full product.</dc:description>
  <cp:lastModifiedBy>Bob Marshall</cp:lastModifiedBy>
  <cp:revision>68</cp:revision>
  <dcterms:created xsi:type="dcterms:W3CDTF">2000-02-24T11:52:41Z</dcterms:created>
  <dcterms:modified xsi:type="dcterms:W3CDTF">2019-08-11T05:05:28Z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0x010100A459E26478470040B35338F7F920F01D</vt:lpwstr>
  </property>
</Properties>
</file>