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84" r:id="rId2"/>
  </p:sldMasterIdLst>
  <p:notesMasterIdLst>
    <p:notesMasterId r:id="rId24"/>
  </p:notesMasterIdLst>
  <p:handoutMasterIdLst>
    <p:handoutMasterId r:id="rId25"/>
  </p:handoutMasterIdLst>
  <p:sldIdLst>
    <p:sldId id="256" r:id="rId3"/>
    <p:sldId id="265" r:id="rId4"/>
    <p:sldId id="266" r:id="rId5"/>
    <p:sldId id="267" r:id="rId6"/>
    <p:sldId id="268" r:id="rId7"/>
    <p:sldId id="270" r:id="rId8"/>
    <p:sldId id="269" r:id="rId9"/>
    <p:sldId id="271" r:id="rId10"/>
    <p:sldId id="272" r:id="rId11"/>
    <p:sldId id="273" r:id="rId12"/>
    <p:sldId id="274" r:id="rId13"/>
    <p:sldId id="275" r:id="rId14"/>
    <p:sldId id="276" r:id="rId15"/>
    <p:sldId id="277" r:id="rId16"/>
    <p:sldId id="278" r:id="rId17"/>
    <p:sldId id="279" r:id="rId18"/>
    <p:sldId id="283" r:id="rId19"/>
    <p:sldId id="280" r:id="rId20"/>
    <p:sldId id="281" r:id="rId21"/>
    <p:sldId id="282" r:id="rId22"/>
    <p:sldId id="284" r:id="rId23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1200">
          <p15:clr>
            <a:srgbClr val="A4A3A4"/>
          </p15:clr>
        </p15:guide>
        <p15:guide id="3" orient="horz" pos="3888">
          <p15:clr>
            <a:srgbClr val="A4A3A4"/>
          </p15:clr>
        </p15:guide>
        <p15:guide id="4" orient="horz" pos="2880">
          <p15:clr>
            <a:srgbClr val="A4A3A4"/>
          </p15:clr>
        </p15:guide>
        <p15:guide id="5" orient="horz" pos="3216">
          <p15:clr>
            <a:srgbClr val="A4A3A4"/>
          </p15:clr>
        </p15:guide>
        <p15:guide id="6" orient="horz" pos="816">
          <p15:clr>
            <a:srgbClr val="A4A3A4"/>
          </p15:clr>
        </p15:guide>
        <p15:guide id="7" orient="horz" pos="175">
          <p15:clr>
            <a:srgbClr val="A4A3A4"/>
          </p15:clr>
        </p15:guide>
        <p15:guide id="8" pos="3839">
          <p15:clr>
            <a:srgbClr val="A4A3A4"/>
          </p15:clr>
        </p15:guide>
        <p15:guide id="9" pos="959">
          <p15:clr>
            <a:srgbClr val="A4A3A4"/>
          </p15:clr>
        </p15:guide>
        <p15:guide id="10" pos="6719">
          <p15:clr>
            <a:srgbClr val="A4A3A4"/>
          </p15:clr>
        </p15:guide>
        <p15:guide id="11" pos="6143">
          <p15:clr>
            <a:srgbClr val="A4A3A4"/>
          </p15:clr>
        </p15:guide>
        <p15:guide id="12" pos="283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E25E649-3F16-4E02-A733-19D2CDBF48F0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9" autoAdjust="0"/>
    <p:restoredTop sz="96163" autoAdjust="0"/>
  </p:normalViewPr>
  <p:slideViewPr>
    <p:cSldViewPr>
      <p:cViewPr varScale="1">
        <p:scale>
          <a:sx n="53" d="100"/>
          <a:sy n="53" d="100"/>
        </p:scale>
        <p:origin x="108" y="1344"/>
      </p:cViewPr>
      <p:guideLst>
        <p:guide orient="horz" pos="2160"/>
        <p:guide orient="horz" pos="1200"/>
        <p:guide orient="horz" pos="3888"/>
        <p:guide orient="horz" pos="2880"/>
        <p:guide orient="horz" pos="3216"/>
        <p:guide orient="horz" pos="816"/>
        <p:guide orient="horz" pos="175"/>
        <p:guide pos="3839"/>
        <p:guide pos="959"/>
        <p:guide pos="6719"/>
        <p:guide pos="6143"/>
        <p:guide pos="28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538" y="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4AA43A-3F76-4A13-9CD6-36134EB429E3}" type="datetimeFigureOut">
              <a:rPr lang="en-US"/>
              <a:t>11/12/2017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50423A-8BCE-448E-A97B-03A88B2B12C1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51395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674A4F-2B7A-4ECB-A400-260B2FFC03C1}" type="datetimeFigureOut">
              <a:rPr lang="en-US"/>
              <a:t>11/12/2017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F2A70B-78F2-4DCF-B53B-C990D2FAFB8A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11570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" name="line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tx2"/>
          </a:solidFill>
        </p:grpSpPr>
        <p:sp>
          <p:nvSpPr>
            <p:cNvPr id="257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8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9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0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1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2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3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4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5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6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7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8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9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0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1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2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3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4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5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6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7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8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9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0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1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2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3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4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5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6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7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8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9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0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1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2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3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4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5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6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7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8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9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0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1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2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3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4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5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6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7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8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9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0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1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2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3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4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5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6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7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8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9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0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1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2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3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4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5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6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7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8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9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0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1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2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3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4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5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6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7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8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9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0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1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2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3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4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5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6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7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8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9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0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1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2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3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4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5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6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7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8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9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0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1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2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3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4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5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6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7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8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9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0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1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2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3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4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5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6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7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8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9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2413" y="5105400"/>
            <a:ext cx="9143999" cy="1066800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2413" y="1905000"/>
            <a:ext cx="9144000" cy="2667000"/>
          </a:xfrm>
        </p:spPr>
        <p:txBody>
          <a:bodyPr>
            <a:noAutofit/>
          </a:bodyPr>
          <a:lstStyle>
            <a:lvl1pPr>
              <a:defRPr sz="54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785518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lin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8" name="Freeform 7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t>11/12/2017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1956816">
              <a:defRPr/>
            </a:lvl6pPr>
            <a:lvl7pPr marL="1956816">
              <a:defRPr/>
            </a:lvl7pPr>
            <a:lvl8pPr marL="1956816">
              <a:defRPr/>
            </a:lvl8pPr>
            <a:lvl9pPr marL="1956816">
              <a:defRPr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234169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line"/>
          <p:cNvGrpSpPr/>
          <p:nvPr/>
        </p:nvGrpSpPr>
        <p:grpSpPr bwMode="invGray">
          <a:xfrm rot="5400000">
            <a:off x="6864412" y="3472598"/>
            <a:ext cx="6492240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t>11/12/2017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8012" y="277813"/>
            <a:ext cx="9144001" cy="5898573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361612" y="274639"/>
            <a:ext cx="1371600" cy="590174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358553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7" name="lin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16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t>11/12/2017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t>‹#›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548640"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2pPr>
            <a:lvl3pPr marL="777240"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3pPr>
            <a:lvl4pPr marL="1005840"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4pPr>
            <a:lvl5pPr marL="1234440"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5pPr>
            <a:lvl6pPr marL="1463040">
              <a:defRPr baseline="0"/>
            </a:lvl6pPr>
            <a:lvl7pPr marL="1691640">
              <a:defRPr baseline="0"/>
            </a:lvl7pPr>
            <a:lvl8pPr marL="1920240">
              <a:defRPr baseline="0"/>
            </a:lvl8pPr>
            <a:lvl9pPr marL="2148840">
              <a:defRPr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085765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5" name="line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tx2"/>
          </a:solidFill>
        </p:grpSpPr>
        <p:sp>
          <p:nvSpPr>
            <p:cNvPr id="256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7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8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9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0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1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2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3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4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5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6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7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8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9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0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1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2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3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4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5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6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7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8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9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0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1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2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3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4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5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6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7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8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9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0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1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2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3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4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5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6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7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8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9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0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1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2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3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4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5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6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7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8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9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0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1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2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3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4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5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6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7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8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9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0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1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2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3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4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5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6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7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8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9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0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1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2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3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4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5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6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7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8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9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0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1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2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3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4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5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6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7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8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9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0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1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2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3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4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5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6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7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8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9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0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1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2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3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4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5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6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7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8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9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0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1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2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3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4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5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6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7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8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t>11/12/2017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3" y="5102525"/>
            <a:ext cx="9143999" cy="1069675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3" y="1905000"/>
            <a:ext cx="9144000" cy="2667000"/>
          </a:xfrm>
        </p:spPr>
        <p:txBody>
          <a:bodyPr anchor="b">
            <a:noAutofit/>
          </a:bodyPr>
          <a:lstStyle>
            <a:lvl1pPr algn="l">
              <a:defRPr sz="4400" b="0" cap="none" baseline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245632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8" name="lin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159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0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1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2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3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4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5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6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7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8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1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2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t>11/12/2017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t>‹#›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46815" y="1905000"/>
            <a:ext cx="4419598" cy="4267200"/>
          </a:xfrm>
        </p:spPr>
        <p:txBody>
          <a:bodyPr>
            <a:normAutofit/>
          </a:bodyPr>
          <a:lstStyle>
            <a:lvl1pPr>
              <a:defRPr sz="24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>
              <a:defRPr sz="2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2pPr>
            <a:lvl3pPr>
              <a:defRPr sz="1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3pPr>
            <a:lvl4pPr>
              <a:defRPr sz="16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4pPr>
            <a:lvl5pPr>
              <a:defRPr sz="16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2413" y="1905000"/>
            <a:ext cx="4419599" cy="4267200"/>
          </a:xfrm>
        </p:spPr>
        <p:txBody>
          <a:bodyPr>
            <a:normAutofit/>
          </a:bodyPr>
          <a:lstStyle>
            <a:lvl1pPr>
              <a:defRPr sz="24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>
              <a:defRPr sz="2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2pPr>
            <a:lvl3pPr>
              <a:defRPr sz="1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3pPr>
            <a:lvl4pPr>
              <a:defRPr sz="16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4pPr>
            <a:lvl5pPr>
              <a:defRPr sz="16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965968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0" name="lin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161" name="Freeform 16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2" name="Freeform 16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3" name="Freeform 16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4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5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6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7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8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1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2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3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4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t>11/12/2017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t>‹#›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49860" y="2819399"/>
            <a:ext cx="4416552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 marL="1956816"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/>
            </a:lvl8pPr>
            <a:lvl9pPr marL="1956816"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49860" y="1905000"/>
            <a:ext cx="4416552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2413" y="2819399"/>
            <a:ext cx="4416552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3" y="1905000"/>
            <a:ext cx="4416552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307442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6" name="lin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157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8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9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0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1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2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3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4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5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6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7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8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t>11/12/2017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295795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t>11/12/2017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98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5" name="frame"/>
          <p:cNvGrpSpPr/>
          <p:nvPr/>
        </p:nvGrpSpPr>
        <p:grpSpPr bwMode="invGray">
          <a:xfrm>
            <a:off x="4417839" y="1630821"/>
            <a:ext cx="6291028" cy="4575885"/>
            <a:chOff x="4417839" y="1630821"/>
            <a:chExt cx="6291028" cy="4575885"/>
          </a:xfrm>
          <a:solidFill>
            <a:schemeClr val="tx2"/>
          </a:solidFill>
        </p:grpSpPr>
        <p:grpSp>
          <p:nvGrpSpPr>
            <p:cNvPr id="616" name="Group 615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  <a:grpFill/>
          </p:grpSpPr>
          <p:grpSp>
            <p:nvGrpSpPr>
              <p:cNvPr id="768" name="Group 76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grpFill/>
            </p:grpSpPr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6" name="Freeform 84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9" name="Group 76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grpFill/>
            </p:grpSpPr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2" name="Freeform 77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7" name="Group 616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  <a:grpFill/>
          </p:grpSpPr>
          <p:grpSp>
            <p:nvGrpSpPr>
              <p:cNvPr id="618" name="Group 61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grpFill/>
            </p:grpSpPr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6" name="Freeform 69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9" name="Group 61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grpFill/>
            </p:grpSpPr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t>11/12/2017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t>‹#›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0022" y="1905000"/>
            <a:ext cx="5669280" cy="40386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2413" y="3429000"/>
            <a:ext cx="2743200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257661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" name="frame"/>
          <p:cNvGrpSpPr/>
          <p:nvPr/>
        </p:nvGrpSpPr>
        <p:grpSpPr bwMode="invGray">
          <a:xfrm flipH="1">
            <a:off x="1447500" y="1630821"/>
            <a:ext cx="6291028" cy="4575885"/>
            <a:chOff x="4417839" y="1630821"/>
            <a:chExt cx="6291028" cy="4575885"/>
          </a:xfrm>
          <a:solidFill>
            <a:schemeClr val="tx2"/>
          </a:solidFill>
        </p:grpSpPr>
        <p:grpSp>
          <p:nvGrpSpPr>
            <p:cNvPr id="615" name="Group 614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  <a:grpFill/>
          </p:grpSpPr>
          <p:grpSp>
            <p:nvGrpSpPr>
              <p:cNvPr id="767" name="Group 76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grpFill/>
            </p:grpSpPr>
            <p:sp>
              <p:nvSpPr>
                <p:cNvPr id="843" name="Freeform 84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8" name="Group 76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grpFill/>
            </p:grpSpPr>
            <p:sp>
              <p:nvSpPr>
                <p:cNvPr id="769" name="Freeform 76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2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3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4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5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6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7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8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9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0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1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2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3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4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5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6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7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8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9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0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1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2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3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4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5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6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7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8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9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0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1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2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3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4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5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6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7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8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9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0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1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2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3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4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5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6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7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8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9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0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1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2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3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4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5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6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7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8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9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0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1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2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3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4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5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6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7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8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9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0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1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2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6" name="Group 615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  <a:grpFill/>
          </p:grpSpPr>
          <p:grpSp>
            <p:nvGrpSpPr>
              <p:cNvPr id="617" name="Group 61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grpFill/>
            </p:grpSpPr>
            <p:sp>
              <p:nvSpPr>
                <p:cNvPr id="693" name="Freeform 69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8" name="Group 61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grpFill/>
            </p:grpSpPr>
            <p:sp>
              <p:nvSpPr>
                <p:cNvPr id="619" name="Freeform 61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3" name="Freeform 622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4" name="Freeform 623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5" name="Freeform 624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6" name="Freeform 625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7" name="Freeform 626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8" name="Freeform 627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9" name="Freeform 628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0" name="Freeform 629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1" name="Freeform 630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2" name="Freeform 631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3" name="Freeform 632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4" name="Freeform 633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5" name="Freeform 634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6" name="Freeform 635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7" name="Freeform 636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8" name="Freeform 637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9" name="Freeform 638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0" name="Freeform 639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1" name="Freeform 640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2" name="Freeform 641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3" name="Freeform 642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4" name="Freeform 643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5" name="Freeform 644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6" name="Freeform 645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7" name="Freeform 646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8" name="Freeform 647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9" name="Freeform 648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0" name="Freeform 649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1" name="Freeform 650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2" name="Freeform 651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3" name="Freeform 652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4" name="Freeform 653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5" name="Freeform 654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6" name="Freeform 655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7" name="Freeform 656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8" name="Freeform 657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9" name="Freeform 658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0" name="Freeform 659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1" name="Freeform 660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2" name="Freeform 661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3" name="Freeform 662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4" name="Freeform 663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5" name="Freeform 664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6" name="Freeform 665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7" name="Freeform 666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8" name="Freeform 667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9" name="Freeform 668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0" name="Freeform 669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1" name="Freeform 670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2" name="Freeform 671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3" name="Freeform 672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4" name="Freeform 673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5" name="Freeform 674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6" name="Freeform 675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7" name="Freeform 676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8" name="Freeform 677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9" name="Freeform 678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0" name="Freeform 679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1" name="Freeform 680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2" name="Freeform 681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3" name="Freeform 682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4" name="Freeform 683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5" name="Freeform 684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6" name="Freeform 685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7" name="Freeform 686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8" name="Freeform 687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9" name="Freeform 688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0" name="Freeform 689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1" name="Freeform 690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2" name="Freeform 691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t>11/12/2017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45838" y="1884311"/>
            <a:ext cx="5669280" cy="4041648"/>
          </a:xfrm>
          <a:solidFill>
            <a:schemeClr val="bg1"/>
          </a:solidFill>
        </p:spPr>
        <p:txBody>
          <a:bodyPr tIns="91440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05959" y="3411748"/>
            <a:ext cx="2743200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205495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75612" y="6400801"/>
            <a:ext cx="124385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9AFE8FB1-0A7A-443E-AAF7-31D4FA1AA312}" type="datetimeFigureOut">
              <a:rPr lang="en-US" smtClean="0"/>
              <a:pPr/>
              <a:t>11/12/2017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22413" y="6400801"/>
            <a:ext cx="632459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523412" y="6400801"/>
            <a:ext cx="1143002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25BA54BD-C84D-46CE-8B72-31BFB26ABA4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4" y="1905000"/>
            <a:ext cx="91440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964714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Clr>
          <a:schemeClr val="tx2"/>
        </a:buClr>
        <a:buSzPct val="80000"/>
        <a:buFont typeface="Wingdings 3" panose="05040102010807070707" pitchFamily="18" charset="2"/>
        <a:buChar char="u"/>
        <a:defRPr sz="2400" kern="1200">
          <a:solidFill>
            <a:schemeClr val="bg1"/>
          </a:solidFill>
          <a:latin typeface="+mn-lt"/>
          <a:ea typeface="+mn-ea"/>
          <a:cs typeface="+mn-cs"/>
        </a:defRPr>
      </a:lvl1pPr>
      <a:lvl2pPr marL="576072" indent="-27432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2000" kern="1200">
          <a:solidFill>
            <a:schemeClr val="bg1"/>
          </a:solidFill>
          <a:latin typeface="+mn-lt"/>
          <a:ea typeface="+mn-ea"/>
          <a:cs typeface="+mn-cs"/>
        </a:defRPr>
      </a:lvl2pPr>
      <a:lvl3pPr marL="8046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80000"/>
        <a:buFont typeface="Wingdings 3" panose="05040102010807070707" pitchFamily="18" charset="2"/>
        <a:buChar char="u"/>
        <a:defRPr sz="1800" kern="1200">
          <a:solidFill>
            <a:schemeClr val="bg1"/>
          </a:solidFill>
          <a:latin typeface="+mn-lt"/>
          <a:ea typeface="+mn-ea"/>
          <a:cs typeface="+mn-cs"/>
        </a:defRPr>
      </a:lvl3pPr>
      <a:lvl4pPr marL="10332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4pPr>
      <a:lvl5pPr marL="12618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5pPr>
      <a:lvl6pPr marL="14904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8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7pPr>
      <a:lvl8pPr marL="19476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8pPr>
      <a:lvl9pPr marL="21762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8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DoD/MAMC Clinical Informatics Fellowship</a:t>
            </a: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Writing for Publication</a:t>
            </a:r>
          </a:p>
        </p:txBody>
      </p:sp>
      <p:pic>
        <p:nvPicPr>
          <p:cNvPr id="9" name="Picture 8" descr="A close up of a logo&#10;&#10;Description generated with high confidence">
            <a:extLst>
              <a:ext uri="{FF2B5EF4-FFF2-40B4-BE49-F238E27FC236}">
                <a16:creationId xmlns:a16="http://schemas.microsoft.com/office/drawing/2014/main" id="{B90DF677-6DDD-4FD5-BC74-0C5693B737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6890" y="0"/>
            <a:ext cx="3533522" cy="304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5753116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0243D7E-04F2-49D8-9A88-694543A915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Revise the rough draft into a pre-finished version</a:t>
            </a:r>
          </a:p>
          <a:p>
            <a:r>
              <a:rPr lang="en-US" dirty="0"/>
              <a:t>Proofread it, then have someone else you trust also proofread it</a:t>
            </a:r>
          </a:p>
          <a:p>
            <a:r>
              <a:rPr lang="en-US" dirty="0"/>
              <a:t>Have someone whose opinion you trust read it and suggest revisions</a:t>
            </a:r>
          </a:p>
          <a:p>
            <a:r>
              <a:rPr lang="en-US" dirty="0"/>
              <a:t>Revise and finalize the article</a:t>
            </a:r>
          </a:p>
          <a:p>
            <a:r>
              <a:rPr lang="en-US" dirty="0"/>
              <a:t>Proofread it one last time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8F1389D-0C16-4C29-B4CA-4F85BDF76D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2414" y="274638"/>
            <a:ext cx="9372598" cy="1020762"/>
          </a:xfrm>
        </p:spPr>
        <p:txBody>
          <a:bodyPr/>
          <a:lstStyle/>
          <a:p>
            <a:r>
              <a:rPr lang="en-US" dirty="0"/>
              <a:t>Step 3 – Understand the writing process - </a:t>
            </a:r>
            <a:r>
              <a:rPr lang="en-US" dirty="0" err="1"/>
              <a:t>cont</a:t>
            </a:r>
            <a:endParaRPr lang="en-US" dirty="0"/>
          </a:p>
        </p:txBody>
      </p:sp>
      <p:pic>
        <p:nvPicPr>
          <p:cNvPr id="5" name="Picture 4" descr="A close up of text on a white background&#10;&#10;Description generated with high confidence">
            <a:extLst>
              <a:ext uri="{FF2B5EF4-FFF2-40B4-BE49-F238E27FC236}">
                <a16:creationId xmlns:a16="http://schemas.microsoft.com/office/drawing/2014/main" id="{83ACC11D-5224-4DB7-A181-9FA0D4707C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2543" y="4014216"/>
            <a:ext cx="2284937" cy="2730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96323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6C77F45-2376-4FFB-A974-B05C5D6198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2414" y="1752600"/>
            <a:ext cx="9144000" cy="4495800"/>
          </a:xfrm>
        </p:spPr>
        <p:txBody>
          <a:bodyPr>
            <a:normAutofit/>
          </a:bodyPr>
          <a:lstStyle/>
          <a:p>
            <a:r>
              <a:rPr lang="en-US" dirty="0"/>
              <a:t>You are plagiarizing if you fail to adequately acknowledge when you use others’ ideas, words, lines of thinking, etc.</a:t>
            </a:r>
          </a:p>
          <a:p>
            <a:r>
              <a:rPr lang="en-US" dirty="0"/>
              <a:t>If you include something with exact words, you much include quotation marks around it</a:t>
            </a:r>
          </a:p>
          <a:p>
            <a:r>
              <a:rPr lang="en-US" dirty="0"/>
              <a:t>Most plagiarism occurs by accident</a:t>
            </a:r>
          </a:p>
          <a:p>
            <a:r>
              <a:rPr lang="en-US" dirty="0"/>
              <a:t>Some strategies:</a:t>
            </a:r>
          </a:p>
          <a:p>
            <a:pPr lvl="1"/>
            <a:r>
              <a:rPr lang="en-US" sz="2400" dirty="0"/>
              <a:t>When paraphrasing, make sure to put the information entirely in your own words</a:t>
            </a:r>
          </a:p>
          <a:p>
            <a:pPr lvl="1"/>
            <a:r>
              <a:rPr lang="en-US" sz="2400" dirty="0"/>
              <a:t>Check your paraphrase against to the original to ensure you have not accidentally copied words or phrases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4BC5FFD-517F-4D1E-BCDA-925468331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4 – Avoid Plagiarism</a:t>
            </a:r>
          </a:p>
        </p:txBody>
      </p:sp>
    </p:spTree>
    <p:extLst>
      <p:ext uri="{BB962C8B-B14F-4D97-AF65-F5344CB8AC3E}">
        <p14:creationId xmlns:p14="http://schemas.microsoft.com/office/powerpoint/2010/main" val="9208299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88526E5-0CFF-4A0B-BD53-F798467CEF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Always read and understand the author guidelines for the publication</a:t>
            </a:r>
          </a:p>
          <a:p>
            <a:r>
              <a:rPr lang="en-US" dirty="0"/>
              <a:t>If there is anything you do not understand, ask a fried or contact the publication for clarification</a:t>
            </a:r>
          </a:p>
          <a:p>
            <a:r>
              <a:rPr lang="en-US" dirty="0"/>
              <a:t>Make sure you are in compliance before you send it to the editor…even for the first submission</a:t>
            </a:r>
          </a:p>
          <a:p>
            <a:r>
              <a:rPr lang="en-US" dirty="0"/>
              <a:t>If necessary, have someone else read the author guidelines and your article for a sanity check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B5749A0-A7BE-442E-B988-15055902DB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5 – Follow Author Guidelines</a:t>
            </a:r>
          </a:p>
        </p:txBody>
      </p:sp>
    </p:spTree>
    <p:extLst>
      <p:ext uri="{BB962C8B-B14F-4D97-AF65-F5344CB8AC3E}">
        <p14:creationId xmlns:p14="http://schemas.microsoft.com/office/powerpoint/2010/main" val="28984815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47D8DC6-D71D-4279-8FB6-C34BE5B195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do not have to make every change reviewers suggest</a:t>
            </a:r>
          </a:p>
          <a:p>
            <a:r>
              <a:rPr lang="en-US" dirty="0"/>
              <a:t>Sometimes peer reviewers are just wrong, and sometimes there comment are not helpful</a:t>
            </a:r>
          </a:p>
          <a:p>
            <a:r>
              <a:rPr lang="en-US" dirty="0"/>
              <a:t>Make changes that are reasonable and c/w your purpose in writing the article</a:t>
            </a:r>
          </a:p>
          <a:p>
            <a:r>
              <a:rPr lang="en-US" dirty="0"/>
              <a:t>You must explain to the editor any changes you have chosen not to make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6C07099-6A4F-48E3-A6B1-E941FFC0AF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6 – Navigate the Peer Review Process</a:t>
            </a:r>
          </a:p>
        </p:txBody>
      </p:sp>
    </p:spTree>
    <p:extLst>
      <p:ext uri="{BB962C8B-B14F-4D97-AF65-F5344CB8AC3E}">
        <p14:creationId xmlns:p14="http://schemas.microsoft.com/office/powerpoint/2010/main" val="39726972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6B5E10D-C1A9-4D1D-8E5E-DED6042730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2414" y="1676400"/>
            <a:ext cx="9144000" cy="4495800"/>
          </a:xfrm>
        </p:spPr>
        <p:txBody>
          <a:bodyPr>
            <a:normAutofit/>
          </a:bodyPr>
          <a:lstStyle/>
          <a:p>
            <a:r>
              <a:rPr lang="en-US" dirty="0"/>
              <a:t>Almost all authors in any journal are asked to make revisions based on peer reviewer comments</a:t>
            </a:r>
          </a:p>
          <a:p>
            <a:r>
              <a:rPr lang="en-US" dirty="0"/>
              <a:t>Do not take it personally or get defensive</a:t>
            </a:r>
          </a:p>
          <a:p>
            <a:r>
              <a:rPr lang="en-US" dirty="0"/>
              <a:t>As above, you do not have to agree with all the suggested changes</a:t>
            </a:r>
          </a:p>
          <a:p>
            <a:r>
              <a:rPr lang="en-US" dirty="0"/>
              <a:t>If you feel strongly about some peer reviewer comments, ask the editor about ignoring them</a:t>
            </a:r>
          </a:p>
          <a:p>
            <a:pPr lvl="1"/>
            <a:r>
              <a:rPr lang="en-US" sz="2400" dirty="0"/>
              <a:t>If the editor says you must change based on peer reviewer comments, you have to decide just how strongly you feel about them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E1201B5-C2CB-4198-BDFC-0973F12B32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7 – Be Prepared to Revise</a:t>
            </a:r>
          </a:p>
        </p:txBody>
      </p:sp>
    </p:spTree>
    <p:extLst>
      <p:ext uri="{BB962C8B-B14F-4D97-AF65-F5344CB8AC3E}">
        <p14:creationId xmlns:p14="http://schemas.microsoft.com/office/powerpoint/2010/main" val="41073614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61FD74C-2A9B-4825-96CC-B7D528204B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inevitably occurs during the editing process</a:t>
            </a:r>
          </a:p>
          <a:p>
            <a:r>
              <a:rPr lang="en-US" dirty="0"/>
              <a:t>The less well written the manuscript, the more it will change as it is edited</a:t>
            </a:r>
          </a:p>
          <a:p>
            <a:r>
              <a:rPr lang="en-US" dirty="0"/>
              <a:t>Even well written manuscripts usually change to meet the style, needs and format of the publication…and the personal biases of the editor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228786E-4B3C-4C2D-AA98-76EB4BE69A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8 – Expect the Manuscript to Change </a:t>
            </a:r>
          </a:p>
        </p:txBody>
      </p:sp>
    </p:spTree>
    <p:extLst>
      <p:ext uri="{BB962C8B-B14F-4D97-AF65-F5344CB8AC3E}">
        <p14:creationId xmlns:p14="http://schemas.microsoft.com/office/powerpoint/2010/main" val="42517778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2FEA7CA-0086-4B72-86BF-F1DA46C5EB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Learn as much as possible about the publication’s production process and deadlines</a:t>
            </a:r>
          </a:p>
          <a:p>
            <a:r>
              <a:rPr lang="en-US" dirty="0"/>
              <a:t>When the editorial staff asks you to do something, do it quickly, fully and without complaint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B921B58-7938-4BB0-858F-BDF1019F3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9 – Be a Responsive and Responsible Author</a:t>
            </a:r>
          </a:p>
        </p:txBody>
      </p:sp>
      <p:pic>
        <p:nvPicPr>
          <p:cNvPr id="5" name="Picture 4" descr="A picture containing text, book&#10;&#10;Description generated with very high confidence">
            <a:extLst>
              <a:ext uri="{FF2B5EF4-FFF2-40B4-BE49-F238E27FC236}">
                <a16:creationId xmlns:a16="http://schemas.microsoft.com/office/drawing/2014/main" id="{8FAB43D8-3031-4111-B696-B8DE90E1A2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7668" y="3891982"/>
            <a:ext cx="4496544" cy="2874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65476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D6DCFA-3873-490D-BA99-970920CC3D3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/>
              <a:t>Be fair-minded</a:t>
            </a:r>
          </a:p>
          <a:p>
            <a:r>
              <a:rPr lang="en-US" dirty="0"/>
              <a:t>Be frank</a:t>
            </a:r>
          </a:p>
          <a:p>
            <a:r>
              <a:rPr lang="en-US" dirty="0"/>
              <a:t>Be persistent</a:t>
            </a:r>
          </a:p>
          <a:p>
            <a:r>
              <a:rPr lang="en-US" dirty="0"/>
              <a:t>Be rigorous</a:t>
            </a:r>
          </a:p>
          <a:p>
            <a:r>
              <a:rPr lang="en-US" dirty="0"/>
              <a:t>Be realistic 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EB1C709-0205-4EA2-A406-06BA6A25259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Be original</a:t>
            </a:r>
          </a:p>
          <a:p>
            <a:r>
              <a:rPr lang="en-US" dirty="0"/>
              <a:t>Be honest</a:t>
            </a:r>
          </a:p>
          <a:p>
            <a:r>
              <a:rPr lang="en-US" dirty="0"/>
              <a:t>Be innovative</a:t>
            </a:r>
          </a:p>
          <a:p>
            <a:r>
              <a:rPr lang="en-US" dirty="0"/>
              <a:t>Be organized</a:t>
            </a:r>
          </a:p>
          <a:p>
            <a:r>
              <a:rPr lang="en-US" dirty="0"/>
              <a:t>Be careful</a:t>
            </a:r>
          </a:p>
          <a:p>
            <a:r>
              <a:rPr lang="en-US" dirty="0"/>
              <a:t>Be clear</a:t>
            </a:r>
          </a:p>
          <a:p>
            <a:r>
              <a:rPr lang="en-US" dirty="0"/>
              <a:t>Be modest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19C19A8-742F-4308-9BC8-C64E733D9F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“</a:t>
            </a:r>
            <a:r>
              <a:rPr lang="en-US" dirty="0" err="1"/>
              <a:t>Be’s</a:t>
            </a:r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39638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B0BD67C-78E6-4A1C-99BB-2D9CB1BFE7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2414" y="1752600"/>
            <a:ext cx="9144000" cy="4419600"/>
          </a:xfrm>
        </p:spPr>
        <p:txBody>
          <a:bodyPr>
            <a:normAutofit/>
          </a:bodyPr>
          <a:lstStyle/>
          <a:p>
            <a:r>
              <a:rPr lang="en-US" dirty="0"/>
              <a:t>The best scholarly writing communicates complex ideas in a straightforward, clear and elegant manner</a:t>
            </a:r>
          </a:p>
          <a:p>
            <a:r>
              <a:rPr lang="en-US" dirty="0"/>
              <a:t>If your intended audience is clinical, clear language and direct messaging are especially important</a:t>
            </a:r>
          </a:p>
          <a:p>
            <a:pPr lvl="1"/>
            <a:r>
              <a:rPr lang="en-US" sz="2400" dirty="0"/>
              <a:t>Avoid jargon and long words or those with unclear meaning</a:t>
            </a:r>
          </a:p>
          <a:p>
            <a:r>
              <a:rPr lang="en-US" dirty="0"/>
              <a:t>The principles for readability are the same as those that used already for patient information leaflets and health education materials</a:t>
            </a:r>
          </a:p>
          <a:p>
            <a:r>
              <a:rPr lang="en-US" dirty="0"/>
              <a:t>As a general rule of thumb, write in the first person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3501BE9-65C8-4AE4-A888-58DBE3411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Writing Styles</a:t>
            </a:r>
          </a:p>
        </p:txBody>
      </p:sp>
    </p:spTree>
    <p:extLst>
      <p:ext uri="{BB962C8B-B14F-4D97-AF65-F5344CB8AC3E}">
        <p14:creationId xmlns:p14="http://schemas.microsoft.com/office/powerpoint/2010/main" val="30369323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3B374E7-1C82-4E4E-9D26-4C0886C51E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2414" y="1752600"/>
            <a:ext cx="9144000" cy="4419600"/>
          </a:xfrm>
        </p:spPr>
        <p:txBody>
          <a:bodyPr>
            <a:normAutofit/>
          </a:bodyPr>
          <a:lstStyle/>
          <a:p>
            <a:r>
              <a:rPr lang="en-US" dirty="0"/>
              <a:t>Using the active voice creates better clarity and flow of your ideas than does overuse of the passive voice</a:t>
            </a:r>
          </a:p>
          <a:p>
            <a:r>
              <a:rPr lang="en-US" dirty="0"/>
              <a:t>It is best to avoid stereotyping with gender-specific language</a:t>
            </a:r>
          </a:p>
          <a:p>
            <a:r>
              <a:rPr lang="en-US" dirty="0"/>
              <a:t>Use the plural to avoid frequent use of his/her and he/she, as well as the overuse of “the”</a:t>
            </a:r>
          </a:p>
          <a:p>
            <a:r>
              <a:rPr lang="en-US" dirty="0"/>
              <a:t>Ensure there is consistency in your use of singular or plural nouns</a:t>
            </a:r>
          </a:p>
          <a:p>
            <a:r>
              <a:rPr lang="en-US" dirty="0"/>
              <a:t>If multiple authors, be careful to write in the first person plural rather than singular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1CEBF59-130A-4BC0-9257-BE4AD56753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Writing Styles       </a:t>
            </a:r>
            <a:r>
              <a:rPr lang="en-US" dirty="0" err="1"/>
              <a:t>cont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5481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9C2693F-A010-45B9-84F5-05FB8CDE76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Provide overview on scholarly activity</a:t>
            </a:r>
          </a:p>
          <a:p>
            <a:r>
              <a:rPr lang="en-US" dirty="0"/>
              <a:t>Boyer’s take on scholarly activity/scholarship</a:t>
            </a:r>
          </a:p>
          <a:p>
            <a:r>
              <a:rPr lang="en-US" dirty="0"/>
              <a:t>Questions to ask yourself</a:t>
            </a:r>
          </a:p>
          <a:p>
            <a:r>
              <a:rPr lang="en-US" dirty="0"/>
              <a:t> Review ten steps for publication</a:t>
            </a:r>
          </a:p>
          <a:p>
            <a:r>
              <a:rPr lang="en-US" dirty="0"/>
              <a:t>Discuss the “</a:t>
            </a:r>
            <a:r>
              <a:rPr lang="en-US" dirty="0" err="1"/>
              <a:t>Be’s</a:t>
            </a:r>
            <a:r>
              <a:rPr lang="en-US" dirty="0"/>
              <a:t>”</a:t>
            </a:r>
          </a:p>
          <a:p>
            <a:r>
              <a:rPr lang="en-US" dirty="0"/>
              <a:t>Review writing styles</a:t>
            </a:r>
          </a:p>
          <a:p>
            <a:r>
              <a:rPr lang="en-US" dirty="0"/>
              <a:t>Cover use of jargon, abbreviations and acronyms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81B653D-0F6E-411A-A6C5-FD30E22DCD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27701736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64CACFF-85A0-43B1-B8D7-8D341FA468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2414" y="1676400"/>
            <a:ext cx="9144000" cy="47244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One person’s jargon is another person’s specialist, technical language</a:t>
            </a:r>
          </a:p>
          <a:p>
            <a:r>
              <a:rPr lang="en-US" dirty="0"/>
              <a:t>Know your audience to avoid jargon…if your audience is made up of peers, it is no longer jargon</a:t>
            </a:r>
          </a:p>
          <a:p>
            <a:r>
              <a:rPr lang="en-US" dirty="0"/>
              <a:t>If you are writing for a journal with a peer audience attempting to be overly simplistic may detract from the quality of your content</a:t>
            </a:r>
          </a:p>
          <a:p>
            <a:r>
              <a:rPr lang="en-US" dirty="0"/>
              <a:t>Explain abbreviations and acronyms the first time you use them</a:t>
            </a:r>
          </a:p>
          <a:p>
            <a:r>
              <a:rPr lang="en-US" dirty="0"/>
              <a:t>Ways of expressing ideas that are commonplace to you, in your region, may not be self-evident to others, even within a specialty field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A5D29D5-1CE3-4AC1-94CF-266EBCA8B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Jargon and Abbreviations/Acronyms</a:t>
            </a:r>
          </a:p>
        </p:txBody>
      </p:sp>
    </p:spTree>
    <p:extLst>
      <p:ext uri="{BB962C8B-B14F-4D97-AF65-F5344CB8AC3E}">
        <p14:creationId xmlns:p14="http://schemas.microsoft.com/office/powerpoint/2010/main" val="33098639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FC98EC2-608D-46C8-AB0F-37AEBA99B6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</a:t>
            </a:r>
          </a:p>
        </p:txBody>
      </p:sp>
      <p:pic>
        <p:nvPicPr>
          <p:cNvPr id="9" name="Content Placeholder 8" descr="A close up of a book&#10;&#10;Description generated with high confidence">
            <a:extLst>
              <a:ext uri="{FF2B5EF4-FFF2-40B4-BE49-F238E27FC236}">
                <a16:creationId xmlns:a16="http://schemas.microsoft.com/office/drawing/2014/main" id="{37D3F9EE-6B9B-4373-B9DB-9854B6DFDA7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8412" y="1752599"/>
            <a:ext cx="4953000" cy="4953000"/>
          </a:xfrm>
        </p:spPr>
      </p:pic>
    </p:spTree>
    <p:extLst>
      <p:ext uri="{BB962C8B-B14F-4D97-AF65-F5344CB8AC3E}">
        <p14:creationId xmlns:p14="http://schemas.microsoft.com/office/powerpoint/2010/main" val="1949031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FF851BF-ACF4-4300-8ED8-FB5A460EF9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Scholarly activity is a common program requirement for accreditation by the Accreditation Council for Graduate Medical Education (ACGME) for all specialties</a:t>
            </a:r>
          </a:p>
          <a:p>
            <a:r>
              <a:rPr lang="en-US" dirty="0"/>
              <a:t>There is no uniform way to assess scholarly activity of faculty and fellows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5318189-72CE-4069-90F8-F8DDE7711E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</a:t>
            </a:r>
          </a:p>
        </p:txBody>
      </p:sp>
      <p:pic>
        <p:nvPicPr>
          <p:cNvPr id="5" name="Picture 4" descr="A close up of text on a white background&#10;&#10;Description generated with very high confidence">
            <a:extLst>
              <a:ext uri="{FF2B5EF4-FFF2-40B4-BE49-F238E27FC236}">
                <a16:creationId xmlns:a16="http://schemas.microsoft.com/office/drawing/2014/main" id="{79904C5A-EA78-44B7-82AC-469344F474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4811" y="3963986"/>
            <a:ext cx="2894013" cy="289401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5250474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2C362B5-1AB4-4A90-B151-671795CE07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Boyer sought to give ‘scholarship’ a broader meaning that brings legitimacy to the full scope of academic work.</a:t>
            </a:r>
          </a:p>
          <a:p>
            <a:r>
              <a:rPr lang="en-US" dirty="0"/>
              <a:t>This is applicable to the development of a definition of scholarly activity in graduate medical education. </a:t>
            </a:r>
          </a:p>
          <a:p>
            <a:r>
              <a:rPr lang="en-US" dirty="0"/>
              <a:t>Boyer’s pivotal work lays out the 4 components of scholarship: discovery, integration, application, and teaching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DB969B9-ACE2-4CD4-90ED-FC7F7D2219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Boyer</a:t>
            </a:r>
          </a:p>
        </p:txBody>
      </p:sp>
    </p:spTree>
    <p:extLst>
      <p:ext uri="{BB962C8B-B14F-4D97-AF65-F5344CB8AC3E}">
        <p14:creationId xmlns:p14="http://schemas.microsoft.com/office/powerpoint/2010/main" val="31743602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CE664D4-1381-4AFF-A7D6-2063525375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2414" y="1676400"/>
            <a:ext cx="9144000" cy="47244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Too much of the Informatics literature is filled with bench-type research that is not applicable to end users and patients…at least not yet</a:t>
            </a:r>
          </a:p>
          <a:p>
            <a:r>
              <a:rPr lang="en-US" dirty="0"/>
              <a:t>That means the literature needs more applied informatics knowledge that comes from people like us</a:t>
            </a:r>
          </a:p>
          <a:p>
            <a:r>
              <a:rPr lang="en-US" dirty="0"/>
              <a:t>Because of our ability to work with end users directly, and to extract data from the new EHR in a more robust fashion, we can offer significant insight into how the EHR affects quality, safety and outcomes</a:t>
            </a:r>
          </a:p>
          <a:p>
            <a:r>
              <a:rPr lang="en-US" dirty="0"/>
              <a:t>We can also offer insight in how to adjust workflows, training and other end user-focused components to positively affect those outcomes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34CF427-8D08-4638-80B2-88F9412B4F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Bother?</a:t>
            </a:r>
          </a:p>
        </p:txBody>
      </p:sp>
    </p:spTree>
    <p:extLst>
      <p:ext uri="{BB962C8B-B14F-4D97-AF65-F5344CB8AC3E}">
        <p14:creationId xmlns:p14="http://schemas.microsoft.com/office/powerpoint/2010/main" val="14221225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8DA9AA0-A71E-424E-9F23-EEB2F96EE1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do you want to publish on a topic?</a:t>
            </a:r>
          </a:p>
          <a:p>
            <a:r>
              <a:rPr lang="en-US" dirty="0"/>
              <a:t>Why do you want to publish it now?</a:t>
            </a:r>
          </a:p>
          <a:p>
            <a:r>
              <a:rPr lang="en-US" dirty="0"/>
              <a:t>What does it have to do with you or your expected audience?</a:t>
            </a:r>
          </a:p>
          <a:p>
            <a:r>
              <a:rPr lang="en-US" dirty="0"/>
              <a:t>Will it be worth the audience member’s time to read it?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9AA1FA1-0658-48DE-9AAD-11F9AA2E98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Four Questions to Ask Yourself</a:t>
            </a:r>
          </a:p>
        </p:txBody>
      </p:sp>
    </p:spTree>
    <p:extLst>
      <p:ext uri="{BB962C8B-B14F-4D97-AF65-F5344CB8AC3E}">
        <p14:creationId xmlns:p14="http://schemas.microsoft.com/office/powerpoint/2010/main" val="37132082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B7C67FE-06DE-454A-BE5B-AF25EE2FF7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makes a good topic?</a:t>
            </a:r>
          </a:p>
          <a:p>
            <a:pPr lvl="1"/>
            <a:r>
              <a:rPr lang="en-US" sz="2400" dirty="0"/>
              <a:t>Relevance to today’s practice</a:t>
            </a:r>
          </a:p>
          <a:p>
            <a:pPr lvl="1"/>
            <a:r>
              <a:rPr lang="en-US" sz="2400" dirty="0"/>
              <a:t>Immediacy (good to know about it now)</a:t>
            </a:r>
          </a:p>
          <a:p>
            <a:pPr lvl="1"/>
            <a:r>
              <a:rPr lang="en-US" sz="2400" dirty="0"/>
              <a:t>Impact (it will change what they do)</a:t>
            </a:r>
          </a:p>
          <a:p>
            <a:pPr lvl="1"/>
            <a:r>
              <a:rPr lang="en-US" sz="2400" dirty="0"/>
              <a:t>Teaching value (there is a knowledge gap)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647D54A-D440-4A0B-82FB-45C62E1BD2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to Start? Step 1 – Choose Your Topic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427823E-49EB-4281-9C3F-B1BC5023FC4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5768" y="5664708"/>
            <a:ext cx="6025896" cy="1014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7441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2E2747F-B577-4306-8261-92CA10C12B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Look at recent issues of the journal(s) you are targeting</a:t>
            </a:r>
          </a:p>
          <a:p>
            <a:r>
              <a:rPr lang="en-US" dirty="0"/>
              <a:t>Notice the types of articles that appear</a:t>
            </a:r>
          </a:p>
          <a:p>
            <a:r>
              <a:rPr lang="en-US" dirty="0"/>
              <a:t>Read some of the articles in depth to better understand the style and content</a:t>
            </a:r>
          </a:p>
          <a:p>
            <a:r>
              <a:rPr lang="en-US" dirty="0"/>
              <a:t>Notice the tone and style</a:t>
            </a:r>
          </a:p>
          <a:p>
            <a:r>
              <a:rPr lang="en-US" dirty="0"/>
              <a:t>Notice the article length</a:t>
            </a:r>
          </a:p>
          <a:p>
            <a:r>
              <a:rPr lang="en-US" dirty="0"/>
              <a:t>Does the journal include a lot of accessories?</a:t>
            </a:r>
          </a:p>
          <a:p>
            <a:r>
              <a:rPr lang="en-US" dirty="0"/>
              <a:t>Read the author guidelines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80CEA2C-40A3-407B-A1FF-1DB39C4EEF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2 – Research your Target Publication</a:t>
            </a:r>
          </a:p>
        </p:txBody>
      </p:sp>
    </p:spTree>
    <p:extLst>
      <p:ext uri="{BB962C8B-B14F-4D97-AF65-F5344CB8AC3E}">
        <p14:creationId xmlns:p14="http://schemas.microsoft.com/office/powerpoint/2010/main" val="18070369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0738D8B-BE81-43F8-AE6E-B73A54EB40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Choose a topic and develop a schedule</a:t>
            </a:r>
          </a:p>
          <a:p>
            <a:r>
              <a:rPr lang="en-US" dirty="0"/>
              <a:t>Do your research</a:t>
            </a:r>
          </a:p>
          <a:p>
            <a:pPr lvl="1"/>
            <a:r>
              <a:rPr lang="en-US" sz="2400" dirty="0"/>
              <a:t>Organize your article summaries using Endnote</a:t>
            </a:r>
          </a:p>
          <a:p>
            <a:r>
              <a:rPr lang="en-US" dirty="0"/>
              <a:t>Organize your information and write an outline</a:t>
            </a:r>
          </a:p>
          <a:p>
            <a:pPr lvl="1"/>
            <a:r>
              <a:rPr lang="en-US" sz="2400" dirty="0"/>
              <a:t>You can use Endnote to help build out the outline with automatic citation inclusion</a:t>
            </a:r>
          </a:p>
          <a:p>
            <a:r>
              <a:rPr lang="en-US" dirty="0"/>
              <a:t>From this, build your rough draft</a:t>
            </a:r>
          </a:p>
          <a:p>
            <a:r>
              <a:rPr lang="en-US" dirty="0"/>
              <a:t>Let the rough draft sit for a week or so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441B1D0-B886-4027-BB57-E4045E21F5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3 – Understand the writing process</a:t>
            </a:r>
          </a:p>
        </p:txBody>
      </p:sp>
    </p:spTree>
    <p:extLst>
      <p:ext uri="{BB962C8B-B14F-4D97-AF65-F5344CB8AC3E}">
        <p14:creationId xmlns:p14="http://schemas.microsoft.com/office/powerpoint/2010/main" val="38002372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tudent presentation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7GrungeTextur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67000"/>
                <a:shade val="65000"/>
              </a:schemeClr>
              <a:schemeClr val="phClr">
                <a:tint val="10000"/>
                <a:satMod val="130000"/>
              </a:schemeClr>
            </a:duotone>
          </a:blip>
          <a:tile tx="0" ty="0" sx="60000" sy="59000" flip="none" algn="b"/>
        </a:blipFill>
        <a:blipFill rotWithShape="1">
          <a:blip xmlns:r="http://schemas.openxmlformats.org/officeDocument/2006/relationships" r:embed="rId1">
            <a:duotone>
              <a:schemeClr val="phClr">
                <a:shade val="30000"/>
                <a:satMod val="115000"/>
              </a:schemeClr>
              <a:schemeClr val="phClr">
                <a:tint val="34000"/>
              </a:schemeClr>
            </a:duotone>
          </a:blip>
          <a:tile tx="0" ty="0" sx="60000" sy="59000" flip="none" algn="b"/>
        </a:blipFill>
      </a:fillStyleLst>
      <a:lnStyleLst>
        <a:ln w="6350" cap="flat" cmpd="sng" algn="ctr">
          <a:solidFill>
            <a:schemeClr val="phClr">
              <a:tint val="7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/>
        </a:blip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miter lim="800000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  <a:extLst>
    <a:ext uri="{05A4C25C-085E-4340-85A3-A5531E510DB2}">
      <thm15:themeFamily xmlns:thm15="http://schemas.microsoft.com/office/thememl/2012/main" name="Student presentation" id="{61936DD2-5F1E-4CE5-AB4B-725D35FC9179}" vid="{60FEA300-D151-4B21-9955-901AC34D046A}"/>
    </a:ext>
  </a:extLst>
</a:theme>
</file>

<file path=ppt/theme/theme2.xml><?xml version="1.0" encoding="utf-8"?>
<a:theme xmlns:a="http://schemas.openxmlformats.org/drawingml/2006/main" name="Office Theme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7GrungeTextur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67000"/>
                <a:shade val="65000"/>
              </a:schemeClr>
              <a:schemeClr val="phClr">
                <a:tint val="10000"/>
                <a:satMod val="130000"/>
              </a:schemeClr>
            </a:duotone>
          </a:blip>
          <a:tile tx="0" ty="0" sx="60000" sy="59000" flip="none" algn="b"/>
        </a:blipFill>
        <a:blipFill rotWithShape="1">
          <a:blip xmlns:r="http://schemas.openxmlformats.org/officeDocument/2006/relationships" r:embed="rId1">
            <a:duotone>
              <a:schemeClr val="phClr">
                <a:shade val="30000"/>
                <a:satMod val="115000"/>
              </a:schemeClr>
              <a:schemeClr val="phClr">
                <a:tint val="34000"/>
              </a:schemeClr>
            </a:duotone>
          </a:blip>
          <a:tile tx="0" ty="0" sx="60000" sy="59000" flip="none" algn="b"/>
        </a:blipFill>
      </a:fillStyleLst>
      <a:lnStyleLst>
        <a:ln w="6350" cap="flat" cmpd="sng" algn="ctr">
          <a:solidFill>
            <a:schemeClr val="phClr">
              <a:tint val="7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7GrungeTextur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67000"/>
                <a:shade val="65000"/>
              </a:schemeClr>
              <a:schemeClr val="phClr">
                <a:tint val="10000"/>
                <a:satMod val="130000"/>
              </a:schemeClr>
            </a:duotone>
          </a:blip>
          <a:tile tx="0" ty="0" sx="60000" sy="59000" flip="none" algn="b"/>
        </a:blipFill>
        <a:blipFill rotWithShape="1">
          <a:blip xmlns:r="http://schemas.openxmlformats.org/officeDocument/2006/relationships" r:embed="rId1">
            <a:duotone>
              <a:schemeClr val="phClr">
                <a:shade val="30000"/>
                <a:satMod val="115000"/>
              </a:schemeClr>
              <a:schemeClr val="phClr">
                <a:tint val="34000"/>
              </a:schemeClr>
            </a:duotone>
          </a:blip>
          <a:tile tx="0" ty="0" sx="60000" sy="59000" flip="none" algn="b"/>
        </a:blipFill>
      </a:fillStyleLst>
      <a:lnStyleLst>
        <a:ln w="6350" cap="flat" cmpd="sng" algn="ctr">
          <a:solidFill>
            <a:schemeClr val="phClr">
              <a:tint val="7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F98950B5-7B6B-4C28-8458-CAB8EA4CB24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Student scientific report presentation</Template>
  <TotalTime>0</TotalTime>
  <Words>1195</Words>
  <Application>Microsoft Office PowerPoint</Application>
  <PresentationFormat>Custom</PresentationFormat>
  <Paragraphs>117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Century Gothic</vt:lpstr>
      <vt:lpstr>Wingdings 3</vt:lpstr>
      <vt:lpstr>Student presentation</vt:lpstr>
      <vt:lpstr>Writing for Publication</vt:lpstr>
      <vt:lpstr>Objectives</vt:lpstr>
      <vt:lpstr>Overview </vt:lpstr>
      <vt:lpstr>Boyer</vt:lpstr>
      <vt:lpstr>Why Bother?</vt:lpstr>
      <vt:lpstr>Four Questions to Ask Yourself</vt:lpstr>
      <vt:lpstr>Where to Start? Step 1 – Choose Your Topic</vt:lpstr>
      <vt:lpstr>Step 2 – Research your Target Publication</vt:lpstr>
      <vt:lpstr>Step 3 – Understand the writing process</vt:lpstr>
      <vt:lpstr>Step 3 – Understand the writing process - cont</vt:lpstr>
      <vt:lpstr>Step 4 – Avoid Plagiarism</vt:lpstr>
      <vt:lpstr>Step 5 – Follow Author Guidelines</vt:lpstr>
      <vt:lpstr>Step 6 – Navigate the Peer Review Process</vt:lpstr>
      <vt:lpstr>Step 7 – Be Prepared to Revise</vt:lpstr>
      <vt:lpstr>Step 8 – Expect the Manuscript to Change </vt:lpstr>
      <vt:lpstr>Step 9 – Be a Responsive and Responsible Author</vt:lpstr>
      <vt:lpstr>The “Be’s”</vt:lpstr>
      <vt:lpstr>Writing Styles</vt:lpstr>
      <vt:lpstr>Writing Styles       cont</vt:lpstr>
      <vt:lpstr>Jargon and Abbreviations/Acronyms</vt:lpstr>
      <vt:lpstr>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2017-11-12T19:34:31Z</dcterms:created>
  <dcterms:modified xsi:type="dcterms:W3CDTF">2017-11-13T04:57:22Z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TC034605859991</vt:lpwstr>
  </property>
</Properties>
</file>