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71" r:id="rId16"/>
    <p:sldId id="280" r:id="rId17"/>
    <p:sldId id="273" r:id="rId18"/>
    <p:sldId id="274" r:id="rId19"/>
    <p:sldId id="275" r:id="rId20"/>
    <p:sldId id="276" r:id="rId21"/>
    <p:sldId id="281" r:id="rId22"/>
    <p:sldId id="277" r:id="rId23"/>
    <p:sldId id="278" r:id="rId24"/>
    <p:sldId id="279" r:id="rId25"/>
    <p:sldId id="282" r:id="rId26"/>
    <p:sldId id="283" r:id="rId27"/>
    <p:sldId id="284" r:id="rId28"/>
    <p:sldId id="286" r:id="rId29"/>
    <p:sldId id="285" r:id="rId30"/>
    <p:sldId id="288" r:id="rId31"/>
    <p:sldId id="287" r:id="rId32"/>
    <p:sldId id="268" r:id="rId33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Lucida Sans Unicode" panose="020B0602030504020204" pitchFamily="34" charset="0"/>
      <p:regular r:id="rId42"/>
    </p:embeddedFont>
    <p:embeddedFont>
      <p:font typeface="Wingdings 3" panose="05040102010807070707" pitchFamily="18" charset="2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0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1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6455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4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241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6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b="1">
                <a:effectLst/>
              </a:defRPr>
            </a:lvl1pPr>
            <a:lvl2pPr>
              <a:defRPr b="1">
                <a:effectLst/>
              </a:defRPr>
            </a:lvl2pPr>
            <a:lvl3pPr>
              <a:defRPr b="1">
                <a:effectLst/>
              </a:defRPr>
            </a:lvl3pPr>
            <a:lvl4pPr>
              <a:defRPr b="1">
                <a:effectLst/>
              </a:defRPr>
            </a:lvl4pPr>
            <a:lvl5pPr>
              <a:defRPr b="1">
                <a:effectLst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0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9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5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0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0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3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29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ghts.sei.cmu.edu/sei_blog/2011/04/-what-is-agil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VDI and DaaS – Say What?!?...and More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Marshall, MD MPH MISM FAAFP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Director, DoD Clinical Informatics Fellowship</a:t>
            </a:r>
          </a:p>
        </p:txBody>
      </p:sp>
    </p:spTree>
    <p:extLst>
      <p:ext uri="{BB962C8B-B14F-4D97-AF65-F5344CB8AC3E}">
        <p14:creationId xmlns:p14="http://schemas.microsoft.com/office/powerpoint/2010/main" val="132748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Vdi</a:t>
            </a:r>
            <a:r>
              <a:rPr lang="en-US" dirty="0"/>
              <a:t> vs. </a:t>
            </a:r>
            <a:r>
              <a:rPr lang="en-US" dirty="0" err="1"/>
              <a:t>daas</a:t>
            </a:r>
            <a:r>
              <a:rPr lang="en-US" dirty="0"/>
              <a:t> – last 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95543"/>
              </p:ext>
            </p:extLst>
          </p:nvPr>
        </p:nvGraphicFramePr>
        <p:xfrm>
          <a:off x="2169563" y="429784"/>
          <a:ext cx="7543006" cy="4153939"/>
        </p:xfrm>
        <a:graphic>
          <a:graphicData uri="http://schemas.openxmlformats.org/drawingml/2006/table">
            <a:tbl>
              <a:tblPr firstRow="1" firstCol="1" bandRow="1"/>
              <a:tblGrid>
                <a:gridCol w="377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395">
                <a:tc gridSpan="2">
                  <a:txBody>
                    <a:bodyPr/>
                    <a:lstStyle/>
                    <a:p>
                      <a:pPr marL="0" marR="4572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Weaknesses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54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Cost of implementation can be prohibitive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Complexity causes many enterprises to back off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Must plan for high-capacity events (such as everyone logging in at 8:30 a.m.) or risk degraded performance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Because data is stored on centralized servers, users may experience latency when connecting remotely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Not all applications are supported or are compatible with DaaS operating system (usually Windows Server 2008 or 2012)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2870" lvl="0" indent="-34290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User experience may be suboptimal due to latency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Provider outage will bring desktops down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Redundant Internet connection required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25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1" y="4680862"/>
            <a:ext cx="6554867" cy="1524000"/>
          </a:xfrm>
        </p:spPr>
        <p:txBody>
          <a:bodyPr/>
          <a:lstStyle/>
          <a:p>
            <a:r>
              <a:rPr lang="en-US" dirty="0"/>
              <a:t>Who needs VDI or </a:t>
            </a:r>
            <a:r>
              <a:rPr lang="en-US" dirty="0" err="1"/>
              <a:t>Daas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1" y="457198"/>
            <a:ext cx="7511143" cy="4550229"/>
          </a:xfrm>
        </p:spPr>
        <p:txBody>
          <a:bodyPr/>
          <a:lstStyle/>
          <a:p>
            <a:r>
              <a:rPr lang="en-US" dirty="0"/>
              <a:t>Not everyone needs or benefits from virtualized desktops, regardless of methodology</a:t>
            </a:r>
          </a:p>
          <a:p>
            <a:r>
              <a:rPr lang="en-US" dirty="0"/>
              <a:t>When considering VDI or DaaS, the first question to ask is…what end users can benefit from it?</a:t>
            </a:r>
          </a:p>
          <a:p>
            <a:pPr lvl="1"/>
            <a:r>
              <a:rPr lang="en-US" dirty="0"/>
              <a:t>People who move from room to room (outpatient clinic) can benefit from VDI or DaaS</a:t>
            </a:r>
          </a:p>
          <a:p>
            <a:pPr lvl="1"/>
            <a:r>
              <a:rPr lang="en-US" dirty="0"/>
              <a:t>People who never move about, and who do not have special computing needs can also benefit</a:t>
            </a:r>
          </a:p>
          <a:p>
            <a:pPr lvl="1"/>
            <a:r>
              <a:rPr lang="en-US" dirty="0"/>
              <a:t>For anyone who cannot wait for virtual sessions to appear (mostly fast-paced locations) will not like or benefit from VDI or DaaS</a:t>
            </a:r>
          </a:p>
          <a:p>
            <a:pPr lvl="1"/>
            <a:r>
              <a:rPr lang="en-US" dirty="0"/>
              <a:t>People who want and use BYOD will benefit from VDI or DaaS</a:t>
            </a:r>
          </a:p>
        </p:txBody>
      </p:sp>
    </p:spTree>
    <p:extLst>
      <p:ext uri="{BB962C8B-B14F-4D97-AF65-F5344CB8AC3E}">
        <p14:creationId xmlns:p14="http://schemas.microsoft.com/office/powerpoint/2010/main" val="228071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1" y="5040086"/>
            <a:ext cx="6554867" cy="1524000"/>
          </a:xfrm>
        </p:spPr>
        <p:txBody>
          <a:bodyPr/>
          <a:lstStyle/>
          <a:p>
            <a:r>
              <a:rPr lang="en-US" dirty="0"/>
              <a:t>DaaS vs. VDI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1" y="424540"/>
            <a:ext cx="7576457" cy="4517571"/>
          </a:xfrm>
        </p:spPr>
        <p:txBody>
          <a:bodyPr/>
          <a:lstStyle/>
          <a:p>
            <a:r>
              <a:rPr lang="en-US" dirty="0"/>
              <a:t>Scaling for DaaS is incremental in both directions</a:t>
            </a:r>
          </a:p>
          <a:p>
            <a:r>
              <a:rPr lang="en-US" dirty="0"/>
              <a:t>DaaS costs are fairly predictable – this is just the subscription portion</a:t>
            </a:r>
          </a:p>
          <a:p>
            <a:pPr lvl="1"/>
            <a:r>
              <a:rPr lang="en-US" dirty="0"/>
              <a:t>VPN and Internet bandwidth costs are fairly predictable (more so with DaaS than for VDI)</a:t>
            </a:r>
          </a:p>
          <a:p>
            <a:r>
              <a:rPr lang="en-US" dirty="0"/>
              <a:t>DaaS pilots are easy to run</a:t>
            </a:r>
          </a:p>
          <a:p>
            <a:r>
              <a:rPr lang="en-US" dirty="0"/>
              <a:t>VDI requires strategic planning for the data center</a:t>
            </a:r>
          </a:p>
          <a:p>
            <a:pPr lvl="1"/>
            <a:r>
              <a:rPr lang="en-US" dirty="0"/>
              <a:t>Upfront costs include all hardware, software and IT support personnel costs</a:t>
            </a:r>
          </a:p>
          <a:p>
            <a:pPr lvl="1"/>
            <a:r>
              <a:rPr lang="en-US" dirty="0"/>
              <a:t>Incremental scaling is only doable until you run out of VM’s or licenses…then you have to add a bunch more</a:t>
            </a:r>
          </a:p>
        </p:txBody>
      </p:sp>
    </p:spTree>
    <p:extLst>
      <p:ext uri="{BB962C8B-B14F-4D97-AF65-F5344CB8AC3E}">
        <p14:creationId xmlns:p14="http://schemas.microsoft.com/office/powerpoint/2010/main" val="183783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1" y="4822380"/>
            <a:ext cx="6554867" cy="1524000"/>
          </a:xfrm>
        </p:spPr>
        <p:txBody>
          <a:bodyPr/>
          <a:lstStyle/>
          <a:p>
            <a:r>
              <a:rPr lang="en-US" dirty="0"/>
              <a:t>How do you choose?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1" y="533400"/>
            <a:ext cx="7565571" cy="4463143"/>
          </a:xfrm>
        </p:spPr>
        <p:txBody>
          <a:bodyPr/>
          <a:lstStyle/>
          <a:p>
            <a:r>
              <a:rPr lang="en-US" dirty="0"/>
              <a:t>VDI is a more mature environment in terms of software licensing</a:t>
            </a:r>
          </a:p>
          <a:p>
            <a:r>
              <a:rPr lang="en-US" dirty="0"/>
              <a:t>VDI can give end users a better desktop environment (customization), but it requires significant IT worker skill to do so</a:t>
            </a:r>
          </a:p>
          <a:p>
            <a:r>
              <a:rPr lang="en-US" dirty="0"/>
              <a:t>Connectivity issues are much less a factor with VDI than with DaaS</a:t>
            </a:r>
          </a:p>
          <a:p>
            <a:r>
              <a:rPr lang="en-US" dirty="0"/>
              <a:t>Data ownership is easier with VDI than with DaaS (a legal issue that can be overcome)</a:t>
            </a:r>
          </a:p>
          <a:p>
            <a:r>
              <a:rPr lang="en-US" dirty="0"/>
              <a:t>DaaS cost savings are only about 15-25% versus a similar VDI deployment</a:t>
            </a:r>
          </a:p>
        </p:txBody>
      </p:sp>
    </p:spTree>
    <p:extLst>
      <p:ext uri="{BB962C8B-B14F-4D97-AF65-F5344CB8AC3E}">
        <p14:creationId xmlns:p14="http://schemas.microsoft.com/office/powerpoint/2010/main" val="293644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0783D8-8952-4386-A402-BBF48600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Virtualization/Virtual Containers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AE36B-8150-4AFC-9AE0-77F6B2FC3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2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74E34-FD2B-487C-BFE9-061C0A6B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127771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Virtualization</a:t>
            </a:r>
            <a:r>
              <a:rPr lang="en-US" dirty="0"/>
              <a:t> is a collection of software technologies that enable software applications to run on </a:t>
            </a:r>
            <a:r>
              <a:rPr lang="en-US" i="1" dirty="0"/>
              <a:t>virtual</a:t>
            </a:r>
            <a:r>
              <a:rPr lang="en-US" dirty="0"/>
              <a:t> </a:t>
            </a:r>
            <a:r>
              <a:rPr lang="en-US" i="1" dirty="0"/>
              <a:t>hardware</a:t>
            </a:r>
            <a:r>
              <a:rPr lang="en-US" dirty="0"/>
              <a:t> (virtualization via virtual machines and hypervisor) or </a:t>
            </a:r>
            <a:r>
              <a:rPr lang="en-US" i="1" dirty="0" err="1"/>
              <a:t>virtualoperating</a:t>
            </a:r>
            <a:r>
              <a:rPr lang="en-US" i="1" dirty="0"/>
              <a:t> systems</a:t>
            </a:r>
            <a:r>
              <a:rPr lang="en-US" dirty="0"/>
              <a:t> (virtualization via containers). </a:t>
            </a:r>
          </a:p>
          <a:p>
            <a:r>
              <a:rPr lang="en-US" dirty="0"/>
              <a:t>A </a:t>
            </a:r>
            <a:r>
              <a:rPr lang="en-US" u="sng" dirty="0"/>
              <a:t>container</a:t>
            </a:r>
            <a:r>
              <a:rPr lang="en-US" dirty="0"/>
              <a:t> is a virtual runtime environment that runs on top of a single operating system (OS) kernel and emulates an operating system rather than the underlying hardware.</a:t>
            </a:r>
          </a:p>
          <a:p>
            <a:r>
              <a:rPr lang="en-US" dirty="0"/>
              <a:t>A </a:t>
            </a:r>
            <a:r>
              <a:rPr lang="en-US" u="sng" dirty="0"/>
              <a:t>container engine</a:t>
            </a:r>
            <a:r>
              <a:rPr lang="en-US" dirty="0"/>
              <a:t> is a managed environment for deploying containerized applications. The container engine allocates cores and memory to containers, enforces spatial isolation and security, and provides scalability by enabling the addition of containers.</a:t>
            </a:r>
          </a:p>
          <a:p>
            <a:r>
              <a:rPr lang="en-US" dirty="0"/>
              <a:t>A </a:t>
            </a:r>
            <a:r>
              <a:rPr lang="en-US" u="sng" dirty="0"/>
              <a:t>hybrid container architecture</a:t>
            </a:r>
            <a:r>
              <a:rPr lang="en-US" dirty="0"/>
              <a:t> is an architecture combining virtualization by both virtual machines and containers, i.e., the container engine and associated containers execute on top of a virtual machine. Also known as hybrid containerization.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3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024A89-550E-4E00-A02A-17CEC4A15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58" y="170855"/>
            <a:ext cx="6417578" cy="644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329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49C87-550A-4F1E-B693-752F3D7F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E56F9-62DD-4842-A454-E20D87F6C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Containers are becoming more widely used because they provide many of the isolation benefits of VMs without as much time and space overhead.</a:t>
            </a:r>
          </a:p>
          <a:p>
            <a:r>
              <a:rPr lang="en-US" dirty="0"/>
              <a:t>Although containers are typically hosted on some version of Linux, they are also now hosted on other operating systems, such as Windows and Solaris.</a:t>
            </a:r>
          </a:p>
        </p:txBody>
      </p:sp>
    </p:spTree>
    <p:extLst>
      <p:ext uri="{BB962C8B-B14F-4D97-AF65-F5344CB8AC3E}">
        <p14:creationId xmlns:p14="http://schemas.microsoft.com/office/powerpoint/2010/main" val="670072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D86A3-12E0-447B-BB00-5A2EC296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142451"/>
            <a:ext cx="9365799" cy="851948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Advantages of Container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97D0F-A681-4BCC-9D82-2B2347933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372761"/>
          </a:xfrm>
        </p:spPr>
        <p:txBody>
          <a:bodyPr/>
          <a:lstStyle/>
          <a:p>
            <a:r>
              <a:rPr lang="en-US" u="sng" dirty="0"/>
              <a:t>Hardware costs</a:t>
            </a:r>
            <a:r>
              <a:rPr lang="en-US" dirty="0"/>
              <a:t>. Virtualization via containers decreases hardware costs by enabling consolidation (i.e., the allocation of multiple applications to the same hardware improves hardware utilization)</a:t>
            </a:r>
          </a:p>
          <a:p>
            <a:r>
              <a:rPr lang="en-US" u="sng" dirty="0"/>
              <a:t>Reliability and robustness</a:t>
            </a:r>
            <a:r>
              <a:rPr lang="en-US" dirty="0"/>
              <a:t>. The modularity and isolation provided by VMs improve reliability, robustness, and operational availability by localizing the impact of defects to a single VM and enabling software failover and recovery</a:t>
            </a:r>
          </a:p>
          <a:p>
            <a:r>
              <a:rPr lang="en-US" u="sng" dirty="0"/>
              <a:t>Scalability</a:t>
            </a:r>
            <a:r>
              <a:rPr lang="en-US" dirty="0"/>
              <a:t>. A single container engine can efficiently manage large numbers of containers, enabling additional containers to be created as needed</a:t>
            </a:r>
          </a:p>
        </p:txBody>
      </p:sp>
    </p:spTree>
    <p:extLst>
      <p:ext uri="{BB962C8B-B14F-4D97-AF65-F5344CB8AC3E}">
        <p14:creationId xmlns:p14="http://schemas.microsoft.com/office/powerpoint/2010/main" val="185096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76CED-87E7-4393-BDA0-FED063132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456651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Spatial isolation</a:t>
            </a:r>
            <a:r>
              <a:rPr lang="en-US" dirty="0"/>
              <a:t>. Containers support lightweight spatial isolation by providing each container with its own resources (e.g., core processing unit, memory, and network access) and container-specific namespaces.</a:t>
            </a:r>
          </a:p>
          <a:p>
            <a:r>
              <a:rPr lang="en-US" u="sng" dirty="0"/>
              <a:t>Storage</a:t>
            </a:r>
            <a:r>
              <a:rPr lang="en-US" dirty="0"/>
              <a:t>. Compared with virtual machines, containers are lightweight with regard to storage size. The applications within containers share both binaries and libraries.</a:t>
            </a:r>
          </a:p>
          <a:p>
            <a:r>
              <a:rPr lang="en-US" u="sng" dirty="0"/>
              <a:t>Performance</a:t>
            </a:r>
            <a:r>
              <a:rPr lang="en-US" dirty="0"/>
              <a:t>. Compared with virtual machines, containers increase performance (throughput) because they do not emulate the underlying hardware. Not so with hybrid. </a:t>
            </a:r>
          </a:p>
          <a:p>
            <a:r>
              <a:rPr lang="en-US" u="sng" dirty="0"/>
              <a:t>Real-time applications</a:t>
            </a:r>
            <a:r>
              <a:rPr lang="en-US" dirty="0"/>
              <a:t>. Containers provide more consistent timing than virtual machines, although this advantage is lost when using hybrid virtualization.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D6DF27-FD7A-42E2-8D13-814E175E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142451"/>
            <a:ext cx="9365799" cy="851948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Advantages of Container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13006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125673"/>
            <a:ext cx="8534400" cy="868726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43987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Define both VDI and DaaS</a:t>
            </a:r>
          </a:p>
          <a:p>
            <a:r>
              <a:rPr lang="en-US" dirty="0">
                <a:solidFill>
                  <a:schemeClr val="bg1"/>
                </a:solidFill>
              </a:rPr>
              <a:t>Review the pros and cons of each</a:t>
            </a:r>
          </a:p>
          <a:p>
            <a:r>
              <a:rPr lang="en-US" dirty="0">
                <a:solidFill>
                  <a:schemeClr val="bg1"/>
                </a:solidFill>
              </a:rPr>
              <a:t>Explain the similarities and differences </a:t>
            </a:r>
          </a:p>
          <a:p>
            <a:r>
              <a:rPr lang="en-US" dirty="0">
                <a:solidFill>
                  <a:schemeClr val="bg1"/>
                </a:solidFill>
              </a:rPr>
              <a:t>Review how to select the best solution and who should and should not get a virtualized solution</a:t>
            </a:r>
          </a:p>
          <a:p>
            <a:r>
              <a:rPr lang="en-US" dirty="0">
                <a:solidFill>
                  <a:schemeClr val="bg1"/>
                </a:solidFill>
              </a:rPr>
              <a:t>Go over relative costs of each option</a:t>
            </a:r>
          </a:p>
          <a:p>
            <a:r>
              <a:rPr lang="en-US" dirty="0">
                <a:solidFill>
                  <a:schemeClr val="bg1"/>
                </a:solidFill>
              </a:rPr>
              <a:t>Discuss virtual machines versus containerization</a:t>
            </a:r>
          </a:p>
          <a:p>
            <a:r>
              <a:rPr lang="en-US" dirty="0">
                <a:solidFill>
                  <a:schemeClr val="bg1"/>
                </a:solidFill>
              </a:rPr>
              <a:t>Review the three types of virtualization directly affecting end users: application; desktop/VDI; and user</a:t>
            </a:r>
          </a:p>
        </p:txBody>
      </p:sp>
    </p:spTree>
    <p:extLst>
      <p:ext uri="{BB962C8B-B14F-4D97-AF65-F5344CB8AC3E}">
        <p14:creationId xmlns:p14="http://schemas.microsoft.com/office/powerpoint/2010/main" val="361753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C86E6-DBBF-40FC-8FD4-A4A8295D1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456651"/>
          </a:xfrm>
        </p:spPr>
        <p:txBody>
          <a:bodyPr/>
          <a:lstStyle/>
          <a:p>
            <a:r>
              <a:rPr lang="en-US" u="sng" dirty="0"/>
              <a:t>Continuous integration</a:t>
            </a:r>
            <a:r>
              <a:rPr lang="en-US" dirty="0"/>
              <a:t>. Containers support </a:t>
            </a:r>
            <a:r>
              <a:rPr lang="en-US" dirty="0">
                <a:hlinkClick r:id="rId2"/>
              </a:rPr>
              <a:t>Agile</a:t>
            </a:r>
            <a:r>
              <a:rPr lang="en-US" dirty="0"/>
              <a:t> and continuous development processes by enabling the integration of increments of container-hosted functionality.</a:t>
            </a:r>
          </a:p>
          <a:p>
            <a:r>
              <a:rPr lang="en-US" u="sng" dirty="0"/>
              <a:t>Portability</a:t>
            </a:r>
            <a:r>
              <a:rPr lang="en-US" dirty="0"/>
              <a:t>. Containers support portability from development to production environments, especially for cloud-based applications.</a:t>
            </a:r>
          </a:p>
          <a:p>
            <a:r>
              <a:rPr lang="en-US" u="sng" dirty="0"/>
              <a:t>Safety</a:t>
            </a:r>
            <a:r>
              <a:rPr lang="en-US" dirty="0"/>
              <a:t>. Safety is improved by localizing the impact of faults and failures to individual containers.</a:t>
            </a:r>
          </a:p>
          <a:p>
            <a:r>
              <a:rPr lang="en-US" u="sng" dirty="0"/>
              <a:t>Security</a:t>
            </a:r>
            <a:r>
              <a:rPr lang="en-US" dirty="0"/>
              <a:t>. The modular architecture provided by the containers increases the complexity and difficulty of attacks. Spatial isolation largely limits impact of malware to a single container.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40E1B8-86B0-43AE-995C-5FB1B96D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142451"/>
            <a:ext cx="9365799" cy="851948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Advantages of Container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3463724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AB6B-0448-4D0C-AE72-1AB1051A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not all wonderful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5F780EA5-562A-4C04-B916-67B0CA61B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62" y="118602"/>
            <a:ext cx="5052479" cy="469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6351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21EF-7429-43AB-935C-9E535DAD8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456651"/>
          </a:xfrm>
        </p:spPr>
        <p:txBody>
          <a:bodyPr/>
          <a:lstStyle/>
          <a:p>
            <a:r>
              <a:rPr lang="en-US" u="sng" dirty="0"/>
              <a:t>Shared Resources</a:t>
            </a:r>
            <a:r>
              <a:rPr lang="en-US" dirty="0"/>
              <a:t>. Applications within containers share many resources including (1) container-specific resources including the container, container engine, and OS kernel, (2) virtualization by VM resources including the virtual machine, the hypervisor, and the host operating system if using a type-2 hypervisor, and (3) multicore processing resources</a:t>
            </a:r>
          </a:p>
          <a:p>
            <a:pPr lvl="1"/>
            <a:r>
              <a:rPr lang="en-US" dirty="0"/>
              <a:t>Such shared resources imply (1) single points of failure exist, (2) two applications running in the </a:t>
            </a:r>
            <a:r>
              <a:rPr lang="en-US" i="1" dirty="0" err="1"/>
              <a:t>samecontainer</a:t>
            </a:r>
            <a:r>
              <a:rPr lang="en-US" i="1" dirty="0"/>
              <a:t> </a:t>
            </a:r>
            <a:r>
              <a:rPr lang="en-US" dirty="0"/>
              <a:t>can interfere with each other, and (3) software running in </a:t>
            </a:r>
            <a:r>
              <a:rPr lang="en-US" i="1" dirty="0" err="1"/>
              <a:t>onecontainer</a:t>
            </a:r>
            <a:r>
              <a:rPr lang="en-US" dirty="0"/>
              <a:t> can impact software running in </a:t>
            </a:r>
            <a:r>
              <a:rPr lang="en-US" i="1" dirty="0" err="1"/>
              <a:t>anothercontainer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A41A78-4D3B-4EF1-B324-FEE75C1A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142451"/>
            <a:ext cx="9802028" cy="851948"/>
          </a:xfrm>
        </p:spPr>
        <p:txBody>
          <a:bodyPr>
            <a:normAutofit fontScale="90000"/>
          </a:bodyPr>
          <a:lstStyle/>
          <a:p>
            <a:r>
              <a:rPr lang="en-US" dirty="0"/>
              <a:t>Disadvantages of Container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428356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C8502-C08A-4391-BD37-50DD5ABC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456651"/>
          </a:xfrm>
        </p:spPr>
        <p:txBody>
          <a:bodyPr/>
          <a:lstStyle/>
          <a:p>
            <a:r>
              <a:rPr lang="en-US" u="sng" dirty="0"/>
              <a:t>Interference Analysis</a:t>
            </a:r>
            <a:r>
              <a:rPr lang="en-US" dirty="0"/>
              <a:t>. Shared resources imply interference. Virtualization via containers increases the difficulty of the analysis of temporal interference (e.g., meeting timing deadlines) and tends to make the resulting timing estimates overly conservative. </a:t>
            </a:r>
          </a:p>
          <a:p>
            <a:pPr lvl="1"/>
            <a:r>
              <a:rPr lang="en-US" dirty="0"/>
              <a:t>Interference analysis becomes more complex as the number of containers increases and virtualization via containers is combined with virtualization via VMs and multicore processing.</a:t>
            </a:r>
          </a:p>
          <a:p>
            <a:r>
              <a:rPr lang="en-US" u="sng" dirty="0"/>
              <a:t>Container Sprawl</a:t>
            </a:r>
            <a:r>
              <a:rPr lang="en-US" dirty="0"/>
              <a:t>. Excessive containerization is relatively common and increases the amount of time and effort spent on container management.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E9725A-8E85-43CA-9C88-A89E824F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142451"/>
            <a:ext cx="9785250" cy="851948"/>
          </a:xfrm>
        </p:spPr>
        <p:txBody>
          <a:bodyPr>
            <a:normAutofit fontScale="90000"/>
          </a:bodyPr>
          <a:lstStyle/>
          <a:p>
            <a:r>
              <a:rPr lang="en-US" dirty="0"/>
              <a:t>disadvantages of Container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1042120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ECD52-7DF8-4785-BD65-2C382F0FD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456651"/>
          </a:xfrm>
        </p:spPr>
        <p:txBody>
          <a:bodyPr>
            <a:normAutofit/>
          </a:bodyPr>
          <a:lstStyle/>
          <a:p>
            <a:r>
              <a:rPr lang="en-US" dirty="0"/>
              <a:t>Safety</a:t>
            </a:r>
            <a:r>
              <a:rPr lang="en-US" b="0" dirty="0"/>
              <a:t>. Although containers provide significant support for isolation, the use of containers does not guarantee isolation. Temporal interference may cause delays that cause hard, real-time deadlines to be missed. Spatial interference can cause memory clashes.</a:t>
            </a:r>
          </a:p>
          <a:p>
            <a:r>
              <a:rPr lang="en-US" dirty="0"/>
              <a:t>Security</a:t>
            </a:r>
            <a:r>
              <a:rPr lang="en-US" b="0" dirty="0"/>
              <a:t>. Containers are not by default secure and require significant work to make them secure. </a:t>
            </a:r>
          </a:p>
          <a:p>
            <a:pPr lvl="1"/>
            <a:r>
              <a:rPr lang="en-US" b="0" dirty="0"/>
              <a:t>One must to ensure that (1) no data is stored inside containers, (2) container processes are forced to write to container-specific file systems, (3) the container's network namespace is connected to a specific, private intranet, and (4) the privileges of container services are minimized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2A363F-A157-4540-8D41-E02735A7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142451"/>
            <a:ext cx="9785250" cy="851948"/>
          </a:xfrm>
        </p:spPr>
        <p:txBody>
          <a:bodyPr>
            <a:normAutofit fontScale="90000"/>
          </a:bodyPr>
          <a:lstStyle/>
          <a:p>
            <a:r>
              <a:rPr lang="en-US" dirty="0"/>
              <a:t>disadvantages of Container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211447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5BA9-BA8E-45F1-8B8D-B0C12315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Clarifying Types of Virtualization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AF49F-71A0-46AA-A54E-97FEFE6C7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Application versus Desktop versus User</a:t>
            </a:r>
          </a:p>
        </p:txBody>
      </p:sp>
    </p:spTree>
    <p:extLst>
      <p:ext uri="{BB962C8B-B14F-4D97-AF65-F5344CB8AC3E}">
        <p14:creationId xmlns:p14="http://schemas.microsoft.com/office/powerpoint/2010/main" val="200977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9BCFD-294F-4955-BE71-EA076393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041783"/>
            <a:ext cx="8534400" cy="952616"/>
          </a:xfrm>
        </p:spPr>
        <p:txBody>
          <a:bodyPr/>
          <a:lstStyle/>
          <a:p>
            <a:r>
              <a:rPr lang="en-US" dirty="0"/>
              <a:t>User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7D9E-7D5B-4F00-BD1F-B60028A1C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355983"/>
          </a:xfrm>
        </p:spPr>
        <p:txBody>
          <a:bodyPr>
            <a:normAutofit/>
          </a:bodyPr>
          <a:lstStyle/>
          <a:p>
            <a:r>
              <a:rPr lang="en-US" u="sng" dirty="0"/>
              <a:t>User virtualization</a:t>
            </a:r>
            <a:r>
              <a:rPr lang="en-US" dirty="0"/>
              <a:t> refers to the independent management of all aspects of the user on the desktop environment. </a:t>
            </a:r>
          </a:p>
          <a:p>
            <a:r>
              <a:rPr lang="en-US" dirty="0"/>
              <a:t>User virtualization decouples a user's profile, settings and data from the operating system and stores this information into a centralized data share either in the data center or cloud. </a:t>
            </a:r>
          </a:p>
          <a:p>
            <a:r>
              <a:rPr lang="en-US" dirty="0"/>
              <a:t>User virtualization solutions provide consistent and seamless working environments across a range of application delivery mechanisms. </a:t>
            </a:r>
          </a:p>
          <a:p>
            <a:r>
              <a:rPr lang="en-US" dirty="0"/>
              <a:t>Although user virtualization is most closely associated with desktop virtualization, in fact, this technology can be used to manage user profiles on physical desktops as well.</a:t>
            </a:r>
          </a:p>
        </p:txBody>
      </p:sp>
    </p:spTree>
    <p:extLst>
      <p:ext uri="{BB962C8B-B14F-4D97-AF65-F5344CB8AC3E}">
        <p14:creationId xmlns:p14="http://schemas.microsoft.com/office/powerpoint/2010/main" val="3049215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1668-B53A-4C12-B5B5-8F89412F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Desktops and User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0E91E-6033-4A4E-9A6F-EAD86C33E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694680" cy="3615267"/>
          </a:xfrm>
        </p:spPr>
        <p:txBody>
          <a:bodyPr/>
          <a:lstStyle/>
          <a:p>
            <a:r>
              <a:rPr lang="en-US" dirty="0"/>
              <a:t>For virtualized desktop environments, </a:t>
            </a:r>
            <a:r>
              <a:rPr lang="en-US" u="sng" dirty="0"/>
              <a:t>user virtualization</a:t>
            </a:r>
            <a:r>
              <a:rPr lang="en-US" dirty="0"/>
              <a:t> represents a fundamental change in the way the corporate desktop is constructed, delivered and managed. </a:t>
            </a:r>
          </a:p>
          <a:p>
            <a:r>
              <a:rPr lang="en-US" dirty="0"/>
              <a:t>The user’s personality is decoupled from the operating system and applications, managed independently and applied into a desktop as needed without scripting, group policies or use of user profiles – regardless of how the desktop is being delivered (physical, virtual, cloud, etc.)</a:t>
            </a:r>
          </a:p>
          <a:p>
            <a:r>
              <a:rPr lang="en-US" dirty="0"/>
              <a:t>User Virtualization Providers: </a:t>
            </a:r>
            <a:r>
              <a:rPr lang="en-US" u="sng" dirty="0"/>
              <a:t>AppSense</a:t>
            </a:r>
            <a:r>
              <a:rPr lang="en-US" dirty="0"/>
              <a:t>; Ivanti; Citrix UPM; VMware UEM; </a:t>
            </a:r>
            <a:r>
              <a:rPr lang="en-US" dirty="0" err="1"/>
              <a:t>ProfileUnity</a:t>
            </a:r>
            <a:r>
              <a:rPr lang="en-US" dirty="0"/>
              <a:t>; Microsoft UE-V</a:t>
            </a:r>
          </a:p>
        </p:txBody>
      </p:sp>
    </p:spTree>
    <p:extLst>
      <p:ext uri="{BB962C8B-B14F-4D97-AF65-F5344CB8AC3E}">
        <p14:creationId xmlns:p14="http://schemas.microsoft.com/office/powerpoint/2010/main" val="3683448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BC9C-19C3-4CB6-8A00-DDE8188B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17284"/>
            <a:ext cx="8534400" cy="877115"/>
          </a:xfrm>
        </p:spPr>
        <p:txBody>
          <a:bodyPr/>
          <a:lstStyle/>
          <a:p>
            <a:r>
              <a:rPr lang="en-US" dirty="0"/>
              <a:t>User Virtualization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ECC57-293D-4ADF-A5CF-A2EFC2798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431484"/>
          </a:xfrm>
        </p:spPr>
        <p:txBody>
          <a:bodyPr/>
          <a:lstStyle/>
          <a:p>
            <a:pPr lvl="0"/>
            <a:r>
              <a:rPr lang="en-US" dirty="0"/>
              <a:t>Persistent personas in non-persistent virtual desktop environments</a:t>
            </a:r>
          </a:p>
          <a:p>
            <a:pPr lvl="0"/>
            <a:r>
              <a:rPr lang="en-US" dirty="0"/>
              <a:t>Policy and profile updates based on changes in environment</a:t>
            </a:r>
          </a:p>
          <a:p>
            <a:pPr lvl="0"/>
            <a:r>
              <a:rPr lang="en-US" dirty="0"/>
              <a:t>Rights management</a:t>
            </a:r>
          </a:p>
          <a:p>
            <a:pPr lvl="0"/>
            <a:r>
              <a:rPr lang="en-US" dirty="0"/>
              <a:t>Integration with Microsoft Active Directory</a:t>
            </a:r>
          </a:p>
          <a:p>
            <a:pPr lvl="0"/>
            <a:r>
              <a:rPr lang="en-US" dirty="0"/>
              <a:t>Allow users of non-persistent desktops to install applications without affecting the base machine image</a:t>
            </a:r>
          </a:p>
          <a:p>
            <a:pPr lvl="0"/>
            <a:r>
              <a:rPr lang="en-US" dirty="0"/>
              <a:t>Ability to connect and disconnect network printers</a:t>
            </a:r>
          </a:p>
          <a:p>
            <a:r>
              <a:rPr lang="en-US" dirty="0"/>
              <a:t>Ability to lockdown desktop limiting access to storage, application installs, etc.</a:t>
            </a:r>
          </a:p>
        </p:txBody>
      </p:sp>
    </p:spTree>
    <p:extLst>
      <p:ext uri="{BB962C8B-B14F-4D97-AF65-F5344CB8AC3E}">
        <p14:creationId xmlns:p14="http://schemas.microsoft.com/office/powerpoint/2010/main" val="2232416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7A2A-3E9D-41CF-ADB5-7B7C6A79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25673"/>
            <a:ext cx="8534400" cy="868726"/>
          </a:xfrm>
        </p:spPr>
        <p:txBody>
          <a:bodyPr/>
          <a:lstStyle/>
          <a:p>
            <a:r>
              <a:rPr lang="en-US" dirty="0"/>
              <a:t>Desktop Virtualization         </a:t>
            </a:r>
            <a:r>
              <a:rPr lang="en-US" sz="2800" dirty="0"/>
              <a:t>1 of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61ED-C886-457E-8CAE-784479A23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439873"/>
          </a:xfrm>
        </p:spPr>
        <p:txBody>
          <a:bodyPr>
            <a:normAutofit/>
          </a:bodyPr>
          <a:lstStyle/>
          <a:p>
            <a:r>
              <a:rPr lang="en-US" dirty="0"/>
              <a:t>Desktop virtualization is the concept of separating the logical desktop from the physical machine.</a:t>
            </a:r>
          </a:p>
          <a:p>
            <a:r>
              <a:rPr lang="en-US" dirty="0"/>
              <a:t>One form of desktop virtualization, virtual desktop infrastructure (VDI), can be thought of as a more advanced form of hardware virtualization. </a:t>
            </a:r>
          </a:p>
          <a:p>
            <a:pPr lvl="1"/>
            <a:r>
              <a:rPr lang="en-US" dirty="0"/>
              <a:t>Rather than interacting with a host computer directly via a keyboard, mouse, and monitor, the user interacts with the host computer using another desktop computer or a mobile device by means of a network connection. </a:t>
            </a:r>
          </a:p>
          <a:p>
            <a:pPr lvl="1"/>
            <a:r>
              <a:rPr lang="en-US" dirty="0"/>
              <a:t>In addition, the host computer in this scenario becomes a server computer capable of hosting multiple virtual machines at the same time for multiple users</a:t>
            </a:r>
          </a:p>
        </p:txBody>
      </p:sp>
    </p:spTree>
    <p:extLst>
      <p:ext uri="{BB962C8B-B14F-4D97-AF65-F5344CB8AC3E}">
        <p14:creationId xmlns:p14="http://schemas.microsoft.com/office/powerpoint/2010/main" val="99231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VDI (Virtual Desktop Infrastructure) – is when virtual desktops are served via on-site technology solutions. A hardware stack is maintained by IT admins and usually located on-site. </a:t>
            </a:r>
          </a:p>
          <a:p>
            <a:r>
              <a:rPr lang="en-US" dirty="0"/>
              <a:t>DaaS (Desktop as a Service) – an approach that allows IT to outsource its virtual desktops to an outside service provider. Basically, it is VDI as a cloud application. </a:t>
            </a:r>
          </a:p>
        </p:txBody>
      </p:sp>
    </p:spTree>
    <p:extLst>
      <p:ext uri="{BB962C8B-B14F-4D97-AF65-F5344CB8AC3E}">
        <p14:creationId xmlns:p14="http://schemas.microsoft.com/office/powerpoint/2010/main" val="1989937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CE4E-9F30-499E-BEDC-CB9B28B61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439873"/>
          </a:xfrm>
        </p:spPr>
        <p:txBody>
          <a:bodyPr/>
          <a:lstStyle/>
          <a:p>
            <a:r>
              <a:rPr lang="en-US" dirty="0"/>
              <a:t>Desktop virtualization simplifies software versioning and patch management, where the new image is simply updated on the server, and the desktop gets the updated version when it reboots. </a:t>
            </a:r>
          </a:p>
          <a:p>
            <a:r>
              <a:rPr lang="en-US" dirty="0"/>
              <a:t>It also enables centralized control over what applications the user is allowed to have access to on the workstation.</a:t>
            </a:r>
          </a:p>
          <a:p>
            <a:r>
              <a:rPr lang="en-US" dirty="0"/>
              <a:t>Moving virtualized desktops into the cloud creates hosted virtual desktops (HVDs), in which the desktop images are centrally managed and maintained by a specialist hosting firm. </a:t>
            </a:r>
          </a:p>
          <a:p>
            <a:pPr lvl="1"/>
            <a:r>
              <a:rPr lang="en-US" dirty="0"/>
              <a:t>Benefits include scalability and the reduction of capital expenditure, which is replaced by a monthly operational cost.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22E4F4-5727-49B0-8605-50960F42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25673"/>
            <a:ext cx="8534400" cy="868726"/>
          </a:xfrm>
        </p:spPr>
        <p:txBody>
          <a:bodyPr/>
          <a:lstStyle/>
          <a:p>
            <a:r>
              <a:rPr lang="en-US" dirty="0"/>
              <a:t>Desktop Virtualization       </a:t>
            </a:r>
            <a:r>
              <a:rPr lang="en-US" sz="2800" dirty="0"/>
              <a:t>2 of 2</a:t>
            </a:r>
          </a:p>
        </p:txBody>
      </p:sp>
    </p:spTree>
    <p:extLst>
      <p:ext uri="{BB962C8B-B14F-4D97-AF65-F5344CB8AC3E}">
        <p14:creationId xmlns:p14="http://schemas.microsoft.com/office/powerpoint/2010/main" val="1201675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E266-D2B2-4555-B693-B5EDE772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066950"/>
            <a:ext cx="8534400" cy="927449"/>
          </a:xfrm>
        </p:spPr>
        <p:txBody>
          <a:bodyPr/>
          <a:lstStyle/>
          <a:p>
            <a:r>
              <a:rPr lang="en-US" dirty="0"/>
              <a:t>Application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9C20-A9F1-483A-9529-7050FC9A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381150"/>
          </a:xfrm>
        </p:spPr>
        <p:txBody>
          <a:bodyPr/>
          <a:lstStyle/>
          <a:p>
            <a:r>
              <a:rPr lang="en-US" dirty="0"/>
              <a:t>Application virtualization is often confused with application-server virtualization. </a:t>
            </a:r>
          </a:p>
          <a:p>
            <a:r>
              <a:rPr lang="en-US" dirty="0"/>
              <a:t>What it means is that applications operate on computers as if they reside naturally on the hard drive, but instead are running on a server. </a:t>
            </a:r>
          </a:p>
          <a:p>
            <a:r>
              <a:rPr lang="en-US" dirty="0"/>
              <a:t>The ability to use RAM and CPU to run the programs while storing them centrally on a server, like through Microsoft Terminal Services and cloud-based software, improves how software security updates are pushed, and how software is rolled out.</a:t>
            </a:r>
          </a:p>
        </p:txBody>
      </p:sp>
    </p:spTree>
    <p:extLst>
      <p:ext uri="{BB962C8B-B14F-4D97-AF65-F5344CB8AC3E}">
        <p14:creationId xmlns:p14="http://schemas.microsoft.com/office/powerpoint/2010/main" val="2488526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55" y="242976"/>
            <a:ext cx="8963265" cy="448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33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VDI 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Offers on-site control over hardware, software and data</a:t>
            </a:r>
          </a:p>
          <a:p>
            <a:r>
              <a:rPr lang="en-US" dirty="0"/>
              <a:t>Is an ideal solution for highly sensitive computing environments</a:t>
            </a:r>
          </a:p>
          <a:p>
            <a:r>
              <a:rPr lang="en-US" dirty="0"/>
              <a:t>Greater degree of control allows more customization of the delivered desktops</a:t>
            </a:r>
          </a:p>
          <a:p>
            <a:r>
              <a:rPr lang="en-US" dirty="0"/>
              <a:t>Having the data on-site resolves any data ownership issues</a:t>
            </a:r>
          </a:p>
          <a:p>
            <a:r>
              <a:rPr lang="en-US" dirty="0"/>
              <a:t>VDI is a more mature and established capability, making software licensing also more mature</a:t>
            </a:r>
          </a:p>
        </p:txBody>
      </p:sp>
    </p:spTree>
    <p:extLst>
      <p:ext uri="{BB962C8B-B14F-4D97-AF65-F5344CB8AC3E}">
        <p14:creationId xmlns:p14="http://schemas.microsoft.com/office/powerpoint/2010/main" val="325769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VDI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On-site IT administrators are completely responsible for VDI management</a:t>
            </a:r>
          </a:p>
          <a:p>
            <a:r>
              <a:rPr lang="en-US" dirty="0"/>
              <a:t>Any hardware upgrades must be performed in-house</a:t>
            </a:r>
          </a:p>
          <a:p>
            <a:r>
              <a:rPr lang="en-US" dirty="0"/>
              <a:t>The initial and ongoing hardware resource investments can be quite significant, potentially reducing agility</a:t>
            </a:r>
          </a:p>
          <a:p>
            <a:r>
              <a:rPr lang="en-US" dirty="0"/>
              <a:t>Careful monitoring of the infrastructure is required to mitigate threats and avoid data breaches</a:t>
            </a:r>
          </a:p>
          <a:p>
            <a:r>
              <a:rPr lang="en-US" dirty="0"/>
              <a:t>While more mature than for DaaS, software licensing is still quite complex and expensive</a:t>
            </a:r>
          </a:p>
        </p:txBody>
      </p:sp>
    </p:spTree>
    <p:extLst>
      <p:ext uri="{BB962C8B-B14F-4D97-AF65-F5344CB8AC3E}">
        <p14:creationId xmlns:p14="http://schemas.microsoft.com/office/powerpoint/2010/main" val="220590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DaaS 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128" y="533400"/>
            <a:ext cx="7830141" cy="4093029"/>
          </a:xfrm>
        </p:spPr>
        <p:txBody>
          <a:bodyPr>
            <a:normAutofit/>
          </a:bodyPr>
          <a:lstStyle/>
          <a:p>
            <a:r>
              <a:rPr lang="en-US" dirty="0"/>
              <a:t>No need for on-site technology infrastructure</a:t>
            </a:r>
          </a:p>
          <a:p>
            <a:r>
              <a:rPr lang="en-US" dirty="0"/>
              <a:t>IT admins have no need to implementing and maintaining a hardware stack</a:t>
            </a:r>
          </a:p>
          <a:p>
            <a:r>
              <a:rPr lang="en-US" dirty="0"/>
              <a:t>Allows IT resources to be reallocated for managing virtual desktops, clients and applications</a:t>
            </a:r>
          </a:p>
          <a:p>
            <a:r>
              <a:rPr lang="en-US" dirty="0"/>
              <a:t>Outsourcing provides greater flexibility, mobility and general ease-of-experience for both users and administrators</a:t>
            </a:r>
          </a:p>
          <a:p>
            <a:r>
              <a:rPr lang="en-US" dirty="0"/>
              <a:t>In many cases, DaaS allows user access to their desktops from BYOD or inexpensive enterprise devices</a:t>
            </a:r>
          </a:p>
        </p:txBody>
      </p:sp>
    </p:spTree>
    <p:extLst>
      <p:ext uri="{BB962C8B-B14F-4D97-AF65-F5344CB8AC3E}">
        <p14:creationId xmlns:p14="http://schemas.microsoft.com/office/powerpoint/2010/main" val="117815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Daas</a:t>
            </a:r>
            <a:r>
              <a:rPr lang="en-US" dirty="0"/>
              <a:t>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 in the 3</a:t>
            </a:r>
            <a:r>
              <a:rPr lang="en-US" baseline="30000" dirty="0"/>
              <a:t>rd</a:t>
            </a:r>
            <a:r>
              <a:rPr lang="en-US" dirty="0"/>
              <a:t> party cloud provider is key</a:t>
            </a:r>
          </a:p>
          <a:p>
            <a:r>
              <a:rPr lang="en-US" dirty="0"/>
              <a:t>Careful consideration for data storage and ownership – must be clear</a:t>
            </a:r>
          </a:p>
          <a:p>
            <a:r>
              <a:rPr lang="en-US" dirty="0"/>
              <a:t>Reliable connectivity is a must – any outage affects a large number of users</a:t>
            </a:r>
          </a:p>
          <a:p>
            <a:r>
              <a:rPr lang="en-US" dirty="0"/>
              <a:t>Software licensing can be quite problematic and expensive. </a:t>
            </a:r>
          </a:p>
          <a:p>
            <a:pPr lvl="1"/>
            <a:r>
              <a:rPr lang="en-US" dirty="0"/>
              <a:t>Microsoft offers no service provider license agreements. </a:t>
            </a:r>
          </a:p>
        </p:txBody>
      </p:sp>
    </p:spTree>
    <p:extLst>
      <p:ext uri="{BB962C8B-B14F-4D97-AF65-F5344CB8AC3E}">
        <p14:creationId xmlns:p14="http://schemas.microsoft.com/office/powerpoint/2010/main" val="162845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1" y="5404338"/>
            <a:ext cx="6554867" cy="746094"/>
          </a:xfrm>
        </p:spPr>
        <p:txBody>
          <a:bodyPr/>
          <a:lstStyle/>
          <a:p>
            <a:r>
              <a:rPr lang="en-US" dirty="0" err="1"/>
              <a:t>Vdi</a:t>
            </a:r>
            <a:r>
              <a:rPr lang="en-US" dirty="0"/>
              <a:t> vs. </a:t>
            </a:r>
            <a:r>
              <a:rPr lang="en-US" dirty="0" err="1"/>
              <a:t>daas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087501"/>
              </p:ext>
            </p:extLst>
          </p:nvPr>
        </p:nvGraphicFramePr>
        <p:xfrm>
          <a:off x="2140256" y="630224"/>
          <a:ext cx="7472666" cy="4646186"/>
        </p:xfrm>
        <a:graphic>
          <a:graphicData uri="http://schemas.openxmlformats.org/drawingml/2006/table">
            <a:tbl>
              <a:tblPr firstRow="1" firstCol="1" bandRow="1"/>
              <a:tblGrid>
                <a:gridCol w="373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123"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ts val="9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VD</a:t>
                      </a:r>
                      <a:r>
                        <a:rPr lang="en-US" sz="1800" b="1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anose="020B0602030504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84580" algn="ctr" eaLnBrk="0" hangingPunct="0">
                        <a:lnSpc>
                          <a:spcPts val="9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DaaS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anose="020B0602030504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3">
                <a:tc gridSpan="2">
                  <a:txBody>
                    <a:bodyPr/>
                    <a:lstStyle/>
                    <a:p>
                      <a:pPr marL="0" marR="102870" algn="ctr" eaLnBrk="0" hangingPunct="0">
                        <a:lnSpc>
                          <a:spcPts val="9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802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O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n-p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rem</a:t>
                      </a:r>
                      <a:r>
                        <a:rPr lang="en-US" sz="1800" spc="3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ses</a:t>
                      </a:r>
                      <a:r>
                        <a:rPr lang="en-US" sz="1800" spc="3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;</a:t>
                      </a:r>
                      <a:r>
                        <a:rPr lang="en-US" sz="1800" spc="14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ter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p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lang="en-US" sz="1800" spc="3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se</a:t>
                      </a:r>
                      <a:r>
                        <a:rPr lang="en-US" sz="1800" spc="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pur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c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ha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ses </a:t>
                      </a:r>
                      <a:r>
                        <a:rPr lang="en-US" sz="1800" spc="-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d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es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k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op</a:t>
                      </a:r>
                      <a:r>
                        <a:rPr lang="en-US" sz="1800" spc="1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v</a:t>
                      </a:r>
                      <a:r>
                        <a:rPr lang="en-US" sz="1800" spc="3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rt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u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</a:t>
                      </a:r>
                      <a:r>
                        <a:rPr lang="en-US" sz="1800" spc="3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li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z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at</a:t>
                      </a:r>
                      <a:r>
                        <a:rPr lang="en-US" sz="1800" spc="3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o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lang="en-US" sz="1800" spc="17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software</a:t>
                      </a:r>
                      <a:r>
                        <a:rPr lang="en-US" sz="1800" spc="3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,</a:t>
                      </a:r>
                      <a:r>
                        <a:rPr lang="en-US" sz="1800" spc="11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qu</a:t>
                      </a:r>
                      <a:r>
                        <a:rPr lang="en-US" sz="1800" spc="3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pm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US" sz="1800" spc="-17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 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and </a:t>
                      </a:r>
                      <a:r>
                        <a:rPr lang="en-US" sz="1800" spc="-17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ra</a:t>
                      </a:r>
                      <a:r>
                        <a:rPr lang="en-US" sz="1800" spc="3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 </a:t>
                      </a:r>
                      <a:r>
                        <a:rPr lang="en-US" sz="1800" spc="-17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IT</a:t>
                      </a:r>
                      <a:r>
                        <a:rPr lang="en-US" sz="1800" spc="-16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st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</a:t>
                      </a:r>
                      <a:r>
                        <a:rPr lang="en-US" sz="1800" spc="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ff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Hosted service with a subscription model; vendor provides server and software</a:t>
                      </a:r>
                      <a:endPara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934">
                <a:tc gridSpan="2">
                  <a:txBody>
                    <a:bodyPr/>
                    <a:lstStyle/>
                    <a:p>
                      <a:pPr marL="0" marR="10287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Cos</a:t>
                      </a:r>
                      <a:r>
                        <a:rPr lang="en-US" sz="1800" b="1" spc="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802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Substantial up-front costs, including software, servers and staff training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Can be high for current level of service, but costs should drop once DaaS is more widely adopted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934">
                <a:tc gridSpan="2">
                  <a:txBody>
                    <a:bodyPr/>
                    <a:lstStyle/>
                    <a:p>
                      <a:pPr marL="0" marR="10287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Cases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1734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15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Organizations that wish to centralize operating system management and possibly save money by decreasing IT-related costs</a:t>
                      </a:r>
                      <a:endPara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Temporary or seasonal workers, contractors, small organizations with straightforward setups and a variety of cloud apps, and environments with many BYOD users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36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1" y="5339862"/>
            <a:ext cx="6554867" cy="808902"/>
          </a:xfrm>
        </p:spPr>
        <p:txBody>
          <a:bodyPr/>
          <a:lstStyle/>
          <a:p>
            <a:r>
              <a:rPr lang="en-US" dirty="0"/>
              <a:t>VDI vs. </a:t>
            </a:r>
            <a:r>
              <a:rPr lang="en-US" dirty="0" err="1"/>
              <a:t>Daas</a:t>
            </a:r>
            <a:r>
              <a:rPr lang="en-US" dirty="0"/>
              <a:t> – cont.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734776"/>
              </p:ext>
            </p:extLst>
          </p:nvPr>
        </p:nvGraphicFramePr>
        <p:xfrm>
          <a:off x="2099223" y="562280"/>
          <a:ext cx="7595762" cy="2643983"/>
        </p:xfrm>
        <a:graphic>
          <a:graphicData uri="http://schemas.openxmlformats.org/drawingml/2006/table">
            <a:tbl>
              <a:tblPr firstRow="1" firstCol="1" bandRow="1"/>
              <a:tblGrid>
                <a:gridCol w="3797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499">
                <a:tc gridSpan="2">
                  <a:txBody>
                    <a:bodyPr/>
                    <a:lstStyle/>
                    <a:p>
                      <a:pPr marL="0" marR="10287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800" b="1" spc="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800" b="1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1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en-US" sz="1800" b="1" spc="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800" b="1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48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Enterprise has complete control of user experience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Solid, proven technology with many reputable vendors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Security is completely controlled by the enterprise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Greater desktop customization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Quick implementation, especially with cookie cutter installations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No infrastructure required other than network and an Internet connection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Security is handled by the DaaS provider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04855"/>
              </p:ext>
            </p:extLst>
          </p:nvPr>
        </p:nvGraphicFramePr>
        <p:xfrm>
          <a:off x="2099223" y="3223711"/>
          <a:ext cx="7595762" cy="1834785"/>
        </p:xfrm>
        <a:graphic>
          <a:graphicData uri="http://schemas.openxmlformats.org/drawingml/2006/table">
            <a:tbl>
              <a:tblPr firstRow="1" firstCol="1" bandRow="1"/>
              <a:tblGrid>
                <a:gridCol w="3797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958">
                <a:tc gridSpan="2">
                  <a:txBody>
                    <a:bodyPr/>
                    <a:lstStyle/>
                    <a:p>
                      <a:pPr marL="0" marR="10287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Market Share / Who's Using It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8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1 to 5 percent; large enterprises who can afford the upfront costs and have the staff to deal with VDI’s complexity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Less than 1 percent – small and medium-sized businesses. Larger enterprises are becoming increasingly interested in DaaS as a possible replacement for VDI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05621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2036</TotalTime>
  <Words>1813</Words>
  <Application>Microsoft Office PowerPoint</Application>
  <PresentationFormat>Widescreen</PresentationFormat>
  <Paragraphs>161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Symbol</vt:lpstr>
      <vt:lpstr>Wingdings 3</vt:lpstr>
      <vt:lpstr>Century Gothic</vt:lpstr>
      <vt:lpstr>Calibri</vt:lpstr>
      <vt:lpstr>Lucida Sans Unicode</vt:lpstr>
      <vt:lpstr>Slice</vt:lpstr>
      <vt:lpstr>VDI and DaaS – Say What?!?...and More</vt:lpstr>
      <vt:lpstr>Objectives</vt:lpstr>
      <vt:lpstr>Definitions</vt:lpstr>
      <vt:lpstr>VDI Pros</vt:lpstr>
      <vt:lpstr>VDI Cons</vt:lpstr>
      <vt:lpstr>DaaS Pros</vt:lpstr>
      <vt:lpstr>Daas cons</vt:lpstr>
      <vt:lpstr>Vdi vs. daas</vt:lpstr>
      <vt:lpstr>VDI vs. Daas – cont.</vt:lpstr>
      <vt:lpstr>Vdi vs. daas – last one</vt:lpstr>
      <vt:lpstr>Who needs VDI or Daas?</vt:lpstr>
      <vt:lpstr>DaaS vs. VDI costs</vt:lpstr>
      <vt:lpstr>How do you choose?</vt:lpstr>
      <vt:lpstr>More Virtualization/Virtual Containers</vt:lpstr>
      <vt:lpstr>PowerPoint Presentation</vt:lpstr>
      <vt:lpstr>PowerPoint Presentation</vt:lpstr>
      <vt:lpstr>Current Trends</vt:lpstr>
      <vt:lpstr>Advantages of Container Virtualization</vt:lpstr>
      <vt:lpstr>Advantages of Container Virtualization</vt:lpstr>
      <vt:lpstr>Advantages of Container Virtualization</vt:lpstr>
      <vt:lpstr>It is not all wonderful</vt:lpstr>
      <vt:lpstr>Disadvantages of Container Virtualization</vt:lpstr>
      <vt:lpstr>disadvantages of Container Virtualization</vt:lpstr>
      <vt:lpstr>disadvantages of Container Virtualization</vt:lpstr>
      <vt:lpstr>Clarifying Types of Virtualization</vt:lpstr>
      <vt:lpstr>User Virtualization</vt:lpstr>
      <vt:lpstr>Virtual Desktops and User Virtualization</vt:lpstr>
      <vt:lpstr>User Virtualization Features</vt:lpstr>
      <vt:lpstr>Desktop Virtualization         1 of 2</vt:lpstr>
      <vt:lpstr>Desktop Virtualization       2 of 2</vt:lpstr>
      <vt:lpstr>Application Virtualization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VDI and DaaS – Say What?!?</dc:title>
  <dc:creator>Bob Marshall</dc:creator>
  <cp:lastModifiedBy>Bob Marshall</cp:lastModifiedBy>
  <cp:revision>42</cp:revision>
  <dcterms:created xsi:type="dcterms:W3CDTF">2015-10-17T14:58:39Z</dcterms:created>
  <dcterms:modified xsi:type="dcterms:W3CDTF">2019-02-27T22:18:01Z</dcterms:modified>
</cp:coreProperties>
</file>