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60" y="129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912284" y="542926"/>
            <a:ext cx="10041467" cy="3190875"/>
            <a:chOff x="431" y="342"/>
            <a:chExt cx="4744" cy="2010"/>
          </a:xfrm>
        </p:grpSpPr>
        <p:grpSp>
          <p:nvGrpSpPr>
            <p:cNvPr id="5" name="Group 8"/>
            <p:cNvGrpSpPr>
              <a:grpSpLocks/>
            </p:cNvGrpSpPr>
            <p:nvPr/>
          </p:nvGrpSpPr>
          <p:grpSpPr bwMode="auto">
            <a:xfrm>
              <a:off x="431" y="2169"/>
              <a:ext cx="4744" cy="183"/>
              <a:chOff x="431" y="2169"/>
              <a:chExt cx="4744" cy="183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ltGray">
              <a:xfrm>
                <a:off x="43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ltGray">
              <a:xfrm>
                <a:off x="115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" name="Rectangle 11"/>
              <p:cNvSpPr>
                <a:spLocks noChangeArrowheads="1"/>
              </p:cNvSpPr>
              <p:nvPr/>
            </p:nvSpPr>
            <p:spPr bwMode="ltGray">
              <a:xfrm>
                <a:off x="187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ltGray">
              <a:xfrm>
                <a:off x="259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" name="Rectangle 13"/>
              <p:cNvSpPr>
                <a:spLocks noChangeArrowheads="1"/>
              </p:cNvSpPr>
              <p:nvPr/>
            </p:nvSpPr>
            <p:spPr bwMode="ltGray">
              <a:xfrm>
                <a:off x="331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ltGray">
              <a:xfrm>
                <a:off x="403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" name="Rectangle 15"/>
              <p:cNvSpPr>
                <a:spLocks noChangeArrowheads="1"/>
              </p:cNvSpPr>
              <p:nvPr/>
            </p:nvSpPr>
            <p:spPr bwMode="ltGray">
              <a:xfrm>
                <a:off x="4751" y="2258"/>
                <a:ext cx="424" cy="88"/>
              </a:xfrm>
              <a:prstGeom prst="rect">
                <a:avLst/>
              </a:prstGeom>
              <a:solidFill>
                <a:schemeClr val="accent1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17" name="Group 16"/>
              <p:cNvGrpSpPr>
                <a:grpSpLocks/>
              </p:cNvGrpSpPr>
              <p:nvPr/>
            </p:nvGrpSpPr>
            <p:grpSpPr bwMode="auto">
              <a:xfrm>
                <a:off x="912" y="2185"/>
                <a:ext cx="179" cy="167"/>
                <a:chOff x="912" y="2185"/>
                <a:chExt cx="179" cy="167"/>
              </a:xfrm>
            </p:grpSpPr>
            <p:sp>
              <p:nvSpPr>
                <p:cNvPr id="36" name="Freeform 17"/>
                <p:cNvSpPr>
                  <a:spLocks/>
                </p:cNvSpPr>
                <p:nvPr/>
              </p:nvSpPr>
              <p:spPr bwMode="ltGray">
                <a:xfrm>
                  <a:off x="971" y="2185"/>
                  <a:ext cx="61" cy="101"/>
                </a:xfrm>
                <a:custGeom>
                  <a:avLst/>
                  <a:gdLst>
                    <a:gd name="T0" fmla="*/ 28 w 61"/>
                    <a:gd name="T1" fmla="*/ 0 h 101"/>
                    <a:gd name="T2" fmla="*/ 0 w 61"/>
                    <a:gd name="T3" fmla="*/ 31 h 101"/>
                    <a:gd name="T4" fmla="*/ 0 w 61"/>
                    <a:gd name="T5" fmla="*/ 71 h 101"/>
                    <a:gd name="T6" fmla="*/ 27 w 61"/>
                    <a:gd name="T7" fmla="*/ 100 h 101"/>
                    <a:gd name="T8" fmla="*/ 60 w 61"/>
                    <a:gd name="T9" fmla="*/ 73 h 101"/>
                    <a:gd name="T10" fmla="*/ 60 w 61"/>
                    <a:gd name="T11" fmla="*/ 30 h 101"/>
                    <a:gd name="T12" fmla="*/ 28 w 61"/>
                    <a:gd name="T13" fmla="*/ 0 h 10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1" h="101">
                      <a:moveTo>
                        <a:pt x="28" y="0"/>
                      </a:moveTo>
                      <a:lnTo>
                        <a:pt x="0" y="31"/>
                      </a:lnTo>
                      <a:lnTo>
                        <a:pt x="0" y="71"/>
                      </a:lnTo>
                      <a:lnTo>
                        <a:pt x="27" y="100"/>
                      </a:lnTo>
                      <a:lnTo>
                        <a:pt x="60" y="73"/>
                      </a:lnTo>
                      <a:lnTo>
                        <a:pt x="60" y="30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18"/>
                <p:cNvSpPr>
                  <a:spLocks/>
                </p:cNvSpPr>
                <p:nvPr/>
              </p:nvSpPr>
              <p:spPr bwMode="ltGray">
                <a:xfrm>
                  <a:off x="1014" y="2266"/>
                  <a:ext cx="77" cy="81"/>
                </a:xfrm>
                <a:custGeom>
                  <a:avLst/>
                  <a:gdLst>
                    <a:gd name="T0" fmla="*/ 69 w 77"/>
                    <a:gd name="T1" fmla="*/ 0 h 81"/>
                    <a:gd name="T2" fmla="*/ 29 w 77"/>
                    <a:gd name="T3" fmla="*/ 8 h 81"/>
                    <a:gd name="T4" fmla="*/ 4 w 77"/>
                    <a:gd name="T5" fmla="*/ 39 h 81"/>
                    <a:gd name="T6" fmla="*/ 0 w 77"/>
                    <a:gd name="T7" fmla="*/ 80 h 81"/>
                    <a:gd name="T8" fmla="*/ 50 w 77"/>
                    <a:gd name="T9" fmla="*/ 76 h 81"/>
                    <a:gd name="T10" fmla="*/ 76 w 77"/>
                    <a:gd name="T11" fmla="*/ 43 h 81"/>
                    <a:gd name="T12" fmla="*/ 69 w 77"/>
                    <a:gd name="T13" fmla="*/ 0 h 8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77" h="81">
                      <a:moveTo>
                        <a:pt x="69" y="0"/>
                      </a:moveTo>
                      <a:lnTo>
                        <a:pt x="29" y="8"/>
                      </a:lnTo>
                      <a:lnTo>
                        <a:pt x="4" y="39"/>
                      </a:lnTo>
                      <a:lnTo>
                        <a:pt x="0" y="80"/>
                      </a:lnTo>
                      <a:lnTo>
                        <a:pt x="50" y="76"/>
                      </a:lnTo>
                      <a:lnTo>
                        <a:pt x="76" y="43"/>
                      </a:lnTo>
                      <a:lnTo>
                        <a:pt x="69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Freeform 19"/>
                <p:cNvSpPr>
                  <a:spLocks/>
                </p:cNvSpPr>
                <p:nvPr/>
              </p:nvSpPr>
              <p:spPr bwMode="ltGray">
                <a:xfrm>
                  <a:off x="912" y="2268"/>
                  <a:ext cx="84" cy="84"/>
                </a:xfrm>
                <a:custGeom>
                  <a:avLst/>
                  <a:gdLst>
                    <a:gd name="T0" fmla="*/ 6 w 84"/>
                    <a:gd name="T1" fmla="*/ 0 h 84"/>
                    <a:gd name="T2" fmla="*/ 47 w 84"/>
                    <a:gd name="T3" fmla="*/ 8 h 84"/>
                    <a:gd name="T4" fmla="*/ 71 w 84"/>
                    <a:gd name="T5" fmla="*/ 40 h 84"/>
                    <a:gd name="T6" fmla="*/ 83 w 84"/>
                    <a:gd name="T7" fmla="*/ 83 h 84"/>
                    <a:gd name="T8" fmla="*/ 26 w 84"/>
                    <a:gd name="T9" fmla="*/ 77 h 84"/>
                    <a:gd name="T10" fmla="*/ 0 w 84"/>
                    <a:gd name="T11" fmla="*/ 43 h 84"/>
                    <a:gd name="T12" fmla="*/ 6 w 84"/>
                    <a:gd name="T13" fmla="*/ 0 h 8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4" h="84">
                      <a:moveTo>
                        <a:pt x="6" y="0"/>
                      </a:moveTo>
                      <a:lnTo>
                        <a:pt x="47" y="8"/>
                      </a:lnTo>
                      <a:lnTo>
                        <a:pt x="71" y="40"/>
                      </a:lnTo>
                      <a:lnTo>
                        <a:pt x="83" y="83"/>
                      </a:lnTo>
                      <a:lnTo>
                        <a:pt x="26" y="77"/>
                      </a:lnTo>
                      <a:lnTo>
                        <a:pt x="0" y="4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20"/>
              <p:cNvGrpSpPr>
                <a:grpSpLocks/>
              </p:cNvGrpSpPr>
              <p:nvPr/>
            </p:nvGrpSpPr>
            <p:grpSpPr bwMode="auto">
              <a:xfrm>
                <a:off x="1632" y="2177"/>
                <a:ext cx="179" cy="167"/>
                <a:chOff x="1632" y="2177"/>
                <a:chExt cx="179" cy="167"/>
              </a:xfrm>
            </p:grpSpPr>
            <p:sp>
              <p:nvSpPr>
                <p:cNvPr id="33" name="Freeform 21"/>
                <p:cNvSpPr>
                  <a:spLocks/>
                </p:cNvSpPr>
                <p:nvPr/>
              </p:nvSpPr>
              <p:spPr bwMode="ltGray">
                <a:xfrm>
                  <a:off x="1691" y="2177"/>
                  <a:ext cx="61" cy="101"/>
                </a:xfrm>
                <a:custGeom>
                  <a:avLst/>
                  <a:gdLst>
                    <a:gd name="T0" fmla="*/ 28 w 61"/>
                    <a:gd name="T1" fmla="*/ 0 h 101"/>
                    <a:gd name="T2" fmla="*/ 0 w 61"/>
                    <a:gd name="T3" fmla="*/ 31 h 101"/>
                    <a:gd name="T4" fmla="*/ 0 w 61"/>
                    <a:gd name="T5" fmla="*/ 71 h 101"/>
                    <a:gd name="T6" fmla="*/ 27 w 61"/>
                    <a:gd name="T7" fmla="*/ 100 h 101"/>
                    <a:gd name="T8" fmla="*/ 60 w 61"/>
                    <a:gd name="T9" fmla="*/ 73 h 101"/>
                    <a:gd name="T10" fmla="*/ 60 w 61"/>
                    <a:gd name="T11" fmla="*/ 30 h 101"/>
                    <a:gd name="T12" fmla="*/ 28 w 61"/>
                    <a:gd name="T13" fmla="*/ 0 h 10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1" h="101">
                      <a:moveTo>
                        <a:pt x="28" y="0"/>
                      </a:moveTo>
                      <a:lnTo>
                        <a:pt x="0" y="31"/>
                      </a:lnTo>
                      <a:lnTo>
                        <a:pt x="0" y="71"/>
                      </a:lnTo>
                      <a:lnTo>
                        <a:pt x="27" y="100"/>
                      </a:lnTo>
                      <a:lnTo>
                        <a:pt x="60" y="73"/>
                      </a:lnTo>
                      <a:lnTo>
                        <a:pt x="60" y="30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Freeform 22"/>
                <p:cNvSpPr>
                  <a:spLocks/>
                </p:cNvSpPr>
                <p:nvPr/>
              </p:nvSpPr>
              <p:spPr bwMode="ltGray">
                <a:xfrm>
                  <a:off x="1734" y="2258"/>
                  <a:ext cx="77" cy="81"/>
                </a:xfrm>
                <a:custGeom>
                  <a:avLst/>
                  <a:gdLst>
                    <a:gd name="T0" fmla="*/ 69 w 77"/>
                    <a:gd name="T1" fmla="*/ 0 h 81"/>
                    <a:gd name="T2" fmla="*/ 29 w 77"/>
                    <a:gd name="T3" fmla="*/ 8 h 81"/>
                    <a:gd name="T4" fmla="*/ 4 w 77"/>
                    <a:gd name="T5" fmla="*/ 39 h 81"/>
                    <a:gd name="T6" fmla="*/ 0 w 77"/>
                    <a:gd name="T7" fmla="*/ 80 h 81"/>
                    <a:gd name="T8" fmla="*/ 50 w 77"/>
                    <a:gd name="T9" fmla="*/ 76 h 81"/>
                    <a:gd name="T10" fmla="*/ 76 w 77"/>
                    <a:gd name="T11" fmla="*/ 43 h 81"/>
                    <a:gd name="T12" fmla="*/ 69 w 77"/>
                    <a:gd name="T13" fmla="*/ 0 h 8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77" h="81">
                      <a:moveTo>
                        <a:pt x="69" y="0"/>
                      </a:moveTo>
                      <a:lnTo>
                        <a:pt x="29" y="8"/>
                      </a:lnTo>
                      <a:lnTo>
                        <a:pt x="4" y="39"/>
                      </a:lnTo>
                      <a:lnTo>
                        <a:pt x="0" y="80"/>
                      </a:lnTo>
                      <a:lnTo>
                        <a:pt x="50" y="76"/>
                      </a:lnTo>
                      <a:lnTo>
                        <a:pt x="76" y="43"/>
                      </a:lnTo>
                      <a:lnTo>
                        <a:pt x="69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Freeform 23"/>
                <p:cNvSpPr>
                  <a:spLocks/>
                </p:cNvSpPr>
                <p:nvPr/>
              </p:nvSpPr>
              <p:spPr bwMode="ltGray">
                <a:xfrm>
                  <a:off x="1632" y="2260"/>
                  <a:ext cx="84" cy="84"/>
                </a:xfrm>
                <a:custGeom>
                  <a:avLst/>
                  <a:gdLst>
                    <a:gd name="T0" fmla="*/ 6 w 84"/>
                    <a:gd name="T1" fmla="*/ 0 h 84"/>
                    <a:gd name="T2" fmla="*/ 47 w 84"/>
                    <a:gd name="T3" fmla="*/ 8 h 84"/>
                    <a:gd name="T4" fmla="*/ 71 w 84"/>
                    <a:gd name="T5" fmla="*/ 40 h 84"/>
                    <a:gd name="T6" fmla="*/ 83 w 84"/>
                    <a:gd name="T7" fmla="*/ 83 h 84"/>
                    <a:gd name="T8" fmla="*/ 26 w 84"/>
                    <a:gd name="T9" fmla="*/ 77 h 84"/>
                    <a:gd name="T10" fmla="*/ 0 w 84"/>
                    <a:gd name="T11" fmla="*/ 43 h 84"/>
                    <a:gd name="T12" fmla="*/ 6 w 84"/>
                    <a:gd name="T13" fmla="*/ 0 h 8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4" h="84">
                      <a:moveTo>
                        <a:pt x="6" y="0"/>
                      </a:moveTo>
                      <a:lnTo>
                        <a:pt x="47" y="8"/>
                      </a:lnTo>
                      <a:lnTo>
                        <a:pt x="71" y="40"/>
                      </a:lnTo>
                      <a:lnTo>
                        <a:pt x="83" y="83"/>
                      </a:lnTo>
                      <a:lnTo>
                        <a:pt x="26" y="77"/>
                      </a:lnTo>
                      <a:lnTo>
                        <a:pt x="0" y="4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24"/>
              <p:cNvGrpSpPr>
                <a:grpSpLocks/>
              </p:cNvGrpSpPr>
              <p:nvPr/>
            </p:nvGrpSpPr>
            <p:grpSpPr bwMode="auto">
              <a:xfrm>
                <a:off x="2368" y="2185"/>
                <a:ext cx="179" cy="167"/>
                <a:chOff x="2368" y="2185"/>
                <a:chExt cx="179" cy="167"/>
              </a:xfrm>
            </p:grpSpPr>
            <p:sp>
              <p:nvSpPr>
                <p:cNvPr id="30" name="Freeform 25"/>
                <p:cNvSpPr>
                  <a:spLocks/>
                </p:cNvSpPr>
                <p:nvPr/>
              </p:nvSpPr>
              <p:spPr bwMode="ltGray">
                <a:xfrm>
                  <a:off x="2427" y="2185"/>
                  <a:ext cx="61" cy="101"/>
                </a:xfrm>
                <a:custGeom>
                  <a:avLst/>
                  <a:gdLst>
                    <a:gd name="T0" fmla="*/ 28 w 61"/>
                    <a:gd name="T1" fmla="*/ 0 h 101"/>
                    <a:gd name="T2" fmla="*/ 0 w 61"/>
                    <a:gd name="T3" fmla="*/ 31 h 101"/>
                    <a:gd name="T4" fmla="*/ 0 w 61"/>
                    <a:gd name="T5" fmla="*/ 71 h 101"/>
                    <a:gd name="T6" fmla="*/ 27 w 61"/>
                    <a:gd name="T7" fmla="*/ 100 h 101"/>
                    <a:gd name="T8" fmla="*/ 60 w 61"/>
                    <a:gd name="T9" fmla="*/ 73 h 101"/>
                    <a:gd name="T10" fmla="*/ 60 w 61"/>
                    <a:gd name="T11" fmla="*/ 30 h 101"/>
                    <a:gd name="T12" fmla="*/ 28 w 61"/>
                    <a:gd name="T13" fmla="*/ 0 h 10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1" h="101">
                      <a:moveTo>
                        <a:pt x="28" y="0"/>
                      </a:moveTo>
                      <a:lnTo>
                        <a:pt x="0" y="31"/>
                      </a:lnTo>
                      <a:lnTo>
                        <a:pt x="0" y="71"/>
                      </a:lnTo>
                      <a:lnTo>
                        <a:pt x="27" y="100"/>
                      </a:lnTo>
                      <a:lnTo>
                        <a:pt x="60" y="73"/>
                      </a:lnTo>
                      <a:lnTo>
                        <a:pt x="60" y="30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Freeform 26"/>
                <p:cNvSpPr>
                  <a:spLocks/>
                </p:cNvSpPr>
                <p:nvPr/>
              </p:nvSpPr>
              <p:spPr bwMode="ltGray">
                <a:xfrm>
                  <a:off x="2470" y="2266"/>
                  <a:ext cx="77" cy="81"/>
                </a:xfrm>
                <a:custGeom>
                  <a:avLst/>
                  <a:gdLst>
                    <a:gd name="T0" fmla="*/ 69 w 77"/>
                    <a:gd name="T1" fmla="*/ 0 h 81"/>
                    <a:gd name="T2" fmla="*/ 29 w 77"/>
                    <a:gd name="T3" fmla="*/ 8 h 81"/>
                    <a:gd name="T4" fmla="*/ 4 w 77"/>
                    <a:gd name="T5" fmla="*/ 39 h 81"/>
                    <a:gd name="T6" fmla="*/ 0 w 77"/>
                    <a:gd name="T7" fmla="*/ 80 h 81"/>
                    <a:gd name="T8" fmla="*/ 50 w 77"/>
                    <a:gd name="T9" fmla="*/ 76 h 81"/>
                    <a:gd name="T10" fmla="*/ 76 w 77"/>
                    <a:gd name="T11" fmla="*/ 43 h 81"/>
                    <a:gd name="T12" fmla="*/ 69 w 77"/>
                    <a:gd name="T13" fmla="*/ 0 h 8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77" h="81">
                      <a:moveTo>
                        <a:pt x="69" y="0"/>
                      </a:moveTo>
                      <a:lnTo>
                        <a:pt x="29" y="8"/>
                      </a:lnTo>
                      <a:lnTo>
                        <a:pt x="4" y="39"/>
                      </a:lnTo>
                      <a:lnTo>
                        <a:pt x="0" y="80"/>
                      </a:lnTo>
                      <a:lnTo>
                        <a:pt x="50" y="76"/>
                      </a:lnTo>
                      <a:lnTo>
                        <a:pt x="76" y="43"/>
                      </a:lnTo>
                      <a:lnTo>
                        <a:pt x="69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Freeform 27"/>
                <p:cNvSpPr>
                  <a:spLocks/>
                </p:cNvSpPr>
                <p:nvPr/>
              </p:nvSpPr>
              <p:spPr bwMode="ltGray">
                <a:xfrm>
                  <a:off x="2368" y="2268"/>
                  <a:ext cx="84" cy="84"/>
                </a:xfrm>
                <a:custGeom>
                  <a:avLst/>
                  <a:gdLst>
                    <a:gd name="T0" fmla="*/ 6 w 84"/>
                    <a:gd name="T1" fmla="*/ 0 h 84"/>
                    <a:gd name="T2" fmla="*/ 47 w 84"/>
                    <a:gd name="T3" fmla="*/ 8 h 84"/>
                    <a:gd name="T4" fmla="*/ 71 w 84"/>
                    <a:gd name="T5" fmla="*/ 40 h 84"/>
                    <a:gd name="T6" fmla="*/ 83 w 84"/>
                    <a:gd name="T7" fmla="*/ 83 h 84"/>
                    <a:gd name="T8" fmla="*/ 26 w 84"/>
                    <a:gd name="T9" fmla="*/ 77 h 84"/>
                    <a:gd name="T10" fmla="*/ 0 w 84"/>
                    <a:gd name="T11" fmla="*/ 43 h 84"/>
                    <a:gd name="T12" fmla="*/ 6 w 84"/>
                    <a:gd name="T13" fmla="*/ 0 h 8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4" h="84">
                      <a:moveTo>
                        <a:pt x="6" y="0"/>
                      </a:moveTo>
                      <a:lnTo>
                        <a:pt x="47" y="8"/>
                      </a:lnTo>
                      <a:lnTo>
                        <a:pt x="71" y="40"/>
                      </a:lnTo>
                      <a:lnTo>
                        <a:pt x="83" y="83"/>
                      </a:lnTo>
                      <a:lnTo>
                        <a:pt x="26" y="77"/>
                      </a:lnTo>
                      <a:lnTo>
                        <a:pt x="0" y="4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28"/>
              <p:cNvGrpSpPr>
                <a:grpSpLocks/>
              </p:cNvGrpSpPr>
              <p:nvPr/>
            </p:nvGrpSpPr>
            <p:grpSpPr bwMode="auto">
              <a:xfrm>
                <a:off x="3072" y="2169"/>
                <a:ext cx="179" cy="167"/>
                <a:chOff x="3072" y="2169"/>
                <a:chExt cx="179" cy="167"/>
              </a:xfrm>
            </p:grpSpPr>
            <p:sp>
              <p:nvSpPr>
                <p:cNvPr id="27" name="Freeform 29"/>
                <p:cNvSpPr>
                  <a:spLocks/>
                </p:cNvSpPr>
                <p:nvPr/>
              </p:nvSpPr>
              <p:spPr bwMode="ltGray">
                <a:xfrm>
                  <a:off x="3131" y="2169"/>
                  <a:ext cx="61" cy="101"/>
                </a:xfrm>
                <a:custGeom>
                  <a:avLst/>
                  <a:gdLst>
                    <a:gd name="T0" fmla="*/ 28 w 61"/>
                    <a:gd name="T1" fmla="*/ 0 h 101"/>
                    <a:gd name="T2" fmla="*/ 0 w 61"/>
                    <a:gd name="T3" fmla="*/ 31 h 101"/>
                    <a:gd name="T4" fmla="*/ 0 w 61"/>
                    <a:gd name="T5" fmla="*/ 71 h 101"/>
                    <a:gd name="T6" fmla="*/ 27 w 61"/>
                    <a:gd name="T7" fmla="*/ 100 h 101"/>
                    <a:gd name="T8" fmla="*/ 60 w 61"/>
                    <a:gd name="T9" fmla="*/ 73 h 101"/>
                    <a:gd name="T10" fmla="*/ 60 w 61"/>
                    <a:gd name="T11" fmla="*/ 30 h 101"/>
                    <a:gd name="T12" fmla="*/ 28 w 61"/>
                    <a:gd name="T13" fmla="*/ 0 h 10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61" h="101">
                      <a:moveTo>
                        <a:pt x="28" y="0"/>
                      </a:moveTo>
                      <a:lnTo>
                        <a:pt x="0" y="31"/>
                      </a:lnTo>
                      <a:lnTo>
                        <a:pt x="0" y="71"/>
                      </a:lnTo>
                      <a:lnTo>
                        <a:pt x="27" y="100"/>
                      </a:lnTo>
                      <a:lnTo>
                        <a:pt x="60" y="73"/>
                      </a:lnTo>
                      <a:lnTo>
                        <a:pt x="60" y="30"/>
                      </a:lnTo>
                      <a:lnTo>
                        <a:pt x="28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Freeform 30"/>
                <p:cNvSpPr>
                  <a:spLocks/>
                </p:cNvSpPr>
                <p:nvPr/>
              </p:nvSpPr>
              <p:spPr bwMode="ltGray">
                <a:xfrm>
                  <a:off x="3174" y="2250"/>
                  <a:ext cx="77" cy="81"/>
                </a:xfrm>
                <a:custGeom>
                  <a:avLst/>
                  <a:gdLst>
                    <a:gd name="T0" fmla="*/ 69 w 77"/>
                    <a:gd name="T1" fmla="*/ 0 h 81"/>
                    <a:gd name="T2" fmla="*/ 29 w 77"/>
                    <a:gd name="T3" fmla="*/ 8 h 81"/>
                    <a:gd name="T4" fmla="*/ 4 w 77"/>
                    <a:gd name="T5" fmla="*/ 39 h 81"/>
                    <a:gd name="T6" fmla="*/ 0 w 77"/>
                    <a:gd name="T7" fmla="*/ 80 h 81"/>
                    <a:gd name="T8" fmla="*/ 50 w 77"/>
                    <a:gd name="T9" fmla="*/ 76 h 81"/>
                    <a:gd name="T10" fmla="*/ 76 w 77"/>
                    <a:gd name="T11" fmla="*/ 43 h 81"/>
                    <a:gd name="T12" fmla="*/ 69 w 77"/>
                    <a:gd name="T13" fmla="*/ 0 h 81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77" h="81">
                      <a:moveTo>
                        <a:pt x="69" y="0"/>
                      </a:moveTo>
                      <a:lnTo>
                        <a:pt x="29" y="8"/>
                      </a:lnTo>
                      <a:lnTo>
                        <a:pt x="4" y="39"/>
                      </a:lnTo>
                      <a:lnTo>
                        <a:pt x="0" y="80"/>
                      </a:lnTo>
                      <a:lnTo>
                        <a:pt x="50" y="76"/>
                      </a:lnTo>
                      <a:lnTo>
                        <a:pt x="76" y="43"/>
                      </a:lnTo>
                      <a:lnTo>
                        <a:pt x="69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9" name="Freeform 31"/>
                <p:cNvSpPr>
                  <a:spLocks/>
                </p:cNvSpPr>
                <p:nvPr/>
              </p:nvSpPr>
              <p:spPr bwMode="ltGray">
                <a:xfrm>
                  <a:off x="3072" y="2252"/>
                  <a:ext cx="84" cy="84"/>
                </a:xfrm>
                <a:custGeom>
                  <a:avLst/>
                  <a:gdLst>
                    <a:gd name="T0" fmla="*/ 6 w 84"/>
                    <a:gd name="T1" fmla="*/ 0 h 84"/>
                    <a:gd name="T2" fmla="*/ 47 w 84"/>
                    <a:gd name="T3" fmla="*/ 8 h 84"/>
                    <a:gd name="T4" fmla="*/ 71 w 84"/>
                    <a:gd name="T5" fmla="*/ 40 h 84"/>
                    <a:gd name="T6" fmla="*/ 83 w 84"/>
                    <a:gd name="T7" fmla="*/ 83 h 84"/>
                    <a:gd name="T8" fmla="*/ 26 w 84"/>
                    <a:gd name="T9" fmla="*/ 77 h 84"/>
                    <a:gd name="T10" fmla="*/ 0 w 84"/>
                    <a:gd name="T11" fmla="*/ 43 h 84"/>
                    <a:gd name="T12" fmla="*/ 6 w 84"/>
                    <a:gd name="T13" fmla="*/ 0 h 84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84" h="84">
                      <a:moveTo>
                        <a:pt x="6" y="0"/>
                      </a:moveTo>
                      <a:lnTo>
                        <a:pt x="47" y="8"/>
                      </a:lnTo>
                      <a:lnTo>
                        <a:pt x="71" y="40"/>
                      </a:lnTo>
                      <a:lnTo>
                        <a:pt x="83" y="83"/>
                      </a:lnTo>
                      <a:lnTo>
                        <a:pt x="26" y="77"/>
                      </a:lnTo>
                      <a:lnTo>
                        <a:pt x="0" y="43"/>
                      </a:lnTo>
                      <a:lnTo>
                        <a:pt x="6" y="0"/>
                      </a:lnTo>
                    </a:path>
                  </a:pathLst>
                </a:custGeom>
                <a:solidFill>
                  <a:schemeClr val="accent1"/>
                </a:solidFill>
                <a:ln w="12700" cap="rnd" cmpd="sng">
                  <a:solidFill>
                    <a:schemeClr val="accent2"/>
                  </a:solidFill>
                  <a:prstDash val="solid"/>
                  <a:round/>
                  <a:headEnd/>
                  <a:tailEnd/>
                </a:ln>
                <a:effectLst>
                  <a:outerShdw dist="13470" dir="2700000" algn="ctr" rotWithShape="0">
                    <a:schemeClr val="bg2">
                      <a:alpha val="50000"/>
                    </a:schemeClr>
                  </a:outerShdw>
                </a:effec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1" name="Freeform 32"/>
              <p:cNvSpPr>
                <a:spLocks/>
              </p:cNvSpPr>
              <p:nvPr/>
            </p:nvSpPr>
            <p:spPr bwMode="ltGray">
              <a:xfrm>
                <a:off x="3851" y="2169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33"/>
              <p:cNvSpPr>
                <a:spLocks/>
              </p:cNvSpPr>
              <p:nvPr/>
            </p:nvSpPr>
            <p:spPr bwMode="ltGray">
              <a:xfrm>
                <a:off x="3894" y="2250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34"/>
              <p:cNvSpPr>
                <a:spLocks/>
              </p:cNvSpPr>
              <p:nvPr/>
            </p:nvSpPr>
            <p:spPr bwMode="ltGray">
              <a:xfrm>
                <a:off x="3792" y="2252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35"/>
              <p:cNvSpPr>
                <a:spLocks/>
              </p:cNvSpPr>
              <p:nvPr/>
            </p:nvSpPr>
            <p:spPr bwMode="ltGray">
              <a:xfrm>
                <a:off x="4579" y="2169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36"/>
              <p:cNvSpPr>
                <a:spLocks/>
              </p:cNvSpPr>
              <p:nvPr/>
            </p:nvSpPr>
            <p:spPr bwMode="ltGray">
              <a:xfrm>
                <a:off x="4622" y="2250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37"/>
              <p:cNvSpPr>
                <a:spLocks/>
              </p:cNvSpPr>
              <p:nvPr/>
            </p:nvSpPr>
            <p:spPr bwMode="ltGray">
              <a:xfrm>
                <a:off x="4520" y="2252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2314" y="342"/>
              <a:ext cx="1133" cy="859"/>
              <a:chOff x="2314" y="342"/>
              <a:chExt cx="1133" cy="859"/>
            </a:xfrm>
          </p:grpSpPr>
          <p:sp>
            <p:nvSpPr>
              <p:cNvPr id="7" name="Freeform 39"/>
              <p:cNvSpPr>
                <a:spLocks/>
              </p:cNvSpPr>
              <p:nvPr/>
            </p:nvSpPr>
            <p:spPr bwMode="gray">
              <a:xfrm>
                <a:off x="2667" y="342"/>
                <a:ext cx="427" cy="565"/>
              </a:xfrm>
              <a:custGeom>
                <a:avLst/>
                <a:gdLst>
                  <a:gd name="T0" fmla="*/ 213 w 427"/>
                  <a:gd name="T1" fmla="*/ 564 h 565"/>
                  <a:gd name="T2" fmla="*/ 147 w 427"/>
                  <a:gd name="T3" fmla="*/ 531 h 565"/>
                  <a:gd name="T4" fmla="*/ 93 w 427"/>
                  <a:gd name="T5" fmla="*/ 486 h 565"/>
                  <a:gd name="T6" fmla="*/ 57 w 427"/>
                  <a:gd name="T7" fmla="*/ 444 h 565"/>
                  <a:gd name="T8" fmla="*/ 27 w 427"/>
                  <a:gd name="T9" fmla="*/ 396 h 565"/>
                  <a:gd name="T10" fmla="*/ 15 w 427"/>
                  <a:gd name="T11" fmla="*/ 363 h 565"/>
                  <a:gd name="T12" fmla="*/ 3 w 427"/>
                  <a:gd name="T13" fmla="*/ 333 h 565"/>
                  <a:gd name="T14" fmla="*/ 0 w 427"/>
                  <a:gd name="T15" fmla="*/ 288 h 565"/>
                  <a:gd name="T16" fmla="*/ 0 w 427"/>
                  <a:gd name="T17" fmla="*/ 252 h 565"/>
                  <a:gd name="T18" fmla="*/ 9 w 427"/>
                  <a:gd name="T19" fmla="*/ 216 h 565"/>
                  <a:gd name="T20" fmla="*/ 24 w 427"/>
                  <a:gd name="T21" fmla="*/ 177 h 565"/>
                  <a:gd name="T22" fmla="*/ 48 w 427"/>
                  <a:gd name="T23" fmla="*/ 129 h 565"/>
                  <a:gd name="T24" fmla="*/ 48 w 427"/>
                  <a:gd name="T25" fmla="*/ 132 h 565"/>
                  <a:gd name="T26" fmla="*/ 78 w 427"/>
                  <a:gd name="T27" fmla="*/ 96 h 565"/>
                  <a:gd name="T28" fmla="*/ 114 w 427"/>
                  <a:gd name="T29" fmla="*/ 60 h 565"/>
                  <a:gd name="T30" fmla="*/ 165 w 427"/>
                  <a:gd name="T31" fmla="*/ 24 h 565"/>
                  <a:gd name="T32" fmla="*/ 165 w 427"/>
                  <a:gd name="T33" fmla="*/ 27 h 565"/>
                  <a:gd name="T34" fmla="*/ 213 w 427"/>
                  <a:gd name="T35" fmla="*/ 0 h 565"/>
                  <a:gd name="T36" fmla="*/ 249 w 427"/>
                  <a:gd name="T37" fmla="*/ 18 h 565"/>
                  <a:gd name="T38" fmla="*/ 282 w 427"/>
                  <a:gd name="T39" fmla="*/ 39 h 565"/>
                  <a:gd name="T40" fmla="*/ 315 w 427"/>
                  <a:gd name="T41" fmla="*/ 63 h 565"/>
                  <a:gd name="T42" fmla="*/ 312 w 427"/>
                  <a:gd name="T43" fmla="*/ 63 h 565"/>
                  <a:gd name="T44" fmla="*/ 342 w 427"/>
                  <a:gd name="T45" fmla="*/ 90 h 565"/>
                  <a:gd name="T46" fmla="*/ 369 w 427"/>
                  <a:gd name="T47" fmla="*/ 123 h 565"/>
                  <a:gd name="T48" fmla="*/ 390 w 427"/>
                  <a:gd name="T49" fmla="*/ 153 h 565"/>
                  <a:gd name="T50" fmla="*/ 408 w 427"/>
                  <a:gd name="T51" fmla="*/ 189 h 565"/>
                  <a:gd name="T52" fmla="*/ 420 w 427"/>
                  <a:gd name="T53" fmla="*/ 222 h 565"/>
                  <a:gd name="T54" fmla="*/ 420 w 427"/>
                  <a:gd name="T55" fmla="*/ 225 h 565"/>
                  <a:gd name="T56" fmla="*/ 426 w 427"/>
                  <a:gd name="T57" fmla="*/ 264 h 565"/>
                  <a:gd name="T58" fmla="*/ 426 w 427"/>
                  <a:gd name="T59" fmla="*/ 306 h 565"/>
                  <a:gd name="T60" fmla="*/ 417 w 427"/>
                  <a:gd name="T61" fmla="*/ 348 h 565"/>
                  <a:gd name="T62" fmla="*/ 402 w 427"/>
                  <a:gd name="T63" fmla="*/ 393 h 565"/>
                  <a:gd name="T64" fmla="*/ 378 w 427"/>
                  <a:gd name="T65" fmla="*/ 432 h 565"/>
                  <a:gd name="T66" fmla="*/ 354 w 427"/>
                  <a:gd name="T67" fmla="*/ 465 h 565"/>
                  <a:gd name="T68" fmla="*/ 324 w 427"/>
                  <a:gd name="T69" fmla="*/ 492 h 565"/>
                  <a:gd name="T70" fmla="*/ 297 w 427"/>
                  <a:gd name="T71" fmla="*/ 516 h 565"/>
                  <a:gd name="T72" fmla="*/ 255 w 427"/>
                  <a:gd name="T73" fmla="*/ 543 h 565"/>
                  <a:gd name="T74" fmla="*/ 237 w 427"/>
                  <a:gd name="T75" fmla="*/ 552 h 565"/>
                  <a:gd name="T76" fmla="*/ 213 w 427"/>
                  <a:gd name="T77" fmla="*/ 564 h 565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27" h="565">
                    <a:moveTo>
                      <a:pt x="213" y="564"/>
                    </a:moveTo>
                    <a:lnTo>
                      <a:pt x="147" y="531"/>
                    </a:lnTo>
                    <a:lnTo>
                      <a:pt x="93" y="486"/>
                    </a:lnTo>
                    <a:lnTo>
                      <a:pt x="57" y="444"/>
                    </a:lnTo>
                    <a:lnTo>
                      <a:pt x="27" y="396"/>
                    </a:lnTo>
                    <a:lnTo>
                      <a:pt x="15" y="363"/>
                    </a:lnTo>
                    <a:lnTo>
                      <a:pt x="3" y="333"/>
                    </a:lnTo>
                    <a:lnTo>
                      <a:pt x="0" y="288"/>
                    </a:lnTo>
                    <a:lnTo>
                      <a:pt x="0" y="252"/>
                    </a:lnTo>
                    <a:lnTo>
                      <a:pt x="9" y="216"/>
                    </a:lnTo>
                    <a:lnTo>
                      <a:pt x="24" y="177"/>
                    </a:lnTo>
                    <a:lnTo>
                      <a:pt x="48" y="129"/>
                    </a:lnTo>
                    <a:lnTo>
                      <a:pt x="48" y="132"/>
                    </a:lnTo>
                    <a:lnTo>
                      <a:pt x="78" y="96"/>
                    </a:lnTo>
                    <a:lnTo>
                      <a:pt x="114" y="60"/>
                    </a:lnTo>
                    <a:lnTo>
                      <a:pt x="165" y="24"/>
                    </a:lnTo>
                    <a:lnTo>
                      <a:pt x="165" y="27"/>
                    </a:lnTo>
                    <a:lnTo>
                      <a:pt x="213" y="0"/>
                    </a:lnTo>
                    <a:lnTo>
                      <a:pt x="249" y="18"/>
                    </a:lnTo>
                    <a:lnTo>
                      <a:pt x="282" y="39"/>
                    </a:lnTo>
                    <a:lnTo>
                      <a:pt x="315" y="63"/>
                    </a:lnTo>
                    <a:lnTo>
                      <a:pt x="312" y="63"/>
                    </a:lnTo>
                    <a:lnTo>
                      <a:pt x="342" y="90"/>
                    </a:lnTo>
                    <a:lnTo>
                      <a:pt x="369" y="123"/>
                    </a:lnTo>
                    <a:lnTo>
                      <a:pt x="390" y="153"/>
                    </a:lnTo>
                    <a:lnTo>
                      <a:pt x="408" y="189"/>
                    </a:lnTo>
                    <a:lnTo>
                      <a:pt x="420" y="222"/>
                    </a:lnTo>
                    <a:lnTo>
                      <a:pt x="420" y="225"/>
                    </a:lnTo>
                    <a:lnTo>
                      <a:pt x="426" y="264"/>
                    </a:lnTo>
                    <a:lnTo>
                      <a:pt x="426" y="306"/>
                    </a:lnTo>
                    <a:lnTo>
                      <a:pt x="417" y="348"/>
                    </a:lnTo>
                    <a:lnTo>
                      <a:pt x="402" y="393"/>
                    </a:lnTo>
                    <a:lnTo>
                      <a:pt x="378" y="432"/>
                    </a:lnTo>
                    <a:lnTo>
                      <a:pt x="354" y="465"/>
                    </a:lnTo>
                    <a:lnTo>
                      <a:pt x="324" y="492"/>
                    </a:lnTo>
                    <a:lnTo>
                      <a:pt x="297" y="516"/>
                    </a:lnTo>
                    <a:lnTo>
                      <a:pt x="255" y="543"/>
                    </a:lnTo>
                    <a:lnTo>
                      <a:pt x="237" y="552"/>
                    </a:lnTo>
                    <a:lnTo>
                      <a:pt x="213" y="564"/>
                    </a:lnTo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Freeform 40"/>
              <p:cNvSpPr>
                <a:spLocks/>
              </p:cNvSpPr>
              <p:nvPr/>
            </p:nvSpPr>
            <p:spPr bwMode="gray">
              <a:xfrm>
                <a:off x="2976" y="864"/>
                <a:ext cx="471" cy="337"/>
              </a:xfrm>
              <a:custGeom>
                <a:avLst/>
                <a:gdLst>
                  <a:gd name="T0" fmla="*/ 16 w 471"/>
                  <a:gd name="T1" fmla="*/ 301 h 337"/>
                  <a:gd name="T2" fmla="*/ 83 w 471"/>
                  <a:gd name="T3" fmla="*/ 324 h 337"/>
                  <a:gd name="T4" fmla="*/ 152 w 471"/>
                  <a:gd name="T5" fmla="*/ 335 h 337"/>
                  <a:gd name="T6" fmla="*/ 207 w 471"/>
                  <a:gd name="T7" fmla="*/ 336 h 337"/>
                  <a:gd name="T8" fmla="*/ 263 w 471"/>
                  <a:gd name="T9" fmla="*/ 330 h 337"/>
                  <a:gd name="T10" fmla="*/ 297 w 471"/>
                  <a:gd name="T11" fmla="*/ 322 h 337"/>
                  <a:gd name="T12" fmla="*/ 328 w 471"/>
                  <a:gd name="T13" fmla="*/ 314 h 337"/>
                  <a:gd name="T14" fmla="*/ 364 w 471"/>
                  <a:gd name="T15" fmla="*/ 295 h 337"/>
                  <a:gd name="T16" fmla="*/ 392 w 471"/>
                  <a:gd name="T17" fmla="*/ 278 h 337"/>
                  <a:gd name="T18" fmla="*/ 415 w 471"/>
                  <a:gd name="T19" fmla="*/ 255 h 337"/>
                  <a:gd name="T20" fmla="*/ 436 w 471"/>
                  <a:gd name="T21" fmla="*/ 228 h 337"/>
                  <a:gd name="T22" fmla="*/ 458 w 471"/>
                  <a:gd name="T23" fmla="*/ 191 h 337"/>
                  <a:gd name="T24" fmla="*/ 455 w 471"/>
                  <a:gd name="T25" fmla="*/ 192 h 337"/>
                  <a:gd name="T26" fmla="*/ 464 w 471"/>
                  <a:gd name="T27" fmla="*/ 158 h 337"/>
                  <a:gd name="T28" fmla="*/ 470 w 471"/>
                  <a:gd name="T29" fmla="*/ 119 h 337"/>
                  <a:gd name="T30" fmla="*/ 466 w 471"/>
                  <a:gd name="T31" fmla="*/ 72 h 337"/>
                  <a:gd name="T32" fmla="*/ 463 w 471"/>
                  <a:gd name="T33" fmla="*/ 74 h 337"/>
                  <a:gd name="T34" fmla="*/ 454 w 471"/>
                  <a:gd name="T35" fmla="*/ 33 h 337"/>
                  <a:gd name="T36" fmla="*/ 418 w 471"/>
                  <a:gd name="T37" fmla="*/ 20 h 337"/>
                  <a:gd name="T38" fmla="*/ 380 w 471"/>
                  <a:gd name="T39" fmla="*/ 10 h 337"/>
                  <a:gd name="T40" fmla="*/ 341 w 471"/>
                  <a:gd name="T41" fmla="*/ 3 h 337"/>
                  <a:gd name="T42" fmla="*/ 343 w 471"/>
                  <a:gd name="T43" fmla="*/ 4 h 337"/>
                  <a:gd name="T44" fmla="*/ 303 w 471"/>
                  <a:gd name="T45" fmla="*/ 0 h 337"/>
                  <a:gd name="T46" fmla="*/ 260 w 471"/>
                  <a:gd name="T47" fmla="*/ 0 h 337"/>
                  <a:gd name="T48" fmla="*/ 224 w 471"/>
                  <a:gd name="T49" fmla="*/ 1 h 337"/>
                  <a:gd name="T50" fmla="*/ 185 w 471"/>
                  <a:gd name="T51" fmla="*/ 8 h 337"/>
                  <a:gd name="T52" fmla="*/ 151 w 471"/>
                  <a:gd name="T53" fmla="*/ 16 h 337"/>
                  <a:gd name="T54" fmla="*/ 149 w 471"/>
                  <a:gd name="T55" fmla="*/ 18 h 337"/>
                  <a:gd name="T56" fmla="*/ 115 w 471"/>
                  <a:gd name="T57" fmla="*/ 33 h 337"/>
                  <a:gd name="T58" fmla="*/ 82 w 471"/>
                  <a:gd name="T59" fmla="*/ 53 h 337"/>
                  <a:gd name="T60" fmla="*/ 55 w 471"/>
                  <a:gd name="T61" fmla="*/ 78 h 337"/>
                  <a:gd name="T62" fmla="*/ 30 w 471"/>
                  <a:gd name="T63" fmla="*/ 108 h 337"/>
                  <a:gd name="T64" fmla="*/ 15 w 471"/>
                  <a:gd name="T65" fmla="*/ 141 h 337"/>
                  <a:gd name="T66" fmla="*/ 4 w 471"/>
                  <a:gd name="T67" fmla="*/ 171 h 337"/>
                  <a:gd name="T68" fmla="*/ 2 w 471"/>
                  <a:gd name="T69" fmla="*/ 202 h 337"/>
                  <a:gd name="T70" fmla="*/ 0 w 471"/>
                  <a:gd name="T71" fmla="*/ 229 h 337"/>
                  <a:gd name="T72" fmla="*/ 6 w 471"/>
                  <a:gd name="T73" fmla="*/ 267 h 337"/>
                  <a:gd name="T74" fmla="*/ 10 w 471"/>
                  <a:gd name="T75" fmla="*/ 281 h 337"/>
                  <a:gd name="T76" fmla="*/ 16 w 471"/>
                  <a:gd name="T77" fmla="*/ 301 h 33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71" h="337">
                    <a:moveTo>
                      <a:pt x="16" y="301"/>
                    </a:moveTo>
                    <a:lnTo>
                      <a:pt x="83" y="324"/>
                    </a:lnTo>
                    <a:lnTo>
                      <a:pt x="152" y="335"/>
                    </a:lnTo>
                    <a:lnTo>
                      <a:pt x="207" y="336"/>
                    </a:lnTo>
                    <a:lnTo>
                      <a:pt x="263" y="330"/>
                    </a:lnTo>
                    <a:lnTo>
                      <a:pt x="297" y="322"/>
                    </a:lnTo>
                    <a:lnTo>
                      <a:pt x="328" y="314"/>
                    </a:lnTo>
                    <a:lnTo>
                      <a:pt x="364" y="295"/>
                    </a:lnTo>
                    <a:lnTo>
                      <a:pt x="392" y="278"/>
                    </a:lnTo>
                    <a:lnTo>
                      <a:pt x="415" y="255"/>
                    </a:lnTo>
                    <a:lnTo>
                      <a:pt x="436" y="228"/>
                    </a:lnTo>
                    <a:lnTo>
                      <a:pt x="458" y="191"/>
                    </a:lnTo>
                    <a:lnTo>
                      <a:pt x="455" y="192"/>
                    </a:lnTo>
                    <a:lnTo>
                      <a:pt x="464" y="158"/>
                    </a:lnTo>
                    <a:lnTo>
                      <a:pt x="470" y="119"/>
                    </a:lnTo>
                    <a:lnTo>
                      <a:pt x="466" y="72"/>
                    </a:lnTo>
                    <a:lnTo>
                      <a:pt x="463" y="74"/>
                    </a:lnTo>
                    <a:lnTo>
                      <a:pt x="454" y="33"/>
                    </a:lnTo>
                    <a:lnTo>
                      <a:pt x="418" y="20"/>
                    </a:lnTo>
                    <a:lnTo>
                      <a:pt x="380" y="10"/>
                    </a:lnTo>
                    <a:lnTo>
                      <a:pt x="341" y="3"/>
                    </a:lnTo>
                    <a:lnTo>
                      <a:pt x="343" y="4"/>
                    </a:lnTo>
                    <a:lnTo>
                      <a:pt x="303" y="0"/>
                    </a:lnTo>
                    <a:lnTo>
                      <a:pt x="260" y="0"/>
                    </a:lnTo>
                    <a:lnTo>
                      <a:pt x="224" y="1"/>
                    </a:lnTo>
                    <a:lnTo>
                      <a:pt x="185" y="8"/>
                    </a:lnTo>
                    <a:lnTo>
                      <a:pt x="151" y="16"/>
                    </a:lnTo>
                    <a:lnTo>
                      <a:pt x="149" y="18"/>
                    </a:lnTo>
                    <a:lnTo>
                      <a:pt x="115" y="33"/>
                    </a:lnTo>
                    <a:lnTo>
                      <a:pt x="82" y="53"/>
                    </a:lnTo>
                    <a:lnTo>
                      <a:pt x="55" y="78"/>
                    </a:lnTo>
                    <a:lnTo>
                      <a:pt x="30" y="108"/>
                    </a:lnTo>
                    <a:lnTo>
                      <a:pt x="15" y="141"/>
                    </a:lnTo>
                    <a:lnTo>
                      <a:pt x="4" y="171"/>
                    </a:lnTo>
                    <a:lnTo>
                      <a:pt x="2" y="202"/>
                    </a:lnTo>
                    <a:lnTo>
                      <a:pt x="0" y="229"/>
                    </a:lnTo>
                    <a:lnTo>
                      <a:pt x="6" y="267"/>
                    </a:lnTo>
                    <a:lnTo>
                      <a:pt x="10" y="281"/>
                    </a:lnTo>
                    <a:lnTo>
                      <a:pt x="16" y="301"/>
                    </a:lnTo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Freeform 41"/>
              <p:cNvSpPr>
                <a:spLocks/>
              </p:cNvSpPr>
              <p:nvPr/>
            </p:nvSpPr>
            <p:spPr bwMode="gray">
              <a:xfrm>
                <a:off x="2314" y="864"/>
                <a:ext cx="471" cy="337"/>
              </a:xfrm>
              <a:custGeom>
                <a:avLst/>
                <a:gdLst>
                  <a:gd name="T0" fmla="*/ 454 w 471"/>
                  <a:gd name="T1" fmla="*/ 301 h 337"/>
                  <a:gd name="T2" fmla="*/ 387 w 471"/>
                  <a:gd name="T3" fmla="*/ 325 h 337"/>
                  <a:gd name="T4" fmla="*/ 318 w 471"/>
                  <a:gd name="T5" fmla="*/ 335 h 337"/>
                  <a:gd name="T6" fmla="*/ 263 w 471"/>
                  <a:gd name="T7" fmla="*/ 336 h 337"/>
                  <a:gd name="T8" fmla="*/ 207 w 471"/>
                  <a:gd name="T9" fmla="*/ 331 h 337"/>
                  <a:gd name="T10" fmla="*/ 173 w 471"/>
                  <a:gd name="T11" fmla="*/ 322 h 337"/>
                  <a:gd name="T12" fmla="*/ 142 w 471"/>
                  <a:gd name="T13" fmla="*/ 315 h 337"/>
                  <a:gd name="T14" fmla="*/ 106 w 471"/>
                  <a:gd name="T15" fmla="*/ 295 h 337"/>
                  <a:gd name="T16" fmla="*/ 78 w 471"/>
                  <a:gd name="T17" fmla="*/ 278 h 337"/>
                  <a:gd name="T18" fmla="*/ 55 w 471"/>
                  <a:gd name="T19" fmla="*/ 256 h 337"/>
                  <a:gd name="T20" fmla="*/ 34 w 471"/>
                  <a:gd name="T21" fmla="*/ 229 h 337"/>
                  <a:gd name="T22" fmla="*/ 12 w 471"/>
                  <a:gd name="T23" fmla="*/ 191 h 337"/>
                  <a:gd name="T24" fmla="*/ 15 w 471"/>
                  <a:gd name="T25" fmla="*/ 193 h 337"/>
                  <a:gd name="T26" fmla="*/ 6 w 471"/>
                  <a:gd name="T27" fmla="*/ 158 h 337"/>
                  <a:gd name="T28" fmla="*/ 0 w 471"/>
                  <a:gd name="T29" fmla="*/ 120 h 337"/>
                  <a:gd name="T30" fmla="*/ 4 w 471"/>
                  <a:gd name="T31" fmla="*/ 73 h 337"/>
                  <a:gd name="T32" fmla="*/ 7 w 471"/>
                  <a:gd name="T33" fmla="*/ 74 h 337"/>
                  <a:gd name="T34" fmla="*/ 16 w 471"/>
                  <a:gd name="T35" fmla="*/ 33 h 337"/>
                  <a:gd name="T36" fmla="*/ 52 w 471"/>
                  <a:gd name="T37" fmla="*/ 20 h 337"/>
                  <a:gd name="T38" fmla="*/ 90 w 471"/>
                  <a:gd name="T39" fmla="*/ 11 h 337"/>
                  <a:gd name="T40" fmla="*/ 129 w 471"/>
                  <a:gd name="T41" fmla="*/ 3 h 337"/>
                  <a:gd name="T42" fmla="*/ 127 w 471"/>
                  <a:gd name="T43" fmla="*/ 5 h 337"/>
                  <a:gd name="T44" fmla="*/ 167 w 471"/>
                  <a:gd name="T45" fmla="*/ 0 h 337"/>
                  <a:gd name="T46" fmla="*/ 210 w 471"/>
                  <a:gd name="T47" fmla="*/ 0 h 337"/>
                  <a:gd name="T48" fmla="*/ 246 w 471"/>
                  <a:gd name="T49" fmla="*/ 2 h 337"/>
                  <a:gd name="T50" fmla="*/ 285 w 471"/>
                  <a:gd name="T51" fmla="*/ 8 h 337"/>
                  <a:gd name="T52" fmla="*/ 319 w 471"/>
                  <a:gd name="T53" fmla="*/ 17 h 337"/>
                  <a:gd name="T54" fmla="*/ 321 w 471"/>
                  <a:gd name="T55" fmla="*/ 18 h 337"/>
                  <a:gd name="T56" fmla="*/ 355 w 471"/>
                  <a:gd name="T57" fmla="*/ 33 h 337"/>
                  <a:gd name="T58" fmla="*/ 388 w 471"/>
                  <a:gd name="T59" fmla="*/ 54 h 337"/>
                  <a:gd name="T60" fmla="*/ 415 w 471"/>
                  <a:gd name="T61" fmla="*/ 79 h 337"/>
                  <a:gd name="T62" fmla="*/ 440 w 471"/>
                  <a:gd name="T63" fmla="*/ 109 h 337"/>
                  <a:gd name="T64" fmla="*/ 455 w 471"/>
                  <a:gd name="T65" fmla="*/ 142 h 337"/>
                  <a:gd name="T66" fmla="*/ 466 w 471"/>
                  <a:gd name="T67" fmla="*/ 172 h 337"/>
                  <a:gd name="T68" fmla="*/ 468 w 471"/>
                  <a:gd name="T69" fmla="*/ 202 h 337"/>
                  <a:gd name="T70" fmla="*/ 470 w 471"/>
                  <a:gd name="T71" fmla="*/ 229 h 337"/>
                  <a:gd name="T72" fmla="*/ 464 w 471"/>
                  <a:gd name="T73" fmla="*/ 267 h 337"/>
                  <a:gd name="T74" fmla="*/ 460 w 471"/>
                  <a:gd name="T75" fmla="*/ 282 h 337"/>
                  <a:gd name="T76" fmla="*/ 454 w 471"/>
                  <a:gd name="T77" fmla="*/ 301 h 337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0" t="0" r="r" b="b"/>
                <a:pathLst>
                  <a:path w="471" h="337">
                    <a:moveTo>
                      <a:pt x="454" y="301"/>
                    </a:moveTo>
                    <a:lnTo>
                      <a:pt x="387" y="325"/>
                    </a:lnTo>
                    <a:lnTo>
                      <a:pt x="318" y="335"/>
                    </a:lnTo>
                    <a:lnTo>
                      <a:pt x="263" y="336"/>
                    </a:lnTo>
                    <a:lnTo>
                      <a:pt x="207" y="331"/>
                    </a:lnTo>
                    <a:lnTo>
                      <a:pt x="173" y="322"/>
                    </a:lnTo>
                    <a:lnTo>
                      <a:pt x="142" y="315"/>
                    </a:lnTo>
                    <a:lnTo>
                      <a:pt x="106" y="295"/>
                    </a:lnTo>
                    <a:lnTo>
                      <a:pt x="78" y="278"/>
                    </a:lnTo>
                    <a:lnTo>
                      <a:pt x="55" y="256"/>
                    </a:lnTo>
                    <a:lnTo>
                      <a:pt x="34" y="229"/>
                    </a:lnTo>
                    <a:lnTo>
                      <a:pt x="12" y="191"/>
                    </a:lnTo>
                    <a:lnTo>
                      <a:pt x="15" y="193"/>
                    </a:lnTo>
                    <a:lnTo>
                      <a:pt x="6" y="158"/>
                    </a:lnTo>
                    <a:lnTo>
                      <a:pt x="0" y="120"/>
                    </a:lnTo>
                    <a:lnTo>
                      <a:pt x="4" y="73"/>
                    </a:lnTo>
                    <a:lnTo>
                      <a:pt x="7" y="74"/>
                    </a:lnTo>
                    <a:lnTo>
                      <a:pt x="16" y="33"/>
                    </a:lnTo>
                    <a:lnTo>
                      <a:pt x="52" y="20"/>
                    </a:lnTo>
                    <a:lnTo>
                      <a:pt x="90" y="11"/>
                    </a:lnTo>
                    <a:lnTo>
                      <a:pt x="129" y="3"/>
                    </a:lnTo>
                    <a:lnTo>
                      <a:pt x="127" y="5"/>
                    </a:lnTo>
                    <a:lnTo>
                      <a:pt x="167" y="0"/>
                    </a:lnTo>
                    <a:lnTo>
                      <a:pt x="210" y="0"/>
                    </a:lnTo>
                    <a:lnTo>
                      <a:pt x="246" y="2"/>
                    </a:lnTo>
                    <a:lnTo>
                      <a:pt x="285" y="8"/>
                    </a:lnTo>
                    <a:lnTo>
                      <a:pt x="319" y="17"/>
                    </a:lnTo>
                    <a:lnTo>
                      <a:pt x="321" y="18"/>
                    </a:lnTo>
                    <a:lnTo>
                      <a:pt x="355" y="33"/>
                    </a:lnTo>
                    <a:lnTo>
                      <a:pt x="388" y="54"/>
                    </a:lnTo>
                    <a:lnTo>
                      <a:pt x="415" y="79"/>
                    </a:lnTo>
                    <a:lnTo>
                      <a:pt x="440" y="109"/>
                    </a:lnTo>
                    <a:lnTo>
                      <a:pt x="455" y="142"/>
                    </a:lnTo>
                    <a:lnTo>
                      <a:pt x="466" y="172"/>
                    </a:lnTo>
                    <a:lnTo>
                      <a:pt x="468" y="202"/>
                    </a:lnTo>
                    <a:lnTo>
                      <a:pt x="470" y="229"/>
                    </a:lnTo>
                    <a:lnTo>
                      <a:pt x="464" y="267"/>
                    </a:lnTo>
                    <a:lnTo>
                      <a:pt x="460" y="282"/>
                    </a:lnTo>
                    <a:lnTo>
                      <a:pt x="454" y="301"/>
                    </a:lnTo>
                  </a:path>
                </a:pathLst>
              </a:cu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1336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dirty="0"/>
              <a:t>Click to edit Master subtitle style</a:t>
            </a:r>
          </a:p>
        </p:txBody>
      </p:sp>
      <p:sp>
        <p:nvSpPr>
          <p:cNvPr id="39" name="Rectangle 4"/>
          <p:cNvSpPr>
            <a:spLocks noGrp="1" noChangeArrowheads="1"/>
          </p:cNvSpPr>
          <p:nvPr>
            <p:ph type="dt" sz="quarter" idx="10"/>
          </p:nvPr>
        </p:nvSpPr>
        <p:spPr>
          <a:xfrm>
            <a:off x="914400" y="6248400"/>
            <a:ext cx="2540000" cy="2286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2286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540000" cy="228600"/>
          </a:xfrm>
        </p:spPr>
        <p:txBody>
          <a:bodyPr/>
          <a:lstStyle>
            <a:lvl1pPr>
              <a:defRPr/>
            </a:lvl1pPr>
          </a:lstStyle>
          <a:p>
            <a:fld id="{772BE179-8186-4D04-B4AE-0C558CDC71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88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708215-5B9F-4EAA-95C0-AD3CCDD0C2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947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4572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72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E5C691-538E-493E-9124-A6B1575F68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814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11EF4A-9127-43C6-BF59-78739CEA9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36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23CA53-5A13-46DA-AE27-D9FE065DD8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0516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8288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C83EC3-11DE-4040-BF4F-1032A7D90C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25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B080B6-722F-4A96-8FAC-DA9C9026EB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82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58AE75-F500-4767-9638-260B5895E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664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C5FBD-FDA7-4FDE-BF66-0449B05D1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98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9F1244-51FD-4F73-9AA6-AD4F606D33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43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EAFC23-3031-4B92-A57C-3DF2A88906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094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13884" y="6034088"/>
            <a:ext cx="10041467" cy="290512"/>
            <a:chOff x="479" y="3801"/>
            <a:chExt cx="4744" cy="183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ltGray">
            <a:xfrm>
              <a:off x="47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ltGray">
            <a:xfrm>
              <a:off x="119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4" name="Rectangle 5"/>
            <p:cNvSpPr>
              <a:spLocks noChangeArrowheads="1"/>
            </p:cNvSpPr>
            <p:nvPr/>
          </p:nvSpPr>
          <p:spPr bwMode="ltGray">
            <a:xfrm>
              <a:off x="191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5" name="Rectangle 6"/>
            <p:cNvSpPr>
              <a:spLocks noChangeArrowheads="1"/>
            </p:cNvSpPr>
            <p:nvPr/>
          </p:nvSpPr>
          <p:spPr bwMode="ltGray">
            <a:xfrm>
              <a:off x="263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6" name="Rectangle 7"/>
            <p:cNvSpPr>
              <a:spLocks noChangeArrowheads="1"/>
            </p:cNvSpPr>
            <p:nvPr/>
          </p:nvSpPr>
          <p:spPr bwMode="ltGray">
            <a:xfrm>
              <a:off x="335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7" name="Rectangle 8"/>
            <p:cNvSpPr>
              <a:spLocks noChangeArrowheads="1"/>
            </p:cNvSpPr>
            <p:nvPr/>
          </p:nvSpPr>
          <p:spPr bwMode="ltGray">
            <a:xfrm>
              <a:off x="407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038" name="Rectangle 9"/>
            <p:cNvSpPr>
              <a:spLocks noChangeArrowheads="1"/>
            </p:cNvSpPr>
            <p:nvPr/>
          </p:nvSpPr>
          <p:spPr bwMode="ltGray">
            <a:xfrm>
              <a:off x="4799" y="3890"/>
              <a:ext cx="424" cy="8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039" name="Group 10"/>
            <p:cNvGrpSpPr>
              <a:grpSpLocks/>
            </p:cNvGrpSpPr>
            <p:nvPr/>
          </p:nvGrpSpPr>
          <p:grpSpPr bwMode="auto">
            <a:xfrm>
              <a:off x="960" y="3817"/>
              <a:ext cx="179" cy="167"/>
              <a:chOff x="960" y="3817"/>
              <a:chExt cx="179" cy="167"/>
            </a:xfrm>
          </p:grpSpPr>
          <p:sp>
            <p:nvSpPr>
              <p:cNvPr id="1058" name="Freeform 11"/>
              <p:cNvSpPr>
                <a:spLocks/>
              </p:cNvSpPr>
              <p:nvPr/>
            </p:nvSpPr>
            <p:spPr bwMode="ltGray">
              <a:xfrm>
                <a:off x="1019" y="3817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9" name="Freeform 12"/>
              <p:cNvSpPr>
                <a:spLocks/>
              </p:cNvSpPr>
              <p:nvPr/>
            </p:nvSpPr>
            <p:spPr bwMode="ltGray">
              <a:xfrm>
                <a:off x="1062" y="3898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0" name="Freeform 13"/>
              <p:cNvSpPr>
                <a:spLocks/>
              </p:cNvSpPr>
              <p:nvPr/>
            </p:nvSpPr>
            <p:spPr bwMode="ltGray">
              <a:xfrm>
                <a:off x="960" y="3900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0" name="Group 14"/>
            <p:cNvGrpSpPr>
              <a:grpSpLocks/>
            </p:cNvGrpSpPr>
            <p:nvPr/>
          </p:nvGrpSpPr>
          <p:grpSpPr bwMode="auto">
            <a:xfrm>
              <a:off x="1680" y="3809"/>
              <a:ext cx="179" cy="167"/>
              <a:chOff x="1680" y="3809"/>
              <a:chExt cx="179" cy="167"/>
            </a:xfrm>
          </p:grpSpPr>
          <p:sp>
            <p:nvSpPr>
              <p:cNvPr id="1055" name="Freeform 15"/>
              <p:cNvSpPr>
                <a:spLocks/>
              </p:cNvSpPr>
              <p:nvPr/>
            </p:nvSpPr>
            <p:spPr bwMode="ltGray">
              <a:xfrm>
                <a:off x="1739" y="3809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6" name="Freeform 16"/>
              <p:cNvSpPr>
                <a:spLocks/>
              </p:cNvSpPr>
              <p:nvPr/>
            </p:nvSpPr>
            <p:spPr bwMode="ltGray">
              <a:xfrm>
                <a:off x="1782" y="3890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7" name="Freeform 17"/>
              <p:cNvSpPr>
                <a:spLocks/>
              </p:cNvSpPr>
              <p:nvPr/>
            </p:nvSpPr>
            <p:spPr bwMode="ltGray">
              <a:xfrm>
                <a:off x="1680" y="3892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1" name="Group 18"/>
            <p:cNvGrpSpPr>
              <a:grpSpLocks/>
            </p:cNvGrpSpPr>
            <p:nvPr/>
          </p:nvGrpSpPr>
          <p:grpSpPr bwMode="auto">
            <a:xfrm>
              <a:off x="2416" y="3817"/>
              <a:ext cx="179" cy="167"/>
              <a:chOff x="2416" y="3817"/>
              <a:chExt cx="179" cy="167"/>
            </a:xfrm>
          </p:grpSpPr>
          <p:sp>
            <p:nvSpPr>
              <p:cNvPr id="1052" name="Freeform 19"/>
              <p:cNvSpPr>
                <a:spLocks/>
              </p:cNvSpPr>
              <p:nvPr/>
            </p:nvSpPr>
            <p:spPr bwMode="ltGray">
              <a:xfrm>
                <a:off x="2475" y="3817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3" name="Freeform 20"/>
              <p:cNvSpPr>
                <a:spLocks/>
              </p:cNvSpPr>
              <p:nvPr/>
            </p:nvSpPr>
            <p:spPr bwMode="ltGray">
              <a:xfrm>
                <a:off x="2518" y="3898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4" name="Freeform 21"/>
              <p:cNvSpPr>
                <a:spLocks/>
              </p:cNvSpPr>
              <p:nvPr/>
            </p:nvSpPr>
            <p:spPr bwMode="ltGray">
              <a:xfrm>
                <a:off x="2416" y="3900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42" name="Group 22"/>
            <p:cNvGrpSpPr>
              <a:grpSpLocks/>
            </p:cNvGrpSpPr>
            <p:nvPr/>
          </p:nvGrpSpPr>
          <p:grpSpPr bwMode="auto">
            <a:xfrm>
              <a:off x="3120" y="3801"/>
              <a:ext cx="179" cy="167"/>
              <a:chOff x="3120" y="3801"/>
              <a:chExt cx="179" cy="167"/>
            </a:xfrm>
          </p:grpSpPr>
          <p:sp>
            <p:nvSpPr>
              <p:cNvPr id="1049" name="Freeform 23"/>
              <p:cNvSpPr>
                <a:spLocks/>
              </p:cNvSpPr>
              <p:nvPr/>
            </p:nvSpPr>
            <p:spPr bwMode="ltGray">
              <a:xfrm>
                <a:off x="3179" y="3801"/>
                <a:ext cx="61" cy="101"/>
              </a:xfrm>
              <a:custGeom>
                <a:avLst/>
                <a:gdLst>
                  <a:gd name="T0" fmla="*/ 28 w 61"/>
                  <a:gd name="T1" fmla="*/ 0 h 101"/>
                  <a:gd name="T2" fmla="*/ 0 w 61"/>
                  <a:gd name="T3" fmla="*/ 31 h 101"/>
                  <a:gd name="T4" fmla="*/ 0 w 61"/>
                  <a:gd name="T5" fmla="*/ 71 h 101"/>
                  <a:gd name="T6" fmla="*/ 27 w 61"/>
                  <a:gd name="T7" fmla="*/ 100 h 101"/>
                  <a:gd name="T8" fmla="*/ 60 w 61"/>
                  <a:gd name="T9" fmla="*/ 73 h 101"/>
                  <a:gd name="T10" fmla="*/ 60 w 61"/>
                  <a:gd name="T11" fmla="*/ 30 h 101"/>
                  <a:gd name="T12" fmla="*/ 28 w 61"/>
                  <a:gd name="T13" fmla="*/ 0 h 10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1" h="101">
                    <a:moveTo>
                      <a:pt x="28" y="0"/>
                    </a:moveTo>
                    <a:lnTo>
                      <a:pt x="0" y="31"/>
                    </a:lnTo>
                    <a:lnTo>
                      <a:pt x="0" y="71"/>
                    </a:lnTo>
                    <a:lnTo>
                      <a:pt x="27" y="100"/>
                    </a:lnTo>
                    <a:lnTo>
                      <a:pt x="60" y="73"/>
                    </a:lnTo>
                    <a:lnTo>
                      <a:pt x="60" y="30"/>
                    </a:lnTo>
                    <a:lnTo>
                      <a:pt x="28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0" name="Freeform 24"/>
              <p:cNvSpPr>
                <a:spLocks/>
              </p:cNvSpPr>
              <p:nvPr/>
            </p:nvSpPr>
            <p:spPr bwMode="ltGray">
              <a:xfrm>
                <a:off x="3222" y="3882"/>
                <a:ext cx="77" cy="81"/>
              </a:xfrm>
              <a:custGeom>
                <a:avLst/>
                <a:gdLst>
                  <a:gd name="T0" fmla="*/ 69 w 77"/>
                  <a:gd name="T1" fmla="*/ 0 h 81"/>
                  <a:gd name="T2" fmla="*/ 29 w 77"/>
                  <a:gd name="T3" fmla="*/ 8 h 81"/>
                  <a:gd name="T4" fmla="*/ 4 w 77"/>
                  <a:gd name="T5" fmla="*/ 39 h 81"/>
                  <a:gd name="T6" fmla="*/ 0 w 77"/>
                  <a:gd name="T7" fmla="*/ 80 h 81"/>
                  <a:gd name="T8" fmla="*/ 50 w 77"/>
                  <a:gd name="T9" fmla="*/ 76 h 81"/>
                  <a:gd name="T10" fmla="*/ 76 w 77"/>
                  <a:gd name="T11" fmla="*/ 43 h 81"/>
                  <a:gd name="T12" fmla="*/ 69 w 77"/>
                  <a:gd name="T13" fmla="*/ 0 h 8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7" h="81">
                    <a:moveTo>
                      <a:pt x="69" y="0"/>
                    </a:moveTo>
                    <a:lnTo>
                      <a:pt x="29" y="8"/>
                    </a:lnTo>
                    <a:lnTo>
                      <a:pt x="4" y="39"/>
                    </a:lnTo>
                    <a:lnTo>
                      <a:pt x="0" y="80"/>
                    </a:lnTo>
                    <a:lnTo>
                      <a:pt x="50" y="76"/>
                    </a:lnTo>
                    <a:lnTo>
                      <a:pt x="76" y="43"/>
                    </a:lnTo>
                    <a:lnTo>
                      <a:pt x="69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1" name="Freeform 25"/>
              <p:cNvSpPr>
                <a:spLocks/>
              </p:cNvSpPr>
              <p:nvPr/>
            </p:nvSpPr>
            <p:spPr bwMode="ltGray">
              <a:xfrm>
                <a:off x="3120" y="3884"/>
                <a:ext cx="84" cy="84"/>
              </a:xfrm>
              <a:custGeom>
                <a:avLst/>
                <a:gdLst>
                  <a:gd name="T0" fmla="*/ 6 w 84"/>
                  <a:gd name="T1" fmla="*/ 0 h 84"/>
                  <a:gd name="T2" fmla="*/ 47 w 84"/>
                  <a:gd name="T3" fmla="*/ 8 h 84"/>
                  <a:gd name="T4" fmla="*/ 71 w 84"/>
                  <a:gd name="T5" fmla="*/ 40 h 84"/>
                  <a:gd name="T6" fmla="*/ 83 w 84"/>
                  <a:gd name="T7" fmla="*/ 83 h 84"/>
                  <a:gd name="T8" fmla="*/ 26 w 84"/>
                  <a:gd name="T9" fmla="*/ 77 h 84"/>
                  <a:gd name="T10" fmla="*/ 0 w 84"/>
                  <a:gd name="T11" fmla="*/ 43 h 84"/>
                  <a:gd name="T12" fmla="*/ 6 w 84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84" h="84">
                    <a:moveTo>
                      <a:pt x="6" y="0"/>
                    </a:moveTo>
                    <a:lnTo>
                      <a:pt x="47" y="8"/>
                    </a:lnTo>
                    <a:lnTo>
                      <a:pt x="71" y="40"/>
                    </a:lnTo>
                    <a:lnTo>
                      <a:pt x="83" y="83"/>
                    </a:lnTo>
                    <a:lnTo>
                      <a:pt x="26" y="77"/>
                    </a:lnTo>
                    <a:lnTo>
                      <a:pt x="0" y="43"/>
                    </a:lnTo>
                    <a:lnTo>
                      <a:pt x="6" y="0"/>
                    </a:lnTo>
                  </a:path>
                </a:pathLst>
              </a:custGeom>
              <a:solidFill>
                <a:schemeClr val="accent1"/>
              </a:solidFill>
              <a:ln w="12700" cap="rnd" cmpd="sng">
                <a:solidFill>
                  <a:schemeClr val="accent2"/>
                </a:solidFill>
                <a:prstDash val="solid"/>
                <a:round/>
                <a:headEnd/>
                <a:tailEnd/>
              </a:ln>
              <a:effectLst>
                <a:outerShdw dist="13470" dir="27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43" name="Freeform 26"/>
            <p:cNvSpPr>
              <a:spLocks/>
            </p:cNvSpPr>
            <p:nvPr/>
          </p:nvSpPr>
          <p:spPr bwMode="ltGray">
            <a:xfrm>
              <a:off x="3899" y="3801"/>
              <a:ext cx="61" cy="101"/>
            </a:xfrm>
            <a:custGeom>
              <a:avLst/>
              <a:gdLst>
                <a:gd name="T0" fmla="*/ 28 w 61"/>
                <a:gd name="T1" fmla="*/ 0 h 101"/>
                <a:gd name="T2" fmla="*/ 0 w 61"/>
                <a:gd name="T3" fmla="*/ 31 h 101"/>
                <a:gd name="T4" fmla="*/ 0 w 61"/>
                <a:gd name="T5" fmla="*/ 71 h 101"/>
                <a:gd name="T6" fmla="*/ 27 w 61"/>
                <a:gd name="T7" fmla="*/ 100 h 101"/>
                <a:gd name="T8" fmla="*/ 60 w 61"/>
                <a:gd name="T9" fmla="*/ 73 h 101"/>
                <a:gd name="T10" fmla="*/ 60 w 61"/>
                <a:gd name="T11" fmla="*/ 30 h 101"/>
                <a:gd name="T12" fmla="*/ 28 w 61"/>
                <a:gd name="T13" fmla="*/ 0 h 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01">
                  <a:moveTo>
                    <a:pt x="28" y="0"/>
                  </a:moveTo>
                  <a:lnTo>
                    <a:pt x="0" y="31"/>
                  </a:lnTo>
                  <a:lnTo>
                    <a:pt x="0" y="71"/>
                  </a:lnTo>
                  <a:lnTo>
                    <a:pt x="27" y="100"/>
                  </a:lnTo>
                  <a:lnTo>
                    <a:pt x="60" y="73"/>
                  </a:lnTo>
                  <a:lnTo>
                    <a:pt x="60" y="30"/>
                  </a:lnTo>
                  <a:lnTo>
                    <a:pt x="28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44" name="Freeform 27"/>
            <p:cNvSpPr>
              <a:spLocks/>
            </p:cNvSpPr>
            <p:nvPr/>
          </p:nvSpPr>
          <p:spPr bwMode="ltGray">
            <a:xfrm>
              <a:off x="3942" y="3882"/>
              <a:ext cx="77" cy="81"/>
            </a:xfrm>
            <a:custGeom>
              <a:avLst/>
              <a:gdLst>
                <a:gd name="T0" fmla="*/ 69 w 77"/>
                <a:gd name="T1" fmla="*/ 0 h 81"/>
                <a:gd name="T2" fmla="*/ 29 w 77"/>
                <a:gd name="T3" fmla="*/ 8 h 81"/>
                <a:gd name="T4" fmla="*/ 4 w 77"/>
                <a:gd name="T5" fmla="*/ 39 h 81"/>
                <a:gd name="T6" fmla="*/ 0 w 77"/>
                <a:gd name="T7" fmla="*/ 80 h 81"/>
                <a:gd name="T8" fmla="*/ 50 w 77"/>
                <a:gd name="T9" fmla="*/ 76 h 81"/>
                <a:gd name="T10" fmla="*/ 76 w 77"/>
                <a:gd name="T11" fmla="*/ 43 h 81"/>
                <a:gd name="T12" fmla="*/ 69 w 77"/>
                <a:gd name="T13" fmla="*/ 0 h 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" h="81">
                  <a:moveTo>
                    <a:pt x="69" y="0"/>
                  </a:moveTo>
                  <a:lnTo>
                    <a:pt x="29" y="8"/>
                  </a:lnTo>
                  <a:lnTo>
                    <a:pt x="4" y="39"/>
                  </a:lnTo>
                  <a:lnTo>
                    <a:pt x="0" y="80"/>
                  </a:lnTo>
                  <a:lnTo>
                    <a:pt x="50" y="76"/>
                  </a:lnTo>
                  <a:lnTo>
                    <a:pt x="76" y="43"/>
                  </a:lnTo>
                  <a:lnTo>
                    <a:pt x="69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45" name="Freeform 28"/>
            <p:cNvSpPr>
              <a:spLocks/>
            </p:cNvSpPr>
            <p:nvPr/>
          </p:nvSpPr>
          <p:spPr bwMode="ltGray">
            <a:xfrm>
              <a:off x="3840" y="3884"/>
              <a:ext cx="84" cy="84"/>
            </a:xfrm>
            <a:custGeom>
              <a:avLst/>
              <a:gdLst>
                <a:gd name="T0" fmla="*/ 6 w 84"/>
                <a:gd name="T1" fmla="*/ 0 h 84"/>
                <a:gd name="T2" fmla="*/ 47 w 84"/>
                <a:gd name="T3" fmla="*/ 8 h 84"/>
                <a:gd name="T4" fmla="*/ 71 w 84"/>
                <a:gd name="T5" fmla="*/ 40 h 84"/>
                <a:gd name="T6" fmla="*/ 83 w 84"/>
                <a:gd name="T7" fmla="*/ 83 h 84"/>
                <a:gd name="T8" fmla="*/ 26 w 84"/>
                <a:gd name="T9" fmla="*/ 77 h 84"/>
                <a:gd name="T10" fmla="*/ 0 w 84"/>
                <a:gd name="T11" fmla="*/ 43 h 84"/>
                <a:gd name="T12" fmla="*/ 6 w 84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" h="84">
                  <a:moveTo>
                    <a:pt x="6" y="0"/>
                  </a:moveTo>
                  <a:lnTo>
                    <a:pt x="47" y="8"/>
                  </a:lnTo>
                  <a:lnTo>
                    <a:pt x="71" y="40"/>
                  </a:lnTo>
                  <a:lnTo>
                    <a:pt x="83" y="83"/>
                  </a:lnTo>
                  <a:lnTo>
                    <a:pt x="26" y="77"/>
                  </a:lnTo>
                  <a:lnTo>
                    <a:pt x="0" y="43"/>
                  </a:lnTo>
                  <a:lnTo>
                    <a:pt x="6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46" name="Freeform 29"/>
            <p:cNvSpPr>
              <a:spLocks/>
            </p:cNvSpPr>
            <p:nvPr/>
          </p:nvSpPr>
          <p:spPr bwMode="ltGray">
            <a:xfrm>
              <a:off x="4627" y="3801"/>
              <a:ext cx="61" cy="101"/>
            </a:xfrm>
            <a:custGeom>
              <a:avLst/>
              <a:gdLst>
                <a:gd name="T0" fmla="*/ 28 w 61"/>
                <a:gd name="T1" fmla="*/ 0 h 101"/>
                <a:gd name="T2" fmla="*/ 0 w 61"/>
                <a:gd name="T3" fmla="*/ 31 h 101"/>
                <a:gd name="T4" fmla="*/ 0 w 61"/>
                <a:gd name="T5" fmla="*/ 71 h 101"/>
                <a:gd name="T6" fmla="*/ 27 w 61"/>
                <a:gd name="T7" fmla="*/ 100 h 101"/>
                <a:gd name="T8" fmla="*/ 60 w 61"/>
                <a:gd name="T9" fmla="*/ 73 h 101"/>
                <a:gd name="T10" fmla="*/ 60 w 61"/>
                <a:gd name="T11" fmla="*/ 30 h 101"/>
                <a:gd name="T12" fmla="*/ 28 w 61"/>
                <a:gd name="T13" fmla="*/ 0 h 10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61" h="101">
                  <a:moveTo>
                    <a:pt x="28" y="0"/>
                  </a:moveTo>
                  <a:lnTo>
                    <a:pt x="0" y="31"/>
                  </a:lnTo>
                  <a:lnTo>
                    <a:pt x="0" y="71"/>
                  </a:lnTo>
                  <a:lnTo>
                    <a:pt x="27" y="100"/>
                  </a:lnTo>
                  <a:lnTo>
                    <a:pt x="60" y="73"/>
                  </a:lnTo>
                  <a:lnTo>
                    <a:pt x="60" y="30"/>
                  </a:lnTo>
                  <a:lnTo>
                    <a:pt x="28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47" name="Freeform 30"/>
            <p:cNvSpPr>
              <a:spLocks/>
            </p:cNvSpPr>
            <p:nvPr/>
          </p:nvSpPr>
          <p:spPr bwMode="ltGray">
            <a:xfrm>
              <a:off x="4670" y="3882"/>
              <a:ext cx="77" cy="81"/>
            </a:xfrm>
            <a:custGeom>
              <a:avLst/>
              <a:gdLst>
                <a:gd name="T0" fmla="*/ 69 w 77"/>
                <a:gd name="T1" fmla="*/ 0 h 81"/>
                <a:gd name="T2" fmla="*/ 29 w 77"/>
                <a:gd name="T3" fmla="*/ 8 h 81"/>
                <a:gd name="T4" fmla="*/ 4 w 77"/>
                <a:gd name="T5" fmla="*/ 39 h 81"/>
                <a:gd name="T6" fmla="*/ 0 w 77"/>
                <a:gd name="T7" fmla="*/ 80 h 81"/>
                <a:gd name="T8" fmla="*/ 50 w 77"/>
                <a:gd name="T9" fmla="*/ 76 h 81"/>
                <a:gd name="T10" fmla="*/ 76 w 77"/>
                <a:gd name="T11" fmla="*/ 43 h 81"/>
                <a:gd name="T12" fmla="*/ 69 w 77"/>
                <a:gd name="T13" fmla="*/ 0 h 8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7" h="81">
                  <a:moveTo>
                    <a:pt x="69" y="0"/>
                  </a:moveTo>
                  <a:lnTo>
                    <a:pt x="29" y="8"/>
                  </a:lnTo>
                  <a:lnTo>
                    <a:pt x="4" y="39"/>
                  </a:lnTo>
                  <a:lnTo>
                    <a:pt x="0" y="80"/>
                  </a:lnTo>
                  <a:lnTo>
                    <a:pt x="50" y="76"/>
                  </a:lnTo>
                  <a:lnTo>
                    <a:pt x="76" y="43"/>
                  </a:lnTo>
                  <a:lnTo>
                    <a:pt x="69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48" name="Freeform 31"/>
            <p:cNvSpPr>
              <a:spLocks/>
            </p:cNvSpPr>
            <p:nvPr/>
          </p:nvSpPr>
          <p:spPr bwMode="ltGray">
            <a:xfrm>
              <a:off x="4568" y="3884"/>
              <a:ext cx="84" cy="84"/>
            </a:xfrm>
            <a:custGeom>
              <a:avLst/>
              <a:gdLst>
                <a:gd name="T0" fmla="*/ 6 w 84"/>
                <a:gd name="T1" fmla="*/ 0 h 84"/>
                <a:gd name="T2" fmla="*/ 47 w 84"/>
                <a:gd name="T3" fmla="*/ 8 h 84"/>
                <a:gd name="T4" fmla="*/ 71 w 84"/>
                <a:gd name="T5" fmla="*/ 40 h 84"/>
                <a:gd name="T6" fmla="*/ 83 w 84"/>
                <a:gd name="T7" fmla="*/ 83 h 84"/>
                <a:gd name="T8" fmla="*/ 26 w 84"/>
                <a:gd name="T9" fmla="*/ 77 h 84"/>
                <a:gd name="T10" fmla="*/ 0 w 84"/>
                <a:gd name="T11" fmla="*/ 43 h 84"/>
                <a:gd name="T12" fmla="*/ 6 w 84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84" h="84">
                  <a:moveTo>
                    <a:pt x="6" y="0"/>
                  </a:moveTo>
                  <a:lnTo>
                    <a:pt x="47" y="8"/>
                  </a:lnTo>
                  <a:lnTo>
                    <a:pt x="71" y="40"/>
                  </a:lnTo>
                  <a:lnTo>
                    <a:pt x="83" y="83"/>
                  </a:lnTo>
                  <a:lnTo>
                    <a:pt x="26" y="77"/>
                  </a:lnTo>
                  <a:lnTo>
                    <a:pt x="0" y="43"/>
                  </a:lnTo>
                  <a:lnTo>
                    <a:pt x="6" y="0"/>
                  </a:lnTo>
                </a:path>
              </a:pathLst>
            </a:custGeom>
            <a:solidFill>
              <a:schemeClr val="accent1"/>
            </a:solidFill>
            <a:ln w="12700" cap="rnd" cmpd="sng">
              <a:solidFill>
                <a:schemeClr val="accent2"/>
              </a:solidFill>
              <a:prstDash val="solid"/>
              <a:round/>
              <a:headEnd/>
              <a:tailEnd/>
            </a:ln>
            <a:effectLst>
              <a:outerShdw dist="13470" dir="2700000" algn="ctr" rotWithShape="0">
                <a:schemeClr val="bg2">
                  <a:alpha val="50000"/>
                </a:schemeClr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8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29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8288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30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0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1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008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2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008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1FF8AFB-D8EB-4018-ACF0-959DC45E4B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3600"/>
            <a:ext cx="10363200" cy="1143000"/>
          </a:xfrm>
        </p:spPr>
        <p:txBody>
          <a:bodyPr/>
          <a:lstStyle/>
          <a:p>
            <a:pPr>
              <a:defRPr/>
            </a:pPr>
            <a:r>
              <a:rPr lang="en-US"/>
              <a:t>The Art of Mentoring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Bob Marshall, MD, MPH, MISM, FAAFP, FAMIA</a:t>
            </a:r>
          </a:p>
          <a:p>
            <a:pPr>
              <a:defRPr/>
            </a:pPr>
            <a:r>
              <a:rPr lang="en-US" dirty="0"/>
              <a:t>Program Director</a:t>
            </a:r>
          </a:p>
          <a:p>
            <a:pPr>
              <a:defRPr/>
            </a:pPr>
            <a:r>
              <a:rPr lang="en-US" dirty="0"/>
              <a:t>DoD/MAMC Clinical Informatics Fellowship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Mentoring Spirit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Has credibility</a:t>
            </a:r>
          </a:p>
          <a:p>
            <a:pPr>
              <a:defRPr/>
            </a:pPr>
            <a:r>
              <a:rPr lang="en-US"/>
              <a:t>Communicates high expectations</a:t>
            </a:r>
          </a:p>
          <a:p>
            <a:pPr>
              <a:defRPr/>
            </a:pPr>
            <a:r>
              <a:rPr lang="en-US"/>
              <a:t>Is a good listener</a:t>
            </a:r>
          </a:p>
          <a:p>
            <a:pPr>
              <a:defRPr/>
            </a:pPr>
            <a:r>
              <a:rPr lang="en-US"/>
              <a:t>Has empathy</a:t>
            </a:r>
          </a:p>
          <a:p>
            <a:pPr>
              <a:defRPr/>
            </a:pPr>
            <a:r>
              <a:rPr lang="en-US"/>
              <a:t>Offers encouragement without assuming responsibility for the results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Working through Problems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When the issue is the person being mentored</a:t>
            </a:r>
          </a:p>
          <a:p>
            <a:pPr lvl="1">
              <a:defRPr/>
            </a:pPr>
            <a:r>
              <a:rPr lang="en-US"/>
              <a:t>Hold up a “mirror”</a:t>
            </a:r>
          </a:p>
          <a:p>
            <a:pPr lvl="1">
              <a:defRPr/>
            </a:pPr>
            <a:r>
              <a:rPr lang="en-US"/>
              <a:t>Give your opinion about others’ reactions</a:t>
            </a:r>
          </a:p>
          <a:p>
            <a:pPr lvl="1">
              <a:defRPr/>
            </a:pPr>
            <a:r>
              <a:rPr lang="en-US"/>
              <a:t>Share any own similar experiences</a:t>
            </a:r>
          </a:p>
          <a:p>
            <a:pPr lvl="1">
              <a:defRPr/>
            </a:pPr>
            <a:r>
              <a:rPr lang="en-US"/>
              <a:t>Help the person to review options</a:t>
            </a:r>
          </a:p>
          <a:p>
            <a:pPr lvl="1">
              <a:defRPr/>
            </a:pPr>
            <a:r>
              <a:rPr lang="en-US"/>
              <a:t>Offer advice only if the person asks for 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Mentoring about the Job 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Help the mentee think through the essential elements of the job</a:t>
            </a:r>
          </a:p>
          <a:p>
            <a:pPr lvl="1">
              <a:defRPr/>
            </a:pPr>
            <a:r>
              <a:rPr lang="en-US"/>
              <a:t>The purpose of the job…why it exists</a:t>
            </a:r>
          </a:p>
          <a:p>
            <a:pPr lvl="1">
              <a:defRPr/>
            </a:pPr>
            <a:r>
              <a:rPr lang="en-US"/>
              <a:t>What part of the job contributes most the most role value</a:t>
            </a:r>
          </a:p>
          <a:p>
            <a:pPr>
              <a:defRPr/>
            </a:pPr>
            <a:r>
              <a:rPr lang="en-US"/>
              <a:t>Help the mentee transform the job</a:t>
            </a:r>
          </a:p>
          <a:p>
            <a:pPr lvl="1">
              <a:defRPr/>
            </a:pPr>
            <a:r>
              <a:rPr lang="en-US"/>
              <a:t>Identify the area in which the mentee feels he/sme makes the greatest contribution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Mentoring about the Job - 2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/>
              <a:t>Transforming the job…cont.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What part comprises the least contribution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What activities are unnecessary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Should someone else be doing these…or can they do them more effectively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Is there a way to streamline the work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The key is to help the mentee find more time to achieve greater self-satisfaction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Mentor as Listener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/>
              <a:t>Be empathetic and honest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Let the person tell the “whole story” in their own words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Resist urge to overplay or underplay situation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Don’t try to make things better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Share a similar situation…a short story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“Go to school” on the situation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Process Summary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828800"/>
            <a:ext cx="7848600" cy="42672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/>
              <a:t>Lead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Mentor in active role teaching, coaching and explaining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Follow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Mentor becomes counselor, advisor, consultant and sounding board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Get out of the way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Involves mentee’s independence &amp; judgment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Questions/Discussion</a:t>
            </a:r>
          </a:p>
        </p:txBody>
      </p:sp>
      <p:pic>
        <p:nvPicPr>
          <p:cNvPr id="18435" name="Picture 5" descr="Big-Truck-Little-Car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524000"/>
            <a:ext cx="7696200" cy="5257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362200" y="5424488"/>
            <a:ext cx="2514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Motorized Roller Skate</a:t>
            </a:r>
          </a:p>
        </p:txBody>
      </p:sp>
      <p:sp>
        <p:nvSpPr>
          <p:cNvPr id="18437" name="Line 7"/>
          <p:cNvSpPr>
            <a:spLocks noChangeShapeType="1"/>
          </p:cNvSpPr>
          <p:nvPr/>
        </p:nvSpPr>
        <p:spPr bwMode="auto">
          <a:xfrm flipH="1" flipV="1">
            <a:off x="2819400" y="5257800"/>
            <a:ext cx="76200" cy="228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029200" y="3581401"/>
            <a:ext cx="1295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Huge truck</a:t>
            </a:r>
          </a:p>
        </p:txBody>
      </p:sp>
      <p:sp>
        <p:nvSpPr>
          <p:cNvPr id="18439" name="Line 9"/>
          <p:cNvSpPr>
            <a:spLocks noChangeShapeType="1"/>
          </p:cNvSpPr>
          <p:nvPr/>
        </p:nvSpPr>
        <p:spPr bwMode="auto">
          <a:xfrm flipH="1">
            <a:off x="4876800" y="3962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4114800" y="6186488"/>
            <a:ext cx="3657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Adventures in driving…Japan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Objectives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Define mentoring</a:t>
            </a:r>
          </a:p>
          <a:p>
            <a:pPr>
              <a:defRPr/>
            </a:pPr>
            <a:r>
              <a:rPr lang="en-US" dirty="0"/>
              <a:t>Attributes of mentors</a:t>
            </a:r>
          </a:p>
          <a:p>
            <a:pPr>
              <a:defRPr/>
            </a:pPr>
            <a:r>
              <a:rPr lang="en-US" dirty="0"/>
              <a:t>The mentoring relationship</a:t>
            </a:r>
          </a:p>
          <a:p>
            <a:pPr>
              <a:defRPr/>
            </a:pPr>
            <a:r>
              <a:rPr lang="en-US" dirty="0"/>
              <a:t>Aspects of mentoring</a:t>
            </a:r>
          </a:p>
          <a:p>
            <a:pPr>
              <a:defRPr/>
            </a:pPr>
            <a:r>
              <a:rPr lang="en-US" dirty="0"/>
              <a:t>Mentoring process summary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Definition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Derived from Greek mythology</a:t>
            </a:r>
          </a:p>
          <a:p>
            <a:pPr>
              <a:defRPr/>
            </a:pPr>
            <a:r>
              <a:rPr lang="en-US"/>
              <a:t>Today, most often used to mean:</a:t>
            </a:r>
          </a:p>
          <a:p>
            <a:pPr lvl="1">
              <a:defRPr/>
            </a:pPr>
            <a:r>
              <a:rPr lang="en-US"/>
              <a:t>Advisor</a:t>
            </a:r>
          </a:p>
          <a:p>
            <a:pPr lvl="1">
              <a:defRPr/>
            </a:pPr>
            <a:r>
              <a:rPr lang="en-US"/>
              <a:t>Role model</a:t>
            </a:r>
          </a:p>
          <a:p>
            <a:pPr lvl="1">
              <a:defRPr/>
            </a:pPr>
            <a:r>
              <a:rPr lang="en-US"/>
              <a:t>Friend </a:t>
            </a:r>
          </a:p>
          <a:p>
            <a:pPr lvl="1">
              <a:defRPr/>
            </a:pPr>
            <a:r>
              <a:rPr lang="en-US"/>
              <a:t>Person who lends support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Mentoring is an Art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art of mentoring is not merely knowing what to say, but how and when to say it</a:t>
            </a:r>
          </a:p>
          <a:p>
            <a:pPr>
              <a:defRPr/>
            </a:pPr>
            <a:r>
              <a:rPr lang="en-US"/>
              <a:t>Eight words can describe mentoring:</a:t>
            </a:r>
          </a:p>
          <a:p>
            <a:pPr lvl="1">
              <a:defRPr/>
            </a:pPr>
            <a:r>
              <a:rPr lang="en-US"/>
              <a:t>Lead, Follow and Get out of the way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Lead, Follow and Out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/>
              <a:t>Lead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Showing the way by role modeling, experience or example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Follow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Advising and counseling…when asked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Get out of the way</a:t>
            </a:r>
          </a:p>
          <a:p>
            <a:pPr lvl="1">
              <a:lnSpc>
                <a:spcPct val="90000"/>
              </a:lnSpc>
              <a:defRPr/>
            </a:pPr>
            <a:r>
              <a:rPr lang="en-US"/>
              <a:t>The art of withdrawing from a supportive relationship to more of a collegial 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Mentoring Attributes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Willingness to invest the time</a:t>
            </a:r>
          </a:p>
          <a:p>
            <a:pPr>
              <a:defRPr/>
            </a:pPr>
            <a:r>
              <a:rPr lang="en-US"/>
              <a:t>Dual respect – respect for the mentor by the mentee and for the mentee by the mentor</a:t>
            </a:r>
          </a:p>
          <a:p>
            <a:pPr>
              <a:defRPr/>
            </a:pPr>
            <a:r>
              <a:rPr lang="en-US"/>
              <a:t>Broad experience</a:t>
            </a:r>
          </a:p>
          <a:p>
            <a:pPr>
              <a:defRPr/>
            </a:pPr>
            <a:r>
              <a:rPr lang="en-US"/>
              <a:t>Availability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Complex points to consider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/>
              <a:t>Process needs to be flexible enough o work with a variety of ages and experiences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The process is not necessarily linear – can move back and forth between leading and following</a:t>
            </a:r>
          </a:p>
          <a:p>
            <a:pPr>
              <a:lnSpc>
                <a:spcPct val="90000"/>
              </a:lnSpc>
              <a:defRPr/>
            </a:pPr>
            <a:r>
              <a:rPr lang="en-US"/>
              <a:t>Getting out of the way is not always easy to do – for either party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Other Items to Consider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While parents should be role models, they should not mentor their own children.</a:t>
            </a:r>
          </a:p>
          <a:p>
            <a:pPr>
              <a:defRPr/>
            </a:pPr>
            <a:r>
              <a:rPr lang="en-US"/>
              <a:t>Supervisors probably should not mentor direct subordinates – role modeling is fine</a:t>
            </a:r>
          </a:p>
          <a:p>
            <a:pPr>
              <a:defRPr/>
            </a:pPr>
            <a:r>
              <a:rPr lang="en-US"/>
              <a:t>Could be considered conflict of interest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/>
              <a:t>Starting a Mentoring Relationship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Look for common ground</a:t>
            </a:r>
          </a:p>
          <a:p>
            <a:pPr>
              <a:defRPr/>
            </a:pPr>
            <a:r>
              <a:rPr lang="en-US"/>
              <a:t>Tell your story first</a:t>
            </a:r>
          </a:p>
          <a:p>
            <a:pPr lvl="1">
              <a:defRPr/>
            </a:pPr>
            <a:r>
              <a:rPr lang="en-US"/>
              <a:t>Disclosing something about yourself that does not put you in a highly favorable light is a powerful relationship-building tool</a:t>
            </a:r>
          </a:p>
          <a:p>
            <a:pPr>
              <a:defRPr/>
            </a:pPr>
            <a:r>
              <a:rPr lang="en-US"/>
              <a:t>Ask broad, open-ended questions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REST">
  <a:themeElements>
    <a:clrScheme name="FOREST 1">
      <a:dk1>
        <a:srgbClr val="000000"/>
      </a:dk1>
      <a:lt1>
        <a:srgbClr val="99FFFF"/>
      </a:lt1>
      <a:dk2>
        <a:srgbClr val="006666"/>
      </a:dk2>
      <a:lt2>
        <a:srgbClr val="CCCCFF"/>
      </a:lt2>
      <a:accent1>
        <a:srgbClr val="009999"/>
      </a:accent1>
      <a:accent2>
        <a:srgbClr val="00CC99"/>
      </a:accent2>
      <a:accent3>
        <a:srgbClr val="AAB8B8"/>
      </a:accent3>
      <a:accent4>
        <a:srgbClr val="82DADA"/>
      </a:accent4>
      <a:accent5>
        <a:srgbClr val="AACACA"/>
      </a:accent5>
      <a:accent6>
        <a:srgbClr val="00B98A"/>
      </a:accent6>
      <a:hlink>
        <a:srgbClr val="6600CC"/>
      </a:hlink>
      <a:folHlink>
        <a:srgbClr val="336699"/>
      </a:folHlink>
    </a:clrScheme>
    <a:fontScheme name="FORES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OREST 1">
        <a:dk1>
          <a:srgbClr val="000000"/>
        </a:dk1>
        <a:lt1>
          <a:srgbClr val="99FFFF"/>
        </a:lt1>
        <a:dk2>
          <a:srgbClr val="006666"/>
        </a:dk2>
        <a:lt2>
          <a:srgbClr val="CCCCFF"/>
        </a:lt2>
        <a:accent1>
          <a:srgbClr val="009999"/>
        </a:accent1>
        <a:accent2>
          <a:srgbClr val="00CC99"/>
        </a:accent2>
        <a:accent3>
          <a:srgbClr val="AAB8B8"/>
        </a:accent3>
        <a:accent4>
          <a:srgbClr val="82DADA"/>
        </a:accent4>
        <a:accent5>
          <a:srgbClr val="AACACA"/>
        </a:accent5>
        <a:accent6>
          <a:srgbClr val="00B98A"/>
        </a:accent6>
        <a:hlink>
          <a:srgbClr val="6600CC"/>
        </a:hlink>
        <a:folHlink>
          <a:srgbClr val="33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REST 2">
        <a:dk1>
          <a:srgbClr val="003366"/>
        </a:dk1>
        <a:lt1>
          <a:srgbClr val="FFFFFF"/>
        </a:lt1>
        <a:dk2>
          <a:srgbClr val="008080"/>
        </a:dk2>
        <a:lt2>
          <a:srgbClr val="77B1BA"/>
        </a:lt2>
        <a:accent1>
          <a:srgbClr val="CCECFF"/>
        </a:accent1>
        <a:accent2>
          <a:srgbClr val="00CC99"/>
        </a:accent2>
        <a:accent3>
          <a:srgbClr val="FFFFFF"/>
        </a:accent3>
        <a:accent4>
          <a:srgbClr val="002A56"/>
        </a:accent4>
        <a:accent5>
          <a:srgbClr val="E2F4FF"/>
        </a:accent5>
        <a:accent6>
          <a:srgbClr val="00B98A"/>
        </a:accent6>
        <a:hlink>
          <a:srgbClr val="CCCCFF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REST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CBCBCB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FOREST</Template>
  <TotalTime>261</TotalTime>
  <Words>567</Words>
  <Application>Microsoft Office PowerPoint</Application>
  <PresentationFormat>Widescreen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Tahoma</vt:lpstr>
      <vt:lpstr>Times New Roman</vt:lpstr>
      <vt:lpstr>FOREST</vt:lpstr>
      <vt:lpstr>The Art of Mentoring</vt:lpstr>
      <vt:lpstr>Objectives</vt:lpstr>
      <vt:lpstr>Definition</vt:lpstr>
      <vt:lpstr>Mentoring is an Art</vt:lpstr>
      <vt:lpstr>Lead, Follow and Out</vt:lpstr>
      <vt:lpstr>Mentoring Attributes</vt:lpstr>
      <vt:lpstr>Complex points to consider</vt:lpstr>
      <vt:lpstr>Other Items to Consider</vt:lpstr>
      <vt:lpstr>Starting a Mentoring Relationship</vt:lpstr>
      <vt:lpstr>The Mentoring Spirit</vt:lpstr>
      <vt:lpstr>Working through Problems</vt:lpstr>
      <vt:lpstr>Mentoring about the Job - 1</vt:lpstr>
      <vt:lpstr>Mentoring about the Job - 2</vt:lpstr>
      <vt:lpstr>Mentor as Listener</vt:lpstr>
      <vt:lpstr>Process Summary</vt:lpstr>
      <vt:lpstr>Questions/Discussion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Art of Mentoring</dc:title>
  <dc:creator>Bob Marshall</dc:creator>
  <cp:lastModifiedBy>Bob Marshall</cp:lastModifiedBy>
  <cp:revision>7</cp:revision>
  <dcterms:created xsi:type="dcterms:W3CDTF">2006-01-08T22:00:28Z</dcterms:created>
  <dcterms:modified xsi:type="dcterms:W3CDTF">2020-02-23T23:16:28Z</dcterms:modified>
</cp:coreProperties>
</file>