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57" r:id="rId3"/>
    <p:sldId id="281" r:id="rId4"/>
    <p:sldId id="258" r:id="rId5"/>
    <p:sldId id="259" r:id="rId6"/>
    <p:sldId id="260" r:id="rId7"/>
    <p:sldId id="282" r:id="rId8"/>
    <p:sldId id="261" r:id="rId9"/>
    <p:sldId id="262" r:id="rId10"/>
    <p:sldId id="263" r:id="rId11"/>
    <p:sldId id="264" r:id="rId12"/>
    <p:sldId id="265" r:id="rId13"/>
    <p:sldId id="266" r:id="rId14"/>
    <p:sldId id="267" r:id="rId15"/>
    <p:sldId id="268" r:id="rId16"/>
    <p:sldId id="269" r:id="rId17"/>
    <p:sldId id="283" r:id="rId18"/>
    <p:sldId id="270" r:id="rId19"/>
    <p:sldId id="271" r:id="rId20"/>
    <p:sldId id="272" r:id="rId21"/>
    <p:sldId id="273" r:id="rId22"/>
    <p:sldId id="274" r:id="rId23"/>
    <p:sldId id="284" r:id="rId24"/>
    <p:sldId id="275" r:id="rId25"/>
    <p:sldId id="276" r:id="rId26"/>
    <p:sldId id="277" r:id="rId27"/>
    <p:sldId id="278" r:id="rId28"/>
    <p:sldId id="279" r:id="rId29"/>
    <p:sldId id="280"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0" autoAdjust="0"/>
    <p:restoredTop sz="94660"/>
  </p:normalViewPr>
  <p:slideViewPr>
    <p:cSldViewPr snapToGrid="0">
      <p:cViewPr varScale="1">
        <p:scale>
          <a:sx n="77" d="100"/>
          <a:sy n="77" d="100"/>
        </p:scale>
        <p:origin x="108" y="7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outerShdw blurRad="38100" dist="38100" dir="2700000" algn="tl">
                    <a:srgbClr val="000000">
                      <a:alpha val="43137"/>
                    </a:srgbClr>
                  </a:outerShdw>
                </a:effectLst>
              </a:defRPr>
            </a:lvl1pPr>
          </a:lstStyle>
          <a:p>
            <a:r>
              <a:rPr lang="en-US" dirty="0"/>
              <a:t>Click to edit Master title style</a:t>
            </a:r>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52672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B61BEF0D-F0BB-DE4B-95CE-6DB70DBA9567}" type="datetimeFigureOut">
              <a:rPr lang="en-US" smtClean="0"/>
              <a:pPr/>
              <a:t>8/28/2016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74730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986072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8535745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281420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55267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510959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489205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60438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5098092"/>
            <a:ext cx="6554867" cy="921707"/>
          </a:xfrm>
        </p:spPr>
        <p:txBody>
          <a:bodyPr/>
          <a:lstStyle>
            <a:lvl1pPr>
              <a:defRPr>
                <a:effectLst>
                  <a:outerShdw blurRad="38100" dist="38100" dir="2700000" algn="tl">
                    <a:srgbClr val="000000">
                      <a:alpha val="43137"/>
                    </a:srgbClr>
                  </a:outerShdw>
                </a:effectLst>
              </a:defRPr>
            </a:lvl1pPr>
          </a:lstStyle>
          <a:p>
            <a:r>
              <a:rPr lang="en-US" dirty="0"/>
              <a:t>Click to edit Master title style</a:t>
            </a:r>
          </a:p>
        </p:txBody>
      </p:sp>
      <p:sp>
        <p:nvSpPr>
          <p:cNvPr id="3" name="Content Placeholder 2"/>
          <p:cNvSpPr>
            <a:spLocks noGrp="1"/>
          </p:cNvSpPr>
          <p:nvPr>
            <p:ph idx="1"/>
          </p:nvPr>
        </p:nvSpPr>
        <p:spPr>
          <a:xfrm>
            <a:off x="533400" y="533399"/>
            <a:ext cx="6554867" cy="4412291"/>
          </a:xfrm>
        </p:spPr>
        <p:txBody>
          <a:bodyPr anchor="ctr"/>
          <a:lstStyle>
            <a:lvl1pPr>
              <a:defRPr>
                <a:effectLst>
                  <a:outerShdw blurRad="38100" dist="38100" dir="2700000" algn="tl">
                    <a:srgbClr val="000000">
                      <a:alpha val="43137"/>
                    </a:srgbClr>
                  </a:outerShdw>
                </a:effectLst>
              </a:defRPr>
            </a:lvl1pPr>
            <a:lvl2pPr>
              <a:defRPr>
                <a:effectLst>
                  <a:outerShdw blurRad="38100" dist="38100" dir="2700000" algn="tl">
                    <a:srgbClr val="000000">
                      <a:alpha val="43137"/>
                    </a:srgbClr>
                  </a:outerShdw>
                </a:effectLst>
              </a:defRPr>
            </a:lvl2pPr>
            <a:lvl3pPr>
              <a:defRPr>
                <a:effectLst>
                  <a:outerShdw blurRad="38100" dist="38100" dir="2700000" algn="tl">
                    <a:srgbClr val="000000">
                      <a:alpha val="43137"/>
                    </a:srgbClr>
                  </a:outerShdw>
                </a:effectLst>
              </a:defRPr>
            </a:lvl3pPr>
            <a:lvl4pPr>
              <a:defRPr>
                <a:effectLst>
                  <a:outerShdw blurRad="38100" dist="38100" dir="2700000" algn="tl">
                    <a:srgbClr val="000000">
                      <a:alpha val="43137"/>
                    </a:srgbClr>
                  </a:outerShdw>
                </a:effectLst>
              </a:defRPr>
            </a:lvl4pPr>
            <a:lvl5pPr>
              <a:defRPr>
                <a:effectLst>
                  <a:outerShdw blurRad="38100" dist="38100" dir="2700000" algn="tl">
                    <a:srgbClr val="000000">
                      <a:alpha val="43137"/>
                    </a:srgbClr>
                  </a:outerShdw>
                </a:effectLs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smtClean="0"/>
              <a:pPr/>
              <a:t>8/28/2016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543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08675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8/28/2016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37030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8/28/2016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49466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8/28/2016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25847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8/28/2016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30419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8/28/2016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26891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8/28/2016</a:t>
            </a:fld>
            <a:endParaRPr lang="en-US" dirty="0"/>
          </a:p>
        </p:txBody>
      </p:sp>
      <p:sp>
        <p:nvSpPr>
          <p:cNvPr id="6" name="Footer Placeholder 5"/>
          <p:cNvSpPr>
            <a:spLocks noGrp="1"/>
          </p:cNvSpPr>
          <p:nvPr>
            <p:ph type="ftr" sz="quarter" idx="11"/>
          </p:nvPr>
        </p:nvSpPr>
        <p:spPr>
          <a:xfrm>
            <a:off x="533400" y="6172200"/>
            <a:ext cx="5811724" cy="365125"/>
          </a:xfrm>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08847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smtClean="0"/>
              <a:pPr/>
              <a:t>8/28/2016</a:t>
            </a:fld>
            <a:endParaRPr lang="en-US" dirty="0"/>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26671125"/>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effectLst>
                  <a:outerShdw blurRad="38100" dist="38100" dir="2700000" algn="tl">
                    <a:srgbClr val="000000">
                      <a:alpha val="43137"/>
                    </a:srgbClr>
                  </a:outerShdw>
                </a:effectLst>
              </a:rPr>
              <a:t>System Needs Analysis &amp; System Evaluation</a:t>
            </a:r>
          </a:p>
        </p:txBody>
      </p:sp>
      <p:sp>
        <p:nvSpPr>
          <p:cNvPr id="3" name="Subtitle 2"/>
          <p:cNvSpPr>
            <a:spLocks noGrp="1"/>
          </p:cNvSpPr>
          <p:nvPr>
            <p:ph type="subTitle" idx="1"/>
          </p:nvPr>
        </p:nvSpPr>
        <p:spPr/>
        <p:txBody>
          <a:bodyPr/>
          <a:lstStyle/>
          <a:p>
            <a:r>
              <a:rPr lang="en-US" b="1" dirty="0"/>
              <a:t>Bob Marshall, MD MPH MISM FAAFP</a:t>
            </a:r>
          </a:p>
          <a:p>
            <a:r>
              <a:rPr lang="en-US" b="1" dirty="0"/>
              <a:t>Faculty, DoD Clinical Informatics Fellowship</a:t>
            </a:r>
          </a:p>
        </p:txBody>
      </p:sp>
    </p:spTree>
    <p:extLst>
      <p:ext uri="{BB962C8B-B14F-4D97-AF65-F5344CB8AC3E}">
        <p14:creationId xmlns:p14="http://schemas.microsoft.com/office/powerpoint/2010/main" val="24157490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Unit testing</a:t>
            </a:r>
          </a:p>
        </p:txBody>
      </p:sp>
      <p:sp>
        <p:nvSpPr>
          <p:cNvPr id="3" name="Content Placeholder 2"/>
          <p:cNvSpPr>
            <a:spLocks noGrp="1"/>
          </p:cNvSpPr>
          <p:nvPr>
            <p:ph idx="1"/>
          </p:nvPr>
        </p:nvSpPr>
        <p:spPr/>
        <p:txBody>
          <a:bodyPr/>
          <a:lstStyle/>
          <a:p>
            <a:r>
              <a:rPr lang="en-US" dirty="0"/>
              <a:t>This is performed well in item or system component is being developed and before it’s turned over to a testing team</a:t>
            </a:r>
          </a:p>
          <a:p>
            <a:r>
              <a:rPr lang="en-US" dirty="0"/>
              <a:t>It is performed by the builder or developer</a:t>
            </a:r>
          </a:p>
          <a:p>
            <a:r>
              <a:rPr lang="en-US" dirty="0"/>
              <a:t>This testing is low-level and includes testing of foundational configuration</a:t>
            </a:r>
          </a:p>
          <a:p>
            <a:r>
              <a:rPr lang="en-US" dirty="0"/>
              <a:t>This includes testing such things as spelling, font, color and location of content</a:t>
            </a:r>
          </a:p>
        </p:txBody>
      </p:sp>
    </p:spTree>
    <p:extLst>
      <p:ext uri="{BB962C8B-B14F-4D97-AF65-F5344CB8AC3E}">
        <p14:creationId xmlns:p14="http://schemas.microsoft.com/office/powerpoint/2010/main" val="4152739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 testing</a:t>
            </a:r>
          </a:p>
        </p:txBody>
      </p:sp>
      <p:sp>
        <p:nvSpPr>
          <p:cNvPr id="3" name="Content Placeholder 2"/>
          <p:cNvSpPr>
            <a:spLocks noGrp="1"/>
          </p:cNvSpPr>
          <p:nvPr>
            <p:ph idx="1"/>
          </p:nvPr>
        </p:nvSpPr>
        <p:spPr>
          <a:xfrm>
            <a:off x="533400" y="533399"/>
            <a:ext cx="6554867" cy="4564693"/>
          </a:xfrm>
        </p:spPr>
        <p:txBody>
          <a:bodyPr>
            <a:normAutofit/>
          </a:bodyPr>
          <a:lstStyle/>
          <a:p>
            <a:r>
              <a:rPr lang="en-US" dirty="0"/>
              <a:t>This typically requires the assessment of data flow to other systems</a:t>
            </a:r>
          </a:p>
          <a:p>
            <a:r>
              <a:rPr lang="en-US" dirty="0"/>
              <a:t>Most clinical information systems must integrate with other systems, hence the need to test the functioning of an interface engine using defined standards</a:t>
            </a:r>
          </a:p>
          <a:p>
            <a:r>
              <a:rPr lang="en-US" dirty="0"/>
              <a:t>An example would be lab order entry and lab results retrieval between the CIS and a lab system</a:t>
            </a:r>
          </a:p>
          <a:p>
            <a:r>
              <a:rPr lang="en-US" dirty="0"/>
              <a:t>Other types of function testing:</a:t>
            </a:r>
          </a:p>
          <a:p>
            <a:pPr lvl="1"/>
            <a:r>
              <a:rPr lang="en-US" dirty="0"/>
              <a:t>Printing and testing of various reports</a:t>
            </a:r>
          </a:p>
          <a:p>
            <a:pPr lvl="1"/>
            <a:r>
              <a:rPr lang="en-US" dirty="0"/>
              <a:t>End-user security privileges and access</a:t>
            </a:r>
          </a:p>
          <a:p>
            <a:pPr lvl="1"/>
            <a:r>
              <a:rPr lang="en-US" dirty="0"/>
              <a:t>Function of integrated medical devices</a:t>
            </a:r>
          </a:p>
        </p:txBody>
      </p:sp>
    </p:spTree>
    <p:extLst>
      <p:ext uri="{BB962C8B-B14F-4D97-AF65-F5344CB8AC3E}">
        <p14:creationId xmlns:p14="http://schemas.microsoft.com/office/powerpoint/2010/main" val="10589626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Integration testing</a:t>
            </a:r>
          </a:p>
        </p:txBody>
      </p:sp>
      <p:sp>
        <p:nvSpPr>
          <p:cNvPr id="3" name="Content Placeholder 2"/>
          <p:cNvSpPr>
            <a:spLocks noGrp="1"/>
          </p:cNvSpPr>
          <p:nvPr>
            <p:ph idx="1"/>
          </p:nvPr>
        </p:nvSpPr>
        <p:spPr/>
        <p:txBody>
          <a:bodyPr/>
          <a:lstStyle/>
          <a:p>
            <a:r>
              <a:rPr lang="en-US" dirty="0"/>
              <a:t>Essentially includes functional testing of the entire process from multiple care providers perspectives</a:t>
            </a:r>
          </a:p>
          <a:p>
            <a:r>
              <a:rPr lang="en-US" dirty="0"/>
              <a:t>An example would be the process from multiple end-users perspectives for ordering and giving a blood transfusion</a:t>
            </a:r>
          </a:p>
          <a:p>
            <a:r>
              <a:rPr lang="en-US" dirty="0"/>
              <a:t>For such a scenario, testing becomes quite complex as the testing team simulates various roles in the process: position, lab technician, nurse and blood bank technician</a:t>
            </a:r>
          </a:p>
        </p:txBody>
      </p:sp>
    </p:spTree>
    <p:extLst>
      <p:ext uri="{BB962C8B-B14F-4D97-AF65-F5344CB8AC3E}">
        <p14:creationId xmlns:p14="http://schemas.microsoft.com/office/powerpoint/2010/main" val="15825894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Performance testing</a:t>
            </a:r>
          </a:p>
        </p:txBody>
      </p:sp>
      <p:sp>
        <p:nvSpPr>
          <p:cNvPr id="3" name="Content Placeholder 2"/>
          <p:cNvSpPr>
            <a:spLocks noGrp="1"/>
          </p:cNvSpPr>
          <p:nvPr>
            <p:ph idx="1"/>
          </p:nvPr>
        </p:nvSpPr>
        <p:spPr/>
        <p:txBody>
          <a:bodyPr/>
          <a:lstStyle/>
          <a:p>
            <a:r>
              <a:rPr lang="en-US" dirty="0"/>
              <a:t>Entails creating scenarios that test the system when a high volume of users are accessing and using the system at the same time</a:t>
            </a:r>
          </a:p>
          <a:p>
            <a:r>
              <a:rPr lang="en-US" dirty="0"/>
              <a:t>Generally, the tester create scripts which get executed by performance testing program</a:t>
            </a:r>
          </a:p>
          <a:p>
            <a:r>
              <a:rPr lang="en-US" dirty="0"/>
              <a:t>Monitoring software should also be in place at this time to help validate the system memory, processor allocation and response time</a:t>
            </a:r>
          </a:p>
          <a:p>
            <a:r>
              <a:rPr lang="en-US" dirty="0"/>
              <a:t>This is a very highly technical approach, but it can be performed on a smaller scale by groups of people performing tasks simultaneously, and then monitoring response times</a:t>
            </a:r>
          </a:p>
        </p:txBody>
      </p:sp>
    </p:spTree>
    <p:extLst>
      <p:ext uri="{BB962C8B-B14F-4D97-AF65-F5344CB8AC3E}">
        <p14:creationId xmlns:p14="http://schemas.microsoft.com/office/powerpoint/2010/main" val="1816046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User acceptance testing</a:t>
            </a:r>
          </a:p>
        </p:txBody>
      </p:sp>
      <p:sp>
        <p:nvSpPr>
          <p:cNvPr id="3" name="Content Placeholder 2"/>
          <p:cNvSpPr>
            <a:spLocks noGrp="1"/>
          </p:cNvSpPr>
          <p:nvPr>
            <p:ph idx="1"/>
          </p:nvPr>
        </p:nvSpPr>
        <p:spPr/>
        <p:txBody>
          <a:bodyPr/>
          <a:lstStyle/>
          <a:p>
            <a:r>
              <a:rPr lang="en-US" dirty="0"/>
              <a:t>This is where the end-users are brought into a testing center, put them in a developmental practice environment and have them test new functionality</a:t>
            </a:r>
          </a:p>
          <a:p>
            <a:r>
              <a:rPr lang="en-US" dirty="0"/>
              <a:t>Care providers provide feedback on screen layout, field names, dataflow between screens and overall workflow support</a:t>
            </a:r>
          </a:p>
          <a:p>
            <a:r>
              <a:rPr lang="en-US" dirty="0"/>
              <a:t>This is one of the most important phases, and probably the least conducted</a:t>
            </a:r>
          </a:p>
          <a:p>
            <a:r>
              <a:rPr lang="en-US" dirty="0"/>
              <a:t>Omit this phase, and the project manager should plan on performing we work and hearing frustrations from end-users after go live</a:t>
            </a:r>
          </a:p>
        </p:txBody>
      </p:sp>
    </p:spTree>
    <p:extLst>
      <p:ext uri="{BB962C8B-B14F-4D97-AF65-F5344CB8AC3E}">
        <p14:creationId xmlns:p14="http://schemas.microsoft.com/office/powerpoint/2010/main" val="6154446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Production validation testing</a:t>
            </a:r>
          </a:p>
        </p:txBody>
      </p:sp>
      <p:sp>
        <p:nvSpPr>
          <p:cNvPr id="3" name="Content Placeholder 2"/>
          <p:cNvSpPr>
            <a:spLocks noGrp="1"/>
          </p:cNvSpPr>
          <p:nvPr>
            <p:ph idx="1"/>
          </p:nvPr>
        </p:nvSpPr>
        <p:spPr/>
        <p:txBody>
          <a:bodyPr/>
          <a:lstStyle/>
          <a:p>
            <a:r>
              <a:rPr lang="en-US" dirty="0"/>
              <a:t>Once new functionality (or a new EHR) is promoted into the live, production environment, it should be given one final test</a:t>
            </a:r>
          </a:p>
          <a:p>
            <a:r>
              <a:rPr lang="en-US" dirty="0"/>
              <a:t>While a development or test environment that mimics production can work very well when creating new functionality it will never be exactly the same as a live database</a:t>
            </a:r>
          </a:p>
          <a:p>
            <a:r>
              <a:rPr lang="en-US" dirty="0"/>
              <a:t>For this very reason, the developer/builder should validate one last time to ensure that what they built is working as designed</a:t>
            </a:r>
          </a:p>
        </p:txBody>
      </p:sp>
    </p:spTree>
    <p:extLst>
      <p:ext uri="{BB962C8B-B14F-4D97-AF65-F5344CB8AC3E}">
        <p14:creationId xmlns:p14="http://schemas.microsoft.com/office/powerpoint/2010/main" val="5358058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Regression testing</a:t>
            </a:r>
          </a:p>
        </p:txBody>
      </p:sp>
      <p:sp>
        <p:nvSpPr>
          <p:cNvPr id="3" name="Content Placeholder 2"/>
          <p:cNvSpPr>
            <a:spLocks noGrp="1"/>
          </p:cNvSpPr>
          <p:nvPr>
            <p:ph idx="1"/>
          </p:nvPr>
        </p:nvSpPr>
        <p:spPr>
          <a:xfrm>
            <a:off x="533400" y="250521"/>
            <a:ext cx="6932112" cy="4847571"/>
          </a:xfrm>
        </p:spPr>
        <p:txBody>
          <a:bodyPr>
            <a:normAutofit fontScale="92500" lnSpcReduction="20000"/>
          </a:bodyPr>
          <a:lstStyle/>
          <a:p>
            <a:r>
              <a:rPr lang="en-US" dirty="0"/>
              <a:t>New features and functions will be continuously added to enhance a clinical information system to support clinical care</a:t>
            </a:r>
          </a:p>
          <a:p>
            <a:r>
              <a:rPr lang="en-US" dirty="0"/>
              <a:t>As such, the complex CIS is in a constant and dynamic state of change</a:t>
            </a:r>
          </a:p>
          <a:p>
            <a:r>
              <a:rPr lang="en-US" dirty="0"/>
              <a:t>Regression testing attempts to assess the systems basic and core functions whenever significant changes are made </a:t>
            </a:r>
          </a:p>
          <a:p>
            <a:r>
              <a:rPr lang="en-US" dirty="0"/>
              <a:t>Regression testing typically includes the testing of:</a:t>
            </a:r>
          </a:p>
          <a:p>
            <a:pPr lvl="1"/>
            <a:r>
              <a:rPr lang="en-US" dirty="0"/>
              <a:t>Order entry</a:t>
            </a:r>
          </a:p>
          <a:p>
            <a:pPr lvl="1"/>
            <a:r>
              <a:rPr lang="en-US" dirty="0"/>
              <a:t>Clinical documentation</a:t>
            </a:r>
          </a:p>
          <a:p>
            <a:pPr lvl="1"/>
            <a:r>
              <a:rPr lang="en-US" dirty="0"/>
              <a:t>Orders to other systems via HL7 messaging</a:t>
            </a:r>
          </a:p>
          <a:p>
            <a:pPr lvl="1"/>
            <a:r>
              <a:rPr lang="en-US" dirty="0"/>
              <a:t>Preview of key reports</a:t>
            </a:r>
          </a:p>
          <a:p>
            <a:pPr lvl="1"/>
            <a:r>
              <a:rPr lang="en-US" dirty="0"/>
              <a:t>Alerts, such as drug allergy and drug-drug interactions</a:t>
            </a:r>
          </a:p>
          <a:p>
            <a:pPr lvl="1"/>
            <a:r>
              <a:rPr lang="en-US" dirty="0"/>
              <a:t>Patient admission, discharge and transferring functions</a:t>
            </a:r>
          </a:p>
        </p:txBody>
      </p:sp>
    </p:spTree>
    <p:extLst>
      <p:ext uri="{BB962C8B-B14F-4D97-AF65-F5344CB8AC3E}">
        <p14:creationId xmlns:p14="http://schemas.microsoft.com/office/powerpoint/2010/main" val="20955301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6194" y="438410"/>
            <a:ext cx="7837052" cy="5924811"/>
          </a:xfrm>
          <a:prstGeom prst="rect">
            <a:avLst/>
          </a:prstGeom>
          <a:ln>
            <a:noFill/>
          </a:ln>
          <a:effectLst>
            <a:softEdge rad="112500"/>
          </a:effectLst>
        </p:spPr>
      </p:pic>
    </p:spTree>
    <p:extLst>
      <p:ext uri="{BB962C8B-B14F-4D97-AF65-F5344CB8AC3E}">
        <p14:creationId xmlns:p14="http://schemas.microsoft.com/office/powerpoint/2010/main" val="1645897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Both HIMSS and AHRQ have independently developed five-step processes for looking at health system evaluations</a:t>
            </a:r>
          </a:p>
          <a:p>
            <a:r>
              <a:rPr lang="en-US" dirty="0"/>
              <a:t>In the 2015 book, </a:t>
            </a:r>
            <a:r>
              <a:rPr lang="en-US" dirty="0" err="1"/>
              <a:t>Sengstack</a:t>
            </a:r>
            <a:r>
              <a:rPr lang="en-US" dirty="0"/>
              <a:t> provided eight steps to walk informatics specialists through an outcome evaluation project:</a:t>
            </a:r>
          </a:p>
          <a:p>
            <a:pPr lvl="1"/>
            <a:r>
              <a:rPr lang="en-US" dirty="0"/>
              <a:t>Identify the area of focus for the evaluation</a:t>
            </a:r>
          </a:p>
          <a:p>
            <a:pPr lvl="1"/>
            <a:r>
              <a:rPr lang="en-US" dirty="0"/>
              <a:t>Determine the problem under study and the evaluation question</a:t>
            </a:r>
          </a:p>
          <a:p>
            <a:pPr lvl="1"/>
            <a:r>
              <a:rPr lang="en-US" dirty="0"/>
              <a:t>Review the associated literature</a:t>
            </a:r>
          </a:p>
          <a:p>
            <a:pPr lvl="1"/>
            <a:r>
              <a:rPr lang="en-US" dirty="0"/>
              <a:t>Identify the appropriate data to be collected</a:t>
            </a:r>
          </a:p>
        </p:txBody>
      </p:sp>
      <p:sp>
        <p:nvSpPr>
          <p:cNvPr id="2" name="Title 1"/>
          <p:cNvSpPr>
            <a:spLocks noGrp="1"/>
          </p:cNvSpPr>
          <p:nvPr>
            <p:ph type="title"/>
          </p:nvPr>
        </p:nvSpPr>
        <p:spPr/>
        <p:txBody>
          <a:bodyPr>
            <a:normAutofit fontScale="90000"/>
          </a:bodyPr>
          <a:lstStyle/>
          <a:p>
            <a:r>
              <a:rPr lang="en-US" dirty="0"/>
              <a:t>Evaluating outcomes of CIS use                 1 of 2</a:t>
            </a:r>
          </a:p>
        </p:txBody>
      </p:sp>
    </p:spTree>
    <p:extLst>
      <p:ext uri="{BB962C8B-B14F-4D97-AF65-F5344CB8AC3E}">
        <p14:creationId xmlns:p14="http://schemas.microsoft.com/office/powerpoint/2010/main" val="32480600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Evaluating outcomes of CIS use                 2 of 2</a:t>
            </a:r>
          </a:p>
        </p:txBody>
      </p:sp>
      <p:sp>
        <p:nvSpPr>
          <p:cNvPr id="3" name="Content Placeholder 2"/>
          <p:cNvSpPr>
            <a:spLocks noGrp="1"/>
          </p:cNvSpPr>
          <p:nvPr>
            <p:ph idx="1"/>
          </p:nvPr>
        </p:nvSpPr>
        <p:spPr/>
        <p:txBody>
          <a:bodyPr/>
          <a:lstStyle/>
          <a:p>
            <a:r>
              <a:rPr lang="en-US" dirty="0"/>
              <a:t>Steps</a:t>
            </a:r>
            <a:r>
              <a:rPr lang="en-US" sz="2200" dirty="0"/>
              <a:t> of an outcome evaluation project (continued):</a:t>
            </a:r>
          </a:p>
          <a:p>
            <a:pPr lvl="1"/>
            <a:r>
              <a:rPr lang="en-US" dirty="0"/>
              <a:t>Determine the type of study</a:t>
            </a:r>
          </a:p>
          <a:p>
            <a:pPr lvl="1"/>
            <a:r>
              <a:rPr lang="en-US" dirty="0"/>
              <a:t>Determine the data collection method and sample size/date range</a:t>
            </a:r>
          </a:p>
          <a:p>
            <a:pPr lvl="1"/>
            <a:r>
              <a:rPr lang="en-US" dirty="0"/>
              <a:t>Collect and display the data</a:t>
            </a:r>
          </a:p>
          <a:p>
            <a:pPr lvl="1"/>
            <a:r>
              <a:rPr lang="en-US" dirty="0"/>
              <a:t>Document and disseminate results</a:t>
            </a:r>
          </a:p>
          <a:p>
            <a:endParaRPr lang="en-US" dirty="0"/>
          </a:p>
        </p:txBody>
      </p:sp>
    </p:spTree>
    <p:extLst>
      <p:ext uri="{BB962C8B-B14F-4D97-AF65-F5344CB8AC3E}">
        <p14:creationId xmlns:p14="http://schemas.microsoft.com/office/powerpoint/2010/main" val="2502012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idx="1"/>
          </p:nvPr>
        </p:nvSpPr>
        <p:spPr/>
        <p:txBody>
          <a:bodyPr/>
          <a:lstStyle/>
          <a:p>
            <a:r>
              <a:rPr lang="en-US" dirty="0"/>
              <a:t>Overview of needs assessment</a:t>
            </a:r>
          </a:p>
          <a:p>
            <a:r>
              <a:rPr lang="en-US" dirty="0"/>
              <a:t>Granular look at needs assessment</a:t>
            </a:r>
          </a:p>
          <a:p>
            <a:r>
              <a:rPr lang="en-US" dirty="0"/>
              <a:t>CIS testing overview and individual steps</a:t>
            </a:r>
          </a:p>
          <a:p>
            <a:r>
              <a:rPr lang="en-US" dirty="0"/>
              <a:t>Overview of CIS evaluation</a:t>
            </a:r>
          </a:p>
          <a:p>
            <a:r>
              <a:rPr lang="en-US" dirty="0"/>
              <a:t>Steps in CIS evaluation, and performing an evaluation project</a:t>
            </a:r>
          </a:p>
          <a:p>
            <a:endParaRPr lang="en-US" dirty="0"/>
          </a:p>
        </p:txBody>
      </p:sp>
    </p:spTree>
    <p:extLst>
      <p:ext uri="{BB962C8B-B14F-4D97-AF65-F5344CB8AC3E}">
        <p14:creationId xmlns:p14="http://schemas.microsoft.com/office/powerpoint/2010/main" val="34310706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Identify the area of focus</a:t>
            </a:r>
          </a:p>
        </p:txBody>
      </p:sp>
      <p:sp>
        <p:nvSpPr>
          <p:cNvPr id="3" name="Content Placeholder 2"/>
          <p:cNvSpPr>
            <a:spLocks noGrp="1"/>
          </p:cNvSpPr>
          <p:nvPr>
            <p:ph idx="1"/>
          </p:nvPr>
        </p:nvSpPr>
        <p:spPr/>
        <p:txBody>
          <a:bodyPr/>
          <a:lstStyle/>
          <a:p>
            <a:r>
              <a:rPr lang="en-US" dirty="0"/>
              <a:t>Prioritize a list of potential topics to evaluate</a:t>
            </a:r>
          </a:p>
          <a:p>
            <a:r>
              <a:rPr lang="en-US" dirty="0"/>
              <a:t>Generate initial ideas with the organization’s key stakeholders</a:t>
            </a:r>
          </a:p>
          <a:p>
            <a:r>
              <a:rPr lang="en-US" dirty="0"/>
              <a:t>Ensure the work supports the organization’s mission and goals</a:t>
            </a:r>
          </a:p>
          <a:p>
            <a:r>
              <a:rPr lang="en-US" dirty="0"/>
              <a:t>Brainstorming is a good technique for developing ideas</a:t>
            </a:r>
          </a:p>
          <a:p>
            <a:r>
              <a:rPr lang="en-US" dirty="0"/>
              <a:t>Use voting in a nominal group technique to make decisions regarding where to start</a:t>
            </a:r>
          </a:p>
        </p:txBody>
      </p:sp>
    </p:spTree>
    <p:extLst>
      <p:ext uri="{BB962C8B-B14F-4D97-AF65-F5344CB8AC3E}">
        <p14:creationId xmlns:p14="http://schemas.microsoft.com/office/powerpoint/2010/main" val="17439109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Determine the evaluation question</a:t>
            </a:r>
          </a:p>
        </p:txBody>
      </p:sp>
      <p:sp>
        <p:nvSpPr>
          <p:cNvPr id="3" name="Content Placeholder 2"/>
          <p:cNvSpPr>
            <a:spLocks noGrp="1"/>
          </p:cNvSpPr>
          <p:nvPr>
            <p:ph idx="1"/>
          </p:nvPr>
        </p:nvSpPr>
        <p:spPr>
          <a:xfrm>
            <a:off x="533400" y="533399"/>
            <a:ext cx="6882008" cy="4412291"/>
          </a:xfrm>
        </p:spPr>
        <p:txBody>
          <a:bodyPr/>
          <a:lstStyle/>
          <a:p>
            <a:r>
              <a:rPr lang="en-US" dirty="0"/>
              <a:t>Determine the question that will lay the foundation for the entire valuation</a:t>
            </a:r>
          </a:p>
          <a:p>
            <a:r>
              <a:rPr lang="en-US" dirty="0"/>
              <a:t>A clear, focused question helps the team determine what data will need to be collected and how it ultimately should be reported</a:t>
            </a:r>
          </a:p>
          <a:p>
            <a:r>
              <a:rPr lang="en-US" dirty="0"/>
              <a:t>A couple of examples:</a:t>
            </a:r>
          </a:p>
          <a:p>
            <a:pPr lvl="1"/>
            <a:r>
              <a:rPr lang="en-US" dirty="0"/>
              <a:t>To patients who enter their blood glucose readings into their patient portal have better control over their diabetes in patients who do not use a patient portal</a:t>
            </a:r>
          </a:p>
          <a:p>
            <a:pPr lvl="1"/>
            <a:r>
              <a:rPr lang="en-US" dirty="0"/>
              <a:t>Has duplicate ordering of chemistry labs been reduced since duplicate order checking functionality was implemented</a:t>
            </a:r>
          </a:p>
        </p:txBody>
      </p:sp>
    </p:spTree>
    <p:extLst>
      <p:ext uri="{BB962C8B-B14F-4D97-AF65-F5344CB8AC3E}">
        <p14:creationId xmlns:p14="http://schemas.microsoft.com/office/powerpoint/2010/main" val="39986439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Review the associated literature</a:t>
            </a:r>
          </a:p>
        </p:txBody>
      </p:sp>
      <p:sp>
        <p:nvSpPr>
          <p:cNvPr id="3" name="Content Placeholder 2"/>
          <p:cNvSpPr>
            <a:spLocks noGrp="1"/>
          </p:cNvSpPr>
          <p:nvPr>
            <p:ph idx="1"/>
          </p:nvPr>
        </p:nvSpPr>
        <p:spPr/>
        <p:txBody>
          <a:bodyPr/>
          <a:lstStyle/>
          <a:p>
            <a:r>
              <a:rPr lang="en-US" dirty="0"/>
              <a:t>Conduct a literature review</a:t>
            </a:r>
          </a:p>
          <a:p>
            <a:r>
              <a:rPr lang="en-US" dirty="0"/>
              <a:t>There may be others who have studied this question in the past, and evidence may already be published that answers the question</a:t>
            </a:r>
          </a:p>
          <a:p>
            <a:r>
              <a:rPr lang="en-US" dirty="0"/>
              <a:t>Searches should be conducted in peer-reviewed journals by searching the available databases such as PubMed, meta-search engines and things like the Cochrane Reviews</a:t>
            </a:r>
          </a:p>
        </p:txBody>
      </p:sp>
    </p:spTree>
    <p:extLst>
      <p:ext uri="{BB962C8B-B14F-4D97-AF65-F5344CB8AC3E}">
        <p14:creationId xmlns:p14="http://schemas.microsoft.com/office/powerpoint/2010/main" val="5393816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173" y="526093"/>
            <a:ext cx="8034085" cy="5774499"/>
          </a:xfrm>
          <a:prstGeom prst="rect">
            <a:avLst/>
          </a:prstGeom>
          <a:ln>
            <a:noFill/>
          </a:ln>
          <a:effectLst>
            <a:softEdge rad="112500"/>
          </a:effectLst>
        </p:spPr>
      </p:pic>
    </p:spTree>
    <p:extLst>
      <p:ext uri="{BB962C8B-B14F-4D97-AF65-F5344CB8AC3E}">
        <p14:creationId xmlns:p14="http://schemas.microsoft.com/office/powerpoint/2010/main" val="7248609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Identify the appropriate data to be collected</a:t>
            </a:r>
          </a:p>
        </p:txBody>
      </p:sp>
      <p:sp>
        <p:nvSpPr>
          <p:cNvPr id="3" name="Content Placeholder 2"/>
          <p:cNvSpPr>
            <a:spLocks noGrp="1"/>
          </p:cNvSpPr>
          <p:nvPr>
            <p:ph idx="1"/>
          </p:nvPr>
        </p:nvSpPr>
        <p:spPr/>
        <p:txBody>
          <a:bodyPr/>
          <a:lstStyle/>
          <a:p>
            <a:r>
              <a:rPr lang="en-US" dirty="0"/>
              <a:t>Determine the specific data elements to be collected</a:t>
            </a:r>
          </a:p>
          <a:p>
            <a:r>
              <a:rPr lang="en-US" dirty="0"/>
              <a:t>Breakdown evaluation project into it subcomponents</a:t>
            </a:r>
          </a:p>
          <a:p>
            <a:r>
              <a:rPr lang="en-US" dirty="0"/>
              <a:t>Determine what pieces of data are necessary to collect to look at all of those subcomponents</a:t>
            </a:r>
          </a:p>
          <a:p>
            <a:r>
              <a:rPr lang="en-US" dirty="0"/>
              <a:t>By doing so, you should be able to identify even the more obscure pieces of data to capture</a:t>
            </a:r>
          </a:p>
          <a:p>
            <a:r>
              <a:rPr lang="en-US" dirty="0"/>
              <a:t>Don’t forget about ratios and other things that require population numbers and demographics that aren’t necessarily thought of.</a:t>
            </a:r>
          </a:p>
        </p:txBody>
      </p:sp>
    </p:spTree>
    <p:extLst>
      <p:ext uri="{BB962C8B-B14F-4D97-AF65-F5344CB8AC3E}">
        <p14:creationId xmlns:p14="http://schemas.microsoft.com/office/powerpoint/2010/main" val="34884870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Determine the type of study</a:t>
            </a:r>
          </a:p>
        </p:txBody>
      </p:sp>
      <p:sp>
        <p:nvSpPr>
          <p:cNvPr id="3" name="Content Placeholder 2"/>
          <p:cNvSpPr>
            <a:spLocks noGrp="1"/>
          </p:cNvSpPr>
          <p:nvPr>
            <p:ph idx="1"/>
          </p:nvPr>
        </p:nvSpPr>
        <p:spPr>
          <a:xfrm>
            <a:off x="533400" y="533399"/>
            <a:ext cx="7019795" cy="4412291"/>
          </a:xfrm>
        </p:spPr>
        <p:txBody>
          <a:bodyPr>
            <a:normAutofit/>
          </a:bodyPr>
          <a:lstStyle/>
          <a:p>
            <a:r>
              <a:rPr lang="en-US" dirty="0"/>
              <a:t>Randomized control trials are difficult to conduct in the area of health IT</a:t>
            </a:r>
          </a:p>
          <a:p>
            <a:r>
              <a:rPr lang="en-US" dirty="0"/>
              <a:t>The majority of health IT outcomes evaluations are descriptive studies or comparative studies over time (i.e., pre-post studies)</a:t>
            </a:r>
          </a:p>
          <a:p>
            <a:r>
              <a:rPr lang="en-US" dirty="0"/>
              <a:t>Keeping it simple, clear and straightforward is key</a:t>
            </a:r>
          </a:p>
          <a:p>
            <a:pPr lvl="1"/>
            <a:r>
              <a:rPr lang="en-US" dirty="0"/>
              <a:t>This helps to ensure that the evaluation can be conducted, and</a:t>
            </a:r>
          </a:p>
          <a:p>
            <a:pPr lvl="1"/>
            <a:r>
              <a:rPr lang="en-US" dirty="0"/>
              <a:t>Information gleaned from the assessment can easily be disseminated to an audience for action</a:t>
            </a:r>
          </a:p>
          <a:p>
            <a:r>
              <a:rPr lang="en-US" dirty="0"/>
              <a:t>It is helpful to consult a statistician to determine what information is needed to perform desired statistics</a:t>
            </a:r>
          </a:p>
        </p:txBody>
      </p:sp>
    </p:spTree>
    <p:extLst>
      <p:ext uri="{BB962C8B-B14F-4D97-AF65-F5344CB8AC3E}">
        <p14:creationId xmlns:p14="http://schemas.microsoft.com/office/powerpoint/2010/main" val="25893694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Determine data collection method and sample size/date range</a:t>
            </a:r>
          </a:p>
        </p:txBody>
      </p:sp>
      <p:sp>
        <p:nvSpPr>
          <p:cNvPr id="3" name="Content Placeholder 2"/>
          <p:cNvSpPr>
            <a:spLocks noGrp="1"/>
          </p:cNvSpPr>
          <p:nvPr>
            <p:ph idx="1"/>
          </p:nvPr>
        </p:nvSpPr>
        <p:spPr/>
        <p:txBody>
          <a:bodyPr/>
          <a:lstStyle/>
          <a:p>
            <a:r>
              <a:rPr lang="en-US" dirty="0"/>
              <a:t>The exact method to be used to attain data is clarified</a:t>
            </a:r>
          </a:p>
          <a:p>
            <a:r>
              <a:rPr lang="en-US" dirty="0"/>
              <a:t>Ensure key stakeholder consensus on both the type of data and the collection method data can be obtained to answer an outcome question in a number of ways:</a:t>
            </a:r>
          </a:p>
          <a:p>
            <a:pPr lvl="1"/>
            <a:r>
              <a:rPr lang="en-US" dirty="0"/>
              <a:t>Data from the EHR or another database</a:t>
            </a:r>
          </a:p>
          <a:p>
            <a:pPr lvl="1"/>
            <a:r>
              <a:rPr lang="en-US" dirty="0"/>
              <a:t>Manual chart review</a:t>
            </a:r>
          </a:p>
          <a:p>
            <a:pPr lvl="1"/>
            <a:r>
              <a:rPr lang="en-US" dirty="0"/>
              <a:t>Workflow studies with end-users</a:t>
            </a:r>
          </a:p>
          <a:p>
            <a:pPr lvl="1"/>
            <a:r>
              <a:rPr lang="en-US" dirty="0"/>
              <a:t>Surveys</a:t>
            </a:r>
          </a:p>
          <a:p>
            <a:pPr lvl="1"/>
            <a:r>
              <a:rPr lang="en-US" dirty="0"/>
              <a:t>Focus groups</a:t>
            </a:r>
          </a:p>
        </p:txBody>
      </p:sp>
    </p:spTree>
    <p:extLst>
      <p:ext uri="{BB962C8B-B14F-4D97-AF65-F5344CB8AC3E}">
        <p14:creationId xmlns:p14="http://schemas.microsoft.com/office/powerpoint/2010/main" val="8432483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Collect and display data</a:t>
            </a:r>
          </a:p>
        </p:txBody>
      </p:sp>
      <p:sp>
        <p:nvSpPr>
          <p:cNvPr id="3" name="Content Placeholder 2"/>
          <p:cNvSpPr>
            <a:spLocks noGrp="1"/>
          </p:cNvSpPr>
          <p:nvPr>
            <p:ph idx="1"/>
          </p:nvPr>
        </p:nvSpPr>
        <p:spPr/>
        <p:txBody>
          <a:bodyPr/>
          <a:lstStyle/>
          <a:p>
            <a:r>
              <a:rPr lang="en-US" dirty="0"/>
              <a:t>Once the data has been collected over the agreed-upon timeframe, it will need to be presented and displayed in a format comprehensible to multiple audiences</a:t>
            </a:r>
          </a:p>
          <a:p>
            <a:r>
              <a:rPr lang="en-US" dirty="0"/>
              <a:t>Data can be displayed in graphs, charts and/or tables</a:t>
            </a:r>
          </a:p>
          <a:p>
            <a:r>
              <a:rPr lang="en-US" dirty="0"/>
              <a:t>Data representing outcome evaluation results must contain all the information necessary for interpretation</a:t>
            </a:r>
          </a:p>
          <a:p>
            <a:r>
              <a:rPr lang="en-US" dirty="0"/>
              <a:t>Have someone view the data who is not a technical whiz kid to ensure interpretability</a:t>
            </a:r>
          </a:p>
        </p:txBody>
      </p:sp>
    </p:spTree>
    <p:extLst>
      <p:ext uri="{BB962C8B-B14F-4D97-AF65-F5344CB8AC3E}">
        <p14:creationId xmlns:p14="http://schemas.microsoft.com/office/powerpoint/2010/main" val="3606786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Document and disseminate results</a:t>
            </a:r>
          </a:p>
        </p:txBody>
      </p:sp>
      <p:sp>
        <p:nvSpPr>
          <p:cNvPr id="3" name="Content Placeholder 2"/>
          <p:cNvSpPr>
            <a:spLocks noGrp="1"/>
          </p:cNvSpPr>
          <p:nvPr>
            <p:ph idx="1"/>
          </p:nvPr>
        </p:nvSpPr>
        <p:spPr>
          <a:xfrm>
            <a:off x="533400" y="533399"/>
            <a:ext cx="7069899" cy="4412291"/>
          </a:xfrm>
        </p:spPr>
        <p:txBody>
          <a:bodyPr>
            <a:normAutofit/>
          </a:bodyPr>
          <a:lstStyle/>
          <a:p>
            <a:r>
              <a:rPr lang="en-US" dirty="0"/>
              <a:t>Once you are done you want to write up your evaluation and potentially submit it for publication</a:t>
            </a:r>
          </a:p>
          <a:p>
            <a:r>
              <a:rPr lang="en-US" dirty="0"/>
              <a:t>Without comprehensive documentation of the study, the chance that any practice improvements will occur becomes unlikely</a:t>
            </a:r>
          </a:p>
          <a:p>
            <a:r>
              <a:rPr lang="en-US" dirty="0"/>
              <a:t>Because of the paucity of well conducted evaluation studies on electronic health records and other components of health IT, there is a great need for solid evidence to move the discipline of health IT along to actually achieve the promise of lower costs, greater efficiency, improved patient outcomes and greater patient safety</a:t>
            </a:r>
          </a:p>
        </p:txBody>
      </p:sp>
    </p:spTree>
    <p:extLst>
      <p:ext uri="{BB962C8B-B14F-4D97-AF65-F5344CB8AC3E}">
        <p14:creationId xmlns:p14="http://schemas.microsoft.com/office/powerpoint/2010/main" val="21910864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035" y="5428726"/>
            <a:ext cx="6554867" cy="921707"/>
          </a:xfrm>
        </p:spPr>
        <p:txBody>
          <a:bodyPr/>
          <a:lstStyle/>
          <a:p>
            <a:r>
              <a:rPr lang="en-US" dirty="0"/>
              <a:t>questions</a:t>
            </a: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39659" y="150312"/>
            <a:ext cx="4222730" cy="5278414"/>
          </a:xfrm>
        </p:spPr>
      </p:pic>
    </p:spTree>
    <p:extLst>
      <p:ext uri="{BB962C8B-B14F-4D97-AF65-F5344CB8AC3E}">
        <p14:creationId xmlns:p14="http://schemas.microsoft.com/office/powerpoint/2010/main" val="1876849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4547" y="438410"/>
            <a:ext cx="7983255" cy="5987441"/>
          </a:xfrm>
          <a:prstGeom prst="rect">
            <a:avLst/>
          </a:prstGeom>
          <a:ln>
            <a:noFill/>
          </a:ln>
          <a:effectLst>
            <a:softEdge rad="112500"/>
          </a:effectLst>
        </p:spPr>
      </p:pic>
    </p:spTree>
    <p:extLst>
      <p:ext uri="{BB962C8B-B14F-4D97-AF65-F5344CB8AC3E}">
        <p14:creationId xmlns:p14="http://schemas.microsoft.com/office/powerpoint/2010/main" val="1052232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11036"/>
            <a:ext cx="6554867" cy="708764"/>
          </a:xfrm>
        </p:spPr>
        <p:txBody>
          <a:bodyPr/>
          <a:lstStyle/>
          <a:p>
            <a:r>
              <a:rPr lang="en-US" dirty="0"/>
              <a:t>Assessing need         1 of 2</a:t>
            </a:r>
          </a:p>
        </p:txBody>
      </p:sp>
      <p:sp>
        <p:nvSpPr>
          <p:cNvPr id="3" name="Content Placeholder 2"/>
          <p:cNvSpPr>
            <a:spLocks noGrp="1"/>
          </p:cNvSpPr>
          <p:nvPr>
            <p:ph idx="1"/>
          </p:nvPr>
        </p:nvSpPr>
        <p:spPr>
          <a:xfrm>
            <a:off x="533400" y="533400"/>
            <a:ext cx="6554867" cy="4777636"/>
          </a:xfrm>
        </p:spPr>
        <p:txBody>
          <a:bodyPr>
            <a:normAutofit/>
          </a:bodyPr>
          <a:lstStyle/>
          <a:p>
            <a:r>
              <a:rPr lang="en-US" dirty="0"/>
              <a:t>Important to assess need prior to purchase or implementation of clinical information system</a:t>
            </a:r>
          </a:p>
          <a:p>
            <a:r>
              <a:rPr lang="en-US" dirty="0"/>
              <a:t>The first step is to answer the “need” versus “want” question</a:t>
            </a:r>
          </a:p>
          <a:p>
            <a:r>
              <a:rPr lang="en-US" dirty="0"/>
              <a:t>Particular questions to ask during the needs assessment include the following:</a:t>
            </a:r>
          </a:p>
          <a:p>
            <a:pPr lvl="1"/>
            <a:r>
              <a:rPr lang="en-US" dirty="0"/>
              <a:t>Why do we need this system?</a:t>
            </a:r>
          </a:p>
          <a:p>
            <a:pPr lvl="1"/>
            <a:r>
              <a:rPr lang="en-US" dirty="0"/>
              <a:t>How will it improve the care we deliver to our patients?</a:t>
            </a:r>
          </a:p>
          <a:p>
            <a:pPr lvl="1"/>
            <a:r>
              <a:rPr lang="en-US" dirty="0"/>
              <a:t>What is the impact on patient safety?</a:t>
            </a:r>
          </a:p>
          <a:p>
            <a:pPr lvl="1"/>
            <a:r>
              <a:rPr lang="en-US" dirty="0"/>
              <a:t>Will it require changes to the clinician’s current workflow?</a:t>
            </a:r>
          </a:p>
        </p:txBody>
      </p:sp>
    </p:spTree>
    <p:extLst>
      <p:ext uri="{BB962C8B-B14F-4D97-AF65-F5344CB8AC3E}">
        <p14:creationId xmlns:p14="http://schemas.microsoft.com/office/powerpoint/2010/main" val="2011600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Assessing need         2 of 2</a:t>
            </a:r>
          </a:p>
        </p:txBody>
      </p:sp>
      <p:sp>
        <p:nvSpPr>
          <p:cNvPr id="3" name="Content Placeholder 2"/>
          <p:cNvSpPr>
            <a:spLocks noGrp="1"/>
          </p:cNvSpPr>
          <p:nvPr>
            <p:ph idx="1"/>
          </p:nvPr>
        </p:nvSpPr>
        <p:spPr/>
        <p:txBody>
          <a:bodyPr/>
          <a:lstStyle/>
          <a:p>
            <a:r>
              <a:rPr lang="en-US" dirty="0"/>
              <a:t>Particular questions to ask continued:</a:t>
            </a:r>
          </a:p>
          <a:p>
            <a:pPr lvl="1"/>
            <a:r>
              <a:rPr lang="en-US" dirty="0"/>
              <a:t>Does it have the potential to save money?</a:t>
            </a:r>
          </a:p>
          <a:p>
            <a:pPr lvl="1"/>
            <a:r>
              <a:rPr lang="en-US" dirty="0"/>
              <a:t>What is the estimated cost, both initially and ongoing? Does it have the potential to save time or streamline a workflow process?</a:t>
            </a:r>
          </a:p>
          <a:p>
            <a:pPr lvl="1"/>
            <a:r>
              <a:rPr lang="en-US" dirty="0"/>
              <a:t>What is the risk to the organization if we do not implement this particular CIS?</a:t>
            </a:r>
          </a:p>
          <a:p>
            <a:pPr lvl="1"/>
            <a:r>
              <a:rPr lang="en-US" dirty="0"/>
              <a:t>How can those risks be mitigated?</a:t>
            </a:r>
          </a:p>
          <a:p>
            <a:pPr lvl="1"/>
            <a:r>
              <a:rPr lang="en-US" dirty="0"/>
              <a:t>Does this system support the strategic plan?</a:t>
            </a:r>
          </a:p>
        </p:txBody>
      </p:sp>
    </p:spTree>
    <p:extLst>
      <p:ext uri="{BB962C8B-B14F-4D97-AF65-F5344CB8AC3E}">
        <p14:creationId xmlns:p14="http://schemas.microsoft.com/office/powerpoint/2010/main" val="1602063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More granular Needs assessment</a:t>
            </a:r>
          </a:p>
        </p:txBody>
      </p:sp>
      <p:sp>
        <p:nvSpPr>
          <p:cNvPr id="3" name="Content Placeholder 2"/>
          <p:cNvSpPr>
            <a:spLocks noGrp="1"/>
          </p:cNvSpPr>
          <p:nvPr>
            <p:ph idx="1"/>
          </p:nvPr>
        </p:nvSpPr>
        <p:spPr/>
        <p:txBody>
          <a:bodyPr/>
          <a:lstStyle/>
          <a:p>
            <a:r>
              <a:rPr lang="en-US" dirty="0"/>
              <a:t>The assessing needs slides are aimed at the systemic level; there is also the requirement for assessing needs at lower levels, all the way to the individual user</a:t>
            </a:r>
          </a:p>
          <a:p>
            <a:r>
              <a:rPr lang="en-US" dirty="0"/>
              <a:t>On the individual end-user level, you still have the needs versus wants discussion</a:t>
            </a:r>
          </a:p>
          <a:p>
            <a:r>
              <a:rPr lang="en-US" dirty="0"/>
              <a:t>However, at this level, it also gets into usability and functionality in terms of individual patient care</a:t>
            </a:r>
          </a:p>
          <a:p>
            <a:r>
              <a:rPr lang="en-US" dirty="0"/>
              <a:t>This is where the need for customization and standardization occurs</a:t>
            </a:r>
          </a:p>
        </p:txBody>
      </p:sp>
    </p:spTree>
    <p:extLst>
      <p:ext uri="{BB962C8B-B14F-4D97-AF65-F5344CB8AC3E}">
        <p14:creationId xmlns:p14="http://schemas.microsoft.com/office/powerpoint/2010/main" val="25356176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306" y="588723"/>
            <a:ext cx="7850523" cy="5736921"/>
          </a:xfrm>
          <a:prstGeom prst="rect">
            <a:avLst/>
          </a:prstGeom>
        </p:spPr>
      </p:pic>
    </p:spTree>
    <p:extLst>
      <p:ext uri="{BB962C8B-B14F-4D97-AF65-F5344CB8AC3E}">
        <p14:creationId xmlns:p14="http://schemas.microsoft.com/office/powerpoint/2010/main" val="4101929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CIS testing</a:t>
            </a:r>
          </a:p>
        </p:txBody>
      </p:sp>
      <p:sp>
        <p:nvSpPr>
          <p:cNvPr id="3" name="Content Placeholder 2"/>
          <p:cNvSpPr>
            <a:spLocks noGrp="1"/>
          </p:cNvSpPr>
          <p:nvPr>
            <p:ph idx="1"/>
          </p:nvPr>
        </p:nvSpPr>
        <p:spPr/>
        <p:txBody>
          <a:bodyPr/>
          <a:lstStyle/>
          <a:p>
            <a:r>
              <a:rPr lang="en-US" dirty="0"/>
              <a:t>CIS testing is part of the evaluation process in both the implementation and maintenance phases.</a:t>
            </a:r>
          </a:p>
          <a:p>
            <a:r>
              <a:rPr lang="en-US" dirty="0"/>
              <a:t>It requires planning and attention to detail</a:t>
            </a:r>
          </a:p>
          <a:p>
            <a:r>
              <a:rPr lang="en-US" dirty="0"/>
              <a:t>The goals of testing are to evaluate if the given system is built according to its specifications and design and to reduce the risk of critical problems when turned over to the end user</a:t>
            </a:r>
          </a:p>
          <a:p>
            <a:r>
              <a:rPr lang="en-US" dirty="0"/>
              <a:t>This is especially critical in systems like electronic health records that could result in patient harm if there are performance problems</a:t>
            </a:r>
          </a:p>
        </p:txBody>
      </p:sp>
    </p:spTree>
    <p:extLst>
      <p:ext uri="{BB962C8B-B14F-4D97-AF65-F5344CB8AC3E}">
        <p14:creationId xmlns:p14="http://schemas.microsoft.com/office/powerpoint/2010/main" val="13118517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CIS testing</a:t>
            </a:r>
          </a:p>
        </p:txBody>
      </p:sp>
      <p:sp>
        <p:nvSpPr>
          <p:cNvPr id="3" name="Content Placeholder 2"/>
          <p:cNvSpPr>
            <a:spLocks noGrp="1"/>
          </p:cNvSpPr>
          <p:nvPr>
            <p:ph idx="1"/>
          </p:nvPr>
        </p:nvSpPr>
        <p:spPr/>
        <p:txBody>
          <a:bodyPr/>
          <a:lstStyle/>
          <a:p>
            <a:r>
              <a:rPr lang="en-US" dirty="0"/>
              <a:t>Unit testing</a:t>
            </a:r>
          </a:p>
          <a:p>
            <a:r>
              <a:rPr lang="en-US" dirty="0"/>
              <a:t>Functional testing</a:t>
            </a:r>
          </a:p>
          <a:p>
            <a:r>
              <a:rPr lang="en-US" dirty="0"/>
              <a:t>Integration testing</a:t>
            </a:r>
          </a:p>
          <a:p>
            <a:r>
              <a:rPr lang="en-US" dirty="0"/>
              <a:t>Performance testing</a:t>
            </a:r>
          </a:p>
          <a:p>
            <a:r>
              <a:rPr lang="en-US" dirty="0"/>
              <a:t>User acceptance testing</a:t>
            </a:r>
          </a:p>
          <a:p>
            <a:r>
              <a:rPr lang="en-US" dirty="0"/>
              <a:t>Production validation testing</a:t>
            </a:r>
          </a:p>
          <a:p>
            <a:r>
              <a:rPr lang="en-US" dirty="0"/>
              <a:t>Regression testing</a:t>
            </a:r>
          </a:p>
        </p:txBody>
      </p:sp>
    </p:spTree>
    <p:extLst>
      <p:ext uri="{BB962C8B-B14F-4D97-AF65-F5344CB8AC3E}">
        <p14:creationId xmlns:p14="http://schemas.microsoft.com/office/powerpoint/2010/main" val="2731615706"/>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1969</TotalTime>
  <Words>1616</Words>
  <Application>Microsoft Office PowerPoint</Application>
  <PresentationFormat>On-screen Show (4:3)</PresentationFormat>
  <Paragraphs>144</Paragraphs>
  <Slides>29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29</vt:i4>
      </vt:variant>
    </vt:vector>
  </HeadingPairs>
  <TitlesOfParts>
    <vt:vector size="32" baseType="lpstr">
      <vt:lpstr>Century Gothic</vt:lpstr>
      <vt:lpstr>Wingdings 3</vt:lpstr>
      <vt:lpstr>Slice</vt:lpstr>
      <vt:lpstr>System Needs Analysis &amp; System Evaluation</vt:lpstr>
      <vt:lpstr>Learning Objectives</vt:lpstr>
      <vt:lpstr>PowerPoint Presentation</vt:lpstr>
      <vt:lpstr>Assessing need         1 of 2</vt:lpstr>
      <vt:lpstr>Assessing need         2 of 2</vt:lpstr>
      <vt:lpstr>More granular Needs assessment</vt:lpstr>
      <vt:lpstr>PowerPoint Presentation</vt:lpstr>
      <vt:lpstr>CIS testing</vt:lpstr>
      <vt:lpstr>Types of CIS testing</vt:lpstr>
      <vt:lpstr>Unit testing</vt:lpstr>
      <vt:lpstr>Function testing</vt:lpstr>
      <vt:lpstr>Integration testing</vt:lpstr>
      <vt:lpstr>Performance testing</vt:lpstr>
      <vt:lpstr>User acceptance testing</vt:lpstr>
      <vt:lpstr>Production validation testing</vt:lpstr>
      <vt:lpstr>Regression testing</vt:lpstr>
      <vt:lpstr>PowerPoint Presentation</vt:lpstr>
      <vt:lpstr>Evaluating outcomes of CIS use                 1 of 2</vt:lpstr>
      <vt:lpstr>Evaluating outcomes of CIS use                 2 of 2</vt:lpstr>
      <vt:lpstr>Identify the area of focus</vt:lpstr>
      <vt:lpstr>Determine the evaluation question</vt:lpstr>
      <vt:lpstr>Review the associated literature</vt:lpstr>
      <vt:lpstr>PowerPoint Presentation</vt:lpstr>
      <vt:lpstr>Identify the appropriate data to be collected</vt:lpstr>
      <vt:lpstr>Determine the type of study</vt:lpstr>
      <vt:lpstr>Determine data collection method and sample size/date range</vt:lpstr>
      <vt:lpstr>Collect and display data</vt:lpstr>
      <vt:lpstr>Document and disseminate results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 Needs Analysis &amp; System Evaluation</dc:title>
  <dc:creator>Bob Marshall</dc:creator>
  <cp:lastModifiedBy>Bob Marshall</cp:lastModifiedBy>
  <cp:revision>10</cp:revision>
  <dcterms:created xsi:type="dcterms:W3CDTF">2016-08-27T16:11:16Z</dcterms:created>
  <dcterms:modified xsi:type="dcterms:W3CDTF">2016-08-29T01:02:25Z</dcterms:modified>
</cp:coreProperties>
</file>