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74" r:id="rId13"/>
    <p:sldId id="275" r:id="rId14"/>
    <p:sldId id="276" r:id="rId15"/>
    <p:sldId id="277" r:id="rId16"/>
    <p:sldId id="278" r:id="rId17"/>
    <p:sldId id="279" r:id="rId18"/>
    <p:sldId id="280" r:id="rId19"/>
    <p:sldId id="268" r:id="rId20"/>
    <p:sldId id="267" r:id="rId21"/>
    <p:sldId id="281" r:id="rId22"/>
    <p:sldId id="282" r:id="rId23"/>
    <p:sldId id="283" r:id="rId24"/>
    <p:sldId id="284" r:id="rId25"/>
    <p:sldId id="269" r:id="rId26"/>
    <p:sldId id="270" r:id="rId27"/>
    <p:sldId id="271" r:id="rId28"/>
    <p:sldId id="272" r:id="rId29"/>
    <p:sldId id="273"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6" d="100"/>
          <a:sy n="96" d="100"/>
        </p:scale>
        <p:origin x="42"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12/5/2019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b="0" kern="1200">
          <a:solidFill>
            <a:schemeClr val="accent2">
              <a:lumMod val="75000"/>
            </a:schemeClr>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EEA18-3663-4269-8AE1-98EF2D1E4D07}"/>
              </a:ext>
            </a:extLst>
          </p:cNvPr>
          <p:cNvSpPr>
            <a:spLocks noGrp="1"/>
          </p:cNvSpPr>
          <p:nvPr>
            <p:ph type="ctrTitle"/>
          </p:nvPr>
        </p:nvSpPr>
        <p:spPr/>
        <p:txBody>
          <a:bodyPr/>
          <a:lstStyle/>
          <a:p>
            <a:r>
              <a:rPr lang="en-US" dirty="0"/>
              <a:t>Stakeholder Engagement</a:t>
            </a:r>
          </a:p>
        </p:txBody>
      </p:sp>
      <p:sp>
        <p:nvSpPr>
          <p:cNvPr id="3" name="Subtitle 2">
            <a:extLst>
              <a:ext uri="{FF2B5EF4-FFF2-40B4-BE49-F238E27FC236}">
                <a16:creationId xmlns:a16="http://schemas.microsoft.com/office/drawing/2014/main" id="{B46BB553-1440-4A08-9940-288B5AAD7CE2}"/>
              </a:ext>
            </a:extLst>
          </p:cNvPr>
          <p:cNvSpPr>
            <a:spLocks noGrp="1"/>
          </p:cNvSpPr>
          <p:nvPr>
            <p:ph type="subTitle" idx="1"/>
          </p:nvPr>
        </p:nvSpPr>
        <p:spPr/>
        <p:txBody>
          <a:bodyPr/>
          <a:lstStyle/>
          <a:p>
            <a:r>
              <a:rPr lang="en-US" dirty="0"/>
              <a:t>Bob Marshall, MD, MPH, MISM, FAAFP, FAMIA</a:t>
            </a:r>
          </a:p>
          <a:p>
            <a:r>
              <a:rPr lang="en-US" dirty="0"/>
              <a:t>Program Director, DoD/MAMC Clinical Informatics Fellowship</a:t>
            </a:r>
          </a:p>
        </p:txBody>
      </p:sp>
      <p:pic>
        <p:nvPicPr>
          <p:cNvPr id="5" name="Picture 4" descr="A close up of a person&#10;&#10;Description automatically generated">
            <a:extLst>
              <a:ext uri="{FF2B5EF4-FFF2-40B4-BE49-F238E27FC236}">
                <a16:creationId xmlns:a16="http://schemas.microsoft.com/office/drawing/2014/main" id="{FCE73BFB-F3C0-4E4B-AE1A-A4E4619ED9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5374" y="250549"/>
            <a:ext cx="3072663" cy="248271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28395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280D-051A-4E12-91BD-D0F09F45C67C}"/>
              </a:ext>
            </a:extLst>
          </p:cNvPr>
          <p:cNvSpPr>
            <a:spLocks noGrp="1"/>
          </p:cNvSpPr>
          <p:nvPr>
            <p:ph type="title"/>
          </p:nvPr>
        </p:nvSpPr>
        <p:spPr/>
        <p:txBody>
          <a:bodyPr/>
          <a:lstStyle/>
          <a:p>
            <a:r>
              <a:rPr lang="en-US" dirty="0"/>
              <a:t>Benefits of Engaging with Stakeholders</a:t>
            </a:r>
          </a:p>
        </p:txBody>
      </p:sp>
      <p:sp>
        <p:nvSpPr>
          <p:cNvPr id="3" name="Content Placeholder 2">
            <a:extLst>
              <a:ext uri="{FF2B5EF4-FFF2-40B4-BE49-F238E27FC236}">
                <a16:creationId xmlns:a16="http://schemas.microsoft.com/office/drawing/2014/main" id="{4D9ADC36-BCAE-4A37-AE65-35BB527DBAEA}"/>
              </a:ext>
            </a:extLst>
          </p:cNvPr>
          <p:cNvSpPr>
            <a:spLocks noGrp="1"/>
          </p:cNvSpPr>
          <p:nvPr>
            <p:ph idx="1"/>
          </p:nvPr>
        </p:nvSpPr>
        <p:spPr>
          <a:xfrm>
            <a:off x="2589212" y="1905000"/>
            <a:ext cx="8915400" cy="4328890"/>
          </a:xfrm>
        </p:spPr>
        <p:txBody>
          <a:bodyPr>
            <a:normAutofit/>
          </a:bodyPr>
          <a:lstStyle/>
          <a:p>
            <a:r>
              <a:rPr lang="en-US" b="1" dirty="0"/>
              <a:t>Building Trust</a:t>
            </a:r>
            <a:r>
              <a:rPr lang="en-US" dirty="0"/>
              <a:t>: Sincere efforts at engagement can improve relations between a company and its stakeholders</a:t>
            </a:r>
          </a:p>
          <a:p>
            <a:pPr lvl="1"/>
            <a:r>
              <a:rPr lang="en-US" sz="1800" dirty="0"/>
              <a:t>This can diffuse existing tensions and make it easier to solve potential problems down the road</a:t>
            </a:r>
          </a:p>
          <a:p>
            <a:r>
              <a:rPr lang="en-US" b="1" dirty="0"/>
              <a:t>Risk Management</a:t>
            </a:r>
            <a:r>
              <a:rPr lang="en-US" dirty="0"/>
              <a:t>: Working with stakeholders can lead to a more stable operating environment and reveal critical information that is important for company decision-making</a:t>
            </a:r>
          </a:p>
          <a:p>
            <a:r>
              <a:rPr lang="en-US" b="1" dirty="0"/>
              <a:t>Brand Enhancement</a:t>
            </a:r>
            <a:r>
              <a:rPr lang="en-US" dirty="0"/>
              <a:t>: By engaging with stakeholders a company can improve its visibility and reputation</a:t>
            </a:r>
          </a:p>
          <a:p>
            <a:pPr lvl="1"/>
            <a:r>
              <a:rPr lang="en-US" sz="1800" dirty="0"/>
              <a:t>Customers, investors, and other economic stakeholders may also view this engagement as a differentiating factor in the market</a:t>
            </a:r>
          </a:p>
          <a:p>
            <a:endParaRPr lang="en-US" dirty="0"/>
          </a:p>
        </p:txBody>
      </p:sp>
    </p:spTree>
    <p:extLst>
      <p:ext uri="{BB962C8B-B14F-4D97-AF65-F5344CB8AC3E}">
        <p14:creationId xmlns:p14="http://schemas.microsoft.com/office/powerpoint/2010/main" val="3016666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280D-051A-4E12-91BD-D0F09F45C67C}"/>
              </a:ext>
            </a:extLst>
          </p:cNvPr>
          <p:cNvSpPr>
            <a:spLocks noGrp="1"/>
          </p:cNvSpPr>
          <p:nvPr>
            <p:ph type="title"/>
          </p:nvPr>
        </p:nvSpPr>
        <p:spPr/>
        <p:txBody>
          <a:bodyPr/>
          <a:lstStyle/>
          <a:p>
            <a:r>
              <a:rPr lang="en-US" dirty="0"/>
              <a:t>Benefits of Engaging with Stakeholders</a:t>
            </a:r>
          </a:p>
        </p:txBody>
      </p:sp>
      <p:sp>
        <p:nvSpPr>
          <p:cNvPr id="3" name="Content Placeholder 2">
            <a:extLst>
              <a:ext uri="{FF2B5EF4-FFF2-40B4-BE49-F238E27FC236}">
                <a16:creationId xmlns:a16="http://schemas.microsoft.com/office/drawing/2014/main" id="{4D9ADC36-BCAE-4A37-AE65-35BB527DBAEA}"/>
              </a:ext>
            </a:extLst>
          </p:cNvPr>
          <p:cNvSpPr>
            <a:spLocks noGrp="1"/>
          </p:cNvSpPr>
          <p:nvPr>
            <p:ph idx="1"/>
          </p:nvPr>
        </p:nvSpPr>
        <p:spPr>
          <a:xfrm>
            <a:off x="2589212" y="1905000"/>
            <a:ext cx="8915400" cy="4328890"/>
          </a:xfrm>
        </p:spPr>
        <p:txBody>
          <a:bodyPr>
            <a:normAutofit/>
          </a:bodyPr>
          <a:lstStyle/>
          <a:p>
            <a:r>
              <a:rPr lang="en-US" b="1" dirty="0"/>
              <a:t>Improved Productivity</a:t>
            </a:r>
            <a:r>
              <a:rPr lang="en-US" dirty="0"/>
              <a:t>: Better internal engagement can identify areas in which the company can become more efficient. </a:t>
            </a:r>
          </a:p>
          <a:p>
            <a:pPr lvl="1"/>
            <a:r>
              <a:rPr lang="en-US" sz="1800" dirty="0"/>
              <a:t>Additionally, employees that have a greater voice in the workplace tend to have higher morale.</a:t>
            </a:r>
          </a:p>
          <a:p>
            <a:r>
              <a:rPr lang="en-US" b="1" dirty="0"/>
              <a:t>Strategic Opportunities</a:t>
            </a:r>
            <a:r>
              <a:rPr lang="en-US" dirty="0"/>
              <a:t>: Engaging with stakeholders can help a company to identify new business opportunities and market segments.</a:t>
            </a:r>
          </a:p>
          <a:p>
            <a:r>
              <a:rPr lang="en-US" b="1" dirty="0"/>
              <a:t>Partnerships</a:t>
            </a:r>
            <a:r>
              <a:rPr lang="en-US" dirty="0"/>
              <a:t>: By collaborating with stakeholders, companies can pool resources to achieve a common goal.</a:t>
            </a:r>
          </a:p>
          <a:p>
            <a:r>
              <a:rPr lang="en-US" b="1" dirty="0"/>
              <a:t>Increased Investment</a:t>
            </a:r>
            <a:r>
              <a:rPr lang="en-US" dirty="0"/>
              <a:t>: Greater transparency and stakeholder engagement can be an attractive draw for capital, particularly from impact investors</a:t>
            </a:r>
          </a:p>
        </p:txBody>
      </p:sp>
    </p:spTree>
    <p:extLst>
      <p:ext uri="{BB962C8B-B14F-4D97-AF65-F5344CB8AC3E}">
        <p14:creationId xmlns:p14="http://schemas.microsoft.com/office/powerpoint/2010/main" val="573853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6E55BE-CA47-48F2-9AC1-573708DB5DA5}"/>
              </a:ext>
            </a:extLst>
          </p:cNvPr>
          <p:cNvSpPr>
            <a:spLocks noGrp="1"/>
          </p:cNvSpPr>
          <p:nvPr>
            <p:ph type="title"/>
          </p:nvPr>
        </p:nvSpPr>
        <p:spPr/>
        <p:txBody>
          <a:bodyPr>
            <a:normAutofit/>
          </a:bodyPr>
          <a:lstStyle/>
          <a:p>
            <a:r>
              <a:rPr lang="en-US" dirty="0"/>
              <a:t>Parts of a Stakeholder Engagement Plan</a:t>
            </a:r>
          </a:p>
        </p:txBody>
      </p:sp>
      <p:pic>
        <p:nvPicPr>
          <p:cNvPr id="3" name="Picture 2" descr="A person wearing glasses&#10;&#10;Description automatically generated">
            <a:extLst>
              <a:ext uri="{FF2B5EF4-FFF2-40B4-BE49-F238E27FC236}">
                <a16:creationId xmlns:a16="http://schemas.microsoft.com/office/drawing/2014/main" id="{33F69F67-AF23-479F-9ED4-45159E771C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2097" y="3578087"/>
            <a:ext cx="3041374" cy="304137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93524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56BE58E-9C59-4C42-B280-88458D923782}"/>
              </a:ext>
            </a:extLst>
          </p:cNvPr>
          <p:cNvSpPr>
            <a:spLocks noGrp="1"/>
          </p:cNvSpPr>
          <p:nvPr>
            <p:ph type="title"/>
          </p:nvPr>
        </p:nvSpPr>
        <p:spPr/>
        <p:txBody>
          <a:bodyPr/>
          <a:lstStyle/>
          <a:p>
            <a:r>
              <a:rPr lang="en-US" dirty="0"/>
              <a:t>Stakeholder list</a:t>
            </a:r>
          </a:p>
        </p:txBody>
      </p:sp>
      <p:sp>
        <p:nvSpPr>
          <p:cNvPr id="5" name="Content Placeholder 4">
            <a:extLst>
              <a:ext uri="{FF2B5EF4-FFF2-40B4-BE49-F238E27FC236}">
                <a16:creationId xmlns:a16="http://schemas.microsoft.com/office/drawing/2014/main" id="{66415535-71EA-4BB0-A65C-5CF017AD462C}"/>
              </a:ext>
            </a:extLst>
          </p:cNvPr>
          <p:cNvSpPr>
            <a:spLocks noGrp="1"/>
          </p:cNvSpPr>
          <p:nvPr>
            <p:ph idx="1"/>
          </p:nvPr>
        </p:nvSpPr>
        <p:spPr/>
        <p:txBody>
          <a:bodyPr/>
          <a:lstStyle/>
          <a:p>
            <a:r>
              <a:rPr lang="en-US" dirty="0"/>
              <a:t>The first step in any stakeholder engagement plan is to list the stakeholders.  </a:t>
            </a:r>
          </a:p>
          <a:p>
            <a:r>
              <a:rPr lang="en-US" dirty="0"/>
              <a:t>But it’s important to be thorough because it’s easy to underestimate the ability of a minor stakeholder to trip up the project when they’re not being communicated with adequately.  </a:t>
            </a:r>
          </a:p>
          <a:p>
            <a:r>
              <a:rPr lang="en-US" dirty="0"/>
              <a:t>According to the PMBOK, this list is called a Stakeholder Register, and it is created as part of the Identify Stakeholders process.</a:t>
            </a:r>
          </a:p>
        </p:txBody>
      </p:sp>
    </p:spTree>
    <p:extLst>
      <p:ext uri="{BB962C8B-B14F-4D97-AF65-F5344CB8AC3E}">
        <p14:creationId xmlns:p14="http://schemas.microsoft.com/office/powerpoint/2010/main" val="3629290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4A517-5F85-43A6-9FE3-CCCA814DF277}"/>
              </a:ext>
            </a:extLst>
          </p:cNvPr>
          <p:cNvSpPr>
            <a:spLocks noGrp="1"/>
          </p:cNvSpPr>
          <p:nvPr>
            <p:ph type="title"/>
          </p:nvPr>
        </p:nvSpPr>
        <p:spPr/>
        <p:txBody>
          <a:bodyPr/>
          <a:lstStyle/>
          <a:p>
            <a:r>
              <a:rPr lang="en-US" dirty="0"/>
              <a:t>Project Phase</a:t>
            </a:r>
          </a:p>
        </p:txBody>
      </p:sp>
      <p:sp>
        <p:nvSpPr>
          <p:cNvPr id="3" name="Content Placeholder 2">
            <a:extLst>
              <a:ext uri="{FF2B5EF4-FFF2-40B4-BE49-F238E27FC236}">
                <a16:creationId xmlns:a16="http://schemas.microsoft.com/office/drawing/2014/main" id="{45EAEE6D-4F93-43FD-95FD-098A53A62067}"/>
              </a:ext>
            </a:extLst>
          </p:cNvPr>
          <p:cNvSpPr>
            <a:spLocks noGrp="1"/>
          </p:cNvSpPr>
          <p:nvPr>
            <p:ph idx="1"/>
          </p:nvPr>
        </p:nvSpPr>
        <p:spPr/>
        <p:txBody>
          <a:bodyPr/>
          <a:lstStyle/>
          <a:p>
            <a:r>
              <a:rPr lang="en-US" dirty="0"/>
              <a:t>Many stakeholders will be involved in only a certain phase of the project</a:t>
            </a:r>
          </a:p>
        </p:txBody>
      </p:sp>
    </p:spTree>
    <p:extLst>
      <p:ext uri="{BB962C8B-B14F-4D97-AF65-F5344CB8AC3E}">
        <p14:creationId xmlns:p14="http://schemas.microsoft.com/office/powerpoint/2010/main" val="4057289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BF017-FF68-41B3-A491-2E1A8A89E26C}"/>
              </a:ext>
            </a:extLst>
          </p:cNvPr>
          <p:cNvSpPr>
            <a:spLocks noGrp="1"/>
          </p:cNvSpPr>
          <p:nvPr>
            <p:ph type="title"/>
          </p:nvPr>
        </p:nvSpPr>
        <p:spPr/>
        <p:txBody>
          <a:bodyPr/>
          <a:lstStyle/>
          <a:p>
            <a:r>
              <a:rPr lang="en-US" dirty="0"/>
              <a:t>Contact Name(s)</a:t>
            </a:r>
          </a:p>
        </p:txBody>
      </p:sp>
      <p:sp>
        <p:nvSpPr>
          <p:cNvPr id="3" name="Content Placeholder 2">
            <a:extLst>
              <a:ext uri="{FF2B5EF4-FFF2-40B4-BE49-F238E27FC236}">
                <a16:creationId xmlns:a16="http://schemas.microsoft.com/office/drawing/2014/main" id="{27FC78BE-D57A-4DE7-A682-37DA7831AF68}"/>
              </a:ext>
            </a:extLst>
          </p:cNvPr>
          <p:cNvSpPr>
            <a:spLocks noGrp="1"/>
          </p:cNvSpPr>
          <p:nvPr>
            <p:ph idx="1"/>
          </p:nvPr>
        </p:nvSpPr>
        <p:spPr/>
        <p:txBody>
          <a:bodyPr/>
          <a:lstStyle/>
          <a:p>
            <a:r>
              <a:rPr lang="en-US" dirty="0"/>
              <a:t>It’s important to be in contact with the correct people.  </a:t>
            </a:r>
          </a:p>
          <a:p>
            <a:r>
              <a:rPr lang="en-US" dirty="0"/>
              <a:t>Large organizations or government (regulatory) stakeholders have many layers of bureaucracy which can result in project delays when the primary decision maker is not being communicated with directly</a:t>
            </a:r>
          </a:p>
        </p:txBody>
      </p:sp>
    </p:spTree>
    <p:extLst>
      <p:ext uri="{BB962C8B-B14F-4D97-AF65-F5344CB8AC3E}">
        <p14:creationId xmlns:p14="http://schemas.microsoft.com/office/powerpoint/2010/main" val="2357657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2E790-6211-40B5-93D8-376A382D350E}"/>
              </a:ext>
            </a:extLst>
          </p:cNvPr>
          <p:cNvSpPr>
            <a:spLocks noGrp="1"/>
          </p:cNvSpPr>
          <p:nvPr>
            <p:ph type="title"/>
          </p:nvPr>
        </p:nvSpPr>
        <p:spPr/>
        <p:txBody>
          <a:bodyPr/>
          <a:lstStyle/>
          <a:p>
            <a:r>
              <a:rPr lang="en-US" dirty="0"/>
              <a:t>Areas of Influence</a:t>
            </a:r>
          </a:p>
        </p:txBody>
      </p:sp>
      <p:sp>
        <p:nvSpPr>
          <p:cNvPr id="3" name="Content Placeholder 2">
            <a:extLst>
              <a:ext uri="{FF2B5EF4-FFF2-40B4-BE49-F238E27FC236}">
                <a16:creationId xmlns:a16="http://schemas.microsoft.com/office/drawing/2014/main" id="{76CF89F0-D976-49C7-8A30-3E01603426AD}"/>
              </a:ext>
            </a:extLst>
          </p:cNvPr>
          <p:cNvSpPr>
            <a:spLocks noGrp="1"/>
          </p:cNvSpPr>
          <p:nvPr>
            <p:ph idx="1"/>
          </p:nvPr>
        </p:nvSpPr>
        <p:spPr/>
        <p:txBody>
          <a:bodyPr/>
          <a:lstStyle/>
          <a:p>
            <a:r>
              <a:rPr lang="en-US" dirty="0"/>
              <a:t>This is where the stakeholder’s “stake” is defined.  </a:t>
            </a:r>
          </a:p>
          <a:p>
            <a:r>
              <a:rPr lang="en-US" dirty="0"/>
              <a:t>How do their interests overlap with the project?  </a:t>
            </a:r>
          </a:p>
          <a:p>
            <a:r>
              <a:rPr lang="en-US" dirty="0"/>
              <a:t>What are their business goals and how does your project interfere with them?  </a:t>
            </a:r>
          </a:p>
          <a:p>
            <a:r>
              <a:rPr lang="en-US" dirty="0"/>
              <a:t>Why is this stakeholder interested in your project?  </a:t>
            </a:r>
          </a:p>
          <a:p>
            <a:r>
              <a:rPr lang="en-US" dirty="0"/>
              <a:t>There can be no meaningful stakeholder engagement without understanding each other’s viewpoints</a:t>
            </a:r>
          </a:p>
        </p:txBody>
      </p:sp>
    </p:spTree>
    <p:extLst>
      <p:ext uri="{BB962C8B-B14F-4D97-AF65-F5344CB8AC3E}">
        <p14:creationId xmlns:p14="http://schemas.microsoft.com/office/powerpoint/2010/main" val="560693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A305-D610-448B-9229-0F3DB1D744E5}"/>
              </a:ext>
            </a:extLst>
          </p:cNvPr>
          <p:cNvSpPr>
            <a:spLocks noGrp="1"/>
          </p:cNvSpPr>
          <p:nvPr>
            <p:ph type="title"/>
          </p:nvPr>
        </p:nvSpPr>
        <p:spPr/>
        <p:txBody>
          <a:bodyPr/>
          <a:lstStyle/>
          <a:p>
            <a:r>
              <a:rPr lang="en-US" dirty="0"/>
              <a:t>Power</a:t>
            </a:r>
          </a:p>
        </p:txBody>
      </p:sp>
      <p:sp>
        <p:nvSpPr>
          <p:cNvPr id="3" name="Content Placeholder 2">
            <a:extLst>
              <a:ext uri="{FF2B5EF4-FFF2-40B4-BE49-F238E27FC236}">
                <a16:creationId xmlns:a16="http://schemas.microsoft.com/office/drawing/2014/main" id="{7585984A-FFFC-4453-8632-BD23969D8BDD}"/>
              </a:ext>
            </a:extLst>
          </p:cNvPr>
          <p:cNvSpPr>
            <a:spLocks noGrp="1"/>
          </p:cNvSpPr>
          <p:nvPr>
            <p:ph idx="1"/>
          </p:nvPr>
        </p:nvSpPr>
        <p:spPr/>
        <p:txBody>
          <a:bodyPr/>
          <a:lstStyle/>
          <a:p>
            <a:r>
              <a:rPr lang="en-US" dirty="0"/>
              <a:t>Each stakeholder has a unique ability to stop and/or change the project.  </a:t>
            </a:r>
          </a:p>
          <a:p>
            <a:r>
              <a:rPr lang="en-US" dirty="0"/>
              <a:t>What is that ability?  </a:t>
            </a:r>
          </a:p>
          <a:p>
            <a:r>
              <a:rPr lang="en-US" dirty="0"/>
              <a:t>Where does it derive from, and how can it be controlled?  </a:t>
            </a:r>
          </a:p>
          <a:p>
            <a:r>
              <a:rPr lang="en-US" dirty="0"/>
              <a:t>Sometimes the stakeholder’s power over the project can be removed, but this comes at a cost, both monetary and in stakeholder satisfaction (they could become very unhappy and influence other stakeholders).</a:t>
            </a:r>
          </a:p>
        </p:txBody>
      </p:sp>
    </p:spTree>
    <p:extLst>
      <p:ext uri="{BB962C8B-B14F-4D97-AF65-F5344CB8AC3E}">
        <p14:creationId xmlns:p14="http://schemas.microsoft.com/office/powerpoint/2010/main" val="3868273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5FC67-50F6-41BC-95A3-A62DC87D8C17}"/>
              </a:ext>
            </a:extLst>
          </p:cNvPr>
          <p:cNvSpPr>
            <a:spLocks noGrp="1"/>
          </p:cNvSpPr>
          <p:nvPr>
            <p:ph type="title"/>
          </p:nvPr>
        </p:nvSpPr>
        <p:spPr/>
        <p:txBody>
          <a:bodyPr/>
          <a:lstStyle/>
          <a:p>
            <a:r>
              <a:rPr lang="en-US" dirty="0"/>
              <a:t>Engagement Approach</a:t>
            </a:r>
          </a:p>
        </p:txBody>
      </p:sp>
      <p:sp>
        <p:nvSpPr>
          <p:cNvPr id="3" name="Content Placeholder 2">
            <a:extLst>
              <a:ext uri="{FF2B5EF4-FFF2-40B4-BE49-F238E27FC236}">
                <a16:creationId xmlns:a16="http://schemas.microsoft.com/office/drawing/2014/main" id="{A33650B6-D0D2-4AAD-A5AA-95D3955C738F}"/>
              </a:ext>
            </a:extLst>
          </p:cNvPr>
          <p:cNvSpPr>
            <a:spLocks noGrp="1"/>
          </p:cNvSpPr>
          <p:nvPr>
            <p:ph idx="1"/>
          </p:nvPr>
        </p:nvSpPr>
        <p:spPr/>
        <p:txBody>
          <a:bodyPr/>
          <a:lstStyle/>
          <a:p>
            <a:r>
              <a:rPr lang="en-US" dirty="0"/>
              <a:t>The strategy for engaging the stakeholder must be outlined in detail.  </a:t>
            </a:r>
          </a:p>
          <a:p>
            <a:r>
              <a:rPr lang="en-US" dirty="0"/>
              <a:t>The types and frequency of communication, for example weekly emails, monthly phone calls, or weekly face to face meetings.  </a:t>
            </a:r>
          </a:p>
          <a:p>
            <a:r>
              <a:rPr lang="en-US" dirty="0"/>
              <a:t>The content of those communications, for example a weekly update that contains project progress, design information, and open house plans</a:t>
            </a:r>
          </a:p>
        </p:txBody>
      </p:sp>
    </p:spTree>
    <p:extLst>
      <p:ext uri="{BB962C8B-B14F-4D97-AF65-F5344CB8AC3E}">
        <p14:creationId xmlns:p14="http://schemas.microsoft.com/office/powerpoint/2010/main" val="2365672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 up of a logo&#10;&#10;Description automatically generated">
            <a:extLst>
              <a:ext uri="{FF2B5EF4-FFF2-40B4-BE49-F238E27FC236}">
                <a16:creationId xmlns:a16="http://schemas.microsoft.com/office/drawing/2014/main" id="{49135D49-998B-4E1D-B112-199531D5D6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13473" y="2405268"/>
            <a:ext cx="3536674" cy="4244009"/>
          </a:xfrm>
          <a:prstGeom prst="rect">
            <a:avLst/>
          </a:prstGeom>
          <a:ln>
            <a:noFill/>
          </a:ln>
          <a:effectLst>
            <a:outerShdw blurRad="292100" dist="139700" dir="2700000" algn="tl" rotWithShape="0">
              <a:srgbClr val="333333">
                <a:alpha val="65000"/>
              </a:srgbClr>
            </a:outerShdw>
          </a:effectLst>
        </p:spPr>
      </p:pic>
      <p:sp>
        <p:nvSpPr>
          <p:cNvPr id="4" name="Title 3">
            <a:extLst>
              <a:ext uri="{FF2B5EF4-FFF2-40B4-BE49-F238E27FC236}">
                <a16:creationId xmlns:a16="http://schemas.microsoft.com/office/drawing/2014/main" id="{227B6C1A-9C67-450A-919A-95B993A69FE2}"/>
              </a:ext>
            </a:extLst>
          </p:cNvPr>
          <p:cNvSpPr>
            <a:spLocks noGrp="1"/>
          </p:cNvSpPr>
          <p:nvPr>
            <p:ph type="title"/>
          </p:nvPr>
        </p:nvSpPr>
        <p:spPr>
          <a:xfrm>
            <a:off x="2589212" y="2058750"/>
            <a:ext cx="5580753" cy="1468800"/>
          </a:xfrm>
        </p:spPr>
        <p:txBody>
          <a:bodyPr/>
          <a:lstStyle/>
          <a:p>
            <a:r>
              <a:rPr lang="en-US" dirty="0"/>
              <a:t>Designing an Engagement Plan</a:t>
            </a:r>
          </a:p>
        </p:txBody>
      </p:sp>
    </p:spTree>
    <p:extLst>
      <p:ext uri="{BB962C8B-B14F-4D97-AF65-F5344CB8AC3E}">
        <p14:creationId xmlns:p14="http://schemas.microsoft.com/office/powerpoint/2010/main" val="989216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74B23-8D81-4507-8A5E-9C8348C9FA02}"/>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42374666-AD07-45D5-8794-7D29EC72D328}"/>
              </a:ext>
            </a:extLst>
          </p:cNvPr>
          <p:cNvSpPr>
            <a:spLocks noGrp="1"/>
          </p:cNvSpPr>
          <p:nvPr>
            <p:ph idx="1"/>
          </p:nvPr>
        </p:nvSpPr>
        <p:spPr/>
        <p:txBody>
          <a:bodyPr/>
          <a:lstStyle/>
          <a:p>
            <a:r>
              <a:rPr lang="en-US" dirty="0"/>
              <a:t>Define Stakeholders</a:t>
            </a:r>
          </a:p>
          <a:p>
            <a:r>
              <a:rPr lang="en-US" dirty="0"/>
              <a:t>Provide some models of stakeholder engagement</a:t>
            </a:r>
          </a:p>
          <a:p>
            <a:r>
              <a:rPr lang="en-US" dirty="0"/>
              <a:t>Identify the parts of a stakeholder engagement plan</a:t>
            </a:r>
          </a:p>
          <a:p>
            <a:r>
              <a:rPr lang="en-US" dirty="0"/>
              <a:t>Discuss how to design a stakeholder engagement plan</a:t>
            </a:r>
          </a:p>
          <a:p>
            <a:r>
              <a:rPr lang="en-US" dirty="0"/>
              <a:t>Discuss how to improve </a:t>
            </a:r>
            <a:r>
              <a:rPr lang="en-US"/>
              <a:t>stakeholder engagement </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32128513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FDEA2-10BC-493E-99D6-DAD128F3FC72}"/>
              </a:ext>
            </a:extLst>
          </p:cNvPr>
          <p:cNvSpPr>
            <a:spLocks noGrp="1"/>
          </p:cNvSpPr>
          <p:nvPr>
            <p:ph type="title"/>
          </p:nvPr>
        </p:nvSpPr>
        <p:spPr/>
        <p:txBody>
          <a:bodyPr/>
          <a:lstStyle/>
          <a:p>
            <a:r>
              <a:rPr lang="en-US" dirty="0"/>
              <a:t>Identify Stakeholders and Key Issues</a:t>
            </a:r>
            <a:br>
              <a:rPr lang="en-US" dirty="0"/>
            </a:br>
            <a:endParaRPr lang="en-US" dirty="0"/>
          </a:p>
        </p:txBody>
      </p:sp>
      <p:sp>
        <p:nvSpPr>
          <p:cNvPr id="3" name="Content Placeholder 2">
            <a:extLst>
              <a:ext uri="{FF2B5EF4-FFF2-40B4-BE49-F238E27FC236}">
                <a16:creationId xmlns:a16="http://schemas.microsoft.com/office/drawing/2014/main" id="{85F52FEF-05BC-4ED7-AC01-F4D7AB59DA96}"/>
              </a:ext>
            </a:extLst>
          </p:cNvPr>
          <p:cNvSpPr>
            <a:spLocks noGrp="1"/>
          </p:cNvSpPr>
          <p:nvPr>
            <p:ph idx="1"/>
          </p:nvPr>
        </p:nvSpPr>
        <p:spPr/>
        <p:txBody>
          <a:bodyPr/>
          <a:lstStyle/>
          <a:p>
            <a:pPr lvl="1"/>
            <a:r>
              <a:rPr lang="en-US" sz="1800" dirty="0"/>
              <a:t>Profile stakeholders to understand their interests, knowledge, and capacity to engage</a:t>
            </a:r>
          </a:p>
          <a:p>
            <a:pPr lvl="1"/>
            <a:r>
              <a:rPr lang="en-US" sz="1800" dirty="0"/>
              <a:t>Categorize or map stakeholders based on the characteristics and issues that are most important to the company or project</a:t>
            </a:r>
          </a:p>
          <a:p>
            <a:pPr lvl="1"/>
            <a:r>
              <a:rPr lang="en-US" sz="1800" dirty="0"/>
              <a:t>Prioritize the issues and stakeholders that are most important to the business</a:t>
            </a:r>
          </a:p>
          <a:p>
            <a:pPr lvl="1"/>
            <a:r>
              <a:rPr lang="en-US" sz="1800" dirty="0"/>
              <a:t>Identify who are the legitimate and accountable representatives of each stakeholder</a:t>
            </a:r>
          </a:p>
        </p:txBody>
      </p:sp>
    </p:spTree>
    <p:extLst>
      <p:ext uri="{BB962C8B-B14F-4D97-AF65-F5344CB8AC3E}">
        <p14:creationId xmlns:p14="http://schemas.microsoft.com/office/powerpoint/2010/main" val="32570827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A30C1-73F8-4659-9C7E-31C1299AAAE3}"/>
              </a:ext>
            </a:extLst>
          </p:cNvPr>
          <p:cNvSpPr>
            <a:spLocks noGrp="1"/>
          </p:cNvSpPr>
          <p:nvPr>
            <p:ph type="title"/>
          </p:nvPr>
        </p:nvSpPr>
        <p:spPr/>
        <p:txBody>
          <a:bodyPr/>
          <a:lstStyle/>
          <a:p>
            <a:r>
              <a:rPr lang="en-US" dirty="0"/>
              <a:t>Develop a Power/Interest Grid</a:t>
            </a:r>
          </a:p>
        </p:txBody>
      </p:sp>
      <p:pic>
        <p:nvPicPr>
          <p:cNvPr id="4" name="Content Placeholder 3">
            <a:extLst>
              <a:ext uri="{FF2B5EF4-FFF2-40B4-BE49-F238E27FC236}">
                <a16:creationId xmlns:a16="http://schemas.microsoft.com/office/drawing/2014/main" id="{E0C5A5B1-480E-4318-B4CD-D97DD4326CE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8750" y="1522550"/>
            <a:ext cx="7934499" cy="504153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2568126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A26C3-9F6C-4C53-842B-BA48234B4E5F}"/>
              </a:ext>
            </a:extLst>
          </p:cNvPr>
          <p:cNvSpPr>
            <a:spLocks noGrp="1"/>
          </p:cNvSpPr>
          <p:nvPr>
            <p:ph type="title"/>
          </p:nvPr>
        </p:nvSpPr>
        <p:spPr/>
        <p:txBody>
          <a:bodyPr/>
          <a:lstStyle/>
          <a:p>
            <a:r>
              <a:rPr lang="en-US" dirty="0"/>
              <a:t>Power/Interest Grid</a:t>
            </a:r>
          </a:p>
        </p:txBody>
      </p:sp>
      <p:sp>
        <p:nvSpPr>
          <p:cNvPr id="3" name="Content Placeholder 2">
            <a:extLst>
              <a:ext uri="{FF2B5EF4-FFF2-40B4-BE49-F238E27FC236}">
                <a16:creationId xmlns:a16="http://schemas.microsoft.com/office/drawing/2014/main" id="{7ABB620B-E2CE-4667-A339-1B7D1E2C3A69}"/>
              </a:ext>
            </a:extLst>
          </p:cNvPr>
          <p:cNvSpPr>
            <a:spLocks noGrp="1"/>
          </p:cNvSpPr>
          <p:nvPr>
            <p:ph idx="1"/>
          </p:nvPr>
        </p:nvSpPr>
        <p:spPr/>
        <p:txBody>
          <a:bodyPr/>
          <a:lstStyle/>
          <a:p>
            <a:r>
              <a:rPr lang="en-US" dirty="0"/>
              <a:t>This is the primary stakeholder analysis tool.  </a:t>
            </a:r>
          </a:p>
          <a:p>
            <a:r>
              <a:rPr lang="en-US" dirty="0"/>
              <a:t>It contains the power of the stakeholder on the y-axis, which is the ability of the stakeholder to stop and/or change the project, and the interest level of the stakeholder on the x-axis, which is the amount of overlap the stakeholder’s interests have with the project.  </a:t>
            </a:r>
          </a:p>
          <a:p>
            <a:r>
              <a:rPr lang="en-US" dirty="0"/>
              <a:t>This defines the stakeholder’s “stake” in the project</a:t>
            </a:r>
          </a:p>
        </p:txBody>
      </p:sp>
    </p:spTree>
    <p:extLst>
      <p:ext uri="{BB962C8B-B14F-4D97-AF65-F5344CB8AC3E}">
        <p14:creationId xmlns:p14="http://schemas.microsoft.com/office/powerpoint/2010/main" val="21138362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B92D9-7239-4AD8-9ECB-9085C4999F04}"/>
              </a:ext>
            </a:extLst>
          </p:cNvPr>
          <p:cNvSpPr>
            <a:spLocks noGrp="1"/>
          </p:cNvSpPr>
          <p:nvPr>
            <p:ph type="title"/>
          </p:nvPr>
        </p:nvSpPr>
        <p:spPr/>
        <p:txBody>
          <a:bodyPr/>
          <a:lstStyle/>
          <a:p>
            <a:r>
              <a:rPr lang="en-US" dirty="0"/>
              <a:t>Define Power</a:t>
            </a:r>
          </a:p>
        </p:txBody>
      </p:sp>
      <p:sp>
        <p:nvSpPr>
          <p:cNvPr id="3" name="Content Placeholder 2">
            <a:extLst>
              <a:ext uri="{FF2B5EF4-FFF2-40B4-BE49-F238E27FC236}">
                <a16:creationId xmlns:a16="http://schemas.microsoft.com/office/drawing/2014/main" id="{9B8B3976-E603-4D01-B6F9-6F28C41BA174}"/>
              </a:ext>
            </a:extLst>
          </p:cNvPr>
          <p:cNvSpPr>
            <a:spLocks noGrp="1"/>
          </p:cNvSpPr>
          <p:nvPr>
            <p:ph idx="1"/>
          </p:nvPr>
        </p:nvSpPr>
        <p:spPr/>
        <p:txBody>
          <a:bodyPr/>
          <a:lstStyle/>
          <a:p>
            <a:r>
              <a:rPr lang="en-US" dirty="0"/>
              <a:t>Although the stakeholder’s location on the chart is important, a verbal analysis of the power of the stakeholder is imperative to get a sense of how much influence the stakeholder has.  </a:t>
            </a:r>
          </a:p>
          <a:p>
            <a:r>
              <a:rPr lang="en-US" dirty="0"/>
              <a:t>For example, a government regulatory agency usually has extremely high power to stop the project – they can withhold their approval and stop the project immediately.  </a:t>
            </a:r>
          </a:p>
          <a:p>
            <a:r>
              <a:rPr lang="en-US" dirty="0"/>
              <a:t>The success of the project is heavily dependent on keeping them informed on an ongoing basis</a:t>
            </a:r>
          </a:p>
        </p:txBody>
      </p:sp>
    </p:spTree>
    <p:extLst>
      <p:ext uri="{BB962C8B-B14F-4D97-AF65-F5344CB8AC3E}">
        <p14:creationId xmlns:p14="http://schemas.microsoft.com/office/powerpoint/2010/main" val="23120521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07CA3-FA25-4DDD-AB04-70FBBBE67C71}"/>
              </a:ext>
            </a:extLst>
          </p:cNvPr>
          <p:cNvSpPr>
            <a:spLocks noGrp="1"/>
          </p:cNvSpPr>
          <p:nvPr>
            <p:ph type="title"/>
          </p:nvPr>
        </p:nvSpPr>
        <p:spPr/>
        <p:txBody>
          <a:bodyPr/>
          <a:lstStyle/>
          <a:p>
            <a:r>
              <a:rPr lang="en-US" dirty="0"/>
              <a:t>Define Interest</a:t>
            </a:r>
          </a:p>
        </p:txBody>
      </p:sp>
      <p:sp>
        <p:nvSpPr>
          <p:cNvPr id="3" name="Content Placeholder 2">
            <a:extLst>
              <a:ext uri="{FF2B5EF4-FFF2-40B4-BE49-F238E27FC236}">
                <a16:creationId xmlns:a16="http://schemas.microsoft.com/office/drawing/2014/main" id="{AD80FA03-D8CD-46FF-8313-9DB3216FE94C}"/>
              </a:ext>
            </a:extLst>
          </p:cNvPr>
          <p:cNvSpPr>
            <a:spLocks noGrp="1"/>
          </p:cNvSpPr>
          <p:nvPr>
            <p:ph idx="1"/>
          </p:nvPr>
        </p:nvSpPr>
        <p:spPr/>
        <p:txBody>
          <a:bodyPr/>
          <a:lstStyle/>
          <a:p>
            <a:r>
              <a:rPr lang="en-US" dirty="0"/>
              <a:t>Once again, the location of the stakeholder on the chart is expanded and analyzed to determine what their interest in the project really is.  </a:t>
            </a:r>
          </a:p>
          <a:p>
            <a:r>
              <a:rPr lang="en-US" dirty="0"/>
              <a:t>The stakeholder’s business interests are analyzed and prioritized.  </a:t>
            </a:r>
          </a:p>
          <a:p>
            <a:r>
              <a:rPr lang="en-US" dirty="0"/>
              <a:t>Their needs and wants are described to a point where the stakeholder is well understood by the project management team</a:t>
            </a:r>
          </a:p>
        </p:txBody>
      </p:sp>
    </p:spTree>
    <p:extLst>
      <p:ext uri="{BB962C8B-B14F-4D97-AF65-F5344CB8AC3E}">
        <p14:creationId xmlns:p14="http://schemas.microsoft.com/office/powerpoint/2010/main" val="20663836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606A-652A-437B-8FE3-D1DDD7F2D12C}"/>
              </a:ext>
            </a:extLst>
          </p:cNvPr>
          <p:cNvSpPr>
            <a:spLocks noGrp="1"/>
          </p:cNvSpPr>
          <p:nvPr>
            <p:ph type="title"/>
          </p:nvPr>
        </p:nvSpPr>
        <p:spPr/>
        <p:txBody>
          <a:bodyPr/>
          <a:lstStyle/>
          <a:p>
            <a:r>
              <a:rPr lang="en-US" dirty="0"/>
              <a:t>Establish Objectives and Process</a:t>
            </a:r>
            <a:endParaRPr lang="en-US" dirty="0">
              <a:solidFill>
                <a:srgbClr val="00B0F0"/>
              </a:solidFill>
              <a:latin typeface="Century Gothic" panose="020B0502020202020204" pitchFamily="34" charset="0"/>
            </a:endParaRPr>
          </a:p>
        </p:txBody>
      </p:sp>
      <p:sp>
        <p:nvSpPr>
          <p:cNvPr id="3" name="Content Placeholder 2">
            <a:extLst>
              <a:ext uri="{FF2B5EF4-FFF2-40B4-BE49-F238E27FC236}">
                <a16:creationId xmlns:a16="http://schemas.microsoft.com/office/drawing/2014/main" id="{2E53A3E9-8C7F-4D47-B9C3-650D37CC4E59}"/>
              </a:ext>
            </a:extLst>
          </p:cNvPr>
          <p:cNvSpPr>
            <a:spLocks noGrp="1"/>
          </p:cNvSpPr>
          <p:nvPr>
            <p:ph idx="1"/>
          </p:nvPr>
        </p:nvSpPr>
        <p:spPr>
          <a:xfrm>
            <a:off x="2589212" y="1779814"/>
            <a:ext cx="8915400" cy="4131408"/>
          </a:xfrm>
        </p:spPr>
        <p:txBody>
          <a:bodyPr>
            <a:normAutofit/>
          </a:bodyPr>
          <a:lstStyle/>
          <a:p>
            <a:r>
              <a:rPr lang="en-US" dirty="0"/>
              <a:t>Decide on the scope of the process, timeline, and level of engagement.</a:t>
            </a:r>
          </a:p>
          <a:p>
            <a:r>
              <a:rPr lang="en-US" dirty="0"/>
              <a:t>Set strategic goals and agree upon expectations. </a:t>
            </a:r>
          </a:p>
          <a:p>
            <a:r>
              <a:rPr lang="en-US" dirty="0"/>
              <a:t>Determine what methods are best suited to achieve these objectives and how to measure outcomes.</a:t>
            </a:r>
          </a:p>
          <a:p>
            <a:r>
              <a:rPr lang="en-US" dirty="0"/>
              <a:t>Identify whether there are any regulatory or financial requirements for disclosure or engagement.</a:t>
            </a:r>
          </a:p>
          <a:p>
            <a:r>
              <a:rPr lang="en-US" dirty="0"/>
              <a:t>Assign ownership for the process and outline responsibilities for carrying out the different components of the plan</a:t>
            </a:r>
          </a:p>
          <a:p>
            <a:r>
              <a:rPr lang="en-US" dirty="0"/>
              <a:t>Determine the resources available for engagement and any training needed in order for all stakeholders to engage effectively</a:t>
            </a:r>
          </a:p>
          <a:p>
            <a:r>
              <a:rPr lang="en-US" dirty="0"/>
              <a:t>Establish a method for documenting progress and outcomes</a:t>
            </a:r>
          </a:p>
        </p:txBody>
      </p:sp>
    </p:spTree>
    <p:extLst>
      <p:ext uri="{BB962C8B-B14F-4D97-AF65-F5344CB8AC3E}">
        <p14:creationId xmlns:p14="http://schemas.microsoft.com/office/powerpoint/2010/main" val="35823113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0577E-7E58-4212-BEA7-ADE360E219DA}"/>
              </a:ext>
            </a:extLst>
          </p:cNvPr>
          <p:cNvSpPr>
            <a:spLocks noGrp="1"/>
          </p:cNvSpPr>
          <p:nvPr>
            <p:ph type="title"/>
          </p:nvPr>
        </p:nvSpPr>
        <p:spPr/>
        <p:txBody>
          <a:bodyPr/>
          <a:lstStyle/>
          <a:p>
            <a:r>
              <a:rPr lang="en-US" dirty="0"/>
              <a:t>Implement Plan</a:t>
            </a:r>
          </a:p>
        </p:txBody>
      </p:sp>
      <p:sp>
        <p:nvSpPr>
          <p:cNvPr id="3" name="Content Placeholder 2">
            <a:extLst>
              <a:ext uri="{FF2B5EF4-FFF2-40B4-BE49-F238E27FC236}">
                <a16:creationId xmlns:a16="http://schemas.microsoft.com/office/drawing/2014/main" id="{5479EB7E-0571-4CCA-A9A6-95C6CF313AE4}"/>
              </a:ext>
            </a:extLst>
          </p:cNvPr>
          <p:cNvSpPr>
            <a:spLocks noGrp="1"/>
          </p:cNvSpPr>
          <p:nvPr>
            <p:ph idx="1"/>
          </p:nvPr>
        </p:nvSpPr>
        <p:spPr/>
        <p:txBody>
          <a:bodyPr>
            <a:normAutofit/>
          </a:bodyPr>
          <a:lstStyle/>
          <a:p>
            <a:r>
              <a:rPr lang="en-US" dirty="0"/>
              <a:t>Managers make sure that the process moves forward as planned, gather data, and coordinate with any third parties that are involved.</a:t>
            </a:r>
          </a:p>
          <a:p>
            <a:r>
              <a:rPr lang="en-US" dirty="0"/>
              <a:t>Embed commitment to engagement across all levels of company corporate and operating areas.</a:t>
            </a:r>
          </a:p>
          <a:p>
            <a:r>
              <a:rPr lang="en-US" dirty="0"/>
              <a:t>Communicate progress to all stakeholders on a frequent and transparent basis.</a:t>
            </a:r>
          </a:p>
          <a:p>
            <a:r>
              <a:rPr lang="en-US" dirty="0"/>
              <a:t>Enact written grievance mechanisms to allow stakeholders a chance to provide feedback during the process</a:t>
            </a:r>
          </a:p>
        </p:txBody>
      </p:sp>
    </p:spTree>
    <p:extLst>
      <p:ext uri="{BB962C8B-B14F-4D97-AF65-F5344CB8AC3E}">
        <p14:creationId xmlns:p14="http://schemas.microsoft.com/office/powerpoint/2010/main" val="11367690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DBBE7-0962-4E4B-85B5-1AA977899095}"/>
              </a:ext>
            </a:extLst>
          </p:cNvPr>
          <p:cNvSpPr>
            <a:spLocks noGrp="1"/>
          </p:cNvSpPr>
          <p:nvPr>
            <p:ph type="title"/>
          </p:nvPr>
        </p:nvSpPr>
        <p:spPr/>
        <p:txBody>
          <a:bodyPr/>
          <a:lstStyle/>
          <a:p>
            <a:r>
              <a:rPr lang="en-US" dirty="0"/>
              <a:t>Review and Report</a:t>
            </a:r>
          </a:p>
        </p:txBody>
      </p:sp>
      <p:sp>
        <p:nvSpPr>
          <p:cNvPr id="3" name="Content Placeholder 2">
            <a:extLst>
              <a:ext uri="{FF2B5EF4-FFF2-40B4-BE49-F238E27FC236}">
                <a16:creationId xmlns:a16="http://schemas.microsoft.com/office/drawing/2014/main" id="{6D2E4A96-7498-4866-8C35-8C1B3B056BE9}"/>
              </a:ext>
            </a:extLst>
          </p:cNvPr>
          <p:cNvSpPr>
            <a:spLocks noGrp="1"/>
          </p:cNvSpPr>
          <p:nvPr>
            <p:ph idx="1"/>
          </p:nvPr>
        </p:nvSpPr>
        <p:spPr/>
        <p:txBody>
          <a:bodyPr/>
          <a:lstStyle/>
          <a:p>
            <a:r>
              <a:rPr lang="en-US" dirty="0"/>
              <a:t>Keep track of how outcomes correspond with original objectives</a:t>
            </a:r>
          </a:p>
          <a:p>
            <a:r>
              <a:rPr lang="en-US" dirty="0"/>
              <a:t>Empowering stakeholders in this process gives them more ownership and can strengthen the relationship</a:t>
            </a:r>
          </a:p>
          <a:p>
            <a:r>
              <a:rPr lang="en-US" dirty="0"/>
              <a:t>Use findings and feedback to revise the plan as needed and capture key learnings that can be applied in future stakeholder engagement initiatives</a:t>
            </a:r>
          </a:p>
          <a:p>
            <a:r>
              <a:rPr lang="en-US" dirty="0"/>
              <a:t>Provide regular and transparent information to stakeholders about the results of the engagement</a:t>
            </a:r>
          </a:p>
          <a:p>
            <a:endParaRPr lang="en-US" dirty="0"/>
          </a:p>
        </p:txBody>
      </p:sp>
    </p:spTree>
    <p:extLst>
      <p:ext uri="{BB962C8B-B14F-4D97-AF65-F5344CB8AC3E}">
        <p14:creationId xmlns:p14="http://schemas.microsoft.com/office/powerpoint/2010/main" val="5995982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E3DC8-AA4A-4353-B7FB-9979EA778EA4}"/>
              </a:ext>
            </a:extLst>
          </p:cNvPr>
          <p:cNvSpPr>
            <a:spLocks noGrp="1"/>
          </p:cNvSpPr>
          <p:nvPr>
            <p:ph type="title"/>
          </p:nvPr>
        </p:nvSpPr>
        <p:spPr/>
        <p:txBody>
          <a:bodyPr/>
          <a:lstStyle/>
          <a:p>
            <a:r>
              <a:rPr lang="en-US" dirty="0"/>
              <a:t>Principles for Successful Engagement</a:t>
            </a:r>
          </a:p>
        </p:txBody>
      </p:sp>
      <p:sp>
        <p:nvSpPr>
          <p:cNvPr id="3" name="Content Placeholder 2">
            <a:extLst>
              <a:ext uri="{FF2B5EF4-FFF2-40B4-BE49-F238E27FC236}">
                <a16:creationId xmlns:a16="http://schemas.microsoft.com/office/drawing/2014/main" id="{32110ED7-68B2-4E3F-AEBF-E0B6BBEFF756}"/>
              </a:ext>
            </a:extLst>
          </p:cNvPr>
          <p:cNvSpPr>
            <a:spLocks noGrp="1"/>
          </p:cNvSpPr>
          <p:nvPr>
            <p:ph idx="1"/>
          </p:nvPr>
        </p:nvSpPr>
        <p:spPr/>
        <p:txBody>
          <a:bodyPr/>
          <a:lstStyle/>
          <a:p>
            <a:r>
              <a:rPr lang="en-US" dirty="0"/>
              <a:t>Engage with stakeholders early and often</a:t>
            </a:r>
          </a:p>
          <a:p>
            <a:r>
              <a:rPr lang="en-US" dirty="0"/>
              <a:t>Make it easy for stakeholders to understand</a:t>
            </a:r>
          </a:p>
          <a:p>
            <a:r>
              <a:rPr lang="en-US" dirty="0"/>
              <a:t>Take a long-term approach to engagement</a:t>
            </a:r>
          </a:p>
          <a:p>
            <a:r>
              <a:rPr lang="en-US" dirty="0"/>
              <a:t>Remain thoughtful and sincere</a:t>
            </a:r>
          </a:p>
          <a:p>
            <a:r>
              <a:rPr lang="en-US" dirty="0"/>
              <a:t>Mutually define expectations</a:t>
            </a:r>
          </a:p>
          <a:p>
            <a:r>
              <a:rPr lang="en-US" dirty="0"/>
              <a:t>Tailor engagement to the context</a:t>
            </a:r>
          </a:p>
          <a:p>
            <a:r>
              <a:rPr lang="en-US" dirty="0"/>
              <a:t>Sensitivity to stakeholder dynamics</a:t>
            </a:r>
          </a:p>
          <a:p>
            <a:r>
              <a:rPr lang="en-US" dirty="0"/>
              <a:t>Recognize challenges</a:t>
            </a:r>
          </a:p>
        </p:txBody>
      </p:sp>
    </p:spTree>
    <p:extLst>
      <p:ext uri="{BB962C8B-B14F-4D97-AF65-F5344CB8AC3E}">
        <p14:creationId xmlns:p14="http://schemas.microsoft.com/office/powerpoint/2010/main" val="7203194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BFD6BB-786B-4418-BF86-7999F4AC29F9}"/>
              </a:ext>
            </a:extLst>
          </p:cNvPr>
          <p:cNvSpPr>
            <a:spLocks noGrp="1"/>
          </p:cNvSpPr>
          <p:nvPr>
            <p:ph type="title"/>
          </p:nvPr>
        </p:nvSpPr>
        <p:spPr/>
        <p:txBody>
          <a:bodyPr/>
          <a:lstStyle/>
          <a:p>
            <a:r>
              <a:rPr lang="en-US" dirty="0"/>
              <a:t>Improving Stakeholder Engagement</a:t>
            </a:r>
          </a:p>
        </p:txBody>
      </p:sp>
      <p:pic>
        <p:nvPicPr>
          <p:cNvPr id="3" name="Picture 2" descr="A screenshot of a cell phone&#10;&#10;Description automatically generated">
            <a:extLst>
              <a:ext uri="{FF2B5EF4-FFF2-40B4-BE49-F238E27FC236}">
                <a16:creationId xmlns:a16="http://schemas.microsoft.com/office/drawing/2014/main" id="{5F5BC25A-0BE9-430B-A978-D42D4411C1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47704" y="4513400"/>
            <a:ext cx="6052934" cy="187746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8598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FD9BA-632C-464D-9D18-243B8663171D}"/>
              </a:ext>
            </a:extLst>
          </p:cNvPr>
          <p:cNvSpPr>
            <a:spLocks noGrp="1"/>
          </p:cNvSpPr>
          <p:nvPr>
            <p:ph type="title"/>
          </p:nvPr>
        </p:nvSpPr>
        <p:spPr/>
        <p:txBody>
          <a:bodyPr/>
          <a:lstStyle/>
          <a:p>
            <a:r>
              <a:rPr lang="en-US" dirty="0"/>
              <a:t>Stakeholder Engagement Definition</a:t>
            </a:r>
          </a:p>
        </p:txBody>
      </p:sp>
      <p:sp>
        <p:nvSpPr>
          <p:cNvPr id="3" name="Content Placeholder 2">
            <a:extLst>
              <a:ext uri="{FF2B5EF4-FFF2-40B4-BE49-F238E27FC236}">
                <a16:creationId xmlns:a16="http://schemas.microsoft.com/office/drawing/2014/main" id="{99E8D9E1-D786-4AF9-9B45-472FB9E3CD49}"/>
              </a:ext>
            </a:extLst>
          </p:cNvPr>
          <p:cNvSpPr>
            <a:spLocks noGrp="1"/>
          </p:cNvSpPr>
          <p:nvPr>
            <p:ph idx="1"/>
          </p:nvPr>
        </p:nvSpPr>
        <p:spPr/>
        <p:txBody>
          <a:bodyPr>
            <a:normAutofit/>
          </a:bodyPr>
          <a:lstStyle/>
          <a:p>
            <a:r>
              <a:rPr lang="en-US" b="1" dirty="0"/>
              <a:t>Stakeholder engagement </a:t>
            </a:r>
            <a:r>
              <a:rPr lang="en-US" dirty="0"/>
              <a:t>is the process by which an organization involves people who may be affected by the decisions it makes or can influence the implementation of its decisions</a:t>
            </a:r>
          </a:p>
          <a:p>
            <a:r>
              <a:rPr lang="en-US" dirty="0"/>
              <a:t>They may support or oppose the decisions, be influential in the organization or within the community in which it operates, hold relevant official positions or be affected in the long term</a:t>
            </a:r>
          </a:p>
          <a:p>
            <a:r>
              <a:rPr lang="en-US" dirty="0"/>
              <a:t>An underlying principle of stakeholder engagement is that stakeholders have the chance to influence the decision-making process</a:t>
            </a:r>
          </a:p>
          <a:p>
            <a:r>
              <a:rPr lang="en-US" dirty="0"/>
              <a:t>This differentiates stakeholder engagement from communications processes that seek to issue a message or influence groups to agree with a decision that is already made</a:t>
            </a:r>
          </a:p>
          <a:p>
            <a:endParaRPr lang="en-US" dirty="0"/>
          </a:p>
          <a:p>
            <a:endParaRPr lang="en-US" dirty="0"/>
          </a:p>
        </p:txBody>
      </p:sp>
    </p:spTree>
    <p:extLst>
      <p:ext uri="{BB962C8B-B14F-4D97-AF65-F5344CB8AC3E}">
        <p14:creationId xmlns:p14="http://schemas.microsoft.com/office/powerpoint/2010/main" val="41775802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F690C-F766-4496-AD08-510305E09E09}"/>
              </a:ext>
            </a:extLst>
          </p:cNvPr>
          <p:cNvSpPr>
            <a:spLocks noGrp="1"/>
          </p:cNvSpPr>
          <p:nvPr>
            <p:ph type="title"/>
          </p:nvPr>
        </p:nvSpPr>
        <p:spPr/>
        <p:txBody>
          <a:bodyPr/>
          <a:lstStyle/>
          <a:p>
            <a:r>
              <a:rPr lang="en-US" dirty="0"/>
              <a:t>Show the Stakeholders You Care</a:t>
            </a:r>
          </a:p>
        </p:txBody>
      </p:sp>
      <p:sp>
        <p:nvSpPr>
          <p:cNvPr id="3" name="Content Placeholder 2">
            <a:extLst>
              <a:ext uri="{FF2B5EF4-FFF2-40B4-BE49-F238E27FC236}">
                <a16:creationId xmlns:a16="http://schemas.microsoft.com/office/drawing/2014/main" id="{54D4A73A-E3D7-4E80-8C32-0C39695877F0}"/>
              </a:ext>
            </a:extLst>
          </p:cNvPr>
          <p:cNvSpPr>
            <a:spLocks noGrp="1"/>
          </p:cNvSpPr>
          <p:nvPr>
            <p:ph idx="1"/>
          </p:nvPr>
        </p:nvSpPr>
        <p:spPr/>
        <p:txBody>
          <a:bodyPr/>
          <a:lstStyle/>
          <a:p>
            <a:r>
              <a:rPr lang="en-US" dirty="0"/>
              <a:t>Stakeholders understand that someone wants to win them over, and that the organization probably has a plan to do just that</a:t>
            </a:r>
          </a:p>
          <a:p>
            <a:r>
              <a:rPr lang="en-US" dirty="0"/>
              <a:t>A little bit of empathy costs nothing, but accomplishes great strides in addressing project opposition</a:t>
            </a:r>
          </a:p>
        </p:txBody>
      </p:sp>
    </p:spTree>
    <p:extLst>
      <p:ext uri="{BB962C8B-B14F-4D97-AF65-F5344CB8AC3E}">
        <p14:creationId xmlns:p14="http://schemas.microsoft.com/office/powerpoint/2010/main" val="36888522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C0A33-D7E1-4F95-8FCB-2E82D95104D1}"/>
              </a:ext>
            </a:extLst>
          </p:cNvPr>
          <p:cNvSpPr>
            <a:spLocks noGrp="1"/>
          </p:cNvSpPr>
          <p:nvPr>
            <p:ph type="title"/>
          </p:nvPr>
        </p:nvSpPr>
        <p:spPr/>
        <p:txBody>
          <a:bodyPr/>
          <a:lstStyle/>
          <a:p>
            <a:r>
              <a:rPr lang="en-US" dirty="0"/>
              <a:t>Emphasize the Human Aspect</a:t>
            </a:r>
          </a:p>
        </p:txBody>
      </p:sp>
      <p:sp>
        <p:nvSpPr>
          <p:cNvPr id="3" name="Content Placeholder 2">
            <a:extLst>
              <a:ext uri="{FF2B5EF4-FFF2-40B4-BE49-F238E27FC236}">
                <a16:creationId xmlns:a16="http://schemas.microsoft.com/office/drawing/2014/main" id="{CFBCCB52-678F-481B-A067-05AD26530249}"/>
              </a:ext>
            </a:extLst>
          </p:cNvPr>
          <p:cNvSpPr>
            <a:spLocks noGrp="1"/>
          </p:cNvSpPr>
          <p:nvPr>
            <p:ph idx="1"/>
          </p:nvPr>
        </p:nvSpPr>
        <p:spPr/>
        <p:txBody>
          <a:bodyPr/>
          <a:lstStyle/>
          <a:p>
            <a:r>
              <a:rPr lang="en-US" dirty="0"/>
              <a:t>Private sector projects are undertaken by organizations that hope to enhance their bottom line, to increase their profits.  </a:t>
            </a:r>
          </a:p>
          <a:p>
            <a:r>
              <a:rPr lang="en-US" dirty="0"/>
              <a:t>Government and NGO projects also have goals that sometimes overlap with stakeholders with conflicting interests.  </a:t>
            </a:r>
          </a:p>
          <a:p>
            <a:r>
              <a:rPr lang="en-US" dirty="0"/>
              <a:t>Even private sector projects have a societal benefit – the employment of the project staff, that is, the project is a crucial piece in the generation of prosperity to society.  </a:t>
            </a:r>
          </a:p>
          <a:p>
            <a:r>
              <a:rPr lang="en-US" dirty="0"/>
              <a:t>In other words, there are people on both sides.  </a:t>
            </a:r>
          </a:p>
          <a:p>
            <a:r>
              <a:rPr lang="en-US" dirty="0"/>
              <a:t>Project stakeholders should be consulted in a way that communicates the benefits to society rather than purely increasing investor profits</a:t>
            </a:r>
          </a:p>
        </p:txBody>
      </p:sp>
    </p:spTree>
    <p:extLst>
      <p:ext uri="{BB962C8B-B14F-4D97-AF65-F5344CB8AC3E}">
        <p14:creationId xmlns:p14="http://schemas.microsoft.com/office/powerpoint/2010/main" val="20540325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E6297-2ADF-487D-821E-DAC0F2DED031}"/>
              </a:ext>
            </a:extLst>
          </p:cNvPr>
          <p:cNvSpPr>
            <a:spLocks noGrp="1"/>
          </p:cNvSpPr>
          <p:nvPr>
            <p:ph type="title"/>
          </p:nvPr>
        </p:nvSpPr>
        <p:spPr/>
        <p:txBody>
          <a:bodyPr/>
          <a:lstStyle/>
          <a:p>
            <a:r>
              <a:rPr lang="en-US" dirty="0"/>
              <a:t>Give Stakeholders a Voice</a:t>
            </a:r>
          </a:p>
        </p:txBody>
      </p:sp>
      <p:sp>
        <p:nvSpPr>
          <p:cNvPr id="3" name="Content Placeholder 2">
            <a:extLst>
              <a:ext uri="{FF2B5EF4-FFF2-40B4-BE49-F238E27FC236}">
                <a16:creationId xmlns:a16="http://schemas.microsoft.com/office/drawing/2014/main" id="{6AD771F1-CC52-43A9-AE58-3099DA107BA2}"/>
              </a:ext>
            </a:extLst>
          </p:cNvPr>
          <p:cNvSpPr>
            <a:spLocks noGrp="1"/>
          </p:cNvSpPr>
          <p:nvPr>
            <p:ph idx="1"/>
          </p:nvPr>
        </p:nvSpPr>
        <p:spPr/>
        <p:txBody>
          <a:bodyPr/>
          <a:lstStyle/>
          <a:p>
            <a:r>
              <a:rPr lang="en-US" dirty="0"/>
              <a:t>More than anything else, people want to be heard.  </a:t>
            </a:r>
          </a:p>
          <a:p>
            <a:r>
              <a:rPr lang="en-US" dirty="0"/>
              <a:t>It’s amazing what type of transformation takes place when a stakeholder is allowed to voice their concerns and realizes that it’s being heard.  </a:t>
            </a:r>
          </a:p>
          <a:p>
            <a:r>
              <a:rPr lang="en-US" dirty="0"/>
              <a:t>Most stakeholders are well attuned to the possibility that they will be listened to and ignored.  </a:t>
            </a:r>
          </a:p>
          <a:p>
            <a:r>
              <a:rPr lang="en-US" dirty="0"/>
              <a:t>The transformation occurs when they truly believe that the project management team has considered their concerns and tried very hard to implement them.  </a:t>
            </a:r>
          </a:p>
          <a:p>
            <a:r>
              <a:rPr lang="en-US" dirty="0"/>
              <a:t>And this belief is not accomplished by the development and rigid implementation of a plan.</a:t>
            </a:r>
          </a:p>
        </p:txBody>
      </p:sp>
    </p:spTree>
    <p:extLst>
      <p:ext uri="{BB962C8B-B14F-4D97-AF65-F5344CB8AC3E}">
        <p14:creationId xmlns:p14="http://schemas.microsoft.com/office/powerpoint/2010/main" val="35106400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1C6BF-6F92-4BB6-9873-AB4516F0F50C}"/>
              </a:ext>
            </a:extLst>
          </p:cNvPr>
          <p:cNvSpPr>
            <a:spLocks noGrp="1"/>
          </p:cNvSpPr>
          <p:nvPr>
            <p:ph type="title"/>
          </p:nvPr>
        </p:nvSpPr>
        <p:spPr/>
        <p:txBody>
          <a:bodyPr/>
          <a:lstStyle/>
          <a:p>
            <a:r>
              <a:rPr lang="en-US" dirty="0"/>
              <a:t>Questions/Further Discussion</a:t>
            </a:r>
          </a:p>
        </p:txBody>
      </p:sp>
      <p:pic>
        <p:nvPicPr>
          <p:cNvPr id="11" name="Content Placeholder 10" descr="A person standing in front of a flat screen tv&#10;&#10;Description automatically generated">
            <a:extLst>
              <a:ext uri="{FF2B5EF4-FFF2-40B4-BE49-F238E27FC236}">
                <a16:creationId xmlns:a16="http://schemas.microsoft.com/office/drawing/2014/main" id="{FE3D8903-4A62-4502-9639-F3DCD341DF3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82037" y="1656520"/>
            <a:ext cx="6827925" cy="481385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22324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8FE57-E151-489D-837B-B4548F172DB6}"/>
              </a:ext>
            </a:extLst>
          </p:cNvPr>
          <p:cNvSpPr>
            <a:spLocks noGrp="1"/>
          </p:cNvSpPr>
          <p:nvPr>
            <p:ph type="title"/>
          </p:nvPr>
        </p:nvSpPr>
        <p:spPr/>
        <p:txBody>
          <a:bodyPr/>
          <a:lstStyle/>
          <a:p>
            <a:r>
              <a:rPr lang="en-US" dirty="0"/>
              <a:t>Identifying Stakeholders</a:t>
            </a:r>
          </a:p>
        </p:txBody>
      </p:sp>
      <p:sp>
        <p:nvSpPr>
          <p:cNvPr id="3" name="Content Placeholder 2">
            <a:extLst>
              <a:ext uri="{FF2B5EF4-FFF2-40B4-BE49-F238E27FC236}">
                <a16:creationId xmlns:a16="http://schemas.microsoft.com/office/drawing/2014/main" id="{730C8C3D-F55B-4E5B-B261-EB4A2FD9617F}"/>
              </a:ext>
            </a:extLst>
          </p:cNvPr>
          <p:cNvSpPr>
            <a:spLocks noGrp="1"/>
          </p:cNvSpPr>
          <p:nvPr>
            <p:ph idx="1"/>
          </p:nvPr>
        </p:nvSpPr>
        <p:spPr/>
        <p:txBody>
          <a:bodyPr>
            <a:normAutofit/>
          </a:bodyPr>
          <a:lstStyle/>
          <a:p>
            <a:r>
              <a:rPr lang="en-US" dirty="0"/>
              <a:t>There are numerous models and methods for identifying stakeholders.</a:t>
            </a:r>
          </a:p>
          <a:p>
            <a:r>
              <a:rPr lang="en-US" dirty="0"/>
              <a:t>One recommended approach (Deloitte) focuses on two dimensions;</a:t>
            </a:r>
          </a:p>
          <a:p>
            <a:pPr lvl="1"/>
            <a:r>
              <a:rPr lang="en-US" sz="1800" dirty="0"/>
              <a:t>the stakeholder’s influence on the organization and</a:t>
            </a:r>
          </a:p>
          <a:p>
            <a:pPr lvl="1"/>
            <a:r>
              <a:rPr lang="en-US" sz="1800" dirty="0"/>
              <a:t>the stakeholder’s dependence on the organization</a:t>
            </a:r>
          </a:p>
          <a:p>
            <a:r>
              <a:rPr lang="en-US" dirty="0"/>
              <a:t>These two dimensions are plotted using a simple rating scale, resulting in the grouping of stakeholders in 4 quadrants as set out in the following slide…which is simply a 2x2 table</a:t>
            </a:r>
          </a:p>
          <a:p>
            <a:endParaRPr lang="en-US" dirty="0"/>
          </a:p>
        </p:txBody>
      </p:sp>
    </p:spTree>
    <p:extLst>
      <p:ext uri="{BB962C8B-B14F-4D97-AF65-F5344CB8AC3E}">
        <p14:creationId xmlns:p14="http://schemas.microsoft.com/office/powerpoint/2010/main" val="3984268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12D230-C3B0-4FC2-8622-FDEFA628F3B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20404" y="179614"/>
            <a:ext cx="9564667" cy="650711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670322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5244C-1A22-4192-B37D-EFCE80FA1E1F}"/>
              </a:ext>
            </a:extLst>
          </p:cNvPr>
          <p:cNvSpPr>
            <a:spLocks noGrp="1"/>
          </p:cNvSpPr>
          <p:nvPr>
            <p:ph type="title"/>
          </p:nvPr>
        </p:nvSpPr>
        <p:spPr/>
        <p:txBody>
          <a:bodyPr/>
          <a:lstStyle/>
          <a:p>
            <a:r>
              <a:rPr lang="en-US" dirty="0"/>
              <a:t>Key Focus Areas</a:t>
            </a:r>
          </a:p>
        </p:txBody>
      </p:sp>
      <p:sp>
        <p:nvSpPr>
          <p:cNvPr id="3" name="Content Placeholder 2">
            <a:extLst>
              <a:ext uri="{FF2B5EF4-FFF2-40B4-BE49-F238E27FC236}">
                <a16:creationId xmlns:a16="http://schemas.microsoft.com/office/drawing/2014/main" id="{CEBC23EA-2A39-4DEE-937E-29675DEF4F59}"/>
              </a:ext>
            </a:extLst>
          </p:cNvPr>
          <p:cNvSpPr>
            <a:spLocks noGrp="1"/>
          </p:cNvSpPr>
          <p:nvPr>
            <p:ph idx="1"/>
          </p:nvPr>
        </p:nvSpPr>
        <p:spPr/>
        <p:txBody>
          <a:bodyPr/>
          <a:lstStyle/>
          <a:p>
            <a:r>
              <a:rPr lang="en-US" dirty="0"/>
              <a:t>The key focus area should be top right quadrant (high influence and high dependence)</a:t>
            </a:r>
          </a:p>
          <a:p>
            <a:r>
              <a:rPr lang="en-US" dirty="0"/>
              <a:t>This does not mean that other stakeholders are not important, but engagement with these stakeholder groups will be targeted at different levels and forms</a:t>
            </a:r>
          </a:p>
          <a:p>
            <a:r>
              <a:rPr lang="en-US" dirty="0"/>
              <a:t>This needs to be a robust process, using objective criteria, to confirm whether the important stakeholders of the organization have, indeed, been identified and prioritized</a:t>
            </a:r>
          </a:p>
        </p:txBody>
      </p:sp>
    </p:spTree>
    <p:extLst>
      <p:ext uri="{BB962C8B-B14F-4D97-AF65-F5344CB8AC3E}">
        <p14:creationId xmlns:p14="http://schemas.microsoft.com/office/powerpoint/2010/main" val="539303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87D52-2FA7-408C-98A0-CAC94470BDFE}"/>
              </a:ext>
            </a:extLst>
          </p:cNvPr>
          <p:cNvSpPr>
            <a:spLocks noGrp="1"/>
          </p:cNvSpPr>
          <p:nvPr>
            <p:ph type="title"/>
          </p:nvPr>
        </p:nvSpPr>
        <p:spPr/>
        <p:txBody>
          <a:bodyPr/>
          <a:lstStyle/>
          <a:p>
            <a:r>
              <a:rPr lang="en-US" dirty="0"/>
              <a:t>Deloitte’s Approach</a:t>
            </a:r>
          </a:p>
        </p:txBody>
      </p:sp>
      <p:sp>
        <p:nvSpPr>
          <p:cNvPr id="3" name="Content Placeholder 2">
            <a:extLst>
              <a:ext uri="{FF2B5EF4-FFF2-40B4-BE49-F238E27FC236}">
                <a16:creationId xmlns:a16="http://schemas.microsoft.com/office/drawing/2014/main" id="{C2C0FB2D-15D2-4F3F-B698-E81B535D1382}"/>
              </a:ext>
            </a:extLst>
          </p:cNvPr>
          <p:cNvSpPr>
            <a:spLocks noGrp="1"/>
          </p:cNvSpPr>
          <p:nvPr>
            <p:ph idx="1"/>
          </p:nvPr>
        </p:nvSpPr>
        <p:spPr/>
        <p:txBody>
          <a:bodyPr/>
          <a:lstStyle/>
          <a:p>
            <a:r>
              <a:rPr lang="en-US" dirty="0"/>
              <a:t>Develop an engagement plan, including frequency, method and channel</a:t>
            </a:r>
          </a:p>
          <a:p>
            <a:r>
              <a:rPr lang="en-US" dirty="0"/>
              <a:t>Facilitate the stakeholder engagement process</a:t>
            </a:r>
          </a:p>
          <a:p>
            <a:r>
              <a:rPr lang="en-US" dirty="0"/>
              <a:t>Identify the legitimate concerns and interest of key stakeholders</a:t>
            </a:r>
          </a:p>
          <a:p>
            <a:r>
              <a:rPr lang="en-US" dirty="0"/>
              <a:t>Design a process for dealing with conflicts between stakeholder concerns</a:t>
            </a:r>
          </a:p>
          <a:p>
            <a:r>
              <a:rPr lang="en-US" dirty="0"/>
              <a:t>Define a mechanism to feed stakeholder concerns into strategic planning to ensure alignment</a:t>
            </a:r>
          </a:p>
          <a:p>
            <a:r>
              <a:rPr lang="en-US" dirty="0"/>
              <a:t>Provide feedback to stakeholder groups</a:t>
            </a:r>
          </a:p>
          <a:p>
            <a:r>
              <a:rPr lang="en-US" dirty="0"/>
              <a:t>Generate reports, including input for Integrated Report</a:t>
            </a:r>
          </a:p>
        </p:txBody>
      </p:sp>
    </p:spTree>
    <p:extLst>
      <p:ext uri="{BB962C8B-B14F-4D97-AF65-F5344CB8AC3E}">
        <p14:creationId xmlns:p14="http://schemas.microsoft.com/office/powerpoint/2010/main" val="561956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book&#10;&#10;Description automatically generated">
            <a:extLst>
              <a:ext uri="{FF2B5EF4-FFF2-40B4-BE49-F238E27FC236}">
                <a16:creationId xmlns:a16="http://schemas.microsoft.com/office/drawing/2014/main" id="{C90AADE2-6490-4545-8647-04441FB08C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59322" y="3527549"/>
            <a:ext cx="4040521" cy="3206763"/>
          </a:xfrm>
          <a:prstGeom prst="rect">
            <a:avLst/>
          </a:prstGeom>
          <a:ln>
            <a:noFill/>
          </a:ln>
          <a:effectLst>
            <a:softEdge rad="112500"/>
          </a:effectLst>
        </p:spPr>
      </p:pic>
      <p:sp>
        <p:nvSpPr>
          <p:cNvPr id="4" name="Title 3">
            <a:extLst>
              <a:ext uri="{FF2B5EF4-FFF2-40B4-BE49-F238E27FC236}">
                <a16:creationId xmlns:a16="http://schemas.microsoft.com/office/drawing/2014/main" id="{7D45B8A8-7341-4A7A-84A0-59DB9F53DE41}"/>
              </a:ext>
            </a:extLst>
          </p:cNvPr>
          <p:cNvSpPr>
            <a:spLocks noGrp="1"/>
          </p:cNvSpPr>
          <p:nvPr>
            <p:ph type="title"/>
          </p:nvPr>
        </p:nvSpPr>
        <p:spPr/>
        <p:txBody>
          <a:bodyPr/>
          <a:lstStyle/>
          <a:p>
            <a:r>
              <a:rPr lang="en-US" dirty="0"/>
              <a:t>Another Model/Approach</a:t>
            </a:r>
          </a:p>
        </p:txBody>
      </p:sp>
    </p:spTree>
    <p:extLst>
      <p:ext uri="{BB962C8B-B14F-4D97-AF65-F5344CB8AC3E}">
        <p14:creationId xmlns:p14="http://schemas.microsoft.com/office/powerpoint/2010/main" val="2681682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BDB96-FF56-4FEF-BABC-738DB416100F}"/>
              </a:ext>
            </a:extLst>
          </p:cNvPr>
          <p:cNvSpPr>
            <a:spLocks noGrp="1"/>
          </p:cNvSpPr>
          <p:nvPr>
            <p:ph type="title"/>
          </p:nvPr>
        </p:nvSpPr>
        <p:spPr/>
        <p:txBody>
          <a:bodyPr/>
          <a:lstStyle/>
          <a:p>
            <a:r>
              <a:rPr lang="en-US" dirty="0"/>
              <a:t>What are Stakeholders?</a:t>
            </a:r>
          </a:p>
        </p:txBody>
      </p:sp>
      <p:sp>
        <p:nvSpPr>
          <p:cNvPr id="3" name="Content Placeholder 2">
            <a:extLst>
              <a:ext uri="{FF2B5EF4-FFF2-40B4-BE49-F238E27FC236}">
                <a16:creationId xmlns:a16="http://schemas.microsoft.com/office/drawing/2014/main" id="{8288D204-E10D-4BBD-B14E-BF75BD041725}"/>
              </a:ext>
            </a:extLst>
          </p:cNvPr>
          <p:cNvSpPr>
            <a:spLocks noGrp="1"/>
          </p:cNvSpPr>
          <p:nvPr>
            <p:ph idx="1"/>
          </p:nvPr>
        </p:nvSpPr>
        <p:spPr>
          <a:xfrm>
            <a:off x="2589212" y="1632857"/>
            <a:ext cx="8915400" cy="4865914"/>
          </a:xfrm>
        </p:spPr>
        <p:txBody>
          <a:bodyPr/>
          <a:lstStyle/>
          <a:p>
            <a:r>
              <a:rPr lang="en-US" dirty="0"/>
              <a:t>Generally refers to any individual or group that, either positively or negatively, impacts or is impacted by the decisions and actions of an organization. </a:t>
            </a:r>
          </a:p>
          <a:p>
            <a:r>
              <a:rPr lang="en-US" dirty="0"/>
              <a:t>They are often categorized into two groups based on whether the impact is direct or indirect. </a:t>
            </a:r>
          </a:p>
          <a:p>
            <a:r>
              <a:rPr lang="en-US" dirty="0"/>
              <a:t>Examples include, but not limited to:</a:t>
            </a:r>
          </a:p>
          <a:p>
            <a:endParaRPr lang="en-US" dirty="0"/>
          </a:p>
        </p:txBody>
      </p:sp>
      <p:pic>
        <p:nvPicPr>
          <p:cNvPr id="4" name="Picture 3">
            <a:extLst>
              <a:ext uri="{FF2B5EF4-FFF2-40B4-BE49-F238E27FC236}">
                <a16:creationId xmlns:a16="http://schemas.microsoft.com/office/drawing/2014/main" id="{03883749-72A3-41AB-99A7-0B15536177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9212" y="3726201"/>
            <a:ext cx="8358504" cy="2997883"/>
          </a:xfrm>
          <a:prstGeom prst="rect">
            <a:avLst/>
          </a:prstGeom>
        </p:spPr>
      </p:pic>
    </p:spTree>
    <p:extLst>
      <p:ext uri="{BB962C8B-B14F-4D97-AF65-F5344CB8AC3E}">
        <p14:creationId xmlns:p14="http://schemas.microsoft.com/office/powerpoint/2010/main" val="193314083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153</TotalTime>
  <Words>1745</Words>
  <Application>Microsoft Office PowerPoint</Application>
  <PresentationFormat>Widescreen</PresentationFormat>
  <Paragraphs>138</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Century Gothic</vt:lpstr>
      <vt:lpstr>Wingdings 3</vt:lpstr>
      <vt:lpstr>Wisp</vt:lpstr>
      <vt:lpstr>Stakeholder Engagement</vt:lpstr>
      <vt:lpstr>Learning Objectives</vt:lpstr>
      <vt:lpstr>Stakeholder Engagement Definition</vt:lpstr>
      <vt:lpstr>Identifying Stakeholders</vt:lpstr>
      <vt:lpstr>PowerPoint Presentation</vt:lpstr>
      <vt:lpstr>Key Focus Areas</vt:lpstr>
      <vt:lpstr>Deloitte’s Approach</vt:lpstr>
      <vt:lpstr>Another Model/Approach</vt:lpstr>
      <vt:lpstr>What are Stakeholders?</vt:lpstr>
      <vt:lpstr>Benefits of Engaging with Stakeholders</vt:lpstr>
      <vt:lpstr>Benefits of Engaging with Stakeholders</vt:lpstr>
      <vt:lpstr>Parts of a Stakeholder Engagement Plan</vt:lpstr>
      <vt:lpstr>Stakeholder list</vt:lpstr>
      <vt:lpstr>Project Phase</vt:lpstr>
      <vt:lpstr>Contact Name(s)</vt:lpstr>
      <vt:lpstr>Areas of Influence</vt:lpstr>
      <vt:lpstr>Power</vt:lpstr>
      <vt:lpstr>Engagement Approach</vt:lpstr>
      <vt:lpstr>Designing an Engagement Plan</vt:lpstr>
      <vt:lpstr>Identify Stakeholders and Key Issues </vt:lpstr>
      <vt:lpstr>Develop a Power/Interest Grid</vt:lpstr>
      <vt:lpstr>Power/Interest Grid</vt:lpstr>
      <vt:lpstr>Define Power</vt:lpstr>
      <vt:lpstr>Define Interest</vt:lpstr>
      <vt:lpstr>Establish Objectives and Process</vt:lpstr>
      <vt:lpstr>Implement Plan</vt:lpstr>
      <vt:lpstr>Review and Report</vt:lpstr>
      <vt:lpstr>Principles for Successful Engagement</vt:lpstr>
      <vt:lpstr>Improving Stakeholder Engagement</vt:lpstr>
      <vt:lpstr>Show the Stakeholders You Care</vt:lpstr>
      <vt:lpstr>Emphasize the Human Aspect</vt:lpstr>
      <vt:lpstr>Give Stakeholders a Voice</vt:lpstr>
      <vt:lpstr>Questions/Further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Stakeholder Engagement</dc:title>
  <dc:creator>Bob Marshall</dc:creator>
  <cp:lastModifiedBy>Bob Marshall</cp:lastModifiedBy>
  <cp:revision>20</cp:revision>
  <dcterms:created xsi:type="dcterms:W3CDTF">2019-12-05T02:37:13Z</dcterms:created>
  <dcterms:modified xsi:type="dcterms:W3CDTF">2019-12-05T14:04:58Z</dcterms:modified>
</cp:coreProperties>
</file>