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83" r:id="rId7"/>
    <p:sldId id="261" r:id="rId8"/>
    <p:sldId id="262" r:id="rId9"/>
    <p:sldId id="263" r:id="rId10"/>
    <p:sldId id="279" r:id="rId11"/>
    <p:sldId id="280" r:id="rId12"/>
    <p:sldId id="277" r:id="rId13"/>
    <p:sldId id="278" r:id="rId14"/>
    <p:sldId id="271" r:id="rId15"/>
    <p:sldId id="273" r:id="rId16"/>
    <p:sldId id="269" r:id="rId17"/>
    <p:sldId id="270" r:id="rId18"/>
    <p:sldId id="264" r:id="rId19"/>
    <p:sldId id="265" r:id="rId20"/>
    <p:sldId id="266" r:id="rId21"/>
    <p:sldId id="267" r:id="rId22"/>
    <p:sldId id="274" r:id="rId23"/>
    <p:sldId id="275" r:id="rId24"/>
    <p:sldId id="276" r:id="rId25"/>
    <p:sldId id="268" r:id="rId26"/>
    <p:sldId id="281" r:id="rId27"/>
    <p:sldId id="282" r:id="rId28"/>
    <p:sldId id="28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60"/>
  </p:normalViewPr>
  <p:slideViewPr>
    <p:cSldViewPr snapToGrid="0">
      <p:cViewPr varScale="1">
        <p:scale>
          <a:sx n="69" d="100"/>
          <a:sy n="69" d="100"/>
        </p:scale>
        <p:origin x="84" y="9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559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09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68556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03878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9207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43836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4121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519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6462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18519"/>
            <a:ext cx="7773338" cy="1138976"/>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57495"/>
            <a:ext cx="7772870" cy="40337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6423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1645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1906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493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18519"/>
            <a:ext cx="7773338" cy="1009866"/>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16098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9/4/2016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43933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56304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511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9/4/2016</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36573053"/>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50800" dist="25400" dir="4980000" algn="tl" rotWithShape="0">
              <a:srgbClr val="000000">
                <a:alpha val="36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Risk Analysis and Mitigation</a:t>
            </a:r>
          </a:p>
        </p:txBody>
      </p:sp>
      <p:sp>
        <p:nvSpPr>
          <p:cNvPr id="3" name="Subtitle 2"/>
          <p:cNvSpPr>
            <a:spLocks noGrp="1"/>
          </p:cNvSpPr>
          <p:nvPr>
            <p:ph type="subTitle" idx="1"/>
          </p:nvPr>
        </p:nvSpPr>
        <p:spPr/>
        <p:txBody>
          <a:bodyPr/>
          <a:lstStyle/>
          <a:p>
            <a:r>
              <a:rPr lang="en-US" dirty="0"/>
              <a:t>Bob Marshall, MD MPH MISM FAAFP</a:t>
            </a:r>
          </a:p>
          <a:p>
            <a:r>
              <a:rPr lang="en-US" dirty="0"/>
              <a:t>DoD Clinical Informatics Fellowship</a:t>
            </a:r>
          </a:p>
        </p:txBody>
      </p:sp>
    </p:spTree>
    <p:extLst>
      <p:ext uri="{BB962C8B-B14F-4D97-AF65-F5344CB8AC3E}">
        <p14:creationId xmlns:p14="http://schemas.microsoft.com/office/powerpoint/2010/main" val="2645214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Identification</a:t>
            </a:r>
          </a:p>
        </p:txBody>
      </p:sp>
      <p:sp>
        <p:nvSpPr>
          <p:cNvPr id="3" name="Content Placeholder 2"/>
          <p:cNvSpPr>
            <a:spLocks noGrp="1"/>
          </p:cNvSpPr>
          <p:nvPr>
            <p:ph sz="quarter" idx="13"/>
          </p:nvPr>
        </p:nvSpPr>
        <p:spPr/>
        <p:txBody>
          <a:bodyPr>
            <a:normAutofit/>
          </a:bodyPr>
          <a:lstStyle/>
          <a:p>
            <a:r>
              <a:rPr lang="en-US" dirty="0"/>
              <a:t>states what could cause a potential loss; the following are to be identified</a:t>
            </a:r>
          </a:p>
          <a:p>
            <a:pPr lvl="1"/>
            <a:r>
              <a:rPr lang="en-US" i="1" dirty="0"/>
              <a:t> </a:t>
            </a:r>
            <a:r>
              <a:rPr lang="en-US" dirty="0"/>
              <a:t>assets, primary (i.e. Business processes and related information) and supporting (i.e. hardware, software, personnel, site, organization structure)</a:t>
            </a:r>
          </a:p>
          <a:p>
            <a:pPr lvl="1"/>
            <a:r>
              <a:rPr lang="en-US" i="1" dirty="0"/>
              <a:t> </a:t>
            </a:r>
            <a:r>
              <a:rPr lang="en-US" dirty="0"/>
              <a:t>threats</a:t>
            </a:r>
          </a:p>
          <a:p>
            <a:pPr lvl="1"/>
            <a:r>
              <a:rPr lang="en-US" i="1" dirty="0"/>
              <a:t> </a:t>
            </a:r>
            <a:r>
              <a:rPr lang="en-US" dirty="0"/>
              <a:t>existing and planned security measures</a:t>
            </a:r>
          </a:p>
          <a:p>
            <a:pPr lvl="1"/>
            <a:r>
              <a:rPr lang="en-US" i="1" dirty="0"/>
              <a:t> </a:t>
            </a:r>
            <a:r>
              <a:rPr lang="en-US" dirty="0"/>
              <a:t>vulnerabilities</a:t>
            </a:r>
          </a:p>
          <a:p>
            <a:pPr lvl="1"/>
            <a:r>
              <a:rPr lang="en-US" i="1" dirty="0"/>
              <a:t> </a:t>
            </a:r>
            <a:r>
              <a:rPr lang="en-US" dirty="0"/>
              <a:t>consequences</a:t>
            </a:r>
          </a:p>
          <a:p>
            <a:pPr lvl="1"/>
            <a:r>
              <a:rPr lang="en-US" i="1" dirty="0"/>
              <a:t> </a:t>
            </a:r>
            <a:r>
              <a:rPr lang="en-US" dirty="0"/>
              <a:t>related business processes</a:t>
            </a:r>
          </a:p>
        </p:txBody>
      </p:sp>
    </p:spTree>
    <p:extLst>
      <p:ext uri="{BB962C8B-B14F-4D97-AF65-F5344CB8AC3E}">
        <p14:creationId xmlns:p14="http://schemas.microsoft.com/office/powerpoint/2010/main" val="3639716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spect="1" noChangeArrowheads="1" noTextEdit="1"/>
          </p:cNvSpPr>
          <p:nvPr/>
        </p:nvSpPr>
        <p:spPr bwMode="auto">
          <a:xfrm>
            <a:off x="249238" y="1093788"/>
            <a:ext cx="8672512"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63" y="976741"/>
            <a:ext cx="9045061" cy="3948545"/>
          </a:xfrm>
          <a:prstGeom prst="rect">
            <a:avLst/>
          </a:prstGeom>
        </p:spPr>
      </p:pic>
      <p:sp>
        <p:nvSpPr>
          <p:cNvPr id="6" name="TextBox 5"/>
          <p:cNvSpPr txBox="1"/>
          <p:nvPr/>
        </p:nvSpPr>
        <p:spPr>
          <a:xfrm>
            <a:off x="678874" y="5361709"/>
            <a:ext cx="5943600" cy="369332"/>
          </a:xfrm>
          <a:prstGeom prst="rect">
            <a:avLst/>
          </a:prstGeom>
          <a:noFill/>
        </p:spPr>
        <p:txBody>
          <a:bodyPr wrap="square" rtlCol="0">
            <a:spAutoFit/>
          </a:bodyPr>
          <a:lstStyle/>
          <a:p>
            <a:r>
              <a:rPr lang="en-US" i="1" dirty="0"/>
              <a:t>OWASP: relationship between threat agent and business impact</a:t>
            </a:r>
            <a:endParaRPr lang="en-US" dirty="0"/>
          </a:p>
        </p:txBody>
      </p:sp>
    </p:spTree>
    <p:extLst>
      <p:ext uri="{BB962C8B-B14F-4D97-AF65-F5344CB8AC3E}">
        <p14:creationId xmlns:p14="http://schemas.microsoft.com/office/powerpoint/2010/main" val="995604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Estimation</a:t>
            </a:r>
          </a:p>
        </p:txBody>
      </p:sp>
      <p:sp>
        <p:nvSpPr>
          <p:cNvPr id="3" name="Content Placeholder 2"/>
          <p:cNvSpPr>
            <a:spLocks noGrp="1"/>
          </p:cNvSpPr>
          <p:nvPr>
            <p:ph sz="quarter" idx="13"/>
          </p:nvPr>
        </p:nvSpPr>
        <p:spPr/>
        <p:txBody>
          <a:bodyPr>
            <a:normAutofit lnSpcReduction="10000"/>
          </a:bodyPr>
          <a:lstStyle/>
          <a:p>
            <a:r>
              <a:rPr lang="en-US" dirty="0"/>
              <a:t>The output of the risk analysis helps to define the Risk Estimation</a:t>
            </a:r>
          </a:p>
          <a:p>
            <a:r>
              <a:rPr lang="en-US" dirty="0"/>
              <a:t>Risk estimation has the following steps:</a:t>
            </a:r>
          </a:p>
          <a:p>
            <a:pPr lvl="1"/>
            <a:r>
              <a:rPr lang="en-US" dirty="0"/>
              <a:t>assessment of the consequences through the valuation of assets</a:t>
            </a:r>
          </a:p>
          <a:p>
            <a:pPr lvl="1"/>
            <a:r>
              <a:rPr lang="en-US" i="1" dirty="0"/>
              <a:t> </a:t>
            </a:r>
            <a:r>
              <a:rPr lang="en-US" dirty="0"/>
              <a:t>assessment of the likelihood of the incident (through threat and vulnerability valuation)</a:t>
            </a:r>
          </a:p>
          <a:p>
            <a:pPr lvl="1"/>
            <a:r>
              <a:rPr lang="en-US" i="1" dirty="0"/>
              <a:t> </a:t>
            </a:r>
            <a:r>
              <a:rPr lang="en-US" dirty="0"/>
              <a:t>assign values to the likelihood and consequence of the risks</a:t>
            </a:r>
          </a:p>
          <a:p>
            <a:r>
              <a:rPr lang="en-US" dirty="0"/>
              <a:t>The output is the list of risks with value levels assigned</a:t>
            </a:r>
          </a:p>
          <a:p>
            <a:r>
              <a:rPr lang="en-US" dirty="0"/>
              <a:t>It can be documented in a risk register</a:t>
            </a:r>
          </a:p>
        </p:txBody>
      </p:sp>
    </p:spTree>
    <p:extLst>
      <p:ext uri="{BB962C8B-B14F-4D97-AF65-F5344CB8AC3E}">
        <p14:creationId xmlns:p14="http://schemas.microsoft.com/office/powerpoint/2010/main" val="2639880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Estimation     </a:t>
            </a:r>
            <a:r>
              <a:rPr lang="en-US" sz="2800" dirty="0"/>
              <a:t>cont.</a:t>
            </a:r>
          </a:p>
        </p:txBody>
      </p:sp>
      <p:sp>
        <p:nvSpPr>
          <p:cNvPr id="3" name="Content Placeholder 2"/>
          <p:cNvSpPr>
            <a:spLocks noGrp="1"/>
          </p:cNvSpPr>
          <p:nvPr>
            <p:ph sz="quarter" idx="13"/>
          </p:nvPr>
        </p:nvSpPr>
        <p:spPr/>
        <p:txBody>
          <a:bodyPr/>
          <a:lstStyle/>
          <a:p>
            <a:r>
              <a:rPr lang="en-US" dirty="0"/>
              <a:t>Risks arising from security threats and adversary attacks may be particularly difficult to estimate</a:t>
            </a:r>
          </a:p>
          <a:p>
            <a:r>
              <a:rPr lang="en-US" dirty="0"/>
              <a:t>This difficulty is made worse because, at least for any IT system connected to the Internet, any adversary with intent and capability may attack because physical closeness or access is not necessary</a:t>
            </a:r>
          </a:p>
          <a:p>
            <a:r>
              <a:rPr lang="en-US" dirty="0"/>
              <a:t>During risk estimation, are generally three values of a given asset, one for loss of each of the ‘CIA’ properties: Confidentiality, Integrity, Availability</a:t>
            </a:r>
          </a:p>
        </p:txBody>
      </p:sp>
    </p:spTree>
    <p:extLst>
      <p:ext uri="{BB962C8B-B14F-4D97-AF65-F5344CB8AC3E}">
        <p14:creationId xmlns:p14="http://schemas.microsoft.com/office/powerpoint/2010/main" val="156931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974754"/>
          </a:xfrm>
        </p:spPr>
        <p:txBody>
          <a:bodyPr/>
          <a:lstStyle/>
          <a:p>
            <a:r>
              <a:rPr lang="en-US" dirty="0"/>
              <a:t>NIST Risk Assessment Process</a:t>
            </a:r>
          </a:p>
        </p:txBody>
      </p:sp>
      <p:sp>
        <p:nvSpPr>
          <p:cNvPr id="3" name="Content Placeholder 2"/>
          <p:cNvSpPr>
            <a:spLocks noGrp="1"/>
          </p:cNvSpPr>
          <p:nvPr>
            <p:ph sz="quarter" idx="13"/>
          </p:nvPr>
        </p:nvSpPr>
        <p:spPr>
          <a:xfrm>
            <a:off x="685330" y="1593273"/>
            <a:ext cx="7772870" cy="4419600"/>
          </a:xfrm>
        </p:spPr>
        <p:txBody>
          <a:bodyPr>
            <a:normAutofit/>
          </a:bodyPr>
          <a:lstStyle/>
          <a:p>
            <a:r>
              <a:rPr lang="en-US" dirty="0"/>
              <a:t>Encompasses nine primary steps:</a:t>
            </a:r>
          </a:p>
          <a:p>
            <a:pPr lvl="1"/>
            <a:r>
              <a:rPr lang="en-US" dirty="0"/>
              <a:t>Step 1 System Characterization</a:t>
            </a:r>
          </a:p>
          <a:p>
            <a:pPr lvl="1"/>
            <a:r>
              <a:rPr lang="en-US" i="1" dirty="0"/>
              <a:t> </a:t>
            </a:r>
            <a:r>
              <a:rPr lang="en-US" dirty="0"/>
              <a:t>Step 2 Threat Identification</a:t>
            </a:r>
          </a:p>
          <a:p>
            <a:pPr lvl="1"/>
            <a:r>
              <a:rPr lang="en-US" i="1" dirty="0"/>
              <a:t> </a:t>
            </a:r>
            <a:r>
              <a:rPr lang="en-US" dirty="0"/>
              <a:t>Step 3 Vulnerability Identification</a:t>
            </a:r>
          </a:p>
          <a:p>
            <a:pPr lvl="1"/>
            <a:r>
              <a:rPr lang="en-US" i="1" dirty="0"/>
              <a:t> </a:t>
            </a:r>
            <a:r>
              <a:rPr lang="en-US" dirty="0"/>
              <a:t>Step 4 Control Analysis</a:t>
            </a:r>
          </a:p>
          <a:p>
            <a:pPr lvl="1"/>
            <a:r>
              <a:rPr lang="en-US" i="1" dirty="0"/>
              <a:t> </a:t>
            </a:r>
            <a:r>
              <a:rPr lang="en-US" dirty="0"/>
              <a:t>Step 5 Likelihood Determination</a:t>
            </a:r>
          </a:p>
          <a:p>
            <a:pPr lvl="1"/>
            <a:r>
              <a:rPr lang="en-US" i="1" dirty="0"/>
              <a:t> </a:t>
            </a:r>
            <a:r>
              <a:rPr lang="en-US" dirty="0"/>
              <a:t>Step 6 Impact Analysis</a:t>
            </a:r>
          </a:p>
          <a:p>
            <a:pPr lvl="1"/>
            <a:r>
              <a:rPr lang="en-US" i="1" dirty="0"/>
              <a:t> </a:t>
            </a:r>
            <a:r>
              <a:rPr lang="en-US" dirty="0"/>
              <a:t>Step 7 Risk Determination</a:t>
            </a:r>
          </a:p>
          <a:p>
            <a:pPr lvl="1"/>
            <a:r>
              <a:rPr lang="en-US" i="1" dirty="0"/>
              <a:t> </a:t>
            </a:r>
            <a:r>
              <a:rPr lang="en-US" dirty="0"/>
              <a:t>Step 8 Control Recommendations</a:t>
            </a:r>
          </a:p>
          <a:p>
            <a:pPr lvl="1"/>
            <a:r>
              <a:rPr lang="en-US" i="1" dirty="0"/>
              <a:t> </a:t>
            </a:r>
            <a:r>
              <a:rPr lang="en-US" dirty="0"/>
              <a:t>Step 9 Results Documentation</a:t>
            </a:r>
          </a:p>
        </p:txBody>
      </p:sp>
    </p:spTree>
    <p:extLst>
      <p:ext uri="{BB962C8B-B14F-4D97-AF65-F5344CB8AC3E}">
        <p14:creationId xmlns:p14="http://schemas.microsoft.com/office/powerpoint/2010/main" val="3202961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t="2489" b="6593"/>
          <a:stretch/>
        </p:blipFill>
        <p:spPr bwMode="auto">
          <a:xfrm>
            <a:off x="1801087" y="0"/>
            <a:ext cx="5638800" cy="6858000"/>
          </a:xfrm>
          <a:prstGeom prst="rect">
            <a:avLst/>
          </a:prstGeom>
          <a:noFill/>
          <a:ln>
            <a:noFill/>
          </a:ln>
        </p:spPr>
      </p:pic>
    </p:spTree>
    <p:extLst>
      <p:ext uri="{BB962C8B-B14F-4D97-AF65-F5344CB8AC3E}">
        <p14:creationId xmlns:p14="http://schemas.microsoft.com/office/powerpoint/2010/main" val="1176342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436" y="457200"/>
            <a:ext cx="8124091" cy="5919528"/>
          </a:xfrm>
          <a:prstGeom prst="rect">
            <a:avLst/>
          </a:prstGeom>
        </p:spPr>
      </p:pic>
    </p:spTree>
    <p:extLst>
      <p:ext uri="{BB962C8B-B14F-4D97-AF65-F5344CB8AC3E}">
        <p14:creationId xmlns:p14="http://schemas.microsoft.com/office/powerpoint/2010/main" val="1158581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672" y="318655"/>
            <a:ext cx="7697455" cy="6293290"/>
          </a:xfrm>
          <a:prstGeom prst="rect">
            <a:avLst/>
          </a:prstGeom>
        </p:spPr>
      </p:pic>
    </p:spTree>
    <p:extLst>
      <p:ext uri="{BB962C8B-B14F-4D97-AF65-F5344CB8AC3E}">
        <p14:creationId xmlns:p14="http://schemas.microsoft.com/office/powerpoint/2010/main" val="3381275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Mitigation</a:t>
            </a:r>
          </a:p>
        </p:txBody>
      </p:sp>
      <p:sp>
        <p:nvSpPr>
          <p:cNvPr id="3" name="Content Placeholder 2"/>
          <p:cNvSpPr>
            <a:spLocks noGrp="1"/>
          </p:cNvSpPr>
          <p:nvPr>
            <p:ph sz="quarter" idx="13"/>
          </p:nvPr>
        </p:nvSpPr>
        <p:spPr/>
        <p:txBody>
          <a:bodyPr>
            <a:normAutofit/>
          </a:bodyPr>
          <a:lstStyle/>
          <a:p>
            <a:r>
              <a:rPr lang="en-US" dirty="0"/>
              <a:t>Three components: Planning; Implementation; progress monitoring</a:t>
            </a:r>
          </a:p>
          <a:p>
            <a:pPr lvl="1"/>
            <a:r>
              <a:rPr lang="en-US" i="1" dirty="0"/>
              <a:t>Risk mitigation planning: the process of developing options and actions to enhance opportunities and reduce threats</a:t>
            </a:r>
          </a:p>
          <a:p>
            <a:pPr lvl="1"/>
            <a:r>
              <a:rPr lang="en-US" i="1" dirty="0"/>
              <a:t>Risk mitigation implementation: the process of executing risk mitigation actions </a:t>
            </a:r>
          </a:p>
          <a:p>
            <a:pPr lvl="1"/>
            <a:r>
              <a:rPr lang="en-US" i="1" dirty="0"/>
              <a:t>Risk mitigation progress monitoring: includes tracking identified risks, identifying new risks, and evaluating risk process effectiveness</a:t>
            </a:r>
            <a:endParaRPr lang="en-US" dirty="0"/>
          </a:p>
        </p:txBody>
      </p:sp>
    </p:spTree>
    <p:extLst>
      <p:ext uri="{BB962C8B-B14F-4D97-AF65-F5344CB8AC3E}">
        <p14:creationId xmlns:p14="http://schemas.microsoft.com/office/powerpoint/2010/main" val="835656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302" y="176981"/>
            <a:ext cx="7589530" cy="6547287"/>
          </a:xfrm>
          <a:prstGeom prst="rect">
            <a:avLst/>
          </a:prstGeom>
        </p:spPr>
      </p:pic>
    </p:spTree>
    <p:extLst>
      <p:ext uri="{BB962C8B-B14F-4D97-AF65-F5344CB8AC3E}">
        <p14:creationId xmlns:p14="http://schemas.microsoft.com/office/powerpoint/2010/main" val="1586351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sz="quarter" idx="13"/>
          </p:nvPr>
        </p:nvSpPr>
        <p:spPr/>
        <p:txBody>
          <a:bodyPr/>
          <a:lstStyle/>
          <a:p>
            <a:r>
              <a:rPr lang="en-US" dirty="0"/>
              <a:t>Definitions</a:t>
            </a:r>
          </a:p>
          <a:p>
            <a:r>
              <a:rPr lang="en-US" dirty="0"/>
              <a:t>Risk Analysis Overview</a:t>
            </a:r>
          </a:p>
          <a:p>
            <a:r>
              <a:rPr lang="en-US" dirty="0"/>
              <a:t>Risk Estimation</a:t>
            </a:r>
          </a:p>
          <a:p>
            <a:r>
              <a:rPr lang="en-US" dirty="0"/>
              <a:t>NIST Risk Analysis Framework</a:t>
            </a:r>
          </a:p>
          <a:p>
            <a:r>
              <a:rPr lang="en-US" dirty="0"/>
              <a:t>Risk Mitigation Overview</a:t>
            </a:r>
          </a:p>
          <a:p>
            <a:r>
              <a:rPr lang="en-US" dirty="0"/>
              <a:t>NIST Risk Mitigation Framework</a:t>
            </a:r>
          </a:p>
          <a:p>
            <a:r>
              <a:rPr lang="en-US" dirty="0"/>
              <a:t>Risk Mitigation Planning, communication and monitoring </a:t>
            </a:r>
          </a:p>
          <a:p>
            <a:endParaRPr lang="en-US" dirty="0"/>
          </a:p>
          <a:p>
            <a:endParaRPr lang="en-US" dirty="0"/>
          </a:p>
        </p:txBody>
      </p:sp>
    </p:spTree>
    <p:extLst>
      <p:ext uri="{BB962C8B-B14F-4D97-AF65-F5344CB8AC3E}">
        <p14:creationId xmlns:p14="http://schemas.microsoft.com/office/powerpoint/2010/main" val="640943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797326"/>
          </a:xfrm>
        </p:spPr>
        <p:txBody>
          <a:bodyPr/>
          <a:lstStyle/>
          <a:p>
            <a:r>
              <a:rPr lang="en-US" dirty="0"/>
              <a:t>Risk Mitigation Strategies</a:t>
            </a:r>
          </a:p>
        </p:txBody>
      </p:sp>
      <p:sp>
        <p:nvSpPr>
          <p:cNvPr id="3" name="Content Placeholder 2"/>
          <p:cNvSpPr>
            <a:spLocks noGrp="1"/>
          </p:cNvSpPr>
          <p:nvPr>
            <p:ph sz="quarter" idx="13"/>
          </p:nvPr>
        </p:nvSpPr>
        <p:spPr>
          <a:xfrm>
            <a:off x="685330" y="1519084"/>
            <a:ext cx="7772870" cy="4272116"/>
          </a:xfrm>
        </p:spPr>
        <p:txBody>
          <a:bodyPr/>
          <a:lstStyle/>
          <a:p>
            <a:r>
              <a:rPr lang="en-US" dirty="0"/>
              <a:t>Acceptance</a:t>
            </a:r>
          </a:p>
          <a:p>
            <a:pPr lvl="1"/>
            <a:r>
              <a:rPr lang="en-US" dirty="0"/>
              <a:t>Does not reduce risk or effects</a:t>
            </a:r>
          </a:p>
          <a:p>
            <a:pPr lvl="1"/>
            <a:r>
              <a:rPr lang="en-US" dirty="0"/>
              <a:t>Common option when the cost of other risk mitigation options outweigh the potential cost from the risks</a:t>
            </a:r>
          </a:p>
          <a:p>
            <a:r>
              <a:rPr lang="en-US" dirty="0"/>
              <a:t>Avoidance</a:t>
            </a:r>
          </a:p>
          <a:p>
            <a:pPr lvl="1"/>
            <a:r>
              <a:rPr lang="en-US" dirty="0"/>
              <a:t>The opposite of risk acceptance</a:t>
            </a:r>
          </a:p>
          <a:p>
            <a:pPr lvl="1"/>
            <a:r>
              <a:rPr lang="en-US" dirty="0"/>
              <a:t>Avoids any exposure to risk whatsoever</a:t>
            </a:r>
          </a:p>
          <a:p>
            <a:pPr lvl="1"/>
            <a:r>
              <a:rPr lang="en-US" dirty="0"/>
              <a:t>The most expensive of the risk mitigation options</a:t>
            </a:r>
          </a:p>
          <a:p>
            <a:endParaRPr lang="en-US" dirty="0"/>
          </a:p>
        </p:txBody>
      </p:sp>
    </p:spTree>
    <p:extLst>
      <p:ext uri="{BB962C8B-B14F-4D97-AF65-F5344CB8AC3E}">
        <p14:creationId xmlns:p14="http://schemas.microsoft.com/office/powerpoint/2010/main" val="3163996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Mitigation Strategies</a:t>
            </a:r>
          </a:p>
        </p:txBody>
      </p:sp>
      <p:sp>
        <p:nvSpPr>
          <p:cNvPr id="3" name="Content Placeholder 2"/>
          <p:cNvSpPr>
            <a:spLocks noGrp="1"/>
          </p:cNvSpPr>
          <p:nvPr>
            <p:ph sz="quarter" idx="13"/>
          </p:nvPr>
        </p:nvSpPr>
        <p:spPr>
          <a:xfrm>
            <a:off x="685330" y="1757495"/>
            <a:ext cx="7772870" cy="4144541"/>
          </a:xfrm>
        </p:spPr>
        <p:txBody>
          <a:bodyPr/>
          <a:lstStyle/>
          <a:p>
            <a:r>
              <a:rPr lang="en-US" dirty="0"/>
              <a:t>Limitation</a:t>
            </a:r>
          </a:p>
          <a:p>
            <a:pPr lvl="1"/>
            <a:r>
              <a:rPr lang="en-US" dirty="0"/>
              <a:t>Most commonly used strategy</a:t>
            </a:r>
          </a:p>
          <a:p>
            <a:pPr lvl="1"/>
            <a:r>
              <a:rPr lang="en-US" dirty="0"/>
              <a:t>Limits exposure by taking at least some action</a:t>
            </a:r>
          </a:p>
          <a:p>
            <a:pPr lvl="1"/>
            <a:r>
              <a:rPr lang="en-US" dirty="0"/>
              <a:t>Uses a bit of risk acceptance along with some risk avoidance</a:t>
            </a:r>
          </a:p>
          <a:p>
            <a:pPr lvl="1"/>
            <a:r>
              <a:rPr lang="en-US" dirty="0"/>
              <a:t>Commonly used for COOP/DR planning</a:t>
            </a:r>
          </a:p>
          <a:p>
            <a:r>
              <a:rPr lang="en-US" dirty="0"/>
              <a:t>Transference </a:t>
            </a:r>
          </a:p>
          <a:p>
            <a:pPr lvl="1"/>
            <a:r>
              <a:rPr lang="en-US" dirty="0"/>
              <a:t>Handing risk off to a willing third party</a:t>
            </a:r>
          </a:p>
          <a:p>
            <a:pPr lvl="1"/>
            <a:r>
              <a:rPr lang="en-US" dirty="0"/>
              <a:t>This is outsourcing</a:t>
            </a:r>
          </a:p>
          <a:p>
            <a:pPr lvl="1"/>
            <a:r>
              <a:rPr lang="en-US" dirty="0"/>
              <a:t>Very appropriate when risk mitigation is not a core competency</a:t>
            </a:r>
          </a:p>
        </p:txBody>
      </p:sp>
    </p:spTree>
    <p:extLst>
      <p:ext uri="{BB962C8B-B14F-4D97-AF65-F5344CB8AC3E}">
        <p14:creationId xmlns:p14="http://schemas.microsoft.com/office/powerpoint/2010/main" val="1403293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NIST Risk Management/Mitigation</a:t>
            </a:r>
          </a:p>
        </p:txBody>
      </p:sp>
      <p:sp>
        <p:nvSpPr>
          <p:cNvPr id="3" name="Content Placeholder 2"/>
          <p:cNvSpPr>
            <a:spLocks noGrp="1"/>
          </p:cNvSpPr>
          <p:nvPr>
            <p:ph sz="quarter" idx="13"/>
          </p:nvPr>
        </p:nvSpPr>
        <p:spPr>
          <a:xfrm>
            <a:off x="685330" y="1607127"/>
            <a:ext cx="7772870" cy="4447309"/>
          </a:xfrm>
        </p:spPr>
        <p:txBody>
          <a:bodyPr/>
          <a:lstStyle/>
          <a:p>
            <a:r>
              <a:rPr lang="en-US" dirty="0"/>
              <a:t>Risk mitigation is a systematic methodology used by senior management to reduce mission risk (SP 800 30 Framework)</a:t>
            </a:r>
          </a:p>
          <a:p>
            <a:r>
              <a:rPr lang="en-US" dirty="0"/>
              <a:t>Risk mitigation can be achieved through any of the following risk mitigation options:</a:t>
            </a:r>
          </a:p>
          <a:p>
            <a:pPr lvl="1"/>
            <a:r>
              <a:rPr lang="en-US" dirty="0"/>
              <a:t>Risk Assumption</a:t>
            </a:r>
          </a:p>
          <a:p>
            <a:pPr lvl="1"/>
            <a:r>
              <a:rPr lang="en-US" dirty="0"/>
              <a:t>Risk Avoidance</a:t>
            </a:r>
          </a:p>
          <a:p>
            <a:pPr lvl="1"/>
            <a:r>
              <a:rPr lang="en-US" dirty="0"/>
              <a:t>Risk Limitation</a:t>
            </a:r>
          </a:p>
          <a:p>
            <a:pPr lvl="1"/>
            <a:r>
              <a:rPr lang="en-US" dirty="0"/>
              <a:t>Risk Planning</a:t>
            </a:r>
          </a:p>
          <a:p>
            <a:pPr lvl="1"/>
            <a:r>
              <a:rPr lang="en-US" dirty="0"/>
              <a:t>Research and Acknowledgement</a:t>
            </a:r>
          </a:p>
          <a:p>
            <a:pPr lvl="1"/>
            <a:r>
              <a:rPr lang="en-US" dirty="0"/>
              <a:t>Risk Transference</a:t>
            </a:r>
          </a:p>
        </p:txBody>
      </p:sp>
    </p:spTree>
    <p:extLst>
      <p:ext uri="{BB962C8B-B14F-4D97-AF65-F5344CB8AC3E}">
        <p14:creationId xmlns:p14="http://schemas.microsoft.com/office/powerpoint/2010/main" val="4184440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1253" b="6669"/>
          <a:stretch/>
        </p:blipFill>
        <p:spPr bwMode="auto">
          <a:xfrm>
            <a:off x="2438403" y="0"/>
            <a:ext cx="3962399" cy="6858000"/>
          </a:xfrm>
          <a:prstGeom prst="rect">
            <a:avLst/>
          </a:prstGeom>
          <a:noFill/>
          <a:ln>
            <a:noFill/>
          </a:ln>
        </p:spPr>
      </p:pic>
    </p:spTree>
    <p:extLst>
      <p:ext uri="{BB962C8B-B14F-4D97-AF65-F5344CB8AC3E}">
        <p14:creationId xmlns:p14="http://schemas.microsoft.com/office/powerpoint/2010/main" val="1134885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568032" y="207817"/>
            <a:ext cx="8007926" cy="6456217"/>
          </a:xfrm>
          <a:prstGeom prst="rect">
            <a:avLst/>
          </a:prstGeom>
          <a:noFill/>
          <a:ln>
            <a:noFill/>
          </a:ln>
        </p:spPr>
      </p:pic>
    </p:spTree>
    <p:extLst>
      <p:ext uri="{BB962C8B-B14F-4D97-AF65-F5344CB8AC3E}">
        <p14:creationId xmlns:p14="http://schemas.microsoft.com/office/powerpoint/2010/main" val="3687725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877772"/>
          </a:xfrm>
        </p:spPr>
        <p:txBody>
          <a:bodyPr/>
          <a:lstStyle/>
          <a:p>
            <a:r>
              <a:rPr lang="en-US" dirty="0"/>
              <a:t>Mitigation Option Planning</a:t>
            </a:r>
          </a:p>
        </p:txBody>
      </p:sp>
      <p:sp>
        <p:nvSpPr>
          <p:cNvPr id="3" name="Content Placeholder 2"/>
          <p:cNvSpPr>
            <a:spLocks noGrp="1"/>
          </p:cNvSpPr>
          <p:nvPr>
            <p:ph sz="quarter" idx="13"/>
          </p:nvPr>
        </p:nvSpPr>
        <p:spPr>
          <a:xfrm>
            <a:off x="685330" y="1757495"/>
            <a:ext cx="7772870" cy="4296941"/>
          </a:xfrm>
        </p:spPr>
        <p:txBody>
          <a:bodyPr>
            <a:normAutofit fontScale="92500"/>
          </a:bodyPr>
          <a:lstStyle/>
          <a:p>
            <a:r>
              <a:rPr lang="en-US" dirty="0"/>
              <a:t>Each option requires developing a plan that is implemented and monitored for effectiveness</a:t>
            </a:r>
          </a:p>
          <a:p>
            <a:r>
              <a:rPr lang="en-US" dirty="0"/>
              <a:t>common methods of risk reduction or mitigation include the following, listed in order of increasing seriousness of  risk</a:t>
            </a:r>
          </a:p>
          <a:p>
            <a:pPr lvl="1"/>
            <a:r>
              <a:rPr lang="en-US" dirty="0"/>
              <a:t>Intensified technical and management reviews of the engineering process</a:t>
            </a:r>
          </a:p>
          <a:p>
            <a:pPr lvl="1"/>
            <a:r>
              <a:rPr lang="en-US" dirty="0"/>
              <a:t>Special oversight of designated component engineering</a:t>
            </a:r>
          </a:p>
          <a:p>
            <a:pPr lvl="1"/>
            <a:r>
              <a:rPr lang="en-US" dirty="0"/>
              <a:t>Special analysis and testing of critical design items</a:t>
            </a:r>
          </a:p>
          <a:p>
            <a:pPr lvl="1"/>
            <a:r>
              <a:rPr lang="en-US" dirty="0"/>
              <a:t>Rapid prototyping and test feedback</a:t>
            </a:r>
          </a:p>
          <a:p>
            <a:pPr lvl="1"/>
            <a:r>
              <a:rPr lang="en-US" dirty="0"/>
              <a:t>Consideration of relieving critical design requirements</a:t>
            </a:r>
          </a:p>
          <a:p>
            <a:pPr lvl="1"/>
            <a:r>
              <a:rPr lang="en-US" dirty="0"/>
              <a:t>Initiation of fallback parallel developments</a:t>
            </a:r>
          </a:p>
        </p:txBody>
      </p:sp>
    </p:spTree>
    <p:extLst>
      <p:ext uri="{BB962C8B-B14F-4D97-AF65-F5344CB8AC3E}">
        <p14:creationId xmlns:p14="http://schemas.microsoft.com/office/powerpoint/2010/main" val="2534228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Communication</a:t>
            </a:r>
          </a:p>
        </p:txBody>
      </p:sp>
      <p:sp>
        <p:nvSpPr>
          <p:cNvPr id="3" name="Content Placeholder 2"/>
          <p:cNvSpPr>
            <a:spLocks noGrp="1"/>
          </p:cNvSpPr>
          <p:nvPr>
            <p:ph sz="quarter" idx="13"/>
          </p:nvPr>
        </p:nvSpPr>
        <p:spPr/>
        <p:txBody>
          <a:bodyPr/>
          <a:lstStyle/>
          <a:p>
            <a:r>
              <a:rPr lang="en-US" dirty="0"/>
              <a:t>horizontal process that interacts bidirectionally with all other processes of risk management</a:t>
            </a:r>
          </a:p>
          <a:p>
            <a:r>
              <a:rPr lang="en-US" dirty="0"/>
              <a:t>Its purpose is to establish a common understanding of all aspect of risk among all the organization’s stakeholders</a:t>
            </a:r>
          </a:p>
          <a:p>
            <a:r>
              <a:rPr lang="en-US" dirty="0"/>
              <a:t>Establishing a common understanding is important, since it influences decisions to be taken</a:t>
            </a:r>
          </a:p>
        </p:txBody>
      </p:sp>
    </p:spTree>
    <p:extLst>
      <p:ext uri="{BB962C8B-B14F-4D97-AF65-F5344CB8AC3E}">
        <p14:creationId xmlns:p14="http://schemas.microsoft.com/office/powerpoint/2010/main" val="186459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Monitoring and Review</a:t>
            </a:r>
          </a:p>
        </p:txBody>
      </p:sp>
      <p:sp>
        <p:nvSpPr>
          <p:cNvPr id="3" name="Content Placeholder 2"/>
          <p:cNvSpPr>
            <a:spLocks noGrp="1"/>
          </p:cNvSpPr>
          <p:nvPr>
            <p:ph sz="quarter" idx="13"/>
          </p:nvPr>
        </p:nvSpPr>
        <p:spPr/>
        <p:txBody>
          <a:bodyPr>
            <a:normAutofit/>
          </a:bodyPr>
          <a:lstStyle/>
          <a:p>
            <a:r>
              <a:rPr lang="en-US" dirty="0"/>
              <a:t>Risk management is an ongoing, never ending process</a:t>
            </a:r>
          </a:p>
          <a:p>
            <a:r>
              <a:rPr lang="en-US" dirty="0"/>
              <a:t>Within this process, implemented security measures are regularly monitored and reviewed to ensure that they work as planned and that changes in the environment rendered them ineffective</a:t>
            </a:r>
          </a:p>
          <a:p>
            <a:r>
              <a:rPr lang="en-US" dirty="0"/>
              <a:t>Business requirements, vulnerabilities and threats can change over the time</a:t>
            </a:r>
          </a:p>
          <a:p>
            <a:r>
              <a:rPr lang="en-US" dirty="0"/>
              <a:t>Regular audits should be scheduled and should be conducted by an independent party</a:t>
            </a:r>
          </a:p>
        </p:txBody>
      </p:sp>
    </p:spTree>
    <p:extLst>
      <p:ext uri="{BB962C8B-B14F-4D97-AF65-F5344CB8AC3E}">
        <p14:creationId xmlns:p14="http://schemas.microsoft.com/office/powerpoint/2010/main" val="1309135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6525" y="2632364"/>
            <a:ext cx="8799286" cy="2286000"/>
          </a:xfrm>
        </p:spPr>
      </p:pic>
    </p:spTree>
    <p:extLst>
      <p:ext uri="{BB962C8B-B14F-4D97-AF65-F5344CB8AC3E}">
        <p14:creationId xmlns:p14="http://schemas.microsoft.com/office/powerpoint/2010/main" val="3510807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sz="quarter" idx="13"/>
          </p:nvPr>
        </p:nvSpPr>
        <p:spPr/>
        <p:txBody>
          <a:bodyPr/>
          <a:lstStyle/>
          <a:p>
            <a:r>
              <a:rPr lang="en-US" dirty="0"/>
              <a:t>Risk Analysis</a:t>
            </a:r>
          </a:p>
          <a:p>
            <a:pPr lvl="1"/>
            <a:r>
              <a:rPr lang="en-US" dirty="0"/>
              <a:t>the basis of information protection, risk management and risk in the process of information protection </a:t>
            </a:r>
          </a:p>
          <a:p>
            <a:pPr lvl="1"/>
            <a:r>
              <a:rPr lang="en-US" dirty="0"/>
              <a:t>Includes processes such as identification of activity, threat analysis, vulnerability analysis and guarantees</a:t>
            </a:r>
          </a:p>
          <a:p>
            <a:r>
              <a:rPr lang="en-US" dirty="0"/>
              <a:t>Risk Mitigation</a:t>
            </a:r>
          </a:p>
          <a:p>
            <a:pPr lvl="1"/>
            <a:r>
              <a:rPr lang="en-US" dirty="0"/>
              <a:t>Taking steps to reduce adverse effects</a:t>
            </a:r>
          </a:p>
          <a:p>
            <a:pPr lvl="1"/>
            <a:r>
              <a:rPr lang="en-US" dirty="0"/>
              <a:t>Four strategies for risk mitigation: Acceptance; Avoidance; Limitation/Control; Transference </a:t>
            </a:r>
          </a:p>
        </p:txBody>
      </p:sp>
    </p:spTree>
    <p:extLst>
      <p:ext uri="{BB962C8B-B14F-4D97-AF65-F5344CB8AC3E}">
        <p14:creationId xmlns:p14="http://schemas.microsoft.com/office/powerpoint/2010/main" val="1224705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Analysis</a:t>
            </a:r>
          </a:p>
        </p:txBody>
      </p:sp>
      <p:sp>
        <p:nvSpPr>
          <p:cNvPr id="3" name="Content Placeholder 2"/>
          <p:cNvSpPr>
            <a:spLocks noGrp="1"/>
          </p:cNvSpPr>
          <p:nvPr>
            <p:ph sz="quarter" idx="13"/>
          </p:nvPr>
        </p:nvSpPr>
        <p:spPr/>
        <p:txBody>
          <a:bodyPr/>
          <a:lstStyle/>
          <a:p>
            <a:r>
              <a:rPr lang="en-US" dirty="0"/>
              <a:t>Information security risk assessment process is the important prerequisite to achieve scientific and effective risk assessment</a:t>
            </a:r>
          </a:p>
          <a:p>
            <a:r>
              <a:rPr lang="en-US" dirty="0"/>
              <a:t>includes preparation of risk assessment, asset identification, threat identification, vulnerability identification and risk calculation</a:t>
            </a:r>
          </a:p>
          <a:p>
            <a:r>
              <a:rPr lang="en-US" dirty="0"/>
              <a:t>One model uses six steps for the overall process: Determine assessment objective; Assessment performance plan; Risk identification; Risk analysis; Risk Assessment (evaluate results); and Risk control planning </a:t>
            </a:r>
          </a:p>
        </p:txBody>
      </p:sp>
    </p:spTree>
    <p:extLst>
      <p:ext uri="{BB962C8B-B14F-4D97-AF65-F5344CB8AC3E}">
        <p14:creationId xmlns:p14="http://schemas.microsoft.com/office/powerpoint/2010/main" val="3525834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19" y="129951"/>
            <a:ext cx="7683069" cy="6610061"/>
          </a:xfrm>
          <a:prstGeom prst="rect">
            <a:avLst/>
          </a:prstGeom>
        </p:spPr>
      </p:pic>
    </p:spTree>
    <p:extLst>
      <p:ext uri="{BB962C8B-B14F-4D97-AF65-F5344CB8AC3E}">
        <p14:creationId xmlns:p14="http://schemas.microsoft.com/office/powerpoint/2010/main" val="4155506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526474" y="207814"/>
            <a:ext cx="8118762" cy="5763491"/>
          </a:xfrm>
          <a:prstGeom prst="rect">
            <a:avLst/>
          </a:prstGeom>
          <a:noFill/>
          <a:ln>
            <a:noFill/>
          </a:ln>
        </p:spPr>
      </p:pic>
      <p:sp>
        <p:nvSpPr>
          <p:cNvPr id="3" name="Rectangle 2"/>
          <p:cNvSpPr/>
          <p:nvPr/>
        </p:nvSpPr>
        <p:spPr>
          <a:xfrm>
            <a:off x="526473" y="6137565"/>
            <a:ext cx="5403271" cy="369332"/>
          </a:xfrm>
          <a:prstGeom prst="rect">
            <a:avLst/>
          </a:prstGeom>
        </p:spPr>
        <p:txBody>
          <a:bodyPr wrap="square">
            <a:spAutoFit/>
          </a:bodyPr>
          <a:lstStyle/>
          <a:p>
            <a:r>
              <a:rPr lang="en-US" i="1" dirty="0">
                <a:effectLst>
                  <a:outerShdw blurRad="38100" dist="38100" dir="2700000" algn="tl">
                    <a:srgbClr val="000000">
                      <a:alpha val="43137"/>
                    </a:srgbClr>
                  </a:outerShdw>
                </a:effectLst>
                <a:latin typeface="FreeSerifItalic-Identity-H"/>
              </a:rPr>
              <a:t>ENISA: Risk assessment inside risk management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8074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862" y="471035"/>
            <a:ext cx="7773338" cy="1033300"/>
          </a:xfrm>
        </p:spPr>
        <p:txBody>
          <a:bodyPr/>
          <a:lstStyle/>
          <a:p>
            <a:r>
              <a:rPr lang="en-US" dirty="0"/>
              <a:t>Quantitative vs. Qualitative</a:t>
            </a:r>
          </a:p>
        </p:txBody>
      </p:sp>
      <p:sp>
        <p:nvSpPr>
          <p:cNvPr id="3" name="Content Placeholder 2"/>
          <p:cNvSpPr>
            <a:spLocks noGrp="1"/>
          </p:cNvSpPr>
          <p:nvPr>
            <p:ph sz="quarter" idx="13"/>
          </p:nvPr>
        </p:nvSpPr>
        <p:spPr>
          <a:xfrm>
            <a:off x="685330" y="1504335"/>
            <a:ext cx="7772870" cy="4454013"/>
          </a:xfrm>
        </p:spPr>
        <p:txBody>
          <a:bodyPr>
            <a:normAutofit lnSpcReduction="10000"/>
          </a:bodyPr>
          <a:lstStyle/>
          <a:p>
            <a:r>
              <a:rPr lang="en-US" dirty="0"/>
              <a:t>Quantitative Risk Analysis</a:t>
            </a:r>
          </a:p>
          <a:p>
            <a:pPr lvl="1"/>
            <a:r>
              <a:rPr lang="en-US" dirty="0"/>
              <a:t>Employs two fundamental elements: Probability of an event occurring; Likely loss should the event occur</a:t>
            </a:r>
          </a:p>
          <a:p>
            <a:pPr lvl="1"/>
            <a:r>
              <a:rPr lang="en-US" dirty="0"/>
              <a:t>Uses a single figure from these two elements: Annual Loss Expectancy (ALE) or Estimated Annual Cost (EAC)</a:t>
            </a:r>
          </a:p>
          <a:p>
            <a:pPr lvl="1"/>
            <a:r>
              <a:rPr lang="en-US" dirty="0"/>
              <a:t>Theoretically possible to rank events in order of ALE/EAC to help make decisions</a:t>
            </a:r>
          </a:p>
          <a:p>
            <a:pPr lvl="1"/>
            <a:r>
              <a:rPr lang="en-US" dirty="0"/>
              <a:t>Issues with this methodology: unreliability or inaccuracy of the data</a:t>
            </a:r>
          </a:p>
          <a:p>
            <a:pPr lvl="1"/>
            <a:r>
              <a:rPr lang="en-US" dirty="0"/>
              <a:t>Probability is rarely precise and can promote complacency</a:t>
            </a:r>
          </a:p>
          <a:p>
            <a:pPr lvl="1"/>
            <a:r>
              <a:rPr lang="en-US" dirty="0"/>
              <a:t>In addition, there is often uncontrollable/interrelated confounding </a:t>
            </a:r>
          </a:p>
        </p:txBody>
      </p:sp>
    </p:spTree>
    <p:extLst>
      <p:ext uri="{BB962C8B-B14F-4D97-AF65-F5344CB8AC3E}">
        <p14:creationId xmlns:p14="http://schemas.microsoft.com/office/powerpoint/2010/main" val="2097806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900565"/>
          </a:xfrm>
        </p:spPr>
        <p:txBody>
          <a:bodyPr/>
          <a:lstStyle/>
          <a:p>
            <a:r>
              <a:rPr lang="en-US" dirty="0"/>
              <a:t>Quantitative vs. Qualitative</a:t>
            </a:r>
          </a:p>
        </p:txBody>
      </p:sp>
      <p:sp>
        <p:nvSpPr>
          <p:cNvPr id="3" name="Content Placeholder 2"/>
          <p:cNvSpPr>
            <a:spLocks noGrp="1"/>
          </p:cNvSpPr>
          <p:nvPr>
            <p:ph sz="quarter" idx="13"/>
          </p:nvPr>
        </p:nvSpPr>
        <p:spPr>
          <a:xfrm>
            <a:off x="685330" y="1519084"/>
            <a:ext cx="7772870" cy="4719483"/>
          </a:xfrm>
        </p:spPr>
        <p:txBody>
          <a:bodyPr>
            <a:normAutofit/>
          </a:bodyPr>
          <a:lstStyle/>
          <a:p>
            <a:r>
              <a:rPr lang="en-US" dirty="0"/>
              <a:t>Qualitative Risk Analysis</a:t>
            </a:r>
          </a:p>
          <a:p>
            <a:pPr lvl="1"/>
            <a:r>
              <a:rPr lang="en-US" dirty="0"/>
              <a:t>By far the most widely used approach </a:t>
            </a:r>
          </a:p>
          <a:p>
            <a:pPr lvl="1"/>
            <a:r>
              <a:rPr lang="en-US" dirty="0"/>
              <a:t>Probability data not used; only estimated potential loss used</a:t>
            </a:r>
          </a:p>
          <a:p>
            <a:pPr lvl="1"/>
            <a:r>
              <a:rPr lang="en-US" dirty="0"/>
              <a:t>Most qualitative analyses use interrelated elements</a:t>
            </a:r>
          </a:p>
          <a:p>
            <a:pPr lvl="2"/>
            <a:r>
              <a:rPr lang="en-US" dirty="0"/>
              <a:t>Threats</a:t>
            </a:r>
          </a:p>
          <a:p>
            <a:pPr lvl="3"/>
            <a:r>
              <a:rPr lang="en-US" sz="1600" dirty="0"/>
              <a:t>Things that can go wrong or can ‘attack’ the system</a:t>
            </a:r>
          </a:p>
          <a:p>
            <a:pPr lvl="2"/>
            <a:r>
              <a:rPr lang="en-US" dirty="0"/>
              <a:t>Vulnerabilities</a:t>
            </a:r>
          </a:p>
          <a:p>
            <a:pPr lvl="3"/>
            <a:r>
              <a:rPr lang="en-US" sz="1600" dirty="0"/>
              <a:t>Things that make the system more prone to attack by a threat or make the attack more likely to succeed/cause damage</a:t>
            </a:r>
          </a:p>
          <a:p>
            <a:pPr lvl="2"/>
            <a:r>
              <a:rPr lang="en-US" dirty="0"/>
              <a:t>Controls</a:t>
            </a:r>
          </a:p>
          <a:p>
            <a:pPr lvl="3"/>
            <a:r>
              <a:rPr lang="en-US" sz="1600" dirty="0"/>
              <a:t>Countermeasures for vulnerabilities: deterrent; Preventive; Corrective; Detective</a:t>
            </a:r>
          </a:p>
        </p:txBody>
      </p:sp>
    </p:spTree>
    <p:extLst>
      <p:ext uri="{BB962C8B-B14F-4D97-AF65-F5344CB8AC3E}">
        <p14:creationId xmlns:p14="http://schemas.microsoft.com/office/powerpoint/2010/main" val="3347342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16" y="663677"/>
            <a:ext cx="8623168" cy="5530646"/>
          </a:xfrm>
          <a:prstGeom prst="rect">
            <a:avLst/>
          </a:prstGeom>
        </p:spPr>
      </p:pic>
    </p:spTree>
    <p:extLst>
      <p:ext uri="{BB962C8B-B14F-4D97-AF65-F5344CB8AC3E}">
        <p14:creationId xmlns:p14="http://schemas.microsoft.com/office/powerpoint/2010/main" val="10595968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docProps/app.xml><?xml version="1.0" encoding="utf-8"?>
<Properties xmlns="http://schemas.openxmlformats.org/officeDocument/2006/extended-properties" xmlns:vt="http://schemas.openxmlformats.org/officeDocument/2006/docPropsVTypes">
  <Template>Droplet</Template>
  <TotalTime>185</TotalTime>
  <Words>1010</Words>
  <Application>Microsoft Office PowerPoint</Application>
  <PresentationFormat>On-screen Show (4:3)</PresentationFormat>
  <Paragraphs>125</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FreeSerifItalic-Identity-H</vt:lpstr>
      <vt:lpstr>Tw Cen MT</vt:lpstr>
      <vt:lpstr>Droplet</vt:lpstr>
      <vt:lpstr>Risk Analysis and Mitigation</vt:lpstr>
      <vt:lpstr>Learning Objectives</vt:lpstr>
      <vt:lpstr>Definitions</vt:lpstr>
      <vt:lpstr>Risk Analysis</vt:lpstr>
      <vt:lpstr>PowerPoint Presentation</vt:lpstr>
      <vt:lpstr>PowerPoint Presentation</vt:lpstr>
      <vt:lpstr>Quantitative vs. Qualitative</vt:lpstr>
      <vt:lpstr>Quantitative vs. Qualitative</vt:lpstr>
      <vt:lpstr>PowerPoint Presentation</vt:lpstr>
      <vt:lpstr>Risk Identification</vt:lpstr>
      <vt:lpstr>PowerPoint Presentation</vt:lpstr>
      <vt:lpstr>Risk Estimation</vt:lpstr>
      <vt:lpstr>Risk Estimation     cont.</vt:lpstr>
      <vt:lpstr>NIST Risk Assessment Process</vt:lpstr>
      <vt:lpstr>PowerPoint Presentation</vt:lpstr>
      <vt:lpstr>PowerPoint Presentation</vt:lpstr>
      <vt:lpstr>PowerPoint Presentation</vt:lpstr>
      <vt:lpstr>Risk Mitigation</vt:lpstr>
      <vt:lpstr>PowerPoint Presentation</vt:lpstr>
      <vt:lpstr>Risk Mitigation Strategies</vt:lpstr>
      <vt:lpstr>Risk Mitigation Strategies</vt:lpstr>
      <vt:lpstr>NIST Risk Management/Mitigation</vt:lpstr>
      <vt:lpstr>PowerPoint Presentation</vt:lpstr>
      <vt:lpstr>PowerPoint Presentation</vt:lpstr>
      <vt:lpstr>Mitigation Option Planning</vt:lpstr>
      <vt:lpstr>Risk Communication</vt:lpstr>
      <vt:lpstr>Risk Monitoring and Review</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Analysis and Mitigation</dc:title>
  <dc:creator>Bob Marshall</dc:creator>
  <cp:lastModifiedBy>Bob Marshall</cp:lastModifiedBy>
  <cp:revision>17</cp:revision>
  <dcterms:created xsi:type="dcterms:W3CDTF">2016-09-04T15:54:57Z</dcterms:created>
  <dcterms:modified xsi:type="dcterms:W3CDTF">2016-09-04T19:03:53Z</dcterms:modified>
</cp:coreProperties>
</file>