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966" r:id="rId1"/>
  </p:sldMasterIdLst>
  <p:notesMasterIdLst>
    <p:notesMasterId r:id="rId31"/>
  </p:notesMasterIdLst>
  <p:handoutMasterIdLst>
    <p:handoutMasterId r:id="rId32"/>
  </p:handoutMasterIdLst>
  <p:sldIdLst>
    <p:sldId id="710" r:id="rId2"/>
    <p:sldId id="697" r:id="rId3"/>
    <p:sldId id="698" r:id="rId4"/>
    <p:sldId id="711" r:id="rId5"/>
    <p:sldId id="712" r:id="rId6"/>
    <p:sldId id="713" r:id="rId7"/>
    <p:sldId id="714" r:id="rId8"/>
    <p:sldId id="715" r:id="rId9"/>
    <p:sldId id="716" r:id="rId10"/>
    <p:sldId id="717" r:id="rId11"/>
    <p:sldId id="718" r:id="rId12"/>
    <p:sldId id="719" r:id="rId13"/>
    <p:sldId id="721" r:id="rId14"/>
    <p:sldId id="722" r:id="rId15"/>
    <p:sldId id="723" r:id="rId16"/>
    <p:sldId id="724" r:id="rId17"/>
    <p:sldId id="720" r:id="rId18"/>
    <p:sldId id="702" r:id="rId19"/>
    <p:sldId id="725" r:id="rId20"/>
    <p:sldId id="726" r:id="rId21"/>
    <p:sldId id="703" r:id="rId22"/>
    <p:sldId id="727" r:id="rId23"/>
    <p:sldId id="728" r:id="rId24"/>
    <p:sldId id="729" r:id="rId25"/>
    <p:sldId id="730" r:id="rId26"/>
    <p:sldId id="731" r:id="rId27"/>
    <p:sldId id="732" r:id="rId28"/>
    <p:sldId id="733" r:id="rId29"/>
    <p:sldId id="734" r:id="rId30"/>
  </p:sldIdLst>
  <p:sldSz cx="12192000" cy="6858000"/>
  <p:notesSz cx="7102475" cy="9388475"/>
  <p:custDataLst>
    <p:tags r:id="rId33"/>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extLst>
    <p:ext uri="{521415D9-36F7-43E2-AB2F-B90AF26B5E84}">
      <p14:sectionLst xmlns:p14="http://schemas.microsoft.com/office/powerpoint/2010/main">
        <p14:section name="Default Section" id="{444954F0-89FE-427C-8A74-4EEC35E89F4F}">
          <p14:sldIdLst>
            <p14:sldId id="710"/>
            <p14:sldId id="697"/>
            <p14:sldId id="698"/>
            <p14:sldId id="711"/>
            <p14:sldId id="712"/>
            <p14:sldId id="713"/>
            <p14:sldId id="714"/>
            <p14:sldId id="715"/>
            <p14:sldId id="716"/>
            <p14:sldId id="717"/>
            <p14:sldId id="718"/>
            <p14:sldId id="719"/>
            <p14:sldId id="721"/>
            <p14:sldId id="722"/>
            <p14:sldId id="723"/>
            <p14:sldId id="724"/>
            <p14:sldId id="720"/>
            <p14:sldId id="702"/>
            <p14:sldId id="725"/>
            <p14:sldId id="726"/>
            <p14:sldId id="703"/>
            <p14:sldId id="727"/>
            <p14:sldId id="728"/>
            <p14:sldId id="729"/>
            <p14:sldId id="730"/>
            <p14:sldId id="731"/>
            <p14:sldId id="732"/>
            <p14:sldId id="733"/>
            <p14:sldId id="734"/>
          </p14:sldIdLst>
        </p14:section>
      </p14:sectionLst>
    </p:ext>
    <p:ext uri="{EFAFB233-063F-42B5-8137-9DF3F51BA10A}">
      <p15:sldGuideLst xmlns:p15="http://schemas.microsoft.com/office/powerpoint/2012/main">
        <p15:guide id="15" orient="horz" pos="2160" userDrawn="1">
          <p15:clr>
            <a:srgbClr val="A4A3A4"/>
          </p15:clr>
        </p15:guide>
        <p15:guide id="16" pos="3840">
          <p15:clr>
            <a:srgbClr val="A4A3A4"/>
          </p15:clr>
        </p15:guide>
      </p15:sldGuideLst>
    </p:ext>
    <p:ext uri="{2D200454-40CA-4A62-9FC3-DE9A4176ACB9}">
      <p15:notesGuideLst xmlns:p15="http://schemas.microsoft.com/office/powerpoint/2012/main">
        <p15:guide id="1" orient="horz" pos="2957">
          <p15:clr>
            <a:srgbClr val="A4A3A4"/>
          </p15:clr>
        </p15:guide>
        <p15:guide id="2" orient="horz" pos="5757">
          <p15:clr>
            <a:srgbClr val="A4A3A4"/>
          </p15:clr>
        </p15:guide>
        <p15:guide id="3"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163"/>
    <a:srgbClr val="B2E4F7"/>
    <a:srgbClr val="F68124"/>
    <a:srgbClr val="D36409"/>
    <a:srgbClr val="E26C0A"/>
    <a:srgbClr val="F58021"/>
    <a:srgbClr val="919191"/>
    <a:srgbClr val="993366"/>
    <a:srgbClr val="B66F9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21" autoAdjust="0"/>
    <p:restoredTop sz="95232" autoAdjust="0"/>
  </p:normalViewPr>
  <p:slideViewPr>
    <p:cSldViewPr snapToGrid="0">
      <p:cViewPr varScale="1">
        <p:scale>
          <a:sx n="50" d="100"/>
          <a:sy n="50" d="100"/>
        </p:scale>
        <p:origin x="456"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588" y="-1818"/>
      </p:cViewPr>
      <p:guideLst>
        <p:guide orient="horz" pos="2957"/>
        <p:guide orient="horz" pos="57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extLst>
      <p:ext uri="{BB962C8B-B14F-4D97-AF65-F5344CB8AC3E}">
        <p14:creationId xmlns:p14="http://schemas.microsoft.com/office/powerpoint/2010/main" val="345039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9"/>
          <p:cNvSpPr>
            <a:spLocks noChangeArrowheads="1"/>
          </p:cNvSpPr>
          <p:nvPr/>
        </p:nvSpPr>
        <p:spPr bwMode="gray">
          <a:xfrm>
            <a:off x="242372" y="9152649"/>
            <a:ext cx="4281502" cy="123111"/>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tabLst>
                <a:tab pos="228600" algn="l"/>
              </a:tabLst>
              <a:defRPr/>
            </a:pPr>
            <a:fld id="{AD3CB4DA-0FAA-4B3E-BE81-41344522CDD3}" type="slidenum">
              <a:rPr lang="en-US" sz="800" b="1" kern="1200" smtClean="0">
                <a:solidFill>
                  <a:schemeClr val="tx1"/>
                </a:solidFill>
                <a:latin typeface="Arial" charset="0"/>
                <a:ea typeface="Arial Unicode MS" pitchFamily="34" charset="-128"/>
                <a:cs typeface="Arial Unicode MS" pitchFamily="34" charset="-128"/>
              </a:rPr>
              <a:pPr algn="l" defTabSz="912813">
                <a:lnSpc>
                  <a:spcPct val="100000"/>
                </a:lnSpc>
                <a:spcBef>
                  <a:spcPct val="0"/>
                </a:spcBef>
                <a:spcAft>
                  <a:spcPct val="0"/>
                </a:spcAft>
                <a:tabLst>
                  <a:tab pos="228600" algn="l"/>
                </a:tabLst>
                <a:defRPr/>
              </a:pPr>
              <a:t>‹#›</a:t>
            </a:fld>
            <a:r>
              <a:rPr lang="en-US" sz="800" b="1" kern="1200" dirty="0" smtClean="0">
                <a:solidFill>
                  <a:schemeClr val="tx1"/>
                </a:solidFill>
                <a:latin typeface="Arial" charset="0"/>
                <a:ea typeface="Arial Unicode MS" pitchFamily="34" charset="-128"/>
                <a:cs typeface="Arial Unicode MS" pitchFamily="34" charset="-128"/>
              </a:rPr>
              <a:t> 	</a:t>
            </a:r>
            <a:r>
              <a:rPr lang="en-US" sz="800" dirty="0" smtClean="0">
                <a:solidFill>
                  <a:schemeClr val="tx1"/>
                </a:solidFill>
                <a:ea typeface="+mn-ea"/>
                <a:cs typeface="+mn-cs"/>
              </a:rPr>
              <a:t>© 2017 Gartner, Inc. and/or its affiliates. All rights reserved.</a:t>
            </a:r>
            <a:endParaRPr lang="en-US" sz="800" b="1" dirty="0">
              <a:solidFill>
                <a:schemeClr val="tx1"/>
              </a:solidFill>
              <a:ea typeface="+mn-ea"/>
              <a:cs typeface="+mn-cs"/>
            </a:endParaRPr>
          </a:p>
        </p:txBody>
      </p:sp>
      <p:sp>
        <p:nvSpPr>
          <p:cNvPr id="23" name="Text Box 86"/>
          <p:cNvSpPr txBox="1">
            <a:spLocks noChangeArrowheads="1"/>
          </p:cNvSpPr>
          <p:nvPr/>
        </p:nvSpPr>
        <p:spPr bwMode="gray">
          <a:xfrm>
            <a:off x="242373" y="242060"/>
            <a:ext cx="6739453" cy="276924"/>
          </a:xfrm>
          <a:prstGeom prst="rect">
            <a:avLst/>
          </a:prstGeom>
          <a:noFill/>
          <a:ln w="12700">
            <a:noFill/>
            <a:miter lim="800000"/>
            <a:headEnd type="none" w="sm" len="sm"/>
            <a:tailEnd type="none" w="sm" len="sm"/>
          </a:ln>
          <a:effectLst/>
        </p:spPr>
        <p:txBody>
          <a:bodyPr wrap="square" lIns="0" tIns="45683" rIns="91366" bIns="45683" anchor="b">
            <a:spAutoFit/>
          </a:bodyPr>
          <a:lstStyle/>
          <a:p>
            <a:pPr algn="l" defTabSz="912813">
              <a:lnSpc>
                <a:spcPct val="100000"/>
              </a:lnSpc>
              <a:spcBef>
                <a:spcPct val="0"/>
              </a:spcBef>
              <a:spcAft>
                <a:spcPct val="0"/>
              </a:spcAft>
            </a:pPr>
            <a:r>
              <a:rPr lang="en-US" sz="1200" b="1" dirty="0" smtClean="0"/>
              <a:t>Adaptive IT Governance</a:t>
            </a:r>
          </a:p>
        </p:txBody>
      </p:sp>
      <p:sp>
        <p:nvSpPr>
          <p:cNvPr id="19" name="Rectangle 90"/>
          <p:cNvSpPr>
            <a:spLocks noGrp="1" noRot="1" noChangeAspect="1" noChangeArrowheads="1" noTextEdit="1"/>
          </p:cNvSpPr>
          <p:nvPr>
            <p:ph type="sldImg" idx="2"/>
          </p:nvPr>
        </p:nvSpPr>
        <p:spPr bwMode="gray">
          <a:xfrm>
            <a:off x="704850" y="1247285"/>
            <a:ext cx="5727700" cy="3222625"/>
          </a:xfrm>
          <a:prstGeom prst="rect">
            <a:avLst/>
          </a:prstGeom>
          <a:noFill/>
          <a:ln w="9525">
            <a:solidFill>
              <a:schemeClr val="tx1"/>
            </a:solidFill>
            <a:miter lim="800000"/>
            <a:headEnd/>
            <a:tailEnd/>
          </a:ln>
        </p:spPr>
      </p:sp>
      <p:sp>
        <p:nvSpPr>
          <p:cNvPr id="2" name="Notes Placeholder 1"/>
          <p:cNvSpPr>
            <a:spLocks noGrp="1"/>
          </p:cNvSpPr>
          <p:nvPr>
            <p:ph type="body" sz="quarter" idx="3"/>
          </p:nvPr>
        </p:nvSpPr>
        <p:spPr>
          <a:xfrm>
            <a:off x="242372" y="4710426"/>
            <a:ext cx="6742627" cy="4001774"/>
          </a:xfrm>
          <a:prstGeom prst="rect">
            <a:avLst/>
          </a:prstGeom>
        </p:spPr>
        <p:txBody>
          <a:bodyPr vert="horz" lIns="0" tIns="45720" rIns="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88"/>
          <p:cNvSpPr>
            <a:spLocks noChangeArrowheads="1"/>
          </p:cNvSpPr>
          <p:nvPr/>
        </p:nvSpPr>
        <p:spPr bwMode="gray">
          <a:xfrm>
            <a:off x="3429000" y="8722103"/>
            <a:ext cx="3218707" cy="153888"/>
          </a:xfrm>
          <a:prstGeom prst="rect">
            <a:avLst/>
          </a:prstGeom>
          <a:noFill/>
          <a:ln w="9525">
            <a:noFill/>
            <a:miter lim="800000"/>
            <a:headEnd/>
            <a:tailEnd/>
          </a:ln>
        </p:spPr>
        <p:txBody>
          <a:bodyPr wrap="square" lIns="0" tIns="0" rIns="0" bIns="0">
            <a:spAutoFit/>
          </a:bodyPr>
          <a:lstStyle/>
          <a:p>
            <a:pPr algn="l" defTabSz="893005">
              <a:lnSpc>
                <a:spcPct val="100000"/>
              </a:lnSpc>
              <a:spcBef>
                <a:spcPct val="0"/>
              </a:spcBef>
              <a:spcAft>
                <a:spcPct val="0"/>
              </a:spcAft>
              <a:defRPr/>
            </a:pPr>
            <a:r>
              <a:rPr lang="en-US" sz="1000" dirty="0" smtClean="0">
                <a:solidFill>
                  <a:srgbClr val="000000"/>
                </a:solidFill>
                <a:ea typeface="+mn-ea"/>
                <a:cs typeface="+mn-cs"/>
              </a:rPr>
              <a:t>John MacDorman, Remi Gulzar</a:t>
            </a:r>
            <a:endParaRPr lang="en-US" sz="1000" b="1" dirty="0">
              <a:ea typeface="+mn-ea"/>
              <a:cs typeface="+mn-cs"/>
            </a:endParaRPr>
          </a:p>
        </p:txBody>
      </p:sp>
      <p:sp>
        <p:nvSpPr>
          <p:cNvPr id="9" name="Rectangle 89"/>
          <p:cNvSpPr>
            <a:spLocks noChangeArrowheads="1"/>
          </p:cNvSpPr>
          <p:nvPr/>
        </p:nvSpPr>
        <p:spPr bwMode="gray">
          <a:xfrm>
            <a:off x="3429000" y="9034043"/>
            <a:ext cx="2304282" cy="153888"/>
          </a:xfrm>
          <a:prstGeom prst="rect">
            <a:avLst/>
          </a:prstGeom>
          <a:noFill/>
          <a:ln w="9525">
            <a:noFill/>
            <a:miter lim="800000"/>
            <a:headEnd/>
            <a:tailEnd/>
          </a:ln>
        </p:spPr>
        <p:txBody>
          <a:bodyPr wrap="square" lIns="0" tIns="0" rIns="0" bIns="0" anchor="b">
            <a:spAutoFit/>
          </a:bodyPr>
          <a:lstStyle/>
          <a:p>
            <a:pPr algn="l" defTabSz="893005">
              <a:lnSpc>
                <a:spcPct val="100000"/>
              </a:lnSpc>
              <a:spcBef>
                <a:spcPct val="0"/>
              </a:spcBef>
              <a:spcAft>
                <a:spcPct val="0"/>
              </a:spcAft>
              <a:defRPr/>
            </a:pPr>
            <a:r>
              <a:rPr lang="en-US" sz="1000" dirty="0" smtClean="0">
                <a:solidFill>
                  <a:srgbClr val="000000"/>
                </a:solidFill>
                <a:ea typeface="+mn-ea"/>
                <a:cs typeface="+mn-cs"/>
              </a:rPr>
              <a:t>2017 No. 3</a:t>
            </a:r>
            <a:r>
              <a:rPr lang="en-US" sz="1000" baseline="0" dirty="0" smtClean="0">
                <a:solidFill>
                  <a:srgbClr val="000000"/>
                </a:solidFill>
                <a:ea typeface="+mn-ea"/>
                <a:cs typeface="+mn-cs"/>
              </a:rPr>
              <a:t> ATC Adaptive IT Governance</a:t>
            </a:r>
            <a:r>
              <a:rPr lang="en-US" sz="1000" dirty="0" smtClean="0">
                <a:solidFill>
                  <a:srgbClr val="000000"/>
                </a:solidFill>
                <a:ea typeface="+mn-ea"/>
                <a:cs typeface="+mn-cs"/>
              </a:rPr>
              <a:t> </a:t>
            </a:r>
            <a:endParaRPr lang="en-US" sz="1000" b="1" dirty="0">
              <a:ea typeface="+mn-ea"/>
              <a:cs typeface="+mn-cs"/>
            </a:endParaRPr>
          </a:p>
        </p:txBody>
      </p:sp>
    </p:spTree>
    <p:extLst>
      <p:ext uri="{BB962C8B-B14F-4D97-AF65-F5344CB8AC3E}">
        <p14:creationId xmlns:p14="http://schemas.microsoft.com/office/powerpoint/2010/main" val="1550689992"/>
      </p:ext>
    </p:extLst>
  </p:cSld>
  <p:clrMap bg1="lt1" tx1="dk1" bg2="lt2" tx2="dk2" accent1="accent1" accent2="accent2" accent3="accent3" accent4="accent4" accent5="accent5" accent6="accent6" hlink="hlink" folHlink="folHlink"/>
  <p:notesStyle>
    <a:lvl1pPr algn="l" defTabSz="949325" rtl="0" eaLnBrk="0" fontAlgn="base" hangingPunct="0">
      <a:lnSpc>
        <a:spcPct val="93000"/>
      </a:lnSpc>
      <a:spcBef>
        <a:spcPts val="300"/>
      </a:spcBef>
      <a:spcAft>
        <a:spcPts val="60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395288" indent="-160338" algn="l" defTabSz="949325" rtl="0" eaLnBrk="0" fontAlgn="base" hangingPunct="0">
      <a:lnSpc>
        <a:spcPct val="93000"/>
      </a:lnSpc>
      <a:spcBef>
        <a:spcPts val="30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2pPr>
    <a:lvl3pPr marL="630238" indent="-1730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3pPr>
    <a:lvl4pPr marL="803275" indent="-166688" algn="l" defTabSz="949325" rtl="0" eaLnBrk="0" fontAlgn="base" hangingPunct="0">
      <a:lnSpc>
        <a:spcPct val="93000"/>
      </a:lnSpc>
      <a:spcBef>
        <a:spcPts val="300"/>
      </a:spcBef>
      <a:spcAft>
        <a:spcPts val="600"/>
      </a:spcAft>
      <a:buFont typeface="Wingdings" panose="05000000000000000000" pitchFamily="2" charset="2"/>
      <a:buChar char="§"/>
      <a:defRPr sz="1200" kern="1200">
        <a:solidFill>
          <a:schemeClr val="tx1"/>
        </a:solidFill>
        <a:latin typeface="Times New Roman" panose="02020603050405020304" pitchFamily="18" charset="0"/>
        <a:ea typeface="+mn-ea"/>
        <a:cs typeface="Times New Roman" panose="02020603050405020304" pitchFamily="18" charset="0"/>
      </a:defRPr>
    </a:lvl4pPr>
    <a:lvl5pPr marL="1025525" indent="-173038" algn="l" defTabSz="949325" rtl="0" eaLnBrk="0" fontAlgn="base" hangingPunct="0">
      <a:lnSpc>
        <a:spcPct val="93000"/>
      </a:lnSpc>
      <a:spcBef>
        <a:spcPts val="300"/>
      </a:spcBef>
      <a:spcAft>
        <a:spcPts val="600"/>
      </a:spcAft>
      <a:buFont typeface="Arial" panose="020B0604020202020204" pitchFamily="34" charset="0"/>
      <a:buChar char="–"/>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957" userDrawn="1">
          <p15:clr>
            <a:srgbClr val="F26B43"/>
          </p15:clr>
        </p15:guide>
        <p15:guide id="2" pos="2237" userDrawn="1">
          <p15:clr>
            <a:srgbClr val="F26B43"/>
          </p15:clr>
        </p15:guide>
        <p15:guide id="3" pos="152" userDrawn="1">
          <p15:clr>
            <a:srgbClr val="F26B43"/>
          </p15:clr>
        </p15:guide>
        <p15:guide id="4" pos="44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335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078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smtClean="0"/>
              <a:t>Why do cars have brakes? So you can go faster without</a:t>
            </a:r>
            <a:r>
              <a:rPr lang="en-US" baseline="0" dirty="0" smtClean="0"/>
              <a:t> ending up in a ditch</a:t>
            </a:r>
            <a:r>
              <a:rPr lang="en-US" dirty="0" smtClean="0"/>
              <a:t>.</a:t>
            </a:r>
            <a:r>
              <a:rPr lang="en-US" baseline="0" dirty="0" smtClean="0"/>
              <a:t> With the appropriate </a:t>
            </a:r>
            <a:r>
              <a:rPr lang="en-US" dirty="0" smtClean="0"/>
              <a:t>"brakes </a:t>
            </a:r>
            <a:r>
              <a:rPr lang="en-US" baseline="0" dirty="0" smtClean="0"/>
              <a:t>and </a:t>
            </a:r>
            <a:r>
              <a:rPr lang="en-US" dirty="0" smtClean="0"/>
              <a:t>guardrails," </a:t>
            </a:r>
            <a:r>
              <a:rPr lang="en-US" baseline="0" dirty="0" smtClean="0"/>
              <a:t>the enterprise can pursue its strategic ambitions full throttle.</a:t>
            </a:r>
            <a:endParaRPr lang="en-US" dirty="0" smtClean="0"/>
          </a:p>
          <a:p>
            <a:r>
              <a:rPr lang="en-US" dirty="0" smtClean="0"/>
              <a:t>Old-school governance emphasized compliance and minimizing risk almost exclusively, which can only take you so far in executing on digital strategy — or any strategy, for that matter.</a:t>
            </a:r>
          </a:p>
          <a:p>
            <a:r>
              <a:rPr lang="en-US" dirty="0" smtClean="0"/>
              <a:t>The new principle of governance is to focus on strategy execution and risk balancing. This also means that governance is context-dependent. The way we govern the protection of launch codes is different than the way we govern new product development and prototyping.</a:t>
            </a:r>
          </a:p>
          <a:p>
            <a:r>
              <a:rPr lang="en-US" dirty="0" smtClean="0"/>
              <a:t>Although there will be many facets to our strategy and governance, the goal is to strive for one coherent business strategy and one coherent but adaptive governance model that best suits execution of strategy in the context it is being delivered.</a:t>
            </a:r>
          </a:p>
          <a:p>
            <a:endParaRPr lang="en-US" dirty="0" smtClean="0"/>
          </a:p>
          <a:p>
            <a:endParaRPr lang="en-US" dirty="0"/>
          </a:p>
        </p:txBody>
      </p:sp>
    </p:spTree>
    <p:extLst>
      <p:ext uri="{BB962C8B-B14F-4D97-AF65-F5344CB8AC3E}">
        <p14:creationId xmlns:p14="http://schemas.microsoft.com/office/powerpoint/2010/main" val="347738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days of a one-size-fits-all approach to IT governance are numbered. Digital business innovation and real-time ecosystems demand governance that is more like a Swiss army knife than a hammer. </a:t>
            </a:r>
          </a:p>
          <a:p>
            <a:endParaRPr lang="en-US" dirty="0" smtClean="0"/>
          </a:p>
          <a:p>
            <a:endParaRPr lang="en-US" dirty="0"/>
          </a:p>
        </p:txBody>
      </p:sp>
    </p:spTree>
    <p:extLst>
      <p:ext uri="{BB962C8B-B14F-4D97-AF65-F5344CB8AC3E}">
        <p14:creationId xmlns:p14="http://schemas.microsoft.com/office/powerpoint/2010/main" val="34755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893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375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7931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350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1511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3" name="Notes Placeholder 2"/>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4" name="Rectangle 3"/>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23295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lstStyle/>
          <a:p>
            <a:pPr marL="0" indent="0">
              <a:buNone/>
            </a:pPr>
            <a:r>
              <a:rPr lang="en-US" sz="1200" b="1" dirty="0" smtClean="0"/>
              <a:t>What leadership actions are required to launch and sustain it?</a:t>
            </a:r>
            <a:endParaRPr lang="en-US" sz="1200" dirty="0" smtClean="0"/>
          </a:p>
          <a:p>
            <a:pPr marL="0" indent="0">
              <a:buNone/>
            </a:pPr>
            <a:r>
              <a:rPr lang="en-US" sz="1200" dirty="0" smtClean="0"/>
              <a:t>1.       Understand impact and outcomes.</a:t>
            </a:r>
          </a:p>
          <a:p>
            <a:pPr marL="0" indent="0">
              <a:buNone/>
            </a:pPr>
            <a:r>
              <a:rPr lang="en-US" sz="1200" dirty="0" smtClean="0"/>
              <a:t>2.       Build your </a:t>
            </a:r>
            <a:r>
              <a:rPr lang="en-US" dirty="0" smtClean="0"/>
              <a:t>t</a:t>
            </a:r>
            <a:r>
              <a:rPr lang="en-US" sz="1200" dirty="0" smtClean="0"/>
              <a:t>arget </a:t>
            </a:r>
            <a:r>
              <a:rPr lang="en-US" dirty="0" smtClean="0"/>
              <a:t>m</a:t>
            </a:r>
            <a:r>
              <a:rPr lang="en-US" sz="1200" dirty="0" smtClean="0"/>
              <a:t>odel.</a:t>
            </a:r>
          </a:p>
          <a:p>
            <a:pPr marL="0" indent="0">
              <a:buNone/>
            </a:pPr>
            <a:r>
              <a:rPr lang="en-US" sz="1200" dirty="0" smtClean="0"/>
              <a:t>3.       Develop your </a:t>
            </a:r>
            <a:r>
              <a:rPr lang="en-US" dirty="0" smtClean="0"/>
              <a:t>a</a:t>
            </a:r>
            <a:r>
              <a:rPr lang="en-US" sz="1200" dirty="0" smtClean="0"/>
              <a:t>ction </a:t>
            </a:r>
            <a:r>
              <a:rPr lang="en-US" dirty="0" smtClean="0"/>
              <a:t>p</a:t>
            </a:r>
            <a:r>
              <a:rPr lang="en-US" sz="1200" dirty="0" smtClean="0"/>
              <a:t>lan.</a:t>
            </a:r>
          </a:p>
          <a:p>
            <a:pPr marL="0" indent="0">
              <a:buNone/>
            </a:pPr>
            <a:r>
              <a:rPr lang="en-US" sz="1200" dirty="0" smtClean="0"/>
              <a:t>4.       Prepare leadership for </a:t>
            </a:r>
            <a:r>
              <a:rPr lang="en-US" dirty="0" smtClean="0"/>
              <a:t>a</a:t>
            </a:r>
            <a:r>
              <a:rPr lang="en-US" sz="1200" dirty="0" smtClean="0"/>
              <a:t>daptive governance.</a:t>
            </a:r>
          </a:p>
          <a:p>
            <a:pPr marL="0" indent="0">
              <a:buNone/>
            </a:pPr>
            <a:r>
              <a:rPr lang="en-US" sz="1200" dirty="0" smtClean="0"/>
              <a:t>5.       Evaluate adaptive </a:t>
            </a:r>
            <a:r>
              <a:rPr lang="en-US" dirty="0" smtClean="0"/>
              <a:t>g</a:t>
            </a:r>
            <a:r>
              <a:rPr lang="en-US" sz="1200" dirty="0" smtClean="0"/>
              <a:t>overnance.</a:t>
            </a:r>
          </a:p>
          <a:p>
            <a:pPr marL="0" indent="0">
              <a:buFont typeface="+mj-lt"/>
              <a:buNone/>
            </a:pPr>
            <a:r>
              <a:rPr lang="en-US" dirty="0" smtClean="0"/>
              <a:t/>
            </a:r>
            <a:br>
              <a:rPr lang="en-US" dirty="0" smtClean="0"/>
            </a:br>
            <a:endParaRPr lang="en-US" dirty="0" smtClean="0"/>
          </a:p>
          <a:p>
            <a:endParaRPr lang="en-US" dirty="0"/>
          </a:p>
        </p:txBody>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170844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
        <p:nvSpPr>
          <p:cNvPr id="5" name="Slide Image Placeholder 4"/>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271452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dirty="0" smtClean="0"/>
              <a:t>Race conditions, car setup, crew capability, etc. all lead to a race strategy that requires anticipating scenarios, associated key decisions and making adjustments all along the way.</a:t>
            </a:r>
          </a:p>
          <a:p>
            <a:endParaRPr lang="en-US" dirty="0"/>
          </a:p>
        </p:txBody>
      </p:sp>
    </p:spTree>
    <p:extLst>
      <p:ext uri="{BB962C8B-B14F-4D97-AF65-F5344CB8AC3E}">
        <p14:creationId xmlns:p14="http://schemas.microsoft.com/office/powerpoint/2010/main" val="354241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3" name="Notes Placeholder 2"/>
          <p:cNvSpPr>
            <a:spLocks noGrp="1" noChangeAspect="1"/>
          </p:cNvSpPr>
          <p:nvPr>
            <p:ph type="body" idx="1"/>
          </p:nvPr>
        </p:nvSpPr>
        <p:spPr>
          <a:xfrm>
            <a:off x="242372" y="4710426"/>
            <a:ext cx="6742627" cy="4001774"/>
          </a:xfrm>
        </p:spPr>
        <p:txBody>
          <a:bodyPr vert="horz" lIns="0" tIns="45720" rIns="0" bIns="45720" rtlCol="0"/>
          <a:lstStyle/>
          <a:p>
            <a:pPr marL="0" indent="0">
              <a:buNone/>
            </a:pPr>
            <a:r>
              <a:rPr lang="en-US" b="1" dirty="0" smtClean="0"/>
              <a:t>What leadership actions are required to launch and sustain it?</a:t>
            </a:r>
            <a:endParaRPr lang="en-US" dirty="0" smtClean="0"/>
          </a:p>
          <a:p>
            <a:pPr marL="0" indent="0">
              <a:buNone/>
            </a:pPr>
            <a:r>
              <a:rPr lang="en-US" dirty="0" smtClean="0"/>
              <a:t>1.       Understand impact and outcomes.</a:t>
            </a:r>
          </a:p>
          <a:p>
            <a:pPr marL="0" indent="0">
              <a:buNone/>
            </a:pPr>
            <a:r>
              <a:rPr lang="en-US" dirty="0" smtClean="0"/>
              <a:t>2.       Build your target model.</a:t>
            </a:r>
          </a:p>
          <a:p>
            <a:pPr marL="0" indent="0">
              <a:buNone/>
            </a:pPr>
            <a:r>
              <a:rPr lang="en-US" dirty="0" smtClean="0"/>
              <a:t>3.       Develop your action plan.</a:t>
            </a:r>
          </a:p>
          <a:p>
            <a:pPr marL="0" indent="0">
              <a:buNone/>
            </a:pPr>
            <a:r>
              <a:rPr lang="en-US" dirty="0" smtClean="0"/>
              <a:t>4.       Prepare leadership for adaptive governance.</a:t>
            </a:r>
          </a:p>
          <a:p>
            <a:pPr marL="0" indent="0">
              <a:buNone/>
            </a:pPr>
            <a:r>
              <a:rPr lang="en-US" dirty="0" smtClean="0"/>
              <a:t>5.       Evaluate adaptive governance.</a:t>
            </a:r>
          </a:p>
          <a:p>
            <a:endParaRPr lang="en-US" dirty="0" smtClean="0"/>
          </a:p>
          <a:p>
            <a:endParaRPr lang="en-US" dirty="0"/>
          </a:p>
        </p:txBody>
      </p:sp>
    </p:spTree>
    <p:extLst>
      <p:ext uri="{BB962C8B-B14F-4D97-AF65-F5344CB8AC3E}">
        <p14:creationId xmlns:p14="http://schemas.microsoft.com/office/powerpoint/2010/main" val="3233937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5668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dirty="0" smtClean="0"/>
              <a:t>Governance</a:t>
            </a:r>
            <a:r>
              <a:rPr lang="en-US" baseline="0" dirty="0" smtClean="0"/>
              <a:t> has always been a delicate balancing act between control and agility. As organizations grow or become more conservative, then tend to swing toward greater control, </a:t>
            </a:r>
            <a:r>
              <a:rPr lang="en-US" dirty="0" smtClean="0"/>
              <a:t>o</a:t>
            </a:r>
            <a:r>
              <a:rPr lang="en-US" baseline="0" dirty="0" smtClean="0"/>
              <a:t>ften almost forgetting agility. </a:t>
            </a:r>
            <a:r>
              <a:rPr lang="en-US" dirty="0" smtClean="0"/>
              <a:t>A</a:t>
            </a:r>
            <a:r>
              <a:rPr lang="en-US" baseline="0" dirty="0" smtClean="0"/>
              <a:t>gility materializes despite the governance, rather than because of it. However, in a digital world, where uncertainties are high (uncertainties that may related to the business case, use case, features/functions, UC, CX, technology, suppliers, partners, channels, etc.), the importance of agility is amplified. So, it becomes even more important than it may previously have been.  </a:t>
            </a:r>
            <a:br>
              <a:rPr lang="en-US" baseline="0" dirty="0" smtClean="0"/>
            </a:br>
            <a:r>
              <a:rPr lang="en-US" baseline="0" dirty="0" smtClean="0"/>
              <a:t/>
            </a:r>
            <a:br>
              <a:rPr lang="en-US" baseline="0" dirty="0" smtClean="0"/>
            </a:br>
            <a:r>
              <a:rPr lang="en-US" baseline="0" dirty="0" smtClean="0"/>
              <a:t>Many organizations try and address this primarily bottom up, by doing agile AD. That’s a great capability, and teaches the organization many very useful lean principles. But it is nowhere near enough for a strategic transformation such as digital. There must be a dynamic and continual assessment and reassessment of priorities as the organization moves forward.</a:t>
            </a:r>
            <a:br>
              <a:rPr lang="en-US" baseline="0" dirty="0" smtClean="0"/>
            </a:br>
            <a:r>
              <a:rPr lang="en-US" baseline="0" dirty="0" smtClean="0"/>
              <a:t/>
            </a:r>
            <a:br>
              <a:rPr lang="en-US" baseline="0" dirty="0" smtClean="0"/>
            </a:br>
            <a:r>
              <a:rPr lang="en-US" baseline="0" dirty="0" smtClean="0"/>
              <a:t>The sustained difference between Mode 1 and Mode 2 is the exploratory nature, the associated behaviors of exploring and potentially experimenting, and very importantly the governance of Mode 1 versus </a:t>
            </a:r>
            <a:r>
              <a:rPr lang="en-US" dirty="0" smtClean="0"/>
              <a:t>Mode </a:t>
            </a:r>
            <a:r>
              <a:rPr lang="en-US" baseline="0" dirty="0" smtClean="0"/>
              <a:t>2. The processes may be one, but the criteria used to assess them will be very different.</a:t>
            </a:r>
            <a:endParaRPr lang="en-US" dirty="0" smtClean="0"/>
          </a:p>
          <a:p>
            <a:endParaRPr lang="en-US" dirty="0"/>
          </a:p>
        </p:txBody>
      </p:sp>
    </p:spTree>
    <p:extLst>
      <p:ext uri="{BB962C8B-B14F-4D97-AF65-F5344CB8AC3E}">
        <p14:creationId xmlns:p14="http://schemas.microsoft.com/office/powerpoint/2010/main" val="365586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7482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leadership</a:t>
            </a:r>
            <a:r>
              <a:rPr lang="en-US" baseline="0" dirty="0" smtClean="0"/>
              <a:t> actions will be most important:</a:t>
            </a:r>
          </a:p>
          <a:p>
            <a:pPr marL="223639" indent="-223639">
              <a:buAutoNum type="arabicPeriod"/>
            </a:pPr>
            <a:r>
              <a:rPr lang="en-US" baseline="0" dirty="0" smtClean="0"/>
              <a:t>Gaining</a:t>
            </a:r>
            <a:r>
              <a:rPr lang="en-US" dirty="0" smtClean="0"/>
              <a:t> business sponsorship is critical! Without it you are nowhere. </a:t>
            </a:r>
            <a:endParaRPr lang="en-US" baseline="0" dirty="0" smtClean="0"/>
          </a:p>
          <a:p>
            <a:pPr marL="228600" indent="-228600">
              <a:buAutoNum type="arabicPeriod" startAt="2"/>
            </a:pPr>
            <a:r>
              <a:rPr lang="en-US" baseline="0" dirty="0" smtClean="0"/>
              <a:t>Organize for adaptive IT governance.</a:t>
            </a:r>
          </a:p>
          <a:p>
            <a:pPr marL="228600" indent="-228600">
              <a:buAutoNum type="arabicPeriod" startAt="2"/>
            </a:pPr>
            <a:r>
              <a:rPr lang="en-US" baseline="0" dirty="0" smtClean="0"/>
              <a:t>Promote </a:t>
            </a:r>
            <a:r>
              <a:rPr lang="en-US" dirty="0" smtClean="0"/>
              <a:t>leadership behaviors fit for your target operating model.</a:t>
            </a:r>
            <a:endParaRPr lang="en-US" baseline="0" dirty="0" smtClean="0"/>
          </a:p>
          <a:p>
            <a:pPr marL="223639" indent="-223639">
              <a:buAutoNum type="arabicPeriod"/>
            </a:pPr>
            <a:endParaRPr lang="en-US" dirty="0" smtClean="0"/>
          </a:p>
          <a:p>
            <a:endParaRPr lang="en-US" dirty="0"/>
          </a:p>
        </p:txBody>
      </p:sp>
    </p:spTree>
    <p:extLst>
      <p:ext uri="{BB962C8B-B14F-4D97-AF65-F5344CB8AC3E}">
        <p14:creationId xmlns:p14="http://schemas.microsoft.com/office/powerpoint/2010/main" val="3268255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448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014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8602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52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normAutofit fontScale="92500" lnSpcReduction="10000"/>
          </a:bodyPr>
          <a:lstStyle/>
          <a:p>
            <a:r>
              <a:rPr lang="en-US" dirty="0" smtClean="0"/>
              <a:t>We'll cover the following key issues as this story unfolds:</a:t>
            </a:r>
            <a:r>
              <a:rPr lang="en-US" dirty="0" smtClean="0">
                <a:solidFill>
                  <a:schemeClr val="bg1"/>
                </a:solidFill>
              </a:rPr>
              <a:t> do traditional approaches to governance break </a:t>
            </a:r>
          </a:p>
          <a:p>
            <a:pPr marL="223603" indent="-223603">
              <a:buFont typeface="+mj-lt"/>
              <a:buAutoNum type="arabicPeriod"/>
            </a:pPr>
            <a:r>
              <a:rPr lang="en-US" dirty="0" smtClean="0"/>
              <a:t>Where do traditional approaches to governance break down?</a:t>
            </a:r>
          </a:p>
          <a:p>
            <a:pPr marL="223603" indent="-223603">
              <a:buFont typeface="+mj-lt"/>
              <a:buAutoNum type="arabicPeriod"/>
            </a:pPr>
            <a:r>
              <a:rPr lang="en-US" dirty="0" smtClean="0"/>
              <a:t>How do strategy and governance complement each other?</a:t>
            </a:r>
          </a:p>
          <a:p>
            <a:pPr marL="223603" indent="-223603">
              <a:buFont typeface="+mj-lt"/>
              <a:buAutoNum type="arabicPeriod"/>
            </a:pPr>
            <a:r>
              <a:rPr lang="en-US" dirty="0" smtClean="0"/>
              <a:t>What is the focus of a governance reset for digital business?</a:t>
            </a:r>
            <a:br>
              <a:rPr lang="en-US" dirty="0" smtClean="0"/>
            </a:br>
            <a:endParaRPr lang="en-US" dirty="0" smtClean="0"/>
          </a:p>
          <a:p>
            <a:pPr marL="0" indent="0">
              <a:buNone/>
            </a:pPr>
            <a:r>
              <a:rPr lang="en-US" sz="1200" b="1" dirty="0" smtClean="0"/>
              <a:t>Where do traditional approaches to IT governance break down?</a:t>
            </a:r>
            <a:endParaRPr lang="en-US" sz="1200" dirty="0" smtClean="0"/>
          </a:p>
          <a:p>
            <a:pPr marL="0" indent="0">
              <a:buNone/>
            </a:pPr>
            <a:r>
              <a:rPr lang="en-US" sz="1200" dirty="0" smtClean="0"/>
              <a:t>1.       IT governance, undervalued and underestimated</a:t>
            </a:r>
          </a:p>
          <a:p>
            <a:pPr lvl="1" indent="0">
              <a:buNone/>
            </a:pPr>
            <a:r>
              <a:rPr lang="en-US" dirty="0" smtClean="0"/>
              <a:t>a.       Digital trends (IoT, autonomy)</a:t>
            </a:r>
          </a:p>
          <a:p>
            <a:pPr lvl="1" indent="0">
              <a:buNone/>
            </a:pPr>
            <a:r>
              <a:rPr lang="en-US" dirty="0" smtClean="0"/>
              <a:t>b.      Regulatory pressure</a:t>
            </a:r>
          </a:p>
          <a:p>
            <a:pPr lvl="1" indent="0">
              <a:buNone/>
            </a:pPr>
            <a:r>
              <a:rPr lang="en-US" dirty="0" smtClean="0"/>
              <a:t>c.       Agility</a:t>
            </a:r>
          </a:p>
          <a:p>
            <a:pPr marL="0" indent="0">
              <a:buNone/>
            </a:pPr>
            <a:r>
              <a:rPr lang="en-US" sz="1200" dirty="0" smtClean="0"/>
              <a:t>2.       IT governance, intent and purpose</a:t>
            </a:r>
          </a:p>
          <a:p>
            <a:pPr lvl="1" indent="0">
              <a:buNone/>
            </a:pPr>
            <a:r>
              <a:rPr lang="en-US" dirty="0" smtClean="0"/>
              <a:t>a.       Define governance</a:t>
            </a:r>
          </a:p>
          <a:p>
            <a:pPr marL="0" indent="0">
              <a:buNone/>
            </a:pPr>
            <a:r>
              <a:rPr lang="en-US" sz="1200" dirty="0" smtClean="0"/>
              <a:t>3.       IT governance breakdown</a:t>
            </a:r>
          </a:p>
          <a:p>
            <a:pPr lvl="1" indent="0">
              <a:buNone/>
            </a:pPr>
            <a:r>
              <a:rPr lang="en-US" dirty="0" smtClean="0"/>
              <a:t>a.       Existing slide from EDG</a:t>
            </a:r>
          </a:p>
          <a:p>
            <a:pPr marL="0" indent="0">
              <a:buNone/>
            </a:pPr>
            <a:r>
              <a:rPr lang="en-US" sz="1200" dirty="0" smtClean="0"/>
              <a:t>4.       IT governance </a:t>
            </a:r>
            <a:r>
              <a:rPr lang="en-US" dirty="0" smtClean="0"/>
              <a:t>and</a:t>
            </a:r>
            <a:r>
              <a:rPr lang="en-US" sz="1200" dirty="0" smtClean="0"/>
              <a:t> culture</a:t>
            </a:r>
          </a:p>
          <a:p>
            <a:pPr lvl="1" indent="0">
              <a:buNone/>
            </a:pPr>
            <a:r>
              <a:rPr lang="en-US" dirty="0" smtClean="0"/>
              <a:t>a.       Hook into why values are important to recognize</a:t>
            </a:r>
          </a:p>
          <a:p>
            <a:pPr marL="0" indent="0">
              <a:buFont typeface="+mj-lt"/>
              <a:buNone/>
            </a:pPr>
            <a:endParaRPr lang="en-US" dirty="0" smtClean="0"/>
          </a:p>
          <a:p>
            <a:endParaRPr lang="en-US" dirty="0"/>
          </a:p>
        </p:txBody>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40871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lstStyle/>
          <a:p>
            <a:endParaRPr lang="en-US" dirty="0"/>
          </a:p>
        </p:txBody>
      </p:sp>
    </p:spTree>
    <p:extLst>
      <p:ext uri="{BB962C8B-B14F-4D97-AF65-F5344CB8AC3E}">
        <p14:creationId xmlns:p14="http://schemas.microsoft.com/office/powerpoint/2010/main" val="382687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150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044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519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36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704850" y="1247775"/>
            <a:ext cx="5727700" cy="3222625"/>
          </a:xfrm>
          <a:noFill/>
          <a:ln w="9525">
            <a:solidFill>
              <a:schemeClr val="tx1"/>
            </a:solidFill>
            <a:miter lim="800000"/>
            <a:headEnd/>
            <a:tailEnd/>
          </a:ln>
        </p:spPr>
      </p:sp>
      <p:sp>
        <p:nvSpPr>
          <p:cNvPr id="5" name="Notes Placeholder 4"/>
          <p:cNvSpPr>
            <a:spLocks noGrp="1" noChangeAspect="1"/>
          </p:cNvSpPr>
          <p:nvPr>
            <p:ph type="body" idx="1"/>
          </p:nvPr>
        </p:nvSpPr>
        <p:spPr>
          <a:xfrm>
            <a:off x="242372" y="4710426"/>
            <a:ext cx="6742627" cy="4001774"/>
          </a:xfrm>
        </p:spPr>
        <p:txBody>
          <a:bodyPr vert="horz" lIns="0" tIns="45720" rIns="0" bIns="45720" rtlCol="0"/>
          <a:lstStyle/>
          <a:p>
            <a:pPr marL="0" indent="0">
              <a:buNone/>
            </a:pPr>
            <a:r>
              <a:rPr lang="en-US" sz="1200" b="1" dirty="0" smtClean="0"/>
              <a:t>What is adaptive IT governance, and how are enterprises benefiting from it?</a:t>
            </a:r>
            <a:endParaRPr lang="en-US" sz="1200" dirty="0" smtClean="0"/>
          </a:p>
          <a:p>
            <a:pPr marL="0" indent="0">
              <a:buNone/>
            </a:pPr>
            <a:r>
              <a:rPr lang="en-US" sz="1200" dirty="0" smtClean="0"/>
              <a:t>1.       Adapt your governance or lose relevancy</a:t>
            </a:r>
          </a:p>
          <a:p>
            <a:pPr marL="0" indent="0">
              <a:buNone/>
            </a:pPr>
            <a:r>
              <a:rPr lang="en-US" sz="1200" dirty="0" smtClean="0"/>
              <a:t>2.       Adaptive governance: Swiss army knife versus hammer</a:t>
            </a:r>
          </a:p>
          <a:p>
            <a:pPr marL="0" indent="0">
              <a:buNone/>
            </a:pPr>
            <a:r>
              <a:rPr lang="en-US" sz="1200" dirty="0" smtClean="0"/>
              <a:t>3.       Adaptive governance styles</a:t>
            </a:r>
          </a:p>
          <a:p>
            <a:pPr lvl="1" indent="0">
              <a:buNone/>
            </a:pPr>
            <a:r>
              <a:rPr lang="en-US" dirty="0" smtClean="0"/>
              <a:t>a.       Control</a:t>
            </a:r>
          </a:p>
          <a:p>
            <a:pPr lvl="1" indent="0">
              <a:buNone/>
            </a:pPr>
            <a:r>
              <a:rPr lang="en-US" dirty="0" smtClean="0"/>
              <a:t>b.      Outcome</a:t>
            </a:r>
          </a:p>
          <a:p>
            <a:pPr lvl="1" indent="0">
              <a:buNone/>
            </a:pPr>
            <a:r>
              <a:rPr lang="en-US" dirty="0" smtClean="0"/>
              <a:t>c.       Agility</a:t>
            </a:r>
          </a:p>
          <a:p>
            <a:pPr lvl="1" indent="0">
              <a:buNone/>
            </a:pPr>
            <a:r>
              <a:rPr lang="en-US" dirty="0" smtClean="0"/>
              <a:t>d.      Autonomous</a:t>
            </a:r>
          </a:p>
          <a:p>
            <a:pPr marL="0" indent="0">
              <a:buNone/>
            </a:pPr>
            <a:r>
              <a:rPr lang="en-US" sz="1200" dirty="0" smtClean="0"/>
              <a:t>4.       Adaptive governance mechanisms</a:t>
            </a:r>
          </a:p>
          <a:p>
            <a:pPr marL="0" indent="0">
              <a:buNone/>
            </a:pPr>
            <a:r>
              <a:rPr lang="en-US" sz="1200" dirty="0" smtClean="0"/>
              <a:t>5.       Configuring your adaptive governance</a:t>
            </a:r>
          </a:p>
          <a:p>
            <a:pPr lvl="1" indent="0">
              <a:buNone/>
            </a:pPr>
            <a:r>
              <a:rPr lang="en-US" dirty="0" smtClean="0"/>
              <a:t>a.       Example bimodal</a:t>
            </a:r>
          </a:p>
          <a:p>
            <a:pPr lvl="1" indent="0">
              <a:buNone/>
            </a:pPr>
            <a:r>
              <a:rPr lang="en-US" dirty="0" smtClean="0"/>
              <a:t>b.      Example business model</a:t>
            </a:r>
          </a:p>
          <a:p>
            <a:r>
              <a:rPr lang="en-US" dirty="0" smtClean="0"/>
              <a:t/>
            </a:r>
            <a:br>
              <a:rPr lang="en-US" dirty="0" smtClean="0"/>
            </a:br>
            <a:r>
              <a:rPr lang="en-US" dirty="0" smtClean="0"/>
              <a:t>6. </a:t>
            </a:r>
            <a:r>
              <a:rPr lang="en-US" baseline="0" dirty="0" smtClean="0"/>
              <a:t>      Benefits of adaptive </a:t>
            </a:r>
            <a:r>
              <a:rPr lang="en-US" dirty="0" smtClean="0"/>
              <a:t>g</a:t>
            </a:r>
            <a:r>
              <a:rPr lang="en-US" baseline="0" dirty="0" smtClean="0"/>
              <a:t>overnance</a:t>
            </a:r>
            <a:endParaRPr lang="en-US" dirty="0" smtClean="0"/>
          </a:p>
          <a:p>
            <a:endParaRPr lang="en-US" dirty="0"/>
          </a:p>
        </p:txBody>
      </p:sp>
      <p:sp>
        <p:nvSpPr>
          <p:cNvPr id="6" name="Rectangle 5"/>
          <p:cNvSpPr>
            <a:spLocks noChangeArrowheads="1"/>
          </p:cNvSpPr>
          <p:nvPr/>
        </p:nvSpPr>
        <p:spPr bwMode="auto">
          <a:xfrm>
            <a:off x="241300" y="483318"/>
            <a:ext cx="6743699" cy="280325"/>
          </a:xfrm>
          <a:prstGeom prst="rect">
            <a:avLst/>
          </a:prstGeom>
          <a:noFill/>
          <a:ln w="12700" algn="ctr">
            <a:noFill/>
            <a:miter lim="800000"/>
            <a:headEnd/>
            <a:tailEnd/>
          </a:ln>
        </p:spPr>
        <p:txBody>
          <a:bodyPr lIns="0" tIns="47367" rIns="94734" bIns="47367">
            <a:spAutoFit/>
          </a:bodyPr>
          <a:lstStyle/>
          <a:p>
            <a:pPr algn="l" defTabSz="912813">
              <a:lnSpc>
                <a:spcPct val="100000"/>
              </a:lnSpc>
              <a:spcBef>
                <a:spcPct val="0"/>
              </a:spcBef>
              <a:spcAft>
                <a:spcPct val="0"/>
              </a:spcAft>
            </a:pPr>
            <a:r>
              <a:rPr lang="en-US" sz="1200" b="1" dirty="0"/>
              <a:t>Placeholder for text (substitute your own text; delete when not used)</a:t>
            </a:r>
          </a:p>
        </p:txBody>
      </p:sp>
    </p:spTree>
    <p:extLst>
      <p:ext uri="{BB962C8B-B14F-4D97-AF65-F5344CB8AC3E}">
        <p14:creationId xmlns:p14="http://schemas.microsoft.com/office/powerpoint/2010/main" val="378892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54832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7501" y="314114"/>
            <a:ext cx="11545794" cy="5795732"/>
          </a:xfrm>
          <a:prstGeom prst="rect">
            <a:avLst/>
          </a:prstGeom>
        </p:spPr>
      </p:pic>
      <p:sp>
        <p:nvSpPr>
          <p:cNvPr id="12" name="White Frame"/>
          <p:cNvSpPr/>
          <p:nvPr userDrawn="1"/>
        </p:nvSpPr>
        <p:spPr bwMode="gray">
          <a:xfrm>
            <a:off x="0" y="0"/>
            <a:ext cx="12192000" cy="6858000"/>
          </a:xfrm>
          <a:custGeom>
            <a:avLst/>
            <a:gdLst>
              <a:gd name="connsiteX0" fmla="*/ 0 w 12192000"/>
              <a:gd name="connsiteY0" fmla="*/ 0 h 6858000"/>
              <a:gd name="connsiteX1" fmla="*/ 310896 w 12192000"/>
              <a:gd name="connsiteY1" fmla="*/ 0 h 6858000"/>
              <a:gd name="connsiteX2" fmla="*/ 310896 w 12192000"/>
              <a:gd name="connsiteY2" fmla="*/ 0 h 6858000"/>
              <a:gd name="connsiteX3" fmla="*/ 11881104 w 12192000"/>
              <a:gd name="connsiteY3" fmla="*/ 0 h 6858000"/>
              <a:gd name="connsiteX4" fmla="*/ 12192000 w 12192000"/>
              <a:gd name="connsiteY4" fmla="*/ 0 h 6858000"/>
              <a:gd name="connsiteX5" fmla="*/ 12192000 w 12192000"/>
              <a:gd name="connsiteY5" fmla="*/ 310896 h 6858000"/>
              <a:gd name="connsiteX6" fmla="*/ 12192000 w 12192000"/>
              <a:gd name="connsiteY6" fmla="*/ 6858000 h 6858000"/>
              <a:gd name="connsiteX7" fmla="*/ 11881104 w 12192000"/>
              <a:gd name="connsiteY7" fmla="*/ 6858000 h 6858000"/>
              <a:gd name="connsiteX8" fmla="*/ 11881104 w 12192000"/>
              <a:gd name="connsiteY8" fmla="*/ 310896 h 6858000"/>
              <a:gd name="connsiteX9" fmla="*/ 310896 w 12192000"/>
              <a:gd name="connsiteY9" fmla="*/ 310896 h 6858000"/>
              <a:gd name="connsiteX10" fmla="*/ 310896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310896" y="0"/>
                </a:lnTo>
                <a:lnTo>
                  <a:pt x="310896" y="0"/>
                </a:lnTo>
                <a:lnTo>
                  <a:pt x="11881104" y="0"/>
                </a:lnTo>
                <a:lnTo>
                  <a:pt x="12192000" y="0"/>
                </a:lnTo>
                <a:lnTo>
                  <a:pt x="12192000" y="310896"/>
                </a:lnTo>
                <a:lnTo>
                  <a:pt x="12192000" y="6858000"/>
                </a:lnTo>
                <a:lnTo>
                  <a:pt x="11881104" y="6858000"/>
                </a:lnTo>
                <a:lnTo>
                  <a:pt x="11881104" y="310896"/>
                </a:lnTo>
                <a:lnTo>
                  <a:pt x="310896" y="310896"/>
                </a:lnTo>
                <a:lnTo>
                  <a:pt x="310896" y="6858000"/>
                </a:lnTo>
                <a:lnTo>
                  <a:pt x="0" y="6858000"/>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Rectangle 7"/>
          <p:cNvSpPr>
            <a:spLocks noChangeArrowheads="1"/>
          </p:cNvSpPr>
          <p:nvPr userDrawn="1"/>
        </p:nvSpPr>
        <p:spPr bwMode="gray">
          <a:xfrm>
            <a:off x="4968430" y="2212228"/>
            <a:ext cx="6599682" cy="3351958"/>
          </a:xfrm>
          <a:prstGeom prst="rect">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b" anchorCtr="0"/>
          <a:lstStyle/>
          <a:p>
            <a:pPr>
              <a:spcBef>
                <a:spcPct val="50000"/>
              </a:spcBef>
            </a:pPr>
            <a:endParaRPr lang="en-US" sz="1800" dirty="0">
              <a:solidFill>
                <a:srgbClr val="FFFFFF"/>
              </a:solidFil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9084251" y="4641449"/>
            <a:ext cx="2019401" cy="464463"/>
          </a:xfrm>
          <a:prstGeom prst="rect">
            <a:avLst/>
          </a:prstGeom>
        </p:spPr>
      </p:pic>
      <p:sp>
        <p:nvSpPr>
          <p:cNvPr id="14" name="Rectangle 13"/>
          <p:cNvSpPr/>
          <p:nvPr userDrawn="1"/>
        </p:nvSpPr>
        <p:spPr bwMode="gray">
          <a:xfrm>
            <a:off x="0" y="5880100"/>
            <a:ext cx="12192000" cy="97790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22"/>
          <p:cNvSpPr>
            <a:spLocks noGrp="1" noChangeArrowheads="1"/>
          </p:cNvSpPr>
          <p:nvPr>
            <p:ph type="ctrTitle"/>
          </p:nvPr>
        </p:nvSpPr>
        <p:spPr bwMode="auto">
          <a:xfrm>
            <a:off x="5286036" y="2477865"/>
            <a:ext cx="6048375" cy="415498"/>
          </a:xfrm>
          <a:ln>
            <a:noFill/>
          </a:ln>
        </p:spPr>
        <p:txBody>
          <a:bodyPr wrap="square" tIns="0" bIns="0" anchor="t" anchorCtr="0">
            <a:spAutoFit/>
          </a:bodyPr>
          <a:lstStyle>
            <a:lvl1pPr>
              <a:lnSpc>
                <a:spcPct val="90000"/>
              </a:lnSpc>
              <a:spcBef>
                <a:spcPts val="600"/>
              </a:spcBef>
              <a:spcAft>
                <a:spcPts val="0"/>
              </a:spcAft>
              <a:defRPr sz="3000" baseline="0">
                <a:solidFill>
                  <a:schemeClr val="tx1"/>
                </a:solidFill>
                <a:latin typeface="Arial"/>
                <a:cs typeface="Arial"/>
              </a:defRPr>
            </a:lvl1pPr>
          </a:lstStyle>
          <a:p>
            <a:r>
              <a:rPr lang="en-US" smtClean="0"/>
              <a:t>Click to edit Master title style</a:t>
            </a:r>
            <a:endParaRPr lang="en-US" dirty="0"/>
          </a:p>
        </p:txBody>
      </p:sp>
      <p:sp>
        <p:nvSpPr>
          <p:cNvPr id="20" name="Rectangle 223"/>
          <p:cNvSpPr>
            <a:spLocks noGrp="1" noChangeArrowheads="1"/>
          </p:cNvSpPr>
          <p:nvPr>
            <p:ph type="subTitle" idx="1"/>
          </p:nvPr>
        </p:nvSpPr>
        <p:spPr bwMode="auto">
          <a:xfrm>
            <a:off x="5286037" y="4300288"/>
            <a:ext cx="3320996" cy="249299"/>
          </a:xfrm>
          <a:prstGeom prst="rect">
            <a:avLst/>
          </a:prstGeom>
          <a:ln/>
        </p:spPr>
        <p:txBody>
          <a:bodyPr wrap="square" bIns="0" anchor="t" anchorCtr="0">
            <a:spAutoFit/>
          </a:bodyPr>
          <a:lstStyle>
            <a:lvl1pPr marL="0" indent="0" algn="l">
              <a:lnSpc>
                <a:spcPct val="90000"/>
              </a:lnSpc>
              <a:spcBef>
                <a:spcPts val="0"/>
              </a:spcBef>
              <a:spcAft>
                <a:spcPts val="1200"/>
              </a:spcAft>
              <a:buFont typeface="Times" pitchFamily="18" charset="0"/>
              <a:buNone/>
              <a:defRPr sz="1800">
                <a:solidFill>
                  <a:srgbClr val="000000"/>
                </a:solidFill>
              </a:defRPr>
            </a:lvl1pPr>
          </a:lstStyle>
          <a:p>
            <a:r>
              <a:rPr lang="en-US" smtClean="0"/>
              <a:t>Click to edit Master subtitle style</a:t>
            </a:r>
            <a:endParaRPr lang="en-US" dirty="0"/>
          </a:p>
        </p:txBody>
      </p:sp>
      <p:sp>
        <p:nvSpPr>
          <p:cNvPr id="13" name="TextBox 12"/>
          <p:cNvSpPr txBox="1"/>
          <p:nvPr userDrawn="1"/>
        </p:nvSpPr>
        <p:spPr bwMode="gray">
          <a:xfrm>
            <a:off x="304800" y="6154288"/>
            <a:ext cx="10932108" cy="387798"/>
          </a:xfrm>
          <a:prstGeom prst="rect">
            <a:avLst/>
          </a:prstGeom>
          <a:solidFill>
            <a:schemeClr val="bg1"/>
          </a:solidFill>
        </p:spPr>
        <p:txBody>
          <a:bodyPr wrap="square" lIns="0" tIns="0" rIns="0" bIns="0" anchor="b" anchorCtr="0">
            <a:spAutoFit/>
          </a:bodyPr>
          <a:lstStyle/>
          <a:p>
            <a:pPr algn="l">
              <a:spcBef>
                <a:spcPts val="0"/>
              </a:spcBef>
              <a:spcAft>
                <a:spcPts val="0"/>
              </a:spcAft>
              <a:defRPr/>
            </a:pPr>
            <a:r>
              <a:rPr lang="en-US" sz="700" dirty="0" smtClean="0">
                <a:solidFill>
                  <a:srgbClr val="969696"/>
                </a:solidFill>
              </a:rPr>
              <a:t>CONFIDENTIAL AND PROPRIETARY</a:t>
            </a:r>
          </a:p>
          <a:p>
            <a:pPr algn="l">
              <a:spcBef>
                <a:spcPts val="0"/>
              </a:spcBef>
              <a:spcAft>
                <a:spcPts val="0"/>
              </a:spcAft>
              <a:defRPr/>
            </a:pPr>
            <a:r>
              <a:rPr lang="en-US" sz="700" dirty="0" smtClean="0">
                <a:solidFill>
                  <a:srgbClr val="969696"/>
                </a:solidFill>
              </a:rPr>
              <a:t>This </a:t>
            </a:r>
            <a:r>
              <a:rPr lang="en-US" sz="700" dirty="0">
                <a:solidFill>
                  <a:srgbClr val="969696"/>
                </a:solidFill>
              </a:rPr>
              <a:t>presentation, including any supporting materials, is owned by Gartner, Inc. and/or its affiliates and is for the sole use of the intended Gartner audience or other intended recipients. This presentation may </a:t>
            </a:r>
            <a:r>
              <a:rPr lang="en-US" sz="700" dirty="0" smtClean="0">
                <a:solidFill>
                  <a:srgbClr val="969696"/>
                </a:solidFill>
              </a:rPr>
              <a:t>contain </a:t>
            </a:r>
            <a:br>
              <a:rPr lang="en-US" sz="700" dirty="0" smtClean="0">
                <a:solidFill>
                  <a:srgbClr val="969696"/>
                </a:solidFill>
              </a:rPr>
            </a:br>
            <a:r>
              <a:rPr lang="en-US" sz="700" dirty="0" smtClean="0">
                <a:solidFill>
                  <a:srgbClr val="969696"/>
                </a:solidFill>
              </a:rPr>
              <a:t>information </a:t>
            </a:r>
            <a:r>
              <a:rPr lang="en-US" sz="700" dirty="0">
                <a:solidFill>
                  <a:srgbClr val="969696"/>
                </a:solidFill>
              </a:rPr>
              <a:t>that is confidential, proprietary or otherwise legally protected, and it may not be further copied, distributed or publicly displayed without the express written permission of Gartner, Inc. or its affiliates. </a:t>
            </a:r>
            <a:r>
              <a:rPr lang="en-US" sz="700" dirty="0" smtClean="0">
                <a:solidFill>
                  <a:srgbClr val="969696"/>
                </a:solidFill>
              </a:rPr>
              <a:t/>
            </a:r>
            <a:br>
              <a:rPr lang="en-US" sz="700" dirty="0" smtClean="0">
                <a:solidFill>
                  <a:srgbClr val="969696"/>
                </a:solidFill>
              </a:rPr>
            </a:br>
            <a:r>
              <a:rPr lang="en-US" sz="700" dirty="0" smtClean="0">
                <a:solidFill>
                  <a:srgbClr val="969696"/>
                </a:solidFill>
              </a:rPr>
              <a:t>© 2017 </a:t>
            </a:r>
            <a:r>
              <a:rPr lang="en-US" sz="700" dirty="0">
                <a:solidFill>
                  <a:srgbClr val="969696"/>
                </a:solidFill>
              </a:rPr>
              <a:t>Gartner, Inc. and/or its affiliates. </a:t>
            </a:r>
            <a:r>
              <a:rPr lang="en-US" sz="700" dirty="0" smtClean="0">
                <a:solidFill>
                  <a:srgbClr val="969696"/>
                </a:solidFill>
              </a:rPr>
              <a:t>All </a:t>
            </a:r>
            <a:r>
              <a:rPr lang="en-US" sz="700" dirty="0">
                <a:solidFill>
                  <a:srgbClr val="969696"/>
                </a:solidFill>
              </a:rPr>
              <a:t>rights reserved.</a:t>
            </a:r>
          </a:p>
        </p:txBody>
      </p:sp>
    </p:spTree>
    <p:extLst>
      <p:ext uri="{BB962C8B-B14F-4D97-AF65-F5344CB8AC3E}">
        <p14:creationId xmlns:p14="http://schemas.microsoft.com/office/powerpoint/2010/main" val="12771358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365760" indent="-365760">
              <a:spcBef>
                <a:spcPts val="300"/>
              </a:spcBef>
              <a:buSzPct val="80000"/>
              <a:buFont typeface="Wingdings 3" panose="05040102010807070707" pitchFamily="18" charset="2"/>
              <a:buChar char="u"/>
              <a:defRPr b="1"/>
            </a:lvl1pPr>
            <a:lvl2pPr marL="731520">
              <a:spcBef>
                <a:spcPts val="300"/>
              </a:spcBef>
              <a:defRPr/>
            </a:lvl2pPr>
            <a:lvl3pPr marL="1005840">
              <a:spcBef>
                <a:spcPts val="300"/>
              </a:spcBef>
              <a:defRPr/>
            </a:lvl3pPr>
            <a:lvl4pPr marL="1325880">
              <a:spcBef>
                <a:spcPts val="300"/>
              </a:spcBef>
              <a:defRPr/>
            </a:lvl4pPr>
            <a:lvl5pPr marL="1600200">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431509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23213393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 TTL">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228600"/>
            <a:ext cx="11576050" cy="535531"/>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69643034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rter-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0" y="228600"/>
            <a:ext cx="766762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3136615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5022">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imag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gray">
          <a:xfrm>
            <a:off x="304801" y="1325564"/>
            <a:ext cx="5670549"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a:xfrm>
            <a:off x="304801" y="228600"/>
            <a:ext cx="5670550"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4648012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bwMode="gray">
          <a:xfrm>
            <a:off x="304800" y="4250578"/>
            <a:ext cx="11576050" cy="1629522"/>
          </a:xfrm>
          <a:prstGeom prst="rect">
            <a:avLst/>
          </a:prstGeom>
          <a:solidFill>
            <a:srgbClr val="00529B"/>
          </a:solidFill>
        </p:spPr>
        <p:txBody>
          <a:bodyPr lIns="146304" tIns="182880" rIns="91440" bIns="182880" anchor="ctr" anchorCtr="0"/>
          <a:lstStyle>
            <a:lvl1pPr marL="0" indent="0">
              <a:lnSpc>
                <a:spcPct val="90000"/>
              </a:lnSpc>
              <a:buNone/>
              <a:defRPr>
                <a:solidFill>
                  <a:schemeClr val="bg1"/>
                </a:solidFill>
              </a:defRPr>
            </a:lvl1pPr>
            <a:lvl2pPr marL="318436" indent="0">
              <a:buNone/>
              <a:defRPr>
                <a:solidFill>
                  <a:schemeClr val="bg1"/>
                </a:solidFill>
              </a:defRPr>
            </a:lvl2pPr>
            <a:lvl3pPr marL="683650" indent="0">
              <a:buNone/>
              <a:defRPr>
                <a:solidFill>
                  <a:schemeClr val="bg1"/>
                </a:solidFill>
              </a:defRPr>
            </a:lvl3pPr>
            <a:lvl4pPr marL="957955" indent="0">
              <a:buNone/>
              <a:defRPr>
                <a:solidFill>
                  <a:schemeClr val="bg1"/>
                </a:solidFill>
              </a:defRPr>
            </a:lvl4pPr>
            <a:lvl5pPr marL="1232261" indent="0">
              <a:buNone/>
              <a:defRPr>
                <a:solidFill>
                  <a:schemeClr val="bg1"/>
                </a:solidFill>
              </a:defRPr>
            </a:lvl5pPr>
          </a:lstStyle>
          <a:p>
            <a:pPr lvl="0"/>
            <a:r>
              <a:rPr lang="en-US" smtClean="0"/>
              <a:t>Click to edit Master text styles</a:t>
            </a:r>
          </a:p>
        </p:txBody>
      </p:sp>
      <p:sp>
        <p:nvSpPr>
          <p:cNvPr id="4" name="Text Placeholder 3"/>
          <p:cNvSpPr>
            <a:spLocks noGrp="1"/>
          </p:cNvSpPr>
          <p:nvPr>
            <p:ph type="body" sz="quarter" idx="11"/>
          </p:nvPr>
        </p:nvSpPr>
        <p:spPr bwMode="gray">
          <a:xfrm>
            <a:off x="304800" y="1325563"/>
            <a:ext cx="11576050" cy="2925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418334408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3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tion Item_2">
    <p:spTree>
      <p:nvGrpSpPr>
        <p:cNvPr id="1" name=""/>
        <p:cNvGrpSpPr/>
        <p:nvPr/>
      </p:nvGrpSpPr>
      <p:grpSpPr>
        <a:xfrm>
          <a:off x="0" y="0"/>
          <a:ext cx="0" cy="0"/>
          <a:chOff x="0" y="0"/>
          <a:chExt cx="0" cy="0"/>
        </a:xfrm>
      </p:grpSpPr>
      <p:sp>
        <p:nvSpPr>
          <p:cNvPr id="8" name="Text Placeholder 11"/>
          <p:cNvSpPr>
            <a:spLocks noGrp="1"/>
          </p:cNvSpPr>
          <p:nvPr>
            <p:ph type="body" sz="quarter" idx="12"/>
          </p:nvPr>
        </p:nvSpPr>
        <p:spPr bwMode="gray">
          <a:xfrm>
            <a:off x="7988301" y="307975"/>
            <a:ext cx="3892549" cy="5572125"/>
          </a:xfrm>
          <a:prstGeom prst="rect">
            <a:avLst/>
          </a:prstGeom>
          <a:solidFill>
            <a:srgbClr val="00529B"/>
          </a:solidFill>
        </p:spPr>
        <p:txBody>
          <a:bodyPr lIns="228600" tIns="137160" rIns="182880" bIns="91440"/>
          <a:lstStyle>
            <a:lvl1pPr marL="0" indent="0">
              <a:buClr>
                <a:schemeClr val="bg1"/>
              </a:buClr>
              <a:buFont typeface="Arial" panose="020B0604020202020204" pitchFamily="34" charset="0"/>
              <a:buNone/>
              <a:defRPr>
                <a:solidFill>
                  <a:schemeClr val="bg1"/>
                </a:solidFill>
              </a:defRPr>
            </a:lvl1pPr>
            <a:lvl2pPr marL="274320" indent="-274320">
              <a:buClr>
                <a:schemeClr val="bg1"/>
              </a:buClr>
              <a:buFont typeface="Wingdings" panose="05000000000000000000" pitchFamily="2" charset="2"/>
              <a:buChar char="§"/>
              <a:defRPr>
                <a:solidFill>
                  <a:schemeClr val="bg1"/>
                </a:solidFill>
              </a:defRPr>
            </a:lvl2pPr>
            <a:lvl3pPr marL="640080" indent="-274320">
              <a:buClr>
                <a:schemeClr val="bg1"/>
              </a:buClr>
              <a:buFont typeface="Arial" panose="020B0604020202020204" pitchFamily="34" charset="0"/>
              <a:buChar char="–"/>
              <a:defRPr>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1"/>
          <p:cNvSpPr>
            <a:spLocks noGrp="1"/>
          </p:cNvSpPr>
          <p:nvPr>
            <p:ph type="body" sz="quarter" idx="16"/>
          </p:nvPr>
        </p:nvSpPr>
        <p:spPr bwMode="gray">
          <a:xfrm>
            <a:off x="304801" y="1325564"/>
            <a:ext cx="7666038" cy="45545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auto">
          <a:xfrm>
            <a:off x="304800" y="228600"/>
            <a:ext cx="7648575" cy="53553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201665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331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Thirds Imag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1" y="307975"/>
            <a:ext cx="3767138" cy="5572125"/>
          </a:xfrm>
          <a:solidFill>
            <a:srgbClr val="00529B"/>
          </a:solidFill>
        </p:spPr>
        <p:txBody>
          <a:bodyPr anchor="ctr" anchorCtr="0"/>
          <a:lstStyle>
            <a:lvl1pPr marL="0" indent="0" algn="ctr">
              <a:lnSpc>
                <a:spcPct val="90000"/>
              </a:lnSpc>
              <a:buNone/>
              <a:defRPr sz="3600" b="1">
                <a:solidFill>
                  <a:schemeClr val="bg1"/>
                </a:solidFill>
              </a:defRPr>
            </a:lvl1pPr>
            <a:lvl2pPr marL="0" indent="0" algn="ctr">
              <a:lnSpc>
                <a:spcPct val="90000"/>
              </a:lnSpc>
              <a:buNone/>
              <a:defRPr sz="3200">
                <a:solidFill>
                  <a:schemeClr val="bg1"/>
                </a:solidFill>
              </a:defRPr>
            </a:lvl2pPr>
            <a:lvl3pPr marL="0" indent="0" algn="ctr">
              <a:lnSpc>
                <a:spcPct val="90000"/>
              </a:lnSpc>
              <a:buNone/>
              <a:defRPr>
                <a:solidFill>
                  <a:schemeClr val="bg1"/>
                </a:solidFill>
              </a:defRPr>
            </a:lvl3pPr>
            <a:lvl4pPr marL="0" indent="0" algn="ctr">
              <a:lnSpc>
                <a:spcPct val="90000"/>
              </a:lnSpc>
              <a:buNone/>
              <a:defRPr>
                <a:solidFill>
                  <a:schemeClr val="bg1"/>
                </a:solidFill>
              </a:defRPr>
            </a:lvl4pPr>
            <a:lvl5pPr marL="0" indent="0" algn="ctr">
              <a:lnSpc>
                <a:spcPct val="90000"/>
              </a:lnSpc>
              <a:buNone/>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3119853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pos="256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on Plan 2">
    <p:spTree>
      <p:nvGrpSpPr>
        <p:cNvPr id="1" name=""/>
        <p:cNvGrpSpPr/>
        <p:nvPr/>
      </p:nvGrpSpPr>
      <p:grpSpPr>
        <a:xfrm>
          <a:off x="0" y="0"/>
          <a:ext cx="0" cy="0"/>
          <a:chOff x="0" y="0"/>
          <a:chExt cx="0" cy="0"/>
        </a:xfrm>
      </p:grpSpPr>
      <p:sp>
        <p:nvSpPr>
          <p:cNvPr id="5" name="Rectangle 4"/>
          <p:cNvSpPr/>
          <p:nvPr userDrawn="1"/>
        </p:nvSpPr>
        <p:spPr bwMode="gray">
          <a:xfrm>
            <a:off x="0" y="0"/>
            <a:ext cx="12192000" cy="1099757"/>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2" name="Title 1"/>
          <p:cNvSpPr>
            <a:spLocks noGrp="1"/>
          </p:cNvSpPr>
          <p:nvPr>
            <p:ph type="title"/>
          </p:nvPr>
        </p:nvSpPr>
        <p:spPr bwMode="gray">
          <a:xfrm>
            <a:off x="304800" y="228600"/>
            <a:ext cx="11576050" cy="535531"/>
          </a:xfrm>
        </p:spPr>
        <p:txBody>
          <a:bodyPr/>
          <a:lstStyle>
            <a:lvl1pPr>
              <a:defRPr>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722262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smtClean="0"/>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02773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lling_Mult_Choic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gray">
          <a:xfrm>
            <a:off x="304800" y="1325563"/>
            <a:ext cx="11576050" cy="4554537"/>
          </a:xfrm>
        </p:spPr>
        <p:txBody>
          <a:bodyPr/>
          <a:lstStyle>
            <a:lvl1pPr marL="0" indent="0">
              <a:buNone/>
              <a:defRPr b="1">
                <a:solidFill>
                  <a:schemeClr val="tx1"/>
                </a:solidFill>
              </a:defRPr>
            </a:lvl1pPr>
            <a:lvl2pPr marL="548640" indent="-274320">
              <a:buClr>
                <a:srgbClr val="00529B"/>
              </a:buClr>
              <a:buFont typeface="Wingdings" panose="05000000000000000000" pitchFamily="2" charset="2"/>
              <a:buChar char="§"/>
              <a:defRPr sz="2800"/>
            </a:lvl2pPr>
            <a:lvl3pPr marL="914400" indent="-274320">
              <a:buFont typeface="Arial" panose="020B0604020202020204" pitchFamily="34" charset="0"/>
              <a:buChar char="–"/>
              <a:defRPr sz="2400"/>
            </a:lvl3pPr>
            <a:lvl4pPr marL="1188720" indent="-274320">
              <a:buFont typeface="Wingdings" panose="05000000000000000000" pitchFamily="2" charset="2"/>
              <a:buChar char="§"/>
              <a:defRPr/>
            </a:lvl4pPr>
            <a:lvl5pPr marL="1508760" indent="-27432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1811666553"/>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defTabSz="914354">
              <a:lnSpc>
                <a:spcPct val="100000"/>
              </a:lnSpc>
              <a:spcBef>
                <a:spcPct val="50000"/>
              </a:spcBef>
              <a:spcAft>
                <a:spcPct val="0"/>
              </a:spcAft>
            </a:pPr>
            <a:endParaRPr lang="en-US" sz="1800" dirty="0" smtClean="0">
              <a:solidFill>
                <a:srgbClr val="FFFFFF"/>
              </a:solidFill>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274320" bIns="91440" anchor="t" anchorCtr="0"/>
          <a:lstStyle>
            <a:lvl1pPr marL="0" indent="0">
              <a:lnSpc>
                <a:spcPct val="90000"/>
              </a:lnSpc>
              <a:buNone/>
              <a:defRPr sz="3600" b="1" baseline="0"/>
            </a:lvl1pPr>
            <a:lvl2pPr marL="0" indent="0">
              <a:buNone/>
              <a:defRPr sz="2800" baseline="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27561530"/>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263962179"/>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76834561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Text Placeholder 5"/>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655092"/>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 Title Only">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55693965"/>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7359589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845504767"/>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
        <p:nvSpPr>
          <p:cNvPr id="6" name="Content Placeholder 4"/>
          <p:cNvSpPr>
            <a:spLocks noGrp="1"/>
          </p:cNvSpPr>
          <p:nvPr>
            <p:ph sz="quarter" idx="11"/>
          </p:nvPr>
        </p:nvSpPr>
        <p:spPr bwMode="gray">
          <a:xfrm>
            <a:off x="304800" y="1325565"/>
            <a:ext cx="11576050" cy="4554536"/>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2585262291"/>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smtClean="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defTabSz="685766">
              <a:lnSpc>
                <a:spcPct val="100000"/>
              </a:lnSpc>
              <a:spcBef>
                <a:spcPct val="50000"/>
              </a:spcBef>
              <a:spcAft>
                <a:spcPct val="0"/>
              </a:spcAft>
            </a:pPr>
            <a:endParaRPr lang="en-US" sz="1350" dirty="0" smtClean="0">
              <a:solidFill>
                <a:srgbClr val="FFFFFF"/>
              </a:solidFill>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98336752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430518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ck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76650573"/>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 Title and Content">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tx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rgbClr val="FFFFFF"/>
              </a:solidFill>
            </a:endParaRPr>
          </a:p>
        </p:txBody>
      </p:sp>
      <p:sp>
        <p:nvSpPr>
          <p:cNvPr id="4" name="Text Placeholder 3"/>
          <p:cNvSpPr>
            <a:spLocks noGrp="1"/>
          </p:cNvSpPr>
          <p:nvPr>
            <p:ph type="body" sz="quarter" idx="10"/>
          </p:nvPr>
        </p:nvSpPr>
        <p:spPr bwMode="gray">
          <a:xfrm>
            <a:off x="304800" y="1325563"/>
            <a:ext cx="11576050" cy="455453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0465000" y="6208369"/>
            <a:ext cx="1417320" cy="323040"/>
          </a:xfrm>
          <a:prstGeom prst="rect">
            <a:avLst/>
          </a:prstGeom>
        </p:spPr>
      </p:pic>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FFFFFF">
                    <a:lumMod val="85000"/>
                  </a:srgbClr>
                </a:solidFill>
              </a:rPr>
              <a:pPr algn="l">
                <a:spcBef>
                  <a:spcPts val="0"/>
                </a:spcBef>
                <a:spcAft>
                  <a:spcPts val="600"/>
                </a:spcAft>
                <a:tabLst>
                  <a:tab pos="228600" algn="l"/>
                </a:tabLst>
              </a:pPr>
              <a:t>‹#›</a:t>
            </a:fld>
            <a:r>
              <a:rPr dirty="0">
                <a:solidFill>
                  <a:srgbClr val="FFFFFF">
                    <a:lumMod val="85000"/>
                  </a:srgbClr>
                </a:solidFill>
              </a:rPr>
              <a:t>	© 2017 Gartner, Inc. and/or its affiliates. All rights reserved.</a:t>
            </a:r>
          </a:p>
        </p:txBody>
      </p:sp>
    </p:spTree>
    <p:extLst>
      <p:ext uri="{BB962C8B-B14F-4D97-AF65-F5344CB8AC3E}">
        <p14:creationId xmlns:p14="http://schemas.microsoft.com/office/powerpoint/2010/main" val="168608647"/>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ClrTx/>
              <a:buFont typeface="+mj-lt"/>
              <a:buAutoNum type="arabicPeriod"/>
              <a:defRPr>
                <a:solidFill>
                  <a:srgbClr val="919191"/>
                </a:solidFill>
              </a:defRPr>
            </a:lvl1pPr>
            <a:lvl2pPr marL="777240">
              <a:buClrTx/>
              <a:defRPr>
                <a:solidFill>
                  <a:srgbClr val="919191"/>
                </a:solidFill>
              </a:defRPr>
            </a:lvl2pPr>
            <a:lvl3pPr marL="1051560">
              <a:buClrTx/>
              <a:defRPr>
                <a:solidFill>
                  <a:srgbClr val="919191"/>
                </a:solidFill>
              </a:defRPr>
            </a:lvl3pPr>
            <a:lvl4pPr marL="1371600">
              <a:buClrTx/>
              <a:defRPr>
                <a:solidFill>
                  <a:srgbClr val="919191"/>
                </a:solidFill>
              </a:defRPr>
            </a:lvl4pPr>
            <a:lvl5pPr marL="1645920">
              <a:buClrTx/>
              <a:defRPr>
                <a:solidFill>
                  <a:srgbClr val="91919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182794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29600359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0" y="7"/>
            <a:ext cx="12192000" cy="5880093"/>
          </a:xfrm>
          <a:prstGeom prst="rect">
            <a:avLst/>
          </a:prstGeom>
          <a:solidFill>
            <a:srgbClr val="00529B"/>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230177" algn="l"/>
              </a:tabLst>
            </a:pPr>
            <a:endParaRPr lang="en-US" sz="1051" kern="0" dirty="0">
              <a:solidFill>
                <a:srgbClr val="FFFFFF"/>
              </a:solidFill>
            </a:endParaRPr>
          </a:p>
        </p:txBody>
      </p:sp>
      <p:sp>
        <p:nvSpPr>
          <p:cNvPr id="5" name="Content Placeholder 4"/>
          <p:cNvSpPr>
            <a:spLocks noGrp="1"/>
          </p:cNvSpPr>
          <p:nvPr>
            <p:ph sz="quarter" idx="11"/>
          </p:nvPr>
        </p:nvSpPr>
        <p:spPr bwMode="gray">
          <a:xfrm>
            <a:off x="304800" y="1325563"/>
            <a:ext cx="11576050" cy="4554537"/>
          </a:xfrm>
        </p:spPr>
        <p:txBody>
          <a:bodyPr/>
          <a:lstStyle>
            <a:lvl1pPr marL="0" indent="0">
              <a:buClr>
                <a:schemeClr val="bg1"/>
              </a:buClr>
              <a:buNone/>
              <a:defRPr>
                <a:solidFill>
                  <a:schemeClr val="bg1"/>
                </a:solidFill>
              </a:defRPr>
            </a:lvl1pPr>
            <a:lvl2pPr marL="274320" indent="-274320">
              <a:buClr>
                <a:schemeClr val="bg1"/>
              </a:buClr>
              <a:buFont typeface="Wingdings" panose="05000000000000000000" pitchFamily="2" charset="2"/>
              <a:buChar char="§"/>
              <a:defRPr sz="2400">
                <a:solidFill>
                  <a:schemeClr val="bg1"/>
                </a:solidFill>
              </a:defRPr>
            </a:lvl2pPr>
            <a:lvl3pPr marL="594360" indent="-274320">
              <a:buClr>
                <a:schemeClr val="bg1"/>
              </a:buClr>
              <a:buFont typeface="Arial" panose="020B0604020202020204" pitchFamily="34" charset="0"/>
              <a:buChar char="–"/>
              <a:defRPr sz="2200">
                <a:solidFill>
                  <a:schemeClr val="bg1"/>
                </a:solidFill>
              </a:defRPr>
            </a:lvl3pPr>
            <a:lvl4pPr marL="914400" indent="-274320">
              <a:buClr>
                <a:schemeClr val="bg1"/>
              </a:buClr>
              <a:buFont typeface="Wingdings" panose="05000000000000000000" pitchFamily="2" charset="2"/>
              <a:buChar char="§"/>
              <a:defRPr>
                <a:solidFill>
                  <a:schemeClr val="bg1"/>
                </a:solidFill>
              </a:defRPr>
            </a:lvl4pPr>
            <a:lvl5pPr marL="1234440" indent="-274320">
              <a:buClr>
                <a:schemeClr val="bg1"/>
              </a:buClr>
              <a:buFont typeface="Arial" panose="020B060402020202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30575036"/>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14" name="Text Placeholder 13"/>
          <p:cNvSpPr>
            <a:spLocks noGrp="1"/>
          </p:cNvSpPr>
          <p:nvPr>
            <p:ph type="body" sz="quarter" idx="17"/>
          </p:nvPr>
        </p:nvSpPr>
        <p:spPr bwMode="gray">
          <a:xfrm>
            <a:off x="304800" y="945753"/>
            <a:ext cx="11576050" cy="1029537"/>
          </a:xfrm>
          <a:solidFill>
            <a:srgbClr val="00529B"/>
          </a:solidFill>
        </p:spPr>
        <p:txBody>
          <a:bodyPr lIns="0" tIns="0" rIns="91440" bIns="0" anchor="ctr" anchorCtr="0">
            <a:noAutofit/>
          </a:bodyPr>
          <a:lstStyle>
            <a:lvl1pPr marL="146304" indent="0">
              <a:lnSpc>
                <a:spcPct val="90000"/>
              </a:lnSpc>
              <a:buNone/>
              <a:defRPr>
                <a:solidFill>
                  <a:schemeClr val="bg1"/>
                </a:solidFill>
              </a:defRPr>
            </a:lvl1pPr>
          </a:lstStyle>
          <a:p>
            <a:pPr lvl="0"/>
            <a:r>
              <a:rPr lang="en-US" smtClean="0"/>
              <a:t>Click to edit Master text styles</a:t>
            </a:r>
          </a:p>
        </p:txBody>
      </p:sp>
      <p:sp>
        <p:nvSpPr>
          <p:cNvPr id="4" name="Title 3"/>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8"/>
          </p:nvPr>
        </p:nvSpPr>
        <p:spPr bwMode="gray">
          <a:xfrm>
            <a:off x="317500" y="2111375"/>
            <a:ext cx="5657850" cy="3768725"/>
          </a:xfrm>
        </p:spPr>
        <p:txBody>
          <a:bodyPr/>
          <a:lstStyle>
            <a:lvl1pPr marL="0" indent="0">
              <a:buFontTx/>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9"/>
          </p:nvPr>
        </p:nvSpPr>
        <p:spPr bwMode="gray">
          <a:xfrm>
            <a:off x="6218238" y="2111375"/>
            <a:ext cx="5662612" cy="3768725"/>
          </a:xfrm>
        </p:spPr>
        <p:txBody>
          <a:bodyPr/>
          <a:lstStyle>
            <a:lvl1pPr marL="0" indent="0">
              <a:buNone/>
              <a:defRPr sz="2400" b="1"/>
            </a:lvl1pPr>
            <a:lvl2pPr marL="274320" indent="-274320">
              <a:buClr>
                <a:srgbClr val="00529B"/>
              </a:buClr>
              <a:buFont typeface="Wingdings" panose="05000000000000000000" pitchFamily="2" charset="2"/>
              <a:buChar char="§"/>
              <a:defRPr sz="2400"/>
            </a:lvl2pPr>
            <a:lvl3pPr marL="594360" indent="-274320">
              <a:buFont typeface="Arial" panose="020B0604020202020204" pitchFamily="34" charset="0"/>
              <a:buChar char="–"/>
              <a:defRPr sz="2200"/>
            </a:lvl3pPr>
            <a:lvl4pPr marL="868680" indent="-274320">
              <a:buFont typeface="Wingdings" panose="05000000000000000000" pitchFamily="2" charset="2"/>
              <a:buChar char="§"/>
              <a:defRPr sz="2000"/>
            </a:lvl4pPr>
            <a:lvl5pPr marL="1188720" indent="-27432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85970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33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bwMode="auto"/>
        <p:txBody>
          <a:bodyPr/>
          <a:lstStyle/>
          <a:p>
            <a:r>
              <a:rPr lang="en-US" smtClean="0"/>
              <a:t>Click to edit Master title style</a:t>
            </a:r>
            <a:endParaRPr lang="en-US" dirty="0"/>
          </a:p>
        </p:txBody>
      </p:sp>
    </p:spTree>
    <p:extLst>
      <p:ext uri="{BB962C8B-B14F-4D97-AF65-F5344CB8AC3E}">
        <p14:creationId xmlns:p14="http://schemas.microsoft.com/office/powerpoint/2010/main" val="388147232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7" name="Title 6"/>
          <p:cNvSpPr>
            <a:spLocks noGrp="1"/>
          </p:cNvSpPr>
          <p:nvPr>
            <p:ph type="title"/>
          </p:nvPr>
        </p:nvSpPr>
        <p:spPr bwMode="auto"/>
        <p:txBody>
          <a:bodyPr/>
          <a:lstStyle/>
          <a:p>
            <a:r>
              <a:rPr lang="en-US" smtClean="0"/>
              <a:t>Click to edit Master title style</a:t>
            </a:r>
            <a:endParaRPr lang="en-US" dirty="0"/>
          </a:p>
        </p:txBody>
      </p:sp>
      <p:sp>
        <p:nvSpPr>
          <p:cNvPr id="3" name="Text Placeholder 2"/>
          <p:cNvSpPr>
            <a:spLocks noGrp="1"/>
          </p:cNvSpPr>
          <p:nvPr>
            <p:ph type="body" sz="quarter" idx="10"/>
          </p:nvPr>
        </p:nvSpPr>
        <p:spPr bwMode="gray">
          <a:xfrm>
            <a:off x="304800" y="1325563"/>
            <a:ext cx="11576050" cy="4554537"/>
          </a:xfrm>
        </p:spPr>
        <p:txBody>
          <a:bodyPr/>
          <a:lstStyle>
            <a:lvl1pPr marL="0" indent="0">
              <a:lnSpc>
                <a:spcPct val="90000"/>
              </a:lnSpc>
              <a:buNone/>
              <a:defRPr b="1"/>
            </a:lvl1pPr>
            <a:lvl2pPr marL="548640" indent="-274320">
              <a:lnSpc>
                <a:spcPct val="90000"/>
              </a:lnSpc>
              <a:buClr>
                <a:srgbClr val="00529B"/>
              </a:buClr>
              <a:buFont typeface="Wingdings" panose="05000000000000000000" pitchFamily="2" charset="2"/>
              <a:buChar char="§"/>
              <a:defRPr/>
            </a:lvl2pPr>
            <a:lvl3pPr marL="868680" indent="-274320">
              <a:lnSpc>
                <a:spcPct val="90000"/>
              </a:lnSpc>
              <a:buFont typeface="Arial" panose="020B0604020202020204" pitchFamily="34" charset="0"/>
              <a:buChar char="–"/>
              <a:defRPr/>
            </a:lvl3pPr>
            <a:lvl4pPr marL="1143000" indent="-274320">
              <a:lnSpc>
                <a:spcPct val="90000"/>
              </a:lnSpc>
              <a:buFont typeface="Wingdings" panose="05000000000000000000" pitchFamily="2" charset="2"/>
              <a:buChar char="§"/>
              <a:defRPr/>
            </a:lvl4pPr>
            <a:lvl5pPr marL="1463040" indent="-274320">
              <a:lnSpc>
                <a:spcPct val="90000"/>
              </a:lnSpc>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0267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6" name="Rectangle 53"/>
          <p:cNvSpPr>
            <a:spLocks noGrp="1" noChangeArrowheads="1"/>
          </p:cNvSpPr>
          <p:nvPr>
            <p:ph type="title"/>
          </p:nvPr>
        </p:nvSpPr>
        <p:spPr bwMode="auto">
          <a:xfrm>
            <a:off x="304800" y="228600"/>
            <a:ext cx="11576050" cy="5355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2" name="Text Placeholder 1"/>
          <p:cNvSpPr>
            <a:spLocks noGrp="1"/>
          </p:cNvSpPr>
          <p:nvPr userDrawn="1">
            <p:ph type="body" idx="1"/>
          </p:nvPr>
        </p:nvSpPr>
        <p:spPr bwMode="gray">
          <a:xfrm>
            <a:off x="304800" y="1325564"/>
            <a:ext cx="11576050" cy="4554536"/>
          </a:xfrm>
          <a:prstGeom prst="rect">
            <a:avLst/>
          </a:prstGeom>
        </p:spPr>
        <p:txBody>
          <a:bodyPr vert="horz" lIns="0" tIns="0" rIns="4572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a:solidFill>
                  <a:srgbClr val="B2B2B2"/>
                </a:solidFill>
              </a:rPr>
              <a:pPr algn="l">
                <a:spcBef>
                  <a:spcPts val="0"/>
                </a:spcBef>
                <a:spcAft>
                  <a:spcPts val="600"/>
                </a:spcAft>
                <a:tabLst>
                  <a:tab pos="228600" algn="l"/>
                </a:tabLst>
              </a:pPr>
              <a:t>‹#›</a:t>
            </a:fld>
            <a:r>
              <a:rPr dirty="0">
                <a:solidFill>
                  <a:srgbClr val="B2B2B2"/>
                </a:solidFill>
              </a:rPr>
              <a:t>	© 2017 Gartner, Inc. and/or its affiliates. All rights reserved.</a:t>
            </a:r>
          </a:p>
        </p:txBody>
      </p:sp>
      <p:pic>
        <p:nvPicPr>
          <p:cNvPr id="12" name="Picture 1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bwMode="gray">
          <a:xfrm>
            <a:off x="10460359" y="6200775"/>
            <a:ext cx="1420491" cy="323116"/>
          </a:xfrm>
          <a:prstGeom prst="rect">
            <a:avLst/>
          </a:prstGeom>
        </p:spPr>
      </p:pic>
    </p:spTree>
    <p:extLst>
      <p:ext uri="{BB962C8B-B14F-4D97-AF65-F5344CB8AC3E}">
        <p14:creationId xmlns:p14="http://schemas.microsoft.com/office/powerpoint/2010/main" val="1671985836"/>
      </p:ext>
    </p:extLst>
  </p:cSld>
  <p:clrMap bg1="lt1" tx1="dk1" bg2="lt2" tx2="dk2" accent1="accent1" accent2="accent2" accent3="accent3" accent4="accent4" accent5="accent5" accent6="accent6" hlink="hlink" folHlink="folHlink"/>
  <p:sldLayoutIdLst>
    <p:sldLayoutId id="2147484005"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9" r:id="rId19"/>
    <p:sldLayoutId id="2147483990" r:id="rId20"/>
    <p:sldLayoutId id="2147483991" r:id="rId21"/>
    <p:sldLayoutId id="2147483993" r:id="rId22"/>
    <p:sldLayoutId id="2147483994" r:id="rId23"/>
    <p:sldLayoutId id="2147483995" r:id="rId24"/>
    <p:sldLayoutId id="2147483996" r:id="rId25"/>
    <p:sldLayoutId id="2147483997" r:id="rId26"/>
    <p:sldLayoutId id="2147483998" r:id="rId27"/>
    <p:sldLayoutId id="2147483999" r:id="rId28"/>
    <p:sldLayoutId id="2147484000" r:id="rId29"/>
    <p:sldLayoutId id="2147484001" r:id="rId30"/>
    <p:sldLayoutId id="2147484002" r:id="rId31"/>
  </p:sldLayoutIdLst>
  <p:transition/>
  <p:timing>
    <p:tnLst>
      <p:par>
        <p:cTn id="1" dur="indefinite" restart="never" nodeType="tmRoot"/>
      </p:par>
    </p:tnLst>
  </p:timing>
  <p:hf sldNum="0" hdr="0" ftr="0" dt="0"/>
  <p:txStyles>
    <p:title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91">
          <p15:clr>
            <a:srgbClr val="5ACBF0"/>
          </p15:clr>
        </p15:guide>
        <p15:guide id="2" pos="290">
          <p15:clr>
            <a:srgbClr val="5ACBF0"/>
          </p15:clr>
        </p15:guide>
        <p15:guide id="3" orient="horz" pos="768">
          <p15:clr>
            <a:srgbClr val="5ACBF0"/>
          </p15:clr>
        </p15:guide>
        <p15:guide id="4" orient="horz" pos="4109">
          <p15:clr>
            <a:srgbClr val="5ACBF0"/>
          </p15:clr>
        </p15:guide>
        <p15:guide id="5" orient="horz" pos="835">
          <p15:clr>
            <a:srgbClr val="5ACBF0"/>
          </p15:clr>
        </p15:guide>
        <p15:guide id="6" orient="horz" pos="4056">
          <p15:clr>
            <a:srgbClr val="5ACBF0"/>
          </p15:clr>
        </p15:guide>
        <p15:guide id="7" orient="horz" pos="194">
          <p15:clr>
            <a:srgbClr val="5ACBF0"/>
          </p15:clr>
        </p15:guide>
        <p15:guide id="8" pos="192">
          <p15:clr>
            <a:srgbClr val="5ACBF0"/>
          </p15:clr>
        </p15:guide>
        <p15:guide id="9" pos="7484">
          <p15:clr>
            <a:srgbClr val="5ACBF0"/>
          </p15:clr>
        </p15:guide>
        <p15:guide id="10" orient="horz" pos="3906">
          <p15:clr>
            <a:srgbClr val="5ACBF0"/>
          </p15:clr>
        </p15:guide>
        <p15:guide id="11" pos="1900">
          <p15:clr>
            <a:srgbClr val="5ACBF0"/>
          </p15:clr>
        </p15:guide>
        <p15:guide id="12" pos="2055">
          <p15:clr>
            <a:srgbClr val="5ACBF0"/>
          </p15:clr>
        </p15:guide>
        <p15:guide id="13" pos="3764">
          <p15:clr>
            <a:srgbClr val="5ACBF0"/>
          </p15:clr>
        </p15:guide>
        <p15:guide id="14" pos="3917">
          <p15:clr>
            <a:srgbClr val="5ACBF0"/>
          </p15:clr>
        </p15:guide>
        <p15:guide id="15" pos="5624">
          <p15:clr>
            <a:srgbClr val="5ACBF0"/>
          </p15:clr>
        </p15:guide>
        <p15:guide id="16" pos="5780">
          <p15:clr>
            <a:srgbClr val="5ACBF0"/>
          </p15:clr>
        </p15:guide>
        <p15:guide id="17" orient="horz" pos="3704">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gartner.com/document/3142019?ref=solrAll&amp;refval=189392494&amp;qid=80dfecb0fe3d2d9bcb46df1fbf9ac8e5" TargetMode="External"/><Relationship Id="rId7" Type="http://schemas.openxmlformats.org/officeDocument/2006/relationships/hyperlink" Target="https://www.gartner.com/document/3471568?ref=solrAll&amp;refval=189392987&amp;qid=f2200d30c682a064456d245a0557c7ec"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hyperlink" Target="https://www.gartner.com/document/3511917?ref=solrAll&amp;refval=189392965&amp;qid=621783f8cc4eb361b57baf1b0aef5c71" TargetMode="External"/><Relationship Id="rId5" Type="http://schemas.openxmlformats.org/officeDocument/2006/relationships/hyperlink" Target="https://www.gartner.com/document/1479716?ref=solrAll&amp;refval=189392941&amp;qid=634a5f683594c6c0e6ca34638981806f" TargetMode="External"/><Relationship Id="rId4" Type="http://schemas.openxmlformats.org/officeDocument/2006/relationships/hyperlink" Target="https://www.gartner.com/document/2728717?ref=solrAll&amp;refval=189392520&amp;qid=5e4d3e3041b2d038ddde330aba37db0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Adaptive IT Governance</a:t>
            </a:r>
          </a:p>
        </p:txBody>
      </p:sp>
    </p:spTree>
    <p:extLst>
      <p:ext uri="{BB962C8B-B14F-4D97-AF65-F5344CB8AC3E}">
        <p14:creationId xmlns:p14="http://schemas.microsoft.com/office/powerpoint/2010/main" val="30130838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12202160" cy="6858000"/>
          </a:xfrm>
          <a:prstGeom prst="rect">
            <a:avLst/>
          </a:prstGeom>
        </p:spPr>
      </p:pic>
      <p:sp>
        <p:nvSpPr>
          <p:cNvPr id="5" name="Rectangle 4"/>
          <p:cNvSpPr/>
          <p:nvPr/>
        </p:nvSpPr>
        <p:spPr>
          <a:xfrm>
            <a:off x="5852160" y="2893622"/>
            <a:ext cx="6339839" cy="2420058"/>
          </a:xfrm>
          <a:prstGeom prst="rect">
            <a:avLst/>
          </a:prstGeom>
          <a:solidFill>
            <a:schemeClr val="tx1">
              <a:alpha val="60000"/>
            </a:schemeClr>
          </a:solidFill>
        </p:spPr>
        <p:txBody>
          <a:bodyPr wrap="square" lIns="182880" tIns="182880" rIns="365760" rtlCol="0">
            <a:noAutofit/>
          </a:bodyPr>
          <a:lstStyle/>
          <a:p>
            <a:pPr algn="l"/>
            <a:r>
              <a:rPr lang="en-US" sz="3000" dirty="0">
                <a:solidFill>
                  <a:schemeClr val="bg1"/>
                </a:solidFill>
                <a:effectLst>
                  <a:outerShdw blurRad="38100" dist="38100" dir="2700000" algn="tl">
                    <a:srgbClr val="000000">
                      <a:alpha val="43137"/>
                    </a:srgbClr>
                  </a:outerShdw>
                </a:effectLst>
              </a:rPr>
              <a:t>A traditional one-size-fits-all, command-and-control-based IT governance capability has neither the scope nor the agility to meet the needs of digital business. </a:t>
            </a:r>
          </a:p>
        </p:txBody>
      </p:sp>
    </p:spTree>
    <p:extLst>
      <p:ext uri="{BB962C8B-B14F-4D97-AF65-F5344CB8AC3E}">
        <p14:creationId xmlns:p14="http://schemas.microsoft.com/office/powerpoint/2010/main" val="14070347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63787"/>
          </a:xfrm>
          <a:prstGeom prst="rect">
            <a:avLst/>
          </a:prstGeom>
        </p:spPr>
      </p:pic>
      <p:grpSp>
        <p:nvGrpSpPr>
          <p:cNvPr id="6" name="Group 5"/>
          <p:cNvGrpSpPr/>
          <p:nvPr/>
        </p:nvGrpSpPr>
        <p:grpSpPr>
          <a:xfrm>
            <a:off x="5533052" y="1138793"/>
            <a:ext cx="6658948" cy="3919344"/>
            <a:chOff x="5533052" y="1138793"/>
            <a:chExt cx="6658948" cy="3919344"/>
          </a:xfrm>
        </p:grpSpPr>
        <p:sp>
          <p:nvSpPr>
            <p:cNvPr id="7" name="Rectangle 6"/>
            <p:cNvSpPr/>
            <p:nvPr/>
          </p:nvSpPr>
          <p:spPr bwMode="auto">
            <a:xfrm>
              <a:off x="5533052" y="1138793"/>
              <a:ext cx="6658948" cy="3919344"/>
            </a:xfrm>
            <a:prstGeom prst="rect">
              <a:avLst/>
            </a:prstGeom>
            <a:solidFill>
              <a:schemeClr val="tx1">
                <a:alpha val="5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8" name="Text Placeholder 2"/>
            <p:cNvSpPr txBox="1">
              <a:spLocks/>
            </p:cNvSpPr>
            <p:nvPr/>
          </p:nvSpPr>
          <p:spPr>
            <a:xfrm>
              <a:off x="5717893" y="1325564"/>
              <a:ext cx="6261903" cy="3605252"/>
            </a:xfrm>
            <a:prstGeom prst="rect">
              <a:avLst/>
            </a:prstGeom>
          </p:spPr>
          <p:txBody>
            <a:bodyPr lIns="0" tIns="0"/>
            <a:lst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a:spcAft>
                  <a:spcPts val="600"/>
                </a:spcAft>
                <a:buClr>
                  <a:schemeClr val="bg1"/>
                </a:buClr>
              </a:pPr>
              <a:r>
                <a:rPr lang="en-US" sz="2400" b="1" kern="0" dirty="0" smtClean="0">
                  <a:solidFill>
                    <a:schemeClr val="bg1"/>
                  </a:solidFill>
                </a:rPr>
                <a:t>"Old school" </a:t>
              </a:r>
              <a:r>
                <a:rPr lang="en-US" sz="2400" kern="0" dirty="0" smtClean="0">
                  <a:solidFill>
                    <a:schemeClr val="bg1"/>
                  </a:solidFill>
                </a:rPr>
                <a:t>governance focused on </a:t>
              </a:r>
              <a:r>
                <a:rPr lang="en-US" sz="2400" b="1" kern="0" dirty="0" smtClean="0">
                  <a:solidFill>
                    <a:srgbClr val="FFFF00"/>
                  </a:solidFill>
                </a:rPr>
                <a:t>compliance and minimizing risk </a:t>
              </a:r>
              <a:r>
                <a:rPr lang="en-US" sz="2400" kern="0" dirty="0" smtClean="0">
                  <a:solidFill>
                    <a:schemeClr val="bg1"/>
                  </a:solidFill>
                </a:rPr>
                <a:t>— one-size-fits-all situations.</a:t>
              </a:r>
            </a:p>
            <a:p>
              <a:pPr>
                <a:spcAft>
                  <a:spcPts val="600"/>
                </a:spcAft>
                <a:buClr>
                  <a:schemeClr val="bg1"/>
                </a:buClr>
              </a:pPr>
              <a:r>
                <a:rPr lang="en-US" sz="2400" b="1" kern="0" dirty="0" smtClean="0">
                  <a:solidFill>
                    <a:schemeClr val="bg1"/>
                  </a:solidFill>
                </a:rPr>
                <a:t>"New school" </a:t>
              </a:r>
              <a:r>
                <a:rPr lang="en-US" sz="2400" kern="0" dirty="0" smtClean="0">
                  <a:solidFill>
                    <a:schemeClr val="bg1"/>
                  </a:solidFill>
                </a:rPr>
                <a:t>governance is focused on </a:t>
              </a:r>
              <a:r>
                <a:rPr lang="en-US" sz="2400" b="1" kern="0" dirty="0" smtClean="0">
                  <a:solidFill>
                    <a:srgbClr val="FFFF00"/>
                  </a:solidFill>
                </a:rPr>
                <a:t>strategy execution and risk balancing </a:t>
              </a:r>
              <a:r>
                <a:rPr lang="en-US" sz="2400" kern="0" dirty="0" smtClean="0">
                  <a:solidFill>
                    <a:schemeClr val="bg1"/>
                  </a:solidFill>
                </a:rPr>
                <a:t>— the right approach is context dependent.</a:t>
              </a:r>
            </a:p>
            <a:p>
              <a:pPr>
                <a:spcAft>
                  <a:spcPts val="600"/>
                </a:spcAft>
                <a:buClr>
                  <a:schemeClr val="bg1"/>
                </a:buClr>
              </a:pPr>
              <a:r>
                <a:rPr lang="en-US" sz="2400" b="1" kern="0" dirty="0" smtClean="0">
                  <a:solidFill>
                    <a:schemeClr val="bg1"/>
                  </a:solidFill>
                </a:rPr>
                <a:t>One coherent strategy and one coherent governance model </a:t>
              </a:r>
              <a:r>
                <a:rPr lang="en-US" sz="2400" b="1" kern="0" dirty="0" smtClean="0">
                  <a:solidFill>
                    <a:srgbClr val="FFFF00"/>
                  </a:solidFill>
                </a:rPr>
                <a:t>focused on</a:t>
              </a:r>
              <a:br>
                <a:rPr lang="en-US" sz="2400" b="1" kern="0" dirty="0" smtClean="0">
                  <a:solidFill>
                    <a:srgbClr val="FFFF00"/>
                  </a:solidFill>
                </a:rPr>
              </a:br>
              <a:r>
                <a:rPr lang="en-US" sz="2400" b="1" kern="0" dirty="0" smtClean="0">
                  <a:solidFill>
                    <a:srgbClr val="FFFF00"/>
                  </a:solidFill>
                </a:rPr>
                <a:t>strategy execution.</a:t>
              </a:r>
              <a:endParaRPr lang="en-US" sz="2400" b="1" kern="0" dirty="0">
                <a:solidFill>
                  <a:srgbClr val="FFFF00"/>
                </a:solidFill>
              </a:endParaRPr>
            </a:p>
          </p:txBody>
        </p:sp>
      </p:grpSp>
      <p:sp>
        <p:nvSpPr>
          <p:cNvPr id="3" name="Title 2"/>
          <p:cNvSpPr>
            <a:spLocks noGrp="1"/>
          </p:cNvSpPr>
          <p:nvPr>
            <p:ph type="title"/>
          </p:nvPr>
        </p:nvSpPr>
        <p:spPr/>
        <p:txBody>
          <a:bodyPr/>
          <a:lstStyle/>
          <a:p>
            <a:pPr algn="r"/>
            <a:r>
              <a:rPr lang="en-US" dirty="0">
                <a:solidFill>
                  <a:schemeClr val="tx1"/>
                </a:solidFill>
              </a:rPr>
              <a:t>IT Governance — Intent and Purpose</a:t>
            </a:r>
          </a:p>
        </p:txBody>
      </p:sp>
    </p:spTree>
    <p:extLst>
      <p:ext uri="{BB962C8B-B14F-4D97-AF65-F5344CB8AC3E}">
        <p14:creationId xmlns:p14="http://schemas.microsoft.com/office/powerpoint/2010/main" val="224740716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0" indent="0">
              <a:buNone/>
            </a:pPr>
            <a:r>
              <a:rPr lang="en-US" sz="3200" b="1" dirty="0"/>
              <a:t>"Adaptive governance </a:t>
            </a:r>
            <a:r>
              <a:rPr lang="en-US" sz="3200" dirty="0"/>
              <a:t>is the organizational capability that determines the governance styles and mechanisms that will deliver required business outcomes in a given context."</a:t>
            </a:r>
          </a:p>
        </p:txBody>
      </p:sp>
      <p:sp>
        <p:nvSpPr>
          <p:cNvPr id="6" name="Title 5"/>
          <p:cNvSpPr>
            <a:spLocks noGrp="1"/>
          </p:cNvSpPr>
          <p:nvPr>
            <p:ph type="title"/>
          </p:nvPr>
        </p:nvSpPr>
        <p:spPr/>
        <p:txBody>
          <a:bodyPr/>
          <a:lstStyle/>
          <a:p>
            <a:r>
              <a:rPr lang="en-US" dirty="0"/>
              <a:t>Adaptive IT Governance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91" y="1600140"/>
            <a:ext cx="4955584" cy="3918009"/>
          </a:xfrm>
          <a:prstGeom prst="rect">
            <a:avLst/>
          </a:prstGeom>
        </p:spPr>
      </p:pic>
    </p:spTree>
    <p:extLst>
      <p:ext uri="{BB962C8B-B14F-4D97-AF65-F5344CB8AC3E}">
        <p14:creationId xmlns:p14="http://schemas.microsoft.com/office/powerpoint/2010/main" val="34790474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0" indent="0">
              <a:buNone/>
            </a:pPr>
            <a:r>
              <a:rPr lang="en-US" sz="2200" b="1" dirty="0"/>
              <a:t>Control-Based Style</a:t>
            </a:r>
          </a:p>
          <a:p>
            <a:pPr marL="0" indent="0">
              <a:buNone/>
            </a:pPr>
            <a:r>
              <a:rPr lang="en-US" sz="2200" dirty="0" smtClean="0"/>
              <a:t>Making decisions </a:t>
            </a:r>
            <a:r>
              <a:rPr lang="en-US" sz="2200" dirty="0"/>
              <a:t>according to rules, policies, standards, directives and compliance requirements from regulators dominates this command-and-control style of governance. It remains a foundation of, and anchor for, governance of the enterprise.</a:t>
            </a:r>
          </a:p>
          <a:p>
            <a:pPr marL="0" indent="0">
              <a:buNone/>
            </a:pPr>
            <a:r>
              <a:rPr lang="en-US" sz="2200" b="1" dirty="0"/>
              <a:t>Outcome-Based Style</a:t>
            </a:r>
          </a:p>
          <a:p>
            <a:pPr marL="0" indent="0">
              <a:buNone/>
            </a:pPr>
            <a:r>
              <a:rPr lang="en-US" sz="2200" dirty="0"/>
              <a:t>Achieving business outcomes while balancing risk, </a:t>
            </a:r>
            <a:r>
              <a:rPr lang="en-US" sz="2200" dirty="0" smtClean="0"/>
              <a:t>return and performance </a:t>
            </a:r>
            <a:r>
              <a:rPr lang="en-US" sz="2200" dirty="0"/>
              <a:t>on investments within the enterprise guardrails.</a:t>
            </a:r>
          </a:p>
          <a:p>
            <a:pPr marL="0" indent="0">
              <a:buNone/>
            </a:pPr>
            <a:endParaRPr lang="en-US" sz="2200" dirty="0"/>
          </a:p>
        </p:txBody>
      </p:sp>
      <p:sp>
        <p:nvSpPr>
          <p:cNvPr id="6" name="Title 5"/>
          <p:cNvSpPr>
            <a:spLocks noGrp="1"/>
          </p:cNvSpPr>
          <p:nvPr>
            <p:ph type="title"/>
          </p:nvPr>
        </p:nvSpPr>
        <p:spPr/>
        <p:txBody>
          <a:bodyPr/>
          <a:lstStyle/>
          <a:p>
            <a:r>
              <a:rPr lang="en-US" dirty="0"/>
              <a:t>Adaptive IT Governance Requires Adopting New Practices</a:t>
            </a:r>
          </a:p>
        </p:txBody>
      </p:sp>
      <p:grpSp>
        <p:nvGrpSpPr>
          <p:cNvPr id="2" name="Group 1"/>
          <p:cNvGrpSpPr/>
          <p:nvPr/>
        </p:nvGrpSpPr>
        <p:grpSpPr>
          <a:xfrm>
            <a:off x="808997" y="1215343"/>
            <a:ext cx="4676172" cy="4676172"/>
            <a:chOff x="668164" y="1203649"/>
            <a:chExt cx="4798363" cy="4798363"/>
          </a:xfrm>
          <a:scene3d>
            <a:camera prst="orthographicFront"/>
            <a:lightRig rig="threePt" dir="t"/>
          </a:scene3d>
        </p:grpSpPr>
        <p:sp>
          <p:nvSpPr>
            <p:cNvPr id="3" name="Freeform 2"/>
            <p:cNvSpPr/>
            <p:nvPr/>
          </p:nvSpPr>
          <p:spPr>
            <a:xfrm>
              <a:off x="668164" y="1203649"/>
              <a:ext cx="4798363" cy="4798363"/>
            </a:xfrm>
            <a:custGeom>
              <a:avLst/>
              <a:gdLst>
                <a:gd name="connsiteX0" fmla="*/ 0 w 4798363"/>
                <a:gd name="connsiteY0" fmla="*/ 2399182 h 4798363"/>
                <a:gd name="connsiteX1" fmla="*/ 2399182 w 4798363"/>
                <a:gd name="connsiteY1" fmla="*/ 0 h 4798363"/>
                <a:gd name="connsiteX2" fmla="*/ 4798364 w 4798363"/>
                <a:gd name="connsiteY2" fmla="*/ 2399182 h 4798363"/>
                <a:gd name="connsiteX3" fmla="*/ 2399182 w 4798363"/>
                <a:gd name="connsiteY3" fmla="*/ 4798364 h 4798363"/>
                <a:gd name="connsiteX4" fmla="*/ 0 w 4798363"/>
                <a:gd name="connsiteY4" fmla="*/ 2399182 h 479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363" h="4798363">
                  <a:moveTo>
                    <a:pt x="0" y="2399182"/>
                  </a:moveTo>
                  <a:cubicBezTo>
                    <a:pt x="0" y="1074150"/>
                    <a:pt x="1074150" y="0"/>
                    <a:pt x="2399182" y="0"/>
                  </a:cubicBezTo>
                  <a:cubicBezTo>
                    <a:pt x="3724214" y="0"/>
                    <a:pt x="4798364" y="1074150"/>
                    <a:pt x="4798364" y="2399182"/>
                  </a:cubicBezTo>
                  <a:cubicBezTo>
                    <a:pt x="4798364" y="3724214"/>
                    <a:pt x="3724214" y="4798364"/>
                    <a:pt x="2399182" y="4798364"/>
                  </a:cubicBezTo>
                  <a:cubicBezTo>
                    <a:pt x="1074150" y="4798364"/>
                    <a:pt x="0" y="3724214"/>
                    <a:pt x="0" y="2399182"/>
                  </a:cubicBezTo>
                  <a:close/>
                </a:path>
              </a:pathLst>
            </a:custGeom>
            <a:solidFill>
              <a:srgbClr val="00254C"/>
            </a:solidFill>
            <a:effectLs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0" tIns="339486" rIns="0" bIns="3938259" numCol="1" spcCol="1270" anchor="ctr" anchorCtr="0">
              <a:noAutofit/>
            </a:bodyPr>
            <a:lstStyle/>
            <a:p>
              <a:pPr lvl="0" algn="ctr" defTabSz="622300">
                <a:lnSpc>
                  <a:spcPct val="90000"/>
                </a:lnSpc>
                <a:spcBef>
                  <a:spcPct val="0"/>
                </a:spcBef>
                <a:spcAft>
                  <a:spcPct val="35000"/>
                </a:spcAft>
              </a:pPr>
              <a:r>
                <a:rPr lang="en-US" sz="1600" b="1" kern="1200" dirty="0" smtClean="0"/>
                <a:t>Autonomous</a:t>
              </a:r>
              <a:endParaRPr lang="en-US" sz="1600" b="1" kern="1200" dirty="0"/>
            </a:p>
          </p:txBody>
        </p:sp>
        <p:sp>
          <p:nvSpPr>
            <p:cNvPr id="4" name="Freeform 3"/>
            <p:cNvSpPr/>
            <p:nvPr/>
          </p:nvSpPr>
          <p:spPr>
            <a:xfrm>
              <a:off x="1148000" y="2163321"/>
              <a:ext cx="3838690" cy="3838690"/>
            </a:xfrm>
            <a:custGeom>
              <a:avLst/>
              <a:gdLst>
                <a:gd name="connsiteX0" fmla="*/ 0 w 3838690"/>
                <a:gd name="connsiteY0" fmla="*/ 1919345 h 3838690"/>
                <a:gd name="connsiteX1" fmla="*/ 1919345 w 3838690"/>
                <a:gd name="connsiteY1" fmla="*/ 0 h 3838690"/>
                <a:gd name="connsiteX2" fmla="*/ 3838690 w 3838690"/>
                <a:gd name="connsiteY2" fmla="*/ 1919345 h 3838690"/>
                <a:gd name="connsiteX3" fmla="*/ 1919345 w 3838690"/>
                <a:gd name="connsiteY3" fmla="*/ 3838690 h 3838690"/>
                <a:gd name="connsiteX4" fmla="*/ 0 w 3838690"/>
                <a:gd name="connsiteY4" fmla="*/ 1919345 h 38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690" h="3838690">
                  <a:moveTo>
                    <a:pt x="0" y="1919345"/>
                  </a:moveTo>
                  <a:cubicBezTo>
                    <a:pt x="0" y="859320"/>
                    <a:pt x="859320" y="0"/>
                    <a:pt x="1919345" y="0"/>
                  </a:cubicBezTo>
                  <a:cubicBezTo>
                    <a:pt x="2979370" y="0"/>
                    <a:pt x="3838690" y="859320"/>
                    <a:pt x="3838690" y="1919345"/>
                  </a:cubicBezTo>
                  <a:cubicBezTo>
                    <a:pt x="3838690" y="2979370"/>
                    <a:pt x="2979370" y="3838690"/>
                    <a:pt x="1919345" y="3838690"/>
                  </a:cubicBezTo>
                  <a:cubicBezTo>
                    <a:pt x="859320" y="3838690"/>
                    <a:pt x="0" y="2979370"/>
                    <a:pt x="0" y="1919345"/>
                  </a:cubicBezTo>
                  <a:close/>
                </a:path>
              </a:pathLst>
            </a:custGeom>
            <a:solidFill>
              <a:srgbClr val="00529B"/>
            </a:solidFill>
            <a:effectLst/>
            <a:sp3d/>
          </p:spPr>
          <p:style>
            <a:lnRef idx="0">
              <a:schemeClr val="lt1">
                <a:hueOff val="0"/>
                <a:satOff val="0"/>
                <a:lumOff val="0"/>
                <a:alphaOff val="0"/>
              </a:schemeClr>
            </a:lnRef>
            <a:fillRef idx="3">
              <a:schemeClr val="accent1">
                <a:shade val="80000"/>
                <a:hueOff val="280367"/>
                <a:satOff val="-24740"/>
                <a:lumOff val="13154"/>
                <a:alphaOff val="0"/>
              </a:schemeClr>
            </a:fillRef>
            <a:effectRef idx="3">
              <a:schemeClr val="accent1">
                <a:shade val="80000"/>
                <a:hueOff val="280367"/>
                <a:satOff val="-24740"/>
                <a:lumOff val="13154"/>
                <a:alphaOff val="0"/>
              </a:schemeClr>
            </a:effectRef>
            <a:fontRef idx="minor">
              <a:schemeClr val="lt1"/>
            </a:fontRef>
          </p:style>
          <p:txBody>
            <a:bodyPr spcFirstLastPara="0" vert="horz" wrap="square" lIns="1348102" tIns="329890" rIns="1348102" bIns="3016972" numCol="1" spcCol="1270" anchor="ctr" anchorCtr="0">
              <a:noAutofit/>
            </a:bodyPr>
            <a:lstStyle/>
            <a:p>
              <a:pPr lvl="0" algn="ctr" defTabSz="622300">
                <a:lnSpc>
                  <a:spcPct val="90000"/>
                </a:lnSpc>
                <a:spcBef>
                  <a:spcPct val="0"/>
                </a:spcBef>
                <a:spcAft>
                  <a:spcPct val="35000"/>
                </a:spcAft>
              </a:pPr>
              <a:r>
                <a:rPr lang="en-US" sz="1600" b="1" kern="1200" dirty="0" smtClean="0"/>
                <a:t>Agility</a:t>
              </a:r>
              <a:endParaRPr lang="en-US" sz="1600" b="1" kern="1200" dirty="0"/>
            </a:p>
          </p:txBody>
        </p:sp>
        <p:sp>
          <p:nvSpPr>
            <p:cNvPr id="7" name="Freeform 6"/>
            <p:cNvSpPr/>
            <p:nvPr/>
          </p:nvSpPr>
          <p:spPr>
            <a:xfrm>
              <a:off x="1627837" y="3122994"/>
              <a:ext cx="2879017" cy="2879017"/>
            </a:xfrm>
            <a:custGeom>
              <a:avLst/>
              <a:gdLst>
                <a:gd name="connsiteX0" fmla="*/ 0 w 2879017"/>
                <a:gd name="connsiteY0" fmla="*/ 1439509 h 2879017"/>
                <a:gd name="connsiteX1" fmla="*/ 1439509 w 2879017"/>
                <a:gd name="connsiteY1" fmla="*/ 0 h 2879017"/>
                <a:gd name="connsiteX2" fmla="*/ 2879018 w 2879017"/>
                <a:gd name="connsiteY2" fmla="*/ 1439509 h 2879017"/>
                <a:gd name="connsiteX3" fmla="*/ 1439509 w 2879017"/>
                <a:gd name="connsiteY3" fmla="*/ 2879018 h 2879017"/>
                <a:gd name="connsiteX4" fmla="*/ 0 w 2879017"/>
                <a:gd name="connsiteY4" fmla="*/ 1439509 h 28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017" h="2879017">
                  <a:moveTo>
                    <a:pt x="0" y="1439509"/>
                  </a:moveTo>
                  <a:cubicBezTo>
                    <a:pt x="0" y="644490"/>
                    <a:pt x="644490" y="0"/>
                    <a:pt x="1439509" y="0"/>
                  </a:cubicBezTo>
                  <a:cubicBezTo>
                    <a:pt x="2234528" y="0"/>
                    <a:pt x="2879018" y="644490"/>
                    <a:pt x="2879018" y="1439509"/>
                  </a:cubicBezTo>
                  <a:cubicBezTo>
                    <a:pt x="2879018" y="2234528"/>
                    <a:pt x="2234528" y="2879018"/>
                    <a:pt x="1439509" y="2879018"/>
                  </a:cubicBezTo>
                  <a:cubicBezTo>
                    <a:pt x="644490" y="2879018"/>
                    <a:pt x="0" y="2234528"/>
                    <a:pt x="0" y="1439509"/>
                  </a:cubicBezTo>
                  <a:close/>
                </a:path>
              </a:pathLst>
            </a:custGeom>
            <a:solidFill>
              <a:srgbClr val="6697C3"/>
            </a:solidFill>
            <a:effectLst/>
            <a:sp3d/>
          </p:spPr>
          <p:style>
            <a:lnRef idx="0">
              <a:schemeClr val="lt1">
                <a:hueOff val="0"/>
                <a:satOff val="0"/>
                <a:lumOff val="0"/>
                <a:alphaOff val="0"/>
              </a:schemeClr>
            </a:lnRef>
            <a:fillRef idx="3">
              <a:scrgbClr r="0" g="0" b="0"/>
            </a:fillRef>
            <a:effectRef idx="3">
              <a:schemeClr val="accent1">
                <a:shade val="80000"/>
                <a:hueOff val="560735"/>
                <a:satOff val="-49480"/>
                <a:lumOff val="26309"/>
                <a:alphaOff val="0"/>
              </a:schemeClr>
            </a:effectRef>
            <a:fontRef idx="minor">
              <a:schemeClr val="lt1"/>
            </a:fontRef>
          </p:style>
          <p:txBody>
            <a:bodyPr spcFirstLastPara="0" vert="horz" wrap="square" lIns="868265" tIns="315494" rIns="868266" bIns="2114880" numCol="1" spcCol="1270" anchor="ctr" anchorCtr="0">
              <a:noAutofit/>
            </a:bodyPr>
            <a:lstStyle/>
            <a:p>
              <a:pPr lvl="0" algn="ctr" defTabSz="622300">
                <a:lnSpc>
                  <a:spcPct val="90000"/>
                </a:lnSpc>
                <a:spcBef>
                  <a:spcPct val="0"/>
                </a:spcBef>
                <a:spcAft>
                  <a:spcPct val="35000"/>
                </a:spcAft>
              </a:pPr>
              <a:r>
                <a:rPr lang="en-US" sz="1600" b="1" kern="1200" dirty="0" smtClean="0"/>
                <a:t>Outcomes</a:t>
              </a:r>
              <a:endParaRPr lang="en-US" sz="1600" b="1" kern="1200" dirty="0"/>
            </a:p>
          </p:txBody>
        </p:sp>
        <p:sp>
          <p:nvSpPr>
            <p:cNvPr id="10" name="Freeform 9"/>
            <p:cNvSpPr/>
            <p:nvPr/>
          </p:nvSpPr>
          <p:spPr>
            <a:xfrm>
              <a:off x="2107673" y="4082666"/>
              <a:ext cx="1919345" cy="1919345"/>
            </a:xfrm>
            <a:custGeom>
              <a:avLst/>
              <a:gdLst>
                <a:gd name="connsiteX0" fmla="*/ 0 w 1919345"/>
                <a:gd name="connsiteY0" fmla="*/ 959673 h 1919345"/>
                <a:gd name="connsiteX1" fmla="*/ 959673 w 1919345"/>
                <a:gd name="connsiteY1" fmla="*/ 0 h 1919345"/>
                <a:gd name="connsiteX2" fmla="*/ 1919346 w 1919345"/>
                <a:gd name="connsiteY2" fmla="*/ 959673 h 1919345"/>
                <a:gd name="connsiteX3" fmla="*/ 959673 w 1919345"/>
                <a:gd name="connsiteY3" fmla="*/ 1919346 h 1919345"/>
                <a:gd name="connsiteX4" fmla="*/ 0 w 1919345"/>
                <a:gd name="connsiteY4" fmla="*/ 959673 h 191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5" h="1919345">
                  <a:moveTo>
                    <a:pt x="0" y="959673"/>
                  </a:moveTo>
                  <a:cubicBezTo>
                    <a:pt x="0" y="429660"/>
                    <a:pt x="429660" y="0"/>
                    <a:pt x="959673" y="0"/>
                  </a:cubicBezTo>
                  <a:cubicBezTo>
                    <a:pt x="1489686" y="0"/>
                    <a:pt x="1919346" y="429660"/>
                    <a:pt x="1919346" y="959673"/>
                  </a:cubicBezTo>
                  <a:cubicBezTo>
                    <a:pt x="1919346" y="1489686"/>
                    <a:pt x="1489686" y="1919346"/>
                    <a:pt x="959673" y="1919346"/>
                  </a:cubicBezTo>
                  <a:cubicBezTo>
                    <a:pt x="429660" y="1919346"/>
                    <a:pt x="0" y="1489686"/>
                    <a:pt x="0" y="959673"/>
                  </a:cubicBezTo>
                  <a:close/>
                </a:path>
              </a:pathLst>
            </a:custGeom>
            <a:solidFill>
              <a:srgbClr val="B2CBE1"/>
            </a:solidFill>
            <a:effectLst/>
            <a:sp3d/>
          </p:spPr>
          <p:style>
            <a:lnRef idx="0">
              <a:schemeClr val="lt1">
                <a:hueOff val="0"/>
                <a:satOff val="0"/>
                <a:lumOff val="0"/>
                <a:alphaOff val="0"/>
              </a:schemeClr>
            </a:lnRef>
            <a:fillRef idx="3">
              <a:scrgbClr r="0" g="0" b="0"/>
            </a:fillRef>
            <a:effectRef idx="3">
              <a:schemeClr val="accent1">
                <a:shade val="80000"/>
                <a:hueOff val="841102"/>
                <a:satOff val="-74220"/>
                <a:lumOff val="39463"/>
                <a:alphaOff val="0"/>
              </a:schemeClr>
            </a:effectRef>
            <a:fontRef idx="minor">
              <a:schemeClr val="lt1"/>
            </a:fontRef>
          </p:style>
          <p:txBody>
            <a:bodyPr spcFirstLastPara="0" vert="horz" wrap="square" lIns="380649" tIns="579405" rIns="380650" bIns="579404" numCol="1" spcCol="1270" anchor="ctr" anchorCtr="0">
              <a:noAutofit/>
            </a:bodyPr>
            <a:lstStyle/>
            <a:p>
              <a:pPr lvl="0" algn="ctr" defTabSz="622300">
                <a:lnSpc>
                  <a:spcPct val="90000"/>
                </a:lnSpc>
                <a:spcBef>
                  <a:spcPct val="0"/>
                </a:spcBef>
                <a:spcAft>
                  <a:spcPct val="35000"/>
                </a:spcAft>
              </a:pPr>
              <a:r>
                <a:rPr lang="en-US" sz="1600" b="1" kern="1200" dirty="0" smtClean="0">
                  <a:solidFill>
                    <a:schemeClr val="tx1"/>
                  </a:solidFill>
                </a:rPr>
                <a:t>Control</a:t>
              </a:r>
              <a:endParaRPr lang="en-US" sz="1600" b="1" kern="1200" dirty="0">
                <a:solidFill>
                  <a:schemeClr val="tx1"/>
                </a:solidFill>
              </a:endParaRPr>
            </a:p>
          </p:txBody>
        </p:sp>
      </p:grpSp>
    </p:spTree>
    <p:extLst>
      <p:ext uri="{BB962C8B-B14F-4D97-AF65-F5344CB8AC3E}">
        <p14:creationId xmlns:p14="http://schemas.microsoft.com/office/powerpoint/2010/main" val="1944128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0" indent="0">
              <a:buNone/>
            </a:pPr>
            <a:r>
              <a:rPr lang="en-US" sz="2200" b="1" dirty="0"/>
              <a:t>Agility-Based Style</a:t>
            </a:r>
          </a:p>
          <a:p>
            <a:pPr marL="0" indent="0">
              <a:buNone/>
            </a:pPr>
            <a:r>
              <a:rPr lang="en-US" sz="2200" dirty="0" smtClean="0"/>
              <a:t>Empowering </a:t>
            </a:r>
            <a:r>
              <a:rPr lang="en-US" sz="2200" dirty="0"/>
              <a:t>roles and teams with the authority to make distributed and/or mandated decisions that create value for the business; relying more on people’s competencies, principles, attitudes and ways of working, rather than authority and/or rules.</a:t>
            </a:r>
          </a:p>
          <a:p>
            <a:pPr marL="0" indent="0">
              <a:buNone/>
            </a:pPr>
            <a:r>
              <a:rPr lang="en-US" sz="2200" b="1" dirty="0"/>
              <a:t>Autonomous-Based Style</a:t>
            </a:r>
          </a:p>
          <a:p>
            <a:pPr marL="0" indent="0">
              <a:buNone/>
            </a:pPr>
            <a:r>
              <a:rPr lang="en-US" sz="2200" dirty="0" smtClean="0"/>
              <a:t>Driving </a:t>
            </a:r>
            <a:r>
              <a:rPr lang="en-US" sz="2200" dirty="0"/>
              <a:t>value and </a:t>
            </a:r>
            <a:r>
              <a:rPr lang="en-US" sz="2200" dirty="0" smtClean="0"/>
              <a:t>managing </a:t>
            </a:r>
            <a:r>
              <a:rPr lang="en-US" sz="2200" dirty="0"/>
              <a:t>risk from decisions made in real time by people and things.</a:t>
            </a:r>
          </a:p>
        </p:txBody>
      </p:sp>
      <p:sp>
        <p:nvSpPr>
          <p:cNvPr id="6" name="Title 5"/>
          <p:cNvSpPr>
            <a:spLocks noGrp="1"/>
          </p:cNvSpPr>
          <p:nvPr>
            <p:ph type="title"/>
          </p:nvPr>
        </p:nvSpPr>
        <p:spPr/>
        <p:txBody>
          <a:bodyPr/>
          <a:lstStyle/>
          <a:p>
            <a:r>
              <a:rPr lang="en-US" dirty="0"/>
              <a:t>Adaptive IT Governance Requires Adopting New Practices</a:t>
            </a:r>
          </a:p>
        </p:txBody>
      </p:sp>
      <p:grpSp>
        <p:nvGrpSpPr>
          <p:cNvPr id="2" name="Group 1"/>
          <p:cNvGrpSpPr/>
          <p:nvPr/>
        </p:nvGrpSpPr>
        <p:grpSpPr>
          <a:xfrm>
            <a:off x="808997" y="1215343"/>
            <a:ext cx="4676172" cy="4676172"/>
            <a:chOff x="668164" y="1203649"/>
            <a:chExt cx="4798363" cy="4798363"/>
          </a:xfrm>
          <a:scene3d>
            <a:camera prst="orthographicFront"/>
            <a:lightRig rig="threePt" dir="t"/>
          </a:scene3d>
        </p:grpSpPr>
        <p:sp>
          <p:nvSpPr>
            <p:cNvPr id="3" name="Freeform 2"/>
            <p:cNvSpPr/>
            <p:nvPr/>
          </p:nvSpPr>
          <p:spPr>
            <a:xfrm>
              <a:off x="668164" y="1203649"/>
              <a:ext cx="4798363" cy="4798363"/>
            </a:xfrm>
            <a:custGeom>
              <a:avLst/>
              <a:gdLst>
                <a:gd name="connsiteX0" fmla="*/ 0 w 4798363"/>
                <a:gd name="connsiteY0" fmla="*/ 2399182 h 4798363"/>
                <a:gd name="connsiteX1" fmla="*/ 2399182 w 4798363"/>
                <a:gd name="connsiteY1" fmla="*/ 0 h 4798363"/>
                <a:gd name="connsiteX2" fmla="*/ 4798364 w 4798363"/>
                <a:gd name="connsiteY2" fmla="*/ 2399182 h 4798363"/>
                <a:gd name="connsiteX3" fmla="*/ 2399182 w 4798363"/>
                <a:gd name="connsiteY3" fmla="*/ 4798364 h 4798363"/>
                <a:gd name="connsiteX4" fmla="*/ 0 w 4798363"/>
                <a:gd name="connsiteY4" fmla="*/ 2399182 h 479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363" h="4798363">
                  <a:moveTo>
                    <a:pt x="0" y="2399182"/>
                  </a:moveTo>
                  <a:cubicBezTo>
                    <a:pt x="0" y="1074150"/>
                    <a:pt x="1074150" y="0"/>
                    <a:pt x="2399182" y="0"/>
                  </a:cubicBezTo>
                  <a:cubicBezTo>
                    <a:pt x="3724214" y="0"/>
                    <a:pt x="4798364" y="1074150"/>
                    <a:pt x="4798364" y="2399182"/>
                  </a:cubicBezTo>
                  <a:cubicBezTo>
                    <a:pt x="4798364" y="3724214"/>
                    <a:pt x="3724214" y="4798364"/>
                    <a:pt x="2399182" y="4798364"/>
                  </a:cubicBezTo>
                  <a:cubicBezTo>
                    <a:pt x="1074150" y="4798364"/>
                    <a:pt x="0" y="3724214"/>
                    <a:pt x="0" y="2399182"/>
                  </a:cubicBezTo>
                  <a:close/>
                </a:path>
              </a:pathLst>
            </a:custGeom>
            <a:solidFill>
              <a:srgbClr val="00254C"/>
            </a:solidFill>
            <a:effectLs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0" tIns="339486" rIns="0" bIns="3938259" numCol="1" spcCol="1270" anchor="ctr" anchorCtr="0">
              <a:noAutofit/>
            </a:bodyPr>
            <a:lstStyle/>
            <a:p>
              <a:pPr lvl="0" algn="ctr" defTabSz="622300">
                <a:lnSpc>
                  <a:spcPct val="90000"/>
                </a:lnSpc>
                <a:spcBef>
                  <a:spcPct val="0"/>
                </a:spcBef>
                <a:spcAft>
                  <a:spcPct val="35000"/>
                </a:spcAft>
              </a:pPr>
              <a:r>
                <a:rPr lang="en-US" sz="1600" b="1" kern="1200" dirty="0" smtClean="0"/>
                <a:t>Autonomous</a:t>
              </a:r>
              <a:endParaRPr lang="en-US" sz="1600" b="1" kern="1200" dirty="0"/>
            </a:p>
          </p:txBody>
        </p:sp>
        <p:sp>
          <p:nvSpPr>
            <p:cNvPr id="4" name="Freeform 3"/>
            <p:cNvSpPr/>
            <p:nvPr/>
          </p:nvSpPr>
          <p:spPr>
            <a:xfrm>
              <a:off x="1148000" y="2163321"/>
              <a:ext cx="3838690" cy="3838690"/>
            </a:xfrm>
            <a:custGeom>
              <a:avLst/>
              <a:gdLst>
                <a:gd name="connsiteX0" fmla="*/ 0 w 3838690"/>
                <a:gd name="connsiteY0" fmla="*/ 1919345 h 3838690"/>
                <a:gd name="connsiteX1" fmla="*/ 1919345 w 3838690"/>
                <a:gd name="connsiteY1" fmla="*/ 0 h 3838690"/>
                <a:gd name="connsiteX2" fmla="*/ 3838690 w 3838690"/>
                <a:gd name="connsiteY2" fmla="*/ 1919345 h 3838690"/>
                <a:gd name="connsiteX3" fmla="*/ 1919345 w 3838690"/>
                <a:gd name="connsiteY3" fmla="*/ 3838690 h 3838690"/>
                <a:gd name="connsiteX4" fmla="*/ 0 w 3838690"/>
                <a:gd name="connsiteY4" fmla="*/ 1919345 h 38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690" h="3838690">
                  <a:moveTo>
                    <a:pt x="0" y="1919345"/>
                  </a:moveTo>
                  <a:cubicBezTo>
                    <a:pt x="0" y="859320"/>
                    <a:pt x="859320" y="0"/>
                    <a:pt x="1919345" y="0"/>
                  </a:cubicBezTo>
                  <a:cubicBezTo>
                    <a:pt x="2979370" y="0"/>
                    <a:pt x="3838690" y="859320"/>
                    <a:pt x="3838690" y="1919345"/>
                  </a:cubicBezTo>
                  <a:cubicBezTo>
                    <a:pt x="3838690" y="2979370"/>
                    <a:pt x="2979370" y="3838690"/>
                    <a:pt x="1919345" y="3838690"/>
                  </a:cubicBezTo>
                  <a:cubicBezTo>
                    <a:pt x="859320" y="3838690"/>
                    <a:pt x="0" y="2979370"/>
                    <a:pt x="0" y="1919345"/>
                  </a:cubicBezTo>
                  <a:close/>
                </a:path>
              </a:pathLst>
            </a:custGeom>
            <a:solidFill>
              <a:srgbClr val="00529B"/>
            </a:solidFill>
            <a:effectLst/>
            <a:sp3d/>
          </p:spPr>
          <p:style>
            <a:lnRef idx="0">
              <a:schemeClr val="lt1">
                <a:hueOff val="0"/>
                <a:satOff val="0"/>
                <a:lumOff val="0"/>
                <a:alphaOff val="0"/>
              </a:schemeClr>
            </a:lnRef>
            <a:fillRef idx="3">
              <a:schemeClr val="accent1">
                <a:shade val="80000"/>
                <a:hueOff val="280367"/>
                <a:satOff val="-24740"/>
                <a:lumOff val="13154"/>
                <a:alphaOff val="0"/>
              </a:schemeClr>
            </a:fillRef>
            <a:effectRef idx="3">
              <a:schemeClr val="accent1">
                <a:shade val="80000"/>
                <a:hueOff val="280367"/>
                <a:satOff val="-24740"/>
                <a:lumOff val="13154"/>
                <a:alphaOff val="0"/>
              </a:schemeClr>
            </a:effectRef>
            <a:fontRef idx="minor">
              <a:schemeClr val="lt1"/>
            </a:fontRef>
          </p:style>
          <p:txBody>
            <a:bodyPr spcFirstLastPara="0" vert="horz" wrap="square" lIns="1348102" tIns="329890" rIns="1348102" bIns="3016972" numCol="1" spcCol="1270" anchor="ctr" anchorCtr="0">
              <a:noAutofit/>
            </a:bodyPr>
            <a:lstStyle/>
            <a:p>
              <a:pPr lvl="0" algn="ctr" defTabSz="622300">
                <a:lnSpc>
                  <a:spcPct val="90000"/>
                </a:lnSpc>
                <a:spcBef>
                  <a:spcPct val="0"/>
                </a:spcBef>
                <a:spcAft>
                  <a:spcPct val="35000"/>
                </a:spcAft>
              </a:pPr>
              <a:r>
                <a:rPr lang="en-US" sz="1600" b="1" kern="1200" dirty="0" smtClean="0"/>
                <a:t>Agility</a:t>
              </a:r>
              <a:endParaRPr lang="en-US" sz="1600" b="1" kern="1200" dirty="0"/>
            </a:p>
          </p:txBody>
        </p:sp>
        <p:sp>
          <p:nvSpPr>
            <p:cNvPr id="7" name="Freeform 6"/>
            <p:cNvSpPr/>
            <p:nvPr/>
          </p:nvSpPr>
          <p:spPr>
            <a:xfrm>
              <a:off x="1627837" y="3122994"/>
              <a:ext cx="2879017" cy="2879017"/>
            </a:xfrm>
            <a:custGeom>
              <a:avLst/>
              <a:gdLst>
                <a:gd name="connsiteX0" fmla="*/ 0 w 2879017"/>
                <a:gd name="connsiteY0" fmla="*/ 1439509 h 2879017"/>
                <a:gd name="connsiteX1" fmla="*/ 1439509 w 2879017"/>
                <a:gd name="connsiteY1" fmla="*/ 0 h 2879017"/>
                <a:gd name="connsiteX2" fmla="*/ 2879018 w 2879017"/>
                <a:gd name="connsiteY2" fmla="*/ 1439509 h 2879017"/>
                <a:gd name="connsiteX3" fmla="*/ 1439509 w 2879017"/>
                <a:gd name="connsiteY3" fmla="*/ 2879018 h 2879017"/>
                <a:gd name="connsiteX4" fmla="*/ 0 w 2879017"/>
                <a:gd name="connsiteY4" fmla="*/ 1439509 h 28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017" h="2879017">
                  <a:moveTo>
                    <a:pt x="0" y="1439509"/>
                  </a:moveTo>
                  <a:cubicBezTo>
                    <a:pt x="0" y="644490"/>
                    <a:pt x="644490" y="0"/>
                    <a:pt x="1439509" y="0"/>
                  </a:cubicBezTo>
                  <a:cubicBezTo>
                    <a:pt x="2234528" y="0"/>
                    <a:pt x="2879018" y="644490"/>
                    <a:pt x="2879018" y="1439509"/>
                  </a:cubicBezTo>
                  <a:cubicBezTo>
                    <a:pt x="2879018" y="2234528"/>
                    <a:pt x="2234528" y="2879018"/>
                    <a:pt x="1439509" y="2879018"/>
                  </a:cubicBezTo>
                  <a:cubicBezTo>
                    <a:pt x="644490" y="2879018"/>
                    <a:pt x="0" y="2234528"/>
                    <a:pt x="0" y="1439509"/>
                  </a:cubicBezTo>
                  <a:close/>
                </a:path>
              </a:pathLst>
            </a:custGeom>
            <a:solidFill>
              <a:srgbClr val="6697C3"/>
            </a:solidFill>
            <a:effectLst/>
            <a:sp3d/>
          </p:spPr>
          <p:style>
            <a:lnRef idx="0">
              <a:schemeClr val="lt1">
                <a:hueOff val="0"/>
                <a:satOff val="0"/>
                <a:lumOff val="0"/>
                <a:alphaOff val="0"/>
              </a:schemeClr>
            </a:lnRef>
            <a:fillRef idx="3">
              <a:scrgbClr r="0" g="0" b="0"/>
            </a:fillRef>
            <a:effectRef idx="3">
              <a:schemeClr val="accent1">
                <a:shade val="80000"/>
                <a:hueOff val="560735"/>
                <a:satOff val="-49480"/>
                <a:lumOff val="26309"/>
                <a:alphaOff val="0"/>
              </a:schemeClr>
            </a:effectRef>
            <a:fontRef idx="minor">
              <a:schemeClr val="lt1"/>
            </a:fontRef>
          </p:style>
          <p:txBody>
            <a:bodyPr spcFirstLastPara="0" vert="horz" wrap="square" lIns="868265" tIns="315494" rIns="868266" bIns="2114880" numCol="1" spcCol="1270" anchor="ctr" anchorCtr="0">
              <a:noAutofit/>
            </a:bodyPr>
            <a:lstStyle/>
            <a:p>
              <a:pPr lvl="0" algn="ctr" defTabSz="622300">
                <a:lnSpc>
                  <a:spcPct val="90000"/>
                </a:lnSpc>
                <a:spcBef>
                  <a:spcPct val="0"/>
                </a:spcBef>
                <a:spcAft>
                  <a:spcPct val="35000"/>
                </a:spcAft>
              </a:pPr>
              <a:r>
                <a:rPr lang="en-US" sz="1600" b="1" kern="1200" dirty="0" smtClean="0"/>
                <a:t>Outcomes</a:t>
              </a:r>
              <a:endParaRPr lang="en-US" sz="1600" b="1" kern="1200" dirty="0"/>
            </a:p>
          </p:txBody>
        </p:sp>
        <p:sp>
          <p:nvSpPr>
            <p:cNvPr id="10" name="Freeform 9"/>
            <p:cNvSpPr/>
            <p:nvPr/>
          </p:nvSpPr>
          <p:spPr>
            <a:xfrm>
              <a:off x="2107673" y="4082666"/>
              <a:ext cx="1919345" cy="1919345"/>
            </a:xfrm>
            <a:custGeom>
              <a:avLst/>
              <a:gdLst>
                <a:gd name="connsiteX0" fmla="*/ 0 w 1919345"/>
                <a:gd name="connsiteY0" fmla="*/ 959673 h 1919345"/>
                <a:gd name="connsiteX1" fmla="*/ 959673 w 1919345"/>
                <a:gd name="connsiteY1" fmla="*/ 0 h 1919345"/>
                <a:gd name="connsiteX2" fmla="*/ 1919346 w 1919345"/>
                <a:gd name="connsiteY2" fmla="*/ 959673 h 1919345"/>
                <a:gd name="connsiteX3" fmla="*/ 959673 w 1919345"/>
                <a:gd name="connsiteY3" fmla="*/ 1919346 h 1919345"/>
                <a:gd name="connsiteX4" fmla="*/ 0 w 1919345"/>
                <a:gd name="connsiteY4" fmla="*/ 959673 h 191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5" h="1919345">
                  <a:moveTo>
                    <a:pt x="0" y="959673"/>
                  </a:moveTo>
                  <a:cubicBezTo>
                    <a:pt x="0" y="429660"/>
                    <a:pt x="429660" y="0"/>
                    <a:pt x="959673" y="0"/>
                  </a:cubicBezTo>
                  <a:cubicBezTo>
                    <a:pt x="1489686" y="0"/>
                    <a:pt x="1919346" y="429660"/>
                    <a:pt x="1919346" y="959673"/>
                  </a:cubicBezTo>
                  <a:cubicBezTo>
                    <a:pt x="1919346" y="1489686"/>
                    <a:pt x="1489686" y="1919346"/>
                    <a:pt x="959673" y="1919346"/>
                  </a:cubicBezTo>
                  <a:cubicBezTo>
                    <a:pt x="429660" y="1919346"/>
                    <a:pt x="0" y="1489686"/>
                    <a:pt x="0" y="959673"/>
                  </a:cubicBezTo>
                  <a:close/>
                </a:path>
              </a:pathLst>
            </a:custGeom>
            <a:solidFill>
              <a:srgbClr val="B2CBE1"/>
            </a:solidFill>
            <a:effectLst/>
            <a:sp3d/>
          </p:spPr>
          <p:style>
            <a:lnRef idx="0">
              <a:schemeClr val="lt1">
                <a:hueOff val="0"/>
                <a:satOff val="0"/>
                <a:lumOff val="0"/>
                <a:alphaOff val="0"/>
              </a:schemeClr>
            </a:lnRef>
            <a:fillRef idx="3">
              <a:scrgbClr r="0" g="0" b="0"/>
            </a:fillRef>
            <a:effectRef idx="3">
              <a:schemeClr val="accent1">
                <a:shade val="80000"/>
                <a:hueOff val="841102"/>
                <a:satOff val="-74220"/>
                <a:lumOff val="39463"/>
                <a:alphaOff val="0"/>
              </a:schemeClr>
            </a:effectRef>
            <a:fontRef idx="minor">
              <a:schemeClr val="lt1"/>
            </a:fontRef>
          </p:style>
          <p:txBody>
            <a:bodyPr spcFirstLastPara="0" vert="horz" wrap="square" lIns="380649" tIns="579405" rIns="380650" bIns="579404" numCol="1" spcCol="1270" anchor="ctr" anchorCtr="0">
              <a:noAutofit/>
            </a:bodyPr>
            <a:lstStyle/>
            <a:p>
              <a:pPr lvl="0" algn="ctr" defTabSz="622300">
                <a:lnSpc>
                  <a:spcPct val="90000"/>
                </a:lnSpc>
                <a:spcBef>
                  <a:spcPct val="0"/>
                </a:spcBef>
                <a:spcAft>
                  <a:spcPct val="35000"/>
                </a:spcAft>
              </a:pPr>
              <a:r>
                <a:rPr lang="en-US" sz="1600" b="1" kern="1200" dirty="0" smtClean="0">
                  <a:solidFill>
                    <a:schemeClr val="tx1"/>
                  </a:solidFill>
                </a:rPr>
                <a:t>Control</a:t>
              </a:r>
              <a:endParaRPr lang="en-US" sz="1600" b="1" kern="1200" dirty="0">
                <a:solidFill>
                  <a:schemeClr val="tx1"/>
                </a:solidFill>
              </a:endParaRPr>
            </a:p>
          </p:txBody>
        </p:sp>
      </p:grpSp>
    </p:spTree>
    <p:extLst>
      <p:ext uri="{BB962C8B-B14F-4D97-AF65-F5344CB8AC3E}">
        <p14:creationId xmlns:p14="http://schemas.microsoft.com/office/powerpoint/2010/main" val="2536791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marL="0" indent="0">
              <a:buNone/>
            </a:pPr>
            <a:r>
              <a:rPr lang="en-US" sz="2600" b="1" dirty="0"/>
              <a:t>Add agility- and autonomous-based governance styles:</a:t>
            </a:r>
          </a:p>
          <a:p>
            <a:r>
              <a:rPr lang="en-US" sz="2600" dirty="0"/>
              <a:t>Digital innovation/Mode 2 requires agility-based governance.</a:t>
            </a:r>
          </a:p>
          <a:p>
            <a:r>
              <a:rPr lang="en-US" sz="2600" dirty="0"/>
              <a:t>Full-on IoT requires autonomous-based governance.</a:t>
            </a:r>
          </a:p>
          <a:p>
            <a:pPr marL="0" indent="0">
              <a:buNone/>
            </a:pPr>
            <a:r>
              <a:rPr lang="en-US" sz="2600" b="1" dirty="0"/>
              <a:t>Clarify the right governance style </a:t>
            </a:r>
            <a:r>
              <a:rPr lang="en-US" sz="2600" b="1" dirty="0" smtClean="0"/>
              <a:t>that </a:t>
            </a:r>
            <a:r>
              <a:rPr lang="en-US" sz="2600" b="1" dirty="0"/>
              <a:t>is fit for purpose:</a:t>
            </a:r>
          </a:p>
          <a:p>
            <a:r>
              <a:rPr lang="en-US" sz="2600" dirty="0"/>
              <a:t>Distinguish between back-office and front-office IT functions.</a:t>
            </a:r>
          </a:p>
        </p:txBody>
      </p:sp>
      <p:sp>
        <p:nvSpPr>
          <p:cNvPr id="6" name="Title 5"/>
          <p:cNvSpPr>
            <a:spLocks noGrp="1"/>
          </p:cNvSpPr>
          <p:nvPr>
            <p:ph type="title"/>
          </p:nvPr>
        </p:nvSpPr>
        <p:spPr/>
        <p:txBody>
          <a:bodyPr/>
          <a:lstStyle/>
          <a:p>
            <a:r>
              <a:rPr lang="en-US" dirty="0"/>
              <a:t>Adaptive IT Governance Requires Adopting New Practices</a:t>
            </a:r>
          </a:p>
        </p:txBody>
      </p:sp>
      <p:grpSp>
        <p:nvGrpSpPr>
          <p:cNvPr id="2" name="Group 1"/>
          <p:cNvGrpSpPr/>
          <p:nvPr/>
        </p:nvGrpSpPr>
        <p:grpSpPr>
          <a:xfrm>
            <a:off x="808997" y="1215343"/>
            <a:ext cx="4676172" cy="4676172"/>
            <a:chOff x="668164" y="1203649"/>
            <a:chExt cx="4798363" cy="4798363"/>
          </a:xfrm>
          <a:scene3d>
            <a:camera prst="orthographicFront"/>
            <a:lightRig rig="threePt" dir="t"/>
          </a:scene3d>
        </p:grpSpPr>
        <p:sp>
          <p:nvSpPr>
            <p:cNvPr id="3" name="Freeform 2"/>
            <p:cNvSpPr/>
            <p:nvPr/>
          </p:nvSpPr>
          <p:spPr>
            <a:xfrm>
              <a:off x="668164" y="1203649"/>
              <a:ext cx="4798363" cy="4798363"/>
            </a:xfrm>
            <a:custGeom>
              <a:avLst/>
              <a:gdLst>
                <a:gd name="connsiteX0" fmla="*/ 0 w 4798363"/>
                <a:gd name="connsiteY0" fmla="*/ 2399182 h 4798363"/>
                <a:gd name="connsiteX1" fmla="*/ 2399182 w 4798363"/>
                <a:gd name="connsiteY1" fmla="*/ 0 h 4798363"/>
                <a:gd name="connsiteX2" fmla="*/ 4798364 w 4798363"/>
                <a:gd name="connsiteY2" fmla="*/ 2399182 h 4798363"/>
                <a:gd name="connsiteX3" fmla="*/ 2399182 w 4798363"/>
                <a:gd name="connsiteY3" fmla="*/ 4798364 h 4798363"/>
                <a:gd name="connsiteX4" fmla="*/ 0 w 4798363"/>
                <a:gd name="connsiteY4" fmla="*/ 2399182 h 479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363" h="4798363">
                  <a:moveTo>
                    <a:pt x="0" y="2399182"/>
                  </a:moveTo>
                  <a:cubicBezTo>
                    <a:pt x="0" y="1074150"/>
                    <a:pt x="1074150" y="0"/>
                    <a:pt x="2399182" y="0"/>
                  </a:cubicBezTo>
                  <a:cubicBezTo>
                    <a:pt x="3724214" y="0"/>
                    <a:pt x="4798364" y="1074150"/>
                    <a:pt x="4798364" y="2399182"/>
                  </a:cubicBezTo>
                  <a:cubicBezTo>
                    <a:pt x="4798364" y="3724214"/>
                    <a:pt x="3724214" y="4798364"/>
                    <a:pt x="2399182" y="4798364"/>
                  </a:cubicBezTo>
                  <a:cubicBezTo>
                    <a:pt x="1074150" y="4798364"/>
                    <a:pt x="0" y="3724214"/>
                    <a:pt x="0" y="2399182"/>
                  </a:cubicBezTo>
                  <a:close/>
                </a:path>
              </a:pathLst>
            </a:custGeom>
            <a:solidFill>
              <a:srgbClr val="00254C"/>
            </a:solidFill>
            <a:effectLs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0" tIns="339486" rIns="0" bIns="3938259" numCol="1" spcCol="1270" anchor="ctr" anchorCtr="0">
              <a:noAutofit/>
            </a:bodyPr>
            <a:lstStyle/>
            <a:p>
              <a:pPr lvl="0" algn="ctr" defTabSz="622300">
                <a:lnSpc>
                  <a:spcPct val="90000"/>
                </a:lnSpc>
                <a:spcBef>
                  <a:spcPct val="0"/>
                </a:spcBef>
                <a:spcAft>
                  <a:spcPct val="35000"/>
                </a:spcAft>
              </a:pPr>
              <a:r>
                <a:rPr lang="en-US" sz="1600" b="1" kern="1200" dirty="0" smtClean="0"/>
                <a:t>Autonomous</a:t>
              </a:r>
              <a:endParaRPr lang="en-US" sz="1600" b="1" kern="1200" dirty="0"/>
            </a:p>
          </p:txBody>
        </p:sp>
        <p:sp>
          <p:nvSpPr>
            <p:cNvPr id="4" name="Freeform 3"/>
            <p:cNvSpPr/>
            <p:nvPr/>
          </p:nvSpPr>
          <p:spPr>
            <a:xfrm>
              <a:off x="1148000" y="2163321"/>
              <a:ext cx="3838690" cy="3838690"/>
            </a:xfrm>
            <a:custGeom>
              <a:avLst/>
              <a:gdLst>
                <a:gd name="connsiteX0" fmla="*/ 0 w 3838690"/>
                <a:gd name="connsiteY0" fmla="*/ 1919345 h 3838690"/>
                <a:gd name="connsiteX1" fmla="*/ 1919345 w 3838690"/>
                <a:gd name="connsiteY1" fmla="*/ 0 h 3838690"/>
                <a:gd name="connsiteX2" fmla="*/ 3838690 w 3838690"/>
                <a:gd name="connsiteY2" fmla="*/ 1919345 h 3838690"/>
                <a:gd name="connsiteX3" fmla="*/ 1919345 w 3838690"/>
                <a:gd name="connsiteY3" fmla="*/ 3838690 h 3838690"/>
                <a:gd name="connsiteX4" fmla="*/ 0 w 3838690"/>
                <a:gd name="connsiteY4" fmla="*/ 1919345 h 38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690" h="3838690">
                  <a:moveTo>
                    <a:pt x="0" y="1919345"/>
                  </a:moveTo>
                  <a:cubicBezTo>
                    <a:pt x="0" y="859320"/>
                    <a:pt x="859320" y="0"/>
                    <a:pt x="1919345" y="0"/>
                  </a:cubicBezTo>
                  <a:cubicBezTo>
                    <a:pt x="2979370" y="0"/>
                    <a:pt x="3838690" y="859320"/>
                    <a:pt x="3838690" y="1919345"/>
                  </a:cubicBezTo>
                  <a:cubicBezTo>
                    <a:pt x="3838690" y="2979370"/>
                    <a:pt x="2979370" y="3838690"/>
                    <a:pt x="1919345" y="3838690"/>
                  </a:cubicBezTo>
                  <a:cubicBezTo>
                    <a:pt x="859320" y="3838690"/>
                    <a:pt x="0" y="2979370"/>
                    <a:pt x="0" y="1919345"/>
                  </a:cubicBezTo>
                  <a:close/>
                </a:path>
              </a:pathLst>
            </a:custGeom>
            <a:solidFill>
              <a:srgbClr val="00529B"/>
            </a:solidFill>
            <a:effectLst/>
            <a:sp3d/>
          </p:spPr>
          <p:style>
            <a:lnRef idx="0">
              <a:schemeClr val="lt1">
                <a:hueOff val="0"/>
                <a:satOff val="0"/>
                <a:lumOff val="0"/>
                <a:alphaOff val="0"/>
              </a:schemeClr>
            </a:lnRef>
            <a:fillRef idx="3">
              <a:schemeClr val="accent1">
                <a:shade val="80000"/>
                <a:hueOff val="280367"/>
                <a:satOff val="-24740"/>
                <a:lumOff val="13154"/>
                <a:alphaOff val="0"/>
              </a:schemeClr>
            </a:fillRef>
            <a:effectRef idx="3">
              <a:schemeClr val="accent1">
                <a:shade val="80000"/>
                <a:hueOff val="280367"/>
                <a:satOff val="-24740"/>
                <a:lumOff val="13154"/>
                <a:alphaOff val="0"/>
              </a:schemeClr>
            </a:effectRef>
            <a:fontRef idx="minor">
              <a:schemeClr val="lt1"/>
            </a:fontRef>
          </p:style>
          <p:txBody>
            <a:bodyPr spcFirstLastPara="0" vert="horz" wrap="square" lIns="1348102" tIns="329890" rIns="1348102" bIns="3016972" numCol="1" spcCol="1270" anchor="ctr" anchorCtr="0">
              <a:noAutofit/>
            </a:bodyPr>
            <a:lstStyle/>
            <a:p>
              <a:pPr lvl="0" algn="ctr" defTabSz="622300">
                <a:lnSpc>
                  <a:spcPct val="90000"/>
                </a:lnSpc>
                <a:spcBef>
                  <a:spcPct val="0"/>
                </a:spcBef>
                <a:spcAft>
                  <a:spcPct val="35000"/>
                </a:spcAft>
              </a:pPr>
              <a:r>
                <a:rPr lang="en-US" sz="1600" b="1" kern="1200" dirty="0" smtClean="0"/>
                <a:t>Agility</a:t>
              </a:r>
              <a:endParaRPr lang="en-US" sz="1600" b="1" kern="1200" dirty="0"/>
            </a:p>
          </p:txBody>
        </p:sp>
        <p:sp>
          <p:nvSpPr>
            <p:cNvPr id="7" name="Freeform 6"/>
            <p:cNvSpPr/>
            <p:nvPr/>
          </p:nvSpPr>
          <p:spPr>
            <a:xfrm>
              <a:off x="1627837" y="3122994"/>
              <a:ext cx="2879017" cy="2879017"/>
            </a:xfrm>
            <a:custGeom>
              <a:avLst/>
              <a:gdLst>
                <a:gd name="connsiteX0" fmla="*/ 0 w 2879017"/>
                <a:gd name="connsiteY0" fmla="*/ 1439509 h 2879017"/>
                <a:gd name="connsiteX1" fmla="*/ 1439509 w 2879017"/>
                <a:gd name="connsiteY1" fmla="*/ 0 h 2879017"/>
                <a:gd name="connsiteX2" fmla="*/ 2879018 w 2879017"/>
                <a:gd name="connsiteY2" fmla="*/ 1439509 h 2879017"/>
                <a:gd name="connsiteX3" fmla="*/ 1439509 w 2879017"/>
                <a:gd name="connsiteY3" fmla="*/ 2879018 h 2879017"/>
                <a:gd name="connsiteX4" fmla="*/ 0 w 2879017"/>
                <a:gd name="connsiteY4" fmla="*/ 1439509 h 28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017" h="2879017">
                  <a:moveTo>
                    <a:pt x="0" y="1439509"/>
                  </a:moveTo>
                  <a:cubicBezTo>
                    <a:pt x="0" y="644490"/>
                    <a:pt x="644490" y="0"/>
                    <a:pt x="1439509" y="0"/>
                  </a:cubicBezTo>
                  <a:cubicBezTo>
                    <a:pt x="2234528" y="0"/>
                    <a:pt x="2879018" y="644490"/>
                    <a:pt x="2879018" y="1439509"/>
                  </a:cubicBezTo>
                  <a:cubicBezTo>
                    <a:pt x="2879018" y="2234528"/>
                    <a:pt x="2234528" y="2879018"/>
                    <a:pt x="1439509" y="2879018"/>
                  </a:cubicBezTo>
                  <a:cubicBezTo>
                    <a:pt x="644490" y="2879018"/>
                    <a:pt x="0" y="2234528"/>
                    <a:pt x="0" y="1439509"/>
                  </a:cubicBezTo>
                  <a:close/>
                </a:path>
              </a:pathLst>
            </a:custGeom>
            <a:solidFill>
              <a:srgbClr val="6697C3"/>
            </a:solidFill>
            <a:effectLst/>
            <a:sp3d/>
          </p:spPr>
          <p:style>
            <a:lnRef idx="0">
              <a:schemeClr val="lt1">
                <a:hueOff val="0"/>
                <a:satOff val="0"/>
                <a:lumOff val="0"/>
                <a:alphaOff val="0"/>
              </a:schemeClr>
            </a:lnRef>
            <a:fillRef idx="3">
              <a:scrgbClr r="0" g="0" b="0"/>
            </a:fillRef>
            <a:effectRef idx="3">
              <a:schemeClr val="accent1">
                <a:shade val="80000"/>
                <a:hueOff val="560735"/>
                <a:satOff val="-49480"/>
                <a:lumOff val="26309"/>
                <a:alphaOff val="0"/>
              </a:schemeClr>
            </a:effectRef>
            <a:fontRef idx="minor">
              <a:schemeClr val="lt1"/>
            </a:fontRef>
          </p:style>
          <p:txBody>
            <a:bodyPr spcFirstLastPara="0" vert="horz" wrap="square" lIns="868265" tIns="315494" rIns="868266" bIns="2114880" numCol="1" spcCol="1270" anchor="ctr" anchorCtr="0">
              <a:noAutofit/>
            </a:bodyPr>
            <a:lstStyle/>
            <a:p>
              <a:pPr lvl="0" algn="ctr" defTabSz="622300">
                <a:lnSpc>
                  <a:spcPct val="90000"/>
                </a:lnSpc>
                <a:spcBef>
                  <a:spcPct val="0"/>
                </a:spcBef>
                <a:spcAft>
                  <a:spcPct val="35000"/>
                </a:spcAft>
              </a:pPr>
              <a:r>
                <a:rPr lang="en-US" sz="1600" b="1" kern="1200" dirty="0" smtClean="0"/>
                <a:t>Outcomes</a:t>
              </a:r>
              <a:endParaRPr lang="en-US" sz="1600" b="1" kern="1200" dirty="0"/>
            </a:p>
          </p:txBody>
        </p:sp>
        <p:sp>
          <p:nvSpPr>
            <p:cNvPr id="10" name="Freeform 9"/>
            <p:cNvSpPr/>
            <p:nvPr/>
          </p:nvSpPr>
          <p:spPr>
            <a:xfrm>
              <a:off x="2107673" y="4082666"/>
              <a:ext cx="1919345" cy="1919345"/>
            </a:xfrm>
            <a:custGeom>
              <a:avLst/>
              <a:gdLst>
                <a:gd name="connsiteX0" fmla="*/ 0 w 1919345"/>
                <a:gd name="connsiteY0" fmla="*/ 959673 h 1919345"/>
                <a:gd name="connsiteX1" fmla="*/ 959673 w 1919345"/>
                <a:gd name="connsiteY1" fmla="*/ 0 h 1919345"/>
                <a:gd name="connsiteX2" fmla="*/ 1919346 w 1919345"/>
                <a:gd name="connsiteY2" fmla="*/ 959673 h 1919345"/>
                <a:gd name="connsiteX3" fmla="*/ 959673 w 1919345"/>
                <a:gd name="connsiteY3" fmla="*/ 1919346 h 1919345"/>
                <a:gd name="connsiteX4" fmla="*/ 0 w 1919345"/>
                <a:gd name="connsiteY4" fmla="*/ 959673 h 191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5" h="1919345">
                  <a:moveTo>
                    <a:pt x="0" y="959673"/>
                  </a:moveTo>
                  <a:cubicBezTo>
                    <a:pt x="0" y="429660"/>
                    <a:pt x="429660" y="0"/>
                    <a:pt x="959673" y="0"/>
                  </a:cubicBezTo>
                  <a:cubicBezTo>
                    <a:pt x="1489686" y="0"/>
                    <a:pt x="1919346" y="429660"/>
                    <a:pt x="1919346" y="959673"/>
                  </a:cubicBezTo>
                  <a:cubicBezTo>
                    <a:pt x="1919346" y="1489686"/>
                    <a:pt x="1489686" y="1919346"/>
                    <a:pt x="959673" y="1919346"/>
                  </a:cubicBezTo>
                  <a:cubicBezTo>
                    <a:pt x="429660" y="1919346"/>
                    <a:pt x="0" y="1489686"/>
                    <a:pt x="0" y="959673"/>
                  </a:cubicBezTo>
                  <a:close/>
                </a:path>
              </a:pathLst>
            </a:custGeom>
            <a:solidFill>
              <a:srgbClr val="B2CBE1"/>
            </a:solidFill>
            <a:effectLst/>
            <a:sp3d/>
          </p:spPr>
          <p:style>
            <a:lnRef idx="0">
              <a:schemeClr val="lt1">
                <a:hueOff val="0"/>
                <a:satOff val="0"/>
                <a:lumOff val="0"/>
                <a:alphaOff val="0"/>
              </a:schemeClr>
            </a:lnRef>
            <a:fillRef idx="3">
              <a:scrgbClr r="0" g="0" b="0"/>
            </a:fillRef>
            <a:effectRef idx="3">
              <a:schemeClr val="accent1">
                <a:shade val="80000"/>
                <a:hueOff val="841102"/>
                <a:satOff val="-74220"/>
                <a:lumOff val="39463"/>
                <a:alphaOff val="0"/>
              </a:schemeClr>
            </a:effectRef>
            <a:fontRef idx="minor">
              <a:schemeClr val="lt1"/>
            </a:fontRef>
          </p:style>
          <p:txBody>
            <a:bodyPr spcFirstLastPara="0" vert="horz" wrap="square" lIns="380649" tIns="579405" rIns="380650" bIns="579404" numCol="1" spcCol="1270" anchor="ctr" anchorCtr="0">
              <a:noAutofit/>
            </a:bodyPr>
            <a:lstStyle/>
            <a:p>
              <a:pPr lvl="0" algn="ctr" defTabSz="622300">
                <a:lnSpc>
                  <a:spcPct val="90000"/>
                </a:lnSpc>
                <a:spcBef>
                  <a:spcPct val="0"/>
                </a:spcBef>
                <a:spcAft>
                  <a:spcPct val="35000"/>
                </a:spcAft>
              </a:pPr>
              <a:r>
                <a:rPr lang="en-US" sz="1600" b="1" kern="1200" dirty="0" smtClean="0">
                  <a:solidFill>
                    <a:schemeClr val="tx1"/>
                  </a:solidFill>
                </a:rPr>
                <a:t>Control</a:t>
              </a:r>
              <a:endParaRPr lang="en-US" sz="1600" b="1" kern="1200" dirty="0">
                <a:solidFill>
                  <a:schemeClr val="tx1"/>
                </a:solidFill>
              </a:endParaRPr>
            </a:p>
          </p:txBody>
        </p:sp>
      </p:grpSp>
    </p:spTree>
    <p:extLst>
      <p:ext uri="{BB962C8B-B14F-4D97-AF65-F5344CB8AC3E}">
        <p14:creationId xmlns:p14="http://schemas.microsoft.com/office/powerpoint/2010/main" val="6285252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Adaptive IT Governance Requires Adopting New Practices</a:t>
            </a:r>
          </a:p>
        </p:txBody>
      </p:sp>
      <p:grpSp>
        <p:nvGrpSpPr>
          <p:cNvPr id="2" name="Group 1"/>
          <p:cNvGrpSpPr/>
          <p:nvPr/>
        </p:nvGrpSpPr>
        <p:grpSpPr>
          <a:xfrm>
            <a:off x="808997" y="1215343"/>
            <a:ext cx="4676172" cy="4676172"/>
            <a:chOff x="668164" y="1203649"/>
            <a:chExt cx="4798363" cy="4798363"/>
          </a:xfrm>
          <a:scene3d>
            <a:camera prst="orthographicFront"/>
            <a:lightRig rig="threePt" dir="t"/>
          </a:scene3d>
        </p:grpSpPr>
        <p:sp>
          <p:nvSpPr>
            <p:cNvPr id="3" name="Freeform 2"/>
            <p:cNvSpPr/>
            <p:nvPr/>
          </p:nvSpPr>
          <p:spPr>
            <a:xfrm>
              <a:off x="668164" y="1203649"/>
              <a:ext cx="4798363" cy="4798363"/>
            </a:xfrm>
            <a:custGeom>
              <a:avLst/>
              <a:gdLst>
                <a:gd name="connsiteX0" fmla="*/ 0 w 4798363"/>
                <a:gd name="connsiteY0" fmla="*/ 2399182 h 4798363"/>
                <a:gd name="connsiteX1" fmla="*/ 2399182 w 4798363"/>
                <a:gd name="connsiteY1" fmla="*/ 0 h 4798363"/>
                <a:gd name="connsiteX2" fmla="*/ 4798364 w 4798363"/>
                <a:gd name="connsiteY2" fmla="*/ 2399182 h 4798363"/>
                <a:gd name="connsiteX3" fmla="*/ 2399182 w 4798363"/>
                <a:gd name="connsiteY3" fmla="*/ 4798364 h 4798363"/>
                <a:gd name="connsiteX4" fmla="*/ 0 w 4798363"/>
                <a:gd name="connsiteY4" fmla="*/ 2399182 h 479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363" h="4798363">
                  <a:moveTo>
                    <a:pt x="0" y="2399182"/>
                  </a:moveTo>
                  <a:cubicBezTo>
                    <a:pt x="0" y="1074150"/>
                    <a:pt x="1074150" y="0"/>
                    <a:pt x="2399182" y="0"/>
                  </a:cubicBezTo>
                  <a:cubicBezTo>
                    <a:pt x="3724214" y="0"/>
                    <a:pt x="4798364" y="1074150"/>
                    <a:pt x="4798364" y="2399182"/>
                  </a:cubicBezTo>
                  <a:cubicBezTo>
                    <a:pt x="4798364" y="3724214"/>
                    <a:pt x="3724214" y="4798364"/>
                    <a:pt x="2399182" y="4798364"/>
                  </a:cubicBezTo>
                  <a:cubicBezTo>
                    <a:pt x="1074150" y="4798364"/>
                    <a:pt x="0" y="3724214"/>
                    <a:pt x="0" y="2399182"/>
                  </a:cubicBezTo>
                  <a:close/>
                </a:path>
              </a:pathLst>
            </a:custGeom>
            <a:solidFill>
              <a:srgbClr val="00254C"/>
            </a:solidFill>
            <a:effectLs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0" tIns="339486" rIns="0" bIns="3938259" numCol="1" spcCol="1270" anchor="ctr" anchorCtr="0">
              <a:noAutofit/>
            </a:bodyPr>
            <a:lstStyle/>
            <a:p>
              <a:pPr lvl="0" algn="ctr" defTabSz="622300">
                <a:lnSpc>
                  <a:spcPct val="90000"/>
                </a:lnSpc>
                <a:spcBef>
                  <a:spcPct val="0"/>
                </a:spcBef>
                <a:spcAft>
                  <a:spcPct val="35000"/>
                </a:spcAft>
              </a:pPr>
              <a:r>
                <a:rPr lang="en-US" sz="1600" b="1" kern="1200" dirty="0" smtClean="0"/>
                <a:t>Autonomous</a:t>
              </a:r>
              <a:endParaRPr lang="en-US" sz="1600" b="1" kern="1200" dirty="0"/>
            </a:p>
          </p:txBody>
        </p:sp>
        <p:sp>
          <p:nvSpPr>
            <p:cNvPr id="4" name="Freeform 3"/>
            <p:cNvSpPr/>
            <p:nvPr/>
          </p:nvSpPr>
          <p:spPr>
            <a:xfrm>
              <a:off x="1148000" y="2163321"/>
              <a:ext cx="3838690" cy="3838690"/>
            </a:xfrm>
            <a:custGeom>
              <a:avLst/>
              <a:gdLst>
                <a:gd name="connsiteX0" fmla="*/ 0 w 3838690"/>
                <a:gd name="connsiteY0" fmla="*/ 1919345 h 3838690"/>
                <a:gd name="connsiteX1" fmla="*/ 1919345 w 3838690"/>
                <a:gd name="connsiteY1" fmla="*/ 0 h 3838690"/>
                <a:gd name="connsiteX2" fmla="*/ 3838690 w 3838690"/>
                <a:gd name="connsiteY2" fmla="*/ 1919345 h 3838690"/>
                <a:gd name="connsiteX3" fmla="*/ 1919345 w 3838690"/>
                <a:gd name="connsiteY3" fmla="*/ 3838690 h 3838690"/>
                <a:gd name="connsiteX4" fmla="*/ 0 w 3838690"/>
                <a:gd name="connsiteY4" fmla="*/ 1919345 h 38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690" h="3838690">
                  <a:moveTo>
                    <a:pt x="0" y="1919345"/>
                  </a:moveTo>
                  <a:cubicBezTo>
                    <a:pt x="0" y="859320"/>
                    <a:pt x="859320" y="0"/>
                    <a:pt x="1919345" y="0"/>
                  </a:cubicBezTo>
                  <a:cubicBezTo>
                    <a:pt x="2979370" y="0"/>
                    <a:pt x="3838690" y="859320"/>
                    <a:pt x="3838690" y="1919345"/>
                  </a:cubicBezTo>
                  <a:cubicBezTo>
                    <a:pt x="3838690" y="2979370"/>
                    <a:pt x="2979370" y="3838690"/>
                    <a:pt x="1919345" y="3838690"/>
                  </a:cubicBezTo>
                  <a:cubicBezTo>
                    <a:pt x="859320" y="3838690"/>
                    <a:pt x="0" y="2979370"/>
                    <a:pt x="0" y="1919345"/>
                  </a:cubicBezTo>
                  <a:close/>
                </a:path>
              </a:pathLst>
            </a:custGeom>
            <a:solidFill>
              <a:srgbClr val="00529B"/>
            </a:solidFill>
            <a:effectLst/>
            <a:sp3d/>
          </p:spPr>
          <p:style>
            <a:lnRef idx="0">
              <a:schemeClr val="lt1">
                <a:hueOff val="0"/>
                <a:satOff val="0"/>
                <a:lumOff val="0"/>
                <a:alphaOff val="0"/>
              </a:schemeClr>
            </a:lnRef>
            <a:fillRef idx="3">
              <a:schemeClr val="accent1">
                <a:shade val="80000"/>
                <a:hueOff val="280367"/>
                <a:satOff val="-24740"/>
                <a:lumOff val="13154"/>
                <a:alphaOff val="0"/>
              </a:schemeClr>
            </a:fillRef>
            <a:effectRef idx="3">
              <a:schemeClr val="accent1">
                <a:shade val="80000"/>
                <a:hueOff val="280367"/>
                <a:satOff val="-24740"/>
                <a:lumOff val="13154"/>
                <a:alphaOff val="0"/>
              </a:schemeClr>
            </a:effectRef>
            <a:fontRef idx="minor">
              <a:schemeClr val="lt1"/>
            </a:fontRef>
          </p:style>
          <p:txBody>
            <a:bodyPr spcFirstLastPara="0" vert="horz" wrap="square" lIns="1348102" tIns="329890" rIns="1348102" bIns="3016972" numCol="1" spcCol="1270" anchor="ctr" anchorCtr="0">
              <a:noAutofit/>
            </a:bodyPr>
            <a:lstStyle/>
            <a:p>
              <a:pPr lvl="0" algn="ctr" defTabSz="622300">
                <a:lnSpc>
                  <a:spcPct val="90000"/>
                </a:lnSpc>
                <a:spcBef>
                  <a:spcPct val="0"/>
                </a:spcBef>
                <a:spcAft>
                  <a:spcPct val="35000"/>
                </a:spcAft>
              </a:pPr>
              <a:r>
                <a:rPr lang="en-US" sz="1600" b="1" kern="1200" dirty="0" smtClean="0"/>
                <a:t>Agility</a:t>
              </a:r>
              <a:endParaRPr lang="en-US" sz="1600" b="1" kern="1200" dirty="0"/>
            </a:p>
          </p:txBody>
        </p:sp>
        <p:sp>
          <p:nvSpPr>
            <p:cNvPr id="7" name="Freeform 6"/>
            <p:cNvSpPr/>
            <p:nvPr/>
          </p:nvSpPr>
          <p:spPr>
            <a:xfrm>
              <a:off x="1627837" y="3122994"/>
              <a:ext cx="2879017" cy="2879017"/>
            </a:xfrm>
            <a:custGeom>
              <a:avLst/>
              <a:gdLst>
                <a:gd name="connsiteX0" fmla="*/ 0 w 2879017"/>
                <a:gd name="connsiteY0" fmla="*/ 1439509 h 2879017"/>
                <a:gd name="connsiteX1" fmla="*/ 1439509 w 2879017"/>
                <a:gd name="connsiteY1" fmla="*/ 0 h 2879017"/>
                <a:gd name="connsiteX2" fmla="*/ 2879018 w 2879017"/>
                <a:gd name="connsiteY2" fmla="*/ 1439509 h 2879017"/>
                <a:gd name="connsiteX3" fmla="*/ 1439509 w 2879017"/>
                <a:gd name="connsiteY3" fmla="*/ 2879018 h 2879017"/>
                <a:gd name="connsiteX4" fmla="*/ 0 w 2879017"/>
                <a:gd name="connsiteY4" fmla="*/ 1439509 h 28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017" h="2879017">
                  <a:moveTo>
                    <a:pt x="0" y="1439509"/>
                  </a:moveTo>
                  <a:cubicBezTo>
                    <a:pt x="0" y="644490"/>
                    <a:pt x="644490" y="0"/>
                    <a:pt x="1439509" y="0"/>
                  </a:cubicBezTo>
                  <a:cubicBezTo>
                    <a:pt x="2234528" y="0"/>
                    <a:pt x="2879018" y="644490"/>
                    <a:pt x="2879018" y="1439509"/>
                  </a:cubicBezTo>
                  <a:cubicBezTo>
                    <a:pt x="2879018" y="2234528"/>
                    <a:pt x="2234528" y="2879018"/>
                    <a:pt x="1439509" y="2879018"/>
                  </a:cubicBezTo>
                  <a:cubicBezTo>
                    <a:pt x="644490" y="2879018"/>
                    <a:pt x="0" y="2234528"/>
                    <a:pt x="0" y="1439509"/>
                  </a:cubicBezTo>
                  <a:close/>
                </a:path>
              </a:pathLst>
            </a:custGeom>
            <a:solidFill>
              <a:srgbClr val="6697C3"/>
            </a:solidFill>
            <a:effectLst/>
            <a:sp3d/>
          </p:spPr>
          <p:style>
            <a:lnRef idx="0">
              <a:schemeClr val="lt1">
                <a:hueOff val="0"/>
                <a:satOff val="0"/>
                <a:lumOff val="0"/>
                <a:alphaOff val="0"/>
              </a:schemeClr>
            </a:lnRef>
            <a:fillRef idx="3">
              <a:scrgbClr r="0" g="0" b="0"/>
            </a:fillRef>
            <a:effectRef idx="3">
              <a:schemeClr val="accent1">
                <a:shade val="80000"/>
                <a:hueOff val="560735"/>
                <a:satOff val="-49480"/>
                <a:lumOff val="26309"/>
                <a:alphaOff val="0"/>
              </a:schemeClr>
            </a:effectRef>
            <a:fontRef idx="minor">
              <a:schemeClr val="lt1"/>
            </a:fontRef>
          </p:style>
          <p:txBody>
            <a:bodyPr spcFirstLastPara="0" vert="horz" wrap="square" lIns="868265" tIns="315494" rIns="868266" bIns="2114880" numCol="1" spcCol="1270" anchor="ctr" anchorCtr="0">
              <a:noAutofit/>
            </a:bodyPr>
            <a:lstStyle/>
            <a:p>
              <a:pPr lvl="0" algn="ctr" defTabSz="622300">
                <a:lnSpc>
                  <a:spcPct val="90000"/>
                </a:lnSpc>
                <a:spcBef>
                  <a:spcPct val="0"/>
                </a:spcBef>
                <a:spcAft>
                  <a:spcPct val="35000"/>
                </a:spcAft>
              </a:pPr>
              <a:r>
                <a:rPr lang="en-US" sz="1600" b="1" kern="1200" dirty="0" smtClean="0"/>
                <a:t>Outcomes</a:t>
              </a:r>
              <a:endParaRPr lang="en-US" sz="1600" b="1" kern="1200" dirty="0"/>
            </a:p>
          </p:txBody>
        </p:sp>
        <p:sp>
          <p:nvSpPr>
            <p:cNvPr id="10" name="Freeform 9"/>
            <p:cNvSpPr/>
            <p:nvPr/>
          </p:nvSpPr>
          <p:spPr>
            <a:xfrm>
              <a:off x="2107673" y="4082666"/>
              <a:ext cx="1919345" cy="1919345"/>
            </a:xfrm>
            <a:custGeom>
              <a:avLst/>
              <a:gdLst>
                <a:gd name="connsiteX0" fmla="*/ 0 w 1919345"/>
                <a:gd name="connsiteY0" fmla="*/ 959673 h 1919345"/>
                <a:gd name="connsiteX1" fmla="*/ 959673 w 1919345"/>
                <a:gd name="connsiteY1" fmla="*/ 0 h 1919345"/>
                <a:gd name="connsiteX2" fmla="*/ 1919346 w 1919345"/>
                <a:gd name="connsiteY2" fmla="*/ 959673 h 1919345"/>
                <a:gd name="connsiteX3" fmla="*/ 959673 w 1919345"/>
                <a:gd name="connsiteY3" fmla="*/ 1919346 h 1919345"/>
                <a:gd name="connsiteX4" fmla="*/ 0 w 1919345"/>
                <a:gd name="connsiteY4" fmla="*/ 959673 h 191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5" h="1919345">
                  <a:moveTo>
                    <a:pt x="0" y="959673"/>
                  </a:moveTo>
                  <a:cubicBezTo>
                    <a:pt x="0" y="429660"/>
                    <a:pt x="429660" y="0"/>
                    <a:pt x="959673" y="0"/>
                  </a:cubicBezTo>
                  <a:cubicBezTo>
                    <a:pt x="1489686" y="0"/>
                    <a:pt x="1919346" y="429660"/>
                    <a:pt x="1919346" y="959673"/>
                  </a:cubicBezTo>
                  <a:cubicBezTo>
                    <a:pt x="1919346" y="1489686"/>
                    <a:pt x="1489686" y="1919346"/>
                    <a:pt x="959673" y="1919346"/>
                  </a:cubicBezTo>
                  <a:cubicBezTo>
                    <a:pt x="429660" y="1919346"/>
                    <a:pt x="0" y="1489686"/>
                    <a:pt x="0" y="959673"/>
                  </a:cubicBezTo>
                  <a:close/>
                </a:path>
              </a:pathLst>
            </a:custGeom>
            <a:solidFill>
              <a:srgbClr val="B2CBE1"/>
            </a:solidFill>
            <a:effectLst/>
            <a:sp3d/>
          </p:spPr>
          <p:style>
            <a:lnRef idx="0">
              <a:schemeClr val="lt1">
                <a:hueOff val="0"/>
                <a:satOff val="0"/>
                <a:lumOff val="0"/>
                <a:alphaOff val="0"/>
              </a:schemeClr>
            </a:lnRef>
            <a:fillRef idx="3">
              <a:scrgbClr r="0" g="0" b="0"/>
            </a:fillRef>
            <a:effectRef idx="3">
              <a:schemeClr val="accent1">
                <a:shade val="80000"/>
                <a:hueOff val="841102"/>
                <a:satOff val="-74220"/>
                <a:lumOff val="39463"/>
                <a:alphaOff val="0"/>
              </a:schemeClr>
            </a:effectRef>
            <a:fontRef idx="minor">
              <a:schemeClr val="lt1"/>
            </a:fontRef>
          </p:style>
          <p:txBody>
            <a:bodyPr spcFirstLastPara="0" vert="horz" wrap="square" lIns="380649" tIns="579405" rIns="380650" bIns="579404" numCol="1" spcCol="1270" anchor="ctr" anchorCtr="0">
              <a:noAutofit/>
            </a:bodyPr>
            <a:lstStyle/>
            <a:p>
              <a:pPr lvl="0" algn="ctr" defTabSz="622300">
                <a:lnSpc>
                  <a:spcPct val="90000"/>
                </a:lnSpc>
                <a:spcBef>
                  <a:spcPct val="0"/>
                </a:spcBef>
                <a:spcAft>
                  <a:spcPct val="35000"/>
                </a:spcAft>
              </a:pPr>
              <a:r>
                <a:rPr lang="en-US" sz="1600" b="1" kern="1200" dirty="0" smtClean="0">
                  <a:solidFill>
                    <a:schemeClr val="tx1"/>
                  </a:solidFill>
                </a:rPr>
                <a:t>Control</a:t>
              </a:r>
              <a:endParaRPr lang="en-US" sz="1600" b="1" kern="1200" dirty="0">
                <a:solidFill>
                  <a:schemeClr val="tx1"/>
                </a:solidFill>
              </a:endParaRPr>
            </a:p>
          </p:txBody>
        </p:sp>
      </p:grpSp>
      <p:grpSp>
        <p:nvGrpSpPr>
          <p:cNvPr id="9" name="Group 8"/>
          <p:cNvGrpSpPr/>
          <p:nvPr/>
        </p:nvGrpSpPr>
        <p:grpSpPr>
          <a:xfrm>
            <a:off x="5764289" y="1171203"/>
            <a:ext cx="6134486" cy="4711438"/>
            <a:chOff x="5764289" y="1043445"/>
            <a:chExt cx="6419848" cy="4930601"/>
          </a:xfrm>
        </p:grpSpPr>
        <p:sp>
          <p:nvSpPr>
            <p:cNvPr id="11" name="Rectangle 10"/>
            <p:cNvSpPr/>
            <p:nvPr/>
          </p:nvSpPr>
          <p:spPr bwMode="auto">
            <a:xfrm>
              <a:off x="5764289" y="4124223"/>
              <a:ext cx="6411987" cy="1849823"/>
            </a:xfrm>
            <a:prstGeom prst="rect">
              <a:avLst/>
            </a:prstGeom>
            <a:solidFill>
              <a:srgbClr val="E0EAF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2" name="Rectangle 11"/>
            <p:cNvSpPr/>
            <p:nvPr/>
          </p:nvSpPr>
          <p:spPr bwMode="auto">
            <a:xfrm>
              <a:off x="5772150" y="2121067"/>
              <a:ext cx="6411987" cy="1916532"/>
            </a:xfrm>
            <a:prstGeom prst="rect">
              <a:avLst/>
            </a:prstGeom>
            <a:solidFill>
              <a:srgbClr val="E0EAF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3" name="Rectangle 12"/>
            <p:cNvSpPr/>
            <p:nvPr/>
          </p:nvSpPr>
          <p:spPr bwMode="auto">
            <a:xfrm>
              <a:off x="5764289" y="1087553"/>
              <a:ext cx="6411987" cy="946889"/>
            </a:xfrm>
            <a:prstGeom prst="rect">
              <a:avLst/>
            </a:prstGeom>
            <a:solidFill>
              <a:srgbClr val="E0EAF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pic>
          <p:nvPicPr>
            <p:cNvPr id="14" name="Picture 6" descr="https://upload.wikimedia.org/wikipedia/commons/thumb/3/35/Tias_Nimbas_Business_School_Logo.svg/2000px-Tias_Nimbas_Business_School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8528" y="4262953"/>
              <a:ext cx="1898834" cy="4424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802041" y="1087553"/>
              <a:ext cx="3955122" cy="646331"/>
            </a:xfrm>
            <a:prstGeom prst="rect">
              <a:avLst/>
            </a:prstGeom>
            <a:noFill/>
          </p:spPr>
          <p:txBody>
            <a:bodyPr wrap="none" rtlCol="0">
              <a:spAutoFit/>
            </a:bodyPr>
            <a:lstStyle/>
            <a:p>
              <a:pPr algn="l"/>
              <a:r>
                <a:rPr lang="en-US" sz="2000" dirty="0"/>
                <a:t>"If </a:t>
              </a:r>
              <a:r>
                <a:rPr lang="en-US" sz="2000" dirty="0" smtClean="0"/>
                <a:t>you get out of the way, people </a:t>
              </a:r>
              <a:br>
                <a:rPr lang="en-US" sz="2000" dirty="0" smtClean="0"/>
              </a:br>
              <a:r>
                <a:rPr lang="en-US" sz="2000" dirty="0" smtClean="0"/>
                <a:t>can do amazing things."</a:t>
              </a:r>
              <a:endParaRPr lang="en-US" sz="2000" dirty="0"/>
            </a:p>
          </p:txBody>
        </p:sp>
        <p:sp>
          <p:nvSpPr>
            <p:cNvPr id="16" name="Rectangle 15"/>
            <p:cNvSpPr/>
            <p:nvPr/>
          </p:nvSpPr>
          <p:spPr>
            <a:xfrm>
              <a:off x="5794179" y="2188511"/>
              <a:ext cx="4294458" cy="1477328"/>
            </a:xfrm>
            <a:prstGeom prst="rect">
              <a:avLst/>
            </a:prstGeom>
          </p:spPr>
          <p:txBody>
            <a:bodyPr wrap="square">
              <a:spAutoFit/>
            </a:bodyPr>
            <a:lstStyle/>
            <a:p>
              <a:pPr algn="l"/>
              <a:r>
                <a:rPr lang="en-US" sz="2000" dirty="0"/>
                <a:t>"We measure everything on </a:t>
              </a:r>
              <a:r>
                <a:rPr lang="en-US" sz="2000" dirty="0" smtClean="0"/>
                <a:t/>
              </a:r>
              <a:br>
                <a:rPr lang="en-US" sz="2000" dirty="0" smtClean="0"/>
              </a:br>
              <a:r>
                <a:rPr lang="en-US" sz="2000" dirty="0" smtClean="0"/>
                <a:t>the basis </a:t>
              </a:r>
              <a:r>
                <a:rPr lang="en-US" sz="2000" dirty="0"/>
                <a:t>of the end business </a:t>
              </a:r>
              <a:r>
                <a:rPr lang="en-US" sz="2000" dirty="0" smtClean="0"/>
                <a:t/>
              </a:r>
              <a:br>
                <a:rPr lang="en-US" sz="2000" dirty="0" smtClean="0"/>
              </a:br>
              <a:r>
                <a:rPr lang="en-US" sz="2000" dirty="0" smtClean="0"/>
                <a:t>results, so </a:t>
              </a:r>
              <a:r>
                <a:rPr lang="en-US" sz="2000" dirty="0"/>
                <a:t>this is viewed as a </a:t>
              </a:r>
              <a:r>
                <a:rPr lang="en-US" sz="2000" dirty="0" smtClean="0"/>
                <a:t/>
              </a:r>
              <a:br>
                <a:rPr lang="en-US" sz="2000" dirty="0" smtClean="0"/>
              </a:br>
              <a:r>
                <a:rPr lang="en-US" sz="2000" dirty="0" smtClean="0"/>
                <a:t>business, as </a:t>
              </a:r>
              <a:r>
                <a:rPr lang="en-US" sz="2000" dirty="0"/>
                <a:t>opposed to </a:t>
              </a:r>
              <a:r>
                <a:rPr lang="en-US" sz="2000" dirty="0" smtClean="0"/>
                <a:t/>
              </a:r>
              <a:br>
                <a:rPr lang="en-US" sz="2000" dirty="0" smtClean="0"/>
              </a:br>
              <a:r>
                <a:rPr lang="en-US" sz="2000" dirty="0" smtClean="0"/>
                <a:t>an IT initiative."</a:t>
              </a:r>
              <a:endParaRPr lang="en-US" sz="2000" dirty="0"/>
            </a:p>
          </p:txBody>
        </p:sp>
        <p:sp>
          <p:nvSpPr>
            <p:cNvPr id="17" name="Rectangle 16"/>
            <p:cNvSpPr/>
            <p:nvPr/>
          </p:nvSpPr>
          <p:spPr>
            <a:xfrm>
              <a:off x="5802041" y="3712136"/>
              <a:ext cx="3532402" cy="256064"/>
            </a:xfrm>
            <a:prstGeom prst="rect">
              <a:avLst/>
            </a:prstGeom>
          </p:spPr>
          <p:txBody>
            <a:bodyPr wrap="square">
              <a:spAutoFit/>
            </a:bodyPr>
            <a:lstStyle/>
            <a:p>
              <a:pPr algn="l"/>
              <a:r>
                <a:rPr lang="en-US" sz="1100" dirty="0"/>
                <a:t>Harsha Bellur, CIO, </a:t>
              </a:r>
              <a:r>
                <a:rPr lang="en-US" sz="1100" dirty="0" smtClean="0"/>
                <a:t>James Avery Craftsman</a:t>
              </a:r>
              <a:endParaRPr lang="en-US" sz="1100" dirty="0"/>
            </a:p>
          </p:txBody>
        </p:sp>
        <p:sp>
          <p:nvSpPr>
            <p:cNvPr id="18" name="Rectangle 17"/>
            <p:cNvSpPr/>
            <p:nvPr/>
          </p:nvSpPr>
          <p:spPr>
            <a:xfrm>
              <a:off x="5802041" y="1789760"/>
              <a:ext cx="4278735" cy="244682"/>
            </a:xfrm>
            <a:prstGeom prst="rect">
              <a:avLst/>
            </a:prstGeom>
          </p:spPr>
          <p:txBody>
            <a:bodyPr wrap="square">
              <a:spAutoFit/>
            </a:bodyPr>
            <a:lstStyle/>
            <a:p>
              <a:pPr algn="l"/>
              <a:r>
                <a:rPr lang="en-US" sz="1100" dirty="0"/>
                <a:t>Rajeev Chandrasekharan, CIO</a:t>
              </a:r>
              <a:r>
                <a:rPr lang="en-US" sz="1100" dirty="0" smtClean="0"/>
                <a:t>, Verizon </a:t>
              </a:r>
              <a:r>
                <a:rPr lang="en-US" sz="1100" dirty="0"/>
                <a:t>Business </a:t>
              </a:r>
              <a:r>
                <a:rPr lang="en-US" sz="1100" dirty="0" smtClean="0"/>
                <a:t>Markets</a:t>
              </a:r>
              <a:endParaRPr lang="en-US" sz="1100" dirty="0"/>
            </a:p>
          </p:txBody>
        </p:sp>
        <p:sp>
          <p:nvSpPr>
            <p:cNvPr id="19" name="Rectangle 18"/>
            <p:cNvSpPr/>
            <p:nvPr/>
          </p:nvSpPr>
          <p:spPr>
            <a:xfrm>
              <a:off x="5794179" y="5671680"/>
              <a:ext cx="3983309" cy="244682"/>
            </a:xfrm>
            <a:prstGeom prst="rect">
              <a:avLst/>
            </a:prstGeom>
          </p:spPr>
          <p:txBody>
            <a:bodyPr wrap="square">
              <a:spAutoFit/>
            </a:bodyPr>
            <a:lstStyle/>
            <a:p>
              <a:pPr algn="l"/>
              <a:r>
                <a:rPr lang="en-US" sz="1100" dirty="0" smtClean="0"/>
                <a:t>Dr. P. Ribbers, Professor Emeritus TIAS Business School</a:t>
              </a:r>
              <a:endParaRPr lang="en-US" sz="1100" dirty="0"/>
            </a:p>
          </p:txBody>
        </p:sp>
        <p:sp>
          <p:nvSpPr>
            <p:cNvPr id="20" name="Rectangle 19"/>
            <p:cNvSpPr/>
            <p:nvPr/>
          </p:nvSpPr>
          <p:spPr>
            <a:xfrm>
              <a:off x="5794179" y="4184262"/>
              <a:ext cx="4294459" cy="1477328"/>
            </a:xfrm>
            <a:prstGeom prst="rect">
              <a:avLst/>
            </a:prstGeom>
          </p:spPr>
          <p:txBody>
            <a:bodyPr wrap="square">
              <a:spAutoFit/>
            </a:bodyPr>
            <a:lstStyle/>
            <a:p>
              <a:pPr algn="l"/>
              <a:r>
                <a:rPr lang="en-US" sz="2000" dirty="0"/>
                <a:t>"IT </a:t>
              </a:r>
              <a:r>
                <a:rPr lang="en-US" sz="2000" dirty="0" smtClean="0"/>
                <a:t>leadership is </a:t>
              </a:r>
              <a:r>
                <a:rPr lang="en-US" sz="2000" dirty="0"/>
                <a:t>leading the </a:t>
              </a:r>
              <a:r>
                <a:rPr lang="en-US" sz="2000" dirty="0" smtClean="0"/>
                <a:t>way as to </a:t>
              </a:r>
              <a:r>
                <a:rPr lang="en-US" sz="2000" dirty="0"/>
                <a:t>how </a:t>
              </a:r>
              <a:r>
                <a:rPr lang="en-US" sz="2000" dirty="0" smtClean="0"/>
                <a:t>IT </a:t>
              </a:r>
              <a:r>
                <a:rPr lang="en-US" sz="2000" dirty="0"/>
                <a:t>can </a:t>
              </a:r>
              <a:r>
                <a:rPr lang="en-US" sz="2000" dirty="0" smtClean="0"/>
                <a:t>evaluate/inform sales processes</a:t>
              </a:r>
              <a:r>
                <a:rPr lang="en-US" sz="2000" dirty="0"/>
                <a:t>, logistics, etc. </a:t>
              </a:r>
              <a:r>
                <a:rPr lang="en-US" sz="2000" dirty="0" smtClean="0"/>
                <a:t>When </a:t>
              </a:r>
              <a:r>
                <a:rPr lang="en-US" sz="2000" dirty="0"/>
                <a:t>I talk of IT </a:t>
              </a:r>
              <a:r>
                <a:rPr lang="en-US" sz="2000" dirty="0" smtClean="0"/>
                <a:t>leadership, I </a:t>
              </a:r>
              <a:r>
                <a:rPr lang="en-US" sz="2000" dirty="0"/>
                <a:t>think of </a:t>
              </a:r>
              <a:r>
                <a:rPr lang="en-US" sz="2000" dirty="0" smtClean="0"/>
                <a:t>the enterprise."</a:t>
              </a:r>
              <a:endParaRPr lang="en-US" sz="2000" dirty="0"/>
            </a:p>
          </p:txBody>
        </p:sp>
        <p:pic>
          <p:nvPicPr>
            <p:cNvPr id="21" name="Picture 8" descr="http://www.itrnews.com/images/2010/2010-08-08-verizon-business-to-provide-it-solutions-professional-services-to-federal-agencies-under-10-year-contract-for-the-program-known-as-allia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9395" y="1043445"/>
              <a:ext cx="2297355" cy="10288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upload.wikimedia.org/wikipedia/en/thumb/d/d9/James_Avery_logo.svg/1024px-James_Avery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23127" y="2265696"/>
              <a:ext cx="1969890" cy="607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11511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Adaptive Governance Mechanisms</a:t>
            </a:r>
          </a:p>
        </p:txBody>
      </p:sp>
      <p:grpSp>
        <p:nvGrpSpPr>
          <p:cNvPr id="37" name="Group 36"/>
          <p:cNvGrpSpPr/>
          <p:nvPr/>
        </p:nvGrpSpPr>
        <p:grpSpPr>
          <a:xfrm>
            <a:off x="708484" y="1170909"/>
            <a:ext cx="4717722" cy="4717722"/>
            <a:chOff x="708484" y="1170909"/>
            <a:chExt cx="4717722" cy="4717722"/>
          </a:xfrm>
        </p:grpSpPr>
        <p:sp>
          <p:nvSpPr>
            <p:cNvPr id="38" name="Freeform 37"/>
            <p:cNvSpPr/>
            <p:nvPr/>
          </p:nvSpPr>
          <p:spPr>
            <a:xfrm>
              <a:off x="1815705" y="1170909"/>
              <a:ext cx="2503281" cy="2503281"/>
            </a:xfrm>
            <a:custGeom>
              <a:avLst/>
              <a:gdLst>
                <a:gd name="connsiteX0" fmla="*/ 0 w 2503281"/>
                <a:gd name="connsiteY0" fmla="*/ 1251641 h 2503281"/>
                <a:gd name="connsiteX1" fmla="*/ 1251641 w 2503281"/>
                <a:gd name="connsiteY1" fmla="*/ 0 h 2503281"/>
                <a:gd name="connsiteX2" fmla="*/ 2503282 w 2503281"/>
                <a:gd name="connsiteY2" fmla="*/ 1251641 h 2503281"/>
                <a:gd name="connsiteX3" fmla="*/ 1251641 w 2503281"/>
                <a:gd name="connsiteY3" fmla="*/ 2503282 h 2503281"/>
                <a:gd name="connsiteX4" fmla="*/ 0 w 2503281"/>
                <a:gd name="connsiteY4" fmla="*/ 1251641 h 250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81" h="2503281">
                  <a:moveTo>
                    <a:pt x="0" y="1251641"/>
                  </a:moveTo>
                  <a:cubicBezTo>
                    <a:pt x="0" y="560379"/>
                    <a:pt x="560379" y="0"/>
                    <a:pt x="1251641" y="0"/>
                  </a:cubicBezTo>
                  <a:cubicBezTo>
                    <a:pt x="1942903" y="0"/>
                    <a:pt x="2503282" y="560379"/>
                    <a:pt x="2503282" y="1251641"/>
                  </a:cubicBezTo>
                  <a:cubicBezTo>
                    <a:pt x="2503282" y="1942903"/>
                    <a:pt x="1942903" y="2503282"/>
                    <a:pt x="1251641" y="2503282"/>
                  </a:cubicBezTo>
                  <a:cubicBezTo>
                    <a:pt x="560379" y="2503282"/>
                    <a:pt x="0" y="1942903"/>
                    <a:pt x="0" y="1251641"/>
                  </a:cubicBezTo>
                  <a:close/>
                </a:path>
              </a:pathLst>
            </a:custGeom>
            <a:solidFill>
              <a:srgbClr val="46A33F">
                <a:alpha val="70000"/>
              </a:srgbClr>
            </a:solidFill>
            <a:ln>
              <a:solidFill>
                <a:schemeClr val="bg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spcFirstLastPara="0" vert="horz" wrap="square" lIns="288840" tIns="336980" rIns="288840" bIns="1371991" numCol="1" spcCol="1270" anchor="ctr" anchorCtr="0">
              <a:noAutofit/>
            </a:bodyPr>
            <a:lstStyle/>
            <a:p>
              <a:pPr lvl="0" algn="ctr" defTabSz="1066800">
                <a:lnSpc>
                  <a:spcPct val="90000"/>
                </a:lnSpc>
                <a:spcBef>
                  <a:spcPct val="0"/>
                </a:spcBef>
                <a:spcAft>
                  <a:spcPct val="35000"/>
                </a:spcAft>
              </a:pPr>
              <a:r>
                <a:rPr lang="en-US" kern="1200" dirty="0" smtClean="0">
                  <a:latin typeface="+mj-lt"/>
                </a:rPr>
                <a:t>Role</a:t>
              </a:r>
              <a:endParaRPr lang="en-US" kern="1200" dirty="0">
                <a:latin typeface="+mj-lt"/>
              </a:endParaRPr>
            </a:p>
          </p:txBody>
        </p:sp>
        <p:sp>
          <p:nvSpPr>
            <p:cNvPr id="39" name="Freeform 38"/>
            <p:cNvSpPr/>
            <p:nvPr/>
          </p:nvSpPr>
          <p:spPr>
            <a:xfrm>
              <a:off x="2922925" y="2278129"/>
              <a:ext cx="2503281" cy="2503281"/>
            </a:xfrm>
            <a:custGeom>
              <a:avLst/>
              <a:gdLst>
                <a:gd name="connsiteX0" fmla="*/ 0 w 2503281"/>
                <a:gd name="connsiteY0" fmla="*/ 1251641 h 2503281"/>
                <a:gd name="connsiteX1" fmla="*/ 1251641 w 2503281"/>
                <a:gd name="connsiteY1" fmla="*/ 0 h 2503281"/>
                <a:gd name="connsiteX2" fmla="*/ 2503282 w 2503281"/>
                <a:gd name="connsiteY2" fmla="*/ 1251641 h 2503281"/>
                <a:gd name="connsiteX3" fmla="*/ 1251641 w 2503281"/>
                <a:gd name="connsiteY3" fmla="*/ 2503282 h 2503281"/>
                <a:gd name="connsiteX4" fmla="*/ 0 w 2503281"/>
                <a:gd name="connsiteY4" fmla="*/ 1251641 h 250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81" h="2503281">
                  <a:moveTo>
                    <a:pt x="0" y="1251641"/>
                  </a:moveTo>
                  <a:cubicBezTo>
                    <a:pt x="0" y="560379"/>
                    <a:pt x="560379" y="0"/>
                    <a:pt x="1251641" y="0"/>
                  </a:cubicBezTo>
                  <a:cubicBezTo>
                    <a:pt x="1942903" y="0"/>
                    <a:pt x="2503282" y="560379"/>
                    <a:pt x="2503282" y="1251641"/>
                  </a:cubicBezTo>
                  <a:cubicBezTo>
                    <a:pt x="2503282" y="1942903"/>
                    <a:pt x="1942903" y="2503282"/>
                    <a:pt x="1251641" y="2503282"/>
                  </a:cubicBezTo>
                  <a:cubicBezTo>
                    <a:pt x="560379" y="2503282"/>
                    <a:pt x="0" y="1942903"/>
                    <a:pt x="0" y="1251641"/>
                  </a:cubicBezTo>
                  <a:close/>
                </a:path>
              </a:pathLst>
            </a:custGeom>
            <a:solidFill>
              <a:srgbClr val="EF996E">
                <a:alpha val="69000"/>
              </a:srgbClr>
            </a:solidFill>
            <a:ln>
              <a:solidFill>
                <a:schemeClr val="bg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spcFirstLastPara="0" vert="horz" wrap="square" lIns="1188720" tIns="288840" rIns="182880" bIns="288840" numCol="1" spcCol="1270" anchor="ctr" anchorCtr="0">
              <a:noAutofit/>
            </a:bodyPr>
            <a:lstStyle/>
            <a:p>
              <a:pPr lvl="0" algn="ctr" defTabSz="1066800">
                <a:lnSpc>
                  <a:spcPct val="90000"/>
                </a:lnSpc>
                <a:spcBef>
                  <a:spcPct val="0"/>
                </a:spcBef>
                <a:spcAft>
                  <a:spcPct val="35000"/>
                </a:spcAft>
              </a:pPr>
              <a:r>
                <a:rPr lang="en-US" kern="1200" dirty="0" smtClean="0">
                  <a:latin typeface="+mj-lt"/>
                </a:rPr>
                <a:t>Process</a:t>
              </a:r>
              <a:endParaRPr lang="en-US" kern="1200" dirty="0">
                <a:latin typeface="+mj-lt"/>
              </a:endParaRPr>
            </a:p>
          </p:txBody>
        </p:sp>
        <p:sp>
          <p:nvSpPr>
            <p:cNvPr id="40" name="Freeform 39"/>
            <p:cNvSpPr/>
            <p:nvPr/>
          </p:nvSpPr>
          <p:spPr>
            <a:xfrm>
              <a:off x="1815705" y="3385350"/>
              <a:ext cx="2503281" cy="2503281"/>
            </a:xfrm>
            <a:custGeom>
              <a:avLst/>
              <a:gdLst>
                <a:gd name="connsiteX0" fmla="*/ 0 w 2503281"/>
                <a:gd name="connsiteY0" fmla="*/ 1251641 h 2503281"/>
                <a:gd name="connsiteX1" fmla="*/ 1251641 w 2503281"/>
                <a:gd name="connsiteY1" fmla="*/ 0 h 2503281"/>
                <a:gd name="connsiteX2" fmla="*/ 2503282 w 2503281"/>
                <a:gd name="connsiteY2" fmla="*/ 1251641 h 2503281"/>
                <a:gd name="connsiteX3" fmla="*/ 1251641 w 2503281"/>
                <a:gd name="connsiteY3" fmla="*/ 2503282 h 2503281"/>
                <a:gd name="connsiteX4" fmla="*/ 0 w 2503281"/>
                <a:gd name="connsiteY4" fmla="*/ 1251641 h 250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81" h="2503281">
                  <a:moveTo>
                    <a:pt x="0" y="1251641"/>
                  </a:moveTo>
                  <a:cubicBezTo>
                    <a:pt x="0" y="560379"/>
                    <a:pt x="560379" y="0"/>
                    <a:pt x="1251641" y="0"/>
                  </a:cubicBezTo>
                  <a:cubicBezTo>
                    <a:pt x="1942903" y="0"/>
                    <a:pt x="2503282" y="560379"/>
                    <a:pt x="2503282" y="1251641"/>
                  </a:cubicBezTo>
                  <a:cubicBezTo>
                    <a:pt x="2503282" y="1942903"/>
                    <a:pt x="1942903" y="2503282"/>
                    <a:pt x="1251641" y="2503282"/>
                  </a:cubicBezTo>
                  <a:cubicBezTo>
                    <a:pt x="560379" y="2503282"/>
                    <a:pt x="0" y="1942903"/>
                    <a:pt x="0" y="1251641"/>
                  </a:cubicBezTo>
                  <a:close/>
                </a:path>
              </a:pathLst>
            </a:custGeom>
            <a:solidFill>
              <a:srgbClr val="6697C3">
                <a:alpha val="70000"/>
              </a:srgbClr>
            </a:solidFill>
            <a:ln>
              <a:solidFill>
                <a:schemeClr val="bg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spcFirstLastPara="0" vert="horz" wrap="square" lIns="288840" tIns="1371991" rIns="288840" bIns="336980" numCol="1" spcCol="1270" anchor="ctr" anchorCtr="0">
              <a:noAutofit/>
            </a:bodyPr>
            <a:lstStyle/>
            <a:p>
              <a:pPr lvl="0" algn="ctr" defTabSz="1066800">
                <a:lnSpc>
                  <a:spcPct val="90000"/>
                </a:lnSpc>
                <a:spcBef>
                  <a:spcPct val="0"/>
                </a:spcBef>
                <a:spcAft>
                  <a:spcPct val="35000"/>
                </a:spcAft>
              </a:pPr>
              <a:r>
                <a:rPr lang="en-US" kern="1200" dirty="0" smtClean="0">
                  <a:latin typeface="+mj-lt"/>
                </a:rPr>
                <a:t>Structure</a:t>
              </a:r>
              <a:endParaRPr lang="en-US" kern="1200" dirty="0">
                <a:latin typeface="+mj-lt"/>
              </a:endParaRPr>
            </a:p>
          </p:txBody>
        </p:sp>
        <p:sp>
          <p:nvSpPr>
            <p:cNvPr id="41" name="Freeform 40"/>
            <p:cNvSpPr/>
            <p:nvPr/>
          </p:nvSpPr>
          <p:spPr>
            <a:xfrm>
              <a:off x="708484" y="2278129"/>
              <a:ext cx="2503281" cy="2503281"/>
            </a:xfrm>
            <a:custGeom>
              <a:avLst/>
              <a:gdLst>
                <a:gd name="connsiteX0" fmla="*/ 0 w 2503281"/>
                <a:gd name="connsiteY0" fmla="*/ 1251641 h 2503281"/>
                <a:gd name="connsiteX1" fmla="*/ 1251641 w 2503281"/>
                <a:gd name="connsiteY1" fmla="*/ 0 h 2503281"/>
                <a:gd name="connsiteX2" fmla="*/ 2503282 w 2503281"/>
                <a:gd name="connsiteY2" fmla="*/ 1251641 h 2503281"/>
                <a:gd name="connsiteX3" fmla="*/ 1251641 w 2503281"/>
                <a:gd name="connsiteY3" fmla="*/ 2503282 h 2503281"/>
                <a:gd name="connsiteX4" fmla="*/ 0 w 2503281"/>
                <a:gd name="connsiteY4" fmla="*/ 1251641 h 2503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281" h="2503281">
                  <a:moveTo>
                    <a:pt x="0" y="1251641"/>
                  </a:moveTo>
                  <a:cubicBezTo>
                    <a:pt x="0" y="560379"/>
                    <a:pt x="560379" y="0"/>
                    <a:pt x="1251641" y="0"/>
                  </a:cubicBezTo>
                  <a:cubicBezTo>
                    <a:pt x="1942903" y="0"/>
                    <a:pt x="2503282" y="560379"/>
                    <a:pt x="2503282" y="1251641"/>
                  </a:cubicBezTo>
                  <a:cubicBezTo>
                    <a:pt x="2503282" y="1942903"/>
                    <a:pt x="1942903" y="2503282"/>
                    <a:pt x="1251641" y="2503282"/>
                  </a:cubicBezTo>
                  <a:cubicBezTo>
                    <a:pt x="560379" y="2503282"/>
                    <a:pt x="0" y="1942903"/>
                    <a:pt x="0" y="1251641"/>
                  </a:cubicBezTo>
                  <a:close/>
                </a:path>
              </a:pathLst>
            </a:custGeom>
            <a:solidFill>
              <a:srgbClr val="B2B2B2">
                <a:alpha val="70000"/>
              </a:srgbClr>
            </a:solidFill>
            <a:ln>
              <a:solidFill>
                <a:schemeClr val="bg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txBody>
            <a:bodyPr spcFirstLastPara="0" vert="horz" wrap="square" lIns="192560" tIns="288840" rIns="1347921" bIns="288840" numCol="1" spcCol="1270" anchor="ctr" anchorCtr="0">
              <a:noAutofit/>
            </a:bodyPr>
            <a:lstStyle/>
            <a:p>
              <a:pPr lvl="0" algn="ctr" defTabSz="1066800">
                <a:lnSpc>
                  <a:spcPct val="90000"/>
                </a:lnSpc>
                <a:spcBef>
                  <a:spcPct val="0"/>
                </a:spcBef>
                <a:spcAft>
                  <a:spcPct val="35000"/>
                </a:spcAft>
              </a:pPr>
              <a:r>
                <a:rPr lang="en-US" kern="1200" dirty="0" smtClean="0">
                  <a:latin typeface="+mj-lt"/>
                </a:rPr>
                <a:t>Rule</a:t>
              </a:r>
              <a:endParaRPr lang="en-US" kern="1200" dirty="0">
                <a:latin typeface="+mj-lt"/>
              </a:endParaRPr>
            </a:p>
          </p:txBody>
        </p:sp>
      </p:grpSp>
      <p:sp>
        <p:nvSpPr>
          <p:cNvPr id="12" name="TextBox 11"/>
          <p:cNvSpPr txBox="1"/>
          <p:nvPr/>
        </p:nvSpPr>
        <p:spPr>
          <a:xfrm rot="2700000">
            <a:off x="3188006" y="3810126"/>
            <a:ext cx="951094" cy="369332"/>
          </a:xfrm>
          <a:prstGeom prst="rect">
            <a:avLst/>
          </a:prstGeom>
          <a:noFill/>
        </p:spPr>
        <p:txBody>
          <a:bodyPr wrap="none" rtlCol="0">
            <a:spAutoFit/>
          </a:bodyPr>
          <a:lstStyle>
            <a:defPPr>
              <a:defRPr lang="en-US"/>
            </a:defPPr>
            <a:lvl1pPr>
              <a:defRPr sz="2000">
                <a:solidFill>
                  <a:srgbClr val="00529B"/>
                </a:solidFill>
                <a:latin typeface="+mj-lt"/>
              </a:defRPr>
            </a:lvl1pPr>
          </a:lstStyle>
          <a:p>
            <a:r>
              <a:rPr lang="en-US" dirty="0"/>
              <a:t>Values</a:t>
            </a:r>
          </a:p>
        </p:txBody>
      </p:sp>
      <p:sp>
        <p:nvSpPr>
          <p:cNvPr id="13" name="TextBox 12"/>
          <p:cNvSpPr txBox="1"/>
          <p:nvPr/>
        </p:nvSpPr>
        <p:spPr>
          <a:xfrm rot="2700000">
            <a:off x="1940435" y="2689020"/>
            <a:ext cx="951094" cy="369332"/>
          </a:xfrm>
          <a:prstGeom prst="rect">
            <a:avLst/>
          </a:prstGeom>
          <a:noFill/>
        </p:spPr>
        <p:txBody>
          <a:bodyPr wrap="none" rtlCol="0">
            <a:spAutoFit/>
          </a:bodyPr>
          <a:lstStyle>
            <a:defPPr>
              <a:defRPr lang="en-US"/>
            </a:defPPr>
            <a:lvl1pPr>
              <a:defRPr sz="2000">
                <a:solidFill>
                  <a:srgbClr val="00529B"/>
                </a:solidFill>
                <a:latin typeface="+mj-lt"/>
              </a:defRPr>
            </a:lvl1pPr>
          </a:lstStyle>
          <a:p>
            <a:r>
              <a:rPr lang="en-US" dirty="0"/>
              <a:t>Values</a:t>
            </a:r>
          </a:p>
        </p:txBody>
      </p:sp>
      <p:sp>
        <p:nvSpPr>
          <p:cNvPr id="14" name="TextBox 13"/>
          <p:cNvSpPr txBox="1"/>
          <p:nvPr/>
        </p:nvSpPr>
        <p:spPr>
          <a:xfrm rot="18900000">
            <a:off x="1940435" y="3810126"/>
            <a:ext cx="951094" cy="369332"/>
          </a:xfrm>
          <a:prstGeom prst="rect">
            <a:avLst/>
          </a:prstGeom>
          <a:noFill/>
        </p:spPr>
        <p:txBody>
          <a:bodyPr wrap="none" rtlCol="0">
            <a:spAutoFit/>
          </a:bodyPr>
          <a:lstStyle>
            <a:defPPr>
              <a:defRPr lang="en-US"/>
            </a:defPPr>
            <a:lvl1pPr>
              <a:defRPr sz="2000">
                <a:solidFill>
                  <a:srgbClr val="00529B"/>
                </a:solidFill>
                <a:latin typeface="+mj-lt"/>
              </a:defRPr>
            </a:lvl1pPr>
          </a:lstStyle>
          <a:p>
            <a:r>
              <a:rPr lang="en-US" dirty="0"/>
              <a:t>Values</a:t>
            </a:r>
          </a:p>
        </p:txBody>
      </p:sp>
      <p:sp>
        <p:nvSpPr>
          <p:cNvPr id="15" name="TextBox 14"/>
          <p:cNvSpPr txBox="1"/>
          <p:nvPr/>
        </p:nvSpPr>
        <p:spPr>
          <a:xfrm rot="18900000">
            <a:off x="3188006" y="2689020"/>
            <a:ext cx="951094" cy="369332"/>
          </a:xfrm>
          <a:prstGeom prst="rect">
            <a:avLst/>
          </a:prstGeom>
          <a:noFill/>
        </p:spPr>
        <p:txBody>
          <a:bodyPr wrap="none" rtlCol="0">
            <a:spAutoFit/>
          </a:bodyPr>
          <a:lstStyle/>
          <a:p>
            <a:r>
              <a:rPr lang="en-US" sz="2000" dirty="0" smtClean="0">
                <a:solidFill>
                  <a:srgbClr val="00529B"/>
                </a:solidFill>
                <a:latin typeface="+mj-lt"/>
              </a:rPr>
              <a:t>Values</a:t>
            </a:r>
            <a:endParaRPr lang="en-US" sz="2000" dirty="0">
              <a:solidFill>
                <a:srgbClr val="00529B"/>
              </a:solidFill>
              <a:latin typeface="+mj-lt"/>
            </a:endParaRPr>
          </a:p>
        </p:txBody>
      </p:sp>
      <p:sp>
        <p:nvSpPr>
          <p:cNvPr id="17" name="Rectangle 16"/>
          <p:cNvSpPr/>
          <p:nvPr/>
        </p:nvSpPr>
        <p:spPr bwMode="auto">
          <a:xfrm>
            <a:off x="6218239" y="1229575"/>
            <a:ext cx="5663775" cy="946889"/>
          </a:xfrm>
          <a:prstGeom prst="rect">
            <a:avLst/>
          </a:prstGeom>
          <a:solidFill>
            <a:srgbClr val="C7E3C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6232799" y="2447409"/>
            <a:ext cx="5663775" cy="946889"/>
          </a:xfrm>
          <a:prstGeom prst="rect">
            <a:avLst/>
          </a:prstGeom>
          <a:solidFill>
            <a:srgbClr val="F3CDB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6218238" y="3665243"/>
            <a:ext cx="5663775" cy="946889"/>
          </a:xfrm>
          <a:prstGeom prst="rect">
            <a:avLst/>
          </a:prstGeom>
          <a:solidFill>
            <a:srgbClr val="E0EAF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0" name="Rectangle 19"/>
          <p:cNvSpPr/>
          <p:nvPr/>
        </p:nvSpPr>
        <p:spPr bwMode="auto">
          <a:xfrm>
            <a:off x="6232799" y="4883076"/>
            <a:ext cx="5663775" cy="946889"/>
          </a:xfrm>
          <a:prstGeom prst="rect">
            <a:avLst/>
          </a:prstGeom>
          <a:solidFill>
            <a:schemeClr val="accent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1" name="Rectangle 20"/>
          <p:cNvSpPr/>
          <p:nvPr/>
        </p:nvSpPr>
        <p:spPr bwMode="auto">
          <a:xfrm>
            <a:off x="6407796" y="1509344"/>
            <a:ext cx="1264186" cy="387350"/>
          </a:xfrm>
          <a:prstGeom prst="rect">
            <a:avLst/>
          </a:prstGeom>
          <a:solidFill>
            <a:srgbClr val="46A33F"/>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Product Owner</a:t>
            </a:r>
          </a:p>
        </p:txBody>
      </p:sp>
      <p:sp>
        <p:nvSpPr>
          <p:cNvPr id="22" name="Rectangle 21"/>
          <p:cNvSpPr/>
          <p:nvPr/>
        </p:nvSpPr>
        <p:spPr bwMode="auto">
          <a:xfrm>
            <a:off x="6407796" y="5162845"/>
            <a:ext cx="1264186" cy="387350"/>
          </a:xfrm>
          <a:prstGeom prst="rect">
            <a:avLst/>
          </a:prstGeom>
          <a:solidFill>
            <a:schemeClr val="bg1">
              <a:lumMod val="95000"/>
            </a:schemeClr>
          </a:solidFill>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ysClr val="windowText" lastClr="000000"/>
                </a:solidFill>
                <a:effectLst/>
                <a:latin typeface="Arial" charset="0"/>
              </a:rPr>
              <a:t>Principles</a:t>
            </a:r>
          </a:p>
        </p:txBody>
      </p:sp>
      <p:sp>
        <p:nvSpPr>
          <p:cNvPr id="23" name="Rectangle 22"/>
          <p:cNvSpPr/>
          <p:nvPr/>
        </p:nvSpPr>
        <p:spPr bwMode="auto">
          <a:xfrm>
            <a:off x="6407796" y="3945012"/>
            <a:ext cx="1264186" cy="387350"/>
          </a:xfrm>
          <a:prstGeom prst="rect">
            <a:avLst/>
          </a:prstGeom>
          <a:solidFill>
            <a:srgbClr val="6697C3"/>
          </a:solidFill>
          <a:ln>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200" dirty="0" smtClean="0">
                <a:solidFill>
                  <a:schemeClr val="bg1"/>
                </a:solidFill>
                <a:latin typeface="Arial" charset="0"/>
              </a:rPr>
              <a:t>ARB</a:t>
            </a:r>
            <a:endParaRPr kumimoji="0" lang="en-US" sz="1200" b="0" i="0" u="none" strike="noStrike" cap="none" normalizeH="0" baseline="0" dirty="0" smtClean="0">
              <a:ln>
                <a:noFill/>
              </a:ln>
              <a:solidFill>
                <a:schemeClr val="bg1"/>
              </a:solidFill>
              <a:effectLst/>
              <a:latin typeface="Arial" charset="0"/>
            </a:endParaRPr>
          </a:p>
        </p:txBody>
      </p:sp>
      <p:sp>
        <p:nvSpPr>
          <p:cNvPr id="24" name="Rectangle 23"/>
          <p:cNvSpPr/>
          <p:nvPr/>
        </p:nvSpPr>
        <p:spPr bwMode="auto">
          <a:xfrm>
            <a:off x="6411699" y="2727178"/>
            <a:ext cx="1264186" cy="387350"/>
          </a:xfrm>
          <a:prstGeom prst="rect">
            <a:avLst/>
          </a:prstGeom>
          <a:solidFill>
            <a:srgbClr val="E5550D"/>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Business</a:t>
            </a:r>
            <a:r>
              <a:rPr kumimoji="0" lang="en-US" sz="1200" b="0" i="0" u="none" strike="noStrike" cap="none" normalizeH="0" dirty="0" smtClean="0">
                <a:ln>
                  <a:noFill/>
                </a:ln>
                <a:solidFill>
                  <a:schemeClr val="bg1"/>
                </a:solidFill>
                <a:effectLst/>
                <a:latin typeface="Arial" charset="0"/>
              </a:rPr>
              <a:t> Case</a:t>
            </a:r>
            <a:endParaRPr kumimoji="0" lang="en-US" sz="1200" b="0" i="0" u="none" strike="noStrike" cap="none" normalizeH="0" baseline="0" dirty="0" smtClean="0">
              <a:ln>
                <a:noFill/>
              </a:ln>
              <a:solidFill>
                <a:schemeClr val="bg1"/>
              </a:solidFill>
              <a:effectLst/>
              <a:latin typeface="Arial" charset="0"/>
            </a:endParaRPr>
          </a:p>
        </p:txBody>
      </p:sp>
      <p:sp>
        <p:nvSpPr>
          <p:cNvPr id="25" name="Rectangle 24"/>
          <p:cNvSpPr/>
          <p:nvPr/>
        </p:nvSpPr>
        <p:spPr bwMode="auto">
          <a:xfrm>
            <a:off x="7757226" y="5162845"/>
            <a:ext cx="1264186" cy="387350"/>
          </a:xfrm>
          <a:prstGeom prst="rect">
            <a:avLst/>
          </a:prstGeom>
          <a:solidFill>
            <a:schemeClr val="bg1">
              <a:lumMod val="95000"/>
            </a:schemeClr>
          </a:solidFill>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ysClr val="windowText" lastClr="000000"/>
                </a:solidFill>
                <a:effectLst/>
                <a:latin typeface="Arial" charset="0"/>
              </a:rPr>
              <a:t>Architecture</a:t>
            </a:r>
          </a:p>
        </p:txBody>
      </p:sp>
      <p:sp>
        <p:nvSpPr>
          <p:cNvPr id="26" name="Rectangle 25"/>
          <p:cNvSpPr/>
          <p:nvPr/>
        </p:nvSpPr>
        <p:spPr bwMode="auto">
          <a:xfrm>
            <a:off x="9106656" y="5162845"/>
            <a:ext cx="1264186" cy="387350"/>
          </a:xfrm>
          <a:prstGeom prst="rect">
            <a:avLst/>
          </a:prstGeom>
          <a:solidFill>
            <a:schemeClr val="bg1">
              <a:lumMod val="95000"/>
            </a:schemeClr>
          </a:solidFill>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ysClr val="windowText" lastClr="000000"/>
                </a:solidFill>
                <a:effectLst/>
                <a:latin typeface="Arial" charset="0"/>
              </a:rPr>
              <a:t>Risk</a:t>
            </a:r>
          </a:p>
        </p:txBody>
      </p:sp>
      <p:sp>
        <p:nvSpPr>
          <p:cNvPr id="27" name="Rectangle 26"/>
          <p:cNvSpPr/>
          <p:nvPr/>
        </p:nvSpPr>
        <p:spPr bwMode="auto">
          <a:xfrm>
            <a:off x="10456086" y="5162845"/>
            <a:ext cx="1264186" cy="387350"/>
          </a:xfrm>
          <a:prstGeom prst="rect">
            <a:avLst/>
          </a:prstGeom>
          <a:solidFill>
            <a:schemeClr val="bg1">
              <a:lumMod val="95000"/>
            </a:schemeClr>
          </a:solidFill>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ysClr val="windowText" lastClr="000000"/>
                </a:solidFill>
                <a:effectLst/>
                <a:latin typeface="Arial" charset="0"/>
              </a:rPr>
              <a:t>Compliance</a:t>
            </a:r>
          </a:p>
        </p:txBody>
      </p:sp>
      <p:sp>
        <p:nvSpPr>
          <p:cNvPr id="28" name="Rectangle 27"/>
          <p:cNvSpPr/>
          <p:nvPr/>
        </p:nvSpPr>
        <p:spPr bwMode="auto">
          <a:xfrm>
            <a:off x="7757226" y="3945012"/>
            <a:ext cx="1264186" cy="387350"/>
          </a:xfrm>
          <a:prstGeom prst="rect">
            <a:avLst/>
          </a:prstGeom>
          <a:solidFill>
            <a:srgbClr val="6697C3"/>
          </a:solidFill>
          <a:ln>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200" dirty="0" smtClean="0">
                <a:solidFill>
                  <a:schemeClr val="bg1"/>
                </a:solidFill>
                <a:latin typeface="Arial" charset="0"/>
              </a:rPr>
              <a:t>PPM</a:t>
            </a:r>
            <a:endParaRPr kumimoji="0" lang="en-US" sz="1200" b="0" i="0" u="none" strike="noStrike" cap="none" normalizeH="0" baseline="0" dirty="0" smtClean="0">
              <a:ln>
                <a:noFill/>
              </a:ln>
              <a:solidFill>
                <a:schemeClr val="bg1"/>
              </a:solidFill>
              <a:effectLst/>
              <a:latin typeface="Arial" charset="0"/>
            </a:endParaRPr>
          </a:p>
        </p:txBody>
      </p:sp>
      <p:sp>
        <p:nvSpPr>
          <p:cNvPr id="29" name="Rectangle 28"/>
          <p:cNvSpPr/>
          <p:nvPr/>
        </p:nvSpPr>
        <p:spPr bwMode="auto">
          <a:xfrm>
            <a:off x="9106656" y="3945012"/>
            <a:ext cx="1264186" cy="387350"/>
          </a:xfrm>
          <a:prstGeom prst="rect">
            <a:avLst/>
          </a:prstGeom>
          <a:solidFill>
            <a:srgbClr val="6697C3"/>
          </a:solidFill>
          <a:ln>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200" dirty="0" smtClean="0">
                <a:solidFill>
                  <a:schemeClr val="bg1"/>
                </a:solidFill>
                <a:latin typeface="Arial" charset="0"/>
              </a:rPr>
              <a:t>Risk</a:t>
            </a:r>
            <a:endParaRPr kumimoji="0" lang="en-US" sz="1200" b="0" i="0" u="none" strike="noStrike" cap="none" normalizeH="0" baseline="0" dirty="0" smtClean="0">
              <a:ln>
                <a:noFill/>
              </a:ln>
              <a:solidFill>
                <a:schemeClr val="bg1"/>
              </a:solidFill>
              <a:effectLst/>
              <a:latin typeface="Arial" charset="0"/>
            </a:endParaRPr>
          </a:p>
        </p:txBody>
      </p:sp>
      <p:sp>
        <p:nvSpPr>
          <p:cNvPr id="30" name="Rectangle 29"/>
          <p:cNvSpPr/>
          <p:nvPr/>
        </p:nvSpPr>
        <p:spPr bwMode="auto">
          <a:xfrm>
            <a:off x="10456086" y="3945012"/>
            <a:ext cx="1264186" cy="387350"/>
          </a:xfrm>
          <a:prstGeom prst="rect">
            <a:avLst/>
          </a:prstGeom>
          <a:solidFill>
            <a:srgbClr val="6697C3"/>
          </a:solidFill>
          <a:ln>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200" dirty="0" smtClean="0">
                <a:solidFill>
                  <a:schemeClr val="bg1"/>
                </a:solidFill>
                <a:latin typeface="Arial" charset="0"/>
              </a:rPr>
              <a:t>Council(s)</a:t>
            </a:r>
            <a:endParaRPr kumimoji="0" lang="en-US" sz="1200" b="0" i="0" u="none" strike="noStrike" cap="none" normalizeH="0" baseline="0" dirty="0" smtClean="0">
              <a:ln>
                <a:noFill/>
              </a:ln>
              <a:solidFill>
                <a:schemeClr val="bg1"/>
              </a:solidFill>
              <a:effectLst/>
              <a:latin typeface="Arial" charset="0"/>
            </a:endParaRPr>
          </a:p>
        </p:txBody>
      </p:sp>
      <p:sp>
        <p:nvSpPr>
          <p:cNvPr id="31" name="Rectangle 30"/>
          <p:cNvSpPr/>
          <p:nvPr/>
        </p:nvSpPr>
        <p:spPr bwMode="auto">
          <a:xfrm>
            <a:off x="7759828" y="2727178"/>
            <a:ext cx="1264186" cy="387350"/>
          </a:xfrm>
          <a:prstGeom prst="rect">
            <a:avLst/>
          </a:prstGeom>
          <a:solidFill>
            <a:srgbClr val="E5550D"/>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Value Statement</a:t>
            </a:r>
          </a:p>
        </p:txBody>
      </p:sp>
      <p:sp>
        <p:nvSpPr>
          <p:cNvPr id="32" name="Rectangle 31"/>
          <p:cNvSpPr/>
          <p:nvPr/>
        </p:nvSpPr>
        <p:spPr bwMode="auto">
          <a:xfrm>
            <a:off x="9107957" y="2727178"/>
            <a:ext cx="1264186" cy="387350"/>
          </a:xfrm>
          <a:prstGeom prst="rect">
            <a:avLst/>
          </a:prstGeom>
          <a:solidFill>
            <a:srgbClr val="E5550D"/>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Backlog</a:t>
            </a:r>
          </a:p>
        </p:txBody>
      </p:sp>
      <p:sp>
        <p:nvSpPr>
          <p:cNvPr id="33" name="Rectangle 32"/>
          <p:cNvSpPr/>
          <p:nvPr/>
        </p:nvSpPr>
        <p:spPr bwMode="auto">
          <a:xfrm>
            <a:off x="10456086" y="2727178"/>
            <a:ext cx="1264186" cy="387350"/>
          </a:xfrm>
          <a:prstGeom prst="rect">
            <a:avLst/>
          </a:prstGeom>
          <a:solidFill>
            <a:srgbClr val="E5550D"/>
          </a:solid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Prototyping</a:t>
            </a:r>
          </a:p>
        </p:txBody>
      </p:sp>
      <p:sp>
        <p:nvSpPr>
          <p:cNvPr id="34" name="Rectangle 33"/>
          <p:cNvSpPr/>
          <p:nvPr/>
        </p:nvSpPr>
        <p:spPr bwMode="auto">
          <a:xfrm>
            <a:off x="7757226" y="1509344"/>
            <a:ext cx="1264186" cy="387350"/>
          </a:xfrm>
          <a:prstGeom prst="rect">
            <a:avLst/>
          </a:prstGeom>
          <a:solidFill>
            <a:srgbClr val="46A33F"/>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Team</a:t>
            </a:r>
          </a:p>
        </p:txBody>
      </p:sp>
      <p:sp>
        <p:nvSpPr>
          <p:cNvPr id="35" name="Rectangle 34"/>
          <p:cNvSpPr/>
          <p:nvPr/>
        </p:nvSpPr>
        <p:spPr bwMode="auto">
          <a:xfrm>
            <a:off x="9106656" y="1509344"/>
            <a:ext cx="1264186" cy="387350"/>
          </a:xfrm>
          <a:prstGeom prst="rect">
            <a:avLst/>
          </a:prstGeom>
          <a:solidFill>
            <a:srgbClr val="46A33F"/>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BRM</a:t>
            </a:r>
          </a:p>
        </p:txBody>
      </p:sp>
      <p:sp>
        <p:nvSpPr>
          <p:cNvPr id="36" name="Rectangle 35"/>
          <p:cNvSpPr/>
          <p:nvPr/>
        </p:nvSpPr>
        <p:spPr bwMode="auto">
          <a:xfrm>
            <a:off x="10456086" y="1509344"/>
            <a:ext cx="1264186" cy="387350"/>
          </a:xfrm>
          <a:prstGeom prst="rect">
            <a:avLst/>
          </a:prstGeom>
          <a:solidFill>
            <a:srgbClr val="46A33F"/>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Sponsor</a:t>
            </a:r>
          </a:p>
        </p:txBody>
      </p:sp>
    </p:spTree>
    <p:extLst>
      <p:ext uri="{BB962C8B-B14F-4D97-AF65-F5344CB8AC3E}">
        <p14:creationId xmlns:p14="http://schemas.microsoft.com/office/powerpoint/2010/main" val="9485050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Configure Your Own IT Governance Style</a:t>
            </a:r>
          </a:p>
        </p:txBody>
      </p:sp>
      <p:grpSp>
        <p:nvGrpSpPr>
          <p:cNvPr id="65" name="Group 64"/>
          <p:cNvGrpSpPr/>
          <p:nvPr/>
        </p:nvGrpSpPr>
        <p:grpSpPr>
          <a:xfrm>
            <a:off x="2424044" y="1205917"/>
            <a:ext cx="7337562" cy="4961694"/>
            <a:chOff x="2424044" y="1043357"/>
            <a:chExt cx="7337562" cy="4961694"/>
          </a:xfrm>
        </p:grpSpPr>
        <p:sp>
          <p:nvSpPr>
            <p:cNvPr id="66" name="Trapezoid 65"/>
            <p:cNvSpPr/>
            <p:nvPr/>
          </p:nvSpPr>
          <p:spPr bwMode="auto">
            <a:xfrm rot="10800000">
              <a:off x="2424044" y="1043357"/>
              <a:ext cx="7337562" cy="1761344"/>
            </a:xfrm>
            <a:prstGeom prst="trapezoid">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7" name="Trapezoid 66"/>
            <p:cNvSpPr/>
            <p:nvPr/>
          </p:nvSpPr>
          <p:spPr bwMode="auto">
            <a:xfrm>
              <a:off x="2424044" y="4401129"/>
              <a:ext cx="7337562" cy="1603922"/>
            </a:xfrm>
            <a:prstGeom prst="trapezoid">
              <a:avLst/>
            </a:prstGeom>
            <a:ln>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68" name="Flowchart: Off-page Connector 67"/>
            <p:cNvSpPr/>
            <p:nvPr/>
          </p:nvSpPr>
          <p:spPr bwMode="auto">
            <a:xfrm>
              <a:off x="3052040" y="1714915"/>
              <a:ext cx="1154883" cy="3517449"/>
            </a:xfrm>
            <a:prstGeom prst="flowChartOffpageConnector">
              <a:avLst/>
            </a:prstGeom>
            <a:solidFill>
              <a:srgbClr val="FCAF17"/>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Control- </a:t>
              </a:r>
              <a:br>
                <a:rPr kumimoji="0" lang="en-US" sz="1000" b="0" i="0" u="none" strike="noStrike" cap="none" normalizeH="0" baseline="0" dirty="0" smtClean="0">
                  <a:ln>
                    <a:noFill/>
                  </a:ln>
                  <a:solidFill>
                    <a:schemeClr val="tx1"/>
                  </a:solidFill>
                  <a:effectLst/>
                  <a:latin typeface="Arial" charset="0"/>
                </a:rPr>
              </a:br>
              <a:r>
                <a:rPr kumimoji="0" lang="en-US" sz="1000" b="0" i="0" u="none" strike="noStrike" cap="none" normalizeH="0" baseline="0" dirty="0" smtClean="0">
                  <a:ln>
                    <a:noFill/>
                  </a:ln>
                  <a:solidFill>
                    <a:schemeClr val="tx1"/>
                  </a:solidFill>
                  <a:effectLst/>
                  <a:latin typeface="Arial" charset="0"/>
                </a:rPr>
                <a:t>Based Governance Style</a:t>
              </a:r>
            </a:p>
          </p:txBody>
        </p:sp>
        <p:sp>
          <p:nvSpPr>
            <p:cNvPr id="69" name="Flowchart: Off-page Connector 68"/>
            <p:cNvSpPr/>
            <p:nvPr/>
          </p:nvSpPr>
          <p:spPr bwMode="auto">
            <a:xfrm>
              <a:off x="4283712" y="1714914"/>
              <a:ext cx="1154883" cy="3517449"/>
            </a:xfrm>
            <a:prstGeom prst="flowChartOffpageConnector">
              <a:avLst/>
            </a:prstGeom>
            <a:solidFill>
              <a:srgbClr val="46A33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Arial" charset="0"/>
                </a:rPr>
                <a:t>Outcome-</a:t>
              </a:r>
              <a:br>
                <a:rPr kumimoji="0" lang="en-US" sz="1000" b="0" i="0" u="none" strike="noStrike" cap="none" normalizeH="0" baseline="0" dirty="0" smtClean="0">
                  <a:ln>
                    <a:noFill/>
                  </a:ln>
                  <a:solidFill>
                    <a:schemeClr val="bg1"/>
                  </a:solidFill>
                  <a:effectLst/>
                  <a:latin typeface="Arial" charset="0"/>
                </a:rPr>
              </a:br>
              <a:r>
                <a:rPr kumimoji="0" lang="en-US" sz="1000" b="0" i="0" u="none" strike="noStrike" cap="none" normalizeH="0" baseline="0" dirty="0" smtClean="0">
                  <a:ln>
                    <a:noFill/>
                  </a:ln>
                  <a:solidFill>
                    <a:schemeClr val="bg1"/>
                  </a:solidFill>
                  <a:effectLst/>
                  <a:latin typeface="Arial" charset="0"/>
                </a:rPr>
                <a:t>Based Governance Style</a:t>
              </a:r>
            </a:p>
          </p:txBody>
        </p:sp>
        <p:sp>
          <p:nvSpPr>
            <p:cNvPr id="70" name="Flowchart: Off-page Connector 69"/>
            <p:cNvSpPr/>
            <p:nvPr/>
          </p:nvSpPr>
          <p:spPr bwMode="auto">
            <a:xfrm>
              <a:off x="5515384" y="1714914"/>
              <a:ext cx="1154883" cy="3517449"/>
            </a:xfrm>
            <a:prstGeom prst="flowChartOffpageConnector">
              <a:avLst/>
            </a:prstGeom>
            <a:solidFill>
              <a:srgbClr val="00529B"/>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Arial" charset="0"/>
                </a:rPr>
                <a:t>Agility-</a:t>
              </a:r>
              <a:br>
                <a:rPr kumimoji="0" lang="en-US" sz="1000" b="0" i="0" u="none" strike="noStrike" cap="none" normalizeH="0" baseline="0" dirty="0" smtClean="0">
                  <a:ln>
                    <a:noFill/>
                  </a:ln>
                  <a:solidFill>
                    <a:schemeClr val="bg1"/>
                  </a:solidFill>
                  <a:effectLst/>
                  <a:latin typeface="Arial" charset="0"/>
                </a:rPr>
              </a:br>
              <a:r>
                <a:rPr kumimoji="0" lang="en-US" sz="1000" b="0" i="0" u="none" strike="noStrike" cap="none" normalizeH="0" baseline="0" dirty="0" smtClean="0">
                  <a:ln>
                    <a:noFill/>
                  </a:ln>
                  <a:solidFill>
                    <a:schemeClr val="bg1"/>
                  </a:solidFill>
                  <a:effectLst/>
                  <a:latin typeface="Arial" charset="0"/>
                </a:rPr>
                <a:t>Based Governance Style</a:t>
              </a:r>
            </a:p>
          </p:txBody>
        </p:sp>
        <p:sp>
          <p:nvSpPr>
            <p:cNvPr id="71" name="Flowchart: Off-page Connector 70"/>
            <p:cNvSpPr/>
            <p:nvPr/>
          </p:nvSpPr>
          <p:spPr bwMode="auto">
            <a:xfrm>
              <a:off x="6747056" y="1714914"/>
              <a:ext cx="1154883" cy="3517449"/>
            </a:xfrm>
            <a:prstGeom prst="flowChartOffpageConnector">
              <a:avLst/>
            </a:prstGeom>
            <a:solidFill>
              <a:srgbClr val="00254C"/>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bg1"/>
                  </a:solidFill>
                  <a:effectLst/>
                  <a:latin typeface="Arial" charset="0"/>
                </a:rPr>
                <a:t>Autonomy-</a:t>
              </a:r>
              <a:br>
                <a:rPr kumimoji="0" lang="en-US" sz="1000" b="0" i="0" u="none" strike="noStrike" cap="none" normalizeH="0" baseline="0" dirty="0" smtClean="0">
                  <a:ln>
                    <a:noFill/>
                  </a:ln>
                  <a:solidFill>
                    <a:schemeClr val="bg1"/>
                  </a:solidFill>
                  <a:effectLst/>
                  <a:latin typeface="Arial" charset="0"/>
                </a:rPr>
              </a:br>
              <a:r>
                <a:rPr kumimoji="0" lang="en-US" sz="1000" b="0" i="0" u="none" strike="noStrike" cap="none" normalizeH="0" baseline="0" dirty="0" smtClean="0">
                  <a:ln>
                    <a:noFill/>
                  </a:ln>
                  <a:solidFill>
                    <a:schemeClr val="bg1"/>
                  </a:solidFill>
                  <a:effectLst/>
                  <a:latin typeface="Arial" charset="0"/>
                </a:rPr>
                <a:t>Based Governance Style</a:t>
              </a:r>
            </a:p>
          </p:txBody>
        </p:sp>
        <p:sp>
          <p:nvSpPr>
            <p:cNvPr id="72" name="Flowchart: Off-page Connector 71"/>
            <p:cNvSpPr/>
            <p:nvPr/>
          </p:nvSpPr>
          <p:spPr bwMode="auto">
            <a:xfrm>
              <a:off x="7978728" y="1714913"/>
              <a:ext cx="1154883" cy="3517449"/>
            </a:xfrm>
            <a:prstGeom prst="flowChartOffpageConnector">
              <a:avLst/>
            </a:prstGeom>
            <a:solidFill>
              <a:srgbClr val="A3C0DB"/>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a:lnSpc>
                  <a:spcPct val="100000"/>
                </a:lnSpc>
                <a:spcBef>
                  <a:spcPct val="50000"/>
                </a:spcBef>
                <a:spcAft>
                  <a:spcPct val="0"/>
                </a:spcAft>
              </a:pPr>
              <a:r>
                <a:rPr lang="en-US" sz="1000" dirty="0" smtClean="0">
                  <a:solidFill>
                    <a:schemeClr val="tx1"/>
                  </a:solidFill>
                  <a:latin typeface="Arial" charset="0"/>
                </a:rPr>
                <a:t>Example:</a:t>
              </a:r>
              <a:br>
                <a:rPr lang="en-US" sz="1000" dirty="0" smtClean="0">
                  <a:solidFill>
                    <a:schemeClr val="tx1"/>
                  </a:solidFill>
                  <a:latin typeface="Arial" charset="0"/>
                </a:rPr>
              </a:br>
              <a:r>
                <a:rPr lang="en-US" sz="1000" dirty="0" smtClean="0">
                  <a:solidFill>
                    <a:schemeClr val="tx1"/>
                  </a:solidFill>
                  <a:latin typeface="Arial" charset="0"/>
                </a:rPr>
                <a:t>Adaptive Governance</a:t>
              </a:r>
              <a:br>
                <a:rPr lang="en-US" sz="1000" dirty="0" smtClean="0">
                  <a:solidFill>
                    <a:schemeClr val="tx1"/>
                  </a:solidFill>
                  <a:latin typeface="Arial" charset="0"/>
                </a:rPr>
              </a:br>
              <a:r>
                <a:rPr lang="en-US" sz="1000" dirty="0" smtClean="0">
                  <a:solidFill>
                    <a:schemeClr val="tx1"/>
                  </a:solidFill>
                  <a:latin typeface="Arial" charset="0"/>
                </a:rPr>
                <a:t>Manufacturing</a:t>
              </a:r>
              <a:endParaRPr kumimoji="0" lang="en-US" sz="1000" b="0" i="0" u="none" strike="noStrike" cap="none" normalizeH="0" baseline="0" dirty="0" smtClean="0">
                <a:ln>
                  <a:noFill/>
                </a:ln>
                <a:solidFill>
                  <a:schemeClr val="tx1"/>
                </a:solidFill>
                <a:effectLst/>
                <a:latin typeface="Arial" charset="0"/>
              </a:endParaRPr>
            </a:p>
          </p:txBody>
        </p:sp>
        <p:sp>
          <p:nvSpPr>
            <p:cNvPr id="73" name="TextBox 72"/>
            <p:cNvSpPr txBox="1"/>
            <p:nvPr/>
          </p:nvSpPr>
          <p:spPr>
            <a:xfrm>
              <a:off x="3000471" y="1117465"/>
              <a:ext cx="6184706" cy="397032"/>
            </a:xfrm>
            <a:prstGeom prst="rect">
              <a:avLst/>
            </a:prstGeom>
            <a:noFill/>
          </p:spPr>
          <p:txBody>
            <a:bodyPr wrap="none" rtlCol="0">
              <a:spAutoFit/>
            </a:bodyPr>
            <a:lstStyle/>
            <a:p>
              <a:r>
                <a:rPr lang="en-US" sz="2200" b="1" dirty="0" smtClean="0">
                  <a:latin typeface="+mj-lt"/>
                </a:rPr>
                <a:t>Business Strategy </a:t>
              </a:r>
              <a:r>
                <a:rPr lang="en-US" sz="2200" b="1" dirty="0">
                  <a:latin typeface="+mj-lt"/>
                </a:rPr>
                <a:t>— </a:t>
              </a:r>
              <a:r>
                <a:rPr lang="en-US" sz="2200" b="1" dirty="0" smtClean="0">
                  <a:latin typeface="+mj-lt"/>
                </a:rPr>
                <a:t>Business Expectations</a:t>
              </a:r>
              <a:endParaRPr lang="en-US" sz="2200" b="1" dirty="0">
                <a:latin typeface="+mj-lt"/>
              </a:endParaRPr>
            </a:p>
          </p:txBody>
        </p:sp>
        <p:sp>
          <p:nvSpPr>
            <p:cNvPr id="74" name="TextBox 73"/>
            <p:cNvSpPr txBox="1"/>
            <p:nvPr/>
          </p:nvSpPr>
          <p:spPr>
            <a:xfrm>
              <a:off x="3660107" y="5406797"/>
              <a:ext cx="4865434" cy="397032"/>
            </a:xfrm>
            <a:prstGeom prst="rect">
              <a:avLst/>
            </a:prstGeom>
            <a:noFill/>
          </p:spPr>
          <p:txBody>
            <a:bodyPr wrap="none" rtlCol="0">
              <a:spAutoFit/>
            </a:bodyPr>
            <a:lstStyle/>
            <a:p>
              <a:r>
                <a:rPr lang="en-US" sz="2200" b="1" dirty="0" smtClean="0">
                  <a:latin typeface="+mj-lt"/>
                </a:rPr>
                <a:t>Adaptive Governance Mechanisms</a:t>
              </a:r>
              <a:endParaRPr lang="en-US" sz="2200" b="1" dirty="0">
                <a:latin typeface="+mj-lt"/>
              </a:endParaRPr>
            </a:p>
          </p:txBody>
        </p:sp>
        <p:sp>
          <p:nvSpPr>
            <p:cNvPr id="75" name="Rectangle 74"/>
            <p:cNvSpPr/>
            <p:nvPr/>
          </p:nvSpPr>
          <p:spPr bwMode="auto">
            <a:xfrm>
              <a:off x="8089128" y="4221506"/>
              <a:ext cx="934083" cy="281224"/>
            </a:xfrm>
            <a:prstGeom prst="rect">
              <a:avLst/>
            </a:prstGeom>
            <a:solidFill>
              <a:srgbClr val="FCAF17"/>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a:lnSpc>
                  <a:spcPct val="100000"/>
                </a:lnSpc>
                <a:spcBef>
                  <a:spcPct val="50000"/>
                </a:spcBef>
                <a:spcAft>
                  <a:spcPct val="0"/>
                </a:spcAft>
              </a:pPr>
              <a:r>
                <a:rPr lang="en-US" sz="1000" dirty="0">
                  <a:solidFill>
                    <a:schemeClr val="tx1"/>
                  </a:solidFill>
                  <a:latin typeface="+mj-lt"/>
                </a:rPr>
                <a:t>Risk Mgt.</a:t>
              </a:r>
            </a:p>
          </p:txBody>
        </p:sp>
        <p:sp>
          <p:nvSpPr>
            <p:cNvPr id="76" name="Rectangle 75"/>
            <p:cNvSpPr/>
            <p:nvPr/>
          </p:nvSpPr>
          <p:spPr bwMode="auto">
            <a:xfrm>
              <a:off x="8089128" y="3874475"/>
              <a:ext cx="934083" cy="281224"/>
            </a:xfrm>
            <a:prstGeom prst="rect">
              <a:avLst/>
            </a:prstGeom>
            <a:solidFill>
              <a:srgbClr val="FCAF17"/>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a:lnSpc>
                  <a:spcPct val="100000"/>
                </a:lnSpc>
                <a:spcBef>
                  <a:spcPct val="50000"/>
                </a:spcBef>
                <a:spcAft>
                  <a:spcPct val="0"/>
                </a:spcAft>
              </a:pPr>
              <a:r>
                <a:rPr lang="en-US" sz="1000" dirty="0">
                  <a:solidFill>
                    <a:schemeClr val="tx1"/>
                  </a:solidFill>
                  <a:latin typeface="+mj-lt"/>
                </a:rPr>
                <a:t>Compliance</a:t>
              </a:r>
            </a:p>
          </p:txBody>
        </p:sp>
        <p:sp>
          <p:nvSpPr>
            <p:cNvPr id="77" name="Rectangle 76"/>
            <p:cNvSpPr/>
            <p:nvPr/>
          </p:nvSpPr>
          <p:spPr bwMode="auto">
            <a:xfrm>
              <a:off x="8089128" y="3527445"/>
              <a:ext cx="934083" cy="281224"/>
            </a:xfrm>
            <a:prstGeom prst="rect">
              <a:avLst/>
            </a:prstGeom>
            <a:solidFill>
              <a:srgbClr val="46A33F"/>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i="0" u="none" strike="noStrike" cap="none" normalizeH="0" baseline="0" dirty="0" smtClean="0">
                  <a:ln>
                    <a:noFill/>
                  </a:ln>
                  <a:solidFill>
                    <a:schemeClr val="bg1"/>
                  </a:solidFill>
                  <a:effectLst/>
                  <a:latin typeface="+mj-lt"/>
                </a:rPr>
                <a:t>Value</a:t>
              </a:r>
              <a:r>
                <a:rPr kumimoji="0" lang="en-US" sz="1000" i="0" u="none" strike="noStrike" cap="none" normalizeH="0" dirty="0" smtClean="0">
                  <a:ln>
                    <a:noFill/>
                  </a:ln>
                  <a:solidFill>
                    <a:schemeClr val="bg1"/>
                  </a:solidFill>
                  <a:effectLst/>
                  <a:latin typeface="+mj-lt"/>
                </a:rPr>
                <a:t> Delivery</a:t>
              </a:r>
              <a:endParaRPr kumimoji="0" lang="en-US" sz="1000" i="0" u="none" strike="noStrike" cap="none" normalizeH="0" baseline="0" dirty="0" smtClean="0">
                <a:ln>
                  <a:noFill/>
                </a:ln>
                <a:solidFill>
                  <a:schemeClr val="bg1"/>
                </a:solidFill>
                <a:effectLst/>
                <a:latin typeface="+mj-lt"/>
              </a:endParaRPr>
            </a:p>
          </p:txBody>
        </p:sp>
        <p:sp>
          <p:nvSpPr>
            <p:cNvPr id="78" name="Rectangle 77"/>
            <p:cNvSpPr/>
            <p:nvPr/>
          </p:nvSpPr>
          <p:spPr bwMode="auto">
            <a:xfrm>
              <a:off x="8089128" y="3180415"/>
              <a:ext cx="934083" cy="281224"/>
            </a:xfrm>
            <a:prstGeom prst="rect">
              <a:avLst/>
            </a:prstGeom>
            <a:solidFill>
              <a:srgbClr val="46A33F"/>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i="0" u="none" strike="noStrike" cap="none" normalizeH="0" baseline="0" dirty="0" smtClean="0">
                  <a:ln>
                    <a:noFill/>
                  </a:ln>
                  <a:solidFill>
                    <a:schemeClr val="bg1"/>
                  </a:solidFill>
                  <a:effectLst/>
                  <a:latin typeface="+mj-lt"/>
                </a:rPr>
                <a:t>Strategy</a:t>
              </a:r>
            </a:p>
          </p:txBody>
        </p:sp>
        <p:sp>
          <p:nvSpPr>
            <p:cNvPr id="79" name="Rectangle 78"/>
            <p:cNvSpPr/>
            <p:nvPr/>
          </p:nvSpPr>
          <p:spPr bwMode="auto">
            <a:xfrm>
              <a:off x="8089128" y="2833385"/>
              <a:ext cx="934083" cy="281224"/>
            </a:xfrm>
            <a:prstGeom prst="rect">
              <a:avLst/>
            </a:prstGeom>
            <a:solidFill>
              <a:srgbClr val="00529B"/>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a:lnSpc>
                  <a:spcPct val="100000"/>
                </a:lnSpc>
                <a:spcBef>
                  <a:spcPct val="50000"/>
                </a:spcBef>
                <a:spcAft>
                  <a:spcPct val="0"/>
                </a:spcAft>
              </a:pPr>
              <a:r>
                <a:rPr lang="en-US" sz="1000" dirty="0">
                  <a:solidFill>
                    <a:schemeClr val="bg1"/>
                  </a:solidFill>
                  <a:latin typeface="+mj-lt"/>
                </a:rPr>
                <a:t>Innovation</a:t>
              </a:r>
            </a:p>
          </p:txBody>
        </p:sp>
        <p:sp>
          <p:nvSpPr>
            <p:cNvPr id="80" name="Rectangle 79"/>
            <p:cNvSpPr/>
            <p:nvPr/>
          </p:nvSpPr>
          <p:spPr bwMode="auto">
            <a:xfrm>
              <a:off x="8089128" y="2486355"/>
              <a:ext cx="934083" cy="281224"/>
            </a:xfrm>
            <a:prstGeom prst="rect">
              <a:avLst/>
            </a:prstGeom>
            <a:solidFill>
              <a:schemeClr val="accent1">
                <a:lumMod val="7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a:lnSpc>
                  <a:spcPct val="100000"/>
                </a:lnSpc>
                <a:spcBef>
                  <a:spcPct val="50000"/>
                </a:spcBef>
                <a:spcAft>
                  <a:spcPct val="0"/>
                </a:spcAft>
              </a:pPr>
              <a:r>
                <a:rPr lang="en-US" sz="1000" dirty="0">
                  <a:solidFill>
                    <a:schemeClr val="bg1"/>
                  </a:solidFill>
                  <a:latin typeface="+mj-lt"/>
                </a:rPr>
                <a:t>Ecosystem</a:t>
              </a:r>
            </a:p>
          </p:txBody>
        </p:sp>
      </p:grpSp>
    </p:spTree>
    <p:extLst>
      <p:ext uri="{BB962C8B-B14F-4D97-AF65-F5344CB8AC3E}">
        <p14:creationId xmlns:p14="http://schemas.microsoft.com/office/powerpoint/2010/main" val="64395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2795712"/>
            <a:ext cx="11576050" cy="63507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7" name="Title 16"/>
          <p:cNvSpPr>
            <a:spLocks noGrp="1"/>
          </p:cNvSpPr>
          <p:nvPr>
            <p:ph type="title"/>
          </p:nvPr>
        </p:nvSpPr>
        <p:spPr/>
        <p:txBody>
          <a:bodyPr/>
          <a:lstStyle/>
          <a:p>
            <a:r>
              <a:rPr lang="en-US" dirty="0" smtClean="0"/>
              <a:t>Key Issues</a:t>
            </a:r>
            <a:endParaRPr lang="en-US" dirty="0"/>
          </a:p>
        </p:txBody>
      </p:sp>
      <p:sp>
        <p:nvSpPr>
          <p:cNvPr id="2" name="Content Placeholder 1"/>
          <p:cNvSpPr>
            <a:spLocks noGrp="1"/>
          </p:cNvSpPr>
          <p:nvPr>
            <p:ph type="body" sz="quarter" idx="10"/>
          </p:nvPr>
        </p:nvSpPr>
        <p:spPr/>
        <p:txBody>
          <a:bodyPr/>
          <a:lstStyle/>
          <a:p>
            <a:pPr lvl="0"/>
            <a:r>
              <a:rPr lang="en-US" dirty="0" smtClean="0"/>
              <a:t>Where do traditional approaches to IT governance break down?</a:t>
            </a:r>
          </a:p>
          <a:p>
            <a:pPr lvl="0"/>
            <a:r>
              <a:rPr lang="en-US" dirty="0" smtClean="0"/>
              <a:t>What is adaptive IT governance, and how are enterprises benefiting from it?</a:t>
            </a:r>
          </a:p>
          <a:p>
            <a:pPr lvl="0"/>
            <a:r>
              <a:rPr lang="en-US" dirty="0" smtClean="0">
                <a:solidFill>
                  <a:schemeClr val="bg1"/>
                </a:solidFill>
              </a:rPr>
              <a:t>What are leaders doing to implement adaptive IT governance?</a:t>
            </a:r>
            <a:endParaRPr lang="en-US" dirty="0">
              <a:solidFill>
                <a:schemeClr val="bg1"/>
              </a:solidFill>
            </a:endParaRPr>
          </a:p>
        </p:txBody>
      </p:sp>
    </p:spTree>
    <p:extLst>
      <p:ext uri="{BB962C8B-B14F-4D97-AF65-F5344CB8AC3E}">
        <p14:creationId xmlns:p14="http://schemas.microsoft.com/office/powerpoint/2010/main" val="29479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889241" y="481300"/>
            <a:ext cx="7302758" cy="2569810"/>
          </a:xfrm>
          <a:prstGeom prst="rect">
            <a:avLst/>
          </a:prstGeom>
          <a:solidFill>
            <a:schemeClr val="tx1">
              <a:alpha val="48000"/>
            </a:schemeClr>
          </a:solidFill>
        </p:spPr>
        <p:txBody>
          <a:bodyPr wrap="square" lIns="182880" tIns="182880" rIns="365760" rtlCol="0">
            <a:noAutofit/>
          </a:bodyPr>
          <a:lstStyle/>
          <a:p>
            <a:pPr algn="l"/>
            <a:r>
              <a:rPr lang="en-US" sz="3400" dirty="0">
                <a:solidFill>
                  <a:schemeClr val="bg1"/>
                </a:solidFill>
                <a:effectLst>
                  <a:outerShdw blurRad="38100" dist="38100" dir="2700000" algn="tl">
                    <a:srgbClr val="000000">
                      <a:alpha val="43137"/>
                    </a:srgbClr>
                  </a:outerShdw>
                </a:effectLst>
              </a:rPr>
              <a:t>"IF </a:t>
            </a:r>
            <a:r>
              <a:rPr lang="en-US" sz="3400" dirty="0" smtClean="0">
                <a:solidFill>
                  <a:schemeClr val="bg1"/>
                </a:solidFill>
                <a:effectLst>
                  <a:outerShdw blurRad="38100" dist="38100" dir="2700000" algn="tl">
                    <a:srgbClr val="000000">
                      <a:alpha val="43137"/>
                    </a:srgbClr>
                  </a:outerShdw>
                </a:effectLst>
              </a:rPr>
              <a:t>EVERYTHING SEEMS UNDER </a:t>
            </a:r>
            <a:br>
              <a:rPr lang="en-US" sz="3400" dirty="0" smtClean="0">
                <a:solidFill>
                  <a:schemeClr val="bg1"/>
                </a:solidFill>
                <a:effectLst>
                  <a:outerShdw blurRad="38100" dist="38100" dir="2700000" algn="tl">
                    <a:srgbClr val="000000">
                      <a:alpha val="43137"/>
                    </a:srgbClr>
                  </a:outerShdw>
                </a:effectLst>
              </a:rPr>
            </a:br>
            <a:r>
              <a:rPr lang="en-US" sz="3400" dirty="0" smtClean="0">
                <a:solidFill>
                  <a:schemeClr val="bg1"/>
                </a:solidFill>
                <a:effectLst>
                  <a:outerShdw blurRad="38100" dist="38100" dir="2700000" algn="tl">
                    <a:srgbClr val="000000">
                      <a:alpha val="43137"/>
                    </a:srgbClr>
                  </a:outerShdw>
                </a:effectLst>
              </a:rPr>
              <a:t>CONTROL</a:t>
            </a:r>
            <a:r>
              <a:rPr lang="en-US" sz="3400" dirty="0">
                <a:solidFill>
                  <a:schemeClr val="bg1"/>
                </a:solidFill>
                <a:effectLst>
                  <a:outerShdw blurRad="38100" dist="38100" dir="2700000" algn="tl">
                    <a:srgbClr val="000000">
                      <a:alpha val="43137"/>
                    </a:srgbClr>
                  </a:outerShdw>
                </a:effectLst>
              </a:rPr>
              <a:t>, YOU'RE </a:t>
            </a:r>
            <a:r>
              <a:rPr lang="en-US" sz="3400" dirty="0" smtClean="0">
                <a:solidFill>
                  <a:schemeClr val="bg1"/>
                </a:solidFill>
                <a:effectLst>
                  <a:outerShdw blurRad="38100" dist="38100" dir="2700000" algn="tl">
                    <a:srgbClr val="000000">
                      <a:alpha val="43137"/>
                    </a:srgbClr>
                  </a:outerShdw>
                </a:effectLst>
              </a:rPr>
              <a:t>NOT GOING </a:t>
            </a:r>
            <a:br>
              <a:rPr lang="en-US" sz="3400" dirty="0" smtClean="0">
                <a:solidFill>
                  <a:schemeClr val="bg1"/>
                </a:solidFill>
                <a:effectLst>
                  <a:outerShdw blurRad="38100" dist="38100" dir="2700000" algn="tl">
                    <a:srgbClr val="000000">
                      <a:alpha val="43137"/>
                    </a:srgbClr>
                  </a:outerShdw>
                </a:effectLst>
              </a:rPr>
            </a:br>
            <a:r>
              <a:rPr lang="en-US" sz="3400" dirty="0" smtClean="0">
                <a:solidFill>
                  <a:schemeClr val="bg1"/>
                </a:solidFill>
                <a:effectLst>
                  <a:outerShdw blurRad="38100" dist="38100" dir="2700000" algn="tl">
                    <a:srgbClr val="000000">
                      <a:alpha val="43137"/>
                    </a:srgbClr>
                  </a:outerShdw>
                </a:effectLst>
              </a:rPr>
              <a:t>FAST </a:t>
            </a:r>
            <a:r>
              <a:rPr lang="en-US" sz="3400" dirty="0">
                <a:solidFill>
                  <a:schemeClr val="bg1"/>
                </a:solidFill>
                <a:effectLst>
                  <a:outerShdw blurRad="38100" dist="38100" dir="2700000" algn="tl">
                    <a:srgbClr val="000000">
                      <a:alpha val="43137"/>
                    </a:srgbClr>
                  </a:outerShdw>
                </a:effectLst>
              </a:rPr>
              <a:t>ENOUGH</a:t>
            </a:r>
            <a:r>
              <a:rPr lang="en-US" sz="3400" dirty="0" smtClean="0">
                <a:solidFill>
                  <a:schemeClr val="bg1"/>
                </a:solidFill>
                <a:effectLst>
                  <a:outerShdw blurRad="38100" dist="38100" dir="2700000" algn="tl">
                    <a:srgbClr val="000000">
                      <a:alpha val="43137"/>
                    </a:srgbClr>
                  </a:outerShdw>
                </a:effectLst>
              </a:rPr>
              <a:t>."</a:t>
            </a:r>
          </a:p>
          <a:p>
            <a:pPr algn="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sz="2000" dirty="0" smtClean="0">
                <a:solidFill>
                  <a:schemeClr val="bg1"/>
                </a:solidFill>
                <a:effectLst>
                  <a:outerShdw blurRad="38100" dist="38100" dir="2700000" algn="tl">
                    <a:srgbClr val="000000">
                      <a:alpha val="43137"/>
                    </a:srgbClr>
                  </a:outerShdw>
                </a:effectLst>
              </a:rPr>
              <a:t>Mario Andretti</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32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04800" y="1325563"/>
            <a:ext cx="5662612" cy="4554537"/>
          </a:xfrm>
        </p:spPr>
        <p:txBody>
          <a:bodyPr/>
          <a:lstStyle/>
          <a:p>
            <a:r>
              <a:rPr lang="en-US" dirty="0"/>
              <a:t>Technology role in the business</a:t>
            </a:r>
          </a:p>
          <a:p>
            <a:r>
              <a:rPr lang="en-US" dirty="0"/>
              <a:t>The pace of digital business</a:t>
            </a:r>
          </a:p>
          <a:p>
            <a:r>
              <a:rPr lang="en-US" dirty="0"/>
              <a:t>The enterprise operating model</a:t>
            </a:r>
          </a:p>
          <a:p>
            <a:r>
              <a:rPr lang="en-US" dirty="0"/>
              <a:t>IT capability and maturity</a:t>
            </a:r>
          </a:p>
          <a:p>
            <a:r>
              <a:rPr lang="en-US" dirty="0"/>
              <a:t>Culture, values and believes</a:t>
            </a:r>
          </a:p>
          <a:p>
            <a:endParaRPr lang="en-US" dirty="0"/>
          </a:p>
        </p:txBody>
      </p:sp>
      <p:sp>
        <p:nvSpPr>
          <p:cNvPr id="4" name="Title 3"/>
          <p:cNvSpPr>
            <a:spLocks noGrp="1"/>
          </p:cNvSpPr>
          <p:nvPr>
            <p:ph type="title"/>
          </p:nvPr>
        </p:nvSpPr>
        <p:spPr>
          <a:xfrm>
            <a:off x="304800" y="228600"/>
            <a:ext cx="11576050" cy="535531"/>
          </a:xfrm>
        </p:spPr>
        <p:txBody>
          <a:bodyPr/>
          <a:lstStyle/>
          <a:p>
            <a:r>
              <a:rPr lang="en-US" dirty="0"/>
              <a:t>Context Determines How to Apply Adaptive IT Governance</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239" y="1325563"/>
            <a:ext cx="5662612" cy="45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2322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04800" y="228600"/>
            <a:ext cx="11576050" cy="978729"/>
          </a:xfrm>
        </p:spPr>
        <p:txBody>
          <a:bodyPr/>
          <a:lstStyle/>
          <a:p>
            <a:r>
              <a:rPr lang="en-US" dirty="0"/>
              <a:t>Implementing Governance — Clarify </a:t>
            </a:r>
            <a:r>
              <a:rPr lang="en-US" dirty="0" smtClean="0"/>
              <a:t>Desired</a:t>
            </a:r>
            <a:br>
              <a:rPr lang="en-US" dirty="0" smtClean="0"/>
            </a:br>
            <a:r>
              <a:rPr lang="en-US" dirty="0" smtClean="0"/>
              <a:t>Business </a:t>
            </a:r>
            <a:r>
              <a:rPr lang="en-US" dirty="0"/>
              <a:t>Outcomes</a:t>
            </a:r>
          </a:p>
        </p:txBody>
      </p:sp>
      <p:grpSp>
        <p:nvGrpSpPr>
          <p:cNvPr id="2" name="Group 1"/>
          <p:cNvGrpSpPr/>
          <p:nvPr/>
        </p:nvGrpSpPr>
        <p:grpSpPr>
          <a:xfrm>
            <a:off x="304800" y="1173480"/>
            <a:ext cx="8601494" cy="4338634"/>
            <a:chOff x="778294" y="1173480"/>
            <a:chExt cx="8128000" cy="4338634"/>
          </a:xfrm>
        </p:grpSpPr>
        <p:sp>
          <p:nvSpPr>
            <p:cNvPr id="3" name="Freeform 2"/>
            <p:cNvSpPr/>
            <p:nvPr/>
          </p:nvSpPr>
          <p:spPr>
            <a:xfrm>
              <a:off x="778294" y="1173480"/>
              <a:ext cx="8128000" cy="1252200"/>
            </a:xfrm>
            <a:custGeom>
              <a:avLst/>
              <a:gdLst>
                <a:gd name="connsiteX0" fmla="*/ 0 w 8128000"/>
                <a:gd name="connsiteY0" fmla="*/ 295829 h 1183314"/>
                <a:gd name="connsiteX1" fmla="*/ 7536343 w 8128000"/>
                <a:gd name="connsiteY1" fmla="*/ 295829 h 1183314"/>
                <a:gd name="connsiteX2" fmla="*/ 7536343 w 8128000"/>
                <a:gd name="connsiteY2" fmla="*/ 0 h 1183314"/>
                <a:gd name="connsiteX3" fmla="*/ 8128000 w 8128000"/>
                <a:gd name="connsiteY3" fmla="*/ 591657 h 1183314"/>
                <a:gd name="connsiteX4" fmla="*/ 7536343 w 8128000"/>
                <a:gd name="connsiteY4" fmla="*/ 1183314 h 1183314"/>
                <a:gd name="connsiteX5" fmla="*/ 7536343 w 8128000"/>
                <a:gd name="connsiteY5" fmla="*/ 887486 h 1183314"/>
                <a:gd name="connsiteX6" fmla="*/ 0 w 8128000"/>
                <a:gd name="connsiteY6" fmla="*/ 887486 h 1183314"/>
                <a:gd name="connsiteX7" fmla="*/ 0 w 8128000"/>
                <a:gd name="connsiteY7" fmla="*/ 295829 h 11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314">
                  <a:moveTo>
                    <a:pt x="0" y="295829"/>
                  </a:moveTo>
                  <a:lnTo>
                    <a:pt x="7536343" y="295829"/>
                  </a:lnTo>
                  <a:lnTo>
                    <a:pt x="7536343" y="0"/>
                  </a:lnTo>
                  <a:lnTo>
                    <a:pt x="8128000" y="591657"/>
                  </a:lnTo>
                  <a:lnTo>
                    <a:pt x="7536343" y="1183314"/>
                  </a:lnTo>
                  <a:lnTo>
                    <a:pt x="7536343" y="887486"/>
                  </a:lnTo>
                  <a:lnTo>
                    <a:pt x="0" y="887486"/>
                  </a:lnTo>
                  <a:lnTo>
                    <a:pt x="0" y="29582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383459" rIns="549828" bIns="483679" numCol="1" spcCol="1270" anchor="ctr" anchorCtr="0">
              <a:noAutofit/>
            </a:bodyPr>
            <a:lstStyle/>
            <a:p>
              <a:pPr lvl="0" algn="l" defTabSz="1022350">
                <a:lnSpc>
                  <a:spcPct val="90000"/>
                </a:lnSpc>
                <a:spcBef>
                  <a:spcPct val="0"/>
                </a:spcBef>
                <a:spcAft>
                  <a:spcPct val="35000"/>
                </a:spcAft>
              </a:pPr>
              <a:r>
                <a:rPr lang="en-US" sz="2300" kern="1200" dirty="0" smtClean="0"/>
                <a:t>Business Context</a:t>
              </a:r>
              <a:endParaRPr lang="en-US" sz="2300" kern="1200" dirty="0"/>
            </a:p>
          </p:txBody>
        </p:sp>
        <p:sp>
          <p:nvSpPr>
            <p:cNvPr id="4" name="Freeform 3"/>
            <p:cNvSpPr/>
            <p:nvPr/>
          </p:nvSpPr>
          <p:spPr>
            <a:xfrm>
              <a:off x="807096" y="2156803"/>
              <a:ext cx="1900941" cy="2188775"/>
            </a:xfrm>
            <a:custGeom>
              <a:avLst/>
              <a:gdLst>
                <a:gd name="connsiteX0" fmla="*/ 0 w 1873504"/>
                <a:gd name="connsiteY0" fmla="*/ 0 h 2188775"/>
                <a:gd name="connsiteX1" fmla="*/ 1873504 w 1873504"/>
                <a:gd name="connsiteY1" fmla="*/ 0 h 2188775"/>
                <a:gd name="connsiteX2" fmla="*/ 1873504 w 1873504"/>
                <a:gd name="connsiteY2" fmla="*/ 2188775 h 2188775"/>
                <a:gd name="connsiteX3" fmla="*/ 0 w 1873504"/>
                <a:gd name="connsiteY3" fmla="*/ 2188775 h 2188775"/>
                <a:gd name="connsiteX4" fmla="*/ 0 w 1873504"/>
                <a:gd name="connsiteY4" fmla="*/ 0 h 218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04" h="2188775">
                  <a:moveTo>
                    <a:pt x="0" y="0"/>
                  </a:moveTo>
                  <a:lnTo>
                    <a:pt x="1873504" y="0"/>
                  </a:lnTo>
                  <a:lnTo>
                    <a:pt x="1873504" y="2188775"/>
                  </a:lnTo>
                  <a:lnTo>
                    <a:pt x="0" y="2188775"/>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IT Role </a:t>
              </a:r>
              <a:endParaRPr lang="en-US" sz="1900" kern="1200" dirty="0"/>
            </a:p>
            <a:p>
              <a:pPr lvl="0" algn="l" defTabSz="844550">
                <a:lnSpc>
                  <a:spcPct val="90000"/>
                </a:lnSpc>
                <a:spcBef>
                  <a:spcPct val="0"/>
                </a:spcBef>
                <a:spcAft>
                  <a:spcPct val="35000"/>
                </a:spcAft>
              </a:pPr>
              <a:r>
                <a:rPr lang="en-US" sz="1900" kern="1200" dirty="0" smtClean="0"/>
                <a:t>Digital Pace</a:t>
              </a:r>
              <a:endParaRPr lang="en-US" sz="1900" kern="1200" dirty="0"/>
            </a:p>
            <a:p>
              <a:pPr lvl="0" algn="l" defTabSz="844550">
                <a:lnSpc>
                  <a:spcPct val="90000"/>
                </a:lnSpc>
                <a:spcBef>
                  <a:spcPct val="0"/>
                </a:spcBef>
                <a:spcAft>
                  <a:spcPct val="35000"/>
                </a:spcAft>
              </a:pPr>
              <a:r>
                <a:rPr lang="en-US" sz="1900" kern="1200" dirty="0" smtClean="0"/>
                <a:t>Operating Model</a:t>
              </a:r>
              <a:endParaRPr lang="en-US" sz="1900" kern="1200" dirty="0"/>
            </a:p>
            <a:p>
              <a:pPr lvl="0" algn="l" defTabSz="844550">
                <a:lnSpc>
                  <a:spcPct val="90000"/>
                </a:lnSpc>
                <a:spcBef>
                  <a:spcPct val="0"/>
                </a:spcBef>
                <a:spcAft>
                  <a:spcPct val="35000"/>
                </a:spcAft>
              </a:pPr>
              <a:r>
                <a:rPr lang="en-US" sz="1900" kern="1200" dirty="0" smtClean="0"/>
                <a:t>IT Capability</a:t>
              </a:r>
              <a:endParaRPr lang="en-US" sz="1900" kern="1200" dirty="0"/>
            </a:p>
          </p:txBody>
        </p:sp>
        <p:sp>
          <p:nvSpPr>
            <p:cNvPr id="8" name="Freeform 7"/>
            <p:cNvSpPr/>
            <p:nvPr/>
          </p:nvSpPr>
          <p:spPr>
            <a:xfrm>
              <a:off x="2651797" y="1636664"/>
              <a:ext cx="6254496" cy="1183314"/>
            </a:xfrm>
            <a:custGeom>
              <a:avLst/>
              <a:gdLst>
                <a:gd name="connsiteX0" fmla="*/ 0 w 6254496"/>
                <a:gd name="connsiteY0" fmla="*/ 295829 h 1183314"/>
                <a:gd name="connsiteX1" fmla="*/ 5662839 w 6254496"/>
                <a:gd name="connsiteY1" fmla="*/ 295829 h 1183314"/>
                <a:gd name="connsiteX2" fmla="*/ 5662839 w 6254496"/>
                <a:gd name="connsiteY2" fmla="*/ 0 h 1183314"/>
                <a:gd name="connsiteX3" fmla="*/ 6254496 w 6254496"/>
                <a:gd name="connsiteY3" fmla="*/ 591657 h 1183314"/>
                <a:gd name="connsiteX4" fmla="*/ 5662839 w 6254496"/>
                <a:gd name="connsiteY4" fmla="*/ 1183314 h 1183314"/>
                <a:gd name="connsiteX5" fmla="*/ 5662839 w 6254496"/>
                <a:gd name="connsiteY5" fmla="*/ 887486 h 1183314"/>
                <a:gd name="connsiteX6" fmla="*/ 0 w 6254496"/>
                <a:gd name="connsiteY6" fmla="*/ 887486 h 1183314"/>
                <a:gd name="connsiteX7" fmla="*/ 0 w 6254496"/>
                <a:gd name="connsiteY7" fmla="*/ 295829 h 11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4496" h="1183314">
                  <a:moveTo>
                    <a:pt x="0" y="295829"/>
                  </a:moveTo>
                  <a:lnTo>
                    <a:pt x="5662839" y="295829"/>
                  </a:lnTo>
                  <a:lnTo>
                    <a:pt x="5662839" y="0"/>
                  </a:lnTo>
                  <a:lnTo>
                    <a:pt x="6254496" y="591657"/>
                  </a:lnTo>
                  <a:lnTo>
                    <a:pt x="5662839" y="1183314"/>
                  </a:lnTo>
                  <a:lnTo>
                    <a:pt x="5662839" y="887486"/>
                  </a:lnTo>
                  <a:lnTo>
                    <a:pt x="0" y="887486"/>
                  </a:lnTo>
                  <a:lnTo>
                    <a:pt x="0" y="29582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383459" rIns="549828" bIns="483679" numCol="1" spcCol="1270" anchor="ctr" anchorCtr="0">
              <a:noAutofit/>
            </a:bodyPr>
            <a:lstStyle/>
            <a:p>
              <a:pPr lvl="0" algn="l" defTabSz="1022350">
                <a:lnSpc>
                  <a:spcPct val="90000"/>
                </a:lnSpc>
                <a:spcBef>
                  <a:spcPct val="0"/>
                </a:spcBef>
                <a:spcAft>
                  <a:spcPct val="35000"/>
                </a:spcAft>
              </a:pPr>
              <a:r>
                <a:rPr lang="en-US" sz="2300" kern="1200" dirty="0" smtClean="0"/>
                <a:t>Target Model</a:t>
              </a:r>
              <a:endParaRPr lang="en-US" sz="2300" kern="1200" dirty="0"/>
            </a:p>
          </p:txBody>
        </p:sp>
        <p:sp>
          <p:nvSpPr>
            <p:cNvPr id="9" name="Freeform 8"/>
            <p:cNvSpPr/>
            <p:nvPr/>
          </p:nvSpPr>
          <p:spPr>
            <a:xfrm>
              <a:off x="2669634" y="2551101"/>
              <a:ext cx="1904783" cy="2132986"/>
            </a:xfrm>
            <a:custGeom>
              <a:avLst/>
              <a:gdLst>
                <a:gd name="connsiteX0" fmla="*/ 0 w 1873504"/>
                <a:gd name="connsiteY0" fmla="*/ 0 h 2132986"/>
                <a:gd name="connsiteX1" fmla="*/ 1873504 w 1873504"/>
                <a:gd name="connsiteY1" fmla="*/ 0 h 2132986"/>
                <a:gd name="connsiteX2" fmla="*/ 1873504 w 1873504"/>
                <a:gd name="connsiteY2" fmla="*/ 2132986 h 2132986"/>
                <a:gd name="connsiteX3" fmla="*/ 0 w 1873504"/>
                <a:gd name="connsiteY3" fmla="*/ 2132986 h 2132986"/>
                <a:gd name="connsiteX4" fmla="*/ 0 w 1873504"/>
                <a:gd name="connsiteY4" fmla="*/ 0 h 213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04" h="2132986">
                  <a:moveTo>
                    <a:pt x="0" y="0"/>
                  </a:moveTo>
                  <a:lnTo>
                    <a:pt x="1873504" y="0"/>
                  </a:lnTo>
                  <a:lnTo>
                    <a:pt x="1873504" y="2132986"/>
                  </a:lnTo>
                  <a:lnTo>
                    <a:pt x="0" y="2132986"/>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Governance Styles</a:t>
              </a:r>
            </a:p>
            <a:p>
              <a:pPr lvl="0" algn="l" defTabSz="844550">
                <a:lnSpc>
                  <a:spcPct val="90000"/>
                </a:lnSpc>
                <a:spcBef>
                  <a:spcPct val="0"/>
                </a:spcBef>
                <a:spcAft>
                  <a:spcPct val="35000"/>
                </a:spcAft>
              </a:pPr>
              <a:r>
                <a:rPr lang="en-US" sz="1900" kern="1200" dirty="0" smtClean="0"/>
                <a:t>Governance Mechanisms</a:t>
              </a:r>
              <a:endParaRPr lang="en-US" sz="1900" kern="1200" dirty="0"/>
            </a:p>
          </p:txBody>
        </p:sp>
        <p:sp>
          <p:nvSpPr>
            <p:cNvPr id="10" name="Freeform 9"/>
            <p:cNvSpPr/>
            <p:nvPr/>
          </p:nvSpPr>
          <p:spPr>
            <a:xfrm>
              <a:off x="4525302" y="2030963"/>
              <a:ext cx="4380992" cy="1183314"/>
            </a:xfrm>
            <a:custGeom>
              <a:avLst/>
              <a:gdLst>
                <a:gd name="connsiteX0" fmla="*/ 0 w 4380992"/>
                <a:gd name="connsiteY0" fmla="*/ 295829 h 1183314"/>
                <a:gd name="connsiteX1" fmla="*/ 3789335 w 4380992"/>
                <a:gd name="connsiteY1" fmla="*/ 295829 h 1183314"/>
                <a:gd name="connsiteX2" fmla="*/ 3789335 w 4380992"/>
                <a:gd name="connsiteY2" fmla="*/ 0 h 1183314"/>
                <a:gd name="connsiteX3" fmla="*/ 4380992 w 4380992"/>
                <a:gd name="connsiteY3" fmla="*/ 591657 h 1183314"/>
                <a:gd name="connsiteX4" fmla="*/ 3789335 w 4380992"/>
                <a:gd name="connsiteY4" fmla="*/ 1183314 h 1183314"/>
                <a:gd name="connsiteX5" fmla="*/ 3789335 w 4380992"/>
                <a:gd name="connsiteY5" fmla="*/ 887486 h 1183314"/>
                <a:gd name="connsiteX6" fmla="*/ 0 w 4380992"/>
                <a:gd name="connsiteY6" fmla="*/ 887486 h 1183314"/>
                <a:gd name="connsiteX7" fmla="*/ 0 w 4380992"/>
                <a:gd name="connsiteY7" fmla="*/ 295829 h 11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992" h="1183314">
                  <a:moveTo>
                    <a:pt x="0" y="295829"/>
                  </a:moveTo>
                  <a:lnTo>
                    <a:pt x="3789335" y="295829"/>
                  </a:lnTo>
                  <a:lnTo>
                    <a:pt x="3789335" y="0"/>
                  </a:lnTo>
                  <a:lnTo>
                    <a:pt x="4380992" y="591657"/>
                  </a:lnTo>
                  <a:lnTo>
                    <a:pt x="3789335" y="1183314"/>
                  </a:lnTo>
                  <a:lnTo>
                    <a:pt x="3789335" y="887486"/>
                  </a:lnTo>
                  <a:lnTo>
                    <a:pt x="0" y="887486"/>
                  </a:lnTo>
                  <a:lnTo>
                    <a:pt x="0" y="29582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630" tIns="383459" rIns="549828" bIns="483679" numCol="1" spcCol="1270" anchor="ctr" anchorCtr="0">
              <a:noAutofit/>
            </a:bodyPr>
            <a:lstStyle/>
            <a:p>
              <a:pPr lvl="0" algn="l" defTabSz="1022350">
                <a:lnSpc>
                  <a:spcPct val="90000"/>
                </a:lnSpc>
                <a:spcBef>
                  <a:spcPct val="0"/>
                </a:spcBef>
                <a:spcAft>
                  <a:spcPct val="35000"/>
                </a:spcAft>
              </a:pPr>
              <a:r>
                <a:rPr lang="en-US" sz="2300" kern="1200" dirty="0" smtClean="0"/>
                <a:t>Action Plan</a:t>
              </a:r>
              <a:endParaRPr lang="en-US" sz="2300" kern="1200" dirty="0"/>
            </a:p>
          </p:txBody>
        </p:sp>
        <p:sp>
          <p:nvSpPr>
            <p:cNvPr id="11" name="Freeform 10"/>
            <p:cNvSpPr/>
            <p:nvPr/>
          </p:nvSpPr>
          <p:spPr>
            <a:xfrm>
              <a:off x="4539853" y="2945399"/>
              <a:ext cx="1923984" cy="2147248"/>
            </a:xfrm>
            <a:custGeom>
              <a:avLst/>
              <a:gdLst>
                <a:gd name="connsiteX0" fmla="*/ 0 w 1873504"/>
                <a:gd name="connsiteY0" fmla="*/ 0 h 2147248"/>
                <a:gd name="connsiteX1" fmla="*/ 1873504 w 1873504"/>
                <a:gd name="connsiteY1" fmla="*/ 0 h 2147248"/>
                <a:gd name="connsiteX2" fmla="*/ 1873504 w 1873504"/>
                <a:gd name="connsiteY2" fmla="*/ 2147248 h 2147248"/>
                <a:gd name="connsiteX3" fmla="*/ 0 w 1873504"/>
                <a:gd name="connsiteY3" fmla="*/ 2147248 h 2147248"/>
                <a:gd name="connsiteX4" fmla="*/ 0 w 1873504"/>
                <a:gd name="connsiteY4" fmla="*/ 0 h 214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504" h="2147248">
                  <a:moveTo>
                    <a:pt x="0" y="0"/>
                  </a:moveTo>
                  <a:lnTo>
                    <a:pt x="1873504" y="0"/>
                  </a:lnTo>
                  <a:lnTo>
                    <a:pt x="1873504" y="2147248"/>
                  </a:lnTo>
                  <a:lnTo>
                    <a:pt x="0" y="2147248"/>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Governance Blueprint</a:t>
              </a:r>
              <a:endParaRPr lang="en-US" sz="1900" kern="1200" dirty="0"/>
            </a:p>
            <a:p>
              <a:pPr lvl="0" algn="l" defTabSz="844550">
                <a:lnSpc>
                  <a:spcPct val="90000"/>
                </a:lnSpc>
                <a:spcBef>
                  <a:spcPct val="0"/>
                </a:spcBef>
                <a:spcAft>
                  <a:spcPct val="35000"/>
                </a:spcAft>
              </a:pPr>
              <a:r>
                <a:rPr lang="en-US" sz="1900" kern="1200" dirty="0" smtClean="0"/>
                <a:t>Scenarios</a:t>
              </a:r>
              <a:endParaRPr lang="en-US" sz="1900" kern="1200" dirty="0"/>
            </a:p>
            <a:p>
              <a:pPr lvl="0" algn="l" defTabSz="844550">
                <a:lnSpc>
                  <a:spcPct val="90000"/>
                </a:lnSpc>
                <a:spcBef>
                  <a:spcPct val="0"/>
                </a:spcBef>
                <a:spcAft>
                  <a:spcPct val="35000"/>
                </a:spcAft>
              </a:pPr>
              <a:r>
                <a:rPr lang="en-US" sz="1900" kern="1200" dirty="0" smtClean="0"/>
                <a:t>Implementation</a:t>
              </a:r>
              <a:endParaRPr lang="en-US" sz="1900" kern="1200" dirty="0"/>
            </a:p>
          </p:txBody>
        </p:sp>
        <p:sp>
          <p:nvSpPr>
            <p:cNvPr id="12" name="Freeform 11"/>
            <p:cNvSpPr/>
            <p:nvPr/>
          </p:nvSpPr>
          <p:spPr>
            <a:xfrm>
              <a:off x="6398806" y="2425261"/>
              <a:ext cx="2507488" cy="1183314"/>
            </a:xfrm>
            <a:custGeom>
              <a:avLst/>
              <a:gdLst>
                <a:gd name="connsiteX0" fmla="*/ 0 w 2507488"/>
                <a:gd name="connsiteY0" fmla="*/ 295829 h 1183314"/>
                <a:gd name="connsiteX1" fmla="*/ 1915831 w 2507488"/>
                <a:gd name="connsiteY1" fmla="*/ 295829 h 1183314"/>
                <a:gd name="connsiteX2" fmla="*/ 1915831 w 2507488"/>
                <a:gd name="connsiteY2" fmla="*/ 0 h 1183314"/>
                <a:gd name="connsiteX3" fmla="*/ 2507488 w 2507488"/>
                <a:gd name="connsiteY3" fmla="*/ 591657 h 1183314"/>
                <a:gd name="connsiteX4" fmla="*/ 1915831 w 2507488"/>
                <a:gd name="connsiteY4" fmla="*/ 1183314 h 1183314"/>
                <a:gd name="connsiteX5" fmla="*/ 1915831 w 2507488"/>
                <a:gd name="connsiteY5" fmla="*/ 887486 h 1183314"/>
                <a:gd name="connsiteX6" fmla="*/ 0 w 2507488"/>
                <a:gd name="connsiteY6" fmla="*/ 887486 h 1183314"/>
                <a:gd name="connsiteX7" fmla="*/ 0 w 2507488"/>
                <a:gd name="connsiteY7" fmla="*/ 295829 h 118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7488" h="1183314">
                  <a:moveTo>
                    <a:pt x="0" y="295829"/>
                  </a:moveTo>
                  <a:lnTo>
                    <a:pt x="1915831" y="295829"/>
                  </a:lnTo>
                  <a:lnTo>
                    <a:pt x="1915831" y="0"/>
                  </a:lnTo>
                  <a:lnTo>
                    <a:pt x="2507488" y="591657"/>
                  </a:lnTo>
                  <a:lnTo>
                    <a:pt x="1915831" y="1183314"/>
                  </a:lnTo>
                  <a:lnTo>
                    <a:pt x="1915831" y="887486"/>
                  </a:lnTo>
                  <a:lnTo>
                    <a:pt x="0" y="887486"/>
                  </a:lnTo>
                  <a:lnTo>
                    <a:pt x="0" y="29582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7630" tIns="383459" rIns="549828" bIns="483679" numCol="1" spcCol="1270" anchor="ctr" anchorCtr="0">
              <a:noAutofit/>
            </a:bodyPr>
            <a:lstStyle/>
            <a:p>
              <a:pPr lvl="0" algn="l" defTabSz="1022350">
                <a:lnSpc>
                  <a:spcPct val="90000"/>
                </a:lnSpc>
                <a:spcBef>
                  <a:spcPct val="0"/>
                </a:spcBef>
                <a:spcAft>
                  <a:spcPct val="35000"/>
                </a:spcAft>
              </a:pPr>
              <a:r>
                <a:rPr lang="en-US" sz="2300" kern="1200" dirty="0" smtClean="0">
                  <a:solidFill>
                    <a:schemeClr val="tx1"/>
                  </a:solidFill>
                </a:rPr>
                <a:t>Leadership</a:t>
              </a:r>
              <a:endParaRPr lang="en-US" sz="2300" kern="1200" dirty="0">
                <a:solidFill>
                  <a:schemeClr val="tx1"/>
                </a:solidFill>
              </a:endParaRPr>
            </a:p>
          </p:txBody>
        </p:sp>
        <p:sp>
          <p:nvSpPr>
            <p:cNvPr id="13" name="Freeform 12"/>
            <p:cNvSpPr/>
            <p:nvPr/>
          </p:nvSpPr>
          <p:spPr>
            <a:xfrm>
              <a:off x="6429274" y="3339698"/>
              <a:ext cx="1860104" cy="2172416"/>
            </a:xfrm>
            <a:custGeom>
              <a:avLst/>
              <a:gdLst>
                <a:gd name="connsiteX0" fmla="*/ 0 w 1890572"/>
                <a:gd name="connsiteY0" fmla="*/ 0 h 2172416"/>
                <a:gd name="connsiteX1" fmla="*/ 1890572 w 1890572"/>
                <a:gd name="connsiteY1" fmla="*/ 0 h 2172416"/>
                <a:gd name="connsiteX2" fmla="*/ 1890572 w 1890572"/>
                <a:gd name="connsiteY2" fmla="*/ 2172416 h 2172416"/>
                <a:gd name="connsiteX3" fmla="*/ 0 w 1890572"/>
                <a:gd name="connsiteY3" fmla="*/ 2172416 h 2172416"/>
                <a:gd name="connsiteX4" fmla="*/ 0 w 1890572"/>
                <a:gd name="connsiteY4" fmla="*/ 0 h 2172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572" h="2172416">
                  <a:moveTo>
                    <a:pt x="0" y="0"/>
                  </a:moveTo>
                  <a:lnTo>
                    <a:pt x="1890572" y="0"/>
                  </a:lnTo>
                  <a:lnTo>
                    <a:pt x="1890572" y="2172416"/>
                  </a:lnTo>
                  <a:lnTo>
                    <a:pt x="0" y="2172416"/>
                  </a:lnTo>
                  <a:lnTo>
                    <a:pt x="0" y="0"/>
                  </a:lnTo>
                  <a:close/>
                </a:path>
              </a:pathLst>
            </a:cu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Vision</a:t>
              </a:r>
            </a:p>
            <a:p>
              <a:pPr lvl="0" algn="l" defTabSz="844550">
                <a:lnSpc>
                  <a:spcPct val="90000"/>
                </a:lnSpc>
                <a:spcBef>
                  <a:spcPct val="0"/>
                </a:spcBef>
                <a:spcAft>
                  <a:spcPct val="35000"/>
                </a:spcAft>
              </a:pPr>
              <a:r>
                <a:rPr lang="en-US" sz="1900" kern="1200" dirty="0" smtClean="0"/>
                <a:t>Plan</a:t>
              </a:r>
            </a:p>
            <a:p>
              <a:pPr lvl="0" algn="l" defTabSz="844550">
                <a:lnSpc>
                  <a:spcPct val="90000"/>
                </a:lnSpc>
                <a:spcBef>
                  <a:spcPct val="0"/>
                </a:spcBef>
                <a:spcAft>
                  <a:spcPct val="35000"/>
                </a:spcAft>
              </a:pPr>
              <a:r>
                <a:rPr lang="en-US" sz="1900" kern="1200" dirty="0" smtClean="0"/>
                <a:t>Engage</a:t>
              </a:r>
              <a:endParaRPr lang="en-US" sz="1900" kern="1200" dirty="0"/>
            </a:p>
          </p:txBody>
        </p:sp>
      </p:grpSp>
      <p:sp>
        <p:nvSpPr>
          <p:cNvPr id="7" name="Snip Diagonal Corner Rectangle 6"/>
          <p:cNvSpPr/>
          <p:nvPr/>
        </p:nvSpPr>
        <p:spPr bwMode="auto">
          <a:xfrm>
            <a:off x="9074989" y="1280160"/>
            <a:ext cx="2725947" cy="4206240"/>
          </a:xfrm>
          <a:prstGeom prst="snip2Diag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charset="0"/>
              </a:rPr>
              <a:t>Business</a:t>
            </a:r>
            <a:br>
              <a:rPr kumimoji="0" lang="en-US" sz="3200" b="0" i="0" u="none" strike="noStrike" cap="none" normalizeH="0" baseline="0" dirty="0" smtClean="0">
                <a:ln>
                  <a:noFill/>
                </a:ln>
                <a:solidFill>
                  <a:schemeClr val="bg1"/>
                </a:solidFill>
                <a:effectLst/>
                <a:latin typeface="Arial" charset="0"/>
              </a:rPr>
            </a:br>
            <a:r>
              <a:rPr kumimoji="0" lang="en-US" sz="3200" b="0" i="0" u="none" strike="noStrike" cap="none" normalizeH="0" baseline="0" dirty="0" smtClean="0">
                <a:ln>
                  <a:noFill/>
                </a:ln>
                <a:solidFill>
                  <a:schemeClr val="bg1"/>
                </a:solidFill>
                <a:effectLst/>
                <a:latin typeface="Arial" charset="0"/>
              </a:rPr>
              <a:t>Outcomes</a:t>
            </a:r>
          </a:p>
        </p:txBody>
      </p:sp>
    </p:spTree>
    <p:extLst>
      <p:ext uri="{BB962C8B-B14F-4D97-AF65-F5344CB8AC3E}">
        <p14:creationId xmlns:p14="http://schemas.microsoft.com/office/powerpoint/2010/main" val="94800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Your Target IT Governance Model</a:t>
            </a:r>
          </a:p>
        </p:txBody>
      </p:sp>
      <p:sp>
        <p:nvSpPr>
          <p:cNvPr id="3" name="Snip Diagonal Corner Rectangle 2"/>
          <p:cNvSpPr/>
          <p:nvPr/>
        </p:nvSpPr>
        <p:spPr bwMode="auto">
          <a:xfrm rot="10800000">
            <a:off x="2724961" y="1339242"/>
            <a:ext cx="8667658" cy="4610145"/>
          </a:xfrm>
          <a:prstGeom prst="snip2DiagRect">
            <a:avLst>
              <a:gd name="adj1" fmla="val 0"/>
              <a:gd name="adj2" fmla="val 42770"/>
            </a:avLst>
          </a:prstGeom>
          <a:solidFill>
            <a:schemeClr val="accent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j-lt"/>
            </a:endParaRPr>
          </a:p>
        </p:txBody>
      </p:sp>
      <p:sp>
        <p:nvSpPr>
          <p:cNvPr id="5" name="Rounded Rectangle 4"/>
          <p:cNvSpPr/>
          <p:nvPr/>
        </p:nvSpPr>
        <p:spPr bwMode="auto">
          <a:xfrm>
            <a:off x="4576257" y="4593457"/>
            <a:ext cx="5988633" cy="1109609"/>
          </a:xfrm>
          <a:prstGeom prst="roundRect">
            <a:avLst>
              <a:gd name="adj" fmla="val 0"/>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j-lt"/>
            </a:endParaRPr>
          </a:p>
        </p:txBody>
      </p:sp>
      <p:sp>
        <p:nvSpPr>
          <p:cNvPr id="6" name="Rounded Rectangle 5"/>
          <p:cNvSpPr/>
          <p:nvPr/>
        </p:nvSpPr>
        <p:spPr bwMode="auto">
          <a:xfrm>
            <a:off x="4576257" y="3421748"/>
            <a:ext cx="2797389" cy="1109609"/>
          </a:xfrm>
          <a:prstGeom prst="roundRect">
            <a:avLst>
              <a:gd name="adj" fmla="val 0"/>
            </a:avLst>
          </a:prstGeom>
          <a:solidFill>
            <a:srgbClr val="00529B">
              <a:alpha val="8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j-lt"/>
            </a:endParaRPr>
          </a:p>
        </p:txBody>
      </p:sp>
      <p:sp>
        <p:nvSpPr>
          <p:cNvPr id="7" name="Rounded Rectangle 6"/>
          <p:cNvSpPr/>
          <p:nvPr/>
        </p:nvSpPr>
        <p:spPr bwMode="auto">
          <a:xfrm>
            <a:off x="7446777" y="3421748"/>
            <a:ext cx="1890214" cy="1109609"/>
          </a:xfrm>
          <a:prstGeom prst="roundRect">
            <a:avLst>
              <a:gd name="adj" fmla="val 0"/>
            </a:avLst>
          </a:prstGeom>
          <a:solidFill>
            <a:srgbClr val="00529B">
              <a:alpha val="6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j-lt"/>
            </a:endParaRPr>
          </a:p>
        </p:txBody>
      </p:sp>
      <p:sp>
        <p:nvSpPr>
          <p:cNvPr id="8" name="Rounded Rectangle 7"/>
          <p:cNvSpPr/>
          <p:nvPr/>
        </p:nvSpPr>
        <p:spPr bwMode="auto">
          <a:xfrm>
            <a:off x="9410122" y="3421748"/>
            <a:ext cx="1890214" cy="1109609"/>
          </a:xfrm>
          <a:prstGeom prst="roundRect">
            <a:avLst>
              <a:gd name="adj" fmla="val 0"/>
            </a:avLst>
          </a:prstGeom>
          <a:solidFill>
            <a:srgbClr val="00529B">
              <a:alpha val="4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j-lt"/>
            </a:endParaRPr>
          </a:p>
        </p:txBody>
      </p:sp>
      <p:sp>
        <p:nvSpPr>
          <p:cNvPr id="9" name="Rounded Rectangle 8"/>
          <p:cNvSpPr/>
          <p:nvPr/>
        </p:nvSpPr>
        <p:spPr bwMode="auto">
          <a:xfrm>
            <a:off x="4576257" y="2876531"/>
            <a:ext cx="6264463" cy="481213"/>
          </a:xfrm>
          <a:prstGeom prst="roundRect">
            <a:avLst>
              <a:gd name="adj" fmla="val 0"/>
            </a:avLst>
          </a:prstGeom>
          <a:solidFill>
            <a:srgbClr val="00529B">
              <a:alpha val="20000"/>
            </a:srgb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mj-lt"/>
            </a:endParaRPr>
          </a:p>
        </p:txBody>
      </p:sp>
      <p:sp>
        <p:nvSpPr>
          <p:cNvPr id="10" name="TextBox 9"/>
          <p:cNvSpPr txBox="1"/>
          <p:nvPr/>
        </p:nvSpPr>
        <p:spPr>
          <a:xfrm>
            <a:off x="4638415" y="4652409"/>
            <a:ext cx="2682145" cy="701731"/>
          </a:xfrm>
          <a:prstGeom prst="rect">
            <a:avLst/>
          </a:prstGeom>
          <a:noFill/>
        </p:spPr>
        <p:txBody>
          <a:bodyPr wrap="none" rtlCol="0">
            <a:spAutoFit/>
          </a:bodyPr>
          <a:lstStyle/>
          <a:p>
            <a:pPr algn="l"/>
            <a:r>
              <a:rPr lang="en-US" sz="2200" b="1" dirty="0" smtClean="0">
                <a:solidFill>
                  <a:schemeClr val="bg1"/>
                </a:solidFill>
                <a:latin typeface="+mj-lt"/>
              </a:rPr>
              <a:t>Infrastructure and </a:t>
            </a:r>
            <a:br>
              <a:rPr lang="en-US" sz="2200" b="1" dirty="0" smtClean="0">
                <a:solidFill>
                  <a:schemeClr val="bg1"/>
                </a:solidFill>
                <a:latin typeface="+mj-lt"/>
              </a:rPr>
            </a:br>
            <a:r>
              <a:rPr lang="en-US" sz="2200" b="1" dirty="0" smtClean="0">
                <a:solidFill>
                  <a:schemeClr val="bg1"/>
                </a:solidFill>
                <a:latin typeface="+mj-lt"/>
              </a:rPr>
              <a:t>Operations</a:t>
            </a:r>
            <a:endParaRPr lang="en-US" sz="2200" b="1" dirty="0">
              <a:solidFill>
                <a:schemeClr val="bg1"/>
              </a:solidFill>
              <a:latin typeface="+mj-lt"/>
            </a:endParaRPr>
          </a:p>
        </p:txBody>
      </p:sp>
      <p:sp>
        <p:nvSpPr>
          <p:cNvPr id="11" name="TextBox 10"/>
          <p:cNvSpPr txBox="1"/>
          <p:nvPr/>
        </p:nvSpPr>
        <p:spPr>
          <a:xfrm>
            <a:off x="4638415" y="3438751"/>
            <a:ext cx="1739579" cy="397032"/>
          </a:xfrm>
          <a:prstGeom prst="rect">
            <a:avLst/>
          </a:prstGeom>
          <a:noFill/>
        </p:spPr>
        <p:txBody>
          <a:bodyPr wrap="none" rtlCol="0">
            <a:spAutoFit/>
          </a:bodyPr>
          <a:lstStyle/>
          <a:p>
            <a:pPr algn="l"/>
            <a:r>
              <a:rPr lang="en-US" sz="2200" b="1" dirty="0" smtClean="0">
                <a:solidFill>
                  <a:schemeClr val="bg1"/>
                </a:solidFill>
                <a:latin typeface="+mj-lt"/>
              </a:rPr>
              <a:t>Back Office</a:t>
            </a:r>
            <a:endParaRPr lang="en-US" sz="2200" b="1" dirty="0">
              <a:solidFill>
                <a:schemeClr val="bg1"/>
              </a:solidFill>
              <a:latin typeface="+mj-lt"/>
            </a:endParaRPr>
          </a:p>
        </p:txBody>
      </p:sp>
      <p:sp>
        <p:nvSpPr>
          <p:cNvPr id="12" name="TextBox 11"/>
          <p:cNvSpPr txBox="1"/>
          <p:nvPr/>
        </p:nvSpPr>
        <p:spPr>
          <a:xfrm>
            <a:off x="7513877" y="3438751"/>
            <a:ext cx="1787669" cy="397032"/>
          </a:xfrm>
          <a:prstGeom prst="rect">
            <a:avLst/>
          </a:prstGeom>
          <a:noFill/>
        </p:spPr>
        <p:txBody>
          <a:bodyPr wrap="none" rtlCol="0">
            <a:spAutoFit/>
          </a:bodyPr>
          <a:lstStyle/>
          <a:p>
            <a:pPr algn="l"/>
            <a:r>
              <a:rPr lang="en-US" sz="2200" b="1" dirty="0" smtClean="0">
                <a:solidFill>
                  <a:schemeClr val="bg1"/>
                </a:solidFill>
                <a:latin typeface="+mj-lt"/>
              </a:rPr>
              <a:t>Front Office</a:t>
            </a:r>
            <a:endParaRPr lang="en-US" sz="2200" b="1" dirty="0">
              <a:solidFill>
                <a:schemeClr val="bg1"/>
              </a:solidFill>
              <a:latin typeface="+mj-lt"/>
            </a:endParaRPr>
          </a:p>
        </p:txBody>
      </p:sp>
      <p:sp>
        <p:nvSpPr>
          <p:cNvPr id="13" name="TextBox 12"/>
          <p:cNvSpPr txBox="1"/>
          <p:nvPr/>
        </p:nvSpPr>
        <p:spPr>
          <a:xfrm>
            <a:off x="9545194" y="3438751"/>
            <a:ext cx="1616148" cy="397032"/>
          </a:xfrm>
          <a:prstGeom prst="rect">
            <a:avLst/>
          </a:prstGeom>
          <a:noFill/>
        </p:spPr>
        <p:txBody>
          <a:bodyPr wrap="none" rtlCol="0">
            <a:spAutoFit/>
          </a:bodyPr>
          <a:lstStyle/>
          <a:p>
            <a:pPr algn="l"/>
            <a:r>
              <a:rPr lang="en-US" sz="2200" b="1" dirty="0" smtClean="0">
                <a:solidFill>
                  <a:schemeClr val="bg1"/>
                </a:solidFill>
                <a:latin typeface="+mj-lt"/>
              </a:rPr>
              <a:t>Innovation</a:t>
            </a:r>
            <a:endParaRPr lang="en-US" sz="2200" b="1" dirty="0">
              <a:solidFill>
                <a:schemeClr val="bg1"/>
              </a:solidFill>
              <a:latin typeface="+mj-lt"/>
            </a:endParaRPr>
          </a:p>
        </p:txBody>
      </p:sp>
      <p:sp>
        <p:nvSpPr>
          <p:cNvPr id="14" name="TextBox 13"/>
          <p:cNvSpPr txBox="1"/>
          <p:nvPr/>
        </p:nvSpPr>
        <p:spPr>
          <a:xfrm>
            <a:off x="4638415" y="2904160"/>
            <a:ext cx="1755609" cy="397032"/>
          </a:xfrm>
          <a:prstGeom prst="rect">
            <a:avLst/>
          </a:prstGeom>
          <a:noFill/>
        </p:spPr>
        <p:txBody>
          <a:bodyPr wrap="none" rtlCol="0">
            <a:spAutoFit/>
          </a:bodyPr>
          <a:lstStyle/>
          <a:p>
            <a:pPr algn="l"/>
            <a:r>
              <a:rPr lang="en-US" sz="2200" b="1" dirty="0" smtClean="0">
                <a:latin typeface="+mj-lt"/>
              </a:rPr>
              <a:t>Head Office</a:t>
            </a:r>
            <a:endParaRPr lang="en-US" sz="2200" b="1" dirty="0">
              <a:latin typeface="+mj-lt"/>
            </a:endParaRPr>
          </a:p>
        </p:txBody>
      </p:sp>
      <p:sp>
        <p:nvSpPr>
          <p:cNvPr id="15" name="Oval 14"/>
          <p:cNvSpPr/>
          <p:nvPr/>
        </p:nvSpPr>
        <p:spPr bwMode="auto">
          <a:xfrm>
            <a:off x="6615260" y="5157680"/>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1</a:t>
            </a:r>
          </a:p>
        </p:txBody>
      </p:sp>
      <p:sp>
        <p:nvSpPr>
          <p:cNvPr id="16" name="Oval 15"/>
          <p:cNvSpPr/>
          <p:nvPr/>
        </p:nvSpPr>
        <p:spPr bwMode="auto">
          <a:xfrm>
            <a:off x="8195596" y="3937620"/>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2</a:t>
            </a:r>
          </a:p>
        </p:txBody>
      </p:sp>
      <p:sp>
        <p:nvSpPr>
          <p:cNvPr id="17" name="Oval 16"/>
          <p:cNvSpPr/>
          <p:nvPr/>
        </p:nvSpPr>
        <p:spPr bwMode="auto">
          <a:xfrm>
            <a:off x="7166478" y="2973747"/>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2</a:t>
            </a:r>
          </a:p>
        </p:txBody>
      </p:sp>
      <p:sp>
        <p:nvSpPr>
          <p:cNvPr id="18" name="Oval 17"/>
          <p:cNvSpPr/>
          <p:nvPr/>
        </p:nvSpPr>
        <p:spPr bwMode="auto">
          <a:xfrm>
            <a:off x="10168232" y="3937620"/>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3</a:t>
            </a:r>
          </a:p>
        </p:txBody>
      </p:sp>
      <p:sp>
        <p:nvSpPr>
          <p:cNvPr id="19" name="Oval 18"/>
          <p:cNvSpPr/>
          <p:nvPr/>
        </p:nvSpPr>
        <p:spPr bwMode="auto">
          <a:xfrm>
            <a:off x="10000858" y="5157680"/>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4</a:t>
            </a:r>
          </a:p>
        </p:txBody>
      </p:sp>
      <p:cxnSp>
        <p:nvCxnSpPr>
          <p:cNvPr id="20" name="Straight Connector 19"/>
          <p:cNvCxnSpPr/>
          <p:nvPr/>
        </p:nvCxnSpPr>
        <p:spPr bwMode="auto">
          <a:xfrm flipH="1">
            <a:off x="7800355" y="2400759"/>
            <a:ext cx="10099" cy="3496601"/>
          </a:xfrm>
          <a:prstGeom prst="line">
            <a:avLst/>
          </a:prstGeom>
          <a:solidFill>
            <a:srgbClr val="00529B"/>
          </a:solidFill>
          <a:ln w="34925" cap="flat" cmpd="sng" algn="ctr">
            <a:solidFill>
              <a:schemeClr val="bg1"/>
            </a:solidFill>
            <a:prstDash val="dash"/>
            <a:round/>
            <a:headEnd type="none" w="med" len="med"/>
            <a:tailEnd type="none" w="lg" len="lg"/>
          </a:ln>
          <a:effectLst/>
        </p:spPr>
      </p:cxnSp>
      <p:sp>
        <p:nvSpPr>
          <p:cNvPr id="21" name="TextBox 20"/>
          <p:cNvSpPr txBox="1"/>
          <p:nvPr/>
        </p:nvSpPr>
        <p:spPr>
          <a:xfrm>
            <a:off x="5168918" y="2079034"/>
            <a:ext cx="1976823" cy="701731"/>
          </a:xfrm>
          <a:prstGeom prst="rect">
            <a:avLst/>
          </a:prstGeom>
          <a:noFill/>
        </p:spPr>
        <p:txBody>
          <a:bodyPr wrap="none" rtlCol="0">
            <a:spAutoFit/>
          </a:bodyPr>
          <a:lstStyle/>
          <a:p>
            <a:r>
              <a:rPr lang="en-US" sz="2200" b="1" dirty="0" smtClean="0">
                <a:latin typeface="+mj-lt"/>
              </a:rPr>
              <a:t>Conventional</a:t>
            </a:r>
            <a:br>
              <a:rPr lang="en-US" sz="2200" b="1" dirty="0" smtClean="0">
                <a:latin typeface="+mj-lt"/>
              </a:rPr>
            </a:br>
            <a:r>
              <a:rPr lang="en-US" sz="2200" b="1" dirty="0" smtClean="0">
                <a:latin typeface="+mj-lt"/>
              </a:rPr>
              <a:t>Business</a:t>
            </a:r>
            <a:endParaRPr lang="en-US" sz="2200" b="1" dirty="0">
              <a:latin typeface="+mj-lt"/>
            </a:endParaRPr>
          </a:p>
        </p:txBody>
      </p:sp>
      <p:sp>
        <p:nvSpPr>
          <p:cNvPr id="22" name="TextBox 21"/>
          <p:cNvSpPr txBox="1"/>
          <p:nvPr/>
        </p:nvSpPr>
        <p:spPr>
          <a:xfrm>
            <a:off x="8356537" y="2077324"/>
            <a:ext cx="1441420" cy="701731"/>
          </a:xfrm>
          <a:prstGeom prst="rect">
            <a:avLst/>
          </a:prstGeom>
          <a:noFill/>
        </p:spPr>
        <p:txBody>
          <a:bodyPr wrap="none" rtlCol="0">
            <a:spAutoFit/>
          </a:bodyPr>
          <a:lstStyle/>
          <a:p>
            <a:r>
              <a:rPr lang="en-US" sz="2200" b="1" dirty="0" smtClean="0">
                <a:latin typeface="+mj-lt"/>
              </a:rPr>
              <a:t>Digital</a:t>
            </a:r>
            <a:br>
              <a:rPr lang="en-US" sz="2200" b="1" dirty="0" smtClean="0">
                <a:latin typeface="+mj-lt"/>
              </a:rPr>
            </a:br>
            <a:r>
              <a:rPr lang="en-US" sz="2200" b="1" dirty="0" smtClean="0">
                <a:latin typeface="+mj-lt"/>
              </a:rPr>
              <a:t>Business</a:t>
            </a:r>
            <a:endParaRPr lang="en-US" sz="2200" b="1" dirty="0">
              <a:latin typeface="+mj-lt"/>
            </a:endParaRPr>
          </a:p>
        </p:txBody>
      </p:sp>
      <p:cxnSp>
        <p:nvCxnSpPr>
          <p:cNvPr id="23" name="Straight Connector 22"/>
          <p:cNvCxnSpPr/>
          <p:nvPr/>
        </p:nvCxnSpPr>
        <p:spPr bwMode="auto">
          <a:xfrm>
            <a:off x="7800355" y="1970941"/>
            <a:ext cx="0" cy="792809"/>
          </a:xfrm>
          <a:prstGeom prst="line">
            <a:avLst/>
          </a:prstGeom>
          <a:solidFill>
            <a:srgbClr val="00529B"/>
          </a:solidFill>
          <a:ln w="34925" cap="flat" cmpd="sng" algn="ctr">
            <a:solidFill>
              <a:schemeClr val="tx1"/>
            </a:solidFill>
            <a:prstDash val="dash"/>
            <a:round/>
            <a:headEnd type="none" w="med" len="med"/>
            <a:tailEnd type="none" w="lg" len="lg"/>
          </a:ln>
          <a:effectLst/>
        </p:spPr>
      </p:cxnSp>
      <p:sp>
        <p:nvSpPr>
          <p:cNvPr id="24" name="TextBox 23"/>
          <p:cNvSpPr txBox="1"/>
          <p:nvPr/>
        </p:nvSpPr>
        <p:spPr>
          <a:xfrm>
            <a:off x="7935801" y="4650699"/>
            <a:ext cx="2146742" cy="701731"/>
          </a:xfrm>
          <a:prstGeom prst="rect">
            <a:avLst/>
          </a:prstGeom>
          <a:noFill/>
        </p:spPr>
        <p:txBody>
          <a:bodyPr wrap="none" rtlCol="0">
            <a:spAutoFit/>
          </a:bodyPr>
          <a:lstStyle/>
          <a:p>
            <a:pPr algn="l"/>
            <a:r>
              <a:rPr lang="en-US" sz="2200" b="1" dirty="0" smtClean="0">
                <a:solidFill>
                  <a:schemeClr val="bg1"/>
                </a:solidFill>
                <a:latin typeface="+mj-lt"/>
              </a:rPr>
              <a:t>Platforms and </a:t>
            </a:r>
            <a:br>
              <a:rPr lang="en-US" sz="2200" b="1" dirty="0" smtClean="0">
                <a:solidFill>
                  <a:schemeClr val="bg1"/>
                </a:solidFill>
                <a:latin typeface="+mj-lt"/>
              </a:rPr>
            </a:br>
            <a:r>
              <a:rPr lang="en-US" sz="2200" b="1" dirty="0" smtClean="0">
                <a:solidFill>
                  <a:schemeClr val="bg1"/>
                </a:solidFill>
                <a:latin typeface="+mj-lt"/>
              </a:rPr>
              <a:t>Ecosystem</a:t>
            </a:r>
            <a:endParaRPr lang="en-US" sz="2200" b="1" dirty="0">
              <a:solidFill>
                <a:schemeClr val="bg1"/>
              </a:solidFill>
              <a:latin typeface="+mj-lt"/>
            </a:endParaRPr>
          </a:p>
        </p:txBody>
      </p:sp>
      <p:sp>
        <p:nvSpPr>
          <p:cNvPr id="29" name="Oval 28"/>
          <p:cNvSpPr/>
          <p:nvPr/>
        </p:nvSpPr>
        <p:spPr bwMode="auto">
          <a:xfrm>
            <a:off x="8763264" y="3931277"/>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3</a:t>
            </a:r>
          </a:p>
        </p:txBody>
      </p:sp>
      <p:sp>
        <p:nvSpPr>
          <p:cNvPr id="30" name="Oval 29"/>
          <p:cNvSpPr/>
          <p:nvPr/>
        </p:nvSpPr>
        <p:spPr bwMode="auto">
          <a:xfrm>
            <a:off x="6615260" y="2980403"/>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1</a:t>
            </a:r>
          </a:p>
        </p:txBody>
      </p:sp>
      <p:sp>
        <p:nvSpPr>
          <p:cNvPr id="31" name="Oval 30"/>
          <p:cNvSpPr/>
          <p:nvPr/>
        </p:nvSpPr>
        <p:spPr bwMode="auto">
          <a:xfrm>
            <a:off x="6034837" y="3954937"/>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1</a:t>
            </a:r>
          </a:p>
        </p:txBody>
      </p:sp>
      <p:sp>
        <p:nvSpPr>
          <p:cNvPr id="32" name="Oval 31"/>
          <p:cNvSpPr/>
          <p:nvPr/>
        </p:nvSpPr>
        <p:spPr bwMode="auto">
          <a:xfrm>
            <a:off x="6615260" y="3948594"/>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2</a:t>
            </a:r>
          </a:p>
        </p:txBody>
      </p:sp>
      <p:sp>
        <p:nvSpPr>
          <p:cNvPr id="33" name="Oval 32"/>
          <p:cNvSpPr/>
          <p:nvPr/>
        </p:nvSpPr>
        <p:spPr bwMode="auto">
          <a:xfrm>
            <a:off x="8176375" y="2976938"/>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3</a:t>
            </a:r>
          </a:p>
        </p:txBody>
      </p:sp>
      <p:sp>
        <p:nvSpPr>
          <p:cNvPr id="34" name="Oval 33"/>
          <p:cNvSpPr/>
          <p:nvPr/>
        </p:nvSpPr>
        <p:spPr bwMode="auto">
          <a:xfrm>
            <a:off x="8754806" y="2973473"/>
            <a:ext cx="292608" cy="292608"/>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r>
              <a:rPr lang="en-US" sz="1400" b="1" dirty="0">
                <a:latin typeface="+mj-lt"/>
              </a:rPr>
              <a:t>4</a:t>
            </a:r>
          </a:p>
        </p:txBody>
      </p:sp>
      <p:grpSp>
        <p:nvGrpSpPr>
          <p:cNvPr id="43" name="Group 42"/>
          <p:cNvGrpSpPr/>
          <p:nvPr/>
        </p:nvGrpSpPr>
        <p:grpSpPr>
          <a:xfrm>
            <a:off x="321317" y="1177794"/>
            <a:ext cx="3405781" cy="3405781"/>
            <a:chOff x="321317" y="1158239"/>
            <a:chExt cx="3117835" cy="3117835"/>
          </a:xfrm>
        </p:grpSpPr>
        <p:grpSp>
          <p:nvGrpSpPr>
            <p:cNvPr id="35" name="Group 34"/>
            <p:cNvGrpSpPr/>
            <p:nvPr/>
          </p:nvGrpSpPr>
          <p:grpSpPr>
            <a:xfrm>
              <a:off x="321317" y="1158239"/>
              <a:ext cx="3117835" cy="3117835"/>
              <a:chOff x="668164" y="1203649"/>
              <a:chExt cx="4798363" cy="4798363"/>
            </a:xfrm>
            <a:scene3d>
              <a:camera prst="orthographicFront"/>
              <a:lightRig rig="threePt" dir="t"/>
            </a:scene3d>
          </p:grpSpPr>
          <p:sp>
            <p:nvSpPr>
              <p:cNvPr id="36" name="Freeform 35"/>
              <p:cNvSpPr/>
              <p:nvPr/>
            </p:nvSpPr>
            <p:spPr>
              <a:xfrm>
                <a:off x="668164" y="1203649"/>
                <a:ext cx="4798363" cy="4798363"/>
              </a:xfrm>
              <a:custGeom>
                <a:avLst/>
                <a:gdLst>
                  <a:gd name="connsiteX0" fmla="*/ 0 w 4798363"/>
                  <a:gd name="connsiteY0" fmla="*/ 2399182 h 4798363"/>
                  <a:gd name="connsiteX1" fmla="*/ 2399182 w 4798363"/>
                  <a:gd name="connsiteY1" fmla="*/ 0 h 4798363"/>
                  <a:gd name="connsiteX2" fmla="*/ 4798364 w 4798363"/>
                  <a:gd name="connsiteY2" fmla="*/ 2399182 h 4798363"/>
                  <a:gd name="connsiteX3" fmla="*/ 2399182 w 4798363"/>
                  <a:gd name="connsiteY3" fmla="*/ 4798364 h 4798363"/>
                  <a:gd name="connsiteX4" fmla="*/ 0 w 4798363"/>
                  <a:gd name="connsiteY4" fmla="*/ 2399182 h 479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363" h="4798363">
                    <a:moveTo>
                      <a:pt x="0" y="2399182"/>
                    </a:moveTo>
                    <a:cubicBezTo>
                      <a:pt x="0" y="1074150"/>
                      <a:pt x="1074150" y="0"/>
                      <a:pt x="2399182" y="0"/>
                    </a:cubicBezTo>
                    <a:cubicBezTo>
                      <a:pt x="3724214" y="0"/>
                      <a:pt x="4798364" y="1074150"/>
                      <a:pt x="4798364" y="2399182"/>
                    </a:cubicBezTo>
                    <a:cubicBezTo>
                      <a:pt x="4798364" y="3724214"/>
                      <a:pt x="3724214" y="4798364"/>
                      <a:pt x="2399182" y="4798364"/>
                    </a:cubicBezTo>
                    <a:cubicBezTo>
                      <a:pt x="1074150" y="4798364"/>
                      <a:pt x="0" y="3724214"/>
                      <a:pt x="0" y="2399182"/>
                    </a:cubicBezTo>
                    <a:close/>
                  </a:path>
                </a:pathLst>
              </a:custGeom>
              <a:solidFill>
                <a:srgbClr val="00254C"/>
              </a:solidFill>
              <a:effectLst/>
              <a:sp3d/>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0" tIns="0" rIns="0" bIns="2377440" numCol="1" spcCol="1270" anchor="ctr" anchorCtr="0">
                <a:noAutofit/>
              </a:bodyPr>
              <a:lstStyle/>
              <a:p>
                <a:pPr lvl="0" algn="ctr" defTabSz="622300">
                  <a:lnSpc>
                    <a:spcPct val="90000"/>
                  </a:lnSpc>
                  <a:spcBef>
                    <a:spcPct val="0"/>
                  </a:spcBef>
                  <a:spcAft>
                    <a:spcPct val="35000"/>
                  </a:spcAft>
                </a:pPr>
                <a:r>
                  <a:rPr lang="en-US" sz="1200" b="1" kern="1200" dirty="0" smtClean="0"/>
                  <a:t>Autonomous</a:t>
                </a:r>
                <a:endParaRPr lang="en-US" sz="1200" b="1" kern="1200" dirty="0"/>
              </a:p>
            </p:txBody>
          </p:sp>
          <p:sp>
            <p:nvSpPr>
              <p:cNvPr id="37" name="Freeform 36"/>
              <p:cNvSpPr/>
              <p:nvPr/>
            </p:nvSpPr>
            <p:spPr>
              <a:xfrm>
                <a:off x="1148000" y="2163321"/>
                <a:ext cx="3838690" cy="3838690"/>
              </a:xfrm>
              <a:custGeom>
                <a:avLst/>
                <a:gdLst>
                  <a:gd name="connsiteX0" fmla="*/ 0 w 3838690"/>
                  <a:gd name="connsiteY0" fmla="*/ 1919345 h 3838690"/>
                  <a:gd name="connsiteX1" fmla="*/ 1919345 w 3838690"/>
                  <a:gd name="connsiteY1" fmla="*/ 0 h 3838690"/>
                  <a:gd name="connsiteX2" fmla="*/ 3838690 w 3838690"/>
                  <a:gd name="connsiteY2" fmla="*/ 1919345 h 3838690"/>
                  <a:gd name="connsiteX3" fmla="*/ 1919345 w 3838690"/>
                  <a:gd name="connsiteY3" fmla="*/ 3838690 h 3838690"/>
                  <a:gd name="connsiteX4" fmla="*/ 0 w 3838690"/>
                  <a:gd name="connsiteY4" fmla="*/ 1919345 h 3838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690" h="3838690">
                    <a:moveTo>
                      <a:pt x="0" y="1919345"/>
                    </a:moveTo>
                    <a:cubicBezTo>
                      <a:pt x="0" y="859320"/>
                      <a:pt x="859320" y="0"/>
                      <a:pt x="1919345" y="0"/>
                    </a:cubicBezTo>
                    <a:cubicBezTo>
                      <a:pt x="2979370" y="0"/>
                      <a:pt x="3838690" y="859320"/>
                      <a:pt x="3838690" y="1919345"/>
                    </a:cubicBezTo>
                    <a:cubicBezTo>
                      <a:pt x="3838690" y="2979370"/>
                      <a:pt x="2979370" y="3838690"/>
                      <a:pt x="1919345" y="3838690"/>
                    </a:cubicBezTo>
                    <a:cubicBezTo>
                      <a:pt x="859320" y="3838690"/>
                      <a:pt x="0" y="2979370"/>
                      <a:pt x="0" y="1919345"/>
                    </a:cubicBezTo>
                    <a:close/>
                  </a:path>
                </a:pathLst>
              </a:custGeom>
              <a:solidFill>
                <a:srgbClr val="00529B"/>
              </a:solidFill>
              <a:effectLst/>
              <a:sp3d/>
            </p:spPr>
            <p:style>
              <a:lnRef idx="0">
                <a:schemeClr val="lt1">
                  <a:hueOff val="0"/>
                  <a:satOff val="0"/>
                  <a:lumOff val="0"/>
                  <a:alphaOff val="0"/>
                </a:schemeClr>
              </a:lnRef>
              <a:fillRef idx="3">
                <a:schemeClr val="accent1">
                  <a:shade val="80000"/>
                  <a:hueOff val="280367"/>
                  <a:satOff val="-24740"/>
                  <a:lumOff val="13154"/>
                  <a:alphaOff val="0"/>
                </a:schemeClr>
              </a:fillRef>
              <a:effectRef idx="3">
                <a:schemeClr val="accent1">
                  <a:shade val="80000"/>
                  <a:hueOff val="280367"/>
                  <a:satOff val="-24740"/>
                  <a:lumOff val="13154"/>
                  <a:alphaOff val="0"/>
                </a:schemeClr>
              </a:effectRef>
              <a:fontRef idx="minor">
                <a:schemeClr val="lt1"/>
              </a:fontRef>
            </p:style>
            <p:txBody>
              <a:bodyPr spcFirstLastPara="0" vert="horz" wrap="square" lIns="0" tIns="1005840" rIns="0" bIns="2697480" numCol="1" spcCol="1270" anchor="ctr" anchorCtr="0">
                <a:noAutofit/>
              </a:bodyPr>
              <a:lstStyle/>
              <a:p>
                <a:pPr lvl="0" algn="ctr" defTabSz="622300">
                  <a:lnSpc>
                    <a:spcPct val="90000"/>
                  </a:lnSpc>
                  <a:spcBef>
                    <a:spcPct val="0"/>
                  </a:spcBef>
                  <a:spcAft>
                    <a:spcPct val="35000"/>
                  </a:spcAft>
                </a:pPr>
                <a:r>
                  <a:rPr lang="en-US" sz="1200" b="1" kern="1200" dirty="0" smtClean="0"/>
                  <a:t>Agility</a:t>
                </a:r>
                <a:endParaRPr lang="en-US" sz="1200" b="1" kern="1200" dirty="0"/>
              </a:p>
            </p:txBody>
          </p:sp>
          <p:sp>
            <p:nvSpPr>
              <p:cNvPr id="38" name="Freeform 37"/>
              <p:cNvSpPr/>
              <p:nvPr/>
            </p:nvSpPr>
            <p:spPr>
              <a:xfrm>
                <a:off x="1627837" y="3122994"/>
                <a:ext cx="2879017" cy="2879017"/>
              </a:xfrm>
              <a:custGeom>
                <a:avLst/>
                <a:gdLst>
                  <a:gd name="connsiteX0" fmla="*/ 0 w 2879017"/>
                  <a:gd name="connsiteY0" fmla="*/ 1439509 h 2879017"/>
                  <a:gd name="connsiteX1" fmla="*/ 1439509 w 2879017"/>
                  <a:gd name="connsiteY1" fmla="*/ 0 h 2879017"/>
                  <a:gd name="connsiteX2" fmla="*/ 2879018 w 2879017"/>
                  <a:gd name="connsiteY2" fmla="*/ 1439509 h 2879017"/>
                  <a:gd name="connsiteX3" fmla="*/ 1439509 w 2879017"/>
                  <a:gd name="connsiteY3" fmla="*/ 2879018 h 2879017"/>
                  <a:gd name="connsiteX4" fmla="*/ 0 w 2879017"/>
                  <a:gd name="connsiteY4" fmla="*/ 1439509 h 287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017" h="2879017">
                    <a:moveTo>
                      <a:pt x="0" y="1439509"/>
                    </a:moveTo>
                    <a:cubicBezTo>
                      <a:pt x="0" y="644490"/>
                      <a:pt x="644490" y="0"/>
                      <a:pt x="1439509" y="0"/>
                    </a:cubicBezTo>
                    <a:cubicBezTo>
                      <a:pt x="2234528" y="0"/>
                      <a:pt x="2879018" y="644490"/>
                      <a:pt x="2879018" y="1439509"/>
                    </a:cubicBezTo>
                    <a:cubicBezTo>
                      <a:pt x="2879018" y="2234528"/>
                      <a:pt x="2234528" y="2879018"/>
                      <a:pt x="1439509" y="2879018"/>
                    </a:cubicBezTo>
                    <a:cubicBezTo>
                      <a:pt x="644490" y="2879018"/>
                      <a:pt x="0" y="2234528"/>
                      <a:pt x="0" y="1439509"/>
                    </a:cubicBezTo>
                    <a:close/>
                  </a:path>
                </a:pathLst>
              </a:custGeom>
              <a:solidFill>
                <a:srgbClr val="6697C3"/>
              </a:solidFill>
              <a:effectLst/>
              <a:sp3d/>
            </p:spPr>
            <p:style>
              <a:lnRef idx="0">
                <a:schemeClr val="lt1">
                  <a:hueOff val="0"/>
                  <a:satOff val="0"/>
                  <a:lumOff val="0"/>
                  <a:alphaOff val="0"/>
                </a:schemeClr>
              </a:lnRef>
              <a:fillRef idx="3">
                <a:scrgbClr r="0" g="0" b="0"/>
              </a:fillRef>
              <a:effectRef idx="3">
                <a:schemeClr val="accent1">
                  <a:shade val="80000"/>
                  <a:hueOff val="560735"/>
                  <a:satOff val="-49480"/>
                  <a:lumOff val="26309"/>
                  <a:alphaOff val="0"/>
                </a:schemeClr>
              </a:effectRef>
              <a:fontRef idx="minor">
                <a:schemeClr val="lt1"/>
              </a:fontRef>
            </p:style>
            <p:txBody>
              <a:bodyPr spcFirstLastPara="0" vert="horz" wrap="square" lIns="0" tIns="914400" rIns="0" bIns="1920240" numCol="1" spcCol="1270" anchor="ctr" anchorCtr="0">
                <a:noAutofit/>
              </a:bodyPr>
              <a:lstStyle/>
              <a:p>
                <a:pPr lvl="0" algn="ctr" defTabSz="622300">
                  <a:lnSpc>
                    <a:spcPct val="90000"/>
                  </a:lnSpc>
                  <a:spcBef>
                    <a:spcPct val="0"/>
                  </a:spcBef>
                  <a:spcAft>
                    <a:spcPct val="35000"/>
                  </a:spcAft>
                </a:pPr>
                <a:r>
                  <a:rPr lang="en-US" sz="1200" b="1" kern="1200" dirty="0" smtClean="0"/>
                  <a:t>Outcomes</a:t>
                </a:r>
                <a:endParaRPr lang="en-US" sz="1200" b="1" kern="1200" dirty="0"/>
              </a:p>
            </p:txBody>
          </p:sp>
          <p:sp>
            <p:nvSpPr>
              <p:cNvPr id="39" name="Freeform 38"/>
              <p:cNvSpPr/>
              <p:nvPr/>
            </p:nvSpPr>
            <p:spPr>
              <a:xfrm>
                <a:off x="2107673" y="4082666"/>
                <a:ext cx="1919345" cy="1919345"/>
              </a:xfrm>
              <a:custGeom>
                <a:avLst/>
                <a:gdLst>
                  <a:gd name="connsiteX0" fmla="*/ 0 w 1919345"/>
                  <a:gd name="connsiteY0" fmla="*/ 959673 h 1919345"/>
                  <a:gd name="connsiteX1" fmla="*/ 959673 w 1919345"/>
                  <a:gd name="connsiteY1" fmla="*/ 0 h 1919345"/>
                  <a:gd name="connsiteX2" fmla="*/ 1919346 w 1919345"/>
                  <a:gd name="connsiteY2" fmla="*/ 959673 h 1919345"/>
                  <a:gd name="connsiteX3" fmla="*/ 959673 w 1919345"/>
                  <a:gd name="connsiteY3" fmla="*/ 1919346 h 1919345"/>
                  <a:gd name="connsiteX4" fmla="*/ 0 w 1919345"/>
                  <a:gd name="connsiteY4" fmla="*/ 959673 h 191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345" h="1919345">
                    <a:moveTo>
                      <a:pt x="0" y="959673"/>
                    </a:moveTo>
                    <a:cubicBezTo>
                      <a:pt x="0" y="429660"/>
                      <a:pt x="429660" y="0"/>
                      <a:pt x="959673" y="0"/>
                    </a:cubicBezTo>
                    <a:cubicBezTo>
                      <a:pt x="1489686" y="0"/>
                      <a:pt x="1919346" y="429660"/>
                      <a:pt x="1919346" y="959673"/>
                    </a:cubicBezTo>
                    <a:cubicBezTo>
                      <a:pt x="1919346" y="1489686"/>
                      <a:pt x="1489686" y="1919346"/>
                      <a:pt x="959673" y="1919346"/>
                    </a:cubicBezTo>
                    <a:cubicBezTo>
                      <a:pt x="429660" y="1919346"/>
                      <a:pt x="0" y="1489686"/>
                      <a:pt x="0" y="959673"/>
                    </a:cubicBezTo>
                    <a:close/>
                  </a:path>
                </a:pathLst>
              </a:custGeom>
              <a:solidFill>
                <a:srgbClr val="B2CBE1"/>
              </a:solidFill>
              <a:effectLst/>
              <a:sp3d/>
            </p:spPr>
            <p:style>
              <a:lnRef idx="0">
                <a:schemeClr val="lt1">
                  <a:hueOff val="0"/>
                  <a:satOff val="0"/>
                  <a:lumOff val="0"/>
                  <a:alphaOff val="0"/>
                </a:schemeClr>
              </a:lnRef>
              <a:fillRef idx="3">
                <a:scrgbClr r="0" g="0" b="0"/>
              </a:fillRef>
              <a:effectRef idx="3">
                <a:schemeClr val="accent1">
                  <a:shade val="80000"/>
                  <a:hueOff val="841102"/>
                  <a:satOff val="-74220"/>
                  <a:lumOff val="39463"/>
                  <a:alphaOff val="0"/>
                </a:schemeClr>
              </a:effectRef>
              <a:fontRef idx="minor">
                <a:schemeClr val="lt1"/>
              </a:fontRef>
            </p:style>
            <p:txBody>
              <a:bodyPr spcFirstLastPara="0" vert="horz" wrap="square" lIns="0" tIns="579405" rIns="0" bIns="579404" numCol="1" spcCol="1270" anchor="ctr" anchorCtr="0">
                <a:noAutofit/>
              </a:bodyPr>
              <a:lstStyle/>
              <a:p>
                <a:pPr lvl="0" algn="ctr" defTabSz="622300">
                  <a:lnSpc>
                    <a:spcPct val="90000"/>
                  </a:lnSpc>
                  <a:spcBef>
                    <a:spcPct val="0"/>
                  </a:spcBef>
                  <a:spcAft>
                    <a:spcPct val="35000"/>
                  </a:spcAft>
                </a:pPr>
                <a:r>
                  <a:rPr lang="en-US" sz="1200" b="1" kern="1200" dirty="0" smtClean="0">
                    <a:solidFill>
                      <a:schemeClr val="tx1"/>
                    </a:solidFill>
                  </a:rPr>
                  <a:t>Control</a:t>
                </a:r>
                <a:endParaRPr lang="en-US" sz="1200" b="1" kern="1200" dirty="0">
                  <a:solidFill>
                    <a:schemeClr val="tx1"/>
                  </a:solidFill>
                </a:endParaRPr>
              </a:p>
            </p:txBody>
          </p:sp>
        </p:grpSp>
        <p:sp>
          <p:nvSpPr>
            <p:cNvPr id="28" name="Oval 27"/>
            <p:cNvSpPr/>
            <p:nvPr/>
          </p:nvSpPr>
          <p:spPr bwMode="auto">
            <a:xfrm>
              <a:off x="1733548" y="1195636"/>
              <a:ext cx="293372" cy="290534"/>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effectLst/>
                  <a:latin typeface="+mj-lt"/>
                </a:rPr>
                <a:t>4</a:t>
              </a:r>
            </a:p>
          </p:txBody>
        </p:sp>
        <p:sp>
          <p:nvSpPr>
            <p:cNvPr id="40" name="Oval 39"/>
            <p:cNvSpPr/>
            <p:nvPr/>
          </p:nvSpPr>
          <p:spPr bwMode="auto">
            <a:xfrm>
              <a:off x="1733548" y="1828133"/>
              <a:ext cx="293372" cy="290534"/>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effectLst/>
                  <a:latin typeface="+mj-lt"/>
                </a:rPr>
                <a:t>3</a:t>
              </a:r>
            </a:p>
          </p:txBody>
        </p:sp>
        <p:sp>
          <p:nvSpPr>
            <p:cNvPr id="41" name="Oval 40"/>
            <p:cNvSpPr/>
            <p:nvPr/>
          </p:nvSpPr>
          <p:spPr bwMode="auto">
            <a:xfrm>
              <a:off x="1733548" y="2446678"/>
              <a:ext cx="293372" cy="290534"/>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effectLst/>
                  <a:latin typeface="+mj-lt"/>
                </a:rPr>
                <a:t>2</a:t>
              </a:r>
            </a:p>
          </p:txBody>
        </p:sp>
        <p:sp>
          <p:nvSpPr>
            <p:cNvPr id="42" name="Oval 41"/>
            <p:cNvSpPr/>
            <p:nvPr/>
          </p:nvSpPr>
          <p:spPr bwMode="auto">
            <a:xfrm>
              <a:off x="1733548" y="3086758"/>
              <a:ext cx="293372" cy="290534"/>
            </a:xfrm>
            <a:prstGeom prst="ellipse">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effectLst/>
                  <a:latin typeface="+mj-lt"/>
                </a:rPr>
                <a:t>1</a:t>
              </a:r>
            </a:p>
          </p:txBody>
        </p:sp>
      </p:grpSp>
    </p:spTree>
    <p:extLst>
      <p:ext uri="{BB962C8B-B14F-4D97-AF65-F5344CB8AC3E}">
        <p14:creationId xmlns:p14="http://schemas.microsoft.com/office/powerpoint/2010/main" val="14881804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Governance Applied — Bimodal</a:t>
            </a:r>
          </a:p>
        </p:txBody>
      </p:sp>
      <p:sp>
        <p:nvSpPr>
          <p:cNvPr id="3" name="TextBox 2"/>
          <p:cNvSpPr txBox="1"/>
          <p:nvPr/>
        </p:nvSpPr>
        <p:spPr>
          <a:xfrm>
            <a:off x="4841200" y="1325564"/>
            <a:ext cx="2970429" cy="387798"/>
          </a:xfrm>
          <a:prstGeom prst="rect">
            <a:avLst/>
          </a:prstGeom>
          <a:noFill/>
        </p:spPr>
        <p:txBody>
          <a:bodyPr wrap="none" lIns="0" tIns="0" rIns="0" bIns="0" rtlCol="0">
            <a:spAutoFit/>
          </a:bodyPr>
          <a:lstStyle/>
          <a:p>
            <a:r>
              <a:rPr lang="en-US" sz="2800" b="1" dirty="0"/>
              <a:t>Both Must </a:t>
            </a:r>
            <a:r>
              <a:rPr lang="en-US" sz="2800" b="1" dirty="0" smtClean="0"/>
              <a:t>Win …</a:t>
            </a:r>
            <a:endParaRPr lang="en-US" sz="2800" b="1" dirty="0"/>
          </a:p>
        </p:txBody>
      </p:sp>
      <p:sp>
        <p:nvSpPr>
          <p:cNvPr id="4" name="TextBox 3"/>
          <p:cNvSpPr txBox="1"/>
          <p:nvPr/>
        </p:nvSpPr>
        <p:spPr>
          <a:xfrm>
            <a:off x="3902635" y="1798464"/>
            <a:ext cx="4145430" cy="387798"/>
          </a:xfrm>
          <a:prstGeom prst="rect">
            <a:avLst/>
          </a:prstGeom>
          <a:noFill/>
        </p:spPr>
        <p:txBody>
          <a:bodyPr wrap="none" lIns="0" tIns="0" rIns="0" bIns="0" rtlCol="0">
            <a:spAutoFit/>
          </a:bodyPr>
          <a:lstStyle/>
          <a:p>
            <a:r>
              <a:rPr lang="en-US" sz="2800" b="1" dirty="0" smtClean="0"/>
              <a:t>… but Who </a:t>
            </a:r>
            <a:r>
              <a:rPr lang="en-US" sz="2800" b="1" dirty="0"/>
              <a:t>Wins When?</a:t>
            </a:r>
          </a:p>
        </p:txBody>
      </p:sp>
      <p:sp>
        <p:nvSpPr>
          <p:cNvPr id="5" name="TextBox 4"/>
          <p:cNvSpPr txBox="1"/>
          <p:nvPr/>
        </p:nvSpPr>
        <p:spPr>
          <a:xfrm>
            <a:off x="356983" y="5098004"/>
            <a:ext cx="11483657" cy="424732"/>
          </a:xfrm>
          <a:prstGeom prst="rect">
            <a:avLst/>
          </a:prstGeom>
          <a:noFill/>
        </p:spPr>
        <p:txBody>
          <a:bodyPr wrap="none" rtlCol="0">
            <a:spAutoFit/>
          </a:bodyPr>
          <a:lstStyle/>
          <a:p>
            <a:r>
              <a:rPr lang="en-US" dirty="0" smtClean="0">
                <a:solidFill>
                  <a:srgbClr val="00529B"/>
                </a:solidFill>
              </a:rPr>
              <a:t>Industrializing bimodal in order to deliver a digital transformation demands agility.</a:t>
            </a:r>
            <a:endParaRPr lang="en-US" dirty="0">
              <a:solidFill>
                <a:srgbClr val="00529B"/>
              </a:solidFill>
            </a:endParaRPr>
          </a:p>
        </p:txBody>
      </p:sp>
      <p:sp>
        <p:nvSpPr>
          <p:cNvPr id="6" name="TextBox 5"/>
          <p:cNvSpPr txBox="1"/>
          <p:nvPr/>
        </p:nvSpPr>
        <p:spPr>
          <a:xfrm>
            <a:off x="4053974" y="5563376"/>
            <a:ext cx="4028667" cy="424732"/>
          </a:xfrm>
          <a:prstGeom prst="rect">
            <a:avLst/>
          </a:prstGeom>
          <a:noFill/>
        </p:spPr>
        <p:txBody>
          <a:bodyPr wrap="none" rtlCol="0">
            <a:spAutoFit/>
          </a:bodyPr>
          <a:lstStyle/>
          <a:p>
            <a:r>
              <a:rPr lang="en-US" b="1" dirty="0" smtClean="0">
                <a:solidFill>
                  <a:srgbClr val="AC0000"/>
                </a:solidFill>
              </a:rPr>
              <a:t>Something has to change!</a:t>
            </a:r>
            <a:endParaRPr lang="en-US" b="1" dirty="0">
              <a:solidFill>
                <a:srgbClr val="AC0000"/>
              </a:solidFill>
            </a:endParaRPr>
          </a:p>
        </p:txBody>
      </p:sp>
      <p:grpSp>
        <p:nvGrpSpPr>
          <p:cNvPr id="7" name="Group 6"/>
          <p:cNvGrpSpPr/>
          <p:nvPr/>
        </p:nvGrpSpPr>
        <p:grpSpPr>
          <a:xfrm>
            <a:off x="493821" y="2460647"/>
            <a:ext cx="11198009" cy="2296413"/>
            <a:chOff x="496996" y="2501287"/>
            <a:chExt cx="11198009" cy="2296413"/>
          </a:xfrm>
        </p:grpSpPr>
        <p:sp>
          <p:nvSpPr>
            <p:cNvPr id="8" name="Left Arrow 7"/>
            <p:cNvSpPr/>
            <p:nvPr/>
          </p:nvSpPr>
          <p:spPr>
            <a:xfrm>
              <a:off x="496996" y="2539517"/>
              <a:ext cx="4572000" cy="2219951"/>
            </a:xfrm>
            <a:prstGeom prst="lef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9127" tIns="1039115" rIns="305815" bIns="1039118" numCol="1" spcCol="1270" anchor="ctr" anchorCtr="0">
              <a:noAutofit/>
            </a:bodyPr>
            <a:lstStyle/>
            <a:p>
              <a:pPr lvl="0" algn="ctr" defTabSz="1911350">
                <a:lnSpc>
                  <a:spcPct val="90000"/>
                </a:lnSpc>
                <a:spcBef>
                  <a:spcPct val="0"/>
                </a:spcBef>
                <a:spcAft>
                  <a:spcPct val="35000"/>
                </a:spcAft>
              </a:pPr>
              <a:r>
                <a:rPr lang="en-US" sz="4300" kern="1200" dirty="0" smtClean="0"/>
                <a:t>Control </a:t>
              </a:r>
            </a:p>
          </p:txBody>
        </p:sp>
        <p:sp>
          <p:nvSpPr>
            <p:cNvPr id="9" name="Right Arrow 8"/>
            <p:cNvSpPr/>
            <p:nvPr/>
          </p:nvSpPr>
          <p:spPr>
            <a:xfrm>
              <a:off x="7123005" y="2539517"/>
              <a:ext cx="4572000" cy="2219951"/>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7" tIns="1039117" rIns="819125" bIns="1039116" numCol="1" spcCol="1270" anchor="ctr" anchorCtr="0">
              <a:noAutofit/>
            </a:bodyPr>
            <a:lstStyle/>
            <a:p>
              <a:pPr lvl="0" algn="ctr" defTabSz="1911350">
                <a:lnSpc>
                  <a:spcPct val="90000"/>
                </a:lnSpc>
                <a:spcBef>
                  <a:spcPct val="0"/>
                </a:spcBef>
                <a:spcAft>
                  <a:spcPct val="35000"/>
                </a:spcAft>
              </a:pPr>
              <a:r>
                <a:rPr lang="en-US" sz="4300" kern="1200" dirty="0" smtClean="0"/>
                <a:t>Agility</a:t>
              </a:r>
            </a:p>
          </p:txBody>
        </p:sp>
        <p:grpSp>
          <p:nvGrpSpPr>
            <p:cNvPr id="10" name="Group 9"/>
            <p:cNvGrpSpPr/>
            <p:nvPr/>
          </p:nvGrpSpPr>
          <p:grpSpPr>
            <a:xfrm>
              <a:off x="4652514" y="2501287"/>
              <a:ext cx="2886972" cy="2296413"/>
              <a:chOff x="4652515" y="2501287"/>
              <a:chExt cx="2886972" cy="2296413"/>
            </a:xfrm>
          </p:grpSpPr>
          <p:sp>
            <p:nvSpPr>
              <p:cNvPr id="11" name="Rectangle 10"/>
              <p:cNvSpPr/>
              <p:nvPr/>
            </p:nvSpPr>
            <p:spPr bwMode="auto">
              <a:xfrm>
                <a:off x="4652515" y="2501287"/>
                <a:ext cx="2886972" cy="2296413"/>
              </a:xfrm>
              <a:prstGeom prst="rect">
                <a:avLst/>
              </a:prstGeom>
              <a:solidFill>
                <a:schemeClr val="tx2"/>
              </a:solidFill>
              <a:ln w="76200" cap="flat" cmpd="sng" algn="ctr">
                <a:solidFill>
                  <a:srgbClr val="6666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grpSp>
            <p:nvGrpSpPr>
              <p:cNvPr id="12" name="Group 11"/>
              <p:cNvGrpSpPr/>
              <p:nvPr/>
            </p:nvGrpSpPr>
            <p:grpSpPr>
              <a:xfrm>
                <a:off x="4816159" y="2901483"/>
                <a:ext cx="2559684" cy="1678900"/>
                <a:chOff x="5167121" y="3053118"/>
                <a:chExt cx="2102234" cy="1378858"/>
              </a:xfrm>
            </p:grpSpPr>
            <p:sp>
              <p:nvSpPr>
                <p:cNvPr id="13" name="Freeform 12"/>
                <p:cNvSpPr>
                  <a:spLocks noEditPoints="1"/>
                </p:cNvSpPr>
                <p:nvPr/>
              </p:nvSpPr>
              <p:spPr bwMode="auto">
                <a:xfrm>
                  <a:off x="5167121" y="3053118"/>
                  <a:ext cx="2102234" cy="1378858"/>
                </a:xfrm>
                <a:custGeom>
                  <a:avLst/>
                  <a:gdLst>
                    <a:gd name="T0" fmla="*/ 743 w 1059"/>
                    <a:gd name="T1" fmla="*/ 371 h 693"/>
                    <a:gd name="T2" fmla="*/ 803 w 1059"/>
                    <a:gd name="T3" fmla="*/ 233 h 693"/>
                    <a:gd name="T4" fmla="*/ 733 w 1059"/>
                    <a:gd name="T5" fmla="*/ 243 h 693"/>
                    <a:gd name="T6" fmla="*/ 643 w 1059"/>
                    <a:gd name="T7" fmla="*/ 244 h 693"/>
                    <a:gd name="T8" fmla="*/ 649 w 1059"/>
                    <a:gd name="T9" fmla="*/ 170 h 693"/>
                    <a:gd name="T10" fmla="*/ 360 w 1059"/>
                    <a:gd name="T11" fmla="*/ 147 h 693"/>
                    <a:gd name="T12" fmla="*/ 329 w 1059"/>
                    <a:gd name="T13" fmla="*/ 238 h 693"/>
                    <a:gd name="T14" fmla="*/ 316 w 1059"/>
                    <a:gd name="T15" fmla="*/ 212 h 693"/>
                    <a:gd name="T16" fmla="*/ 322 w 1059"/>
                    <a:gd name="T17" fmla="*/ 180 h 693"/>
                    <a:gd name="T18" fmla="*/ 211 w 1059"/>
                    <a:gd name="T19" fmla="*/ 243 h 693"/>
                    <a:gd name="T20" fmla="*/ 228 w 1059"/>
                    <a:gd name="T21" fmla="*/ 367 h 693"/>
                    <a:gd name="T22" fmla="*/ 425 w 1059"/>
                    <a:gd name="T23" fmla="*/ 620 h 693"/>
                    <a:gd name="T24" fmla="*/ 359 w 1059"/>
                    <a:gd name="T25" fmla="*/ 654 h 693"/>
                    <a:gd name="T26" fmla="*/ 254 w 1059"/>
                    <a:gd name="T27" fmla="*/ 527 h 693"/>
                    <a:gd name="T28" fmla="*/ 150 w 1059"/>
                    <a:gd name="T29" fmla="*/ 673 h 693"/>
                    <a:gd name="T30" fmla="*/ 121 w 1059"/>
                    <a:gd name="T31" fmla="*/ 609 h 693"/>
                    <a:gd name="T32" fmla="*/ 150 w 1059"/>
                    <a:gd name="T33" fmla="*/ 482 h 693"/>
                    <a:gd name="T34" fmla="*/ 37 w 1059"/>
                    <a:gd name="T35" fmla="*/ 184 h 693"/>
                    <a:gd name="T36" fmla="*/ 63 w 1059"/>
                    <a:gd name="T37" fmla="*/ 146 h 693"/>
                    <a:gd name="T38" fmla="*/ 244 w 1059"/>
                    <a:gd name="T39" fmla="*/ 138 h 693"/>
                    <a:gd name="T40" fmla="*/ 337 w 1059"/>
                    <a:gd name="T41" fmla="*/ 132 h 693"/>
                    <a:gd name="T42" fmla="*/ 602 w 1059"/>
                    <a:gd name="T43" fmla="*/ 139 h 693"/>
                    <a:gd name="T44" fmla="*/ 663 w 1059"/>
                    <a:gd name="T45" fmla="*/ 129 h 693"/>
                    <a:gd name="T46" fmla="*/ 824 w 1059"/>
                    <a:gd name="T47" fmla="*/ 136 h 693"/>
                    <a:gd name="T48" fmla="*/ 943 w 1059"/>
                    <a:gd name="T49" fmla="*/ 200 h 693"/>
                    <a:gd name="T50" fmla="*/ 846 w 1059"/>
                    <a:gd name="T51" fmla="*/ 545 h 693"/>
                    <a:gd name="T52" fmla="*/ 812 w 1059"/>
                    <a:gd name="T53" fmla="*/ 560 h 693"/>
                    <a:gd name="T54" fmla="*/ 878 w 1059"/>
                    <a:gd name="T55" fmla="*/ 658 h 693"/>
                    <a:gd name="T56" fmla="*/ 734 w 1059"/>
                    <a:gd name="T57" fmla="*/ 576 h 693"/>
                    <a:gd name="T58" fmla="*/ 642 w 1059"/>
                    <a:gd name="T59" fmla="*/ 630 h 693"/>
                    <a:gd name="T60" fmla="*/ 579 w 1059"/>
                    <a:gd name="T61" fmla="*/ 677 h 693"/>
                    <a:gd name="T62" fmla="*/ 663 w 1059"/>
                    <a:gd name="T63" fmla="*/ 489 h 693"/>
                    <a:gd name="T64" fmla="*/ 253 w 1059"/>
                    <a:gd name="T65" fmla="*/ 182 h 693"/>
                    <a:gd name="T66" fmla="*/ 253 w 1059"/>
                    <a:gd name="T67" fmla="*/ 182 h 693"/>
                    <a:gd name="T68" fmla="*/ 971 w 1059"/>
                    <a:gd name="T69" fmla="*/ 23 h 693"/>
                    <a:gd name="T70" fmla="*/ 896 w 1059"/>
                    <a:gd name="T71" fmla="*/ 127 h 693"/>
                    <a:gd name="T72" fmla="*/ 991 w 1059"/>
                    <a:gd name="T73" fmla="*/ 98 h 693"/>
                    <a:gd name="T74" fmla="*/ 1041 w 1059"/>
                    <a:gd name="T75" fmla="*/ 90 h 693"/>
                    <a:gd name="T76" fmla="*/ 1001 w 1059"/>
                    <a:gd name="T77" fmla="*/ 55 h 693"/>
                    <a:gd name="T78" fmla="*/ 67 w 1059"/>
                    <a:gd name="T79" fmla="*/ 0 h 693"/>
                    <a:gd name="T80" fmla="*/ 67 w 1059"/>
                    <a:gd name="T81" fmla="*/ 13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9" h="693">
                      <a:moveTo>
                        <a:pt x="646" y="477"/>
                      </a:moveTo>
                      <a:cubicBezTo>
                        <a:pt x="679" y="440"/>
                        <a:pt x="712" y="406"/>
                        <a:pt x="743" y="371"/>
                      </a:cubicBezTo>
                      <a:cubicBezTo>
                        <a:pt x="753" y="359"/>
                        <a:pt x="762" y="345"/>
                        <a:pt x="768" y="331"/>
                      </a:cubicBezTo>
                      <a:cubicBezTo>
                        <a:pt x="780" y="300"/>
                        <a:pt x="791" y="268"/>
                        <a:pt x="803" y="233"/>
                      </a:cubicBezTo>
                      <a:cubicBezTo>
                        <a:pt x="789" y="239"/>
                        <a:pt x="777" y="242"/>
                        <a:pt x="767" y="248"/>
                      </a:cubicBezTo>
                      <a:cubicBezTo>
                        <a:pt x="753" y="254"/>
                        <a:pt x="744" y="253"/>
                        <a:pt x="733" y="243"/>
                      </a:cubicBezTo>
                      <a:cubicBezTo>
                        <a:pt x="714" y="225"/>
                        <a:pt x="693" y="209"/>
                        <a:pt x="674" y="192"/>
                      </a:cubicBezTo>
                      <a:cubicBezTo>
                        <a:pt x="652" y="203"/>
                        <a:pt x="642" y="219"/>
                        <a:pt x="643" y="244"/>
                      </a:cubicBezTo>
                      <a:cubicBezTo>
                        <a:pt x="630" y="226"/>
                        <a:pt x="632" y="207"/>
                        <a:pt x="646" y="198"/>
                      </a:cubicBezTo>
                      <a:cubicBezTo>
                        <a:pt x="661" y="189"/>
                        <a:pt x="659" y="183"/>
                        <a:pt x="649" y="170"/>
                      </a:cubicBezTo>
                      <a:cubicBezTo>
                        <a:pt x="637" y="153"/>
                        <a:pt x="623" y="150"/>
                        <a:pt x="604" y="150"/>
                      </a:cubicBezTo>
                      <a:cubicBezTo>
                        <a:pt x="523" y="150"/>
                        <a:pt x="442" y="148"/>
                        <a:pt x="360" y="147"/>
                      </a:cubicBezTo>
                      <a:cubicBezTo>
                        <a:pt x="356" y="147"/>
                        <a:pt x="351" y="147"/>
                        <a:pt x="344" y="147"/>
                      </a:cubicBezTo>
                      <a:cubicBezTo>
                        <a:pt x="339" y="177"/>
                        <a:pt x="334" y="208"/>
                        <a:pt x="329" y="238"/>
                      </a:cubicBezTo>
                      <a:cubicBezTo>
                        <a:pt x="328" y="239"/>
                        <a:pt x="327" y="240"/>
                        <a:pt x="326" y="240"/>
                      </a:cubicBezTo>
                      <a:cubicBezTo>
                        <a:pt x="322" y="231"/>
                        <a:pt x="316" y="222"/>
                        <a:pt x="316" y="212"/>
                      </a:cubicBezTo>
                      <a:cubicBezTo>
                        <a:pt x="317" y="203"/>
                        <a:pt x="324" y="193"/>
                        <a:pt x="328" y="184"/>
                      </a:cubicBezTo>
                      <a:cubicBezTo>
                        <a:pt x="326" y="182"/>
                        <a:pt x="324" y="181"/>
                        <a:pt x="322" y="180"/>
                      </a:cubicBezTo>
                      <a:cubicBezTo>
                        <a:pt x="300" y="198"/>
                        <a:pt x="277" y="216"/>
                        <a:pt x="256" y="236"/>
                      </a:cubicBezTo>
                      <a:cubicBezTo>
                        <a:pt x="242" y="250"/>
                        <a:pt x="229" y="254"/>
                        <a:pt x="211" y="243"/>
                      </a:cubicBezTo>
                      <a:cubicBezTo>
                        <a:pt x="203" y="238"/>
                        <a:pt x="193" y="236"/>
                        <a:pt x="180" y="230"/>
                      </a:cubicBezTo>
                      <a:cubicBezTo>
                        <a:pt x="197" y="279"/>
                        <a:pt x="212" y="323"/>
                        <a:pt x="228" y="367"/>
                      </a:cubicBezTo>
                      <a:cubicBezTo>
                        <a:pt x="234" y="383"/>
                        <a:pt x="243" y="399"/>
                        <a:pt x="254" y="412"/>
                      </a:cubicBezTo>
                      <a:cubicBezTo>
                        <a:pt x="310" y="482"/>
                        <a:pt x="368" y="551"/>
                        <a:pt x="425" y="620"/>
                      </a:cubicBezTo>
                      <a:cubicBezTo>
                        <a:pt x="442" y="642"/>
                        <a:pt x="442" y="643"/>
                        <a:pt x="421" y="660"/>
                      </a:cubicBezTo>
                      <a:cubicBezTo>
                        <a:pt x="387" y="688"/>
                        <a:pt x="387" y="688"/>
                        <a:pt x="359" y="654"/>
                      </a:cubicBezTo>
                      <a:cubicBezTo>
                        <a:pt x="326" y="613"/>
                        <a:pt x="293" y="572"/>
                        <a:pt x="260" y="530"/>
                      </a:cubicBezTo>
                      <a:cubicBezTo>
                        <a:pt x="260" y="529"/>
                        <a:pt x="258" y="529"/>
                        <a:pt x="254" y="527"/>
                      </a:cubicBezTo>
                      <a:cubicBezTo>
                        <a:pt x="275" y="553"/>
                        <a:pt x="255" y="565"/>
                        <a:pt x="241" y="580"/>
                      </a:cubicBezTo>
                      <a:cubicBezTo>
                        <a:pt x="210" y="611"/>
                        <a:pt x="180" y="642"/>
                        <a:pt x="150" y="673"/>
                      </a:cubicBezTo>
                      <a:cubicBezTo>
                        <a:pt x="142" y="683"/>
                        <a:pt x="134" y="683"/>
                        <a:pt x="125" y="675"/>
                      </a:cubicBezTo>
                      <a:cubicBezTo>
                        <a:pt x="83" y="635"/>
                        <a:pt x="84" y="647"/>
                        <a:pt x="121" y="609"/>
                      </a:cubicBezTo>
                      <a:cubicBezTo>
                        <a:pt x="141" y="588"/>
                        <a:pt x="164" y="571"/>
                        <a:pt x="186" y="552"/>
                      </a:cubicBezTo>
                      <a:cubicBezTo>
                        <a:pt x="171" y="524"/>
                        <a:pt x="160" y="503"/>
                        <a:pt x="150" y="482"/>
                      </a:cubicBezTo>
                      <a:cubicBezTo>
                        <a:pt x="133" y="444"/>
                        <a:pt x="116" y="407"/>
                        <a:pt x="101" y="369"/>
                      </a:cubicBezTo>
                      <a:cubicBezTo>
                        <a:pt x="78" y="308"/>
                        <a:pt x="58" y="246"/>
                        <a:pt x="37" y="184"/>
                      </a:cubicBezTo>
                      <a:cubicBezTo>
                        <a:pt x="28" y="161"/>
                        <a:pt x="30" y="158"/>
                        <a:pt x="53" y="149"/>
                      </a:cubicBezTo>
                      <a:cubicBezTo>
                        <a:pt x="57" y="148"/>
                        <a:pt x="60" y="147"/>
                        <a:pt x="63" y="146"/>
                      </a:cubicBezTo>
                      <a:cubicBezTo>
                        <a:pt x="107" y="123"/>
                        <a:pt x="152" y="120"/>
                        <a:pt x="199" y="137"/>
                      </a:cubicBezTo>
                      <a:cubicBezTo>
                        <a:pt x="213" y="142"/>
                        <a:pt x="229" y="140"/>
                        <a:pt x="244" y="138"/>
                      </a:cubicBezTo>
                      <a:cubicBezTo>
                        <a:pt x="264" y="135"/>
                        <a:pt x="284" y="129"/>
                        <a:pt x="304" y="124"/>
                      </a:cubicBezTo>
                      <a:cubicBezTo>
                        <a:pt x="316" y="121"/>
                        <a:pt x="329" y="115"/>
                        <a:pt x="337" y="132"/>
                      </a:cubicBezTo>
                      <a:cubicBezTo>
                        <a:pt x="339" y="135"/>
                        <a:pt x="347" y="135"/>
                        <a:pt x="352" y="135"/>
                      </a:cubicBezTo>
                      <a:cubicBezTo>
                        <a:pt x="435" y="136"/>
                        <a:pt x="518" y="138"/>
                        <a:pt x="602" y="139"/>
                      </a:cubicBezTo>
                      <a:cubicBezTo>
                        <a:pt x="618" y="139"/>
                        <a:pt x="636" y="146"/>
                        <a:pt x="650" y="129"/>
                      </a:cubicBezTo>
                      <a:cubicBezTo>
                        <a:pt x="651" y="127"/>
                        <a:pt x="659" y="129"/>
                        <a:pt x="663" y="129"/>
                      </a:cubicBezTo>
                      <a:cubicBezTo>
                        <a:pt x="681" y="132"/>
                        <a:pt x="699" y="134"/>
                        <a:pt x="716" y="138"/>
                      </a:cubicBezTo>
                      <a:cubicBezTo>
                        <a:pt x="753" y="148"/>
                        <a:pt x="791" y="151"/>
                        <a:pt x="824" y="136"/>
                      </a:cubicBezTo>
                      <a:cubicBezTo>
                        <a:pt x="861" y="120"/>
                        <a:pt x="887" y="139"/>
                        <a:pt x="917" y="148"/>
                      </a:cubicBezTo>
                      <a:cubicBezTo>
                        <a:pt x="957" y="160"/>
                        <a:pt x="956" y="161"/>
                        <a:pt x="943" y="200"/>
                      </a:cubicBezTo>
                      <a:cubicBezTo>
                        <a:pt x="927" y="244"/>
                        <a:pt x="914" y="288"/>
                        <a:pt x="896" y="330"/>
                      </a:cubicBezTo>
                      <a:cubicBezTo>
                        <a:pt x="867" y="399"/>
                        <a:pt x="857" y="472"/>
                        <a:pt x="846" y="545"/>
                      </a:cubicBezTo>
                      <a:cubicBezTo>
                        <a:pt x="845" y="554"/>
                        <a:pt x="843" y="562"/>
                        <a:pt x="841" y="572"/>
                      </a:cubicBezTo>
                      <a:cubicBezTo>
                        <a:pt x="833" y="569"/>
                        <a:pt x="825" y="566"/>
                        <a:pt x="812" y="560"/>
                      </a:cubicBezTo>
                      <a:cubicBezTo>
                        <a:pt x="837" y="587"/>
                        <a:pt x="857" y="610"/>
                        <a:pt x="879" y="631"/>
                      </a:cubicBezTo>
                      <a:cubicBezTo>
                        <a:pt x="889" y="642"/>
                        <a:pt x="888" y="649"/>
                        <a:pt x="878" y="658"/>
                      </a:cubicBezTo>
                      <a:cubicBezTo>
                        <a:pt x="838" y="692"/>
                        <a:pt x="846" y="693"/>
                        <a:pt x="812" y="656"/>
                      </a:cubicBezTo>
                      <a:cubicBezTo>
                        <a:pt x="786" y="629"/>
                        <a:pt x="761" y="602"/>
                        <a:pt x="734" y="576"/>
                      </a:cubicBezTo>
                      <a:cubicBezTo>
                        <a:pt x="721" y="563"/>
                        <a:pt x="710" y="550"/>
                        <a:pt x="723" y="530"/>
                      </a:cubicBezTo>
                      <a:cubicBezTo>
                        <a:pt x="696" y="564"/>
                        <a:pt x="669" y="597"/>
                        <a:pt x="642" y="630"/>
                      </a:cubicBezTo>
                      <a:cubicBezTo>
                        <a:pt x="630" y="645"/>
                        <a:pt x="618" y="659"/>
                        <a:pt x="606" y="674"/>
                      </a:cubicBezTo>
                      <a:cubicBezTo>
                        <a:pt x="598" y="684"/>
                        <a:pt x="590" y="685"/>
                        <a:pt x="579" y="677"/>
                      </a:cubicBezTo>
                      <a:cubicBezTo>
                        <a:pt x="536" y="646"/>
                        <a:pt x="536" y="646"/>
                        <a:pt x="569" y="605"/>
                      </a:cubicBezTo>
                      <a:cubicBezTo>
                        <a:pt x="600" y="567"/>
                        <a:pt x="631" y="528"/>
                        <a:pt x="663" y="489"/>
                      </a:cubicBezTo>
                      <a:cubicBezTo>
                        <a:pt x="657" y="485"/>
                        <a:pt x="652" y="481"/>
                        <a:pt x="646" y="477"/>
                      </a:cubicBezTo>
                      <a:close/>
                      <a:moveTo>
                        <a:pt x="253" y="182"/>
                      </a:moveTo>
                      <a:cubicBezTo>
                        <a:pt x="232" y="182"/>
                        <a:pt x="208" y="182"/>
                        <a:pt x="189" y="182"/>
                      </a:cubicBezTo>
                      <a:cubicBezTo>
                        <a:pt x="223" y="204"/>
                        <a:pt x="226" y="204"/>
                        <a:pt x="253" y="182"/>
                      </a:cubicBezTo>
                      <a:close/>
                      <a:moveTo>
                        <a:pt x="1001" y="55"/>
                      </a:moveTo>
                      <a:cubicBezTo>
                        <a:pt x="991" y="44"/>
                        <a:pt x="983" y="32"/>
                        <a:pt x="971" y="23"/>
                      </a:cubicBezTo>
                      <a:cubicBezTo>
                        <a:pt x="945" y="0"/>
                        <a:pt x="906" y="4"/>
                        <a:pt x="885" y="31"/>
                      </a:cubicBezTo>
                      <a:cubicBezTo>
                        <a:pt x="861" y="61"/>
                        <a:pt x="866" y="105"/>
                        <a:pt x="896" y="127"/>
                      </a:cubicBezTo>
                      <a:cubicBezTo>
                        <a:pt x="924" y="147"/>
                        <a:pt x="962" y="140"/>
                        <a:pt x="982" y="111"/>
                      </a:cubicBezTo>
                      <a:cubicBezTo>
                        <a:pt x="985" y="106"/>
                        <a:pt x="988" y="102"/>
                        <a:pt x="991" y="98"/>
                      </a:cubicBezTo>
                      <a:cubicBezTo>
                        <a:pt x="1029" y="116"/>
                        <a:pt x="1044" y="113"/>
                        <a:pt x="1056" y="84"/>
                      </a:cubicBezTo>
                      <a:cubicBezTo>
                        <a:pt x="1051" y="86"/>
                        <a:pt x="1047" y="88"/>
                        <a:pt x="1041" y="90"/>
                      </a:cubicBezTo>
                      <a:cubicBezTo>
                        <a:pt x="1048" y="80"/>
                        <a:pt x="1053" y="71"/>
                        <a:pt x="1059" y="63"/>
                      </a:cubicBezTo>
                      <a:cubicBezTo>
                        <a:pt x="1030" y="79"/>
                        <a:pt x="1023" y="79"/>
                        <a:pt x="1001" y="55"/>
                      </a:cubicBezTo>
                      <a:close/>
                      <a:moveTo>
                        <a:pt x="134" y="67"/>
                      </a:moveTo>
                      <a:cubicBezTo>
                        <a:pt x="134" y="29"/>
                        <a:pt x="105" y="0"/>
                        <a:pt x="67" y="0"/>
                      </a:cubicBezTo>
                      <a:cubicBezTo>
                        <a:pt x="29" y="0"/>
                        <a:pt x="0" y="29"/>
                        <a:pt x="0" y="67"/>
                      </a:cubicBezTo>
                      <a:cubicBezTo>
                        <a:pt x="0" y="105"/>
                        <a:pt x="29" y="134"/>
                        <a:pt x="67" y="134"/>
                      </a:cubicBezTo>
                      <a:cubicBezTo>
                        <a:pt x="104" y="134"/>
                        <a:pt x="134" y="104"/>
                        <a:pt x="134" y="67"/>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p:cNvGrpSpPr/>
                <p:nvPr/>
              </p:nvGrpSpPr>
              <p:grpSpPr>
                <a:xfrm>
                  <a:off x="5997057" y="3187996"/>
                  <a:ext cx="296012" cy="263864"/>
                  <a:chOff x="5728441" y="2392116"/>
                  <a:chExt cx="795444" cy="709056"/>
                </a:xfrm>
              </p:grpSpPr>
              <p:sp>
                <p:nvSpPr>
                  <p:cNvPr id="15" name="Freeform 14"/>
                  <p:cNvSpPr/>
                  <p:nvPr/>
                </p:nvSpPr>
                <p:spPr bwMode="auto">
                  <a:xfrm>
                    <a:off x="5735965" y="2398390"/>
                    <a:ext cx="781052" cy="695322"/>
                  </a:xfrm>
                  <a:custGeom>
                    <a:avLst/>
                    <a:gdLst>
                      <a:gd name="connsiteX0" fmla="*/ 1905 w 781050"/>
                      <a:gd name="connsiteY0" fmla="*/ 306705 h 695325"/>
                      <a:gd name="connsiteX1" fmla="*/ 481965 w 781050"/>
                      <a:gd name="connsiteY1" fmla="*/ 0 h 695325"/>
                      <a:gd name="connsiteX2" fmla="*/ 781050 w 781050"/>
                      <a:gd name="connsiteY2" fmla="*/ 169545 h 695325"/>
                      <a:gd name="connsiteX3" fmla="*/ 779145 w 781050"/>
                      <a:gd name="connsiteY3" fmla="*/ 396240 h 695325"/>
                      <a:gd name="connsiteX4" fmla="*/ 304800 w 781050"/>
                      <a:gd name="connsiteY4" fmla="*/ 695325 h 695325"/>
                      <a:gd name="connsiteX5" fmla="*/ 0 w 781050"/>
                      <a:gd name="connsiteY5" fmla="*/ 521970 h 695325"/>
                      <a:gd name="connsiteX6" fmla="*/ 1905 w 781050"/>
                      <a:gd name="connsiteY6" fmla="*/ 30670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50" h="695325">
                        <a:moveTo>
                          <a:pt x="1905" y="306705"/>
                        </a:moveTo>
                        <a:lnTo>
                          <a:pt x="481965" y="0"/>
                        </a:lnTo>
                        <a:lnTo>
                          <a:pt x="781050" y="169545"/>
                        </a:lnTo>
                        <a:lnTo>
                          <a:pt x="779145" y="396240"/>
                        </a:lnTo>
                        <a:lnTo>
                          <a:pt x="304800" y="695325"/>
                        </a:lnTo>
                        <a:lnTo>
                          <a:pt x="0" y="521970"/>
                        </a:lnTo>
                        <a:lnTo>
                          <a:pt x="1905" y="306705"/>
                        </a:lnTo>
                        <a:close/>
                      </a:path>
                    </a:pathLst>
                  </a:cu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6" name="Freeform 9"/>
                  <p:cNvSpPr>
                    <a:spLocks noEditPoints="1"/>
                  </p:cNvSpPr>
                  <p:nvPr/>
                </p:nvSpPr>
                <p:spPr bwMode="auto">
                  <a:xfrm>
                    <a:off x="5728441" y="2392116"/>
                    <a:ext cx="795444" cy="709056"/>
                  </a:xfrm>
                  <a:custGeom>
                    <a:avLst/>
                    <a:gdLst>
                      <a:gd name="T0" fmla="*/ 1085 w 1424"/>
                      <a:gd name="T1" fmla="*/ 530 h 1269"/>
                      <a:gd name="T2" fmla="*/ 1084 w 1424"/>
                      <a:gd name="T3" fmla="*/ 525 h 1269"/>
                      <a:gd name="T4" fmla="*/ 1082 w 1424"/>
                      <a:gd name="T5" fmla="*/ 521 h 1269"/>
                      <a:gd name="T6" fmla="*/ 1077 w 1424"/>
                      <a:gd name="T7" fmla="*/ 516 h 1269"/>
                      <a:gd name="T8" fmla="*/ 1074 w 1424"/>
                      <a:gd name="T9" fmla="*/ 513 h 1269"/>
                      <a:gd name="T10" fmla="*/ 870 w 1424"/>
                      <a:gd name="T11" fmla="*/ 71 h 1269"/>
                      <a:gd name="T12" fmla="*/ 1123 w 1424"/>
                      <a:gd name="T13" fmla="*/ 495 h 1269"/>
                      <a:gd name="T14" fmla="*/ 1419 w 1424"/>
                      <a:gd name="T15" fmla="*/ 328 h 1269"/>
                      <a:gd name="T16" fmla="*/ 852 w 1424"/>
                      <a:gd name="T17" fmla="*/ 7 h 1269"/>
                      <a:gd name="T18" fmla="*/ 353 w 1424"/>
                      <a:gd name="T19" fmla="*/ 321 h 1269"/>
                      <a:gd name="T20" fmla="*/ 5 w 1424"/>
                      <a:gd name="T21" fmla="*/ 559 h 1269"/>
                      <a:gd name="T22" fmla="*/ 555 w 1424"/>
                      <a:gd name="T23" fmla="*/ 885 h 1269"/>
                      <a:gd name="T24" fmla="*/ 819 w 1424"/>
                      <a:gd name="T25" fmla="*/ 686 h 1269"/>
                      <a:gd name="T26" fmla="*/ 99 w 1424"/>
                      <a:gd name="T27" fmla="*/ 557 h 1269"/>
                      <a:gd name="T28" fmla="*/ 856 w 1424"/>
                      <a:gd name="T29" fmla="*/ 1027 h 1269"/>
                      <a:gd name="T30" fmla="*/ 905 w 1424"/>
                      <a:gd name="T31" fmla="*/ 1054 h 1269"/>
                      <a:gd name="T32" fmla="*/ 1087 w 1424"/>
                      <a:gd name="T33" fmla="*/ 538 h 1269"/>
                      <a:gd name="T34" fmla="*/ 920 w 1424"/>
                      <a:gd name="T35" fmla="*/ 969 h 1269"/>
                      <a:gd name="T36" fmla="*/ 432 w 1424"/>
                      <a:gd name="T37" fmla="*/ 347 h 1269"/>
                      <a:gd name="T38" fmla="*/ 952 w 1424"/>
                      <a:gd name="T39" fmla="*/ 565 h 1269"/>
                      <a:gd name="T40" fmla="*/ 986 w 1424"/>
                      <a:gd name="T41" fmla="*/ 619 h 1269"/>
                      <a:gd name="T42" fmla="*/ 920 w 1424"/>
                      <a:gd name="T43" fmla="*/ 969 h 1269"/>
                      <a:gd name="T44" fmla="*/ 1370 w 1424"/>
                      <a:gd name="T45" fmla="*/ 429 h 1269"/>
                      <a:gd name="T46" fmla="*/ 1151 w 1424"/>
                      <a:gd name="T47" fmla="*/ 638 h 1269"/>
                      <a:gd name="T48" fmla="*/ 1414 w 1424"/>
                      <a:gd name="T49" fmla="*/ 440 h 1269"/>
                      <a:gd name="T50" fmla="*/ 1370 w 1424"/>
                      <a:gd name="T51" fmla="*/ 429 h 1269"/>
                      <a:gd name="T52" fmla="*/ 53 w 1424"/>
                      <a:gd name="T53" fmla="*/ 658 h 1269"/>
                      <a:gd name="T54" fmla="*/ 539 w 1424"/>
                      <a:gd name="T55" fmla="*/ 1008 h 1269"/>
                      <a:gd name="T56" fmla="*/ 809 w 1424"/>
                      <a:gd name="T57" fmla="*/ 858 h 1269"/>
                      <a:gd name="T58" fmla="*/ 775 w 1424"/>
                      <a:gd name="T59" fmla="*/ 804 h 1269"/>
                      <a:gd name="T60" fmla="*/ 1133 w 1424"/>
                      <a:gd name="T61" fmla="*/ 707 h 1269"/>
                      <a:gd name="T62" fmla="*/ 1168 w 1424"/>
                      <a:gd name="T63" fmla="*/ 761 h 1269"/>
                      <a:gd name="T64" fmla="*/ 1370 w 1424"/>
                      <a:gd name="T65" fmla="*/ 557 h 1269"/>
                      <a:gd name="T66" fmla="*/ 775 w 1424"/>
                      <a:gd name="T67" fmla="*/ 932 h 1269"/>
                      <a:gd name="T68" fmla="*/ 9 w 1424"/>
                      <a:gd name="T69" fmla="*/ 798 h 1269"/>
                      <a:gd name="T70" fmla="*/ 555 w 1424"/>
                      <a:gd name="T71" fmla="*/ 1141 h 1269"/>
                      <a:gd name="T72" fmla="*/ 819 w 1424"/>
                      <a:gd name="T73" fmla="*/ 942 h 1269"/>
                      <a:gd name="T74" fmla="*/ 775 w 1424"/>
                      <a:gd name="T75" fmla="*/ 932 h 1269"/>
                      <a:gd name="T76" fmla="*/ 1123 w 1424"/>
                      <a:gd name="T77" fmla="*/ 879 h 1269"/>
                      <a:gd name="T78" fmla="*/ 1404 w 1424"/>
                      <a:gd name="T79" fmla="*/ 740 h 1269"/>
                      <a:gd name="T80" fmla="*/ 1370 w 1424"/>
                      <a:gd name="T81" fmla="*/ 685 h 1269"/>
                      <a:gd name="T82" fmla="*/ 554 w 1424"/>
                      <a:gd name="T83" fmla="*/ 1199 h 1269"/>
                      <a:gd name="T84" fmla="*/ 21 w 1424"/>
                      <a:gd name="T85" fmla="*/ 970 h 1269"/>
                      <a:gd name="T86" fmla="*/ 572 w 1424"/>
                      <a:gd name="T87" fmla="*/ 1264 h 1269"/>
                      <a:gd name="T88" fmla="*/ 775 w 1424"/>
                      <a:gd name="T89" fmla="*/ 1060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4" h="1269">
                        <a:moveTo>
                          <a:pt x="1086" y="534"/>
                        </a:moveTo>
                        <a:cubicBezTo>
                          <a:pt x="1086" y="534"/>
                          <a:pt x="1086" y="534"/>
                          <a:pt x="1086" y="534"/>
                        </a:cubicBezTo>
                        <a:cubicBezTo>
                          <a:pt x="1086" y="532"/>
                          <a:pt x="1086" y="531"/>
                          <a:pt x="1085" y="530"/>
                        </a:cubicBezTo>
                        <a:cubicBezTo>
                          <a:pt x="1085" y="530"/>
                          <a:pt x="1085" y="530"/>
                          <a:pt x="1085" y="530"/>
                        </a:cubicBezTo>
                        <a:cubicBezTo>
                          <a:pt x="1085" y="529"/>
                          <a:pt x="1085" y="527"/>
                          <a:pt x="1084" y="526"/>
                        </a:cubicBezTo>
                        <a:cubicBezTo>
                          <a:pt x="1084" y="526"/>
                          <a:pt x="1084" y="526"/>
                          <a:pt x="1084" y="525"/>
                        </a:cubicBezTo>
                        <a:cubicBezTo>
                          <a:pt x="1083" y="524"/>
                          <a:pt x="1083" y="524"/>
                          <a:pt x="1083" y="523"/>
                        </a:cubicBezTo>
                        <a:cubicBezTo>
                          <a:pt x="1082" y="522"/>
                          <a:pt x="1082" y="522"/>
                          <a:pt x="1082" y="522"/>
                        </a:cubicBezTo>
                        <a:cubicBezTo>
                          <a:pt x="1082" y="522"/>
                          <a:pt x="1082" y="521"/>
                          <a:pt x="1082" y="521"/>
                        </a:cubicBezTo>
                        <a:cubicBezTo>
                          <a:pt x="1081" y="520"/>
                          <a:pt x="1081" y="520"/>
                          <a:pt x="1080" y="519"/>
                        </a:cubicBezTo>
                        <a:cubicBezTo>
                          <a:pt x="1080" y="519"/>
                          <a:pt x="1080" y="519"/>
                          <a:pt x="1080" y="519"/>
                        </a:cubicBezTo>
                        <a:cubicBezTo>
                          <a:pt x="1079" y="518"/>
                          <a:pt x="1078" y="517"/>
                          <a:pt x="1077" y="516"/>
                        </a:cubicBezTo>
                        <a:cubicBezTo>
                          <a:pt x="1077" y="515"/>
                          <a:pt x="1077" y="515"/>
                          <a:pt x="1077" y="515"/>
                        </a:cubicBezTo>
                        <a:cubicBezTo>
                          <a:pt x="1076" y="514"/>
                          <a:pt x="1075" y="514"/>
                          <a:pt x="1074" y="513"/>
                        </a:cubicBezTo>
                        <a:cubicBezTo>
                          <a:pt x="1074" y="513"/>
                          <a:pt x="1074" y="513"/>
                          <a:pt x="1074" y="513"/>
                        </a:cubicBezTo>
                        <a:cubicBezTo>
                          <a:pt x="1072" y="512"/>
                          <a:pt x="1071" y="511"/>
                          <a:pt x="1070" y="510"/>
                        </a:cubicBezTo>
                        <a:cubicBezTo>
                          <a:pt x="599" y="242"/>
                          <a:pt x="599" y="242"/>
                          <a:pt x="599" y="242"/>
                        </a:cubicBezTo>
                        <a:cubicBezTo>
                          <a:pt x="870" y="71"/>
                          <a:pt x="870" y="71"/>
                          <a:pt x="870" y="71"/>
                        </a:cubicBezTo>
                        <a:cubicBezTo>
                          <a:pt x="1325" y="330"/>
                          <a:pt x="1325" y="330"/>
                          <a:pt x="1325" y="330"/>
                        </a:cubicBezTo>
                        <a:cubicBezTo>
                          <a:pt x="1133" y="451"/>
                          <a:pt x="1133" y="451"/>
                          <a:pt x="1133" y="451"/>
                        </a:cubicBezTo>
                        <a:cubicBezTo>
                          <a:pt x="1119" y="460"/>
                          <a:pt x="1114" y="480"/>
                          <a:pt x="1123" y="495"/>
                        </a:cubicBezTo>
                        <a:cubicBezTo>
                          <a:pt x="1133" y="510"/>
                          <a:pt x="1153" y="514"/>
                          <a:pt x="1168" y="505"/>
                        </a:cubicBezTo>
                        <a:cubicBezTo>
                          <a:pt x="1404" y="356"/>
                          <a:pt x="1404" y="356"/>
                          <a:pt x="1404" y="356"/>
                        </a:cubicBezTo>
                        <a:cubicBezTo>
                          <a:pt x="1414" y="350"/>
                          <a:pt x="1420" y="339"/>
                          <a:pt x="1419" y="328"/>
                        </a:cubicBezTo>
                        <a:cubicBezTo>
                          <a:pt x="1419" y="317"/>
                          <a:pt x="1413" y="306"/>
                          <a:pt x="1403" y="301"/>
                        </a:cubicBezTo>
                        <a:cubicBezTo>
                          <a:pt x="885" y="6"/>
                          <a:pt x="885" y="6"/>
                          <a:pt x="885" y="6"/>
                        </a:cubicBezTo>
                        <a:cubicBezTo>
                          <a:pt x="875" y="0"/>
                          <a:pt x="862" y="1"/>
                          <a:pt x="852" y="7"/>
                        </a:cubicBezTo>
                        <a:cubicBezTo>
                          <a:pt x="520" y="216"/>
                          <a:pt x="520" y="216"/>
                          <a:pt x="520" y="216"/>
                        </a:cubicBezTo>
                        <a:cubicBezTo>
                          <a:pt x="519" y="216"/>
                          <a:pt x="519" y="216"/>
                          <a:pt x="519" y="217"/>
                        </a:cubicBezTo>
                        <a:cubicBezTo>
                          <a:pt x="353" y="321"/>
                          <a:pt x="353" y="321"/>
                          <a:pt x="353" y="321"/>
                        </a:cubicBezTo>
                        <a:cubicBezTo>
                          <a:pt x="353" y="321"/>
                          <a:pt x="353" y="321"/>
                          <a:pt x="353" y="321"/>
                        </a:cubicBezTo>
                        <a:cubicBezTo>
                          <a:pt x="20" y="531"/>
                          <a:pt x="20" y="531"/>
                          <a:pt x="20" y="531"/>
                        </a:cubicBezTo>
                        <a:cubicBezTo>
                          <a:pt x="10" y="537"/>
                          <a:pt x="5" y="548"/>
                          <a:pt x="5" y="559"/>
                        </a:cubicBezTo>
                        <a:cubicBezTo>
                          <a:pt x="5" y="570"/>
                          <a:pt x="11" y="580"/>
                          <a:pt x="21" y="586"/>
                        </a:cubicBezTo>
                        <a:cubicBezTo>
                          <a:pt x="539" y="880"/>
                          <a:pt x="539" y="880"/>
                          <a:pt x="539" y="880"/>
                        </a:cubicBezTo>
                        <a:cubicBezTo>
                          <a:pt x="544" y="883"/>
                          <a:pt x="550" y="885"/>
                          <a:pt x="555" y="885"/>
                        </a:cubicBezTo>
                        <a:cubicBezTo>
                          <a:pt x="561" y="885"/>
                          <a:pt x="567" y="883"/>
                          <a:pt x="572" y="880"/>
                        </a:cubicBezTo>
                        <a:cubicBezTo>
                          <a:pt x="809" y="731"/>
                          <a:pt x="809" y="731"/>
                          <a:pt x="809" y="731"/>
                        </a:cubicBezTo>
                        <a:cubicBezTo>
                          <a:pt x="824" y="721"/>
                          <a:pt x="829" y="701"/>
                          <a:pt x="819" y="686"/>
                        </a:cubicBezTo>
                        <a:cubicBezTo>
                          <a:pt x="810" y="671"/>
                          <a:pt x="790" y="667"/>
                          <a:pt x="775" y="676"/>
                        </a:cubicBezTo>
                        <a:cubicBezTo>
                          <a:pt x="554" y="815"/>
                          <a:pt x="554" y="815"/>
                          <a:pt x="554" y="815"/>
                        </a:cubicBezTo>
                        <a:cubicBezTo>
                          <a:pt x="99" y="557"/>
                          <a:pt x="99" y="557"/>
                          <a:pt x="99" y="557"/>
                        </a:cubicBezTo>
                        <a:cubicBezTo>
                          <a:pt x="371" y="386"/>
                          <a:pt x="371" y="386"/>
                          <a:pt x="371" y="386"/>
                        </a:cubicBezTo>
                        <a:cubicBezTo>
                          <a:pt x="856" y="662"/>
                          <a:pt x="856" y="662"/>
                          <a:pt x="856" y="662"/>
                        </a:cubicBezTo>
                        <a:cubicBezTo>
                          <a:pt x="856" y="1027"/>
                          <a:pt x="856" y="1027"/>
                          <a:pt x="856" y="1027"/>
                        </a:cubicBezTo>
                        <a:cubicBezTo>
                          <a:pt x="856" y="1039"/>
                          <a:pt x="862" y="1049"/>
                          <a:pt x="873" y="1055"/>
                        </a:cubicBezTo>
                        <a:cubicBezTo>
                          <a:pt x="877" y="1058"/>
                          <a:pt x="883" y="1059"/>
                          <a:pt x="888" y="1059"/>
                        </a:cubicBezTo>
                        <a:cubicBezTo>
                          <a:pt x="894" y="1059"/>
                          <a:pt x="900" y="1057"/>
                          <a:pt x="905" y="1054"/>
                        </a:cubicBezTo>
                        <a:cubicBezTo>
                          <a:pt x="1072" y="949"/>
                          <a:pt x="1072" y="949"/>
                          <a:pt x="1072" y="949"/>
                        </a:cubicBezTo>
                        <a:cubicBezTo>
                          <a:pt x="1081" y="943"/>
                          <a:pt x="1087" y="933"/>
                          <a:pt x="1087" y="922"/>
                        </a:cubicBezTo>
                        <a:cubicBezTo>
                          <a:pt x="1087" y="538"/>
                          <a:pt x="1087" y="538"/>
                          <a:pt x="1087" y="538"/>
                        </a:cubicBezTo>
                        <a:cubicBezTo>
                          <a:pt x="1087" y="538"/>
                          <a:pt x="1086" y="538"/>
                          <a:pt x="1086" y="538"/>
                        </a:cubicBezTo>
                        <a:cubicBezTo>
                          <a:pt x="1086" y="537"/>
                          <a:pt x="1086" y="535"/>
                          <a:pt x="1086" y="534"/>
                        </a:cubicBezTo>
                        <a:close/>
                        <a:moveTo>
                          <a:pt x="920" y="969"/>
                        </a:moveTo>
                        <a:cubicBezTo>
                          <a:pt x="920" y="643"/>
                          <a:pt x="920" y="643"/>
                          <a:pt x="920" y="643"/>
                        </a:cubicBezTo>
                        <a:cubicBezTo>
                          <a:pt x="920" y="631"/>
                          <a:pt x="914" y="621"/>
                          <a:pt x="904" y="615"/>
                        </a:cubicBezTo>
                        <a:cubicBezTo>
                          <a:pt x="432" y="347"/>
                          <a:pt x="432" y="347"/>
                          <a:pt x="432" y="347"/>
                        </a:cubicBezTo>
                        <a:cubicBezTo>
                          <a:pt x="537" y="281"/>
                          <a:pt x="537" y="281"/>
                          <a:pt x="537" y="281"/>
                        </a:cubicBezTo>
                        <a:cubicBezTo>
                          <a:pt x="992" y="540"/>
                          <a:pt x="992" y="540"/>
                          <a:pt x="992" y="540"/>
                        </a:cubicBezTo>
                        <a:cubicBezTo>
                          <a:pt x="952" y="565"/>
                          <a:pt x="952" y="565"/>
                          <a:pt x="952" y="565"/>
                        </a:cubicBezTo>
                        <a:cubicBezTo>
                          <a:pt x="937" y="574"/>
                          <a:pt x="933" y="594"/>
                          <a:pt x="942" y="609"/>
                        </a:cubicBezTo>
                        <a:cubicBezTo>
                          <a:pt x="948" y="618"/>
                          <a:pt x="959" y="624"/>
                          <a:pt x="969" y="624"/>
                        </a:cubicBezTo>
                        <a:cubicBezTo>
                          <a:pt x="975" y="624"/>
                          <a:pt x="981" y="622"/>
                          <a:pt x="986" y="619"/>
                        </a:cubicBezTo>
                        <a:cubicBezTo>
                          <a:pt x="1023" y="596"/>
                          <a:pt x="1023" y="596"/>
                          <a:pt x="1023" y="596"/>
                        </a:cubicBezTo>
                        <a:cubicBezTo>
                          <a:pt x="1023" y="905"/>
                          <a:pt x="1023" y="905"/>
                          <a:pt x="1023" y="905"/>
                        </a:cubicBezTo>
                        <a:lnTo>
                          <a:pt x="920" y="969"/>
                        </a:lnTo>
                        <a:close/>
                        <a:moveTo>
                          <a:pt x="920" y="969"/>
                        </a:moveTo>
                        <a:cubicBezTo>
                          <a:pt x="920" y="969"/>
                          <a:pt x="920" y="969"/>
                          <a:pt x="920" y="969"/>
                        </a:cubicBezTo>
                        <a:moveTo>
                          <a:pt x="1370" y="429"/>
                        </a:moveTo>
                        <a:cubicBezTo>
                          <a:pt x="1133" y="579"/>
                          <a:pt x="1133" y="579"/>
                          <a:pt x="1133" y="579"/>
                        </a:cubicBezTo>
                        <a:cubicBezTo>
                          <a:pt x="1119" y="588"/>
                          <a:pt x="1114" y="608"/>
                          <a:pt x="1123" y="623"/>
                        </a:cubicBezTo>
                        <a:cubicBezTo>
                          <a:pt x="1130" y="632"/>
                          <a:pt x="1140" y="638"/>
                          <a:pt x="1151" y="638"/>
                        </a:cubicBezTo>
                        <a:cubicBezTo>
                          <a:pt x="1156" y="638"/>
                          <a:pt x="1162" y="636"/>
                          <a:pt x="1168" y="633"/>
                        </a:cubicBezTo>
                        <a:cubicBezTo>
                          <a:pt x="1404" y="484"/>
                          <a:pt x="1404" y="484"/>
                          <a:pt x="1404" y="484"/>
                        </a:cubicBezTo>
                        <a:cubicBezTo>
                          <a:pt x="1419" y="474"/>
                          <a:pt x="1424" y="454"/>
                          <a:pt x="1414" y="440"/>
                        </a:cubicBezTo>
                        <a:cubicBezTo>
                          <a:pt x="1405" y="425"/>
                          <a:pt x="1385" y="420"/>
                          <a:pt x="1370" y="429"/>
                        </a:cubicBezTo>
                        <a:close/>
                        <a:moveTo>
                          <a:pt x="1370" y="429"/>
                        </a:moveTo>
                        <a:cubicBezTo>
                          <a:pt x="1370" y="429"/>
                          <a:pt x="1370" y="429"/>
                          <a:pt x="1370" y="429"/>
                        </a:cubicBezTo>
                        <a:moveTo>
                          <a:pt x="775" y="804"/>
                        </a:moveTo>
                        <a:cubicBezTo>
                          <a:pt x="554" y="943"/>
                          <a:pt x="554" y="943"/>
                          <a:pt x="554" y="943"/>
                        </a:cubicBezTo>
                        <a:cubicBezTo>
                          <a:pt x="53" y="658"/>
                          <a:pt x="53" y="658"/>
                          <a:pt x="53" y="658"/>
                        </a:cubicBezTo>
                        <a:cubicBezTo>
                          <a:pt x="37" y="650"/>
                          <a:pt x="18" y="655"/>
                          <a:pt x="9" y="670"/>
                        </a:cubicBezTo>
                        <a:cubicBezTo>
                          <a:pt x="0" y="686"/>
                          <a:pt x="6" y="705"/>
                          <a:pt x="21" y="714"/>
                        </a:cubicBezTo>
                        <a:cubicBezTo>
                          <a:pt x="539" y="1008"/>
                          <a:pt x="539" y="1008"/>
                          <a:pt x="539" y="1008"/>
                        </a:cubicBezTo>
                        <a:cubicBezTo>
                          <a:pt x="544" y="1011"/>
                          <a:pt x="550" y="1013"/>
                          <a:pt x="555" y="1013"/>
                        </a:cubicBezTo>
                        <a:cubicBezTo>
                          <a:pt x="561" y="1013"/>
                          <a:pt x="567" y="1011"/>
                          <a:pt x="572" y="1008"/>
                        </a:cubicBezTo>
                        <a:cubicBezTo>
                          <a:pt x="809" y="858"/>
                          <a:pt x="809" y="858"/>
                          <a:pt x="809" y="858"/>
                        </a:cubicBezTo>
                        <a:cubicBezTo>
                          <a:pt x="824" y="849"/>
                          <a:pt x="829" y="829"/>
                          <a:pt x="819" y="814"/>
                        </a:cubicBezTo>
                        <a:cubicBezTo>
                          <a:pt x="810" y="799"/>
                          <a:pt x="790" y="795"/>
                          <a:pt x="775" y="804"/>
                        </a:cubicBezTo>
                        <a:close/>
                        <a:moveTo>
                          <a:pt x="775" y="804"/>
                        </a:moveTo>
                        <a:cubicBezTo>
                          <a:pt x="775" y="804"/>
                          <a:pt x="775" y="804"/>
                          <a:pt x="775" y="804"/>
                        </a:cubicBezTo>
                        <a:moveTo>
                          <a:pt x="1370" y="557"/>
                        </a:moveTo>
                        <a:cubicBezTo>
                          <a:pt x="1133" y="707"/>
                          <a:pt x="1133" y="707"/>
                          <a:pt x="1133" y="707"/>
                        </a:cubicBezTo>
                        <a:cubicBezTo>
                          <a:pt x="1119" y="716"/>
                          <a:pt x="1114" y="736"/>
                          <a:pt x="1123" y="751"/>
                        </a:cubicBezTo>
                        <a:cubicBezTo>
                          <a:pt x="1130" y="760"/>
                          <a:pt x="1140" y="766"/>
                          <a:pt x="1151" y="766"/>
                        </a:cubicBezTo>
                        <a:cubicBezTo>
                          <a:pt x="1156" y="766"/>
                          <a:pt x="1162" y="764"/>
                          <a:pt x="1168" y="761"/>
                        </a:cubicBezTo>
                        <a:cubicBezTo>
                          <a:pt x="1404" y="612"/>
                          <a:pt x="1404" y="612"/>
                          <a:pt x="1404" y="612"/>
                        </a:cubicBezTo>
                        <a:cubicBezTo>
                          <a:pt x="1419" y="602"/>
                          <a:pt x="1424" y="582"/>
                          <a:pt x="1414" y="568"/>
                        </a:cubicBezTo>
                        <a:cubicBezTo>
                          <a:pt x="1405" y="553"/>
                          <a:pt x="1385" y="548"/>
                          <a:pt x="1370" y="557"/>
                        </a:cubicBezTo>
                        <a:close/>
                        <a:moveTo>
                          <a:pt x="1370" y="557"/>
                        </a:moveTo>
                        <a:cubicBezTo>
                          <a:pt x="1370" y="557"/>
                          <a:pt x="1370" y="557"/>
                          <a:pt x="1370" y="557"/>
                        </a:cubicBezTo>
                        <a:moveTo>
                          <a:pt x="775" y="932"/>
                        </a:moveTo>
                        <a:cubicBezTo>
                          <a:pt x="554" y="1071"/>
                          <a:pt x="554" y="1071"/>
                          <a:pt x="554" y="1071"/>
                        </a:cubicBezTo>
                        <a:cubicBezTo>
                          <a:pt x="53" y="786"/>
                          <a:pt x="53" y="786"/>
                          <a:pt x="53" y="786"/>
                        </a:cubicBezTo>
                        <a:cubicBezTo>
                          <a:pt x="37" y="777"/>
                          <a:pt x="18" y="783"/>
                          <a:pt x="9" y="798"/>
                        </a:cubicBezTo>
                        <a:cubicBezTo>
                          <a:pt x="0" y="814"/>
                          <a:pt x="6" y="833"/>
                          <a:pt x="21" y="842"/>
                        </a:cubicBezTo>
                        <a:cubicBezTo>
                          <a:pt x="539" y="1136"/>
                          <a:pt x="539" y="1136"/>
                          <a:pt x="539" y="1136"/>
                        </a:cubicBezTo>
                        <a:cubicBezTo>
                          <a:pt x="544" y="1139"/>
                          <a:pt x="550" y="1141"/>
                          <a:pt x="555" y="1141"/>
                        </a:cubicBezTo>
                        <a:cubicBezTo>
                          <a:pt x="561" y="1141"/>
                          <a:pt x="567" y="1139"/>
                          <a:pt x="572" y="1136"/>
                        </a:cubicBezTo>
                        <a:cubicBezTo>
                          <a:pt x="809" y="987"/>
                          <a:pt x="809" y="987"/>
                          <a:pt x="809" y="987"/>
                        </a:cubicBezTo>
                        <a:cubicBezTo>
                          <a:pt x="824" y="977"/>
                          <a:pt x="829" y="957"/>
                          <a:pt x="819" y="942"/>
                        </a:cubicBezTo>
                        <a:cubicBezTo>
                          <a:pt x="810" y="927"/>
                          <a:pt x="790" y="923"/>
                          <a:pt x="775" y="932"/>
                        </a:cubicBezTo>
                        <a:close/>
                        <a:moveTo>
                          <a:pt x="775" y="932"/>
                        </a:moveTo>
                        <a:cubicBezTo>
                          <a:pt x="775" y="932"/>
                          <a:pt x="775" y="932"/>
                          <a:pt x="775" y="932"/>
                        </a:cubicBezTo>
                        <a:moveTo>
                          <a:pt x="1370" y="685"/>
                        </a:moveTo>
                        <a:cubicBezTo>
                          <a:pt x="1133" y="835"/>
                          <a:pt x="1133" y="835"/>
                          <a:pt x="1133" y="835"/>
                        </a:cubicBezTo>
                        <a:cubicBezTo>
                          <a:pt x="1119" y="844"/>
                          <a:pt x="1114" y="864"/>
                          <a:pt x="1123" y="879"/>
                        </a:cubicBezTo>
                        <a:cubicBezTo>
                          <a:pt x="1130" y="888"/>
                          <a:pt x="1140" y="894"/>
                          <a:pt x="1151" y="894"/>
                        </a:cubicBezTo>
                        <a:cubicBezTo>
                          <a:pt x="1156" y="894"/>
                          <a:pt x="1162" y="892"/>
                          <a:pt x="1168" y="889"/>
                        </a:cubicBezTo>
                        <a:cubicBezTo>
                          <a:pt x="1404" y="740"/>
                          <a:pt x="1404" y="740"/>
                          <a:pt x="1404" y="740"/>
                        </a:cubicBezTo>
                        <a:cubicBezTo>
                          <a:pt x="1419" y="730"/>
                          <a:pt x="1424" y="710"/>
                          <a:pt x="1414" y="696"/>
                        </a:cubicBezTo>
                        <a:cubicBezTo>
                          <a:pt x="1405" y="681"/>
                          <a:pt x="1385" y="676"/>
                          <a:pt x="1370" y="685"/>
                        </a:cubicBezTo>
                        <a:close/>
                        <a:moveTo>
                          <a:pt x="1370" y="685"/>
                        </a:moveTo>
                        <a:cubicBezTo>
                          <a:pt x="1370" y="685"/>
                          <a:pt x="1370" y="685"/>
                          <a:pt x="1370" y="685"/>
                        </a:cubicBezTo>
                        <a:moveTo>
                          <a:pt x="775" y="1060"/>
                        </a:moveTo>
                        <a:cubicBezTo>
                          <a:pt x="554" y="1199"/>
                          <a:pt x="554" y="1199"/>
                          <a:pt x="554" y="1199"/>
                        </a:cubicBezTo>
                        <a:cubicBezTo>
                          <a:pt x="53" y="914"/>
                          <a:pt x="53" y="914"/>
                          <a:pt x="53" y="914"/>
                        </a:cubicBezTo>
                        <a:cubicBezTo>
                          <a:pt x="37" y="906"/>
                          <a:pt x="18" y="911"/>
                          <a:pt x="9" y="926"/>
                        </a:cubicBezTo>
                        <a:cubicBezTo>
                          <a:pt x="0" y="942"/>
                          <a:pt x="6" y="961"/>
                          <a:pt x="21" y="970"/>
                        </a:cubicBezTo>
                        <a:cubicBezTo>
                          <a:pt x="539" y="1264"/>
                          <a:pt x="539" y="1264"/>
                          <a:pt x="539" y="1264"/>
                        </a:cubicBezTo>
                        <a:cubicBezTo>
                          <a:pt x="544" y="1267"/>
                          <a:pt x="550" y="1269"/>
                          <a:pt x="555" y="1269"/>
                        </a:cubicBezTo>
                        <a:cubicBezTo>
                          <a:pt x="561" y="1269"/>
                          <a:pt x="567" y="1267"/>
                          <a:pt x="572" y="1264"/>
                        </a:cubicBezTo>
                        <a:cubicBezTo>
                          <a:pt x="809" y="1115"/>
                          <a:pt x="809" y="1115"/>
                          <a:pt x="809" y="1115"/>
                        </a:cubicBezTo>
                        <a:cubicBezTo>
                          <a:pt x="824" y="1105"/>
                          <a:pt x="829" y="1085"/>
                          <a:pt x="819" y="1070"/>
                        </a:cubicBezTo>
                        <a:cubicBezTo>
                          <a:pt x="810" y="1055"/>
                          <a:pt x="790" y="1051"/>
                          <a:pt x="775" y="1060"/>
                        </a:cubicBezTo>
                        <a:close/>
                        <a:moveTo>
                          <a:pt x="775" y="1060"/>
                        </a:moveTo>
                        <a:cubicBezTo>
                          <a:pt x="775" y="1060"/>
                          <a:pt x="775" y="1060"/>
                          <a:pt x="775" y="1060"/>
                        </a:cubicBezTo>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spTree>
    <p:extLst>
      <p:ext uri="{BB962C8B-B14F-4D97-AF65-F5344CB8AC3E}">
        <p14:creationId xmlns:p14="http://schemas.microsoft.com/office/powerpoint/2010/main" val="37792478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Your Action Plan</a:t>
            </a:r>
          </a:p>
        </p:txBody>
      </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bwMode="auto">
          <a:xfrm>
            <a:off x="1828539" y="1249681"/>
            <a:ext cx="10099301" cy="4675401"/>
          </a:xfrm>
          <a:prstGeom prst="rect">
            <a:avLst/>
          </a:prstGeom>
          <a:noFill/>
        </p:spPr>
      </p:pic>
      <p:sp>
        <p:nvSpPr>
          <p:cNvPr id="18" name="TextBox 17"/>
          <p:cNvSpPr txBox="1"/>
          <p:nvPr/>
        </p:nvSpPr>
        <p:spPr>
          <a:xfrm>
            <a:off x="228144" y="1223165"/>
            <a:ext cx="1229824" cy="757130"/>
          </a:xfrm>
          <a:prstGeom prst="rect">
            <a:avLst/>
          </a:prstGeom>
          <a:noFill/>
        </p:spPr>
        <p:txBody>
          <a:bodyPr wrap="none" rtlCol="0">
            <a:spAutoFit/>
          </a:bodyPr>
          <a:lstStyle/>
          <a:p>
            <a:pPr algn="l"/>
            <a:r>
              <a:rPr lang="en-US" dirty="0" smtClean="0"/>
              <a:t>Sample</a:t>
            </a:r>
            <a:br>
              <a:rPr lang="en-US" dirty="0" smtClean="0"/>
            </a:br>
            <a:r>
              <a:rPr lang="en-US" dirty="0" smtClean="0"/>
              <a:t>Plan</a:t>
            </a:r>
            <a:endParaRPr lang="en-US" dirty="0"/>
          </a:p>
        </p:txBody>
      </p:sp>
    </p:spTree>
    <p:extLst>
      <p:ext uri="{BB962C8B-B14F-4D97-AF65-F5344CB8AC3E}">
        <p14:creationId xmlns:p14="http://schemas.microsoft.com/office/powerpoint/2010/main" val="12614631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411480" indent="-411480">
              <a:buFont typeface="+mj-lt"/>
              <a:buAutoNum type="arabicPeriod"/>
            </a:pPr>
            <a:r>
              <a:rPr lang="en-US" b="1" dirty="0"/>
              <a:t>Vision</a:t>
            </a:r>
            <a:r>
              <a:rPr lang="en-US" dirty="0"/>
              <a:t> — Why change is required and what are we changing to?</a:t>
            </a:r>
          </a:p>
          <a:p>
            <a:pPr marL="411480" indent="-411480">
              <a:buFont typeface="+mj-lt"/>
              <a:buAutoNum type="arabicPeriod"/>
            </a:pPr>
            <a:r>
              <a:rPr lang="en-US" b="1" dirty="0"/>
              <a:t>Planning</a:t>
            </a:r>
            <a:r>
              <a:rPr lang="en-US" dirty="0"/>
              <a:t> — Provide a framework that measures success in terms of business outcomes, capabilities and expectations.</a:t>
            </a:r>
          </a:p>
          <a:p>
            <a:pPr marL="411480" indent="-411480">
              <a:buFont typeface="+mj-lt"/>
              <a:buAutoNum type="arabicPeriod"/>
            </a:pPr>
            <a:r>
              <a:rPr lang="en-US" b="1" dirty="0"/>
              <a:t>Engagement</a:t>
            </a:r>
            <a:r>
              <a:rPr lang="en-US" dirty="0"/>
              <a:t> — Involve stakeholders at all levels.</a:t>
            </a:r>
          </a:p>
        </p:txBody>
      </p:sp>
      <p:sp>
        <p:nvSpPr>
          <p:cNvPr id="2" name="Title 1"/>
          <p:cNvSpPr>
            <a:spLocks noGrp="1"/>
          </p:cNvSpPr>
          <p:nvPr>
            <p:ph type="title"/>
          </p:nvPr>
        </p:nvSpPr>
        <p:spPr/>
        <p:txBody>
          <a:bodyPr/>
          <a:lstStyle/>
          <a:p>
            <a:r>
              <a:rPr lang="en-US" dirty="0"/>
              <a:t>Prepare Leaders to Drive Governance Change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18238" y="1325563"/>
            <a:ext cx="5662612" cy="4567237"/>
          </a:xfrm>
          <a:prstGeom prst="rect">
            <a:avLst/>
          </a:prstGeom>
        </p:spPr>
      </p:pic>
    </p:spTree>
    <p:extLst>
      <p:ext uri="{BB962C8B-B14F-4D97-AF65-F5344CB8AC3E}">
        <p14:creationId xmlns:p14="http://schemas.microsoft.com/office/powerpoint/2010/main" val="34971524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4800" y="1325563"/>
            <a:ext cx="7741870" cy="4554537"/>
          </a:xfrm>
        </p:spPr>
        <p:txBody>
          <a:bodyPr/>
          <a:lstStyle/>
          <a:p>
            <a:r>
              <a:rPr lang="en-US" sz="2600" dirty="0"/>
              <a:t>Monitor key business outcomes, capabilities and leading indicators.</a:t>
            </a:r>
          </a:p>
          <a:p>
            <a:r>
              <a:rPr lang="en-US" sz="2600" dirty="0"/>
              <a:t>Monitor improvement in enterprise IT maturity </a:t>
            </a:r>
            <a:r>
              <a:rPr lang="en-US" sz="2600" dirty="0">
                <a:sym typeface="Wingdings" panose="05000000000000000000" pitchFamily="2" charset="2"/>
              </a:rPr>
              <a:t></a:t>
            </a:r>
            <a:r>
              <a:rPr lang="en-US" sz="2600" dirty="0" smtClean="0"/>
              <a:t> </a:t>
            </a:r>
            <a:r>
              <a:rPr lang="en-US" sz="2600" dirty="0"/>
              <a:t>ITScore.</a:t>
            </a:r>
          </a:p>
          <a:p>
            <a:r>
              <a:rPr lang="en-US" sz="2600" dirty="0"/>
              <a:t>Monitor progress in address key "blocking issues."</a:t>
            </a:r>
          </a:p>
          <a:p>
            <a:r>
              <a:rPr lang="en-US" sz="2600" dirty="0"/>
              <a:t>Make necessary changes to </a:t>
            </a:r>
            <a:r>
              <a:rPr lang="en-US" sz="2600" dirty="0" smtClean="0"/>
              <a:t>Investment</a:t>
            </a:r>
            <a:br>
              <a:rPr lang="en-US" sz="2600" dirty="0" smtClean="0"/>
            </a:br>
            <a:r>
              <a:rPr lang="en-US" sz="2600" dirty="0" smtClean="0"/>
              <a:t>portfolio</a:t>
            </a:r>
            <a:r>
              <a:rPr lang="en-US" sz="2600" dirty="0"/>
              <a:t>, IT operating model, supporting culture and incentives.</a:t>
            </a:r>
          </a:p>
          <a:p>
            <a:r>
              <a:rPr lang="en-US" sz="2600" dirty="0"/>
              <a:t>Evaluate enterprise governance structures, styles and mechanisms for continuous improvement.</a:t>
            </a:r>
          </a:p>
        </p:txBody>
      </p:sp>
      <p:sp>
        <p:nvSpPr>
          <p:cNvPr id="4" name="Title 3"/>
          <p:cNvSpPr>
            <a:spLocks noGrp="1"/>
          </p:cNvSpPr>
          <p:nvPr>
            <p:ph type="title"/>
          </p:nvPr>
        </p:nvSpPr>
        <p:spPr>
          <a:xfrm>
            <a:off x="304800" y="228600"/>
            <a:ext cx="11576050" cy="978729"/>
          </a:xfrm>
        </p:spPr>
        <p:txBody>
          <a:bodyPr/>
          <a:lstStyle/>
          <a:p>
            <a:r>
              <a:rPr lang="en-US" dirty="0"/>
              <a:t>Evaluate Results of Governance Change —</a:t>
            </a:r>
            <a:br>
              <a:rPr lang="en-US" dirty="0"/>
            </a:br>
            <a:r>
              <a:rPr lang="en-US" dirty="0"/>
              <a:t>Continue to Mature and Adapt</a:t>
            </a:r>
          </a:p>
        </p:txBody>
      </p:sp>
      <p:grpSp>
        <p:nvGrpSpPr>
          <p:cNvPr id="6" name="Group 5"/>
          <p:cNvGrpSpPr/>
          <p:nvPr/>
        </p:nvGrpSpPr>
        <p:grpSpPr>
          <a:xfrm>
            <a:off x="8014406" y="1413793"/>
            <a:ext cx="3946236" cy="4030414"/>
            <a:chOff x="7689286" y="1473550"/>
            <a:chExt cx="3946236" cy="4030414"/>
          </a:xfrm>
        </p:grpSpPr>
        <p:sp>
          <p:nvSpPr>
            <p:cNvPr id="7" name="Shape 6"/>
            <p:cNvSpPr/>
            <p:nvPr/>
          </p:nvSpPr>
          <p:spPr>
            <a:xfrm rot="21315085">
              <a:off x="7689286" y="1473550"/>
              <a:ext cx="3946236" cy="4030414"/>
            </a:xfrm>
            <a:prstGeom prst="swooshArrow">
              <a:avLst>
                <a:gd name="adj1" fmla="val 25000"/>
                <a:gd name="adj2" fmla="val 25000"/>
              </a:avLst>
            </a:prstGeom>
            <a:solidFill>
              <a:schemeClr val="accent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Oval 7"/>
            <p:cNvSpPr/>
            <p:nvPr/>
          </p:nvSpPr>
          <p:spPr>
            <a:xfrm flipV="1">
              <a:off x="8325257" y="4156353"/>
              <a:ext cx="164592" cy="1602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8413139" y="4460275"/>
              <a:ext cx="1342283" cy="429212"/>
            </a:xfrm>
            <a:custGeom>
              <a:avLst/>
              <a:gdLst>
                <a:gd name="connsiteX0" fmla="*/ 0 w 1342283"/>
                <a:gd name="connsiteY0" fmla="*/ 0 h 429212"/>
                <a:gd name="connsiteX1" fmla="*/ 1342283 w 1342283"/>
                <a:gd name="connsiteY1" fmla="*/ 0 h 429212"/>
                <a:gd name="connsiteX2" fmla="*/ 1342283 w 1342283"/>
                <a:gd name="connsiteY2" fmla="*/ 429212 h 429212"/>
                <a:gd name="connsiteX3" fmla="*/ 0 w 1342283"/>
                <a:gd name="connsiteY3" fmla="*/ 429212 h 429212"/>
                <a:gd name="connsiteX4" fmla="*/ 0 w 1342283"/>
                <a:gd name="connsiteY4" fmla="*/ 0 h 42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283" h="429212">
                  <a:moveTo>
                    <a:pt x="0" y="0"/>
                  </a:moveTo>
                  <a:lnTo>
                    <a:pt x="1342283" y="0"/>
                  </a:lnTo>
                  <a:lnTo>
                    <a:pt x="1342283" y="429212"/>
                  </a:lnTo>
                  <a:lnTo>
                    <a:pt x="0" y="429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367" tIns="0" rIns="0" bIns="0" numCol="1" spcCol="1270" anchor="t" anchorCtr="0">
              <a:noAutofit/>
            </a:bodyPr>
            <a:lstStyle/>
            <a:p>
              <a:pPr lvl="0" algn="l" defTabSz="622300">
                <a:lnSpc>
                  <a:spcPct val="90000"/>
                </a:lnSpc>
                <a:spcBef>
                  <a:spcPct val="0"/>
                </a:spcBef>
                <a:spcAft>
                  <a:spcPct val="35000"/>
                </a:spcAft>
              </a:pPr>
              <a:r>
                <a:rPr lang="en-US" sz="1400" kern="1200" dirty="0" smtClean="0"/>
                <a:t>Lack of IT Governance</a:t>
              </a:r>
              <a:endParaRPr lang="en-US" sz="1400" kern="1200" dirty="0"/>
            </a:p>
          </p:txBody>
        </p:sp>
        <p:sp>
          <p:nvSpPr>
            <p:cNvPr id="10" name="Oval 9"/>
            <p:cNvSpPr/>
            <p:nvPr/>
          </p:nvSpPr>
          <p:spPr>
            <a:xfrm>
              <a:off x="9033777" y="3210044"/>
              <a:ext cx="185473" cy="1854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9123744" y="3622741"/>
              <a:ext cx="1484498" cy="448792"/>
            </a:xfrm>
            <a:custGeom>
              <a:avLst/>
              <a:gdLst>
                <a:gd name="connsiteX0" fmla="*/ 0 w 1484498"/>
                <a:gd name="connsiteY0" fmla="*/ 0 h 448792"/>
                <a:gd name="connsiteX1" fmla="*/ 1484498 w 1484498"/>
                <a:gd name="connsiteY1" fmla="*/ 0 h 448792"/>
                <a:gd name="connsiteX2" fmla="*/ 1484498 w 1484498"/>
                <a:gd name="connsiteY2" fmla="*/ 448792 h 448792"/>
                <a:gd name="connsiteX3" fmla="*/ 0 w 1484498"/>
                <a:gd name="connsiteY3" fmla="*/ 448792 h 448792"/>
                <a:gd name="connsiteX4" fmla="*/ 0 w 1484498"/>
                <a:gd name="connsiteY4" fmla="*/ 0 h 44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8" h="448792">
                  <a:moveTo>
                    <a:pt x="0" y="0"/>
                  </a:moveTo>
                  <a:lnTo>
                    <a:pt x="1484498" y="0"/>
                  </a:lnTo>
                  <a:lnTo>
                    <a:pt x="1484498" y="448792"/>
                  </a:lnTo>
                  <a:lnTo>
                    <a:pt x="0" y="4487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278" tIns="0" rIns="0" bIns="0" numCol="1" spcCol="1270" anchor="t" anchorCtr="0">
              <a:noAutofit/>
            </a:bodyPr>
            <a:lstStyle/>
            <a:p>
              <a:pPr lvl="0" algn="l" defTabSz="622300">
                <a:lnSpc>
                  <a:spcPct val="90000"/>
                </a:lnSpc>
                <a:spcBef>
                  <a:spcPct val="0"/>
                </a:spcBef>
                <a:spcAft>
                  <a:spcPct val="35000"/>
                </a:spcAft>
              </a:pPr>
              <a:r>
                <a:rPr lang="en-US" sz="1400" kern="1200" dirty="0" smtClean="0"/>
                <a:t>Conventional IT</a:t>
              </a:r>
              <a:br>
                <a:rPr lang="en-US" sz="1400" kern="1200" dirty="0" smtClean="0"/>
              </a:br>
              <a:r>
                <a:rPr lang="en-US" sz="1400" kern="1200" dirty="0" smtClean="0"/>
                <a:t>Governance</a:t>
              </a:r>
              <a:endParaRPr lang="en-US" sz="1400" kern="1200" dirty="0"/>
            </a:p>
          </p:txBody>
        </p:sp>
        <p:sp>
          <p:nvSpPr>
            <p:cNvPr id="12" name="Oval 11"/>
            <p:cNvSpPr/>
            <p:nvPr/>
          </p:nvSpPr>
          <p:spPr>
            <a:xfrm>
              <a:off x="10226844" y="2357362"/>
              <a:ext cx="256505" cy="256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9239880" y="1573149"/>
              <a:ext cx="1377087" cy="453854"/>
            </a:xfrm>
            <a:custGeom>
              <a:avLst/>
              <a:gdLst>
                <a:gd name="connsiteX0" fmla="*/ 0 w 1377087"/>
                <a:gd name="connsiteY0" fmla="*/ 0 h 453854"/>
                <a:gd name="connsiteX1" fmla="*/ 1377087 w 1377087"/>
                <a:gd name="connsiteY1" fmla="*/ 0 h 453854"/>
                <a:gd name="connsiteX2" fmla="*/ 1377087 w 1377087"/>
                <a:gd name="connsiteY2" fmla="*/ 453854 h 453854"/>
                <a:gd name="connsiteX3" fmla="*/ 0 w 1377087"/>
                <a:gd name="connsiteY3" fmla="*/ 453854 h 453854"/>
                <a:gd name="connsiteX4" fmla="*/ 0 w 1377087"/>
                <a:gd name="connsiteY4" fmla="*/ 0 h 45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87" h="453854">
                  <a:moveTo>
                    <a:pt x="0" y="0"/>
                  </a:moveTo>
                  <a:lnTo>
                    <a:pt x="1377087" y="0"/>
                  </a:lnTo>
                  <a:lnTo>
                    <a:pt x="1377087" y="453854"/>
                  </a:lnTo>
                  <a:lnTo>
                    <a:pt x="0" y="453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917" tIns="0" rIns="0" bIns="0" numCol="1" spcCol="1270" anchor="t" anchorCtr="0">
              <a:noAutofit/>
            </a:bodyPr>
            <a:lstStyle/>
            <a:p>
              <a:pPr lvl="0" algn="l" defTabSz="622300">
                <a:lnSpc>
                  <a:spcPct val="90000"/>
                </a:lnSpc>
                <a:spcBef>
                  <a:spcPct val="0"/>
                </a:spcBef>
                <a:spcAft>
                  <a:spcPct val="35000"/>
                </a:spcAft>
              </a:pPr>
              <a:r>
                <a:rPr lang="en-US" sz="1400" kern="1200" dirty="0" smtClean="0"/>
                <a:t>Adaptive IT</a:t>
              </a:r>
              <a:br>
                <a:rPr lang="en-US" sz="1400" kern="1200" dirty="0" smtClean="0"/>
              </a:br>
              <a:r>
                <a:rPr lang="en-US" sz="1400" kern="1200" dirty="0" smtClean="0"/>
                <a:t>Governance</a:t>
              </a:r>
              <a:endParaRPr lang="en-US" sz="1400" kern="1200" dirty="0"/>
            </a:p>
          </p:txBody>
        </p:sp>
      </p:grpSp>
    </p:spTree>
    <p:extLst>
      <p:ext uri="{BB962C8B-B14F-4D97-AF65-F5344CB8AC3E}">
        <p14:creationId xmlns:p14="http://schemas.microsoft.com/office/powerpoint/2010/main" val="41995076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321399" y="2735727"/>
            <a:ext cx="5515933" cy="830997"/>
          </a:xfrm>
        </p:spPr>
        <p:txBody>
          <a:bodyPr wrap="none" lIns="0" tIns="0" rIns="0" bIns="0">
            <a:spAutoFit/>
          </a:bodyPr>
          <a:lstStyle/>
          <a:p>
            <a:pPr algn="ctr"/>
            <a:r>
              <a:rPr lang="en-US" sz="6000" dirty="0" smtClean="0"/>
              <a:t>GOVERNANCE</a:t>
            </a:r>
            <a:endParaRPr lang="en-US" sz="6000" dirty="0"/>
          </a:p>
        </p:txBody>
      </p:sp>
      <p:grpSp>
        <p:nvGrpSpPr>
          <p:cNvPr id="7" name="Group 6"/>
          <p:cNvGrpSpPr/>
          <p:nvPr/>
        </p:nvGrpSpPr>
        <p:grpSpPr>
          <a:xfrm>
            <a:off x="1804766" y="1101981"/>
            <a:ext cx="8549199" cy="997196"/>
            <a:chOff x="1818225" y="1037816"/>
            <a:chExt cx="8549199" cy="997196"/>
          </a:xfrm>
        </p:grpSpPr>
        <p:sp>
          <p:nvSpPr>
            <p:cNvPr id="8" name="Rectangle 7"/>
            <p:cNvSpPr/>
            <p:nvPr/>
          </p:nvSpPr>
          <p:spPr bwMode="auto">
            <a:xfrm>
              <a:off x="6106252" y="1398590"/>
              <a:ext cx="65" cy="276999"/>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9" name="TextBox 8"/>
            <p:cNvSpPr txBox="1"/>
            <p:nvPr/>
          </p:nvSpPr>
          <p:spPr>
            <a:xfrm>
              <a:off x="1818225" y="1037816"/>
              <a:ext cx="8549199" cy="997196"/>
            </a:xfrm>
            <a:prstGeom prst="rect">
              <a:avLst/>
            </a:prstGeom>
            <a:noFill/>
          </p:spPr>
          <p:txBody>
            <a:bodyPr wrap="none" lIns="0" tIns="0" rIns="0" bIns="0" rtlCol="0">
              <a:spAutoFit/>
            </a:bodyPr>
            <a:lstStyle/>
            <a:p>
              <a:r>
                <a:rPr lang="en-US" sz="7200" b="1" dirty="0">
                  <a:solidFill>
                    <a:srgbClr val="FCAF17"/>
                  </a:solidFill>
                </a:rPr>
                <a:t>VALUE DELIVERED</a:t>
              </a:r>
            </a:p>
          </p:txBody>
        </p:sp>
      </p:grpSp>
      <p:grpSp>
        <p:nvGrpSpPr>
          <p:cNvPr id="10" name="Group 9"/>
          <p:cNvGrpSpPr/>
          <p:nvPr/>
        </p:nvGrpSpPr>
        <p:grpSpPr>
          <a:xfrm>
            <a:off x="2436766" y="4203273"/>
            <a:ext cx="7285199" cy="997196"/>
            <a:chOff x="2450225" y="4571290"/>
            <a:chExt cx="7285199" cy="997196"/>
          </a:xfrm>
        </p:grpSpPr>
        <p:sp>
          <p:nvSpPr>
            <p:cNvPr id="11" name="Rectangle 10"/>
            <p:cNvSpPr/>
            <p:nvPr/>
          </p:nvSpPr>
          <p:spPr bwMode="auto">
            <a:xfrm>
              <a:off x="6092792" y="5164166"/>
              <a:ext cx="65" cy="276999"/>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2" name="TextBox 11"/>
            <p:cNvSpPr txBox="1"/>
            <p:nvPr/>
          </p:nvSpPr>
          <p:spPr>
            <a:xfrm>
              <a:off x="2450225" y="4571290"/>
              <a:ext cx="7285199" cy="997196"/>
            </a:xfrm>
            <a:prstGeom prst="rect">
              <a:avLst/>
            </a:prstGeom>
            <a:noFill/>
          </p:spPr>
          <p:txBody>
            <a:bodyPr wrap="none" lIns="0" tIns="0" rIns="0" bIns="0" rtlCol="0">
              <a:spAutoFit/>
            </a:bodyPr>
            <a:lstStyle/>
            <a:p>
              <a:r>
                <a:rPr lang="en-US" sz="7200" b="1" dirty="0">
                  <a:solidFill>
                    <a:srgbClr val="E5550D"/>
                  </a:solidFill>
                </a:rPr>
                <a:t>FULLY UTILIZED</a:t>
              </a:r>
            </a:p>
          </p:txBody>
        </p:sp>
      </p:grpSp>
    </p:spTree>
    <p:extLst>
      <p:ext uri="{BB962C8B-B14F-4D97-AF65-F5344CB8AC3E}">
        <p14:creationId xmlns:p14="http://schemas.microsoft.com/office/powerpoint/2010/main" val="26676633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Adopt </a:t>
            </a:r>
            <a:r>
              <a:rPr lang="en-US" b="1" dirty="0">
                <a:solidFill>
                  <a:srgbClr val="00529B"/>
                </a:solidFill>
              </a:rPr>
              <a:t>adaptive IT governance </a:t>
            </a:r>
            <a:r>
              <a:rPr lang="en-US" dirty="0"/>
              <a:t>principles using the right governance style fit for purpose. </a:t>
            </a:r>
          </a:p>
          <a:p>
            <a:r>
              <a:rPr lang="en-US" dirty="0"/>
              <a:t>Expand your repertoire to include </a:t>
            </a:r>
            <a:r>
              <a:rPr lang="en-US" b="1" dirty="0">
                <a:solidFill>
                  <a:srgbClr val="00529B"/>
                </a:solidFill>
              </a:rPr>
              <a:t>agile and autonomous styles.</a:t>
            </a:r>
          </a:p>
          <a:p>
            <a:r>
              <a:rPr lang="en-US" b="1" dirty="0">
                <a:solidFill>
                  <a:srgbClr val="00529B"/>
                </a:solidFill>
              </a:rPr>
              <a:t>Fuse IT governance </a:t>
            </a:r>
            <a:r>
              <a:rPr lang="en-US" dirty="0"/>
              <a:t>of all digital domains into a coherent yet adaptive model. </a:t>
            </a:r>
          </a:p>
          <a:p>
            <a:r>
              <a:rPr lang="en-US" dirty="0"/>
              <a:t>Enable and </a:t>
            </a:r>
            <a:r>
              <a:rPr lang="en-US" b="1" dirty="0">
                <a:solidFill>
                  <a:srgbClr val="00529B"/>
                </a:solidFill>
              </a:rPr>
              <a:t>empower distributed decision-making</a:t>
            </a:r>
            <a:r>
              <a:rPr lang="en-US" dirty="0"/>
              <a:t> authority.</a:t>
            </a:r>
          </a:p>
          <a:p>
            <a:r>
              <a:rPr lang="en-US" dirty="0"/>
              <a:t>Enlist </a:t>
            </a:r>
            <a:r>
              <a:rPr lang="en-US" b="1" dirty="0">
                <a:solidFill>
                  <a:srgbClr val="00529B"/>
                </a:solidFill>
              </a:rPr>
              <a:t>stakeholder champions </a:t>
            </a:r>
            <a:r>
              <a:rPr lang="en-US" dirty="0"/>
              <a:t>in resetting IT governance for the digital age.</a:t>
            </a:r>
          </a:p>
        </p:txBody>
      </p:sp>
      <p:sp>
        <p:nvSpPr>
          <p:cNvPr id="4" name="Title 3"/>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25379373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Gartner Recommended Reading</a:t>
            </a:r>
          </a:p>
        </p:txBody>
      </p:sp>
      <p:sp>
        <p:nvSpPr>
          <p:cNvPr id="2" name="Text Placeholder 1"/>
          <p:cNvSpPr>
            <a:spLocks noGrp="1"/>
          </p:cNvSpPr>
          <p:nvPr>
            <p:ph type="body" sz="quarter" idx="10"/>
          </p:nvPr>
        </p:nvSpPr>
        <p:spPr/>
        <p:txBody>
          <a:bodyPr/>
          <a:lstStyle/>
          <a:p>
            <a:r>
              <a:rPr lang="en-US" sz="2300" dirty="0" smtClean="0">
                <a:hlinkClick r:id="rId3"/>
              </a:rPr>
              <a:t>Building </a:t>
            </a:r>
            <a:r>
              <a:rPr lang="en-US" sz="2300" dirty="0">
                <a:hlinkClick r:id="rId3"/>
              </a:rPr>
              <a:t>the Digital Platform: The 2016 CIO </a:t>
            </a:r>
            <a:r>
              <a:rPr lang="en-US" sz="2300" dirty="0" smtClean="0">
                <a:hlinkClick r:id="rId3"/>
              </a:rPr>
              <a:t>Agenda</a:t>
            </a:r>
            <a:r>
              <a:rPr lang="en-US" sz="2300" dirty="0"/>
              <a:t/>
            </a:r>
            <a:br>
              <a:rPr lang="en-US" sz="2300" dirty="0"/>
            </a:br>
            <a:r>
              <a:rPr lang="en-US" sz="2300" b="0" dirty="0" smtClean="0"/>
              <a:t>Dave Aron, Graham </a:t>
            </a:r>
            <a:r>
              <a:rPr lang="en-US" sz="2300" b="0" dirty="0"/>
              <a:t>P. </a:t>
            </a:r>
            <a:r>
              <a:rPr lang="en-US" sz="2300" b="0" dirty="0" smtClean="0"/>
              <a:t>Waller, Lee </a:t>
            </a:r>
            <a:r>
              <a:rPr lang="en-US" sz="2300" b="0" dirty="0"/>
              <a:t>Weldon (G00292133)</a:t>
            </a:r>
          </a:p>
          <a:p>
            <a:r>
              <a:rPr lang="en-US" sz="2300" dirty="0" smtClean="0">
                <a:hlinkClick r:id="rId4"/>
              </a:rPr>
              <a:t>The </a:t>
            </a:r>
            <a:r>
              <a:rPr lang="en-US" sz="2300" dirty="0">
                <a:hlinkClick r:id="rId4"/>
              </a:rPr>
              <a:t>90% Club: Winning the Game Before the Team Takes the </a:t>
            </a:r>
            <a:r>
              <a:rPr lang="en-US" sz="2300" dirty="0" smtClean="0">
                <a:hlinkClick r:id="rId4"/>
              </a:rPr>
              <a:t>Field</a:t>
            </a:r>
            <a:r>
              <a:rPr lang="en-US" sz="2300" dirty="0"/>
              <a:t/>
            </a:r>
            <a:br>
              <a:rPr lang="en-US" sz="2300" dirty="0"/>
            </a:br>
            <a:r>
              <a:rPr lang="en-US" sz="2300" b="0" dirty="0"/>
              <a:t>Richard </a:t>
            </a:r>
            <a:r>
              <a:rPr lang="en-US" sz="2300" b="0" dirty="0" smtClean="0"/>
              <a:t>Hunter, </a:t>
            </a:r>
            <a:r>
              <a:rPr lang="en-US" sz="2300" b="0" dirty="0"/>
              <a:t>Tina </a:t>
            </a:r>
            <a:r>
              <a:rPr lang="en-US" sz="2300" b="0" dirty="0" smtClean="0"/>
              <a:t>Nunno, Robert Towry (</a:t>
            </a:r>
            <a:r>
              <a:rPr lang="en-US" sz="2300" b="0" dirty="0"/>
              <a:t>G00264096)</a:t>
            </a:r>
          </a:p>
          <a:p>
            <a:r>
              <a:rPr lang="en-US" sz="2300" dirty="0" smtClean="0">
                <a:hlinkClick r:id="rId5"/>
              </a:rPr>
              <a:t>Practical Governance</a:t>
            </a:r>
            <a:r>
              <a:rPr lang="en-US" sz="2300" dirty="0"/>
              <a:t/>
            </a:r>
            <a:br>
              <a:rPr lang="en-US" sz="2300" dirty="0"/>
            </a:br>
            <a:r>
              <a:rPr lang="en-US" sz="2300" b="0" dirty="0"/>
              <a:t>Tina </a:t>
            </a:r>
            <a:r>
              <a:rPr lang="en-US" sz="2300" b="0" dirty="0" smtClean="0"/>
              <a:t>Nunno, Cathleen </a:t>
            </a:r>
            <a:r>
              <a:rPr lang="en-US" sz="2300" b="0" dirty="0"/>
              <a:t>E. </a:t>
            </a:r>
            <a:r>
              <a:rPr lang="en-US" sz="2300" b="0" dirty="0" smtClean="0"/>
              <a:t>Blanton, Heather Colella (</a:t>
            </a:r>
            <a:r>
              <a:rPr lang="en-US" sz="2300" b="0" dirty="0"/>
              <a:t>G00209451)</a:t>
            </a:r>
          </a:p>
          <a:p>
            <a:r>
              <a:rPr lang="en-US" sz="2300" dirty="0" smtClean="0">
                <a:hlinkClick r:id="rId6"/>
              </a:rPr>
              <a:t>CIOs </a:t>
            </a:r>
            <a:r>
              <a:rPr lang="en-US" sz="2300" dirty="0">
                <a:hlinkClick r:id="rId6"/>
              </a:rPr>
              <a:t>Must Implement a Risk-Based Approach to Improve Business </a:t>
            </a:r>
            <a:r>
              <a:rPr lang="en-US" sz="2300" dirty="0" smtClean="0">
                <a:hlinkClick r:id="rId6"/>
              </a:rPr>
              <a:t>Outcomes</a:t>
            </a:r>
            <a:r>
              <a:rPr lang="en-US" sz="2300" dirty="0"/>
              <a:t/>
            </a:r>
            <a:br>
              <a:rPr lang="en-US" sz="2300" dirty="0"/>
            </a:br>
            <a:r>
              <a:rPr lang="en-US" sz="2300" b="0" dirty="0"/>
              <a:t>Paul E. </a:t>
            </a:r>
            <a:r>
              <a:rPr lang="en-US" sz="2300" b="0" dirty="0" smtClean="0"/>
              <a:t>Proctor (</a:t>
            </a:r>
            <a:r>
              <a:rPr lang="en-US" sz="2300" b="0" dirty="0"/>
              <a:t>G00316908)</a:t>
            </a:r>
          </a:p>
          <a:p>
            <a:r>
              <a:rPr lang="en-US" sz="2300" dirty="0" smtClean="0">
                <a:hlinkClick r:id="rId7"/>
              </a:rPr>
              <a:t>Top </a:t>
            </a:r>
            <a:r>
              <a:rPr lang="en-US" sz="2300" dirty="0">
                <a:hlinkClick r:id="rId7"/>
              </a:rPr>
              <a:t>Strategic Predictions for 2017 and Beyond: Surviving the Storm Winds Digital </a:t>
            </a:r>
            <a:r>
              <a:rPr lang="en-US" sz="2300" dirty="0" smtClean="0">
                <a:hlinkClick r:id="rId7"/>
              </a:rPr>
              <a:t>Disruption</a:t>
            </a:r>
            <a:r>
              <a:rPr lang="en-US" sz="2300" dirty="0"/>
              <a:t/>
            </a:r>
            <a:br>
              <a:rPr lang="en-US" sz="2300" dirty="0"/>
            </a:br>
            <a:r>
              <a:rPr lang="en-US" sz="2300" b="0" dirty="0" smtClean="0"/>
              <a:t>Daryl </a:t>
            </a:r>
            <a:r>
              <a:rPr lang="en-US" sz="2300" b="0" dirty="0"/>
              <a:t>C. </a:t>
            </a:r>
            <a:r>
              <a:rPr lang="en-US" sz="2300" b="0" dirty="0" smtClean="0"/>
              <a:t>Plummer, Martin Reynolds, Charles </a:t>
            </a:r>
            <a:r>
              <a:rPr lang="en-US" sz="2300" b="0" dirty="0"/>
              <a:t>S. Golvin </a:t>
            </a:r>
            <a:r>
              <a:rPr lang="en-US" sz="2300" b="0" dirty="0" smtClean="0"/>
              <a:t>(</a:t>
            </a:r>
            <a:r>
              <a:rPr lang="en-US" sz="2300" b="0" dirty="0"/>
              <a:t>G00315910)</a:t>
            </a:r>
          </a:p>
        </p:txBody>
      </p:sp>
    </p:spTree>
    <p:extLst>
      <p:ext uri="{BB962C8B-B14F-4D97-AF65-F5344CB8AC3E}">
        <p14:creationId xmlns:p14="http://schemas.microsoft.com/office/powerpoint/2010/main" val="26180398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Key Issues</a:t>
            </a:r>
          </a:p>
        </p:txBody>
      </p:sp>
      <p:sp>
        <p:nvSpPr>
          <p:cNvPr id="2" name="Content Placeholder 1"/>
          <p:cNvSpPr>
            <a:spLocks noGrp="1"/>
          </p:cNvSpPr>
          <p:nvPr>
            <p:ph type="body" sz="quarter" idx="10"/>
          </p:nvPr>
        </p:nvSpPr>
        <p:spPr/>
        <p:txBody>
          <a:bodyPr/>
          <a:lstStyle/>
          <a:p>
            <a:pPr lvl="0"/>
            <a:r>
              <a:rPr lang="en-US" dirty="0"/>
              <a:t>Where do traditional approaches to IT governance break down?</a:t>
            </a:r>
          </a:p>
          <a:p>
            <a:pPr lvl="0"/>
            <a:r>
              <a:rPr lang="en-US" dirty="0"/>
              <a:t>What is adaptive IT governance, and how are enterprises benefiting from it?</a:t>
            </a:r>
          </a:p>
          <a:p>
            <a:pPr lvl="0"/>
            <a:r>
              <a:rPr lang="en-US" dirty="0"/>
              <a:t>What are leaders doing to implement adaptive IT governance?</a:t>
            </a:r>
          </a:p>
        </p:txBody>
      </p:sp>
    </p:spTree>
    <p:extLst>
      <p:ext uri="{BB962C8B-B14F-4D97-AF65-F5344CB8AC3E}">
        <p14:creationId xmlns:p14="http://schemas.microsoft.com/office/powerpoint/2010/main" val="376400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1241232"/>
            <a:ext cx="11576050" cy="635070"/>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7" name="Title 16"/>
          <p:cNvSpPr>
            <a:spLocks noGrp="1"/>
          </p:cNvSpPr>
          <p:nvPr>
            <p:ph type="title"/>
          </p:nvPr>
        </p:nvSpPr>
        <p:spPr/>
        <p:txBody>
          <a:bodyPr/>
          <a:lstStyle/>
          <a:p>
            <a:r>
              <a:rPr lang="en-US" dirty="0"/>
              <a:t>Key Issues</a:t>
            </a:r>
          </a:p>
        </p:txBody>
      </p:sp>
      <p:sp>
        <p:nvSpPr>
          <p:cNvPr id="2" name="Content Placeholder 1"/>
          <p:cNvSpPr>
            <a:spLocks noGrp="1"/>
          </p:cNvSpPr>
          <p:nvPr>
            <p:ph type="body" sz="quarter" idx="10"/>
          </p:nvPr>
        </p:nvSpPr>
        <p:spPr/>
        <p:txBody>
          <a:bodyPr/>
          <a:lstStyle/>
          <a:p>
            <a:pPr lvl="0"/>
            <a:r>
              <a:rPr lang="en-US" dirty="0">
                <a:solidFill>
                  <a:schemeClr val="bg1"/>
                </a:solidFill>
              </a:rPr>
              <a:t>Where do traditional approaches to IT governance break down?</a:t>
            </a:r>
          </a:p>
          <a:p>
            <a:pPr lvl="0"/>
            <a:r>
              <a:rPr lang="en-US" dirty="0"/>
              <a:t>What is adaptive IT governance, and how are enterprises benefiting from it?</a:t>
            </a:r>
          </a:p>
          <a:p>
            <a:pPr lvl="0"/>
            <a:r>
              <a:rPr lang="en-US" dirty="0"/>
              <a:t>What are leaders doing to implement adaptive IT governance?</a:t>
            </a:r>
          </a:p>
        </p:txBody>
      </p:sp>
    </p:spTree>
    <p:extLst>
      <p:ext uri="{BB962C8B-B14F-4D97-AF65-F5344CB8AC3E}">
        <p14:creationId xmlns:p14="http://schemas.microsoft.com/office/powerpoint/2010/main" val="3750945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3321399" y="2735727"/>
            <a:ext cx="5515933" cy="830997"/>
          </a:xfrm>
        </p:spPr>
        <p:txBody>
          <a:bodyPr wrap="none" lIns="0" tIns="0" rIns="0" bIns="0">
            <a:spAutoFit/>
          </a:bodyPr>
          <a:lstStyle/>
          <a:p>
            <a:pPr algn="ctr"/>
            <a:r>
              <a:rPr lang="en-US" sz="6000" dirty="0" smtClean="0"/>
              <a:t>GOVERNANCE</a:t>
            </a:r>
            <a:endParaRPr lang="en-US" sz="6000" dirty="0"/>
          </a:p>
        </p:txBody>
      </p:sp>
      <p:grpSp>
        <p:nvGrpSpPr>
          <p:cNvPr id="7" name="Group 6"/>
          <p:cNvGrpSpPr/>
          <p:nvPr/>
        </p:nvGrpSpPr>
        <p:grpSpPr>
          <a:xfrm>
            <a:off x="1804766" y="1101981"/>
            <a:ext cx="8549199" cy="997196"/>
            <a:chOff x="1818225" y="1037816"/>
            <a:chExt cx="8549199" cy="997196"/>
          </a:xfrm>
        </p:grpSpPr>
        <p:sp>
          <p:nvSpPr>
            <p:cNvPr id="8" name="Rectangle 7"/>
            <p:cNvSpPr/>
            <p:nvPr/>
          </p:nvSpPr>
          <p:spPr bwMode="auto">
            <a:xfrm>
              <a:off x="6106252" y="1398590"/>
              <a:ext cx="65" cy="276999"/>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9" name="TextBox 8"/>
            <p:cNvSpPr txBox="1"/>
            <p:nvPr/>
          </p:nvSpPr>
          <p:spPr>
            <a:xfrm>
              <a:off x="1818225" y="1037816"/>
              <a:ext cx="8549199" cy="997196"/>
            </a:xfrm>
            <a:prstGeom prst="rect">
              <a:avLst/>
            </a:prstGeom>
            <a:noFill/>
          </p:spPr>
          <p:txBody>
            <a:bodyPr wrap="none" lIns="0" tIns="0" rIns="0" bIns="0" rtlCol="0">
              <a:spAutoFit/>
            </a:bodyPr>
            <a:lstStyle/>
            <a:p>
              <a:r>
                <a:rPr lang="en-US" sz="7200" b="1" dirty="0" smtClean="0">
                  <a:solidFill>
                    <a:srgbClr val="FCAF17"/>
                  </a:solidFill>
                </a:rPr>
                <a:t>UNDERESTIMATED</a:t>
              </a:r>
              <a:endParaRPr lang="en-US" sz="7200" b="1" dirty="0">
                <a:solidFill>
                  <a:srgbClr val="FCAF17"/>
                </a:solidFill>
              </a:endParaRPr>
            </a:p>
          </p:txBody>
        </p:sp>
      </p:grpSp>
      <p:grpSp>
        <p:nvGrpSpPr>
          <p:cNvPr id="10" name="Group 9"/>
          <p:cNvGrpSpPr/>
          <p:nvPr/>
        </p:nvGrpSpPr>
        <p:grpSpPr>
          <a:xfrm>
            <a:off x="2582543" y="4203273"/>
            <a:ext cx="6993645" cy="997196"/>
            <a:chOff x="2596002" y="4571290"/>
            <a:chExt cx="6993645" cy="997196"/>
          </a:xfrm>
        </p:grpSpPr>
        <p:sp>
          <p:nvSpPr>
            <p:cNvPr id="11" name="Rectangle 10"/>
            <p:cNvSpPr/>
            <p:nvPr/>
          </p:nvSpPr>
          <p:spPr bwMode="auto">
            <a:xfrm>
              <a:off x="6092792" y="5164166"/>
              <a:ext cx="65" cy="276999"/>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2" name="TextBox 11"/>
            <p:cNvSpPr txBox="1"/>
            <p:nvPr/>
          </p:nvSpPr>
          <p:spPr>
            <a:xfrm>
              <a:off x="2596002" y="4571290"/>
              <a:ext cx="6993645" cy="997196"/>
            </a:xfrm>
            <a:prstGeom prst="rect">
              <a:avLst/>
            </a:prstGeom>
            <a:noFill/>
          </p:spPr>
          <p:txBody>
            <a:bodyPr wrap="none" lIns="0" tIns="0" rIns="0" bIns="0" rtlCol="0">
              <a:spAutoFit/>
            </a:bodyPr>
            <a:lstStyle/>
            <a:p>
              <a:r>
                <a:rPr lang="en-US" sz="7200" b="1" dirty="0" smtClean="0">
                  <a:solidFill>
                    <a:srgbClr val="E5550D"/>
                  </a:solidFill>
                </a:rPr>
                <a:t>UNDERVALUED</a:t>
              </a:r>
              <a:endParaRPr lang="en-US" sz="7200" b="1" dirty="0">
                <a:solidFill>
                  <a:srgbClr val="E5550D"/>
                </a:solidFill>
              </a:endParaRPr>
            </a:p>
          </p:txBody>
        </p:sp>
      </p:grpSp>
    </p:spTree>
    <p:extLst>
      <p:ext uri="{BB962C8B-B14F-4D97-AF65-F5344CB8AC3E}">
        <p14:creationId xmlns:p14="http://schemas.microsoft.com/office/powerpoint/2010/main" val="15001432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307840" y="1325563"/>
            <a:ext cx="7573010" cy="4554537"/>
          </a:xfrm>
        </p:spPr>
        <p:txBody>
          <a:bodyPr/>
          <a:lstStyle/>
          <a:p>
            <a:r>
              <a:rPr lang="en-US" sz="2600" dirty="0"/>
              <a:t>38% of CIOs reported that senior business leaders' lack of understanding and/or involvement in critical IT decisions are often or always obstacles to strategically leveraging IT.</a:t>
            </a:r>
          </a:p>
          <a:p>
            <a:r>
              <a:rPr lang="en-US" sz="2600" dirty="0"/>
              <a:t>62% of CIOs reported that nonprioritized competing projects and programs are often or always obstacles to strategically leveraging IT.</a:t>
            </a:r>
          </a:p>
          <a:p>
            <a:r>
              <a:rPr lang="en-US" sz="2600" dirty="0"/>
              <a:t>Only 48% of CIOs reported that business executives are mostly or completely satisfied with IT's contribution to the enterprise.</a:t>
            </a:r>
          </a:p>
          <a:p>
            <a:endParaRPr lang="en-US" sz="2600" dirty="0"/>
          </a:p>
        </p:txBody>
      </p:sp>
      <p:sp>
        <p:nvSpPr>
          <p:cNvPr id="4" name="Title 3"/>
          <p:cNvSpPr>
            <a:spLocks noGrp="1"/>
          </p:cNvSpPr>
          <p:nvPr>
            <p:ph type="title"/>
          </p:nvPr>
        </p:nvSpPr>
        <p:spPr/>
        <p:txBody>
          <a:bodyPr/>
          <a:lstStyle/>
          <a:p>
            <a:r>
              <a:rPr lang="en-US" dirty="0"/>
              <a:t>IT Governance — Undervalued and Underestimated</a:t>
            </a:r>
          </a:p>
        </p:txBody>
      </p:sp>
      <p:pic>
        <p:nvPicPr>
          <p:cNvPr id="7" name="Picture 6"/>
          <p:cNvPicPr>
            <a:picLocks noChangeAspect="1"/>
          </p:cNvPicPr>
          <p:nvPr/>
        </p:nvPicPr>
        <p:blipFill>
          <a:blip r:embed="rId3" cstate="print">
            <a:clrChange>
              <a:clrFrom>
                <a:srgbClr val="E2E4FB"/>
              </a:clrFrom>
              <a:clrTo>
                <a:srgbClr val="E2E4FB">
                  <a:alpha val="0"/>
                </a:srgbClr>
              </a:clrTo>
            </a:clrChange>
            <a:extLst>
              <a:ext uri="{28A0092B-C50C-407E-A947-70E740481C1C}">
                <a14:useLocalDpi xmlns:a14="http://schemas.microsoft.com/office/drawing/2010/main" val="0"/>
              </a:ext>
            </a:extLst>
          </a:blip>
          <a:stretch>
            <a:fillRect/>
          </a:stretch>
        </p:blipFill>
        <p:spPr>
          <a:xfrm>
            <a:off x="304800" y="1757680"/>
            <a:ext cx="3686863" cy="4128770"/>
          </a:xfrm>
          <a:prstGeom prst="rect">
            <a:avLst/>
          </a:prstGeom>
        </p:spPr>
      </p:pic>
      <p:sp>
        <p:nvSpPr>
          <p:cNvPr id="8" name="Text Box 91"/>
          <p:cNvSpPr txBox="1">
            <a:spLocks noChangeAspect="1" noChangeArrowheads="1"/>
          </p:cNvSpPr>
          <p:nvPr/>
        </p:nvSpPr>
        <p:spPr bwMode="gray">
          <a:xfrm>
            <a:off x="312350" y="6129585"/>
            <a:ext cx="5626894" cy="309315"/>
          </a:xfrm>
          <a:prstGeom prst="rect">
            <a:avLst/>
          </a:prstGeom>
          <a:noFill/>
          <a:ln w="12700">
            <a:noFill/>
            <a:miter lim="800000"/>
            <a:headEnd/>
            <a:tailEnd/>
          </a:ln>
        </p:spPr>
        <p:txBody>
          <a:bodyPr wrap="square" lIns="0" tIns="91440" rIns="0" bIns="91440" anchor="b">
            <a:spAutoFit/>
          </a:bodyPr>
          <a:lstStyle/>
          <a:p>
            <a:pPr algn="l">
              <a:spcBef>
                <a:spcPts val="0"/>
              </a:spcBef>
              <a:spcAft>
                <a:spcPts val="600"/>
              </a:spcAft>
            </a:pPr>
            <a:r>
              <a:rPr lang="en-US" sz="900" dirty="0">
                <a:solidFill>
                  <a:srgbClr val="000000"/>
                </a:solidFill>
                <a:latin typeface="Arial" panose="020B0604020202020204" pitchFamily="34" charset="0"/>
              </a:rPr>
              <a:t>Source: Gartner ITScore</a:t>
            </a:r>
            <a:endParaRPr lang="en-US" sz="900" dirty="0"/>
          </a:p>
        </p:txBody>
      </p:sp>
    </p:spTree>
    <p:extLst>
      <p:ext uri="{BB962C8B-B14F-4D97-AF65-F5344CB8AC3E}">
        <p14:creationId xmlns:p14="http://schemas.microsoft.com/office/powerpoint/2010/main" val="32140578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218238" y="1325563"/>
            <a:ext cx="5662612" cy="4554537"/>
          </a:xfrm>
        </p:spPr>
        <p:txBody>
          <a:bodyPr>
            <a:normAutofit lnSpcReduction="10000"/>
          </a:bodyPr>
          <a:lstStyle/>
          <a:p>
            <a:r>
              <a:rPr lang="en-US" sz="2100" b="1" dirty="0"/>
              <a:t>Governance lacks strategic focus </a:t>
            </a:r>
            <a:r>
              <a:rPr lang="en-US" sz="2100" dirty="0"/>
              <a:t>— Only tactical and operational </a:t>
            </a:r>
            <a:r>
              <a:rPr lang="en-US" sz="2100" dirty="0" smtClean="0"/>
              <a:t>considerations are made, </a:t>
            </a:r>
            <a:r>
              <a:rPr lang="en-US" sz="2100" dirty="0"/>
              <a:t>leading to challenged strategy execution.</a:t>
            </a:r>
          </a:p>
          <a:p>
            <a:r>
              <a:rPr lang="en-US" sz="2100" b="1" dirty="0"/>
              <a:t>No business value </a:t>
            </a:r>
            <a:r>
              <a:rPr lang="en-US" sz="2100" dirty="0"/>
              <a:t>— Governance </a:t>
            </a:r>
            <a:r>
              <a:rPr lang="en-US" sz="2100" dirty="0" smtClean="0"/>
              <a:t>decisions </a:t>
            </a:r>
            <a:r>
              <a:rPr lang="en-US" sz="2100" dirty="0"/>
              <a:t>are not business value or </a:t>
            </a:r>
            <a:r>
              <a:rPr lang="en-US" sz="2100" dirty="0" smtClean="0"/>
              <a:t/>
            </a:r>
            <a:br>
              <a:rPr lang="en-US" sz="2100" dirty="0" smtClean="0"/>
            </a:br>
            <a:r>
              <a:rPr lang="en-US" sz="2100" dirty="0" smtClean="0"/>
              <a:t>outcome </a:t>
            </a:r>
            <a:r>
              <a:rPr lang="en-US" sz="2100" dirty="0"/>
              <a:t>based. </a:t>
            </a:r>
          </a:p>
          <a:p>
            <a:r>
              <a:rPr lang="en-US" sz="2100" b="1" dirty="0"/>
              <a:t>No priority setting </a:t>
            </a:r>
            <a:r>
              <a:rPr lang="en-US" sz="2100" dirty="0"/>
              <a:t>— </a:t>
            </a:r>
            <a:r>
              <a:rPr lang="en-US" sz="2100" dirty="0" smtClean="0"/>
              <a:t>There is an inability </a:t>
            </a:r>
            <a:br>
              <a:rPr lang="en-US" sz="2100" dirty="0" smtClean="0"/>
            </a:br>
            <a:r>
              <a:rPr lang="en-US" sz="2100" dirty="0" smtClean="0"/>
              <a:t>to </a:t>
            </a:r>
            <a:r>
              <a:rPr lang="en-US" sz="2100" dirty="0"/>
              <a:t>set the right priorities (strategy versus operations) against limited resources or regulatory constraints.</a:t>
            </a:r>
          </a:p>
          <a:p>
            <a:r>
              <a:rPr lang="en-US" sz="2100" b="1" dirty="0"/>
              <a:t>Designed by IT for IT </a:t>
            </a:r>
            <a:r>
              <a:rPr lang="en-US" sz="2100" dirty="0"/>
              <a:t>— Governance is a critical capability of the business to balance risk and business outcomes.</a:t>
            </a:r>
          </a:p>
        </p:txBody>
      </p:sp>
      <p:sp>
        <p:nvSpPr>
          <p:cNvPr id="4" name="Title 3"/>
          <p:cNvSpPr>
            <a:spLocks noGrp="1"/>
          </p:cNvSpPr>
          <p:nvPr>
            <p:ph type="title"/>
          </p:nvPr>
        </p:nvSpPr>
        <p:spPr/>
        <p:txBody>
          <a:bodyPr/>
          <a:lstStyle/>
          <a:p>
            <a:r>
              <a:rPr lang="en-US" dirty="0"/>
              <a:t>Governance Breakdown</a:t>
            </a:r>
          </a:p>
        </p:txBody>
      </p:sp>
      <p:grpSp>
        <p:nvGrpSpPr>
          <p:cNvPr id="9" name="Group 52"/>
          <p:cNvGrpSpPr>
            <a:grpSpLocks noChangeAspect="1"/>
          </p:cNvGrpSpPr>
          <p:nvPr/>
        </p:nvGrpSpPr>
        <p:grpSpPr bwMode="auto">
          <a:xfrm>
            <a:off x="1446840" y="1861419"/>
            <a:ext cx="3514975" cy="3535174"/>
            <a:chOff x="4230" y="2242"/>
            <a:chExt cx="1044" cy="1050"/>
          </a:xfrm>
        </p:grpSpPr>
        <p:sp>
          <p:nvSpPr>
            <p:cNvPr id="10" name="Freeform 9"/>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1" name="Freeform 10"/>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2" name="Freeform 11"/>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3" name="Freeform 12"/>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4"/>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u="none" strike="noStrike" kern="0" cap="none" spc="0" normalizeH="0" baseline="0" noProof="0" dirty="0" smtClean="0">
                <a:ln>
                  <a:noFill/>
                </a:ln>
                <a:solidFill>
                  <a:srgbClr val="000000"/>
                </a:solidFill>
                <a:effectLst/>
                <a:uLnTx/>
                <a:uFillTx/>
                <a:latin typeface="+mj-lt"/>
                <a:ea typeface="+mn-ea"/>
                <a:cs typeface="+mn-cs"/>
              </a:endParaRPr>
            </a:p>
          </p:txBody>
        </p:sp>
        <p:sp>
          <p:nvSpPr>
            <p:cNvPr id="14" name="Freeform 13"/>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5" name="Freeform 14"/>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u="none" strike="noStrike" kern="0" cap="none" spc="0" normalizeH="0" baseline="0" noProof="0" dirty="0" smtClean="0">
                <a:ln>
                  <a:noFill/>
                </a:ln>
                <a:solidFill>
                  <a:srgbClr val="000000"/>
                </a:solidFill>
                <a:effectLst/>
                <a:uLnTx/>
                <a:uFillTx/>
                <a:latin typeface="+mj-lt"/>
                <a:ea typeface="+mn-ea"/>
                <a:cs typeface="+mn-cs"/>
              </a:endParaRPr>
            </a:p>
          </p:txBody>
        </p:sp>
        <p:sp>
          <p:nvSpPr>
            <p:cNvPr id="16" name="Freeform 15"/>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7" name="Freeform 16"/>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grpSp>
      <p:sp>
        <p:nvSpPr>
          <p:cNvPr id="18" name="Oval 17"/>
          <p:cNvSpPr/>
          <p:nvPr/>
        </p:nvSpPr>
        <p:spPr bwMode="ltGray">
          <a:xfrm>
            <a:off x="967106" y="3705250"/>
            <a:ext cx="1193266" cy="1193265"/>
          </a:xfrm>
          <a:prstGeom prst="ellipse">
            <a:avLst/>
          </a:prstGeom>
          <a:solidFill>
            <a:schemeClr val="bg2"/>
          </a:solidFill>
          <a:ln w="28575" cap="flat" cmpd="sng" algn="ctr">
            <a:solidFill>
              <a:srgbClr val="FFFFFF"/>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u="none" strike="noStrike" kern="0" cap="none" spc="0" normalizeH="0" baseline="0" noProof="0" dirty="0" smtClean="0">
              <a:ln>
                <a:noFill/>
              </a:ln>
              <a:solidFill>
                <a:srgbClr val="FFFFFF"/>
              </a:solidFill>
              <a:effectLst/>
              <a:uLnTx/>
              <a:uFillTx/>
              <a:latin typeface="+mj-lt"/>
              <a:ea typeface="+mn-ea"/>
              <a:cs typeface="+mn-cs"/>
            </a:endParaRPr>
          </a:p>
        </p:txBody>
      </p:sp>
      <p:sp>
        <p:nvSpPr>
          <p:cNvPr id="19" name="Oval 18"/>
          <p:cNvSpPr/>
          <p:nvPr/>
        </p:nvSpPr>
        <p:spPr bwMode="ltGray">
          <a:xfrm>
            <a:off x="967106" y="2360564"/>
            <a:ext cx="1193266" cy="1193265"/>
          </a:xfrm>
          <a:prstGeom prst="ellipse">
            <a:avLst/>
          </a:prstGeom>
          <a:solidFill>
            <a:schemeClr val="bg2"/>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0" name="Oval 19"/>
          <p:cNvSpPr/>
          <p:nvPr/>
        </p:nvSpPr>
        <p:spPr bwMode="ltGray">
          <a:xfrm>
            <a:off x="4241064" y="3705250"/>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1" name="Oval 20"/>
          <p:cNvSpPr/>
          <p:nvPr/>
        </p:nvSpPr>
        <p:spPr bwMode="ltGray">
          <a:xfrm>
            <a:off x="4241064" y="2360564"/>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2" name="Oval 21"/>
          <p:cNvSpPr/>
          <p:nvPr/>
        </p:nvSpPr>
        <p:spPr bwMode="ltGray">
          <a:xfrm>
            <a:off x="3290103" y="1334032"/>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3" name="Oval 22"/>
          <p:cNvSpPr/>
          <p:nvPr/>
        </p:nvSpPr>
        <p:spPr bwMode="ltGray">
          <a:xfrm>
            <a:off x="1917937" y="1334032"/>
            <a:ext cx="1193266" cy="1193265"/>
          </a:xfrm>
          <a:prstGeom prst="ellipse">
            <a:avLst/>
          </a:prstGeom>
          <a:solidFill>
            <a:schemeClr val="bg2"/>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4" name="Oval 23"/>
          <p:cNvSpPr/>
          <p:nvPr/>
        </p:nvSpPr>
        <p:spPr bwMode="ltGray">
          <a:xfrm>
            <a:off x="3290103" y="4694608"/>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5" name="Oval 24"/>
          <p:cNvSpPr/>
          <p:nvPr/>
        </p:nvSpPr>
        <p:spPr bwMode="ltGray">
          <a:xfrm>
            <a:off x="1917937" y="4694608"/>
            <a:ext cx="1193266" cy="1193265"/>
          </a:xfrm>
          <a:prstGeom prst="ellipse">
            <a:avLst/>
          </a:prstGeom>
          <a:solidFill>
            <a:schemeClr val="bg2"/>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6" name="Oval 25"/>
          <p:cNvSpPr/>
          <p:nvPr/>
        </p:nvSpPr>
        <p:spPr bwMode="ltGray">
          <a:xfrm>
            <a:off x="4340503" y="3804688"/>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No Priority</a:t>
            </a:r>
            <a:br>
              <a:rPr lang="en-US" sz="1200" kern="0" dirty="0" smtClean="0">
                <a:latin typeface="+mj-lt"/>
                <a:ea typeface="+mn-ea"/>
                <a:cs typeface="+mn-cs"/>
              </a:rPr>
            </a:br>
            <a:r>
              <a:rPr lang="en-US" sz="1200" kern="0" dirty="0" smtClean="0">
                <a:latin typeface="+mj-lt"/>
                <a:ea typeface="+mn-ea"/>
                <a:cs typeface="+mn-cs"/>
              </a:rPr>
              <a:t>Setting</a:t>
            </a:r>
            <a:endParaRPr lang="en-US" sz="1200" kern="0" dirty="0">
              <a:latin typeface="+mj-lt"/>
              <a:ea typeface="+mn-ea"/>
              <a:cs typeface="+mn-cs"/>
            </a:endParaRPr>
          </a:p>
        </p:txBody>
      </p:sp>
      <p:sp>
        <p:nvSpPr>
          <p:cNvPr id="27" name="Oval 26"/>
          <p:cNvSpPr/>
          <p:nvPr/>
        </p:nvSpPr>
        <p:spPr bwMode="ltGray">
          <a:xfrm>
            <a:off x="1066545" y="2460002"/>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lvl="0" defTabSz="1018824" eaLnBrk="1" fontAlgn="auto" hangingPunct="1">
              <a:lnSpc>
                <a:spcPct val="100000"/>
              </a:lnSpc>
              <a:spcBef>
                <a:spcPts val="0"/>
              </a:spcBef>
              <a:spcAft>
                <a:spcPts val="0"/>
              </a:spcAft>
              <a:defRPr/>
            </a:pPr>
            <a:r>
              <a:rPr lang="en-US" sz="1200" kern="0" dirty="0" smtClean="0">
                <a:latin typeface="+mj-lt"/>
                <a:ea typeface="+mn-ea"/>
                <a:cs typeface="+mn-cs"/>
              </a:rPr>
              <a:t>Culture</a:t>
            </a:r>
            <a:br>
              <a:rPr lang="en-US" sz="1200" kern="0" dirty="0" smtClean="0">
                <a:latin typeface="+mj-lt"/>
                <a:ea typeface="+mn-ea"/>
                <a:cs typeface="+mn-cs"/>
              </a:rPr>
            </a:br>
            <a:r>
              <a:rPr lang="en-US" sz="1200" kern="0" dirty="0" smtClean="0">
                <a:latin typeface="+mj-lt"/>
                <a:ea typeface="+mn-ea"/>
                <a:cs typeface="+mn-cs"/>
              </a:rPr>
              <a:t>Clash</a:t>
            </a:r>
            <a:endParaRPr lang="en-US" sz="1200" kern="0" dirty="0">
              <a:latin typeface="+mj-lt"/>
              <a:ea typeface="+mn-ea"/>
              <a:cs typeface="+mn-cs"/>
            </a:endParaRPr>
          </a:p>
        </p:txBody>
      </p:sp>
      <p:sp>
        <p:nvSpPr>
          <p:cNvPr id="28" name="Oval 27"/>
          <p:cNvSpPr/>
          <p:nvPr/>
        </p:nvSpPr>
        <p:spPr bwMode="ltGray">
          <a:xfrm>
            <a:off x="3389542" y="4794046"/>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Designed by</a:t>
            </a:r>
            <a:br>
              <a:rPr lang="en-US" sz="1200" kern="0" dirty="0" smtClean="0">
                <a:latin typeface="+mj-lt"/>
                <a:ea typeface="+mn-ea"/>
                <a:cs typeface="+mn-cs"/>
              </a:rPr>
            </a:br>
            <a:r>
              <a:rPr lang="en-US" sz="1200" kern="0" dirty="0" smtClean="0">
                <a:latin typeface="+mj-lt"/>
                <a:ea typeface="+mn-ea"/>
                <a:cs typeface="+mn-cs"/>
              </a:rPr>
              <a:t>IT for IT</a:t>
            </a:r>
            <a:endParaRPr lang="en-US" sz="1200" kern="0" dirty="0">
              <a:latin typeface="+mj-lt"/>
              <a:ea typeface="+mn-ea"/>
              <a:cs typeface="+mn-cs"/>
            </a:endParaRPr>
          </a:p>
        </p:txBody>
      </p:sp>
      <p:sp>
        <p:nvSpPr>
          <p:cNvPr id="29" name="Oval 28"/>
          <p:cNvSpPr/>
          <p:nvPr/>
        </p:nvSpPr>
        <p:spPr bwMode="ltGray">
          <a:xfrm>
            <a:off x="1066545" y="3804688"/>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IT</a:t>
            </a:r>
            <a:br>
              <a:rPr lang="en-US" sz="1200" kern="0" dirty="0" smtClean="0">
                <a:latin typeface="+mj-lt"/>
                <a:ea typeface="+mn-ea"/>
                <a:cs typeface="+mn-cs"/>
              </a:rPr>
            </a:br>
            <a:r>
              <a:rPr lang="en-US" sz="1200" kern="0" dirty="0" smtClean="0">
                <a:latin typeface="+mj-lt"/>
                <a:ea typeface="+mn-ea"/>
                <a:cs typeface="+mn-cs"/>
              </a:rPr>
              <a:t>Management</a:t>
            </a:r>
            <a:endParaRPr lang="en-US" sz="1200" kern="0" dirty="0">
              <a:latin typeface="+mj-lt"/>
              <a:ea typeface="+mn-ea"/>
              <a:cs typeface="+mn-cs"/>
            </a:endParaRPr>
          </a:p>
        </p:txBody>
      </p:sp>
      <p:sp>
        <p:nvSpPr>
          <p:cNvPr id="30" name="Oval 29"/>
          <p:cNvSpPr/>
          <p:nvPr/>
        </p:nvSpPr>
        <p:spPr bwMode="ltGray">
          <a:xfrm>
            <a:off x="2017376" y="4794046"/>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Focused</a:t>
            </a:r>
            <a:br>
              <a:rPr lang="en-US" sz="1200" kern="0" dirty="0" smtClean="0">
                <a:latin typeface="+mj-lt"/>
                <a:ea typeface="+mn-ea"/>
                <a:cs typeface="+mn-cs"/>
              </a:rPr>
            </a:br>
            <a:r>
              <a:rPr lang="en-US" sz="1200" kern="0" dirty="0" smtClean="0">
                <a:latin typeface="+mj-lt"/>
                <a:ea typeface="+mn-ea"/>
                <a:cs typeface="+mn-cs"/>
              </a:rPr>
              <a:t>on Control</a:t>
            </a:r>
            <a:endParaRPr lang="en-US" sz="1200" kern="0" dirty="0">
              <a:latin typeface="+mj-lt"/>
              <a:ea typeface="+mn-ea"/>
              <a:cs typeface="+mn-cs"/>
            </a:endParaRPr>
          </a:p>
        </p:txBody>
      </p:sp>
      <p:sp>
        <p:nvSpPr>
          <p:cNvPr id="31" name="Oval 30"/>
          <p:cNvSpPr/>
          <p:nvPr/>
        </p:nvSpPr>
        <p:spPr bwMode="ltGray">
          <a:xfrm>
            <a:off x="3389542" y="1433470"/>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defRPr/>
            </a:pPr>
            <a:r>
              <a:rPr lang="en-US" sz="1200" kern="0" dirty="0" smtClean="0">
                <a:latin typeface="+mj-lt"/>
                <a:ea typeface="+mn-ea"/>
                <a:cs typeface="+mn-cs"/>
              </a:rPr>
              <a:t>No Strategic</a:t>
            </a:r>
            <a:br>
              <a:rPr lang="en-US" sz="1200" kern="0" dirty="0" smtClean="0">
                <a:latin typeface="+mj-lt"/>
                <a:ea typeface="+mn-ea"/>
                <a:cs typeface="+mn-cs"/>
              </a:rPr>
            </a:br>
            <a:r>
              <a:rPr lang="en-US" sz="1200" kern="0" dirty="0" smtClean="0">
                <a:latin typeface="+mj-lt"/>
                <a:ea typeface="+mn-ea"/>
                <a:cs typeface="+mn-cs"/>
              </a:rPr>
              <a:t>Focus</a:t>
            </a:r>
            <a:endParaRPr lang="en-US" sz="1200" kern="0" dirty="0">
              <a:latin typeface="+mj-lt"/>
              <a:ea typeface="+mn-ea"/>
              <a:cs typeface="+mn-cs"/>
            </a:endParaRPr>
          </a:p>
        </p:txBody>
      </p:sp>
      <p:sp>
        <p:nvSpPr>
          <p:cNvPr id="32" name="Oval 31"/>
          <p:cNvSpPr/>
          <p:nvPr/>
        </p:nvSpPr>
        <p:spPr bwMode="ltGray">
          <a:xfrm>
            <a:off x="4340503" y="2460002"/>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lvl="0" defTabSz="1018824" eaLnBrk="1" fontAlgn="auto" hangingPunct="1">
              <a:lnSpc>
                <a:spcPct val="100000"/>
              </a:lnSpc>
              <a:spcBef>
                <a:spcPts val="0"/>
              </a:spcBef>
              <a:spcAft>
                <a:spcPts val="0"/>
              </a:spcAft>
              <a:defRPr/>
            </a:pPr>
            <a:r>
              <a:rPr lang="en-US" sz="1200" kern="0" dirty="0" smtClean="0">
                <a:latin typeface="+mj-lt"/>
                <a:ea typeface="+mn-ea"/>
                <a:cs typeface="+mn-cs"/>
              </a:rPr>
              <a:t>No Business</a:t>
            </a:r>
            <a:br>
              <a:rPr lang="en-US" sz="1200" kern="0" dirty="0" smtClean="0">
                <a:latin typeface="+mj-lt"/>
                <a:ea typeface="+mn-ea"/>
                <a:cs typeface="+mn-cs"/>
              </a:rPr>
            </a:br>
            <a:r>
              <a:rPr lang="en-US" sz="1200" kern="0" dirty="0" smtClean="0">
                <a:latin typeface="+mj-lt"/>
                <a:ea typeface="+mn-ea"/>
                <a:cs typeface="+mn-cs"/>
              </a:rPr>
              <a:t>Value</a:t>
            </a:r>
            <a:endParaRPr lang="en-US" sz="1200" kern="0" dirty="0">
              <a:latin typeface="+mj-lt"/>
              <a:ea typeface="+mn-ea"/>
              <a:cs typeface="+mn-cs"/>
            </a:endParaRPr>
          </a:p>
        </p:txBody>
      </p:sp>
      <p:sp>
        <p:nvSpPr>
          <p:cNvPr id="33" name="Oval 32"/>
          <p:cNvSpPr/>
          <p:nvPr/>
        </p:nvSpPr>
        <p:spPr bwMode="ltGray">
          <a:xfrm>
            <a:off x="2267392" y="2677019"/>
            <a:ext cx="1894112" cy="1894111"/>
          </a:xfrm>
          <a:prstGeom prst="ellipse">
            <a:avLst/>
          </a:prstGeom>
          <a:solidFill>
            <a:srgbClr val="FFFFFF"/>
          </a:solidFill>
          <a:ln w="28575" cap="flat" cmpd="sng" algn="ctr">
            <a:solidFill>
              <a:srgbClr val="FFFFFF"/>
            </a:solidFill>
            <a:prstDash val="solid"/>
          </a:ln>
          <a:effectLst/>
        </p:spPr>
        <p:txBody>
          <a:bodyPr lIns="0" tIns="0" rIns="0" bIns="0"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1600" u="none" strike="noStrike" kern="0" cap="none" spc="0" normalizeH="0" baseline="0" noProof="0" dirty="0" smtClean="0">
              <a:ln>
                <a:noFill/>
              </a:ln>
              <a:solidFill>
                <a:srgbClr val="968C6D"/>
              </a:solidFill>
              <a:effectLst/>
              <a:uLnTx/>
              <a:uFillTx/>
              <a:latin typeface="+mj-lt"/>
              <a:ea typeface="+mn-ea"/>
              <a:cs typeface="+mn-cs"/>
            </a:endParaRPr>
          </a:p>
        </p:txBody>
      </p:sp>
      <p:sp>
        <p:nvSpPr>
          <p:cNvPr id="34" name="Oval 33"/>
          <p:cNvSpPr/>
          <p:nvPr/>
        </p:nvSpPr>
        <p:spPr bwMode="ltGray">
          <a:xfrm>
            <a:off x="2351584" y="2761211"/>
            <a:ext cx="1725729" cy="1725728"/>
          </a:xfrm>
          <a:prstGeom prst="ellipse">
            <a:avLst/>
          </a:prstGeom>
          <a:solidFill>
            <a:srgbClr val="FFFFFF"/>
          </a:solidFill>
          <a:ln w="28575" cap="flat" cmpd="sng" algn="ctr">
            <a:solidFill>
              <a:srgbClr val="666666"/>
            </a:solidFill>
            <a:prstDash val="solid"/>
          </a:ln>
          <a:effectLst/>
        </p:spPr>
        <p:txBody>
          <a:bodyPr wrap="none" lIns="0" tIns="0" rIns="0" bIns="0" rtlCol="0" anchor="ctr"/>
          <a:lstStyle/>
          <a:p>
            <a:pPr lvl="0" defTabSz="1018824" eaLnBrk="1" fontAlgn="auto" hangingPunct="1">
              <a:lnSpc>
                <a:spcPct val="100000"/>
              </a:lnSpc>
              <a:spcBef>
                <a:spcPts val="0"/>
              </a:spcBef>
              <a:spcAft>
                <a:spcPts val="0"/>
              </a:spcAft>
              <a:defRPr/>
            </a:pPr>
            <a:r>
              <a:rPr lang="en-US" sz="1600" b="1" kern="0" dirty="0" smtClean="0">
                <a:latin typeface="+mj-lt"/>
                <a:ea typeface="+mn-ea"/>
                <a:cs typeface="+mn-cs"/>
              </a:rPr>
              <a:t>Governance</a:t>
            </a:r>
            <a:br>
              <a:rPr lang="en-US" sz="1600" b="1" kern="0" dirty="0" smtClean="0">
                <a:latin typeface="+mj-lt"/>
                <a:ea typeface="+mn-ea"/>
                <a:cs typeface="+mn-cs"/>
              </a:rPr>
            </a:br>
            <a:r>
              <a:rPr lang="en-US" sz="1600" b="1" kern="0" dirty="0" smtClean="0">
                <a:latin typeface="+mj-lt"/>
                <a:ea typeface="+mn-ea"/>
                <a:cs typeface="+mn-cs"/>
              </a:rPr>
              <a:t>Breakdowns</a:t>
            </a:r>
            <a:endParaRPr lang="en-US" sz="1600" b="1" kern="0" dirty="0">
              <a:latin typeface="+mj-lt"/>
              <a:ea typeface="+mn-ea"/>
              <a:cs typeface="+mn-cs"/>
            </a:endParaRPr>
          </a:p>
        </p:txBody>
      </p:sp>
      <p:sp>
        <p:nvSpPr>
          <p:cNvPr id="35" name="Oval 34"/>
          <p:cNvSpPr/>
          <p:nvPr/>
        </p:nvSpPr>
        <p:spPr bwMode="ltGray">
          <a:xfrm>
            <a:off x="2017376" y="1433470"/>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No</a:t>
            </a:r>
            <a:br>
              <a:rPr lang="en-US" sz="1200" kern="0" dirty="0" smtClean="0">
                <a:latin typeface="+mj-lt"/>
                <a:ea typeface="+mn-ea"/>
                <a:cs typeface="+mn-cs"/>
              </a:rPr>
            </a:br>
            <a:r>
              <a:rPr lang="en-US" sz="1200" kern="0" dirty="0" smtClean="0">
                <a:latin typeface="+mj-lt"/>
                <a:ea typeface="+mn-ea"/>
                <a:cs typeface="+mn-cs"/>
              </a:rPr>
              <a:t>Mandate</a:t>
            </a:r>
            <a:endParaRPr lang="en-US" sz="1200" kern="0" dirty="0">
              <a:latin typeface="+mj-lt"/>
              <a:ea typeface="+mn-ea"/>
              <a:cs typeface="+mn-cs"/>
            </a:endParaRPr>
          </a:p>
        </p:txBody>
      </p:sp>
    </p:spTree>
    <p:extLst>
      <p:ext uri="{BB962C8B-B14F-4D97-AF65-F5344CB8AC3E}">
        <p14:creationId xmlns:p14="http://schemas.microsoft.com/office/powerpoint/2010/main" val="31854147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218238" y="1325563"/>
            <a:ext cx="5662612" cy="4554537"/>
          </a:xfrm>
        </p:spPr>
        <p:txBody>
          <a:bodyPr>
            <a:normAutofit lnSpcReduction="10000"/>
          </a:bodyPr>
          <a:lstStyle/>
          <a:p>
            <a:pPr>
              <a:spcAft>
                <a:spcPts val="400"/>
              </a:spcAft>
            </a:pPr>
            <a:r>
              <a:rPr lang="en-US" sz="2100" b="1" dirty="0"/>
              <a:t>Focused on control </a:t>
            </a:r>
            <a:r>
              <a:rPr lang="en-US" sz="2100" dirty="0"/>
              <a:t>— A control-based focus alone is not able to deliver on strategy and business outcomes. Control </a:t>
            </a:r>
            <a:r>
              <a:rPr lang="en-US" sz="2100" dirty="0" smtClean="0"/>
              <a:t>does</a:t>
            </a:r>
            <a:br>
              <a:rPr lang="en-US" sz="2100" dirty="0" smtClean="0"/>
            </a:br>
            <a:r>
              <a:rPr lang="en-US" sz="2100" dirty="0" smtClean="0"/>
              <a:t>not </a:t>
            </a:r>
            <a:r>
              <a:rPr lang="en-US" sz="2100" dirty="0"/>
              <a:t>scale.</a:t>
            </a:r>
          </a:p>
          <a:p>
            <a:pPr>
              <a:spcAft>
                <a:spcPts val="400"/>
              </a:spcAft>
            </a:pPr>
            <a:r>
              <a:rPr lang="en-US" sz="2100" b="1" dirty="0"/>
              <a:t>IT management </a:t>
            </a:r>
            <a:r>
              <a:rPr lang="en-US" sz="2100" dirty="0"/>
              <a:t>— There is no clear separation between what is governance and what is a management </a:t>
            </a:r>
            <a:r>
              <a:rPr lang="en-US" sz="2100" dirty="0" smtClean="0"/>
              <a:t>responsibility. This </a:t>
            </a:r>
            <a:r>
              <a:rPr lang="en-US" sz="2100" dirty="0"/>
              <a:t>dilutes accountabilities.</a:t>
            </a:r>
          </a:p>
          <a:p>
            <a:pPr>
              <a:spcAft>
                <a:spcPts val="400"/>
              </a:spcAft>
            </a:pPr>
            <a:r>
              <a:rPr lang="en-US" sz="2100" b="1" dirty="0"/>
              <a:t>Culture clash </a:t>
            </a:r>
            <a:r>
              <a:rPr lang="en-US" sz="2100" dirty="0"/>
              <a:t>— Governance cannot reach its potential due to culturally based believes and behaviors. </a:t>
            </a:r>
          </a:p>
          <a:p>
            <a:pPr>
              <a:spcAft>
                <a:spcPts val="400"/>
              </a:spcAft>
            </a:pPr>
            <a:r>
              <a:rPr lang="en-US" sz="2100" b="1" dirty="0"/>
              <a:t>No mandate </a:t>
            </a:r>
            <a:r>
              <a:rPr lang="en-US" sz="2100" dirty="0"/>
              <a:t>— The governance capability has no mandate to make decisions and follow through on commitments.</a:t>
            </a:r>
          </a:p>
        </p:txBody>
      </p:sp>
      <p:sp>
        <p:nvSpPr>
          <p:cNvPr id="4" name="Title 3"/>
          <p:cNvSpPr>
            <a:spLocks noGrp="1"/>
          </p:cNvSpPr>
          <p:nvPr>
            <p:ph type="title"/>
          </p:nvPr>
        </p:nvSpPr>
        <p:spPr/>
        <p:txBody>
          <a:bodyPr/>
          <a:lstStyle/>
          <a:p>
            <a:r>
              <a:rPr lang="en-US" dirty="0"/>
              <a:t>Governance Breakdown</a:t>
            </a:r>
          </a:p>
        </p:txBody>
      </p:sp>
      <p:grpSp>
        <p:nvGrpSpPr>
          <p:cNvPr id="9" name="Group 52"/>
          <p:cNvGrpSpPr>
            <a:grpSpLocks noChangeAspect="1"/>
          </p:cNvGrpSpPr>
          <p:nvPr/>
        </p:nvGrpSpPr>
        <p:grpSpPr bwMode="auto">
          <a:xfrm>
            <a:off x="1446840" y="1861419"/>
            <a:ext cx="3514975" cy="3535174"/>
            <a:chOff x="4230" y="2242"/>
            <a:chExt cx="1044" cy="1050"/>
          </a:xfrm>
        </p:grpSpPr>
        <p:sp>
          <p:nvSpPr>
            <p:cNvPr id="10" name="Freeform 9"/>
            <p:cNvSpPr>
              <a:spLocks/>
            </p:cNvSpPr>
            <p:nvPr/>
          </p:nvSpPr>
          <p:spPr bwMode="auto">
            <a:xfrm>
              <a:off x="4752" y="2242"/>
              <a:ext cx="370" cy="525"/>
            </a:xfrm>
            <a:custGeom>
              <a:avLst/>
              <a:gdLst/>
              <a:ahLst/>
              <a:cxnLst>
                <a:cxn ang="0">
                  <a:pos x="988" y="413"/>
                </a:cxn>
                <a:cxn ang="0">
                  <a:pos x="0" y="0"/>
                </a:cxn>
                <a:cxn ang="0">
                  <a:pos x="0" y="1400"/>
                </a:cxn>
                <a:cxn ang="0">
                  <a:pos x="988" y="413"/>
                </a:cxn>
              </a:cxnLst>
              <a:rect l="0" t="0" r="r" b="b"/>
              <a:pathLst>
                <a:path w="988" h="1400">
                  <a:moveTo>
                    <a:pt x="988" y="413"/>
                  </a:moveTo>
                  <a:cubicBezTo>
                    <a:pt x="726" y="149"/>
                    <a:pt x="371" y="0"/>
                    <a:pt x="0" y="0"/>
                  </a:cubicBezTo>
                  <a:lnTo>
                    <a:pt x="0" y="1400"/>
                  </a:lnTo>
                  <a:lnTo>
                    <a:pt x="988" y="413"/>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1" name="Freeform 10"/>
            <p:cNvSpPr>
              <a:spLocks/>
            </p:cNvSpPr>
            <p:nvPr/>
          </p:nvSpPr>
          <p:spPr bwMode="auto">
            <a:xfrm>
              <a:off x="4752" y="2397"/>
              <a:ext cx="522" cy="370"/>
            </a:xfrm>
            <a:custGeom>
              <a:avLst/>
              <a:gdLst/>
              <a:ahLst/>
              <a:cxnLst>
                <a:cxn ang="0">
                  <a:pos x="1392" y="987"/>
                </a:cxn>
                <a:cxn ang="0">
                  <a:pos x="988" y="0"/>
                </a:cxn>
                <a:cxn ang="0">
                  <a:pos x="0" y="987"/>
                </a:cxn>
                <a:cxn ang="0">
                  <a:pos x="1392" y="987"/>
                </a:cxn>
              </a:cxnLst>
              <a:rect l="0" t="0" r="r" b="b"/>
              <a:pathLst>
                <a:path w="1392" h="987">
                  <a:moveTo>
                    <a:pt x="1392" y="987"/>
                  </a:moveTo>
                  <a:cubicBezTo>
                    <a:pt x="1392" y="618"/>
                    <a:pt x="1247" y="263"/>
                    <a:pt x="988" y="0"/>
                  </a:cubicBezTo>
                  <a:lnTo>
                    <a:pt x="0" y="987"/>
                  </a:lnTo>
                  <a:lnTo>
                    <a:pt x="1392" y="987"/>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2" name="Freeform 11"/>
            <p:cNvSpPr>
              <a:spLocks/>
            </p:cNvSpPr>
            <p:nvPr/>
          </p:nvSpPr>
          <p:spPr bwMode="auto">
            <a:xfrm>
              <a:off x="4752" y="2767"/>
              <a:ext cx="522" cy="370"/>
            </a:xfrm>
            <a:custGeom>
              <a:avLst/>
              <a:gdLst/>
              <a:ahLst/>
              <a:cxnLst>
                <a:cxn ang="0">
                  <a:pos x="988" y="988"/>
                </a:cxn>
                <a:cxn ang="0">
                  <a:pos x="1392" y="0"/>
                </a:cxn>
                <a:cxn ang="0">
                  <a:pos x="0" y="0"/>
                </a:cxn>
                <a:cxn ang="0">
                  <a:pos x="988" y="988"/>
                </a:cxn>
              </a:cxnLst>
              <a:rect l="0" t="0" r="r" b="b"/>
              <a:pathLst>
                <a:path w="1392" h="988">
                  <a:moveTo>
                    <a:pt x="988" y="988"/>
                  </a:moveTo>
                  <a:cubicBezTo>
                    <a:pt x="1247" y="725"/>
                    <a:pt x="1392" y="370"/>
                    <a:pt x="1392" y="0"/>
                  </a:cubicBezTo>
                  <a:lnTo>
                    <a:pt x="0" y="0"/>
                  </a:lnTo>
                  <a:lnTo>
                    <a:pt x="988" y="988"/>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3" name="Freeform 12"/>
            <p:cNvSpPr>
              <a:spLocks/>
            </p:cNvSpPr>
            <p:nvPr/>
          </p:nvSpPr>
          <p:spPr bwMode="auto">
            <a:xfrm>
              <a:off x="4752" y="2767"/>
              <a:ext cx="370" cy="525"/>
            </a:xfrm>
            <a:custGeom>
              <a:avLst/>
              <a:gdLst/>
              <a:ahLst/>
              <a:cxnLst>
                <a:cxn ang="0">
                  <a:pos x="0" y="1400"/>
                </a:cxn>
                <a:cxn ang="0">
                  <a:pos x="988" y="988"/>
                </a:cxn>
                <a:cxn ang="0">
                  <a:pos x="0" y="0"/>
                </a:cxn>
                <a:cxn ang="0">
                  <a:pos x="0" y="1400"/>
                </a:cxn>
              </a:cxnLst>
              <a:rect l="0" t="0" r="r" b="b"/>
              <a:pathLst>
                <a:path w="988" h="1400">
                  <a:moveTo>
                    <a:pt x="0" y="1400"/>
                  </a:moveTo>
                  <a:cubicBezTo>
                    <a:pt x="371" y="1400"/>
                    <a:pt x="726" y="1252"/>
                    <a:pt x="988" y="988"/>
                  </a:cubicBezTo>
                  <a:lnTo>
                    <a:pt x="0" y="0"/>
                  </a:lnTo>
                  <a:lnTo>
                    <a:pt x="0" y="1400"/>
                  </a:lnTo>
                  <a:close/>
                </a:path>
              </a:pathLst>
            </a:custGeom>
            <a:solidFill>
              <a:schemeClr val="accent4"/>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u="none" strike="noStrike" kern="0" cap="none" spc="0" normalizeH="0" baseline="0" noProof="0" dirty="0" smtClean="0">
                <a:ln>
                  <a:noFill/>
                </a:ln>
                <a:solidFill>
                  <a:srgbClr val="000000"/>
                </a:solidFill>
                <a:effectLst/>
                <a:uLnTx/>
                <a:uFillTx/>
                <a:latin typeface="+mj-lt"/>
                <a:ea typeface="+mn-ea"/>
                <a:cs typeface="+mn-cs"/>
              </a:endParaRPr>
            </a:p>
          </p:txBody>
        </p:sp>
        <p:sp>
          <p:nvSpPr>
            <p:cNvPr id="14" name="Freeform 13"/>
            <p:cNvSpPr>
              <a:spLocks/>
            </p:cNvSpPr>
            <p:nvPr/>
          </p:nvSpPr>
          <p:spPr bwMode="auto">
            <a:xfrm>
              <a:off x="4382" y="2767"/>
              <a:ext cx="370" cy="525"/>
            </a:xfrm>
            <a:custGeom>
              <a:avLst/>
              <a:gdLst/>
              <a:ahLst/>
              <a:cxnLst>
                <a:cxn ang="0">
                  <a:pos x="0" y="988"/>
                </a:cxn>
                <a:cxn ang="0">
                  <a:pos x="987" y="1400"/>
                </a:cxn>
                <a:cxn ang="0">
                  <a:pos x="987" y="0"/>
                </a:cxn>
                <a:cxn ang="0">
                  <a:pos x="0" y="988"/>
                </a:cxn>
              </a:cxnLst>
              <a:rect l="0" t="0" r="r" b="b"/>
              <a:pathLst>
                <a:path w="987" h="1400">
                  <a:moveTo>
                    <a:pt x="0" y="988"/>
                  </a:moveTo>
                  <a:cubicBezTo>
                    <a:pt x="262" y="1252"/>
                    <a:pt x="617" y="1400"/>
                    <a:pt x="987" y="1400"/>
                  </a:cubicBezTo>
                  <a:lnTo>
                    <a:pt x="987" y="0"/>
                  </a:lnTo>
                  <a:lnTo>
                    <a:pt x="0" y="988"/>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5" name="Freeform 14"/>
            <p:cNvSpPr>
              <a:spLocks/>
            </p:cNvSpPr>
            <p:nvPr/>
          </p:nvSpPr>
          <p:spPr bwMode="auto">
            <a:xfrm>
              <a:off x="4230" y="2767"/>
              <a:ext cx="522" cy="370"/>
            </a:xfrm>
            <a:custGeom>
              <a:avLst/>
              <a:gdLst/>
              <a:ahLst/>
              <a:cxnLst>
                <a:cxn ang="0">
                  <a:pos x="0" y="0"/>
                </a:cxn>
                <a:cxn ang="0">
                  <a:pos x="405" y="988"/>
                </a:cxn>
                <a:cxn ang="0">
                  <a:pos x="1392" y="0"/>
                </a:cxn>
                <a:cxn ang="0">
                  <a:pos x="0" y="0"/>
                </a:cxn>
              </a:cxnLst>
              <a:rect l="0" t="0" r="r" b="b"/>
              <a:pathLst>
                <a:path w="1392" h="988">
                  <a:moveTo>
                    <a:pt x="0" y="0"/>
                  </a:moveTo>
                  <a:cubicBezTo>
                    <a:pt x="0" y="370"/>
                    <a:pt x="146" y="725"/>
                    <a:pt x="405" y="988"/>
                  </a:cubicBezTo>
                  <a:lnTo>
                    <a:pt x="1392" y="0"/>
                  </a:lnTo>
                  <a:lnTo>
                    <a:pt x="0" y="0"/>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u="none" strike="noStrike" kern="0" cap="none" spc="0" normalizeH="0" baseline="0" noProof="0" dirty="0" smtClean="0">
                <a:ln>
                  <a:noFill/>
                </a:ln>
                <a:solidFill>
                  <a:srgbClr val="000000"/>
                </a:solidFill>
                <a:effectLst/>
                <a:uLnTx/>
                <a:uFillTx/>
                <a:latin typeface="+mj-lt"/>
                <a:ea typeface="+mn-ea"/>
                <a:cs typeface="+mn-cs"/>
              </a:endParaRPr>
            </a:p>
          </p:txBody>
        </p:sp>
        <p:sp>
          <p:nvSpPr>
            <p:cNvPr id="16" name="Freeform 15"/>
            <p:cNvSpPr>
              <a:spLocks/>
            </p:cNvSpPr>
            <p:nvPr/>
          </p:nvSpPr>
          <p:spPr bwMode="auto">
            <a:xfrm>
              <a:off x="4230" y="2397"/>
              <a:ext cx="522" cy="370"/>
            </a:xfrm>
            <a:custGeom>
              <a:avLst/>
              <a:gdLst/>
              <a:ahLst/>
              <a:cxnLst>
                <a:cxn ang="0">
                  <a:pos x="405" y="0"/>
                </a:cxn>
                <a:cxn ang="0">
                  <a:pos x="0" y="987"/>
                </a:cxn>
                <a:cxn ang="0">
                  <a:pos x="1392" y="987"/>
                </a:cxn>
                <a:cxn ang="0">
                  <a:pos x="405" y="0"/>
                </a:cxn>
              </a:cxnLst>
              <a:rect l="0" t="0" r="r" b="b"/>
              <a:pathLst>
                <a:path w="1392" h="987">
                  <a:moveTo>
                    <a:pt x="405" y="0"/>
                  </a:moveTo>
                  <a:cubicBezTo>
                    <a:pt x="146" y="263"/>
                    <a:pt x="0" y="618"/>
                    <a:pt x="0" y="987"/>
                  </a:cubicBezTo>
                  <a:lnTo>
                    <a:pt x="1392" y="987"/>
                  </a:lnTo>
                  <a:lnTo>
                    <a:pt x="405" y="0"/>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sp>
          <p:nvSpPr>
            <p:cNvPr id="17" name="Freeform 16"/>
            <p:cNvSpPr>
              <a:spLocks/>
            </p:cNvSpPr>
            <p:nvPr/>
          </p:nvSpPr>
          <p:spPr bwMode="auto">
            <a:xfrm>
              <a:off x="4382" y="2242"/>
              <a:ext cx="370" cy="525"/>
            </a:xfrm>
            <a:custGeom>
              <a:avLst/>
              <a:gdLst/>
              <a:ahLst/>
              <a:cxnLst>
                <a:cxn ang="0">
                  <a:pos x="987" y="0"/>
                </a:cxn>
                <a:cxn ang="0">
                  <a:pos x="0" y="413"/>
                </a:cxn>
                <a:cxn ang="0">
                  <a:pos x="987" y="1400"/>
                </a:cxn>
                <a:cxn ang="0">
                  <a:pos x="987" y="0"/>
                </a:cxn>
              </a:cxnLst>
              <a:rect l="0" t="0" r="r" b="b"/>
              <a:pathLst>
                <a:path w="987" h="1400">
                  <a:moveTo>
                    <a:pt x="987" y="0"/>
                  </a:moveTo>
                  <a:cubicBezTo>
                    <a:pt x="617" y="0"/>
                    <a:pt x="262" y="149"/>
                    <a:pt x="0" y="413"/>
                  </a:cubicBezTo>
                  <a:lnTo>
                    <a:pt x="987" y="1400"/>
                  </a:lnTo>
                  <a:lnTo>
                    <a:pt x="987" y="0"/>
                  </a:lnTo>
                  <a:close/>
                </a:path>
              </a:pathLst>
            </a:custGeom>
            <a:solidFill>
              <a:schemeClr val="bg2"/>
            </a:solidFill>
            <a:ln w="285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1018824" eaLnBrk="1" fontAlgn="auto" hangingPunct="1">
                <a:lnSpc>
                  <a:spcPct val="100000"/>
                </a:lnSpc>
                <a:spcBef>
                  <a:spcPts val="0"/>
                </a:spcBef>
                <a:spcAft>
                  <a:spcPts val="0"/>
                </a:spcAft>
              </a:pPr>
              <a:endParaRPr lang="en-GB" sz="2000" kern="0" dirty="0">
                <a:solidFill>
                  <a:srgbClr val="000000"/>
                </a:solidFill>
                <a:latin typeface="+mj-lt"/>
                <a:ea typeface="+mn-ea"/>
                <a:cs typeface="+mn-cs"/>
              </a:endParaRPr>
            </a:p>
          </p:txBody>
        </p:sp>
      </p:grpSp>
      <p:sp>
        <p:nvSpPr>
          <p:cNvPr id="18" name="Oval 17"/>
          <p:cNvSpPr/>
          <p:nvPr/>
        </p:nvSpPr>
        <p:spPr bwMode="ltGray">
          <a:xfrm>
            <a:off x="967106" y="3705250"/>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u="none" strike="noStrike" kern="0" cap="none" spc="0" normalizeH="0" baseline="0" noProof="0" dirty="0" smtClean="0">
              <a:ln>
                <a:noFill/>
              </a:ln>
              <a:solidFill>
                <a:srgbClr val="FFFFFF"/>
              </a:solidFill>
              <a:effectLst/>
              <a:uLnTx/>
              <a:uFillTx/>
              <a:latin typeface="+mj-lt"/>
              <a:ea typeface="+mn-ea"/>
              <a:cs typeface="+mn-cs"/>
            </a:endParaRPr>
          </a:p>
        </p:txBody>
      </p:sp>
      <p:sp>
        <p:nvSpPr>
          <p:cNvPr id="19" name="Oval 18"/>
          <p:cNvSpPr/>
          <p:nvPr/>
        </p:nvSpPr>
        <p:spPr bwMode="ltGray">
          <a:xfrm>
            <a:off x="967106" y="2360564"/>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0" name="Oval 19"/>
          <p:cNvSpPr/>
          <p:nvPr/>
        </p:nvSpPr>
        <p:spPr bwMode="ltGray">
          <a:xfrm>
            <a:off x="4241064" y="3705250"/>
            <a:ext cx="1193266" cy="1193265"/>
          </a:xfrm>
          <a:prstGeom prst="ellipse">
            <a:avLst/>
          </a:prstGeom>
          <a:solidFill>
            <a:srgbClr val="6697C3"/>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1" name="Oval 20"/>
          <p:cNvSpPr/>
          <p:nvPr/>
        </p:nvSpPr>
        <p:spPr bwMode="ltGray">
          <a:xfrm>
            <a:off x="4241064" y="2360564"/>
            <a:ext cx="1193266" cy="1193265"/>
          </a:xfrm>
          <a:prstGeom prst="ellipse">
            <a:avLst/>
          </a:prstGeom>
          <a:solidFill>
            <a:srgbClr val="6697C3"/>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2" name="Oval 21"/>
          <p:cNvSpPr/>
          <p:nvPr/>
        </p:nvSpPr>
        <p:spPr bwMode="ltGray">
          <a:xfrm>
            <a:off x="3290103" y="1334032"/>
            <a:ext cx="1193266" cy="1193265"/>
          </a:xfrm>
          <a:prstGeom prst="ellipse">
            <a:avLst/>
          </a:prstGeom>
          <a:solidFill>
            <a:srgbClr val="6697C3"/>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3" name="Oval 22"/>
          <p:cNvSpPr/>
          <p:nvPr/>
        </p:nvSpPr>
        <p:spPr bwMode="ltGray">
          <a:xfrm>
            <a:off x="1917937" y="1334032"/>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4" name="Oval 23"/>
          <p:cNvSpPr/>
          <p:nvPr/>
        </p:nvSpPr>
        <p:spPr bwMode="ltGray">
          <a:xfrm>
            <a:off x="3290103" y="4694608"/>
            <a:ext cx="1193266" cy="1193265"/>
          </a:xfrm>
          <a:prstGeom prst="ellipse">
            <a:avLst/>
          </a:prstGeom>
          <a:solidFill>
            <a:srgbClr val="6697C3"/>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5" name="Oval 24"/>
          <p:cNvSpPr/>
          <p:nvPr/>
        </p:nvSpPr>
        <p:spPr bwMode="ltGray">
          <a:xfrm>
            <a:off x="1917937" y="4694608"/>
            <a:ext cx="1193266" cy="1193265"/>
          </a:xfrm>
          <a:prstGeom prst="ellipse">
            <a:avLst/>
          </a:prstGeom>
          <a:solidFill>
            <a:srgbClr val="AC0000"/>
          </a:solidFill>
          <a:ln w="28575" cap="flat" cmpd="sng" algn="ctr">
            <a:solidFill>
              <a:srgbClr val="FFFFFF"/>
            </a:solidFill>
            <a:prstDash val="solid"/>
          </a:ln>
          <a:effectLst/>
        </p:spPr>
        <p:txBody>
          <a:bodyPr rtlCol="0" anchor="ctr"/>
          <a:lstStyle/>
          <a:p>
            <a:pPr defTabSz="1018824" eaLnBrk="1" fontAlgn="auto" hangingPunct="1">
              <a:lnSpc>
                <a:spcPct val="100000"/>
              </a:lnSpc>
              <a:spcBef>
                <a:spcPts val="0"/>
              </a:spcBef>
              <a:spcAft>
                <a:spcPts val="0"/>
              </a:spcAft>
            </a:pPr>
            <a:endParaRPr lang="en-GB" sz="2000" kern="0" dirty="0">
              <a:solidFill>
                <a:srgbClr val="FFFFFF"/>
              </a:solidFill>
              <a:latin typeface="+mj-lt"/>
              <a:ea typeface="+mn-ea"/>
              <a:cs typeface="+mn-cs"/>
            </a:endParaRPr>
          </a:p>
        </p:txBody>
      </p:sp>
      <p:sp>
        <p:nvSpPr>
          <p:cNvPr id="26" name="Oval 25"/>
          <p:cNvSpPr/>
          <p:nvPr/>
        </p:nvSpPr>
        <p:spPr bwMode="ltGray">
          <a:xfrm>
            <a:off x="4340503" y="3804688"/>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No Priority</a:t>
            </a:r>
            <a:br>
              <a:rPr lang="en-US" sz="1200" kern="0" dirty="0" smtClean="0">
                <a:latin typeface="+mj-lt"/>
                <a:ea typeface="+mn-ea"/>
                <a:cs typeface="+mn-cs"/>
              </a:rPr>
            </a:br>
            <a:r>
              <a:rPr lang="en-US" sz="1200" kern="0" dirty="0" smtClean="0">
                <a:latin typeface="+mj-lt"/>
                <a:ea typeface="+mn-ea"/>
                <a:cs typeface="+mn-cs"/>
              </a:rPr>
              <a:t>Setting</a:t>
            </a:r>
            <a:endParaRPr lang="en-US" sz="1200" kern="0" dirty="0">
              <a:latin typeface="+mj-lt"/>
              <a:ea typeface="+mn-ea"/>
              <a:cs typeface="+mn-cs"/>
            </a:endParaRPr>
          </a:p>
        </p:txBody>
      </p:sp>
      <p:sp>
        <p:nvSpPr>
          <p:cNvPr id="27" name="Oval 26"/>
          <p:cNvSpPr/>
          <p:nvPr/>
        </p:nvSpPr>
        <p:spPr bwMode="ltGray">
          <a:xfrm>
            <a:off x="1066545" y="2460002"/>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lvl="0" defTabSz="1018824" eaLnBrk="1" fontAlgn="auto" hangingPunct="1">
              <a:lnSpc>
                <a:spcPct val="100000"/>
              </a:lnSpc>
              <a:spcBef>
                <a:spcPts val="0"/>
              </a:spcBef>
              <a:spcAft>
                <a:spcPts val="0"/>
              </a:spcAft>
              <a:defRPr/>
            </a:pPr>
            <a:r>
              <a:rPr lang="en-US" sz="1200" kern="0" dirty="0" smtClean="0">
                <a:latin typeface="+mj-lt"/>
                <a:ea typeface="+mn-ea"/>
                <a:cs typeface="+mn-cs"/>
              </a:rPr>
              <a:t>Culture</a:t>
            </a:r>
            <a:br>
              <a:rPr lang="en-US" sz="1200" kern="0" dirty="0" smtClean="0">
                <a:latin typeface="+mj-lt"/>
                <a:ea typeface="+mn-ea"/>
                <a:cs typeface="+mn-cs"/>
              </a:rPr>
            </a:br>
            <a:r>
              <a:rPr lang="en-US" sz="1200" kern="0" dirty="0" smtClean="0">
                <a:latin typeface="+mj-lt"/>
                <a:ea typeface="+mn-ea"/>
                <a:cs typeface="+mn-cs"/>
              </a:rPr>
              <a:t>Clash</a:t>
            </a:r>
            <a:endParaRPr lang="en-US" sz="1200" kern="0" dirty="0">
              <a:latin typeface="+mj-lt"/>
              <a:ea typeface="+mn-ea"/>
              <a:cs typeface="+mn-cs"/>
            </a:endParaRPr>
          </a:p>
        </p:txBody>
      </p:sp>
      <p:sp>
        <p:nvSpPr>
          <p:cNvPr id="28" name="Oval 27"/>
          <p:cNvSpPr/>
          <p:nvPr/>
        </p:nvSpPr>
        <p:spPr bwMode="ltGray">
          <a:xfrm>
            <a:off x="3389542" y="4794046"/>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Designed by</a:t>
            </a:r>
            <a:br>
              <a:rPr lang="en-US" sz="1200" kern="0" dirty="0" smtClean="0">
                <a:latin typeface="+mj-lt"/>
                <a:ea typeface="+mn-ea"/>
                <a:cs typeface="+mn-cs"/>
              </a:rPr>
            </a:br>
            <a:r>
              <a:rPr lang="en-US" sz="1200" kern="0" dirty="0" smtClean="0">
                <a:latin typeface="+mj-lt"/>
                <a:ea typeface="+mn-ea"/>
                <a:cs typeface="+mn-cs"/>
              </a:rPr>
              <a:t>IT for IT</a:t>
            </a:r>
            <a:endParaRPr lang="en-US" sz="1200" kern="0" dirty="0">
              <a:latin typeface="+mj-lt"/>
              <a:ea typeface="+mn-ea"/>
              <a:cs typeface="+mn-cs"/>
            </a:endParaRPr>
          </a:p>
        </p:txBody>
      </p:sp>
      <p:sp>
        <p:nvSpPr>
          <p:cNvPr id="29" name="Oval 28"/>
          <p:cNvSpPr/>
          <p:nvPr/>
        </p:nvSpPr>
        <p:spPr bwMode="ltGray">
          <a:xfrm>
            <a:off x="1066545" y="3804688"/>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IT</a:t>
            </a:r>
            <a:br>
              <a:rPr lang="en-US" sz="1200" kern="0" dirty="0" smtClean="0">
                <a:latin typeface="+mj-lt"/>
                <a:ea typeface="+mn-ea"/>
                <a:cs typeface="+mn-cs"/>
              </a:rPr>
            </a:br>
            <a:r>
              <a:rPr lang="en-US" sz="1200" kern="0" dirty="0" smtClean="0">
                <a:latin typeface="+mj-lt"/>
                <a:ea typeface="+mn-ea"/>
                <a:cs typeface="+mn-cs"/>
              </a:rPr>
              <a:t>Management</a:t>
            </a:r>
            <a:endParaRPr lang="en-US" sz="1200" kern="0" dirty="0">
              <a:latin typeface="+mj-lt"/>
              <a:ea typeface="+mn-ea"/>
              <a:cs typeface="+mn-cs"/>
            </a:endParaRPr>
          </a:p>
        </p:txBody>
      </p:sp>
      <p:sp>
        <p:nvSpPr>
          <p:cNvPr id="30" name="Oval 29"/>
          <p:cNvSpPr/>
          <p:nvPr/>
        </p:nvSpPr>
        <p:spPr bwMode="ltGray">
          <a:xfrm>
            <a:off x="2017376" y="4794046"/>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Focused</a:t>
            </a:r>
            <a:br>
              <a:rPr lang="en-US" sz="1200" kern="0" dirty="0" smtClean="0">
                <a:latin typeface="+mj-lt"/>
                <a:ea typeface="+mn-ea"/>
                <a:cs typeface="+mn-cs"/>
              </a:rPr>
            </a:br>
            <a:r>
              <a:rPr lang="en-US" sz="1200" kern="0" dirty="0" smtClean="0">
                <a:latin typeface="+mj-lt"/>
                <a:ea typeface="+mn-ea"/>
                <a:cs typeface="+mn-cs"/>
              </a:rPr>
              <a:t>on Control</a:t>
            </a:r>
            <a:endParaRPr lang="en-US" sz="1200" kern="0" dirty="0">
              <a:latin typeface="+mj-lt"/>
              <a:ea typeface="+mn-ea"/>
              <a:cs typeface="+mn-cs"/>
            </a:endParaRPr>
          </a:p>
        </p:txBody>
      </p:sp>
      <p:sp>
        <p:nvSpPr>
          <p:cNvPr id="31" name="Oval 30"/>
          <p:cNvSpPr/>
          <p:nvPr/>
        </p:nvSpPr>
        <p:spPr bwMode="ltGray">
          <a:xfrm>
            <a:off x="3389542" y="1433470"/>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defRPr/>
            </a:pPr>
            <a:r>
              <a:rPr lang="en-US" sz="1200" kern="0" dirty="0" smtClean="0">
                <a:latin typeface="+mj-lt"/>
                <a:ea typeface="+mn-ea"/>
                <a:cs typeface="+mn-cs"/>
              </a:rPr>
              <a:t>No Strategic</a:t>
            </a:r>
            <a:br>
              <a:rPr lang="en-US" sz="1200" kern="0" dirty="0" smtClean="0">
                <a:latin typeface="+mj-lt"/>
                <a:ea typeface="+mn-ea"/>
                <a:cs typeface="+mn-cs"/>
              </a:rPr>
            </a:br>
            <a:r>
              <a:rPr lang="en-US" sz="1200" kern="0" dirty="0" smtClean="0">
                <a:latin typeface="+mj-lt"/>
                <a:ea typeface="+mn-ea"/>
                <a:cs typeface="+mn-cs"/>
              </a:rPr>
              <a:t>Focus</a:t>
            </a:r>
            <a:endParaRPr lang="en-US" sz="1200" kern="0" dirty="0">
              <a:latin typeface="+mj-lt"/>
              <a:ea typeface="+mn-ea"/>
              <a:cs typeface="+mn-cs"/>
            </a:endParaRPr>
          </a:p>
        </p:txBody>
      </p:sp>
      <p:sp>
        <p:nvSpPr>
          <p:cNvPr id="32" name="Oval 31"/>
          <p:cNvSpPr/>
          <p:nvPr/>
        </p:nvSpPr>
        <p:spPr bwMode="ltGray">
          <a:xfrm>
            <a:off x="4340503" y="2460002"/>
            <a:ext cx="994388" cy="994388"/>
          </a:xfrm>
          <a:prstGeom prst="ellipse">
            <a:avLst/>
          </a:prstGeom>
          <a:solidFill>
            <a:schemeClr val="bg1"/>
          </a:solidFill>
          <a:ln w="28575" cap="flat" cmpd="sng" algn="ctr">
            <a:solidFill>
              <a:srgbClr val="FFFFFF"/>
            </a:solidFill>
            <a:prstDash val="solid"/>
          </a:ln>
          <a:effectLst/>
        </p:spPr>
        <p:txBody>
          <a:bodyPr wrap="none" lIns="0" tIns="0" rIns="0" bIns="0" rtlCol="0" anchor="ctr"/>
          <a:lstStyle/>
          <a:p>
            <a:pPr lvl="0" defTabSz="1018824" eaLnBrk="1" fontAlgn="auto" hangingPunct="1">
              <a:lnSpc>
                <a:spcPct val="100000"/>
              </a:lnSpc>
              <a:spcBef>
                <a:spcPts val="0"/>
              </a:spcBef>
              <a:spcAft>
                <a:spcPts val="0"/>
              </a:spcAft>
              <a:defRPr/>
            </a:pPr>
            <a:r>
              <a:rPr lang="en-US" sz="1200" kern="0" dirty="0" smtClean="0">
                <a:latin typeface="+mj-lt"/>
                <a:ea typeface="+mn-ea"/>
                <a:cs typeface="+mn-cs"/>
              </a:rPr>
              <a:t>No Business</a:t>
            </a:r>
            <a:br>
              <a:rPr lang="en-US" sz="1200" kern="0" dirty="0" smtClean="0">
                <a:latin typeface="+mj-lt"/>
                <a:ea typeface="+mn-ea"/>
                <a:cs typeface="+mn-cs"/>
              </a:rPr>
            </a:br>
            <a:r>
              <a:rPr lang="en-US" sz="1200" kern="0" dirty="0" smtClean="0">
                <a:latin typeface="+mj-lt"/>
                <a:ea typeface="+mn-ea"/>
                <a:cs typeface="+mn-cs"/>
              </a:rPr>
              <a:t>Value</a:t>
            </a:r>
            <a:endParaRPr lang="en-US" sz="1200" kern="0" dirty="0">
              <a:latin typeface="+mj-lt"/>
              <a:ea typeface="+mn-ea"/>
              <a:cs typeface="+mn-cs"/>
            </a:endParaRPr>
          </a:p>
        </p:txBody>
      </p:sp>
      <p:sp>
        <p:nvSpPr>
          <p:cNvPr id="33" name="Oval 32"/>
          <p:cNvSpPr/>
          <p:nvPr/>
        </p:nvSpPr>
        <p:spPr bwMode="ltGray">
          <a:xfrm>
            <a:off x="2267392" y="2677019"/>
            <a:ext cx="1894112" cy="1894111"/>
          </a:xfrm>
          <a:prstGeom prst="ellipse">
            <a:avLst/>
          </a:prstGeom>
          <a:solidFill>
            <a:srgbClr val="FFFFFF"/>
          </a:solidFill>
          <a:ln w="28575" cap="flat" cmpd="sng" algn="ctr">
            <a:solidFill>
              <a:srgbClr val="FFFFFF"/>
            </a:solidFill>
            <a:prstDash val="solid"/>
          </a:ln>
          <a:effectLst/>
        </p:spPr>
        <p:txBody>
          <a:bodyPr lIns="0" tIns="0" rIns="0" bIns="0"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1600" u="none" strike="noStrike" kern="0" cap="none" spc="0" normalizeH="0" baseline="0" noProof="0" dirty="0" smtClean="0">
              <a:ln>
                <a:noFill/>
              </a:ln>
              <a:solidFill>
                <a:srgbClr val="968C6D"/>
              </a:solidFill>
              <a:effectLst/>
              <a:uLnTx/>
              <a:uFillTx/>
              <a:latin typeface="+mj-lt"/>
              <a:ea typeface="+mn-ea"/>
              <a:cs typeface="+mn-cs"/>
            </a:endParaRPr>
          </a:p>
        </p:txBody>
      </p:sp>
      <p:sp>
        <p:nvSpPr>
          <p:cNvPr id="34" name="Oval 33"/>
          <p:cNvSpPr/>
          <p:nvPr/>
        </p:nvSpPr>
        <p:spPr bwMode="ltGray">
          <a:xfrm>
            <a:off x="2351584" y="2761211"/>
            <a:ext cx="1725729" cy="1725728"/>
          </a:xfrm>
          <a:prstGeom prst="ellipse">
            <a:avLst/>
          </a:prstGeom>
          <a:solidFill>
            <a:srgbClr val="FFFFFF"/>
          </a:solidFill>
          <a:ln w="28575" cap="flat" cmpd="sng" algn="ctr">
            <a:solidFill>
              <a:srgbClr val="666666"/>
            </a:solidFill>
            <a:prstDash val="solid"/>
          </a:ln>
          <a:effectLst/>
        </p:spPr>
        <p:txBody>
          <a:bodyPr wrap="none" lIns="0" tIns="0" rIns="0" bIns="0" rtlCol="0" anchor="ctr"/>
          <a:lstStyle/>
          <a:p>
            <a:pPr lvl="0" defTabSz="1018824" eaLnBrk="1" fontAlgn="auto" hangingPunct="1">
              <a:lnSpc>
                <a:spcPct val="100000"/>
              </a:lnSpc>
              <a:spcBef>
                <a:spcPts val="0"/>
              </a:spcBef>
              <a:spcAft>
                <a:spcPts val="0"/>
              </a:spcAft>
              <a:defRPr/>
            </a:pPr>
            <a:r>
              <a:rPr lang="en-US" sz="1600" b="1" kern="0" dirty="0" smtClean="0">
                <a:latin typeface="+mj-lt"/>
                <a:ea typeface="+mn-ea"/>
                <a:cs typeface="+mn-cs"/>
              </a:rPr>
              <a:t>Governance</a:t>
            </a:r>
            <a:br>
              <a:rPr lang="en-US" sz="1600" b="1" kern="0" dirty="0" smtClean="0">
                <a:latin typeface="+mj-lt"/>
                <a:ea typeface="+mn-ea"/>
                <a:cs typeface="+mn-cs"/>
              </a:rPr>
            </a:br>
            <a:r>
              <a:rPr lang="en-US" sz="1600" b="1" kern="0" dirty="0" smtClean="0">
                <a:latin typeface="+mj-lt"/>
                <a:ea typeface="+mn-ea"/>
                <a:cs typeface="+mn-cs"/>
              </a:rPr>
              <a:t>Breakdowns</a:t>
            </a:r>
            <a:endParaRPr lang="en-US" sz="1600" b="1" kern="0" dirty="0">
              <a:latin typeface="+mj-lt"/>
              <a:ea typeface="+mn-ea"/>
              <a:cs typeface="+mn-cs"/>
            </a:endParaRPr>
          </a:p>
        </p:txBody>
      </p:sp>
      <p:sp>
        <p:nvSpPr>
          <p:cNvPr id="35" name="Oval 34"/>
          <p:cNvSpPr/>
          <p:nvPr/>
        </p:nvSpPr>
        <p:spPr bwMode="ltGray">
          <a:xfrm>
            <a:off x="2017376" y="1433470"/>
            <a:ext cx="994388" cy="994388"/>
          </a:xfrm>
          <a:prstGeom prst="ellipse">
            <a:avLst/>
          </a:prstGeom>
          <a:solidFill>
            <a:schemeClr val="tx2"/>
          </a:solidFill>
          <a:ln w="28575" cap="flat" cmpd="sng" algn="ctr">
            <a:solidFill>
              <a:srgbClr val="FFFFFF"/>
            </a:solidFill>
            <a:prstDash val="solid"/>
          </a:ln>
          <a:effectLst/>
        </p:spPr>
        <p:txBody>
          <a:bodyPr wrap="none" lIns="0" tIns="0" rIns="0" bIns="0" rtlCol="0" anchor="ctr"/>
          <a:lstStyle/>
          <a:p>
            <a:pPr defTabSz="1018824" eaLnBrk="1" fontAlgn="auto" hangingPunct="1">
              <a:lnSpc>
                <a:spcPct val="100000"/>
              </a:lnSpc>
              <a:spcBef>
                <a:spcPts val="0"/>
              </a:spcBef>
              <a:spcAft>
                <a:spcPts val="0"/>
              </a:spcAft>
            </a:pPr>
            <a:r>
              <a:rPr lang="en-US" sz="1200" kern="0" dirty="0" smtClean="0">
                <a:latin typeface="+mj-lt"/>
                <a:ea typeface="+mn-ea"/>
                <a:cs typeface="+mn-cs"/>
              </a:rPr>
              <a:t>No</a:t>
            </a:r>
            <a:br>
              <a:rPr lang="en-US" sz="1200" kern="0" dirty="0" smtClean="0">
                <a:latin typeface="+mj-lt"/>
                <a:ea typeface="+mn-ea"/>
                <a:cs typeface="+mn-cs"/>
              </a:rPr>
            </a:br>
            <a:r>
              <a:rPr lang="en-US" sz="1200" kern="0" dirty="0" smtClean="0">
                <a:latin typeface="+mj-lt"/>
                <a:ea typeface="+mn-ea"/>
                <a:cs typeface="+mn-cs"/>
              </a:rPr>
              <a:t>Mandate</a:t>
            </a:r>
            <a:endParaRPr lang="en-US" sz="1200" kern="0" dirty="0">
              <a:latin typeface="+mj-lt"/>
              <a:ea typeface="+mn-ea"/>
              <a:cs typeface="+mn-cs"/>
            </a:endParaRPr>
          </a:p>
        </p:txBody>
      </p:sp>
    </p:spTree>
    <p:extLst>
      <p:ext uri="{BB962C8B-B14F-4D97-AF65-F5344CB8AC3E}">
        <p14:creationId xmlns:p14="http://schemas.microsoft.com/office/powerpoint/2010/main" val="10252882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1871152"/>
            <a:ext cx="11576050" cy="933008"/>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7" name="Title 16"/>
          <p:cNvSpPr>
            <a:spLocks noGrp="1"/>
          </p:cNvSpPr>
          <p:nvPr>
            <p:ph type="title"/>
          </p:nvPr>
        </p:nvSpPr>
        <p:spPr/>
        <p:txBody>
          <a:bodyPr/>
          <a:lstStyle/>
          <a:p>
            <a:r>
              <a:rPr lang="en-US" dirty="0" smtClean="0"/>
              <a:t>Key Issues</a:t>
            </a:r>
            <a:endParaRPr lang="en-US" dirty="0"/>
          </a:p>
        </p:txBody>
      </p:sp>
      <p:sp>
        <p:nvSpPr>
          <p:cNvPr id="2" name="Content Placeholder 1"/>
          <p:cNvSpPr>
            <a:spLocks noGrp="1"/>
          </p:cNvSpPr>
          <p:nvPr>
            <p:ph type="body" sz="quarter" idx="10"/>
          </p:nvPr>
        </p:nvSpPr>
        <p:spPr/>
        <p:txBody>
          <a:bodyPr/>
          <a:lstStyle/>
          <a:p>
            <a:pPr lvl="0"/>
            <a:r>
              <a:rPr lang="en-US" dirty="0" smtClean="0"/>
              <a:t>Where do traditional approaches to IT governance break down?</a:t>
            </a:r>
          </a:p>
          <a:p>
            <a:pPr lvl="0"/>
            <a:r>
              <a:rPr lang="en-US" dirty="0" smtClean="0">
                <a:solidFill>
                  <a:schemeClr val="bg1"/>
                </a:solidFill>
              </a:rPr>
              <a:t>What is adaptive IT governance, and how are enterprises benefiting from it?</a:t>
            </a:r>
          </a:p>
          <a:p>
            <a:pPr lvl="0"/>
            <a:r>
              <a:rPr lang="en-US" dirty="0" smtClean="0"/>
              <a:t>What are leaders doing to implement adaptive IT governance?</a:t>
            </a:r>
            <a:endParaRPr lang="en-US" dirty="0"/>
          </a:p>
        </p:txBody>
      </p:sp>
    </p:spTree>
    <p:extLst>
      <p:ext uri="{BB962C8B-B14F-4D97-AF65-F5344CB8AC3E}">
        <p14:creationId xmlns:p14="http://schemas.microsoft.com/office/powerpoint/2010/main" val="234316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SIZELISTINDEX" val="2"/>
  <p:tag name="SAFEMARGIN" val="0"/>
  <p:tag name="VERTICALOFFSET" val="0"/>
  <p:tag name="HORIZONTALOFFSET" val="0"/>
  <p:tag name="CUSTOMNAME" val="%f_Resized"/>
  <p:tag name="NAMEOPTION" val="RESIZED_LAS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Master">
  <a:themeElements>
    <a:clrScheme name="RIG-2015a">
      <a:dk1>
        <a:srgbClr val="000000"/>
      </a:dk1>
      <a:lt1>
        <a:srgbClr val="FFFFFF"/>
      </a:lt1>
      <a:dk2>
        <a:srgbClr val="FFFFFF"/>
      </a:dk2>
      <a:lt2>
        <a:srgbClr val="6697C3"/>
      </a:lt2>
      <a:accent1>
        <a:srgbClr val="00529B"/>
      </a:accent1>
      <a:accent2>
        <a:srgbClr val="46A33F"/>
      </a:accent2>
      <a:accent3>
        <a:srgbClr val="E5550D"/>
      </a:accent3>
      <a:accent4>
        <a:srgbClr val="6697C3"/>
      </a:accent4>
      <a:accent5>
        <a:srgbClr val="CDCDCD"/>
      </a:accent5>
      <a:accent6>
        <a:srgbClr val="AC0000"/>
      </a:accent6>
      <a:hlink>
        <a:srgbClr val="6697C3"/>
      </a:hlink>
      <a:folHlink>
        <a:srgbClr val="969696"/>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E96D5"/>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defRPr>
        </a:defPPr>
      </a:lstStyle>
    </a:spDef>
    <a:lnDef>
      <a:spPr bwMode="auto">
        <a:solidFill>
          <a:srgbClr val="00529B"/>
        </a:solidFill>
        <a:ln w="12700" cap="flat" cmpd="sng" algn="ctr">
          <a:solidFill>
            <a:schemeClr val="tx1"/>
          </a:solidFill>
          <a:prstDash val="solid"/>
          <a:round/>
          <a:headEnd type="none" w="med" len="med"/>
          <a:tailEnd type="none" w="lg" len="lg"/>
        </a:ln>
        <a:effectLst/>
      </a:spPr>
      <a:bodyPr/>
      <a:lstStyle/>
    </a:lnDef>
  </a:objectDefaults>
  <a:extraClrSchemeLst/>
  <a:custClrLst>
    <a:custClr name="Gartner Blue">
      <a:srgbClr val="00529B"/>
    </a:custClr>
    <a:custClr name="Green">
      <a:srgbClr val="46A33F"/>
    </a:custClr>
    <a:custClr name="Orange">
      <a:srgbClr val="E5550D"/>
    </a:custClr>
    <a:custClr name="Gartner Blue 40%">
      <a:srgbClr val="6697C3"/>
    </a:custClr>
    <a:custClr name="Gold">
      <a:srgbClr val="FCAF17"/>
    </a:custClr>
    <a:custClr name="Purple">
      <a:srgbClr val="56129D"/>
    </a:custClr>
    <a:custClr name="Red">
      <a:srgbClr val="AC0000"/>
    </a:custClr>
    <a:custClr name="Dark Blue">
      <a:srgbClr val="00254C"/>
    </a:custClr>
    <a:custClr name="Grey 40%">
      <a:srgbClr val="666666"/>
    </a:custClr>
    <a:custClr name="Bright Blue">
      <a:srgbClr val="00A5E3"/>
    </a:custClr>
    <a:custClr name="Gartner Blue 70%">
      <a:srgbClr val="B2CBE1"/>
    </a:custClr>
    <a:custClr name="Green 70%">
      <a:srgbClr val="C7E3C5"/>
    </a:custClr>
    <a:custClr name="Orange 70%">
      <a:srgbClr val="F3CDB2"/>
    </a:custClr>
    <a:custClr name="Gartner Blue 10%">
      <a:srgbClr val="E0EAF3"/>
    </a:custClr>
    <a:custClr name="Gold 70%">
      <a:srgbClr val="FEDFA2"/>
    </a:custClr>
    <a:custClr name="Purple 70%">
      <a:srgbClr val="CCB7E1"/>
    </a:custClr>
    <a:custClr name="Red 70%">
      <a:srgbClr val="DE9999"/>
    </a:custClr>
    <a:custClr name="Dark Blue 70%">
      <a:srgbClr val="B2BDC9"/>
    </a:custClr>
    <a:custClr name="Grey 70%">
      <a:srgbClr val="B2B2B2"/>
    </a:custClr>
    <a:custClr name="Bright Blue 70%">
      <a:srgbClr val="99DBF4"/>
    </a:custClr>
    <a:custClr name="Med Blue">
      <a:srgbClr val="667C94"/>
    </a:custClr>
    <a:custClr name="Green 40%">
      <a:srgbClr val="90C88C"/>
    </a:custClr>
    <a:custClr name="Orange 40%">
      <a:srgbClr val="EF996E"/>
    </a:custClr>
    <a:custClr name="Gartner Blue 40%">
      <a:srgbClr val="A3C0DB"/>
    </a:custClr>
    <a:custClr name="Gold 40%">
      <a:srgbClr val="FDCF74"/>
    </a:custClr>
    <a:custClr name="Purple 40%">
      <a:srgbClr val="9470BA"/>
    </a:custClr>
    <a:custClr name="Red 40%">
      <a:srgbClr val="CD6666"/>
    </a:custClr>
    <a:custClr name="Dark Blue 40%">
      <a:srgbClr val="667C94"/>
    </a:custClr>
    <a:custClr name="Grey 50%">
      <a:srgbClr val="7F7F7F"/>
    </a:custClr>
    <a:custClr name="Bright Blue 40%">
      <a:srgbClr val="66C9EE"/>
    </a:custClr>
  </a:custClrLst>
  <a:extLst>
    <a:ext uri="{05A4C25C-085E-4340-85A3-A5531E510DB2}">
      <thm15:themeFamily xmlns:thm15="http://schemas.microsoft.com/office/thememl/2012/main" name="blank.potx" id="{552B451D-7F96-471F-92AC-A228F8F70D51}" vid="{70E59CB0-414E-436C-8737-828728961DC5}"/>
    </a:ext>
  </a:extLst>
</a:theme>
</file>

<file path=ppt/theme/theme2.xml><?xml version="1.0" encoding="utf-8"?>
<a:theme xmlns:a="http://schemas.openxmlformats.org/drawingml/2006/main" name="Office Theme">
  <a:themeElements>
    <a:clrScheme name="RIG-2015a">
      <a:dk1>
        <a:srgbClr val="000000"/>
      </a:dk1>
      <a:lt1>
        <a:srgbClr val="FFFFFF"/>
      </a:lt1>
      <a:dk2>
        <a:srgbClr val="FFFFFF"/>
      </a:dk2>
      <a:lt2>
        <a:srgbClr val="6E96D5"/>
      </a:lt2>
      <a:accent1>
        <a:srgbClr val="00529B"/>
      </a:accent1>
      <a:accent2>
        <a:srgbClr val="46A33F"/>
      </a:accent2>
      <a:accent3>
        <a:srgbClr val="E5550D"/>
      </a:accent3>
      <a:accent4>
        <a:srgbClr val="6E96D5"/>
      </a:accent4>
      <a:accent5>
        <a:srgbClr val="CDCDCD"/>
      </a:accent5>
      <a:accent6>
        <a:srgbClr val="AC0000"/>
      </a:accent6>
      <a:hlink>
        <a:srgbClr val="6E96D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22</Pages>
  <Words>1586</Words>
  <Application>Microsoft Office PowerPoint</Application>
  <PresentationFormat>Widescreen</PresentationFormat>
  <Paragraphs>286</Paragraphs>
  <Slides>29</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 Unicode MS</vt:lpstr>
      <vt:lpstr>Arial</vt:lpstr>
      <vt:lpstr>Times</vt:lpstr>
      <vt:lpstr>Times New Roman</vt:lpstr>
      <vt:lpstr>Wingdings</vt:lpstr>
      <vt:lpstr>Wingdings 3</vt:lpstr>
      <vt:lpstr>White Master</vt:lpstr>
      <vt:lpstr>think-cell Slide</vt:lpstr>
      <vt:lpstr>Adaptive IT Governance</vt:lpstr>
      <vt:lpstr>PowerPoint Presentation</vt:lpstr>
      <vt:lpstr>Key Issues</vt:lpstr>
      <vt:lpstr>Key Issues</vt:lpstr>
      <vt:lpstr>GOVERNANCE</vt:lpstr>
      <vt:lpstr>IT Governance — Undervalued and Underestimated</vt:lpstr>
      <vt:lpstr>Governance Breakdown</vt:lpstr>
      <vt:lpstr>Governance Breakdown</vt:lpstr>
      <vt:lpstr>Key Issues</vt:lpstr>
      <vt:lpstr>PowerPoint Presentation</vt:lpstr>
      <vt:lpstr>IT Governance — Intent and Purpose</vt:lpstr>
      <vt:lpstr>Adaptive IT Governance</vt:lpstr>
      <vt:lpstr>Adaptive IT Governance Requires Adopting New Practices</vt:lpstr>
      <vt:lpstr>Adaptive IT Governance Requires Adopting New Practices</vt:lpstr>
      <vt:lpstr>Adaptive IT Governance Requires Adopting New Practices</vt:lpstr>
      <vt:lpstr>Adaptive IT Governance Requires Adopting New Practices</vt:lpstr>
      <vt:lpstr>Adaptive Governance Mechanisms</vt:lpstr>
      <vt:lpstr>Configure Your Own IT Governance Style</vt:lpstr>
      <vt:lpstr>Key Issues</vt:lpstr>
      <vt:lpstr>Context Determines How to Apply Adaptive IT Governance</vt:lpstr>
      <vt:lpstr>Implementing Governance — Clarify Desired Business Outcomes</vt:lpstr>
      <vt:lpstr>Build Your Target IT Governance Model</vt:lpstr>
      <vt:lpstr>Adaptive Governance Applied — Bimodal</vt:lpstr>
      <vt:lpstr>Develop Your Action Plan</vt:lpstr>
      <vt:lpstr>Prepare Leaders to Drive Governance Change</vt:lpstr>
      <vt:lpstr>Evaluate Results of Governance Change — Continue to Mature and Adapt</vt:lpstr>
      <vt:lpstr>GOVERNANCE</vt:lpstr>
      <vt:lpstr>Recommendations</vt:lpstr>
      <vt:lpstr>Gartner Recommended Reading</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2017-08-28T17:00:43Z</dcterms:created>
  <dcterms:modified xsi:type="dcterms:W3CDTF">2017-08-28T17:00:45Z</dcterms:modified>
</cp:coreProperties>
</file>