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25"/>
  </p:notesMasterIdLst>
  <p:sldIdLst>
    <p:sldId id="256" r:id="rId2"/>
    <p:sldId id="257" r:id="rId3"/>
    <p:sldId id="275" r:id="rId4"/>
    <p:sldId id="258" r:id="rId5"/>
    <p:sldId id="259" r:id="rId6"/>
    <p:sldId id="261" r:id="rId7"/>
    <p:sldId id="276" r:id="rId8"/>
    <p:sldId id="262" r:id="rId9"/>
    <p:sldId id="263" r:id="rId10"/>
    <p:sldId id="264" r:id="rId11"/>
    <p:sldId id="277" r:id="rId12"/>
    <p:sldId id="265" r:id="rId13"/>
    <p:sldId id="266" r:id="rId14"/>
    <p:sldId id="267" r:id="rId15"/>
    <p:sldId id="260" r:id="rId16"/>
    <p:sldId id="268" r:id="rId17"/>
    <p:sldId id="270" r:id="rId18"/>
    <p:sldId id="269" r:id="rId19"/>
    <p:sldId id="278" r:id="rId20"/>
    <p:sldId id="271" r:id="rId21"/>
    <p:sldId id="274" r:id="rId22"/>
    <p:sldId id="272" r:id="rId23"/>
    <p:sldId id="273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0" autoAdjust="0"/>
    <p:restoredTop sz="88732" autoAdjust="0"/>
  </p:normalViewPr>
  <p:slideViewPr>
    <p:cSldViewPr snapToGrid="0">
      <p:cViewPr varScale="1">
        <p:scale>
          <a:sx n="91" d="100"/>
          <a:sy n="91" d="100"/>
        </p:scale>
        <p:origin x="72" y="1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D7794-BD3B-437C-8A0E-F8D768A0F40D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B2E36-D663-4D7A-9CD7-E88EE999F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98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Outcome measures may seem to represent the “gold standard” in measuring quality, but an outcome is the result of numerous factors, many beyond providers’ control. Risk-adjustment methods—mathematical models that correct for differing characteristics within a population, such as patient health status—can help account for these factors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B2E36-D663-4D7A-9CD7-E88EE999FC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13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B2E36-D663-4D7A-9CD7-E88EE999FCA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64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3087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79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004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803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72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175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710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17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87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86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568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15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0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55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28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42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7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483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Quality Measures and BI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Bob Marshall, MD MPH MISM FAAFP</a:t>
            </a:r>
            <a:br>
              <a:rPr lang="en-US" dirty="0"/>
            </a:br>
            <a:r>
              <a:rPr lang="en-US" dirty="0"/>
              <a:t>Program Director, DoD Clinical Informatics Fellowship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8316" y="109869"/>
            <a:ext cx="3792239" cy="28960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34008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Helpful to know what kinds of data you will need to produce the scores for the measure before you decide which quality measures to report</a:t>
            </a:r>
          </a:p>
          <a:p>
            <a:r>
              <a:rPr lang="en-US" dirty="0"/>
              <a:t>Data sources include all of the following – each has advantages and disadvantages</a:t>
            </a:r>
          </a:p>
          <a:p>
            <a:pPr lvl="1"/>
            <a:r>
              <a:rPr lang="en-US" dirty="0"/>
              <a:t>Administrative data</a:t>
            </a:r>
          </a:p>
          <a:p>
            <a:pPr lvl="1"/>
            <a:r>
              <a:rPr lang="en-US" dirty="0"/>
              <a:t>Patient medical records</a:t>
            </a:r>
          </a:p>
          <a:p>
            <a:pPr lvl="1"/>
            <a:r>
              <a:rPr lang="en-US" dirty="0"/>
              <a:t>Patient surveys</a:t>
            </a:r>
          </a:p>
          <a:p>
            <a:pPr lvl="1"/>
            <a:r>
              <a:rPr lang="en-US" dirty="0"/>
              <a:t>Individual patient comments</a:t>
            </a:r>
          </a:p>
          <a:p>
            <a:pPr lvl="1"/>
            <a:r>
              <a:rPr lang="en-US" dirty="0"/>
              <a:t>Standardized clinical data</a:t>
            </a:r>
          </a:p>
        </p:txBody>
      </p:sp>
    </p:spTree>
    <p:extLst>
      <p:ext uri="{BB962C8B-B14F-4D97-AF65-F5344CB8AC3E}">
        <p14:creationId xmlns:p14="http://schemas.microsoft.com/office/powerpoint/2010/main" val="730285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9129" y="159707"/>
            <a:ext cx="6554244" cy="65542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98910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Measures </a:t>
            </a:r>
            <a:r>
              <a:rPr lang="en-US" dirty="0" err="1"/>
              <a:t>Mgmt</a:t>
            </a:r>
            <a:r>
              <a:rPr lang="en-US" dirty="0"/>
              <a:t> Information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Comprehensive, Web-based, electronic tool to support the Measures Management System. </a:t>
            </a:r>
          </a:p>
          <a:p>
            <a:r>
              <a:rPr lang="en-US" dirty="0"/>
              <a:t>Repository of all the quality measures used by CMS and the electronic tool to track development and maintenance of those measures</a:t>
            </a:r>
          </a:p>
          <a:p>
            <a:r>
              <a:rPr lang="en-US" dirty="0"/>
              <a:t>Measures Management System (MMS) - set of processes and decision criteria used by CMS to oversee development, implementation, and maintenance of healthcare quality measures</a:t>
            </a:r>
          </a:p>
          <a:p>
            <a:r>
              <a:rPr lang="en-US" dirty="0"/>
              <a:t>QMIS serves as authoritative repository of information on quality measures used by CMS, including their technical specifications, justification, and history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359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Measurement 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number of valid and reliable hospital measurement sets as the basis for collecting data and preparing comparative information for your audience. </a:t>
            </a:r>
          </a:p>
          <a:p>
            <a:r>
              <a:rPr lang="en-US" dirty="0"/>
              <a:t>The five measure sets listed here have been endorsed by the National Quality Forum(NQF):</a:t>
            </a:r>
          </a:p>
          <a:p>
            <a:pPr lvl="1"/>
            <a:r>
              <a:rPr lang="en-US" dirty="0"/>
              <a:t>AHRQ Quality Indicators.</a:t>
            </a:r>
          </a:p>
          <a:p>
            <a:pPr lvl="1"/>
            <a:r>
              <a:rPr lang="en-US" dirty="0"/>
              <a:t>National Hospital Quality Measures.</a:t>
            </a:r>
          </a:p>
          <a:p>
            <a:pPr lvl="1"/>
            <a:r>
              <a:rPr lang="en-US" dirty="0"/>
              <a:t>CAHPS Hospital Survey - Consumer Assessment of Healthcare Providers and Systems (CAHPS) Hospital Survey (aka HCAHPS).</a:t>
            </a:r>
          </a:p>
          <a:p>
            <a:pPr lvl="1"/>
            <a:r>
              <a:rPr lang="en-US" dirty="0"/>
              <a:t>ORYX (developed by TJC).</a:t>
            </a:r>
          </a:p>
          <a:p>
            <a:pPr lvl="1"/>
            <a:r>
              <a:rPr lang="en-US" dirty="0"/>
              <a:t>The Leapfrog Group’s Measures</a:t>
            </a:r>
          </a:p>
        </p:txBody>
      </p:sp>
    </p:spTree>
    <p:extLst>
      <p:ext uri="{BB962C8B-B14F-4D97-AF65-F5344CB8AC3E}">
        <p14:creationId xmlns:p14="http://schemas.microsoft.com/office/powerpoint/2010/main" val="384616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Provider/Physician Measurement 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66170"/>
            <a:ext cx="7772400" cy="44717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with the major hospital measurement sets, the measure sets listed here have been endorsed, in whole or in part, by the National Quality Forum (NQF)</a:t>
            </a:r>
          </a:p>
          <a:p>
            <a:r>
              <a:rPr lang="en-US" dirty="0"/>
              <a:t>Physician Consortium for Performance Improvement (PCPI)</a:t>
            </a:r>
          </a:p>
          <a:p>
            <a:pPr lvl="1"/>
            <a:r>
              <a:rPr lang="en-US" dirty="0"/>
              <a:t>National initiative to implement evidence-based clinical performance metrics and used by CMS in the P4P initiative</a:t>
            </a:r>
          </a:p>
          <a:p>
            <a:r>
              <a:rPr lang="en-US" dirty="0"/>
              <a:t>Healthcare Effectiveness Data and Information Set (HEDIS)</a:t>
            </a:r>
          </a:p>
          <a:p>
            <a:pPr lvl="1"/>
            <a:r>
              <a:rPr lang="en-US" dirty="0"/>
              <a:t>Widely used set of performance measures in the managed care industry</a:t>
            </a:r>
          </a:p>
          <a:p>
            <a:pPr lvl="1"/>
            <a:r>
              <a:rPr lang="en-US" dirty="0"/>
              <a:t>30 standardized measures  - most often use a subset</a:t>
            </a:r>
          </a:p>
          <a:p>
            <a:r>
              <a:rPr lang="en-US" dirty="0"/>
              <a:t>CAHPS - Consumer Assessment of Healthcare Providers and Systems</a:t>
            </a:r>
          </a:p>
          <a:p>
            <a:r>
              <a:rPr lang="en-US" dirty="0"/>
              <a:t>Promoting Healthy Development Survey (PHDS)</a:t>
            </a:r>
          </a:p>
          <a:p>
            <a:pPr lvl="1"/>
            <a:r>
              <a:rPr lang="en-US" dirty="0"/>
              <a:t>administered to parents or guardians of children 3-48 months old to assess whether the children are receiving nationally recommended preventive and developmental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180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2"/>
            <a:ext cx="7772400" cy="768262"/>
          </a:xfrm>
        </p:spPr>
        <p:txBody>
          <a:bodyPr>
            <a:normAutofit fontScale="90000"/>
          </a:bodyPr>
          <a:lstStyle/>
          <a:p>
            <a:r>
              <a:rPr lang="en-US" dirty="0"/>
              <a:t>AHRQ’s Core Metrics – aka Vital Signs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6428" y="2172116"/>
            <a:ext cx="4172606" cy="37153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91232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Vital Signs Came Into Being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66378"/>
            <a:ext cx="7772400" cy="430895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Thousands of measures in use today to assess health/health care in the United States. </a:t>
            </a:r>
          </a:p>
          <a:p>
            <a:r>
              <a:rPr lang="en-US" dirty="0"/>
              <a:t>Although many measures provide useful information, their sheer number, as well as their lack of focus, consistency, and organization, limits overall effectiveness in improving health system performance</a:t>
            </a:r>
          </a:p>
          <a:p>
            <a:r>
              <a:rPr lang="en-US" dirty="0"/>
              <a:t>Institute of Medicine (IOM) convened a committee to identify core measures for health and health care. </a:t>
            </a:r>
          </a:p>
          <a:p>
            <a:r>
              <a:rPr lang="en-US" dirty="0"/>
              <a:t>In </a:t>
            </a:r>
            <a:r>
              <a:rPr lang="en-US" i="1" dirty="0"/>
              <a:t>Vital Signs: Core Metrics for Health and Health Care Progress</a:t>
            </a:r>
            <a:r>
              <a:rPr lang="en-US" dirty="0"/>
              <a:t>, the committee uses a four-domain framework—healthy people, care quality, lower cost, and engaged people—to propose a streamlined set of 15 standardized measures, with recommendations for their application at every level and across sectors.</a:t>
            </a:r>
          </a:p>
          <a:p>
            <a:r>
              <a:rPr lang="en-US" dirty="0"/>
              <a:t>Ultimately, the committee concludes that this streamlined set of measures could provide consistent benchmarks for health progress across the nation and improve system performance in the highest-priority areas.</a:t>
            </a:r>
          </a:p>
        </p:txBody>
      </p:sp>
    </p:spTree>
    <p:extLst>
      <p:ext uri="{BB962C8B-B14F-4D97-AF65-F5344CB8AC3E}">
        <p14:creationId xmlns:p14="http://schemas.microsoft.com/office/powerpoint/2010/main" val="3317407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609602"/>
            <a:ext cx="7772400" cy="918574"/>
          </a:xfrm>
        </p:spPr>
        <p:txBody>
          <a:bodyPr/>
          <a:lstStyle/>
          <a:p>
            <a:r>
              <a:rPr lang="en-US" dirty="0"/>
              <a:t>Core Measures Set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981201" y="1866378"/>
            <a:ext cx="3813048" cy="3924824"/>
          </a:xfrm>
        </p:spPr>
        <p:txBody>
          <a:bodyPr/>
          <a:lstStyle/>
          <a:p>
            <a:r>
              <a:rPr lang="en-US" dirty="0"/>
              <a:t>Life expectancy</a:t>
            </a:r>
          </a:p>
          <a:p>
            <a:r>
              <a:rPr lang="en-US" dirty="0"/>
              <a:t>Well-being</a:t>
            </a:r>
          </a:p>
          <a:p>
            <a:r>
              <a:rPr lang="en-US" dirty="0"/>
              <a:t>Overweight and obesity</a:t>
            </a:r>
          </a:p>
          <a:p>
            <a:r>
              <a:rPr lang="en-US" dirty="0"/>
              <a:t>Addictive behavior</a:t>
            </a:r>
          </a:p>
          <a:p>
            <a:r>
              <a:rPr lang="en-US" dirty="0"/>
              <a:t>Unintended pregnancy</a:t>
            </a:r>
          </a:p>
          <a:p>
            <a:r>
              <a:rPr lang="en-US" dirty="0"/>
              <a:t>Healthy communities</a:t>
            </a:r>
          </a:p>
          <a:p>
            <a:r>
              <a:rPr lang="en-US" dirty="0"/>
              <a:t>Preventive services</a:t>
            </a:r>
          </a:p>
          <a:p>
            <a:r>
              <a:rPr lang="en-US" dirty="0"/>
              <a:t>Care access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940553" y="1866379"/>
            <a:ext cx="3813048" cy="3924823"/>
          </a:xfrm>
        </p:spPr>
        <p:txBody>
          <a:bodyPr/>
          <a:lstStyle/>
          <a:p>
            <a:r>
              <a:rPr lang="en-US" dirty="0"/>
              <a:t>Patient safety</a:t>
            </a:r>
          </a:p>
          <a:p>
            <a:r>
              <a:rPr lang="en-US" dirty="0"/>
              <a:t>Evidence-based care</a:t>
            </a:r>
          </a:p>
          <a:p>
            <a:r>
              <a:rPr lang="en-US" dirty="0"/>
              <a:t>Care match with patient goals</a:t>
            </a:r>
          </a:p>
          <a:p>
            <a:r>
              <a:rPr lang="en-US" dirty="0"/>
              <a:t>Personal spending burden</a:t>
            </a:r>
          </a:p>
          <a:p>
            <a:r>
              <a:rPr lang="en-US" dirty="0"/>
              <a:t>Population spending burden</a:t>
            </a:r>
          </a:p>
          <a:p>
            <a:r>
              <a:rPr lang="en-US" dirty="0"/>
              <a:t>Individual engagement</a:t>
            </a:r>
          </a:p>
          <a:p>
            <a:r>
              <a:rPr lang="en-US" dirty="0"/>
              <a:t>Community engagement</a:t>
            </a:r>
          </a:p>
        </p:txBody>
      </p:sp>
    </p:spTree>
    <p:extLst>
      <p:ext uri="{BB962C8B-B14F-4D97-AF65-F5344CB8AC3E}">
        <p14:creationId xmlns:p14="http://schemas.microsoft.com/office/powerpoint/2010/main" val="584970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365" y="178676"/>
            <a:ext cx="10026006" cy="6458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15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841" y="178676"/>
            <a:ext cx="9665091" cy="647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405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the IOM Quality Measures</a:t>
            </a:r>
          </a:p>
          <a:p>
            <a:r>
              <a:rPr lang="en-US" dirty="0"/>
              <a:t>Review the larger set of quality metrics from AHRQ</a:t>
            </a:r>
          </a:p>
          <a:p>
            <a:r>
              <a:rPr lang="en-US" dirty="0"/>
              <a:t>Discuss how EHR/Health Care Business Intelligence/Analytics fits with the Quality Measures</a:t>
            </a:r>
          </a:p>
        </p:txBody>
      </p:sp>
    </p:spTree>
    <p:extLst>
      <p:ext uri="{BB962C8B-B14F-4D97-AF65-F5344CB8AC3E}">
        <p14:creationId xmlns:p14="http://schemas.microsoft.com/office/powerpoint/2010/main" val="3923596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BI/Clinical Analytics and Quality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66378"/>
            <a:ext cx="7772400" cy="433400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Every quality metric can be either derived directly from the EHR or some other accessible data source</a:t>
            </a:r>
          </a:p>
          <a:p>
            <a:r>
              <a:rPr lang="en-US" dirty="0"/>
              <a:t>Except for encounter note content, all available data is discrete</a:t>
            </a:r>
          </a:p>
          <a:p>
            <a:r>
              <a:rPr lang="en-US" dirty="0"/>
              <a:t>Once the required reporting metrics are identified, a system/practice can use one of the numerous large or small clinical analytics tools to both extract and develop reports</a:t>
            </a:r>
          </a:p>
          <a:p>
            <a:r>
              <a:rPr lang="en-US" dirty="0"/>
              <a:t>The reports can then be analyzed internally for QI efforts and then automatically reports to the regulatory agencies/payers</a:t>
            </a:r>
          </a:p>
          <a:p>
            <a:r>
              <a:rPr lang="en-US" dirty="0"/>
              <a:t>If used regularly to identify deficiencies and drive QI efforts, the analytics tools can help both systems and physicians to provide better quality care and make more money</a:t>
            </a:r>
          </a:p>
          <a:p>
            <a:r>
              <a:rPr lang="en-US" dirty="0"/>
              <a:t>If the regulatory agencies/payers have selected appropriate measures, the outcome of the combined efforts should be improved health/</a:t>
            </a:r>
            <a:r>
              <a:rPr lang="en-US" dirty="0" err="1"/>
              <a:t>QoL</a:t>
            </a:r>
            <a:r>
              <a:rPr lang="en-US" dirty="0"/>
              <a:t> for patients and reduced overall healthcare costs</a:t>
            </a:r>
          </a:p>
        </p:txBody>
      </p:sp>
    </p:spTree>
    <p:extLst>
      <p:ext uri="{BB962C8B-B14F-4D97-AF65-F5344CB8AC3E}">
        <p14:creationId xmlns:p14="http://schemas.microsoft.com/office/powerpoint/2010/main" val="2476987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BI/Clinical Analytics and Quality Measures – the Policy Component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issue is not whether or not the data is available or that some type or report can be generated</a:t>
            </a:r>
          </a:p>
          <a:p>
            <a:r>
              <a:rPr lang="en-US" dirty="0"/>
              <a:t>The issue is whether or not the formatting and content of the reporting format can be matched by the reporting/analytics tools</a:t>
            </a:r>
          </a:p>
          <a:p>
            <a:r>
              <a:rPr lang="en-US" dirty="0"/>
              <a:t>What needs to happen is that the NQF, CMS or ONCHIT need to develop reporting standards so that all quality measures can be reported in a standardized format</a:t>
            </a:r>
          </a:p>
          <a:p>
            <a:r>
              <a:rPr lang="en-US" dirty="0"/>
              <a:t>That would allow both EHR vendors and BI/Analytics vendors to make the process much easier for the practices and hospitals that are required to report these metrics – the so-called “push button report”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43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BI/Clinical Analytics and Healthcare Reform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03956"/>
            <a:ext cx="7772400" cy="4283902"/>
          </a:xfrm>
        </p:spPr>
        <p:txBody>
          <a:bodyPr>
            <a:normAutofit/>
          </a:bodyPr>
          <a:lstStyle/>
          <a:p>
            <a:r>
              <a:rPr lang="en-US" dirty="0"/>
              <a:t>Healthcare reform has led to countless initiatives designed to improve both the cost and quality of care delivery. </a:t>
            </a:r>
          </a:p>
          <a:p>
            <a:r>
              <a:rPr lang="en-US" dirty="0"/>
              <a:t>For the first time in the history of U.S. healthcare, health systems need to measure and report on the care they’re delivering. </a:t>
            </a:r>
          </a:p>
          <a:p>
            <a:r>
              <a:rPr lang="en-US" dirty="0"/>
              <a:t>They must also understand the financial ramifications of individual care decisions</a:t>
            </a:r>
          </a:p>
          <a:p>
            <a:r>
              <a:rPr lang="en-US" dirty="0"/>
              <a:t>Health systems and providers need to use clinical analytics to analyze their data to help them achieve success with the following three healthcare initiatives</a:t>
            </a:r>
          </a:p>
          <a:p>
            <a:pPr lvl="1"/>
            <a:r>
              <a:rPr lang="en-US" dirty="0"/>
              <a:t>Value-based purchasing</a:t>
            </a:r>
          </a:p>
          <a:p>
            <a:pPr lvl="1"/>
            <a:r>
              <a:rPr lang="en-US" dirty="0"/>
              <a:t>Accountable care organization/accountable care networks</a:t>
            </a:r>
          </a:p>
          <a:p>
            <a:pPr lvl="1"/>
            <a:r>
              <a:rPr lang="en-US" dirty="0"/>
              <a:t>Value-based insurance design (VBID)</a:t>
            </a:r>
          </a:p>
        </p:txBody>
      </p:sp>
    </p:spTree>
    <p:extLst>
      <p:ext uri="{BB962C8B-B14F-4D97-AF65-F5344CB8AC3E}">
        <p14:creationId xmlns:p14="http://schemas.microsoft.com/office/powerpoint/2010/main" val="31963780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7848" y="68606"/>
            <a:ext cx="5878116" cy="67000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775012" y="753036"/>
            <a:ext cx="696024" cy="5217459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212725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0274" y="167222"/>
            <a:ext cx="5476484" cy="657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256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IOM Quality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41534"/>
            <a:ext cx="7772400" cy="42463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the report, "Toward Quality Measures for Population Health and the Leading Health Indicators," the IOM committee made six recommendations for HHS</a:t>
            </a:r>
          </a:p>
          <a:p>
            <a:pPr lvl="1"/>
            <a:r>
              <a:rPr lang="en-US" dirty="0"/>
              <a:t>"All partners in the multisector health system […] should adopt as their explicit purpose to continually improve health outcomes of the entire population and the conditions in which people can be healthy."</a:t>
            </a:r>
          </a:p>
          <a:p>
            <a:pPr lvl="1"/>
            <a:r>
              <a:rPr lang="en-US" dirty="0"/>
              <a:t>HHS and population health improvement partners should choose set of measures to assess quality of the health system.</a:t>
            </a:r>
          </a:p>
          <a:p>
            <a:pPr lvl="1"/>
            <a:r>
              <a:rPr lang="en-US" dirty="0"/>
              <a:t>HHS and other stakeholders should use set of criteria for choosing population health improvement quality measures. </a:t>
            </a:r>
          </a:p>
          <a:p>
            <a:pPr lvl="1"/>
            <a:r>
              <a:rPr lang="en-US" dirty="0"/>
              <a:t>HHS should take systematic approach to development of health system quality measures, and HHS should create or name nongovernmental entity to endorse quality measures.</a:t>
            </a:r>
          </a:p>
          <a:p>
            <a:pPr lvl="1"/>
            <a:r>
              <a:rPr lang="en-US" dirty="0"/>
              <a:t>HHS should develop and implement data collection, analysis and dissemination of quality measures.</a:t>
            </a:r>
          </a:p>
          <a:p>
            <a:pPr lvl="1"/>
            <a:r>
              <a:rPr lang="en-US" dirty="0"/>
              <a:t>HHS and stakeholders should integrate health system quality measures into all health reform activities</a:t>
            </a:r>
          </a:p>
        </p:txBody>
      </p:sp>
    </p:spTree>
    <p:extLst>
      <p:ext uri="{BB962C8B-B14F-4D97-AF65-F5344CB8AC3E}">
        <p14:creationId xmlns:p14="http://schemas.microsoft.com/office/powerpoint/2010/main" val="211897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Six Domains of Health Care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41534"/>
            <a:ext cx="7772400" cy="4283902"/>
          </a:xfrm>
        </p:spPr>
        <p:txBody>
          <a:bodyPr/>
          <a:lstStyle/>
          <a:p>
            <a:r>
              <a:rPr lang="en-US" dirty="0"/>
              <a:t>Safety – avoiding harm to patients from care</a:t>
            </a:r>
          </a:p>
          <a:p>
            <a:r>
              <a:rPr lang="en-US" dirty="0"/>
              <a:t>Effectiveness – providing services based on scientific knowledge – avoiding underuse and misuse</a:t>
            </a:r>
          </a:p>
          <a:p>
            <a:r>
              <a:rPr lang="en-US" dirty="0"/>
              <a:t>Patient-centered – providing care that is respectful of/responsive to patient preferences, needs and values</a:t>
            </a:r>
          </a:p>
          <a:p>
            <a:r>
              <a:rPr lang="en-US" dirty="0"/>
              <a:t>Timely – reducing waits and sometimes harmful delays for both patient and healthcare team</a:t>
            </a:r>
          </a:p>
          <a:p>
            <a:r>
              <a:rPr lang="en-US" dirty="0"/>
              <a:t>Efficient – avoiding waste, including waste of equipment, supplies, idea and energy (and time)</a:t>
            </a:r>
          </a:p>
          <a:p>
            <a:r>
              <a:rPr lang="en-US" dirty="0"/>
              <a:t>Equitable – providing care that does not vary in quality because of personal characteristics (gender, ethnicity, geographic location and socioeconomic status</a:t>
            </a:r>
          </a:p>
        </p:txBody>
      </p:sp>
    </p:spTree>
    <p:extLst>
      <p:ext uri="{BB962C8B-B14F-4D97-AF65-F5344CB8AC3E}">
        <p14:creationId xmlns:p14="http://schemas.microsoft.com/office/powerpoint/2010/main" val="2559939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Quality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1222"/>
            <a:ext cx="7772400" cy="4521896"/>
          </a:xfrm>
        </p:spPr>
        <p:txBody>
          <a:bodyPr/>
          <a:lstStyle/>
          <a:p>
            <a:r>
              <a:rPr lang="en-US" dirty="0"/>
              <a:t>Measures used to assess and compare the quality of health care organizations are classified as either a structure, process, or outcome measure. </a:t>
            </a:r>
          </a:p>
          <a:p>
            <a:pPr lvl="1"/>
            <a:r>
              <a:rPr lang="en-US" dirty="0"/>
              <a:t>Known as the </a:t>
            </a:r>
            <a:r>
              <a:rPr lang="en-US" dirty="0" err="1"/>
              <a:t>Donabedian</a:t>
            </a:r>
            <a:r>
              <a:rPr lang="en-US" dirty="0"/>
              <a:t> model</a:t>
            </a:r>
          </a:p>
          <a:p>
            <a:r>
              <a:rPr lang="en-US" dirty="0"/>
              <a:t>Structural Measures</a:t>
            </a:r>
          </a:p>
          <a:p>
            <a:pPr lvl="1"/>
            <a:r>
              <a:rPr lang="en-US" dirty="0"/>
              <a:t>Health care provider’s capacity, systems, and processes to provide high-quality care</a:t>
            </a:r>
          </a:p>
          <a:p>
            <a:r>
              <a:rPr lang="en-US" dirty="0"/>
              <a:t>Process Measures</a:t>
            </a:r>
          </a:p>
          <a:p>
            <a:pPr lvl="1"/>
            <a:r>
              <a:rPr lang="en-US" dirty="0"/>
              <a:t>indicate what a provider does to maintain or improve health, either for healthy people or for those diagnosed with a health care condition</a:t>
            </a:r>
          </a:p>
          <a:p>
            <a:r>
              <a:rPr lang="en-US" dirty="0"/>
              <a:t>Outcome Measures</a:t>
            </a:r>
          </a:p>
          <a:p>
            <a:pPr lvl="1"/>
            <a:r>
              <a:rPr lang="en-US" dirty="0"/>
              <a:t>Reflect the impact of the health care service or intervention on the health status of patients</a:t>
            </a:r>
          </a:p>
        </p:txBody>
      </p:sp>
    </p:spTree>
    <p:extLst>
      <p:ext uri="{BB962C8B-B14F-4D97-AF65-F5344CB8AC3E}">
        <p14:creationId xmlns:p14="http://schemas.microsoft.com/office/powerpoint/2010/main" val="1110631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17" y="1492470"/>
            <a:ext cx="11151137" cy="380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81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the Right Measures to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41118"/>
            <a:ext cx="7772400" cy="4597052"/>
          </a:xfrm>
        </p:spPr>
        <p:txBody>
          <a:bodyPr/>
          <a:lstStyle/>
          <a:p>
            <a:r>
              <a:rPr lang="en-US" dirty="0"/>
              <a:t>Need to consider two issues:</a:t>
            </a:r>
          </a:p>
          <a:p>
            <a:pPr lvl="1"/>
            <a:r>
              <a:rPr lang="en-US" dirty="0"/>
              <a:t>Whether the measures are "good"</a:t>
            </a:r>
          </a:p>
          <a:p>
            <a:pPr lvl="1"/>
            <a:r>
              <a:rPr lang="en-US" dirty="0"/>
              <a:t>Whether the measures are appropriate for your audience</a:t>
            </a:r>
          </a:p>
          <a:p>
            <a:r>
              <a:rPr lang="en-US" dirty="0"/>
              <a:t>The easiest way to determine whether a measure is good is to confirm that it has been endorsed by the National Quality Forum (NQF)</a:t>
            </a:r>
          </a:p>
          <a:p>
            <a:r>
              <a:rPr lang="en-US" dirty="0"/>
              <a:t>Whether or not measures are NQF-endorsed, assess the extent to which the measures have attributes that make them appropriate for reporting purposes</a:t>
            </a:r>
          </a:p>
          <a:p>
            <a:pPr lvl="1"/>
            <a:r>
              <a:rPr lang="en-US" dirty="0"/>
              <a:t>Standardization – at the national level</a:t>
            </a:r>
          </a:p>
          <a:p>
            <a:pPr lvl="1"/>
            <a:r>
              <a:rPr lang="en-US" dirty="0"/>
              <a:t>Comparability – external validity/generalizable</a:t>
            </a:r>
          </a:p>
          <a:p>
            <a:pPr lvl="1"/>
            <a:r>
              <a:rPr lang="en-US" dirty="0"/>
              <a:t>Availability – data available for majority of reporters</a:t>
            </a:r>
          </a:p>
          <a:p>
            <a:pPr lvl="1"/>
            <a:r>
              <a:rPr lang="en-US" dirty="0"/>
              <a:t>Timeliness – up to date and available in time to report</a:t>
            </a:r>
          </a:p>
          <a:p>
            <a:pPr lvl="1"/>
            <a:r>
              <a:rPr lang="en-US" dirty="0"/>
              <a:t>Relevance – address the concerns of the audience</a:t>
            </a:r>
          </a:p>
        </p:txBody>
      </p:sp>
    </p:spTree>
    <p:extLst>
      <p:ext uri="{BB962C8B-B14F-4D97-AF65-F5344CB8AC3E}">
        <p14:creationId xmlns:p14="http://schemas.microsoft.com/office/powerpoint/2010/main" val="3872765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the Right Measures to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03957"/>
            <a:ext cx="7772400" cy="4158641"/>
          </a:xfrm>
        </p:spPr>
        <p:txBody>
          <a:bodyPr/>
          <a:lstStyle/>
          <a:p>
            <a:r>
              <a:rPr lang="en-US" dirty="0"/>
              <a:t>Assess for yourself, cont.</a:t>
            </a:r>
          </a:p>
          <a:p>
            <a:pPr lvl="1"/>
            <a:r>
              <a:rPr lang="en-US" dirty="0"/>
              <a:t>Validity – adequately test to ensure consistency and accuracy</a:t>
            </a:r>
          </a:p>
          <a:p>
            <a:pPr lvl="1"/>
            <a:r>
              <a:rPr lang="en-US" dirty="0"/>
              <a:t>Experience – measures reflect actual performance and not CIS shortcomings</a:t>
            </a:r>
          </a:p>
          <a:p>
            <a:pPr lvl="1"/>
            <a:r>
              <a:rPr lang="en-US" dirty="0"/>
              <a:t>Evaluability – results can be evaluated as either better or worse than other results</a:t>
            </a:r>
          </a:p>
          <a:p>
            <a:pPr lvl="1"/>
            <a:r>
              <a:rPr lang="en-US" dirty="0"/>
              <a:t>Distinguishable – reveal significant differences among health care organizations</a:t>
            </a:r>
          </a:p>
          <a:p>
            <a:pPr lvl="1"/>
            <a:r>
              <a:rPr lang="en-US" dirty="0"/>
              <a:t>Credibility – either audited or do not require an audit</a:t>
            </a:r>
          </a:p>
          <a:p>
            <a:r>
              <a:rPr lang="en-US" dirty="0"/>
              <a:t>Are the measures appropriate for the audience?</a:t>
            </a:r>
          </a:p>
          <a:p>
            <a:pPr lvl="1"/>
            <a:r>
              <a:rPr lang="en-US" dirty="0"/>
              <a:t>Does the measure support your goal (ex. Improved decision-making; improved accountability)?</a:t>
            </a:r>
          </a:p>
          <a:p>
            <a:pPr lvl="1"/>
            <a:r>
              <a:rPr lang="en-US" dirty="0"/>
              <a:t>Do consumers view the measure as important?</a:t>
            </a:r>
          </a:p>
          <a:p>
            <a:pPr lvl="1"/>
            <a:r>
              <a:rPr lang="en-US" dirty="0"/>
              <a:t>Is the measure relevant to your intended audience?</a:t>
            </a:r>
          </a:p>
        </p:txBody>
      </p:sp>
    </p:spTree>
    <p:extLst>
      <p:ext uri="{BB962C8B-B14F-4D97-AF65-F5344CB8AC3E}">
        <p14:creationId xmlns:p14="http://schemas.microsoft.com/office/powerpoint/2010/main" val="2052024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294</TotalTime>
  <Words>1594</Words>
  <Application>Microsoft Office PowerPoint</Application>
  <PresentationFormat>Widescreen</PresentationFormat>
  <Paragraphs>130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Celestial</vt:lpstr>
      <vt:lpstr>Quality Measures and BI</vt:lpstr>
      <vt:lpstr>Learning Objective</vt:lpstr>
      <vt:lpstr>PowerPoint Presentation</vt:lpstr>
      <vt:lpstr>Overview of IOM Quality Metrics</vt:lpstr>
      <vt:lpstr>Six Domains of Health Care Quality</vt:lpstr>
      <vt:lpstr>Types of Quality Measures</vt:lpstr>
      <vt:lpstr>PowerPoint Presentation</vt:lpstr>
      <vt:lpstr>Selecting the Right Measures to Report</vt:lpstr>
      <vt:lpstr>Selecting the Right Measures to Report</vt:lpstr>
      <vt:lpstr>Data Sources</vt:lpstr>
      <vt:lpstr>PowerPoint Presentation</vt:lpstr>
      <vt:lpstr>Quality Measures Mgmt Information System</vt:lpstr>
      <vt:lpstr>Hospital Measurement Sets</vt:lpstr>
      <vt:lpstr>Provider/Physician Measurement Sets</vt:lpstr>
      <vt:lpstr>AHRQ’s Core Metrics – aka Vital Signs</vt:lpstr>
      <vt:lpstr>How Vital Signs Came Into Being</vt:lpstr>
      <vt:lpstr>Core Measures Set</vt:lpstr>
      <vt:lpstr>PowerPoint Presentation</vt:lpstr>
      <vt:lpstr>PowerPoint Presentation</vt:lpstr>
      <vt:lpstr>BI/Clinical Analytics and Quality Measures</vt:lpstr>
      <vt:lpstr>BI/Clinical Analytics and Quality Measures – the Policy Component</vt:lpstr>
      <vt:lpstr>BI/Clinical Analytics and Healthcare Reform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Measures and BI</dc:title>
  <dc:creator>Bob Marshall</dc:creator>
  <cp:lastModifiedBy>Bob Marshall</cp:lastModifiedBy>
  <cp:revision>19</cp:revision>
  <dcterms:created xsi:type="dcterms:W3CDTF">2016-08-14T16:41:48Z</dcterms:created>
  <dcterms:modified xsi:type="dcterms:W3CDTF">2019-03-14T13:44:18Z</dcterms:modified>
</cp:coreProperties>
</file>