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8" r:id="rId3"/>
    <p:sldId id="279" r:id="rId4"/>
    <p:sldId id="280" r:id="rId5"/>
    <p:sldId id="281" r:id="rId6"/>
    <p:sldId id="261" r:id="rId7"/>
    <p:sldId id="282" r:id="rId8"/>
    <p:sldId id="283" r:id="rId9"/>
    <p:sldId id="268" r:id="rId10"/>
    <p:sldId id="264" r:id="rId11"/>
    <p:sldId id="267" r:id="rId12"/>
    <p:sldId id="284" r:id="rId13"/>
    <p:sldId id="285" r:id="rId14"/>
    <p:sldId id="286" r:id="rId15"/>
    <p:sldId id="287" r:id="rId16"/>
    <p:sldId id="288" r:id="rId17"/>
    <p:sldId id="289" r:id="rId18"/>
    <p:sldId id="274" r:id="rId19"/>
    <p:sldId id="290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137B6B-1C0D-4EFE-9616-29BBE83AD6C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97703C-3FF3-4DEF-B295-98E9C94DCAD9}">
      <dgm:prSet phldrT="[Text]"/>
      <dgm:spPr/>
      <dgm:t>
        <a:bodyPr/>
        <a:lstStyle/>
        <a:p>
          <a:r>
            <a:rPr lang="en-US" dirty="0"/>
            <a:t>Portfolio</a:t>
          </a:r>
        </a:p>
      </dgm:t>
    </dgm:pt>
    <dgm:pt modelId="{F28C16CC-695A-4CC9-A913-06371AC602AA}" type="parTrans" cxnId="{9DB04D19-7514-4095-BB3C-9EF1DB2A754C}">
      <dgm:prSet/>
      <dgm:spPr/>
      <dgm:t>
        <a:bodyPr/>
        <a:lstStyle/>
        <a:p>
          <a:endParaRPr lang="en-US"/>
        </a:p>
      </dgm:t>
    </dgm:pt>
    <dgm:pt modelId="{AAEB55C4-9478-483A-BB39-F93C2B3CC720}" type="sibTrans" cxnId="{9DB04D19-7514-4095-BB3C-9EF1DB2A754C}">
      <dgm:prSet/>
      <dgm:spPr/>
      <dgm:t>
        <a:bodyPr/>
        <a:lstStyle/>
        <a:p>
          <a:endParaRPr lang="en-US"/>
        </a:p>
      </dgm:t>
    </dgm:pt>
    <dgm:pt modelId="{EDF92C31-438F-49C8-9FBA-F0CC17E9BE9A}">
      <dgm:prSet phldrT="[Text]"/>
      <dgm:spPr/>
      <dgm:t>
        <a:bodyPr/>
        <a:lstStyle/>
        <a:p>
          <a:r>
            <a:rPr lang="en-US" dirty="0"/>
            <a:t>Program 1</a:t>
          </a:r>
        </a:p>
      </dgm:t>
    </dgm:pt>
    <dgm:pt modelId="{7C9F6D14-3A66-47B7-AD2D-E2579C8231EA}" type="parTrans" cxnId="{41ADC417-8306-45BB-8795-EB75460AEA46}">
      <dgm:prSet/>
      <dgm:spPr>
        <a:solidFill>
          <a:srgbClr val="C00000"/>
        </a:solidFill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EF9768D9-90A6-4D61-9BCE-CA5E6B2ED7A0}" type="sibTrans" cxnId="{41ADC417-8306-45BB-8795-EB75460AEA46}">
      <dgm:prSet/>
      <dgm:spPr/>
      <dgm:t>
        <a:bodyPr/>
        <a:lstStyle/>
        <a:p>
          <a:endParaRPr lang="en-US"/>
        </a:p>
      </dgm:t>
    </dgm:pt>
    <dgm:pt modelId="{E64AE3AF-CD89-4069-A082-BF78C9272122}">
      <dgm:prSet phldrT="[Text]"/>
      <dgm:spPr/>
      <dgm:t>
        <a:bodyPr/>
        <a:lstStyle/>
        <a:p>
          <a:r>
            <a:rPr lang="en-US" dirty="0"/>
            <a:t>Project 1</a:t>
          </a:r>
        </a:p>
      </dgm:t>
    </dgm:pt>
    <dgm:pt modelId="{1DB3F894-061A-4AC9-8A51-D05BB974AFBF}" type="parTrans" cxnId="{F191D40B-2FD3-41B6-A51A-5FD258F68B73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D31A50E5-74AC-4E1E-B617-338D8885703C}" type="sibTrans" cxnId="{F191D40B-2FD3-41B6-A51A-5FD258F68B73}">
      <dgm:prSet/>
      <dgm:spPr/>
      <dgm:t>
        <a:bodyPr/>
        <a:lstStyle/>
        <a:p>
          <a:endParaRPr lang="en-US"/>
        </a:p>
      </dgm:t>
    </dgm:pt>
    <dgm:pt modelId="{61EA9AF8-5CC2-4FBB-B425-BD42CB17A50C}">
      <dgm:prSet phldrT="[Text]"/>
      <dgm:spPr/>
      <dgm:t>
        <a:bodyPr/>
        <a:lstStyle/>
        <a:p>
          <a:r>
            <a:rPr lang="en-US" dirty="0"/>
            <a:t>Project 2</a:t>
          </a:r>
        </a:p>
      </dgm:t>
    </dgm:pt>
    <dgm:pt modelId="{2A9AB185-FA25-472E-A843-1444F1CD772E}" type="parTrans" cxnId="{7B7C1E46-F425-485E-9808-85802485A129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973AFDEF-71E9-40D9-86C7-134457A32A5F}" type="sibTrans" cxnId="{7B7C1E46-F425-485E-9808-85802485A129}">
      <dgm:prSet/>
      <dgm:spPr/>
      <dgm:t>
        <a:bodyPr/>
        <a:lstStyle/>
        <a:p>
          <a:endParaRPr lang="en-US"/>
        </a:p>
      </dgm:t>
    </dgm:pt>
    <dgm:pt modelId="{7D778DD8-DBA1-49ED-9849-146F031A4D30}">
      <dgm:prSet phldrT="[Text]"/>
      <dgm:spPr/>
      <dgm:t>
        <a:bodyPr/>
        <a:lstStyle/>
        <a:p>
          <a:r>
            <a:rPr lang="en-US" dirty="0"/>
            <a:t>Program 2</a:t>
          </a:r>
        </a:p>
      </dgm:t>
    </dgm:pt>
    <dgm:pt modelId="{1D692ABC-2451-47D7-8A19-64AAD27EEFD4}" type="parTrans" cxnId="{BB50EB42-2AF3-4E1E-9828-4F25632BF5CF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B18157B1-DB13-4117-A5C3-7969FC9386CD}" type="sibTrans" cxnId="{BB50EB42-2AF3-4E1E-9828-4F25632BF5CF}">
      <dgm:prSet/>
      <dgm:spPr/>
      <dgm:t>
        <a:bodyPr/>
        <a:lstStyle/>
        <a:p>
          <a:endParaRPr lang="en-US"/>
        </a:p>
      </dgm:t>
    </dgm:pt>
    <dgm:pt modelId="{2081E9F8-0E29-4FFF-9F5F-E1441F37E9F5}">
      <dgm:prSet phldrT="[Text]"/>
      <dgm:spPr/>
      <dgm:t>
        <a:bodyPr/>
        <a:lstStyle/>
        <a:p>
          <a:r>
            <a:rPr lang="en-US" dirty="0"/>
            <a:t>Project 3</a:t>
          </a:r>
        </a:p>
      </dgm:t>
    </dgm:pt>
    <dgm:pt modelId="{64FFE0B8-83AE-4223-8908-727020BC5F31}" type="parTrans" cxnId="{A76E833F-2916-4476-990E-94AF7FEE398A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F29AEDAB-1399-453A-B2D3-9B8A7394A3DC}" type="sibTrans" cxnId="{A76E833F-2916-4476-990E-94AF7FEE398A}">
      <dgm:prSet/>
      <dgm:spPr/>
      <dgm:t>
        <a:bodyPr/>
        <a:lstStyle/>
        <a:p>
          <a:endParaRPr lang="en-US"/>
        </a:p>
      </dgm:t>
    </dgm:pt>
    <dgm:pt modelId="{222168A0-0D45-4175-9C47-D07F47070A11}" type="pres">
      <dgm:prSet presAssocID="{24137B6B-1C0D-4EFE-9616-29BBE83AD6C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A5269EB-EF2B-4E51-BF03-550E029858CB}" type="pres">
      <dgm:prSet presAssocID="{C597703C-3FF3-4DEF-B295-98E9C94DCAD9}" presName="hierRoot1" presStyleCnt="0"/>
      <dgm:spPr/>
    </dgm:pt>
    <dgm:pt modelId="{E4529CA7-42CE-42EE-AD94-2598084E07BA}" type="pres">
      <dgm:prSet presAssocID="{C597703C-3FF3-4DEF-B295-98E9C94DCAD9}" presName="composite" presStyleCnt="0"/>
      <dgm:spPr/>
    </dgm:pt>
    <dgm:pt modelId="{C76FF674-3948-462C-97C8-05FA33130644}" type="pres">
      <dgm:prSet presAssocID="{C597703C-3FF3-4DEF-B295-98E9C94DCAD9}" presName="background" presStyleLbl="node0" presStyleIdx="0" presStyleCnt="1"/>
      <dgm:spPr>
        <a:solidFill>
          <a:schemeClr val="accent2"/>
        </a:solidFill>
        <a:ln>
          <a:solidFill>
            <a:schemeClr val="tx1"/>
          </a:solidFill>
        </a:ln>
      </dgm:spPr>
    </dgm:pt>
    <dgm:pt modelId="{98B57E21-BB2D-444B-A380-0A6FDF67D7C8}" type="pres">
      <dgm:prSet presAssocID="{C597703C-3FF3-4DEF-B295-98E9C94DCAD9}" presName="text" presStyleLbl="fgAcc0" presStyleIdx="0" presStyleCnt="1">
        <dgm:presLayoutVars>
          <dgm:chPref val="3"/>
        </dgm:presLayoutVars>
      </dgm:prSet>
      <dgm:spPr/>
    </dgm:pt>
    <dgm:pt modelId="{5928EC24-C0FF-4A71-9485-3CA88B112A38}" type="pres">
      <dgm:prSet presAssocID="{C597703C-3FF3-4DEF-B295-98E9C94DCAD9}" presName="hierChild2" presStyleCnt="0"/>
      <dgm:spPr/>
    </dgm:pt>
    <dgm:pt modelId="{4A191743-F438-4862-B768-D5A30079C852}" type="pres">
      <dgm:prSet presAssocID="{7C9F6D14-3A66-47B7-AD2D-E2579C8231EA}" presName="Name10" presStyleLbl="parChTrans1D2" presStyleIdx="0" presStyleCnt="2"/>
      <dgm:spPr/>
    </dgm:pt>
    <dgm:pt modelId="{52CCE893-765E-43CE-A397-A0E1D5933013}" type="pres">
      <dgm:prSet presAssocID="{EDF92C31-438F-49C8-9FBA-F0CC17E9BE9A}" presName="hierRoot2" presStyleCnt="0"/>
      <dgm:spPr/>
    </dgm:pt>
    <dgm:pt modelId="{FFF6A70A-1675-455C-B853-A475632D98AB}" type="pres">
      <dgm:prSet presAssocID="{EDF92C31-438F-49C8-9FBA-F0CC17E9BE9A}" presName="composite2" presStyleCnt="0"/>
      <dgm:spPr/>
    </dgm:pt>
    <dgm:pt modelId="{411B596B-5128-4360-8FB1-BC1CEF33D39D}" type="pres">
      <dgm:prSet presAssocID="{EDF92C31-438F-49C8-9FBA-F0CC17E9BE9A}" presName="background2" presStyleLbl="node2" presStyleIdx="0" presStyleCnt="2"/>
      <dgm:spPr>
        <a:solidFill>
          <a:schemeClr val="accent5"/>
        </a:solidFill>
      </dgm:spPr>
    </dgm:pt>
    <dgm:pt modelId="{FA57987A-B636-48AC-A740-DFE748C7AB7D}" type="pres">
      <dgm:prSet presAssocID="{EDF92C31-438F-49C8-9FBA-F0CC17E9BE9A}" presName="text2" presStyleLbl="fgAcc2" presStyleIdx="0" presStyleCnt="2" custScaleX="113635">
        <dgm:presLayoutVars>
          <dgm:chPref val="3"/>
        </dgm:presLayoutVars>
      </dgm:prSet>
      <dgm:spPr/>
    </dgm:pt>
    <dgm:pt modelId="{B8D055E6-4B72-4E0D-ADB7-D6F148D3111D}" type="pres">
      <dgm:prSet presAssocID="{EDF92C31-438F-49C8-9FBA-F0CC17E9BE9A}" presName="hierChild3" presStyleCnt="0"/>
      <dgm:spPr/>
    </dgm:pt>
    <dgm:pt modelId="{D6F731AD-0C54-4AD9-9EDC-429C32141C58}" type="pres">
      <dgm:prSet presAssocID="{1DB3F894-061A-4AC9-8A51-D05BB974AFBF}" presName="Name17" presStyleLbl="parChTrans1D3" presStyleIdx="0" presStyleCnt="3"/>
      <dgm:spPr/>
    </dgm:pt>
    <dgm:pt modelId="{C2343BC3-A7FD-42FA-8AAB-2B18C30DF3D1}" type="pres">
      <dgm:prSet presAssocID="{E64AE3AF-CD89-4069-A082-BF78C9272122}" presName="hierRoot3" presStyleCnt="0"/>
      <dgm:spPr/>
    </dgm:pt>
    <dgm:pt modelId="{0F75DD02-BECC-4744-9825-0B22850EBB7F}" type="pres">
      <dgm:prSet presAssocID="{E64AE3AF-CD89-4069-A082-BF78C9272122}" presName="composite3" presStyleCnt="0"/>
      <dgm:spPr/>
    </dgm:pt>
    <dgm:pt modelId="{2CDEBC2C-964E-4700-8181-A1D3AC23B1C6}" type="pres">
      <dgm:prSet presAssocID="{E64AE3AF-CD89-4069-A082-BF78C9272122}" presName="background3" presStyleLbl="node3" presStyleIdx="0" presStyleCnt="3"/>
      <dgm:spPr>
        <a:solidFill>
          <a:srgbClr val="FF0000"/>
        </a:solidFill>
      </dgm:spPr>
    </dgm:pt>
    <dgm:pt modelId="{D0F17055-07DF-4DA4-9AC9-8C0891DC692C}" type="pres">
      <dgm:prSet presAssocID="{E64AE3AF-CD89-4069-A082-BF78C9272122}" presName="text3" presStyleLbl="fgAcc3" presStyleIdx="0" presStyleCnt="3">
        <dgm:presLayoutVars>
          <dgm:chPref val="3"/>
        </dgm:presLayoutVars>
      </dgm:prSet>
      <dgm:spPr/>
    </dgm:pt>
    <dgm:pt modelId="{48F817CA-25DF-448D-8628-E83C8A2904AB}" type="pres">
      <dgm:prSet presAssocID="{E64AE3AF-CD89-4069-A082-BF78C9272122}" presName="hierChild4" presStyleCnt="0"/>
      <dgm:spPr/>
    </dgm:pt>
    <dgm:pt modelId="{297CD184-79EA-4C54-973A-B77F4854D47F}" type="pres">
      <dgm:prSet presAssocID="{2A9AB185-FA25-472E-A843-1444F1CD772E}" presName="Name17" presStyleLbl="parChTrans1D3" presStyleIdx="1" presStyleCnt="3"/>
      <dgm:spPr/>
    </dgm:pt>
    <dgm:pt modelId="{11E3DEC5-438B-4887-A43D-2910375AD2EE}" type="pres">
      <dgm:prSet presAssocID="{61EA9AF8-5CC2-4FBB-B425-BD42CB17A50C}" presName="hierRoot3" presStyleCnt="0"/>
      <dgm:spPr/>
    </dgm:pt>
    <dgm:pt modelId="{D6662E7C-99A6-4247-A001-E3707FD5C597}" type="pres">
      <dgm:prSet presAssocID="{61EA9AF8-5CC2-4FBB-B425-BD42CB17A50C}" presName="composite3" presStyleCnt="0"/>
      <dgm:spPr/>
    </dgm:pt>
    <dgm:pt modelId="{54F23AD3-8586-4996-A26D-4D8657891814}" type="pres">
      <dgm:prSet presAssocID="{61EA9AF8-5CC2-4FBB-B425-BD42CB17A50C}" presName="background3" presStyleLbl="node3" presStyleIdx="1" presStyleCnt="3"/>
      <dgm:spPr>
        <a:solidFill>
          <a:srgbClr val="FF0000"/>
        </a:solidFill>
      </dgm:spPr>
    </dgm:pt>
    <dgm:pt modelId="{08F6C0F8-AB50-4944-8BCC-232E0721E5A4}" type="pres">
      <dgm:prSet presAssocID="{61EA9AF8-5CC2-4FBB-B425-BD42CB17A50C}" presName="text3" presStyleLbl="fgAcc3" presStyleIdx="1" presStyleCnt="3">
        <dgm:presLayoutVars>
          <dgm:chPref val="3"/>
        </dgm:presLayoutVars>
      </dgm:prSet>
      <dgm:spPr/>
    </dgm:pt>
    <dgm:pt modelId="{852FDCAA-32EB-4CCD-BCC6-9D7D750B49F5}" type="pres">
      <dgm:prSet presAssocID="{61EA9AF8-5CC2-4FBB-B425-BD42CB17A50C}" presName="hierChild4" presStyleCnt="0"/>
      <dgm:spPr/>
    </dgm:pt>
    <dgm:pt modelId="{D33E9CB4-E064-4FA2-B5FE-016E11554D31}" type="pres">
      <dgm:prSet presAssocID="{1D692ABC-2451-47D7-8A19-64AAD27EEFD4}" presName="Name10" presStyleLbl="parChTrans1D2" presStyleIdx="1" presStyleCnt="2"/>
      <dgm:spPr/>
    </dgm:pt>
    <dgm:pt modelId="{964C0ACA-2896-4EE5-B82B-7F7A02992C4B}" type="pres">
      <dgm:prSet presAssocID="{7D778DD8-DBA1-49ED-9849-146F031A4D30}" presName="hierRoot2" presStyleCnt="0"/>
      <dgm:spPr/>
    </dgm:pt>
    <dgm:pt modelId="{0409F692-1BA5-42A6-869C-4EC7FC9E52FE}" type="pres">
      <dgm:prSet presAssocID="{7D778DD8-DBA1-49ED-9849-146F031A4D30}" presName="composite2" presStyleCnt="0"/>
      <dgm:spPr/>
    </dgm:pt>
    <dgm:pt modelId="{13D82888-AA43-46F3-A0DB-0AE2417F45D5}" type="pres">
      <dgm:prSet presAssocID="{7D778DD8-DBA1-49ED-9849-146F031A4D30}" presName="background2" presStyleLbl="node2" presStyleIdx="1" presStyleCnt="2"/>
      <dgm:spPr>
        <a:solidFill>
          <a:schemeClr val="accent5"/>
        </a:solidFill>
      </dgm:spPr>
    </dgm:pt>
    <dgm:pt modelId="{C63D94A3-09A4-498C-A9C4-A5727BE6A26C}" type="pres">
      <dgm:prSet presAssocID="{7D778DD8-DBA1-49ED-9849-146F031A4D30}" presName="text2" presStyleLbl="fgAcc2" presStyleIdx="1" presStyleCnt="2" custScaleX="117250">
        <dgm:presLayoutVars>
          <dgm:chPref val="3"/>
        </dgm:presLayoutVars>
      </dgm:prSet>
      <dgm:spPr/>
    </dgm:pt>
    <dgm:pt modelId="{16F2F5B3-8911-4766-BA36-4D170D6C4D8B}" type="pres">
      <dgm:prSet presAssocID="{7D778DD8-DBA1-49ED-9849-146F031A4D30}" presName="hierChild3" presStyleCnt="0"/>
      <dgm:spPr/>
    </dgm:pt>
    <dgm:pt modelId="{35929077-2649-466C-AB9E-D93EFC9F976E}" type="pres">
      <dgm:prSet presAssocID="{64FFE0B8-83AE-4223-8908-727020BC5F31}" presName="Name17" presStyleLbl="parChTrans1D3" presStyleIdx="2" presStyleCnt="3"/>
      <dgm:spPr/>
    </dgm:pt>
    <dgm:pt modelId="{1072BB4A-07C6-4FC2-9E49-501904F725A0}" type="pres">
      <dgm:prSet presAssocID="{2081E9F8-0E29-4FFF-9F5F-E1441F37E9F5}" presName="hierRoot3" presStyleCnt="0"/>
      <dgm:spPr/>
    </dgm:pt>
    <dgm:pt modelId="{174C4F71-860B-4F7E-BBEE-22DB5E1502A4}" type="pres">
      <dgm:prSet presAssocID="{2081E9F8-0E29-4FFF-9F5F-E1441F37E9F5}" presName="composite3" presStyleCnt="0"/>
      <dgm:spPr/>
    </dgm:pt>
    <dgm:pt modelId="{36D975E3-17A3-4764-8BC7-AB23B5AC1A67}" type="pres">
      <dgm:prSet presAssocID="{2081E9F8-0E29-4FFF-9F5F-E1441F37E9F5}" presName="background3" presStyleLbl="node3" presStyleIdx="2" presStyleCnt="3"/>
      <dgm:spPr>
        <a:solidFill>
          <a:srgbClr val="FF0000"/>
        </a:solidFill>
      </dgm:spPr>
    </dgm:pt>
    <dgm:pt modelId="{E60518D9-30F1-4B34-BBF0-F29ED11B9504}" type="pres">
      <dgm:prSet presAssocID="{2081E9F8-0E29-4FFF-9F5F-E1441F37E9F5}" presName="text3" presStyleLbl="fgAcc3" presStyleIdx="2" presStyleCnt="3">
        <dgm:presLayoutVars>
          <dgm:chPref val="3"/>
        </dgm:presLayoutVars>
      </dgm:prSet>
      <dgm:spPr/>
    </dgm:pt>
    <dgm:pt modelId="{8C9A63F7-4361-4B36-B752-AEAC53EFE044}" type="pres">
      <dgm:prSet presAssocID="{2081E9F8-0E29-4FFF-9F5F-E1441F37E9F5}" presName="hierChild4" presStyleCnt="0"/>
      <dgm:spPr/>
    </dgm:pt>
  </dgm:ptLst>
  <dgm:cxnLst>
    <dgm:cxn modelId="{F191D40B-2FD3-41B6-A51A-5FD258F68B73}" srcId="{EDF92C31-438F-49C8-9FBA-F0CC17E9BE9A}" destId="{E64AE3AF-CD89-4069-A082-BF78C9272122}" srcOrd="0" destOrd="0" parTransId="{1DB3F894-061A-4AC9-8A51-D05BB974AFBF}" sibTransId="{D31A50E5-74AC-4E1E-B617-338D8885703C}"/>
    <dgm:cxn modelId="{FB242B11-30B8-42C0-9369-3129313D1A3B}" type="presOf" srcId="{1DB3F894-061A-4AC9-8A51-D05BB974AFBF}" destId="{D6F731AD-0C54-4AD9-9EDC-429C32141C58}" srcOrd="0" destOrd="0" presId="urn:microsoft.com/office/officeart/2005/8/layout/hierarchy1"/>
    <dgm:cxn modelId="{FECD4411-C33A-481A-963F-062C4BCB7491}" type="presOf" srcId="{64FFE0B8-83AE-4223-8908-727020BC5F31}" destId="{35929077-2649-466C-AB9E-D93EFC9F976E}" srcOrd="0" destOrd="0" presId="urn:microsoft.com/office/officeart/2005/8/layout/hierarchy1"/>
    <dgm:cxn modelId="{41ADC417-8306-45BB-8795-EB75460AEA46}" srcId="{C597703C-3FF3-4DEF-B295-98E9C94DCAD9}" destId="{EDF92C31-438F-49C8-9FBA-F0CC17E9BE9A}" srcOrd="0" destOrd="0" parTransId="{7C9F6D14-3A66-47B7-AD2D-E2579C8231EA}" sibTransId="{EF9768D9-90A6-4D61-9BCE-CA5E6B2ED7A0}"/>
    <dgm:cxn modelId="{9DB04D19-7514-4095-BB3C-9EF1DB2A754C}" srcId="{24137B6B-1C0D-4EFE-9616-29BBE83AD6C7}" destId="{C597703C-3FF3-4DEF-B295-98E9C94DCAD9}" srcOrd="0" destOrd="0" parTransId="{F28C16CC-695A-4CC9-A913-06371AC602AA}" sibTransId="{AAEB55C4-9478-483A-BB39-F93C2B3CC720}"/>
    <dgm:cxn modelId="{2E355D1E-B072-48D2-98F3-5CB1224EF6A8}" type="presOf" srcId="{1D692ABC-2451-47D7-8A19-64AAD27EEFD4}" destId="{D33E9CB4-E064-4FA2-B5FE-016E11554D31}" srcOrd="0" destOrd="0" presId="urn:microsoft.com/office/officeart/2005/8/layout/hierarchy1"/>
    <dgm:cxn modelId="{F45DD722-94A7-4B62-9088-69D7AABDCB21}" type="presOf" srcId="{E64AE3AF-CD89-4069-A082-BF78C9272122}" destId="{D0F17055-07DF-4DA4-9AC9-8C0891DC692C}" srcOrd="0" destOrd="0" presId="urn:microsoft.com/office/officeart/2005/8/layout/hierarchy1"/>
    <dgm:cxn modelId="{DE91D827-F81B-4D23-8DD0-662BF6E7616B}" type="presOf" srcId="{EDF92C31-438F-49C8-9FBA-F0CC17E9BE9A}" destId="{FA57987A-B636-48AC-A740-DFE748C7AB7D}" srcOrd="0" destOrd="0" presId="urn:microsoft.com/office/officeart/2005/8/layout/hierarchy1"/>
    <dgm:cxn modelId="{A76E833F-2916-4476-990E-94AF7FEE398A}" srcId="{7D778DD8-DBA1-49ED-9849-146F031A4D30}" destId="{2081E9F8-0E29-4FFF-9F5F-E1441F37E9F5}" srcOrd="0" destOrd="0" parTransId="{64FFE0B8-83AE-4223-8908-727020BC5F31}" sibTransId="{F29AEDAB-1399-453A-B2D3-9B8A7394A3DC}"/>
    <dgm:cxn modelId="{BB50EB42-2AF3-4E1E-9828-4F25632BF5CF}" srcId="{C597703C-3FF3-4DEF-B295-98E9C94DCAD9}" destId="{7D778DD8-DBA1-49ED-9849-146F031A4D30}" srcOrd="1" destOrd="0" parTransId="{1D692ABC-2451-47D7-8A19-64AAD27EEFD4}" sibTransId="{B18157B1-DB13-4117-A5C3-7969FC9386CD}"/>
    <dgm:cxn modelId="{7B7C1E46-F425-485E-9808-85802485A129}" srcId="{EDF92C31-438F-49C8-9FBA-F0CC17E9BE9A}" destId="{61EA9AF8-5CC2-4FBB-B425-BD42CB17A50C}" srcOrd="1" destOrd="0" parTransId="{2A9AB185-FA25-472E-A843-1444F1CD772E}" sibTransId="{973AFDEF-71E9-40D9-86C7-134457A32A5F}"/>
    <dgm:cxn modelId="{AA981453-9BAA-4571-AD8A-992ECD42DA40}" type="presOf" srcId="{24137B6B-1C0D-4EFE-9616-29BBE83AD6C7}" destId="{222168A0-0D45-4175-9C47-D07F47070A11}" srcOrd="0" destOrd="0" presId="urn:microsoft.com/office/officeart/2005/8/layout/hierarchy1"/>
    <dgm:cxn modelId="{E0C38273-9378-4BA3-BD96-0EBF660EFAB3}" type="presOf" srcId="{61EA9AF8-5CC2-4FBB-B425-BD42CB17A50C}" destId="{08F6C0F8-AB50-4944-8BCC-232E0721E5A4}" srcOrd="0" destOrd="0" presId="urn:microsoft.com/office/officeart/2005/8/layout/hierarchy1"/>
    <dgm:cxn modelId="{DFA63B9B-4645-4DBA-BAEE-C3CD8087682D}" type="presOf" srcId="{C597703C-3FF3-4DEF-B295-98E9C94DCAD9}" destId="{98B57E21-BB2D-444B-A380-0A6FDF67D7C8}" srcOrd="0" destOrd="0" presId="urn:microsoft.com/office/officeart/2005/8/layout/hierarchy1"/>
    <dgm:cxn modelId="{08A44EB2-FCD9-4EA3-B2A9-5C8563B9D53C}" type="presOf" srcId="{7D778DD8-DBA1-49ED-9849-146F031A4D30}" destId="{C63D94A3-09A4-498C-A9C4-A5727BE6A26C}" srcOrd="0" destOrd="0" presId="urn:microsoft.com/office/officeart/2005/8/layout/hierarchy1"/>
    <dgm:cxn modelId="{A92D5CC7-C547-430F-8071-D5F1C6656EEB}" type="presOf" srcId="{2A9AB185-FA25-472E-A843-1444F1CD772E}" destId="{297CD184-79EA-4C54-973A-B77F4854D47F}" srcOrd="0" destOrd="0" presId="urn:microsoft.com/office/officeart/2005/8/layout/hierarchy1"/>
    <dgm:cxn modelId="{BBD934E1-9667-442F-991F-6644CCE11078}" type="presOf" srcId="{2081E9F8-0E29-4FFF-9F5F-E1441F37E9F5}" destId="{E60518D9-30F1-4B34-BBF0-F29ED11B9504}" srcOrd="0" destOrd="0" presId="urn:microsoft.com/office/officeart/2005/8/layout/hierarchy1"/>
    <dgm:cxn modelId="{26A7CCE1-BDF3-4F18-AE0E-9B47D8867D4F}" type="presOf" srcId="{7C9F6D14-3A66-47B7-AD2D-E2579C8231EA}" destId="{4A191743-F438-4862-B768-D5A30079C852}" srcOrd="0" destOrd="0" presId="urn:microsoft.com/office/officeart/2005/8/layout/hierarchy1"/>
    <dgm:cxn modelId="{D3366F8D-1094-4CF0-881F-B707D3F39A3A}" type="presParOf" srcId="{222168A0-0D45-4175-9C47-D07F47070A11}" destId="{0A5269EB-EF2B-4E51-BF03-550E029858CB}" srcOrd="0" destOrd="0" presId="urn:microsoft.com/office/officeart/2005/8/layout/hierarchy1"/>
    <dgm:cxn modelId="{67A74284-01A6-4278-8C86-E47DD3A8626D}" type="presParOf" srcId="{0A5269EB-EF2B-4E51-BF03-550E029858CB}" destId="{E4529CA7-42CE-42EE-AD94-2598084E07BA}" srcOrd="0" destOrd="0" presId="urn:microsoft.com/office/officeart/2005/8/layout/hierarchy1"/>
    <dgm:cxn modelId="{D2075977-8995-494A-9147-3F6C7BB45AE4}" type="presParOf" srcId="{E4529CA7-42CE-42EE-AD94-2598084E07BA}" destId="{C76FF674-3948-462C-97C8-05FA33130644}" srcOrd="0" destOrd="0" presId="urn:microsoft.com/office/officeart/2005/8/layout/hierarchy1"/>
    <dgm:cxn modelId="{2585DED5-CCE0-4825-ACA2-BDBECB096C4D}" type="presParOf" srcId="{E4529CA7-42CE-42EE-AD94-2598084E07BA}" destId="{98B57E21-BB2D-444B-A380-0A6FDF67D7C8}" srcOrd="1" destOrd="0" presId="urn:microsoft.com/office/officeart/2005/8/layout/hierarchy1"/>
    <dgm:cxn modelId="{835471CD-2BDC-402E-B7B0-61339585B0F1}" type="presParOf" srcId="{0A5269EB-EF2B-4E51-BF03-550E029858CB}" destId="{5928EC24-C0FF-4A71-9485-3CA88B112A38}" srcOrd="1" destOrd="0" presId="urn:microsoft.com/office/officeart/2005/8/layout/hierarchy1"/>
    <dgm:cxn modelId="{1FB7BF76-F3D7-4DF5-A105-2E60EC4848FD}" type="presParOf" srcId="{5928EC24-C0FF-4A71-9485-3CA88B112A38}" destId="{4A191743-F438-4862-B768-D5A30079C852}" srcOrd="0" destOrd="0" presId="urn:microsoft.com/office/officeart/2005/8/layout/hierarchy1"/>
    <dgm:cxn modelId="{10AE28AE-87E4-4954-9DEC-64D0391A1167}" type="presParOf" srcId="{5928EC24-C0FF-4A71-9485-3CA88B112A38}" destId="{52CCE893-765E-43CE-A397-A0E1D5933013}" srcOrd="1" destOrd="0" presId="urn:microsoft.com/office/officeart/2005/8/layout/hierarchy1"/>
    <dgm:cxn modelId="{717F5FB0-9445-4F98-999A-C8407C7A9443}" type="presParOf" srcId="{52CCE893-765E-43CE-A397-A0E1D5933013}" destId="{FFF6A70A-1675-455C-B853-A475632D98AB}" srcOrd="0" destOrd="0" presId="urn:microsoft.com/office/officeart/2005/8/layout/hierarchy1"/>
    <dgm:cxn modelId="{B78034E3-A63B-410D-BA20-138B8B0411E4}" type="presParOf" srcId="{FFF6A70A-1675-455C-B853-A475632D98AB}" destId="{411B596B-5128-4360-8FB1-BC1CEF33D39D}" srcOrd="0" destOrd="0" presId="urn:microsoft.com/office/officeart/2005/8/layout/hierarchy1"/>
    <dgm:cxn modelId="{7BAEF34B-385E-479A-80C5-9BB74DBFD17E}" type="presParOf" srcId="{FFF6A70A-1675-455C-B853-A475632D98AB}" destId="{FA57987A-B636-48AC-A740-DFE748C7AB7D}" srcOrd="1" destOrd="0" presId="urn:microsoft.com/office/officeart/2005/8/layout/hierarchy1"/>
    <dgm:cxn modelId="{C35A1DA0-5BB0-44B4-98B5-E0FBEC3486CA}" type="presParOf" srcId="{52CCE893-765E-43CE-A397-A0E1D5933013}" destId="{B8D055E6-4B72-4E0D-ADB7-D6F148D3111D}" srcOrd="1" destOrd="0" presId="urn:microsoft.com/office/officeart/2005/8/layout/hierarchy1"/>
    <dgm:cxn modelId="{6688FEFC-E8F1-4812-BCF4-646BAE4CD753}" type="presParOf" srcId="{B8D055E6-4B72-4E0D-ADB7-D6F148D3111D}" destId="{D6F731AD-0C54-4AD9-9EDC-429C32141C58}" srcOrd="0" destOrd="0" presId="urn:microsoft.com/office/officeart/2005/8/layout/hierarchy1"/>
    <dgm:cxn modelId="{CAC8E1C8-4E2B-4759-BBC8-A9FBA13FC55C}" type="presParOf" srcId="{B8D055E6-4B72-4E0D-ADB7-D6F148D3111D}" destId="{C2343BC3-A7FD-42FA-8AAB-2B18C30DF3D1}" srcOrd="1" destOrd="0" presId="urn:microsoft.com/office/officeart/2005/8/layout/hierarchy1"/>
    <dgm:cxn modelId="{D00720EA-9CAE-4BC2-B319-8458109B6D3A}" type="presParOf" srcId="{C2343BC3-A7FD-42FA-8AAB-2B18C30DF3D1}" destId="{0F75DD02-BECC-4744-9825-0B22850EBB7F}" srcOrd="0" destOrd="0" presId="urn:microsoft.com/office/officeart/2005/8/layout/hierarchy1"/>
    <dgm:cxn modelId="{FD13173F-D61F-4C13-A0BE-AB190D75999B}" type="presParOf" srcId="{0F75DD02-BECC-4744-9825-0B22850EBB7F}" destId="{2CDEBC2C-964E-4700-8181-A1D3AC23B1C6}" srcOrd="0" destOrd="0" presId="urn:microsoft.com/office/officeart/2005/8/layout/hierarchy1"/>
    <dgm:cxn modelId="{6034B8CD-B6A8-485A-9BC6-9917DA4CB1FF}" type="presParOf" srcId="{0F75DD02-BECC-4744-9825-0B22850EBB7F}" destId="{D0F17055-07DF-4DA4-9AC9-8C0891DC692C}" srcOrd="1" destOrd="0" presId="urn:microsoft.com/office/officeart/2005/8/layout/hierarchy1"/>
    <dgm:cxn modelId="{6E4F0A53-7D95-4AA9-9322-87DD19E4E297}" type="presParOf" srcId="{C2343BC3-A7FD-42FA-8AAB-2B18C30DF3D1}" destId="{48F817CA-25DF-448D-8628-E83C8A2904AB}" srcOrd="1" destOrd="0" presId="urn:microsoft.com/office/officeart/2005/8/layout/hierarchy1"/>
    <dgm:cxn modelId="{87C97EE9-1555-4DFB-9EAC-59E0F671CA44}" type="presParOf" srcId="{B8D055E6-4B72-4E0D-ADB7-D6F148D3111D}" destId="{297CD184-79EA-4C54-973A-B77F4854D47F}" srcOrd="2" destOrd="0" presId="urn:microsoft.com/office/officeart/2005/8/layout/hierarchy1"/>
    <dgm:cxn modelId="{01BA7C57-4D00-43CD-8A15-D1A2A1DD68F3}" type="presParOf" srcId="{B8D055E6-4B72-4E0D-ADB7-D6F148D3111D}" destId="{11E3DEC5-438B-4887-A43D-2910375AD2EE}" srcOrd="3" destOrd="0" presId="urn:microsoft.com/office/officeart/2005/8/layout/hierarchy1"/>
    <dgm:cxn modelId="{8BE36841-5F02-49E1-B418-99BED29F4BE9}" type="presParOf" srcId="{11E3DEC5-438B-4887-A43D-2910375AD2EE}" destId="{D6662E7C-99A6-4247-A001-E3707FD5C597}" srcOrd="0" destOrd="0" presId="urn:microsoft.com/office/officeart/2005/8/layout/hierarchy1"/>
    <dgm:cxn modelId="{250FEFEA-3284-4F69-82DE-16E0BE133780}" type="presParOf" srcId="{D6662E7C-99A6-4247-A001-E3707FD5C597}" destId="{54F23AD3-8586-4996-A26D-4D8657891814}" srcOrd="0" destOrd="0" presId="urn:microsoft.com/office/officeart/2005/8/layout/hierarchy1"/>
    <dgm:cxn modelId="{7954EC00-E52C-48FF-8114-FF034CAC4B97}" type="presParOf" srcId="{D6662E7C-99A6-4247-A001-E3707FD5C597}" destId="{08F6C0F8-AB50-4944-8BCC-232E0721E5A4}" srcOrd="1" destOrd="0" presId="urn:microsoft.com/office/officeart/2005/8/layout/hierarchy1"/>
    <dgm:cxn modelId="{BEF2AF81-C5D5-4064-BA82-A51FA38F3A78}" type="presParOf" srcId="{11E3DEC5-438B-4887-A43D-2910375AD2EE}" destId="{852FDCAA-32EB-4CCD-BCC6-9D7D750B49F5}" srcOrd="1" destOrd="0" presId="urn:microsoft.com/office/officeart/2005/8/layout/hierarchy1"/>
    <dgm:cxn modelId="{92180629-3CBE-4563-9437-A4E75282CB0C}" type="presParOf" srcId="{5928EC24-C0FF-4A71-9485-3CA88B112A38}" destId="{D33E9CB4-E064-4FA2-B5FE-016E11554D31}" srcOrd="2" destOrd="0" presId="urn:microsoft.com/office/officeart/2005/8/layout/hierarchy1"/>
    <dgm:cxn modelId="{AF62BC37-2F36-43F7-88A3-98A18EDF25FC}" type="presParOf" srcId="{5928EC24-C0FF-4A71-9485-3CA88B112A38}" destId="{964C0ACA-2896-4EE5-B82B-7F7A02992C4B}" srcOrd="3" destOrd="0" presId="urn:microsoft.com/office/officeart/2005/8/layout/hierarchy1"/>
    <dgm:cxn modelId="{3A33E831-861D-4222-8AEE-4FC098BD376D}" type="presParOf" srcId="{964C0ACA-2896-4EE5-B82B-7F7A02992C4B}" destId="{0409F692-1BA5-42A6-869C-4EC7FC9E52FE}" srcOrd="0" destOrd="0" presId="urn:microsoft.com/office/officeart/2005/8/layout/hierarchy1"/>
    <dgm:cxn modelId="{3E6A02F2-5FCA-4247-9C07-AB5A68209F5D}" type="presParOf" srcId="{0409F692-1BA5-42A6-869C-4EC7FC9E52FE}" destId="{13D82888-AA43-46F3-A0DB-0AE2417F45D5}" srcOrd="0" destOrd="0" presId="urn:microsoft.com/office/officeart/2005/8/layout/hierarchy1"/>
    <dgm:cxn modelId="{D7F9FC77-C2FC-4480-AA0F-3454CE7D1251}" type="presParOf" srcId="{0409F692-1BA5-42A6-869C-4EC7FC9E52FE}" destId="{C63D94A3-09A4-498C-A9C4-A5727BE6A26C}" srcOrd="1" destOrd="0" presId="urn:microsoft.com/office/officeart/2005/8/layout/hierarchy1"/>
    <dgm:cxn modelId="{3F997C34-98D4-459B-A39C-617FB9CAC452}" type="presParOf" srcId="{964C0ACA-2896-4EE5-B82B-7F7A02992C4B}" destId="{16F2F5B3-8911-4766-BA36-4D170D6C4D8B}" srcOrd="1" destOrd="0" presId="urn:microsoft.com/office/officeart/2005/8/layout/hierarchy1"/>
    <dgm:cxn modelId="{7BF49090-090F-46A2-9F05-E8D99F38D508}" type="presParOf" srcId="{16F2F5B3-8911-4766-BA36-4D170D6C4D8B}" destId="{35929077-2649-466C-AB9E-D93EFC9F976E}" srcOrd="0" destOrd="0" presId="urn:microsoft.com/office/officeart/2005/8/layout/hierarchy1"/>
    <dgm:cxn modelId="{7E051E58-F447-48CF-AF62-686A5CC8FCC8}" type="presParOf" srcId="{16F2F5B3-8911-4766-BA36-4D170D6C4D8B}" destId="{1072BB4A-07C6-4FC2-9E49-501904F725A0}" srcOrd="1" destOrd="0" presId="urn:microsoft.com/office/officeart/2005/8/layout/hierarchy1"/>
    <dgm:cxn modelId="{FE5273CC-4F84-465B-B43F-CA988C691412}" type="presParOf" srcId="{1072BB4A-07C6-4FC2-9E49-501904F725A0}" destId="{174C4F71-860B-4F7E-BBEE-22DB5E1502A4}" srcOrd="0" destOrd="0" presId="urn:microsoft.com/office/officeart/2005/8/layout/hierarchy1"/>
    <dgm:cxn modelId="{29EDD3B0-52F6-499A-B3B7-4F66C961D1E2}" type="presParOf" srcId="{174C4F71-860B-4F7E-BBEE-22DB5E1502A4}" destId="{36D975E3-17A3-4764-8BC7-AB23B5AC1A67}" srcOrd="0" destOrd="0" presId="urn:microsoft.com/office/officeart/2005/8/layout/hierarchy1"/>
    <dgm:cxn modelId="{4F76C8C8-7C48-4C39-A4CD-A3623ECCF13C}" type="presParOf" srcId="{174C4F71-860B-4F7E-BBEE-22DB5E1502A4}" destId="{E60518D9-30F1-4B34-BBF0-F29ED11B9504}" srcOrd="1" destOrd="0" presId="urn:microsoft.com/office/officeart/2005/8/layout/hierarchy1"/>
    <dgm:cxn modelId="{04C1B758-E6C1-47B2-BBA0-267824315947}" type="presParOf" srcId="{1072BB4A-07C6-4FC2-9E49-501904F725A0}" destId="{8C9A63F7-4361-4B36-B752-AEAC53EFE04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29077-2649-466C-AB9E-D93EFC9F976E}">
      <dsp:nvSpPr>
        <dsp:cNvPr id="0" name=""/>
        <dsp:cNvSpPr/>
      </dsp:nvSpPr>
      <dsp:spPr>
        <a:xfrm>
          <a:off x="6049945" y="2752719"/>
          <a:ext cx="91440" cy="5127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2755"/>
              </a:lnTo>
            </a:path>
          </a:pathLst>
        </a:custGeom>
        <a:noFill/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E9CB4-E064-4FA2-B5FE-016E11554D31}">
      <dsp:nvSpPr>
        <dsp:cNvPr id="0" name=""/>
        <dsp:cNvSpPr/>
      </dsp:nvSpPr>
      <dsp:spPr>
        <a:xfrm>
          <a:off x="4495465" y="1120424"/>
          <a:ext cx="1600200" cy="512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427"/>
              </a:lnTo>
              <a:lnTo>
                <a:pt x="1600200" y="349427"/>
              </a:lnTo>
              <a:lnTo>
                <a:pt x="1600200" y="512755"/>
              </a:lnTo>
            </a:path>
          </a:pathLst>
        </a:custGeom>
        <a:noFill/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7CD184-79EA-4C54-973A-B77F4854D47F}">
      <dsp:nvSpPr>
        <dsp:cNvPr id="0" name=""/>
        <dsp:cNvSpPr/>
      </dsp:nvSpPr>
      <dsp:spPr>
        <a:xfrm>
          <a:off x="2863398" y="2752719"/>
          <a:ext cx="1077422" cy="512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427"/>
              </a:lnTo>
              <a:lnTo>
                <a:pt x="1077422" y="349427"/>
              </a:lnTo>
              <a:lnTo>
                <a:pt x="1077422" y="512755"/>
              </a:lnTo>
            </a:path>
          </a:pathLst>
        </a:custGeom>
        <a:noFill/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731AD-0C54-4AD9-9EDC-429C32141C58}">
      <dsp:nvSpPr>
        <dsp:cNvPr id="0" name=""/>
        <dsp:cNvSpPr/>
      </dsp:nvSpPr>
      <dsp:spPr>
        <a:xfrm>
          <a:off x="1785975" y="2752719"/>
          <a:ext cx="1077422" cy="512755"/>
        </a:xfrm>
        <a:custGeom>
          <a:avLst/>
          <a:gdLst/>
          <a:ahLst/>
          <a:cxnLst/>
          <a:rect l="0" t="0" r="0" b="0"/>
          <a:pathLst>
            <a:path>
              <a:moveTo>
                <a:pt x="1077422" y="0"/>
              </a:moveTo>
              <a:lnTo>
                <a:pt x="1077422" y="349427"/>
              </a:lnTo>
              <a:lnTo>
                <a:pt x="0" y="349427"/>
              </a:lnTo>
              <a:lnTo>
                <a:pt x="0" y="512755"/>
              </a:lnTo>
            </a:path>
          </a:pathLst>
        </a:custGeom>
        <a:noFill/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191743-F438-4862-B768-D5A30079C852}">
      <dsp:nvSpPr>
        <dsp:cNvPr id="0" name=""/>
        <dsp:cNvSpPr/>
      </dsp:nvSpPr>
      <dsp:spPr>
        <a:xfrm>
          <a:off x="2863398" y="1120424"/>
          <a:ext cx="1632067" cy="512755"/>
        </a:xfrm>
        <a:custGeom>
          <a:avLst/>
          <a:gdLst/>
          <a:ahLst/>
          <a:cxnLst/>
          <a:rect l="0" t="0" r="0" b="0"/>
          <a:pathLst>
            <a:path>
              <a:moveTo>
                <a:pt x="1632067" y="0"/>
              </a:moveTo>
              <a:lnTo>
                <a:pt x="1632067" y="349427"/>
              </a:lnTo>
              <a:lnTo>
                <a:pt x="0" y="349427"/>
              </a:lnTo>
              <a:lnTo>
                <a:pt x="0" y="512755"/>
              </a:lnTo>
            </a:path>
          </a:pathLst>
        </a:custGeom>
        <a:noFill/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FF674-3948-462C-97C8-05FA33130644}">
      <dsp:nvSpPr>
        <dsp:cNvPr id="0" name=""/>
        <dsp:cNvSpPr/>
      </dsp:nvSpPr>
      <dsp:spPr>
        <a:xfrm>
          <a:off x="3613938" y="884"/>
          <a:ext cx="1763055" cy="1119540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57E21-BB2D-444B-A380-0A6FDF67D7C8}">
      <dsp:nvSpPr>
        <dsp:cNvPr id="0" name=""/>
        <dsp:cNvSpPr/>
      </dsp:nvSpPr>
      <dsp:spPr>
        <a:xfrm>
          <a:off x="3809833" y="186984"/>
          <a:ext cx="1763055" cy="1119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Portfolio</a:t>
          </a:r>
        </a:p>
      </dsp:txBody>
      <dsp:txXfrm>
        <a:off x="3842623" y="219774"/>
        <a:ext cx="1697475" cy="1053960"/>
      </dsp:txXfrm>
    </dsp:sp>
    <dsp:sp modelId="{411B596B-5128-4360-8FB1-BC1CEF33D39D}">
      <dsp:nvSpPr>
        <dsp:cNvPr id="0" name=""/>
        <dsp:cNvSpPr/>
      </dsp:nvSpPr>
      <dsp:spPr>
        <a:xfrm>
          <a:off x="1861674" y="1633179"/>
          <a:ext cx="2003447" cy="1119540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7987A-B636-48AC-A740-DFE748C7AB7D}">
      <dsp:nvSpPr>
        <dsp:cNvPr id="0" name=""/>
        <dsp:cNvSpPr/>
      </dsp:nvSpPr>
      <dsp:spPr>
        <a:xfrm>
          <a:off x="2057569" y="1819280"/>
          <a:ext cx="2003447" cy="1119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Program 1</a:t>
          </a:r>
        </a:p>
      </dsp:txBody>
      <dsp:txXfrm>
        <a:off x="2090359" y="1852070"/>
        <a:ext cx="1937867" cy="1053960"/>
      </dsp:txXfrm>
    </dsp:sp>
    <dsp:sp modelId="{2CDEBC2C-964E-4700-8181-A1D3AC23B1C6}">
      <dsp:nvSpPr>
        <dsp:cNvPr id="0" name=""/>
        <dsp:cNvSpPr/>
      </dsp:nvSpPr>
      <dsp:spPr>
        <a:xfrm>
          <a:off x="904447" y="3265475"/>
          <a:ext cx="1763055" cy="1119540"/>
        </a:xfrm>
        <a:prstGeom prst="roundRect">
          <a:avLst>
            <a:gd name="adj" fmla="val 10000"/>
          </a:avLst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17055-07DF-4DA4-9AC9-8C0891DC692C}">
      <dsp:nvSpPr>
        <dsp:cNvPr id="0" name=""/>
        <dsp:cNvSpPr/>
      </dsp:nvSpPr>
      <dsp:spPr>
        <a:xfrm>
          <a:off x="1100342" y="3451575"/>
          <a:ext cx="1763055" cy="1119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Project 1</a:t>
          </a:r>
        </a:p>
      </dsp:txBody>
      <dsp:txXfrm>
        <a:off x="1133132" y="3484365"/>
        <a:ext cx="1697475" cy="1053960"/>
      </dsp:txXfrm>
    </dsp:sp>
    <dsp:sp modelId="{54F23AD3-8586-4996-A26D-4D8657891814}">
      <dsp:nvSpPr>
        <dsp:cNvPr id="0" name=""/>
        <dsp:cNvSpPr/>
      </dsp:nvSpPr>
      <dsp:spPr>
        <a:xfrm>
          <a:off x="3059293" y="3265475"/>
          <a:ext cx="1763055" cy="1119540"/>
        </a:xfrm>
        <a:prstGeom prst="roundRect">
          <a:avLst>
            <a:gd name="adj" fmla="val 10000"/>
          </a:avLst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6C0F8-AB50-4944-8BCC-232E0721E5A4}">
      <dsp:nvSpPr>
        <dsp:cNvPr id="0" name=""/>
        <dsp:cNvSpPr/>
      </dsp:nvSpPr>
      <dsp:spPr>
        <a:xfrm>
          <a:off x="3255188" y="3451575"/>
          <a:ext cx="1763055" cy="1119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Project 2</a:t>
          </a:r>
        </a:p>
      </dsp:txBody>
      <dsp:txXfrm>
        <a:off x="3287978" y="3484365"/>
        <a:ext cx="1697475" cy="1053960"/>
      </dsp:txXfrm>
    </dsp:sp>
    <dsp:sp modelId="{13D82888-AA43-46F3-A0DB-0AE2417F45D5}">
      <dsp:nvSpPr>
        <dsp:cNvPr id="0" name=""/>
        <dsp:cNvSpPr/>
      </dsp:nvSpPr>
      <dsp:spPr>
        <a:xfrm>
          <a:off x="5062074" y="1633179"/>
          <a:ext cx="2067182" cy="1119540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D94A3-09A4-498C-A9C4-A5727BE6A26C}">
      <dsp:nvSpPr>
        <dsp:cNvPr id="0" name=""/>
        <dsp:cNvSpPr/>
      </dsp:nvSpPr>
      <dsp:spPr>
        <a:xfrm>
          <a:off x="5257969" y="1819280"/>
          <a:ext cx="2067182" cy="1119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Program 2</a:t>
          </a:r>
        </a:p>
      </dsp:txBody>
      <dsp:txXfrm>
        <a:off x="5290759" y="1852070"/>
        <a:ext cx="2001602" cy="1053960"/>
      </dsp:txXfrm>
    </dsp:sp>
    <dsp:sp modelId="{36D975E3-17A3-4764-8BC7-AB23B5AC1A67}">
      <dsp:nvSpPr>
        <dsp:cNvPr id="0" name=""/>
        <dsp:cNvSpPr/>
      </dsp:nvSpPr>
      <dsp:spPr>
        <a:xfrm>
          <a:off x="5214138" y="3265475"/>
          <a:ext cx="1763055" cy="1119540"/>
        </a:xfrm>
        <a:prstGeom prst="roundRect">
          <a:avLst>
            <a:gd name="adj" fmla="val 10000"/>
          </a:avLst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518D9-30F1-4B34-BBF0-F29ED11B9504}">
      <dsp:nvSpPr>
        <dsp:cNvPr id="0" name=""/>
        <dsp:cNvSpPr/>
      </dsp:nvSpPr>
      <dsp:spPr>
        <a:xfrm>
          <a:off x="5410033" y="3451575"/>
          <a:ext cx="1763055" cy="1119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Project 3</a:t>
          </a:r>
        </a:p>
      </dsp:txBody>
      <dsp:txXfrm>
        <a:off x="5442823" y="3484365"/>
        <a:ext cx="1697475" cy="1053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C51D-C1DC-4B05-9118-F053DAB2A1CA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7A399B-EE9E-44A8-82FA-E20AC550621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C51D-C1DC-4B05-9118-F053DAB2A1CA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399B-EE9E-44A8-82FA-E20AC5506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C51D-C1DC-4B05-9118-F053DAB2A1CA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399B-EE9E-44A8-82FA-E20AC5506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42C51D-C1DC-4B05-9118-F053DAB2A1CA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87A399B-EE9E-44A8-82FA-E20AC550621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C51D-C1DC-4B05-9118-F053DAB2A1CA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399B-EE9E-44A8-82FA-E20AC550621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C51D-C1DC-4B05-9118-F053DAB2A1CA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399B-EE9E-44A8-82FA-E20AC550621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399B-EE9E-44A8-82FA-E20AC55062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C51D-C1DC-4B05-9118-F053DAB2A1CA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C51D-C1DC-4B05-9118-F053DAB2A1CA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399B-EE9E-44A8-82FA-E20AC550621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C51D-C1DC-4B05-9118-F053DAB2A1CA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399B-EE9E-44A8-82FA-E20AC5506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42C51D-C1DC-4B05-9118-F053DAB2A1CA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7A399B-EE9E-44A8-82FA-E20AC550621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C51D-C1DC-4B05-9118-F053DAB2A1CA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7A399B-EE9E-44A8-82FA-E20AC550621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742C51D-C1DC-4B05-9118-F053DAB2A1CA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87A399B-EE9E-44A8-82FA-E20AC550621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DoD/MAMC Clinical Informatics Fellowship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Management: A Primer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0" y="190376"/>
            <a:ext cx="3429000" cy="2486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027" y="4350325"/>
            <a:ext cx="3006373" cy="2147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269085"/>
            <a:ext cx="3198484" cy="2147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9862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process</a:t>
            </a:r>
            <a:r>
              <a:rPr lang="en-US" dirty="0"/>
              <a:t> is a series of actions directed towards a result</a:t>
            </a:r>
          </a:p>
          <a:p>
            <a:r>
              <a:rPr lang="en-US" dirty="0"/>
              <a:t>Does not necessarily move in a linear fashion from one process to the next</a:t>
            </a:r>
          </a:p>
          <a:p>
            <a:r>
              <a:rPr lang="en-US" dirty="0"/>
              <a:t>Five “Process Groups” which, when applied in a consistent structured manner, optimizes the chance of success:</a:t>
            </a:r>
          </a:p>
          <a:p>
            <a:pPr lvl="1"/>
            <a:r>
              <a:rPr lang="en-US" dirty="0"/>
              <a:t>Initiating</a:t>
            </a:r>
          </a:p>
          <a:p>
            <a:pPr lvl="1"/>
            <a:r>
              <a:rPr lang="en-US" dirty="0"/>
              <a:t>Planning</a:t>
            </a:r>
          </a:p>
          <a:p>
            <a:pPr lvl="1"/>
            <a:r>
              <a:rPr lang="en-US" dirty="0"/>
              <a:t>Executing</a:t>
            </a:r>
          </a:p>
          <a:p>
            <a:pPr lvl="1"/>
            <a:r>
              <a:rPr lang="en-US" dirty="0"/>
              <a:t>Monitoring and controlling</a:t>
            </a:r>
          </a:p>
          <a:p>
            <a:pPr lvl="1"/>
            <a:r>
              <a:rPr lang="en-US" dirty="0"/>
              <a:t>Closing</a:t>
            </a: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 Groups in 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3233861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74" y="1600200"/>
            <a:ext cx="4875125" cy="4822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 Groups in 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1460295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Key competencies that project managers must develop</a:t>
            </a:r>
          </a:p>
          <a:p>
            <a:pPr lvl="1"/>
            <a:r>
              <a:rPr lang="en-US" dirty="0"/>
              <a:t>Related to process groups</a:t>
            </a:r>
          </a:p>
          <a:p>
            <a:pPr lvl="1"/>
            <a:r>
              <a:rPr lang="en-US" dirty="0"/>
              <a:t>10 Areas:</a:t>
            </a:r>
          </a:p>
          <a:p>
            <a:pPr lvl="2"/>
            <a:r>
              <a:rPr lang="en-US" dirty="0"/>
              <a:t>Integration</a:t>
            </a:r>
          </a:p>
          <a:p>
            <a:pPr lvl="2"/>
            <a:r>
              <a:rPr lang="en-US" dirty="0"/>
              <a:t>Scope</a:t>
            </a:r>
          </a:p>
          <a:p>
            <a:pPr lvl="2"/>
            <a:r>
              <a:rPr lang="en-US" dirty="0"/>
              <a:t>Time</a:t>
            </a:r>
          </a:p>
          <a:p>
            <a:pPr lvl="2"/>
            <a:r>
              <a:rPr lang="en-US" dirty="0"/>
              <a:t>Cost</a:t>
            </a:r>
          </a:p>
          <a:p>
            <a:pPr lvl="2"/>
            <a:r>
              <a:rPr lang="en-US" dirty="0"/>
              <a:t>Quality</a:t>
            </a:r>
          </a:p>
          <a:p>
            <a:pPr lvl="2"/>
            <a:r>
              <a:rPr lang="en-US" dirty="0"/>
              <a:t>Human Resources</a:t>
            </a:r>
          </a:p>
          <a:p>
            <a:pPr lvl="2"/>
            <a:r>
              <a:rPr lang="en-US" dirty="0"/>
              <a:t>Communications</a:t>
            </a:r>
          </a:p>
          <a:p>
            <a:pPr lvl="2"/>
            <a:r>
              <a:rPr lang="en-US" dirty="0"/>
              <a:t>Risk</a:t>
            </a:r>
          </a:p>
          <a:p>
            <a:pPr lvl="2"/>
            <a:r>
              <a:rPr lang="en-US" dirty="0"/>
              <a:t>Procurement</a:t>
            </a:r>
          </a:p>
          <a:p>
            <a:pPr lvl="2"/>
            <a:r>
              <a:rPr lang="en-US" dirty="0"/>
              <a:t>Stakeholder management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Knowledge Areas in 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4248502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PM software</a:t>
            </a:r>
          </a:p>
          <a:p>
            <a:r>
              <a:rPr lang="en-US" dirty="0"/>
              <a:t>Scope statements</a:t>
            </a:r>
          </a:p>
          <a:p>
            <a:r>
              <a:rPr lang="en-US" dirty="0"/>
              <a:t>Work breakdown structures (WBS) </a:t>
            </a:r>
          </a:p>
          <a:p>
            <a:r>
              <a:rPr lang="en-US" dirty="0"/>
              <a:t>Requirement analyses</a:t>
            </a:r>
          </a:p>
          <a:p>
            <a:r>
              <a:rPr lang="en-US" dirty="0"/>
              <a:t>Lessons-learned reports</a:t>
            </a:r>
          </a:p>
          <a:p>
            <a:r>
              <a:rPr lang="en-US" dirty="0"/>
              <a:t>Status and progress reports]</a:t>
            </a:r>
          </a:p>
          <a:p>
            <a:r>
              <a:rPr lang="en-US" dirty="0"/>
              <a:t>Well-planned kick-off meetings</a:t>
            </a:r>
          </a:p>
          <a:p>
            <a:r>
              <a:rPr lang="en-US" dirty="0"/>
              <a:t>Gantt charts</a:t>
            </a:r>
          </a:p>
          <a:p>
            <a:r>
              <a:rPr lang="en-US" dirty="0"/>
              <a:t>Change requests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Tools and Techniques in 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1233541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project met scope, time and cost goals</a:t>
            </a:r>
          </a:p>
          <a:p>
            <a:r>
              <a:rPr lang="en-US" dirty="0"/>
              <a:t>The project satisfied the customer/sponsor</a:t>
            </a:r>
          </a:p>
          <a:p>
            <a:r>
              <a:rPr lang="en-US" dirty="0"/>
              <a:t>The results of the project met its main business objectives</a:t>
            </a:r>
          </a:p>
          <a:p>
            <a:r>
              <a:rPr lang="en-US" dirty="0"/>
              <a:t>Healthcare projects often involve patient safety and quality of care, so the 3</a:t>
            </a:r>
            <a:r>
              <a:rPr lang="en-US" baseline="30000" dirty="0"/>
              <a:t>rd</a:t>
            </a:r>
            <a:r>
              <a:rPr lang="en-US" dirty="0"/>
              <a:t> measurement might be the most important</a:t>
            </a:r>
          </a:p>
          <a:p>
            <a:r>
              <a:rPr lang="en-US" dirty="0"/>
              <a:t>Success criteria can be used to derive a set of performance indicators needed to track progress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in 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3280318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 management must be an integral part of project management!</a:t>
            </a:r>
          </a:p>
          <a:p>
            <a:r>
              <a:rPr lang="en-US" dirty="0"/>
              <a:t>Behavioral change management methodology</a:t>
            </a:r>
          </a:p>
          <a:p>
            <a:pPr lvl="1"/>
            <a:r>
              <a:rPr lang="en-US" dirty="0"/>
              <a:t>Analyze organizational risks and cultural readiness for change</a:t>
            </a:r>
          </a:p>
          <a:p>
            <a:pPr lvl="1"/>
            <a:r>
              <a:rPr lang="en-US" dirty="0"/>
              <a:t>Engage the staff and mitigate the resistance to change</a:t>
            </a:r>
          </a:p>
          <a:p>
            <a:pPr lvl="1"/>
            <a:r>
              <a:rPr lang="en-US" dirty="0"/>
              <a:t>Delivery, preparing stakeholders for the impact of change</a:t>
            </a:r>
          </a:p>
          <a:p>
            <a:r>
              <a:rPr lang="en-US" dirty="0"/>
              <a:t>Align change management activities with: </a:t>
            </a:r>
          </a:p>
          <a:p>
            <a:pPr lvl="1"/>
            <a:r>
              <a:rPr lang="en-US" dirty="0"/>
              <a:t>Process groups</a:t>
            </a:r>
          </a:p>
          <a:p>
            <a:pPr lvl="1"/>
            <a:r>
              <a:rPr lang="en-US" dirty="0"/>
              <a:t>Knowledge areas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 Management and 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2464607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safety and outcomes are crucial</a:t>
            </a:r>
          </a:p>
          <a:p>
            <a:r>
              <a:rPr lang="en-US" dirty="0"/>
              <a:t>Government and regulatory influences</a:t>
            </a:r>
          </a:p>
          <a:p>
            <a:r>
              <a:rPr lang="en-US" dirty="0"/>
              <a:t>Complex financing, difficult to estimate revenues and value (ROI)</a:t>
            </a:r>
          </a:p>
          <a:p>
            <a:r>
              <a:rPr lang="en-US" dirty="0"/>
              <a:t>Metrics are different (also affects ROI calculations)</a:t>
            </a:r>
          </a:p>
          <a:p>
            <a:r>
              <a:rPr lang="en-US" dirty="0"/>
              <a:t>Complex, multi-disciplinary projects</a:t>
            </a:r>
          </a:p>
          <a:p>
            <a:r>
              <a:rPr lang="en-US" dirty="0"/>
              <a:t>Collaboration (with other entities) needed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Considerations in healthcare projects</a:t>
            </a:r>
          </a:p>
        </p:txBody>
      </p:sp>
    </p:spTree>
    <p:extLst>
      <p:ext uri="{BB962C8B-B14F-4D97-AF65-F5344CB8AC3E}">
        <p14:creationId xmlns:p14="http://schemas.microsoft.com/office/powerpoint/2010/main" val="992000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manager</a:t>
            </a:r>
          </a:p>
          <a:p>
            <a:r>
              <a:rPr lang="en-US" dirty="0"/>
              <a:t>Designer/idea generator</a:t>
            </a:r>
          </a:p>
          <a:p>
            <a:r>
              <a:rPr lang="en-US" dirty="0"/>
              <a:t>Clinicians</a:t>
            </a:r>
          </a:p>
          <a:p>
            <a:r>
              <a:rPr lang="en-US" dirty="0"/>
              <a:t>Administrators</a:t>
            </a:r>
          </a:p>
          <a:p>
            <a:r>
              <a:rPr lang="en-US" dirty="0"/>
              <a:t>IT staff</a:t>
            </a:r>
          </a:p>
          <a:p>
            <a:r>
              <a:rPr lang="en-US" dirty="0"/>
              <a:t>Patient advocates or representatives</a:t>
            </a:r>
          </a:p>
          <a:p>
            <a:r>
              <a:rPr lang="en-US" dirty="0"/>
              <a:t>Quality officer</a:t>
            </a:r>
          </a:p>
          <a:p>
            <a:r>
              <a:rPr lang="en-US" dirty="0"/>
              <a:t>Legal staff</a:t>
            </a:r>
          </a:p>
          <a:p>
            <a:r>
              <a:rPr lang="en-US" dirty="0"/>
              <a:t>Business/accounting professionals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Team Members in 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4233377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33400"/>
            <a:ext cx="8153400" cy="5702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8458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Management Institute (PMI) provides certification as Project Management Professional (PMP) after several years of experience and exam</a:t>
            </a:r>
          </a:p>
          <a:p>
            <a:r>
              <a:rPr lang="en-US" dirty="0"/>
              <a:t>Leadership skills</a:t>
            </a:r>
          </a:p>
          <a:p>
            <a:r>
              <a:rPr lang="en-US" dirty="0"/>
              <a:t>Communication skills</a:t>
            </a:r>
          </a:p>
          <a:p>
            <a:r>
              <a:rPr lang="en-US" dirty="0"/>
              <a:t>“Soft” people skills</a:t>
            </a:r>
          </a:p>
          <a:p>
            <a:r>
              <a:rPr lang="en-US" dirty="0"/>
              <a:t>Code of ethics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Qualifications for Project Managers</a:t>
            </a:r>
          </a:p>
        </p:txBody>
      </p:sp>
    </p:spTree>
    <p:extLst>
      <p:ext uri="{BB962C8B-B14F-4D97-AF65-F5344CB8AC3E}">
        <p14:creationId xmlns:p14="http://schemas.microsoft.com/office/powerpoint/2010/main" val="2224279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what a project is – the basics</a:t>
            </a:r>
          </a:p>
          <a:p>
            <a:r>
              <a:rPr lang="en-US" dirty="0"/>
              <a:t>Define project, program, and portfolio management</a:t>
            </a:r>
          </a:p>
          <a:p>
            <a:r>
              <a:rPr lang="en-US" dirty="0"/>
              <a:t>Describe the scope and practice of project management, with emphasis on health care</a:t>
            </a:r>
          </a:p>
          <a:p>
            <a:r>
              <a:rPr lang="en-US" dirty="0"/>
              <a:t>Describe the training and qualifications required of project managers</a:t>
            </a:r>
          </a:p>
          <a:p>
            <a:r>
              <a:rPr lang="en-US" dirty="0"/>
              <a:t>Describe some notable examples of project management successes and failures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2369750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505" y="2057400"/>
            <a:ext cx="6344179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 Management Success:</a:t>
            </a:r>
            <a:br>
              <a:rPr lang="en-US" dirty="0"/>
            </a:br>
            <a:r>
              <a:rPr lang="en-US" dirty="0" err="1"/>
              <a:t>Metrolink</a:t>
            </a:r>
            <a:r>
              <a:rPr lang="en-US" dirty="0"/>
              <a:t> rail station built in 3 days after 1994 earthquake</a:t>
            </a:r>
          </a:p>
        </p:txBody>
      </p:sp>
    </p:spTree>
    <p:extLst>
      <p:ext uri="{BB962C8B-B14F-4D97-AF65-F5344CB8AC3E}">
        <p14:creationId xmlns:p14="http://schemas.microsoft.com/office/powerpoint/2010/main" val="2989152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319" y="1752600"/>
            <a:ext cx="6809361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Management Failure:</a:t>
            </a:r>
            <a:br>
              <a:rPr lang="en-US" dirty="0"/>
            </a:br>
            <a:r>
              <a:rPr lang="en-US" dirty="0"/>
              <a:t>Space Shuttle Challenger Disaster</a:t>
            </a:r>
          </a:p>
        </p:txBody>
      </p:sp>
    </p:spTree>
    <p:extLst>
      <p:ext uri="{BB962C8B-B14F-4D97-AF65-F5344CB8AC3E}">
        <p14:creationId xmlns:p14="http://schemas.microsoft.com/office/powerpoint/2010/main" val="990038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2000"/>
            <a:ext cx="4356101" cy="5227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86160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“A temporary endeavor undertaken to create a unique product, service, or result”</a:t>
            </a:r>
          </a:p>
          <a:p>
            <a:r>
              <a:rPr lang="en-US" dirty="0"/>
              <a:t>Projects exist in virtually all areas of life, span across numerous diverse enterprises, and can of varying scope, size, and duration</a:t>
            </a:r>
          </a:p>
          <a:p>
            <a:r>
              <a:rPr lang="en-US" dirty="0"/>
              <a:t>A project has purpose, constraints, resources, customers/sponsors, and risks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Building an aircraft carrier</a:t>
            </a:r>
          </a:p>
          <a:p>
            <a:pPr lvl="1"/>
            <a:r>
              <a:rPr lang="en-US" dirty="0"/>
              <a:t>Implementing a new electronic health record system (e.g. MHS GENESIS) at NH Bremerton</a:t>
            </a:r>
          </a:p>
          <a:p>
            <a:pPr lvl="1"/>
            <a:r>
              <a:rPr lang="en-US" dirty="0"/>
              <a:t>Improving the workflow in the Family Medicine Clinic at MAMC</a:t>
            </a:r>
          </a:p>
          <a:p>
            <a:pPr lvl="1"/>
            <a:r>
              <a:rPr lang="en-US" dirty="0"/>
              <a:t>Selecting and purchasing a home (residence)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project?</a:t>
            </a:r>
          </a:p>
        </p:txBody>
      </p:sp>
    </p:spTree>
    <p:extLst>
      <p:ext uri="{BB962C8B-B14F-4D97-AF65-F5344CB8AC3E}">
        <p14:creationId xmlns:p14="http://schemas.microsoft.com/office/powerpoint/2010/main" val="4000942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application of knowledge, skills, tools and techniques to project activities to meet the project requirements.”</a:t>
            </a:r>
          </a:p>
          <a:p>
            <a:r>
              <a:rPr lang="en-US" dirty="0"/>
              <a:t>Achieve goals and manage stakeholder expectations</a:t>
            </a:r>
          </a:p>
          <a:p>
            <a:r>
              <a:rPr lang="en-US" dirty="0"/>
              <a:t>Facilitate the process</a:t>
            </a:r>
          </a:p>
          <a:p>
            <a:r>
              <a:rPr lang="en-US" dirty="0"/>
              <a:t>Defined time period</a:t>
            </a:r>
          </a:p>
          <a:p>
            <a:r>
              <a:rPr lang="en-US" dirty="0"/>
              <a:t>Involves trade-offs!</a:t>
            </a:r>
          </a:p>
          <a:p>
            <a:r>
              <a:rPr lang="en-US" dirty="0"/>
              <a:t>In contrast, routine/standard business operations are repetitive and permanent/semi-permanent functional activities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 Defined</a:t>
            </a:r>
          </a:p>
        </p:txBody>
      </p:sp>
    </p:spTree>
    <p:extLst>
      <p:ext uri="{BB962C8B-B14F-4D97-AF65-F5344CB8AC3E}">
        <p14:creationId xmlns:p14="http://schemas.microsoft.com/office/powerpoint/2010/main" val="1642630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 Management</a:t>
            </a:r>
          </a:p>
          <a:p>
            <a:pPr lvl="1"/>
            <a:r>
              <a:rPr lang="en-US" dirty="0"/>
              <a:t>Management of a group of related projects in a coordinated fashion to obtain benefits not available from managing the projects individually. </a:t>
            </a:r>
          </a:p>
          <a:p>
            <a:pPr lvl="1"/>
            <a:r>
              <a:rPr lang="en-US" dirty="0"/>
              <a:t>Ex: MHS GENESIS at the enterprise level</a:t>
            </a:r>
          </a:p>
          <a:p>
            <a:pPr lvl="1"/>
            <a:r>
              <a:rPr lang="en-US" dirty="0"/>
              <a:t>Functions at </a:t>
            </a:r>
            <a:r>
              <a:rPr lang="en-US" dirty="0" err="1"/>
              <a:t>the“Operational</a:t>
            </a:r>
            <a:r>
              <a:rPr lang="en-US" dirty="0"/>
              <a:t>” level</a:t>
            </a:r>
          </a:p>
          <a:p>
            <a:r>
              <a:rPr lang="en-US" dirty="0"/>
              <a:t>Portfolio Management</a:t>
            </a:r>
          </a:p>
          <a:p>
            <a:pPr lvl="1"/>
            <a:r>
              <a:rPr lang="en-US" dirty="0"/>
              <a:t>Management of related programs and projects as a portfolio of investments that contributes to the organization/enterprise’s overall success</a:t>
            </a:r>
          </a:p>
          <a:p>
            <a:pPr lvl="1"/>
            <a:r>
              <a:rPr lang="en-US" dirty="0"/>
              <a:t>Ex: DoD’s EHR modernization effort</a:t>
            </a:r>
          </a:p>
          <a:p>
            <a:pPr lvl="1"/>
            <a:r>
              <a:rPr lang="en-US" dirty="0"/>
              <a:t>Functions at the “Strategic” level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and Portfolio Management</a:t>
            </a:r>
          </a:p>
        </p:txBody>
      </p:sp>
    </p:spTree>
    <p:extLst>
      <p:ext uri="{BB962C8B-B14F-4D97-AF65-F5344CB8AC3E}">
        <p14:creationId xmlns:p14="http://schemas.microsoft.com/office/powerpoint/2010/main" val="3397466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511000"/>
              </p:ext>
            </p:extLst>
          </p:nvPr>
        </p:nvGraphicFramePr>
        <p:xfrm>
          <a:off x="1981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and Portfolio Management</a:t>
            </a:r>
          </a:p>
        </p:txBody>
      </p:sp>
    </p:spTree>
    <p:extLst>
      <p:ext uri="{BB962C8B-B14F-4D97-AF65-F5344CB8AC3E}">
        <p14:creationId xmlns:p14="http://schemas.microsoft.com/office/powerpoint/2010/main" val="414182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Individuals sponsoring the project or affected by the project</a:t>
            </a:r>
          </a:p>
          <a:p>
            <a:r>
              <a:rPr lang="en-US" dirty="0"/>
              <a:t>Customers, patients, clients</a:t>
            </a:r>
          </a:p>
          <a:p>
            <a:r>
              <a:rPr lang="en-US" dirty="0"/>
              <a:t>End users</a:t>
            </a:r>
          </a:p>
          <a:p>
            <a:r>
              <a:rPr lang="en-US" dirty="0"/>
              <a:t>Rank and file staff</a:t>
            </a:r>
          </a:p>
          <a:p>
            <a:r>
              <a:rPr lang="en-US" dirty="0"/>
              <a:t>Leadership (C-suite)</a:t>
            </a:r>
          </a:p>
          <a:p>
            <a:r>
              <a:rPr lang="en-US" dirty="0"/>
              <a:t>Clinicians</a:t>
            </a:r>
          </a:p>
          <a:p>
            <a:r>
              <a:rPr lang="en-US" dirty="0"/>
              <a:t>Opponents/competitors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Stakeholders in 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2262632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Triple constraints:</a:t>
            </a:r>
          </a:p>
          <a:p>
            <a:pPr lvl="1"/>
            <a:r>
              <a:rPr lang="en-US" dirty="0"/>
              <a:t>Scope, Cost, Time</a:t>
            </a:r>
          </a:p>
          <a:p>
            <a:r>
              <a:rPr lang="en-US" dirty="0"/>
              <a:t>Quadruple constraints:</a:t>
            </a:r>
          </a:p>
          <a:p>
            <a:pPr lvl="1"/>
            <a:r>
              <a:rPr lang="en-US" dirty="0"/>
              <a:t>Scope, Cost, Time, Quality</a:t>
            </a:r>
          </a:p>
          <a:p>
            <a:r>
              <a:rPr lang="en-US" dirty="0"/>
              <a:t>Six-Pointed Star:</a:t>
            </a:r>
          </a:p>
          <a:p>
            <a:pPr lvl="1"/>
            <a:r>
              <a:rPr lang="en-US" dirty="0"/>
              <a:t>Scope, Cost, Time, Quality, Risk, Resources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 in Project Management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1A8D25-686A-41B1-9EF6-534BC1C31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279" y="1422277"/>
            <a:ext cx="3357121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98E0B9-08D8-4190-9033-19D7547D9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127377"/>
            <a:ext cx="404893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6096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Plan</a:t>
            </a:r>
            <a:r>
              <a:rPr lang="en-US" dirty="0"/>
              <a:t>: planning, forecasting</a:t>
            </a:r>
          </a:p>
          <a:p>
            <a:r>
              <a:rPr lang="en-US" b="1" dirty="0"/>
              <a:t>Processes</a:t>
            </a:r>
            <a:r>
              <a:rPr lang="en-US" dirty="0"/>
              <a:t>: predetermined and structured processes</a:t>
            </a:r>
          </a:p>
          <a:p>
            <a:r>
              <a:rPr lang="en-US" b="1" dirty="0"/>
              <a:t>People</a:t>
            </a:r>
            <a:r>
              <a:rPr lang="en-US" dirty="0"/>
              <a:t>: stakeholders, team members</a:t>
            </a:r>
          </a:p>
          <a:p>
            <a:r>
              <a:rPr lang="en-US" b="1" dirty="0"/>
              <a:t>Power</a:t>
            </a:r>
            <a:r>
              <a:rPr lang="en-US" dirty="0"/>
              <a:t>: lines of authority, decision making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“P’s” of 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2633140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193</TotalTime>
  <Words>782</Words>
  <Application>Microsoft Office PowerPoint</Application>
  <PresentationFormat>Widescreen</PresentationFormat>
  <Paragraphs>135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Constantia</vt:lpstr>
      <vt:lpstr>Wingdings 2</vt:lpstr>
      <vt:lpstr>Paper</vt:lpstr>
      <vt:lpstr>Project Management: A Primer</vt:lpstr>
      <vt:lpstr>Learning Objectives</vt:lpstr>
      <vt:lpstr>What is a project?</vt:lpstr>
      <vt:lpstr>Project Management Defined</vt:lpstr>
      <vt:lpstr>Program and Portfolio Management</vt:lpstr>
      <vt:lpstr>Program and Portfolio Management</vt:lpstr>
      <vt:lpstr>Stakeholders in Project Management</vt:lpstr>
      <vt:lpstr>Constraints in Project Management</vt:lpstr>
      <vt:lpstr>Four “P’s” of Project Management</vt:lpstr>
      <vt:lpstr>Process Groups in Project Management</vt:lpstr>
      <vt:lpstr>Process Groups in Project Management</vt:lpstr>
      <vt:lpstr>Knowledge Areas in Project Management</vt:lpstr>
      <vt:lpstr>Tools and Techniques in Project Management</vt:lpstr>
      <vt:lpstr>Success in Project Management</vt:lpstr>
      <vt:lpstr>Change Management and Project Management</vt:lpstr>
      <vt:lpstr>Considerations in healthcare projects</vt:lpstr>
      <vt:lpstr>Team Members in Project Management</vt:lpstr>
      <vt:lpstr>PowerPoint Presentation</vt:lpstr>
      <vt:lpstr>Qualifications for Project Managers</vt:lpstr>
      <vt:lpstr>Project Management Success: Metrolink rail station built in 3 days after 1994 earthquake</vt:lpstr>
      <vt:lpstr>Project Management Failure: Space Shuttle Challenger Disaster</vt:lpstr>
      <vt:lpstr>Questions?</vt:lpstr>
    </vt:vector>
  </TitlesOfParts>
  <Company>MEDCOM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</dc:title>
  <dc:creator>LIN.VICTOR.S.MIL.1187650948</dc:creator>
  <cp:lastModifiedBy>Bob Marshall</cp:lastModifiedBy>
  <cp:revision>28</cp:revision>
  <dcterms:created xsi:type="dcterms:W3CDTF">2017-10-10T19:30:10Z</dcterms:created>
  <dcterms:modified xsi:type="dcterms:W3CDTF">2019-10-07T02:55:26Z</dcterms:modified>
</cp:coreProperties>
</file>