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4" r:id="rId29"/>
    <p:sldId id="285" r:id="rId30"/>
    <p:sldId id="283" r:id="rId31"/>
    <p:sldId id="286" r:id="rId32"/>
    <p:sldId id="287" r:id="rId33"/>
    <p:sldId id="288" r:id="rId34"/>
    <p:sldId id="289" r:id="rId35"/>
    <p:sldId id="290" r:id="rId36"/>
    <p:sldId id="291" r:id="rId37"/>
    <p:sldId id="292"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8" autoAdjust="0"/>
    <p:restoredTop sz="94660"/>
  </p:normalViewPr>
  <p:slideViewPr>
    <p:cSldViewPr snapToGrid="0">
      <p:cViewPr varScale="1">
        <p:scale>
          <a:sx n="91" d="100"/>
          <a:sy n="91" d="100"/>
        </p:scale>
        <p:origin x="63" y="3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10/10/2019</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10/10/2019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10/10/2019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10/10/2019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10/10/2019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10/10/2019</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cstate="screen">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10/10/2019</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F0984-EE33-4800-9576-4006C2956F42}"/>
              </a:ext>
            </a:extLst>
          </p:cNvPr>
          <p:cNvSpPr>
            <a:spLocks noGrp="1"/>
          </p:cNvSpPr>
          <p:nvPr>
            <p:ph type="ctrTitle"/>
          </p:nvPr>
        </p:nvSpPr>
        <p:spPr/>
        <p:txBody>
          <a:bodyPr>
            <a:normAutofit fontScale="90000"/>
          </a:bodyPr>
          <a:lstStyle/>
          <a:p>
            <a:r>
              <a:rPr lang="en-US" dirty="0"/>
              <a:t>Project Management – Part 2</a:t>
            </a:r>
          </a:p>
        </p:txBody>
      </p:sp>
      <p:sp>
        <p:nvSpPr>
          <p:cNvPr id="3" name="Subtitle 2">
            <a:extLst>
              <a:ext uri="{FF2B5EF4-FFF2-40B4-BE49-F238E27FC236}">
                <a16:creationId xmlns:a16="http://schemas.microsoft.com/office/drawing/2014/main" id="{085796CF-6C37-44FB-9C3D-94BB4D136C52}"/>
              </a:ext>
            </a:extLst>
          </p:cNvPr>
          <p:cNvSpPr>
            <a:spLocks noGrp="1"/>
          </p:cNvSpPr>
          <p:nvPr>
            <p:ph type="subTitle" idx="1"/>
          </p:nvPr>
        </p:nvSpPr>
        <p:spPr/>
        <p:txBody>
          <a:bodyPr/>
          <a:lstStyle/>
          <a:p>
            <a:r>
              <a:rPr lang="en-US" dirty="0"/>
              <a:t>DoD/MAMC Clinical Informatics Fellowship</a:t>
            </a:r>
          </a:p>
        </p:txBody>
      </p:sp>
    </p:spTree>
    <p:extLst>
      <p:ext uri="{BB962C8B-B14F-4D97-AF65-F5344CB8AC3E}">
        <p14:creationId xmlns:p14="http://schemas.microsoft.com/office/powerpoint/2010/main" val="2549012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205381D-3B3E-4EF4-A4B0-40A916861619}"/>
              </a:ext>
            </a:extLst>
          </p:cNvPr>
          <p:cNvPicPr>
            <a:picLocks noChangeAspect="1"/>
          </p:cNvPicPr>
          <p:nvPr/>
        </p:nvPicPr>
        <p:blipFill rotWithShape="1">
          <a:blip r:embed="rId2">
            <a:extLst>
              <a:ext uri="{28A0092B-C50C-407E-A947-70E740481C1C}">
                <a14:useLocalDpi xmlns:a14="http://schemas.microsoft.com/office/drawing/2010/main"/>
              </a:ext>
            </a:extLst>
          </a:blip>
          <a:srcRect/>
          <a:stretch/>
        </p:blipFill>
        <p:spPr>
          <a:xfrm>
            <a:off x="3449344" y="-1"/>
            <a:ext cx="5757718" cy="6825183"/>
          </a:xfrm>
          <a:prstGeom prst="rect">
            <a:avLst/>
          </a:prstGeom>
        </p:spPr>
      </p:pic>
    </p:spTree>
    <p:extLst>
      <p:ext uri="{BB962C8B-B14F-4D97-AF65-F5344CB8AC3E}">
        <p14:creationId xmlns:p14="http://schemas.microsoft.com/office/powerpoint/2010/main" val="2902548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4F33BC2-ACB9-4996-96FE-A48B198757A7}"/>
              </a:ext>
            </a:extLst>
          </p:cNvPr>
          <p:cNvPicPr>
            <a:picLocks noChangeAspect="1"/>
          </p:cNvPicPr>
          <p:nvPr/>
        </p:nvPicPr>
        <p:blipFill>
          <a:blip r:embed="rId2"/>
          <a:stretch>
            <a:fillRect/>
          </a:stretch>
        </p:blipFill>
        <p:spPr>
          <a:xfrm>
            <a:off x="357969" y="1119352"/>
            <a:ext cx="11481934" cy="462166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0293566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78252-6460-4288-A40A-848529D041B8}"/>
              </a:ext>
            </a:extLst>
          </p:cNvPr>
          <p:cNvSpPr>
            <a:spLocks noGrp="1"/>
          </p:cNvSpPr>
          <p:nvPr>
            <p:ph type="title"/>
          </p:nvPr>
        </p:nvSpPr>
        <p:spPr/>
        <p:txBody>
          <a:bodyPr/>
          <a:lstStyle/>
          <a:p>
            <a:r>
              <a:rPr lang="en-US" dirty="0"/>
              <a:t>The Prophet</a:t>
            </a:r>
          </a:p>
        </p:txBody>
      </p:sp>
      <p:sp>
        <p:nvSpPr>
          <p:cNvPr id="3" name="Content Placeholder 2">
            <a:extLst>
              <a:ext uri="{FF2B5EF4-FFF2-40B4-BE49-F238E27FC236}">
                <a16:creationId xmlns:a16="http://schemas.microsoft.com/office/drawing/2014/main" id="{179AA276-215B-46C1-B710-FEC3ED7F7BB8}"/>
              </a:ext>
            </a:extLst>
          </p:cNvPr>
          <p:cNvSpPr>
            <a:spLocks noGrp="1"/>
          </p:cNvSpPr>
          <p:nvPr>
            <p:ph idx="1"/>
          </p:nvPr>
        </p:nvSpPr>
        <p:spPr/>
        <p:txBody>
          <a:bodyPr/>
          <a:lstStyle/>
          <a:p>
            <a:r>
              <a:rPr lang="en-US" dirty="0"/>
              <a:t>The prophet seeks to gain organizational followers for a grand vision of a growth opportunity that is strategically different from the status quo</a:t>
            </a:r>
          </a:p>
          <a:p>
            <a:r>
              <a:rPr lang="en-US" dirty="0"/>
              <a:t>This is often without trustworthy quantitative evidence, and consequently relies on organizational members taking a leap of faith in support of the vision</a:t>
            </a:r>
          </a:p>
          <a:p>
            <a:r>
              <a:rPr lang="en-US" dirty="0"/>
              <a:t>Obviously, running such projects is risky</a:t>
            </a:r>
          </a:p>
          <a:p>
            <a:r>
              <a:rPr lang="en-US" dirty="0"/>
              <a:t>A prophet is needed to challenge the existing strategy and to pursue overlooked growth opportunities</a:t>
            </a:r>
          </a:p>
        </p:txBody>
      </p:sp>
    </p:spTree>
    <p:extLst>
      <p:ext uri="{BB962C8B-B14F-4D97-AF65-F5344CB8AC3E}">
        <p14:creationId xmlns:p14="http://schemas.microsoft.com/office/powerpoint/2010/main" val="2038774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D8500-DACA-42F3-BF7D-03A35A22AF40}"/>
              </a:ext>
            </a:extLst>
          </p:cNvPr>
          <p:cNvSpPr>
            <a:spLocks noGrp="1"/>
          </p:cNvSpPr>
          <p:nvPr>
            <p:ph type="title"/>
          </p:nvPr>
        </p:nvSpPr>
        <p:spPr/>
        <p:txBody>
          <a:bodyPr/>
          <a:lstStyle/>
          <a:p>
            <a:r>
              <a:rPr lang="en-US" dirty="0"/>
              <a:t>The Gambler</a:t>
            </a:r>
          </a:p>
        </p:txBody>
      </p:sp>
      <p:sp>
        <p:nvSpPr>
          <p:cNvPr id="3" name="Content Placeholder 2">
            <a:extLst>
              <a:ext uri="{FF2B5EF4-FFF2-40B4-BE49-F238E27FC236}">
                <a16:creationId xmlns:a16="http://schemas.microsoft.com/office/drawing/2014/main" id="{A982D94C-2772-411F-9CB7-B0182122D854}"/>
              </a:ext>
            </a:extLst>
          </p:cNvPr>
          <p:cNvSpPr>
            <a:spLocks noGrp="1"/>
          </p:cNvSpPr>
          <p:nvPr>
            <p:ph idx="1"/>
          </p:nvPr>
        </p:nvSpPr>
        <p:spPr>
          <a:xfrm>
            <a:off x="1451579" y="2015732"/>
            <a:ext cx="9603275" cy="3722916"/>
          </a:xfrm>
        </p:spPr>
        <p:txBody>
          <a:bodyPr>
            <a:normAutofit lnSpcReduction="10000"/>
          </a:bodyPr>
          <a:lstStyle/>
          <a:p>
            <a:r>
              <a:rPr lang="en-US" dirty="0"/>
              <a:t>The gambler seeks to gain organizational followers for a big bet on a growth opportunity that is consistent with the current strategy but without trustworthy quantitative evidence</a:t>
            </a:r>
          </a:p>
          <a:p>
            <a:r>
              <a:rPr lang="en-US" dirty="0"/>
              <a:t>Gamblers play by the rules of the game as they pursue growth opportunities within existing strategy; however, they cannot predict the likelihood of success</a:t>
            </a:r>
          </a:p>
          <a:p>
            <a:r>
              <a:rPr lang="en-US" dirty="0"/>
              <a:t>The gambler seeks to engage other organizational members who also like bets, which is an uncertain pathway</a:t>
            </a:r>
          </a:p>
          <a:p>
            <a:r>
              <a:rPr lang="en-US" dirty="0"/>
              <a:t>While gamblers can be risky, they are necessary as they can update the existing strategy by pursuing analytically overlooked growth opportunities</a:t>
            </a:r>
          </a:p>
        </p:txBody>
      </p:sp>
    </p:spTree>
    <p:extLst>
      <p:ext uri="{BB962C8B-B14F-4D97-AF65-F5344CB8AC3E}">
        <p14:creationId xmlns:p14="http://schemas.microsoft.com/office/powerpoint/2010/main" val="8953101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A7CF5-C4D2-4566-8221-580EDFFBBFF8}"/>
              </a:ext>
            </a:extLst>
          </p:cNvPr>
          <p:cNvSpPr>
            <a:spLocks noGrp="1"/>
          </p:cNvSpPr>
          <p:nvPr>
            <p:ph type="title"/>
          </p:nvPr>
        </p:nvSpPr>
        <p:spPr/>
        <p:txBody>
          <a:bodyPr/>
          <a:lstStyle/>
          <a:p>
            <a:r>
              <a:rPr lang="en-US" dirty="0"/>
              <a:t>Experts</a:t>
            </a:r>
          </a:p>
        </p:txBody>
      </p:sp>
      <p:sp>
        <p:nvSpPr>
          <p:cNvPr id="3" name="Content Placeholder 2">
            <a:extLst>
              <a:ext uri="{FF2B5EF4-FFF2-40B4-BE49-F238E27FC236}">
                <a16:creationId xmlns:a16="http://schemas.microsoft.com/office/drawing/2014/main" id="{F7DB874A-9880-4AE1-89DE-D3399010CF4A}"/>
              </a:ext>
            </a:extLst>
          </p:cNvPr>
          <p:cNvSpPr>
            <a:spLocks noGrp="1"/>
          </p:cNvSpPr>
          <p:nvPr>
            <p:ph idx="1"/>
          </p:nvPr>
        </p:nvSpPr>
        <p:spPr>
          <a:xfrm>
            <a:off x="1451579" y="2015732"/>
            <a:ext cx="9603275" cy="3691385"/>
          </a:xfrm>
        </p:spPr>
        <p:txBody>
          <a:bodyPr>
            <a:normAutofit lnSpcReduction="10000"/>
          </a:bodyPr>
          <a:lstStyle/>
          <a:p>
            <a:r>
              <a:rPr lang="en-US" dirty="0"/>
              <a:t>Experts advocate for a change in action in favor of a growth opportunity that is inconsistent with the current strategy but is supported by solid, trustworthy quantitative evidence</a:t>
            </a:r>
          </a:p>
          <a:p>
            <a:r>
              <a:rPr lang="en-US" dirty="0"/>
              <a:t>Experts rely on organizational members listening carefully to their advice</a:t>
            </a:r>
          </a:p>
          <a:p>
            <a:r>
              <a:rPr lang="en-US" dirty="0"/>
              <a:t>Although the growth opportunities advocated by experts are well supported and should be feasible, the main challenge is to make organizational members aware of the need for strategic change and the urgent need to act in this regard</a:t>
            </a:r>
          </a:p>
          <a:p>
            <a:r>
              <a:rPr lang="en-US" dirty="0"/>
              <a:t>The expert is needed to challenge the existing strategy by pursuing well-supported growth opportunities that lie outside current strategy</a:t>
            </a:r>
          </a:p>
        </p:txBody>
      </p:sp>
    </p:spTree>
    <p:extLst>
      <p:ext uri="{BB962C8B-B14F-4D97-AF65-F5344CB8AC3E}">
        <p14:creationId xmlns:p14="http://schemas.microsoft.com/office/powerpoint/2010/main" val="11220137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ECBC5-BD7A-4161-BF7D-0AF1B36E1A3F}"/>
              </a:ext>
            </a:extLst>
          </p:cNvPr>
          <p:cNvSpPr>
            <a:spLocks noGrp="1"/>
          </p:cNvSpPr>
          <p:nvPr>
            <p:ph type="title"/>
          </p:nvPr>
        </p:nvSpPr>
        <p:spPr/>
        <p:txBody>
          <a:bodyPr/>
          <a:lstStyle/>
          <a:p>
            <a:r>
              <a:rPr lang="en-US" dirty="0"/>
              <a:t>Executor</a:t>
            </a:r>
          </a:p>
        </p:txBody>
      </p:sp>
      <p:sp>
        <p:nvSpPr>
          <p:cNvPr id="3" name="Content Placeholder 2">
            <a:extLst>
              <a:ext uri="{FF2B5EF4-FFF2-40B4-BE49-F238E27FC236}">
                <a16:creationId xmlns:a16="http://schemas.microsoft.com/office/drawing/2014/main" id="{A1E4E919-301F-4200-94B9-175FA9BCF7D5}"/>
              </a:ext>
            </a:extLst>
          </p:cNvPr>
          <p:cNvSpPr>
            <a:spLocks noGrp="1"/>
          </p:cNvSpPr>
          <p:nvPr>
            <p:ph idx="1"/>
          </p:nvPr>
        </p:nvSpPr>
        <p:spPr>
          <a:xfrm>
            <a:off x="1451579" y="2015732"/>
            <a:ext cx="9603275" cy="3801744"/>
          </a:xfrm>
        </p:spPr>
        <p:txBody>
          <a:bodyPr>
            <a:normAutofit lnSpcReduction="10000"/>
          </a:bodyPr>
          <a:lstStyle/>
          <a:p>
            <a:r>
              <a:rPr lang="en-US" dirty="0"/>
              <a:t>The executor advocates for a sure thing growth opportunity that is consistent with the current strategy and is backed by trustworthy qualitative evidence</a:t>
            </a:r>
          </a:p>
          <a:p>
            <a:r>
              <a:rPr lang="en-US" dirty="0"/>
              <a:t>There is no risk, no uncertainty and no challenge... just a need for execution</a:t>
            </a:r>
          </a:p>
          <a:p>
            <a:r>
              <a:rPr lang="en-US" dirty="0"/>
              <a:t>Executors rely on organizational members to follow their rigorous analysis of a strategically embraced project</a:t>
            </a:r>
          </a:p>
          <a:p>
            <a:r>
              <a:rPr lang="en-US" dirty="0"/>
              <a:t>The executor cannot provide insights into the more radical and unknown business opportunities</a:t>
            </a:r>
          </a:p>
          <a:p>
            <a:r>
              <a:rPr lang="en-US" dirty="0"/>
              <a:t>They are limited in the number of growth opportunities that they can support and visualize; the so-called, low hanging fruit</a:t>
            </a:r>
          </a:p>
        </p:txBody>
      </p:sp>
    </p:spTree>
    <p:extLst>
      <p:ext uri="{BB962C8B-B14F-4D97-AF65-F5344CB8AC3E}">
        <p14:creationId xmlns:p14="http://schemas.microsoft.com/office/powerpoint/2010/main" val="12903663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41B6E-4C97-4ADA-B121-A922C9D08FFB}"/>
              </a:ext>
            </a:extLst>
          </p:cNvPr>
          <p:cNvSpPr>
            <a:spLocks noGrp="1"/>
          </p:cNvSpPr>
          <p:nvPr>
            <p:ph type="title"/>
          </p:nvPr>
        </p:nvSpPr>
        <p:spPr/>
        <p:txBody>
          <a:bodyPr/>
          <a:lstStyle/>
          <a:p>
            <a:r>
              <a:rPr lang="en-US" dirty="0"/>
              <a:t>Interactions Between the 4 Types         1 of 2</a:t>
            </a:r>
          </a:p>
        </p:txBody>
      </p:sp>
      <p:sp>
        <p:nvSpPr>
          <p:cNvPr id="3" name="Content Placeholder 2">
            <a:extLst>
              <a:ext uri="{FF2B5EF4-FFF2-40B4-BE49-F238E27FC236}">
                <a16:creationId xmlns:a16="http://schemas.microsoft.com/office/drawing/2014/main" id="{1540307D-9BDC-41A1-BD92-C8124CA5C335}"/>
              </a:ext>
            </a:extLst>
          </p:cNvPr>
          <p:cNvSpPr>
            <a:spLocks noGrp="1"/>
          </p:cNvSpPr>
          <p:nvPr>
            <p:ph idx="1"/>
          </p:nvPr>
        </p:nvSpPr>
        <p:spPr/>
        <p:txBody>
          <a:bodyPr/>
          <a:lstStyle/>
          <a:p>
            <a:r>
              <a:rPr lang="en-US" dirty="0"/>
              <a:t>Conflict tends to loom among the different types</a:t>
            </a:r>
          </a:p>
          <a:p>
            <a:r>
              <a:rPr lang="en-US" dirty="0"/>
              <a:t>What typically happens is that the logic of one of the types becomes dominant throughout the organization</a:t>
            </a:r>
          </a:p>
          <a:p>
            <a:r>
              <a:rPr lang="en-US" dirty="0"/>
              <a:t>Once a single logic pervades the organization at the expense of the others, key employees of a different type may leave the organization and take their ideas with them</a:t>
            </a:r>
          </a:p>
          <a:p>
            <a:r>
              <a:rPr lang="en-US" dirty="0"/>
              <a:t>Relying on a single type of logic can lead to organizational inertia, which is dangerous in dynamic and evolving markets/situations</a:t>
            </a:r>
          </a:p>
        </p:txBody>
      </p:sp>
    </p:spTree>
    <p:extLst>
      <p:ext uri="{BB962C8B-B14F-4D97-AF65-F5344CB8AC3E}">
        <p14:creationId xmlns:p14="http://schemas.microsoft.com/office/powerpoint/2010/main" val="1303783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56326-BFF7-449C-AD48-32C3094A3724}"/>
              </a:ext>
            </a:extLst>
          </p:cNvPr>
          <p:cNvSpPr>
            <a:spLocks noGrp="1"/>
          </p:cNvSpPr>
          <p:nvPr>
            <p:ph type="title"/>
          </p:nvPr>
        </p:nvSpPr>
        <p:spPr/>
        <p:txBody>
          <a:bodyPr/>
          <a:lstStyle/>
          <a:p>
            <a:r>
              <a:rPr lang="en-US" dirty="0"/>
              <a:t>Interactions Between the 4 Types         2 of 2</a:t>
            </a:r>
          </a:p>
        </p:txBody>
      </p:sp>
      <p:sp>
        <p:nvSpPr>
          <p:cNvPr id="3" name="Content Placeholder 2">
            <a:extLst>
              <a:ext uri="{FF2B5EF4-FFF2-40B4-BE49-F238E27FC236}">
                <a16:creationId xmlns:a16="http://schemas.microsoft.com/office/drawing/2014/main" id="{265B59ED-0818-420F-BB7C-0A3E14E9957A}"/>
              </a:ext>
            </a:extLst>
          </p:cNvPr>
          <p:cNvSpPr>
            <a:spLocks noGrp="1"/>
          </p:cNvSpPr>
          <p:nvPr>
            <p:ph idx="1"/>
          </p:nvPr>
        </p:nvSpPr>
        <p:spPr/>
        <p:txBody>
          <a:bodyPr/>
          <a:lstStyle/>
          <a:p>
            <a:r>
              <a:rPr lang="en-US" dirty="0"/>
              <a:t>It is critical to ensure there is enough room for all of the logics within the organization, ideally by introducing boundary spanning individuals who can navigate among the logics</a:t>
            </a:r>
          </a:p>
          <a:p>
            <a:r>
              <a:rPr lang="en-US" dirty="0"/>
              <a:t>It is quite beneficial if top management adopts a "bridging" role to allow for coexistence and diversity</a:t>
            </a:r>
          </a:p>
        </p:txBody>
      </p:sp>
      <p:pic>
        <p:nvPicPr>
          <p:cNvPr id="5" name="Picture 4" descr="A picture containing drawing, map&#10;&#10;Description automatically generated">
            <a:extLst>
              <a:ext uri="{FF2B5EF4-FFF2-40B4-BE49-F238E27FC236}">
                <a16:creationId xmlns:a16="http://schemas.microsoft.com/office/drawing/2014/main" id="{1906F445-0D0C-424F-8667-5C176CE38F8F}"/>
              </a:ext>
            </a:extLst>
          </p:cNvPr>
          <p:cNvPicPr>
            <a:picLocks noChangeAspect="1"/>
          </p:cNvPicPr>
          <p:nvPr/>
        </p:nvPicPr>
        <p:blipFill>
          <a:blip r:embed="rId2"/>
          <a:stretch>
            <a:fillRect/>
          </a:stretch>
        </p:blipFill>
        <p:spPr>
          <a:xfrm>
            <a:off x="6311462" y="3741253"/>
            <a:ext cx="5711714" cy="222424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6633549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ECA84-4A16-4F20-8750-4BB2E313E9FD}"/>
              </a:ext>
            </a:extLst>
          </p:cNvPr>
          <p:cNvSpPr>
            <a:spLocks noGrp="1"/>
          </p:cNvSpPr>
          <p:nvPr>
            <p:ph type="title"/>
          </p:nvPr>
        </p:nvSpPr>
        <p:spPr/>
        <p:txBody>
          <a:bodyPr/>
          <a:lstStyle/>
          <a:p>
            <a:r>
              <a:rPr lang="en-US" dirty="0"/>
              <a:t>Project Manager Types: The Bottom Line</a:t>
            </a:r>
          </a:p>
        </p:txBody>
      </p:sp>
      <p:sp>
        <p:nvSpPr>
          <p:cNvPr id="3" name="Content Placeholder 2">
            <a:extLst>
              <a:ext uri="{FF2B5EF4-FFF2-40B4-BE49-F238E27FC236}">
                <a16:creationId xmlns:a16="http://schemas.microsoft.com/office/drawing/2014/main" id="{C72DE556-D337-4FDF-BC0D-5619B297B8A8}"/>
              </a:ext>
            </a:extLst>
          </p:cNvPr>
          <p:cNvSpPr>
            <a:spLocks noGrp="1"/>
          </p:cNvSpPr>
          <p:nvPr>
            <p:ph idx="1"/>
          </p:nvPr>
        </p:nvSpPr>
        <p:spPr>
          <a:xfrm>
            <a:off x="1451579" y="2015732"/>
            <a:ext cx="9603275" cy="3596792"/>
          </a:xfrm>
        </p:spPr>
        <p:txBody>
          <a:bodyPr>
            <a:normAutofit lnSpcReduction="10000"/>
          </a:bodyPr>
          <a:lstStyle/>
          <a:p>
            <a:r>
              <a:rPr lang="en-US" dirty="0"/>
              <a:t>The diversity of project manager styles offers a competitive advantage in terms of business development.</a:t>
            </a:r>
          </a:p>
          <a:p>
            <a:r>
              <a:rPr lang="en-US" dirty="0"/>
              <a:t>All four types are necessary pieces of your organizational constellation, even though the optimal dose of each may differ</a:t>
            </a:r>
          </a:p>
          <a:p>
            <a:r>
              <a:rPr lang="en-US" dirty="0"/>
              <a:t>It is crucial that executives:</a:t>
            </a:r>
          </a:p>
          <a:p>
            <a:pPr lvl="1"/>
            <a:r>
              <a:rPr lang="en-US" dirty="0"/>
              <a:t>Make sure each type exists within the organization</a:t>
            </a:r>
          </a:p>
          <a:p>
            <a:pPr lvl="1"/>
            <a:r>
              <a:rPr lang="en-US" dirty="0"/>
              <a:t>Make room for each type to work in their own manner</a:t>
            </a:r>
          </a:p>
          <a:p>
            <a:pPr lvl="1"/>
            <a:r>
              <a:rPr lang="en-US" dirty="0"/>
              <a:t>Make sense of their respective ideas by following their respective logics</a:t>
            </a:r>
          </a:p>
          <a:p>
            <a:pPr lvl="1"/>
            <a:r>
              <a:rPr lang="en-US" dirty="0"/>
              <a:t>Make time for matching projects and project managers correctly</a:t>
            </a:r>
          </a:p>
        </p:txBody>
      </p:sp>
    </p:spTree>
    <p:extLst>
      <p:ext uri="{BB962C8B-B14F-4D97-AF65-F5344CB8AC3E}">
        <p14:creationId xmlns:p14="http://schemas.microsoft.com/office/powerpoint/2010/main" val="2088388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9724D81-66EE-44BB-9C9F-1035ECF6D933}"/>
              </a:ext>
            </a:extLst>
          </p:cNvPr>
          <p:cNvSpPr>
            <a:spLocks noGrp="1"/>
          </p:cNvSpPr>
          <p:nvPr>
            <p:ph type="title"/>
          </p:nvPr>
        </p:nvSpPr>
        <p:spPr/>
        <p:txBody>
          <a:bodyPr/>
          <a:lstStyle/>
          <a:p>
            <a:r>
              <a:rPr lang="en-US" dirty="0"/>
              <a:t>Five critical roles in project management</a:t>
            </a:r>
          </a:p>
        </p:txBody>
      </p:sp>
      <p:pic>
        <p:nvPicPr>
          <p:cNvPr id="3" name="Picture 2">
            <a:extLst>
              <a:ext uri="{FF2B5EF4-FFF2-40B4-BE49-F238E27FC236}">
                <a16:creationId xmlns:a16="http://schemas.microsoft.com/office/drawing/2014/main" id="{81B4A3AA-50CB-49E6-A1F8-0AC35510DE75}"/>
              </a:ext>
            </a:extLst>
          </p:cNvPr>
          <p:cNvPicPr>
            <a:picLocks noChangeAspect="1"/>
          </p:cNvPicPr>
          <p:nvPr/>
        </p:nvPicPr>
        <p:blipFill>
          <a:blip r:embed="rId2"/>
          <a:stretch>
            <a:fillRect/>
          </a:stretch>
        </p:blipFill>
        <p:spPr>
          <a:xfrm>
            <a:off x="5891047" y="3975100"/>
            <a:ext cx="6046733" cy="191479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727363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BA320-295E-4536-8766-BFE8DAF3C62B}"/>
              </a:ext>
            </a:extLst>
          </p:cNvPr>
          <p:cNvSpPr>
            <a:spLocks noGrp="1"/>
          </p:cNvSpPr>
          <p:nvPr>
            <p:ph type="title"/>
          </p:nvPr>
        </p:nvSpPr>
        <p:spPr/>
        <p:txBody>
          <a:bodyPr/>
          <a:lstStyle/>
          <a:p>
            <a:r>
              <a:rPr lang="en-US" dirty="0"/>
              <a:t>Learning Objectives</a:t>
            </a:r>
          </a:p>
        </p:txBody>
      </p:sp>
      <p:sp>
        <p:nvSpPr>
          <p:cNvPr id="3" name="Content Placeholder 2">
            <a:extLst>
              <a:ext uri="{FF2B5EF4-FFF2-40B4-BE49-F238E27FC236}">
                <a16:creationId xmlns:a16="http://schemas.microsoft.com/office/drawing/2014/main" id="{068735CF-DBFF-4225-B679-545D3E3449AF}"/>
              </a:ext>
            </a:extLst>
          </p:cNvPr>
          <p:cNvSpPr>
            <a:spLocks noGrp="1"/>
          </p:cNvSpPr>
          <p:nvPr>
            <p:ph idx="1"/>
          </p:nvPr>
        </p:nvSpPr>
        <p:spPr/>
        <p:txBody>
          <a:bodyPr/>
          <a:lstStyle/>
          <a:p>
            <a:r>
              <a:rPr lang="en-US" dirty="0"/>
              <a:t>Review the four phases of project management</a:t>
            </a:r>
          </a:p>
          <a:p>
            <a:r>
              <a:rPr lang="en-US" dirty="0"/>
              <a:t>Discuss the various types of project managers</a:t>
            </a:r>
          </a:p>
          <a:p>
            <a:r>
              <a:rPr lang="en-US" dirty="0"/>
              <a:t>Discuss the important roles in project management</a:t>
            </a:r>
          </a:p>
          <a:p>
            <a:r>
              <a:rPr lang="en-US" dirty="0"/>
              <a:t>Discuss how to prioritize projects</a:t>
            </a:r>
          </a:p>
        </p:txBody>
      </p:sp>
      <p:pic>
        <p:nvPicPr>
          <p:cNvPr id="5" name="Picture 4" descr="A close up of text on a black background&#10;&#10;Description automatically generated">
            <a:extLst>
              <a:ext uri="{FF2B5EF4-FFF2-40B4-BE49-F238E27FC236}">
                <a16:creationId xmlns:a16="http://schemas.microsoft.com/office/drawing/2014/main" id="{21D5E285-4340-43A1-918C-1B001A728890}"/>
              </a:ext>
            </a:extLst>
          </p:cNvPr>
          <p:cNvPicPr>
            <a:picLocks noChangeAspect="1"/>
          </p:cNvPicPr>
          <p:nvPr/>
        </p:nvPicPr>
        <p:blipFill>
          <a:blip r:embed="rId2"/>
          <a:stretch>
            <a:fillRect/>
          </a:stretch>
        </p:blipFill>
        <p:spPr>
          <a:xfrm>
            <a:off x="7851001" y="3373819"/>
            <a:ext cx="4163625" cy="254350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8602925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FDE38-3AB2-4561-AF61-2622C445ECB7}"/>
              </a:ext>
            </a:extLst>
          </p:cNvPr>
          <p:cNvSpPr>
            <a:spLocks noGrp="1"/>
          </p:cNvSpPr>
          <p:nvPr>
            <p:ph type="title"/>
          </p:nvPr>
        </p:nvSpPr>
        <p:spPr/>
        <p:txBody>
          <a:bodyPr/>
          <a:lstStyle/>
          <a:p>
            <a:r>
              <a:rPr lang="en-US" dirty="0"/>
              <a:t>Sponsor</a:t>
            </a:r>
          </a:p>
        </p:txBody>
      </p:sp>
      <p:sp>
        <p:nvSpPr>
          <p:cNvPr id="3" name="Content Placeholder 2">
            <a:extLst>
              <a:ext uri="{FF2B5EF4-FFF2-40B4-BE49-F238E27FC236}">
                <a16:creationId xmlns:a16="http://schemas.microsoft.com/office/drawing/2014/main" id="{677FA50E-8AE8-40FE-959D-84DC935AF4A5}"/>
              </a:ext>
            </a:extLst>
          </p:cNvPr>
          <p:cNvSpPr>
            <a:spLocks noGrp="1"/>
          </p:cNvSpPr>
          <p:nvPr>
            <p:ph idx="1"/>
          </p:nvPr>
        </p:nvSpPr>
        <p:spPr/>
        <p:txBody>
          <a:bodyPr/>
          <a:lstStyle/>
          <a:p>
            <a:r>
              <a:rPr lang="en-US" dirty="0"/>
              <a:t>The sponsor champions the project at the highest level in the company and gets rid of organizational obstructions</a:t>
            </a:r>
          </a:p>
          <a:p>
            <a:r>
              <a:rPr lang="en-US" dirty="0"/>
              <a:t>He or she should have the clout to communicate effectively with the chief executive and key stakeholders</a:t>
            </a:r>
          </a:p>
          <a:p>
            <a:r>
              <a:rPr lang="en-US" dirty="0"/>
              <a:t>The sponsor should be able to provide necessary resources and approve or reject outcomes</a:t>
            </a:r>
          </a:p>
          <a:p>
            <a:r>
              <a:rPr lang="en-US" dirty="0"/>
              <a:t>It's also important that the sponsor have "skin in the game", which simply means accountability for the project's performance</a:t>
            </a:r>
          </a:p>
        </p:txBody>
      </p:sp>
    </p:spTree>
    <p:extLst>
      <p:ext uri="{BB962C8B-B14F-4D97-AF65-F5344CB8AC3E}">
        <p14:creationId xmlns:p14="http://schemas.microsoft.com/office/powerpoint/2010/main" val="8910655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0FA63-8505-42F8-B9F9-BFB13AD9E11C}"/>
              </a:ext>
            </a:extLst>
          </p:cNvPr>
          <p:cNvSpPr>
            <a:spLocks noGrp="1"/>
          </p:cNvSpPr>
          <p:nvPr>
            <p:ph type="title"/>
          </p:nvPr>
        </p:nvSpPr>
        <p:spPr/>
        <p:txBody>
          <a:bodyPr/>
          <a:lstStyle/>
          <a:p>
            <a:r>
              <a:rPr lang="en-US" dirty="0"/>
              <a:t>Project Manager</a:t>
            </a:r>
          </a:p>
        </p:txBody>
      </p:sp>
      <p:sp>
        <p:nvSpPr>
          <p:cNvPr id="3" name="Content Placeholder 2">
            <a:extLst>
              <a:ext uri="{FF2B5EF4-FFF2-40B4-BE49-F238E27FC236}">
                <a16:creationId xmlns:a16="http://schemas.microsoft.com/office/drawing/2014/main" id="{0EE8840B-6F10-4878-BB6A-0089C4622D27}"/>
              </a:ext>
            </a:extLst>
          </p:cNvPr>
          <p:cNvSpPr>
            <a:spLocks noGrp="1"/>
          </p:cNvSpPr>
          <p:nvPr>
            <p:ph idx="1"/>
          </p:nvPr>
        </p:nvSpPr>
        <p:spPr>
          <a:xfrm>
            <a:off x="1451579" y="2015732"/>
            <a:ext cx="9603275" cy="3675620"/>
          </a:xfrm>
        </p:spPr>
        <p:txBody>
          <a:bodyPr>
            <a:normAutofit lnSpcReduction="10000"/>
          </a:bodyPr>
          <a:lstStyle/>
          <a:p>
            <a:r>
              <a:rPr lang="en-US" dirty="0"/>
              <a:t>The project manager identifies the central problem to solve and determines, using input from the sponsor and stakeholders, how to tackle it</a:t>
            </a:r>
          </a:p>
          <a:p>
            <a:r>
              <a:rPr lang="en-US" dirty="0"/>
              <a:t>This includes delineating with the projects objectives and scope will be in which activities will deliver the desired results</a:t>
            </a:r>
          </a:p>
          <a:p>
            <a:r>
              <a:rPr lang="en-US" dirty="0"/>
              <a:t>The PM then plans and schedules tasks, oversees day-to-day execution and monitors progress</a:t>
            </a:r>
          </a:p>
          <a:p>
            <a:r>
              <a:rPr lang="en-US" dirty="0"/>
              <a:t>In the end, the PM evaluates performance, brings the project to a close and captures the lessons learned</a:t>
            </a:r>
          </a:p>
          <a:p>
            <a:r>
              <a:rPr lang="en-US" dirty="0"/>
              <a:t>The project manager receives his or her authority from the sponsor</a:t>
            </a:r>
          </a:p>
        </p:txBody>
      </p:sp>
    </p:spTree>
    <p:extLst>
      <p:ext uri="{BB962C8B-B14F-4D97-AF65-F5344CB8AC3E}">
        <p14:creationId xmlns:p14="http://schemas.microsoft.com/office/powerpoint/2010/main" val="19391952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08021-296E-4B0E-84CC-F1EF6E016ABE}"/>
              </a:ext>
            </a:extLst>
          </p:cNvPr>
          <p:cNvSpPr>
            <a:spLocks noGrp="1"/>
          </p:cNvSpPr>
          <p:nvPr>
            <p:ph type="title"/>
          </p:nvPr>
        </p:nvSpPr>
        <p:spPr/>
        <p:txBody>
          <a:bodyPr/>
          <a:lstStyle/>
          <a:p>
            <a:r>
              <a:rPr lang="en-US" dirty="0"/>
              <a:t>Project Manager Tasks</a:t>
            </a:r>
          </a:p>
        </p:txBody>
      </p:sp>
      <p:sp>
        <p:nvSpPr>
          <p:cNvPr id="3" name="Content Placeholder 2">
            <a:extLst>
              <a:ext uri="{FF2B5EF4-FFF2-40B4-BE49-F238E27FC236}">
                <a16:creationId xmlns:a16="http://schemas.microsoft.com/office/drawing/2014/main" id="{249A6BED-EAD5-4C7C-B820-6AF7B598EC2F}"/>
              </a:ext>
            </a:extLst>
          </p:cNvPr>
          <p:cNvSpPr>
            <a:spLocks noGrp="1"/>
          </p:cNvSpPr>
          <p:nvPr>
            <p:ph sz="half" idx="1"/>
          </p:nvPr>
        </p:nvSpPr>
        <p:spPr/>
        <p:txBody>
          <a:bodyPr>
            <a:normAutofit lnSpcReduction="10000"/>
          </a:bodyPr>
          <a:lstStyle/>
          <a:p>
            <a:r>
              <a:rPr lang="en-US" dirty="0"/>
              <a:t>Provide a framework for the project's activities</a:t>
            </a:r>
          </a:p>
          <a:p>
            <a:r>
              <a:rPr lang="en-US" dirty="0"/>
              <a:t>Identify needed resources</a:t>
            </a:r>
          </a:p>
          <a:p>
            <a:r>
              <a:rPr lang="en-US" dirty="0"/>
              <a:t>Negotiate with higher authority</a:t>
            </a:r>
          </a:p>
          <a:p>
            <a:r>
              <a:rPr lang="en-US" dirty="0"/>
              <a:t>Recruit effective participants</a:t>
            </a:r>
          </a:p>
          <a:p>
            <a:r>
              <a:rPr lang="en-US" dirty="0"/>
              <a:t>Set milestones</a:t>
            </a:r>
          </a:p>
        </p:txBody>
      </p:sp>
      <p:sp>
        <p:nvSpPr>
          <p:cNvPr id="4" name="Content Placeholder 3">
            <a:extLst>
              <a:ext uri="{FF2B5EF4-FFF2-40B4-BE49-F238E27FC236}">
                <a16:creationId xmlns:a16="http://schemas.microsoft.com/office/drawing/2014/main" id="{46F8976E-0D10-496C-84B2-1AE4AD517356}"/>
              </a:ext>
            </a:extLst>
          </p:cNvPr>
          <p:cNvSpPr>
            <a:spLocks noGrp="1"/>
          </p:cNvSpPr>
          <p:nvPr>
            <p:ph sz="half" idx="2"/>
          </p:nvPr>
        </p:nvSpPr>
        <p:spPr/>
        <p:txBody>
          <a:bodyPr>
            <a:normAutofit lnSpcReduction="10000"/>
          </a:bodyPr>
          <a:lstStyle/>
          <a:p>
            <a:r>
              <a:rPr lang="en-US" dirty="0"/>
              <a:t>Coordinates activities</a:t>
            </a:r>
          </a:p>
          <a:p>
            <a:r>
              <a:rPr lang="en-US" dirty="0"/>
              <a:t>Keep the vision clear and the work on track</a:t>
            </a:r>
          </a:p>
          <a:p>
            <a:r>
              <a:rPr lang="en-US" dirty="0"/>
              <a:t>Make sure everyone on the team contributes and benefits</a:t>
            </a:r>
          </a:p>
          <a:p>
            <a:r>
              <a:rPr lang="en-US" dirty="0"/>
              <a:t>Mediate conflicts</a:t>
            </a:r>
          </a:p>
          <a:p>
            <a:r>
              <a:rPr lang="en-US" dirty="0"/>
              <a:t>Make sure project goals are delivered on time and on budget</a:t>
            </a:r>
          </a:p>
        </p:txBody>
      </p:sp>
    </p:spTree>
    <p:extLst>
      <p:ext uri="{BB962C8B-B14F-4D97-AF65-F5344CB8AC3E}">
        <p14:creationId xmlns:p14="http://schemas.microsoft.com/office/powerpoint/2010/main" val="12948809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34E2850-EB7D-471B-B8E4-6112860DC146}"/>
              </a:ext>
            </a:extLst>
          </p:cNvPr>
          <p:cNvSpPr>
            <a:spLocks noGrp="1"/>
          </p:cNvSpPr>
          <p:nvPr>
            <p:ph type="title"/>
          </p:nvPr>
        </p:nvSpPr>
        <p:spPr/>
        <p:txBody>
          <a:bodyPr/>
          <a:lstStyle/>
          <a:p>
            <a:r>
              <a:rPr lang="en-US" dirty="0"/>
              <a:t>Team Leader</a:t>
            </a:r>
          </a:p>
        </p:txBody>
      </p:sp>
      <p:sp>
        <p:nvSpPr>
          <p:cNvPr id="6" name="Content Placeholder 5">
            <a:extLst>
              <a:ext uri="{FF2B5EF4-FFF2-40B4-BE49-F238E27FC236}">
                <a16:creationId xmlns:a16="http://schemas.microsoft.com/office/drawing/2014/main" id="{788D1717-3B49-483E-80FD-4332FD2CEC2F}"/>
              </a:ext>
            </a:extLst>
          </p:cNvPr>
          <p:cNvSpPr>
            <a:spLocks noGrp="1"/>
          </p:cNvSpPr>
          <p:nvPr>
            <p:ph idx="1"/>
          </p:nvPr>
        </p:nvSpPr>
        <p:spPr>
          <a:xfrm>
            <a:off x="1451579" y="2015732"/>
            <a:ext cx="9603275" cy="3707151"/>
          </a:xfrm>
        </p:spPr>
        <p:txBody>
          <a:bodyPr>
            <a:normAutofit fontScale="92500" lnSpcReduction="10000"/>
          </a:bodyPr>
          <a:lstStyle/>
          <a:p>
            <a:r>
              <a:rPr lang="en-US" dirty="0"/>
              <a:t>Large projects may include a formal team leader, who reports directly to the project manager</a:t>
            </a:r>
          </a:p>
          <a:p>
            <a:r>
              <a:rPr lang="en-US" dirty="0"/>
              <a:t>In smaller projects, the project manager usually wears both hats</a:t>
            </a:r>
          </a:p>
          <a:p>
            <a:r>
              <a:rPr lang="en-US" dirty="0"/>
              <a:t>To be effective and obtain the benefits of team-based work, the team leader must adopt the following important roles:</a:t>
            </a:r>
          </a:p>
          <a:p>
            <a:pPr lvl="1"/>
            <a:r>
              <a:rPr lang="en-US" dirty="0"/>
              <a:t>Initiator</a:t>
            </a:r>
          </a:p>
          <a:p>
            <a:pPr lvl="1"/>
            <a:r>
              <a:rPr lang="en-US" dirty="0"/>
              <a:t>Model</a:t>
            </a:r>
          </a:p>
          <a:p>
            <a:pPr lvl="1"/>
            <a:r>
              <a:rPr lang="en-US" dirty="0"/>
              <a:t>Negotiator</a:t>
            </a:r>
          </a:p>
          <a:p>
            <a:pPr lvl="1"/>
            <a:r>
              <a:rPr lang="en-US" dirty="0"/>
              <a:t>Listener</a:t>
            </a:r>
          </a:p>
          <a:p>
            <a:pPr lvl="1"/>
            <a:r>
              <a:rPr lang="en-US" dirty="0"/>
              <a:t>Coach</a:t>
            </a:r>
          </a:p>
          <a:p>
            <a:pPr lvl="1"/>
            <a:r>
              <a:rPr lang="en-US" dirty="0"/>
              <a:t>Working member</a:t>
            </a:r>
          </a:p>
        </p:txBody>
      </p:sp>
    </p:spTree>
    <p:extLst>
      <p:ext uri="{BB962C8B-B14F-4D97-AF65-F5344CB8AC3E}">
        <p14:creationId xmlns:p14="http://schemas.microsoft.com/office/powerpoint/2010/main" val="29215382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18402-F606-402E-AFFF-B6F1C8E5F7B6}"/>
              </a:ext>
            </a:extLst>
          </p:cNvPr>
          <p:cNvSpPr>
            <a:spLocks noGrp="1"/>
          </p:cNvSpPr>
          <p:nvPr>
            <p:ph type="title"/>
          </p:nvPr>
        </p:nvSpPr>
        <p:spPr/>
        <p:txBody>
          <a:bodyPr/>
          <a:lstStyle/>
          <a:p>
            <a:r>
              <a:rPr lang="en-US" dirty="0"/>
              <a:t>Team Members</a:t>
            </a:r>
          </a:p>
        </p:txBody>
      </p:sp>
      <p:sp>
        <p:nvSpPr>
          <p:cNvPr id="3" name="Content Placeholder 2">
            <a:extLst>
              <a:ext uri="{FF2B5EF4-FFF2-40B4-BE49-F238E27FC236}">
                <a16:creationId xmlns:a16="http://schemas.microsoft.com/office/drawing/2014/main" id="{9B4A2193-0993-4D5F-B248-472142C421D2}"/>
              </a:ext>
            </a:extLst>
          </p:cNvPr>
          <p:cNvSpPr>
            <a:spLocks noGrp="1"/>
          </p:cNvSpPr>
          <p:nvPr>
            <p:ph idx="1"/>
          </p:nvPr>
        </p:nvSpPr>
        <p:spPr/>
        <p:txBody>
          <a:bodyPr/>
          <a:lstStyle/>
          <a:p>
            <a:r>
              <a:rPr lang="en-US" dirty="0"/>
              <a:t>The heart of any project, and the true engine of its work, is its membership</a:t>
            </a:r>
          </a:p>
          <a:p>
            <a:r>
              <a:rPr lang="en-US" dirty="0"/>
              <a:t>That's why bringing together the right people is so very important</a:t>
            </a:r>
          </a:p>
        </p:txBody>
      </p:sp>
      <p:pic>
        <p:nvPicPr>
          <p:cNvPr id="5" name="Picture 4" descr="A picture containing drawing&#10;&#10;Description automatically generated">
            <a:extLst>
              <a:ext uri="{FF2B5EF4-FFF2-40B4-BE49-F238E27FC236}">
                <a16:creationId xmlns:a16="http://schemas.microsoft.com/office/drawing/2014/main" id="{973A97B6-B6CE-493E-ACB6-AD316ABEE322}"/>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817476" y="3813344"/>
            <a:ext cx="6282340" cy="2240137"/>
          </a:xfrm>
          <a:prstGeom prst="rect">
            <a:avLst/>
          </a:prstGeom>
          <a:ln>
            <a:noFill/>
          </a:ln>
          <a:effectLst>
            <a:softEdge rad="112500"/>
          </a:effectLst>
        </p:spPr>
      </p:pic>
    </p:spTree>
    <p:extLst>
      <p:ext uri="{BB962C8B-B14F-4D97-AF65-F5344CB8AC3E}">
        <p14:creationId xmlns:p14="http://schemas.microsoft.com/office/powerpoint/2010/main" val="7217213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72C0E-EE1E-481F-8F71-9A5D3782EA4D}"/>
              </a:ext>
            </a:extLst>
          </p:cNvPr>
          <p:cNvSpPr>
            <a:spLocks noGrp="1"/>
          </p:cNvSpPr>
          <p:nvPr>
            <p:ph type="title"/>
          </p:nvPr>
        </p:nvSpPr>
        <p:spPr/>
        <p:txBody>
          <a:bodyPr/>
          <a:lstStyle/>
          <a:p>
            <a:r>
              <a:rPr lang="en-US" dirty="0"/>
              <a:t>Criteria for Membership</a:t>
            </a:r>
          </a:p>
        </p:txBody>
      </p:sp>
      <p:sp>
        <p:nvSpPr>
          <p:cNvPr id="3" name="Content Placeholder 2">
            <a:extLst>
              <a:ext uri="{FF2B5EF4-FFF2-40B4-BE49-F238E27FC236}">
                <a16:creationId xmlns:a16="http://schemas.microsoft.com/office/drawing/2014/main" id="{0455F256-4734-4C95-98BF-ACE982BB4298}"/>
              </a:ext>
            </a:extLst>
          </p:cNvPr>
          <p:cNvSpPr>
            <a:spLocks noGrp="1"/>
          </p:cNvSpPr>
          <p:nvPr>
            <p:ph idx="1"/>
          </p:nvPr>
        </p:nvSpPr>
        <p:spPr>
          <a:xfrm>
            <a:off x="1451579" y="2015732"/>
            <a:ext cx="9603275" cy="4037749"/>
          </a:xfrm>
        </p:spPr>
        <p:txBody>
          <a:bodyPr/>
          <a:lstStyle/>
          <a:p>
            <a:r>
              <a:rPr lang="en-US" dirty="0"/>
              <a:t>Although the skills needed to accomplish the work should govern team selection, one is unlikely to get all the know-how one needs or desires without providing some training</a:t>
            </a:r>
          </a:p>
          <a:p>
            <a:r>
              <a:rPr lang="en-US" dirty="0"/>
              <a:t>Areas of proficiency to consider:</a:t>
            </a:r>
          </a:p>
          <a:p>
            <a:pPr lvl="1"/>
            <a:r>
              <a:rPr lang="en-US" dirty="0"/>
              <a:t>Technical skills in a specific discipline</a:t>
            </a:r>
          </a:p>
          <a:p>
            <a:pPr lvl="1"/>
            <a:r>
              <a:rPr lang="en-US" dirty="0"/>
              <a:t>Good problem-solving skills</a:t>
            </a:r>
          </a:p>
          <a:p>
            <a:pPr lvl="1"/>
            <a:r>
              <a:rPr lang="en-US" dirty="0"/>
              <a:t>Interpersonal skills</a:t>
            </a:r>
          </a:p>
          <a:p>
            <a:pPr lvl="1"/>
            <a:r>
              <a:rPr lang="en-US" dirty="0"/>
              <a:t>Organizational skills                                                                    </a:t>
            </a:r>
          </a:p>
        </p:txBody>
      </p:sp>
    </p:spTree>
    <p:extLst>
      <p:ext uri="{BB962C8B-B14F-4D97-AF65-F5344CB8AC3E}">
        <p14:creationId xmlns:p14="http://schemas.microsoft.com/office/powerpoint/2010/main" val="16187635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363A7-E053-4BA5-87D3-AB0A09317E11}"/>
              </a:ext>
            </a:extLst>
          </p:cNvPr>
          <p:cNvSpPr>
            <a:spLocks noGrp="1"/>
          </p:cNvSpPr>
          <p:nvPr>
            <p:ph type="title"/>
          </p:nvPr>
        </p:nvSpPr>
        <p:spPr/>
        <p:txBody>
          <a:bodyPr/>
          <a:lstStyle/>
          <a:p>
            <a:r>
              <a:rPr lang="en-US" dirty="0"/>
              <a:t>Membership Changes</a:t>
            </a:r>
          </a:p>
        </p:txBody>
      </p:sp>
      <p:sp>
        <p:nvSpPr>
          <p:cNvPr id="3" name="Content Placeholder 2">
            <a:extLst>
              <a:ext uri="{FF2B5EF4-FFF2-40B4-BE49-F238E27FC236}">
                <a16:creationId xmlns:a16="http://schemas.microsoft.com/office/drawing/2014/main" id="{6110CFD2-B5BA-49BA-9E25-82DECC31A1E9}"/>
              </a:ext>
            </a:extLst>
          </p:cNvPr>
          <p:cNvSpPr>
            <a:spLocks noGrp="1"/>
          </p:cNvSpPr>
          <p:nvPr>
            <p:ph idx="1"/>
          </p:nvPr>
        </p:nvSpPr>
        <p:spPr/>
        <p:txBody>
          <a:bodyPr/>
          <a:lstStyle/>
          <a:p>
            <a:r>
              <a:rPr lang="en-US" dirty="0"/>
              <a:t>You may have to add new members and possibly bid good-bye to others over time, as tasks and needs change</a:t>
            </a:r>
          </a:p>
          <a:p>
            <a:r>
              <a:rPr lang="en-US" dirty="0"/>
              <a:t>A note of caution: Team members gradually develop effective patterns for working together, making decisions and communicating</a:t>
            </a:r>
          </a:p>
          <a:p>
            <a:r>
              <a:rPr lang="en-US" dirty="0"/>
              <a:t>Cohesion is undermined when too many people join or exit the team</a:t>
            </a:r>
          </a:p>
        </p:txBody>
      </p:sp>
    </p:spTree>
    <p:extLst>
      <p:ext uri="{BB962C8B-B14F-4D97-AF65-F5344CB8AC3E}">
        <p14:creationId xmlns:p14="http://schemas.microsoft.com/office/powerpoint/2010/main" val="9752268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C42E5-EA62-4991-AFE3-EA3EAA039957}"/>
              </a:ext>
            </a:extLst>
          </p:cNvPr>
          <p:cNvSpPr>
            <a:spLocks noGrp="1"/>
          </p:cNvSpPr>
          <p:nvPr>
            <p:ph type="title"/>
          </p:nvPr>
        </p:nvSpPr>
        <p:spPr/>
        <p:txBody>
          <a:bodyPr/>
          <a:lstStyle/>
          <a:p>
            <a:r>
              <a:rPr lang="en-US" dirty="0"/>
              <a:t>Contributions and Benefits</a:t>
            </a:r>
          </a:p>
        </p:txBody>
      </p:sp>
      <p:sp>
        <p:nvSpPr>
          <p:cNvPr id="3" name="Content Placeholder 2">
            <a:extLst>
              <a:ext uri="{FF2B5EF4-FFF2-40B4-BE49-F238E27FC236}">
                <a16:creationId xmlns:a16="http://schemas.microsoft.com/office/drawing/2014/main" id="{980B1718-13C5-412A-90CB-25236961E810}"/>
              </a:ext>
            </a:extLst>
          </p:cNvPr>
          <p:cNvSpPr>
            <a:spLocks noGrp="1"/>
          </p:cNvSpPr>
          <p:nvPr>
            <p:ph idx="1"/>
          </p:nvPr>
        </p:nvSpPr>
        <p:spPr/>
        <p:txBody>
          <a:bodyPr>
            <a:normAutofit lnSpcReduction="10000"/>
          </a:bodyPr>
          <a:lstStyle/>
          <a:p>
            <a:r>
              <a:rPr lang="en-US" dirty="0"/>
              <a:t>Free riders - team members who obtain the benefits of membership without doing their share - cannot be tolerated</a:t>
            </a:r>
          </a:p>
          <a:p>
            <a:r>
              <a:rPr lang="en-US" dirty="0"/>
              <a:t>However, not every member has to put in the same amount of time</a:t>
            </a:r>
          </a:p>
          <a:p>
            <a:r>
              <a:rPr lang="en-US" dirty="0"/>
              <a:t>Just as each member must contribute to the team’s work, each should receive clear benefits</a:t>
            </a:r>
          </a:p>
          <a:p>
            <a:r>
              <a:rPr lang="en-US" dirty="0"/>
              <a:t>Otherwise, individuals will not participate at a high level - at least not for long</a:t>
            </a:r>
          </a:p>
          <a:p>
            <a:r>
              <a:rPr lang="en-US" dirty="0"/>
              <a:t>The benefits they derive from their regular jobs will absorb their attention and make your project a secondary priority</a:t>
            </a:r>
          </a:p>
        </p:txBody>
      </p:sp>
    </p:spTree>
    <p:extLst>
      <p:ext uri="{BB962C8B-B14F-4D97-AF65-F5344CB8AC3E}">
        <p14:creationId xmlns:p14="http://schemas.microsoft.com/office/powerpoint/2010/main" val="20974297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02D6D-3E4C-49F7-9C87-E021C4483C20}"/>
              </a:ext>
            </a:extLst>
          </p:cNvPr>
          <p:cNvSpPr>
            <a:spLocks noGrp="1"/>
          </p:cNvSpPr>
          <p:nvPr>
            <p:ph type="title"/>
          </p:nvPr>
        </p:nvSpPr>
        <p:spPr/>
        <p:txBody>
          <a:bodyPr/>
          <a:lstStyle/>
          <a:p>
            <a:r>
              <a:rPr lang="en-US" dirty="0"/>
              <a:t>Alignments                                        1 of 2</a:t>
            </a:r>
          </a:p>
        </p:txBody>
      </p:sp>
      <p:sp>
        <p:nvSpPr>
          <p:cNvPr id="3" name="Content Placeholder 2">
            <a:extLst>
              <a:ext uri="{FF2B5EF4-FFF2-40B4-BE49-F238E27FC236}">
                <a16:creationId xmlns:a16="http://schemas.microsoft.com/office/drawing/2014/main" id="{202EEB91-673A-4423-A1F5-0FBA975D2B32}"/>
              </a:ext>
            </a:extLst>
          </p:cNvPr>
          <p:cNvSpPr>
            <a:spLocks noGrp="1"/>
          </p:cNvSpPr>
          <p:nvPr>
            <p:ph idx="1"/>
          </p:nvPr>
        </p:nvSpPr>
        <p:spPr/>
        <p:txBody>
          <a:bodyPr>
            <a:normAutofit/>
          </a:bodyPr>
          <a:lstStyle/>
          <a:p>
            <a:r>
              <a:rPr lang="en-US" dirty="0"/>
              <a:t>The goals of the project team and those of its individual members must align with organizational objectives</a:t>
            </a:r>
          </a:p>
          <a:p>
            <a:r>
              <a:rPr lang="en-US" dirty="0"/>
              <a:t>For that reason, everyone’s efforts should be coordinated through the company’s rewards system</a:t>
            </a:r>
          </a:p>
          <a:p>
            <a:r>
              <a:rPr lang="en-US" dirty="0"/>
              <a:t>This kind of reinforcement begins at the top, with the sponsor</a:t>
            </a:r>
          </a:p>
          <a:p>
            <a:r>
              <a:rPr lang="en-US" dirty="0"/>
              <a:t>Since the sponsor is accountable for the team’s success, some part of his/her compensation should be linked to the team’s performance</a:t>
            </a:r>
          </a:p>
        </p:txBody>
      </p:sp>
    </p:spTree>
    <p:extLst>
      <p:ext uri="{BB962C8B-B14F-4D97-AF65-F5344CB8AC3E}">
        <p14:creationId xmlns:p14="http://schemas.microsoft.com/office/powerpoint/2010/main" val="27842418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0EE5D-7DC3-4C37-993F-BB9B2100C082}"/>
              </a:ext>
            </a:extLst>
          </p:cNvPr>
          <p:cNvSpPr>
            <a:spLocks noGrp="1"/>
          </p:cNvSpPr>
          <p:nvPr>
            <p:ph type="title"/>
          </p:nvPr>
        </p:nvSpPr>
        <p:spPr/>
        <p:txBody>
          <a:bodyPr/>
          <a:lstStyle/>
          <a:p>
            <a:r>
              <a:rPr lang="en-US" dirty="0"/>
              <a:t>Alignments                                        1 of 2</a:t>
            </a:r>
          </a:p>
        </p:txBody>
      </p:sp>
      <p:sp>
        <p:nvSpPr>
          <p:cNvPr id="3" name="Content Placeholder 2">
            <a:extLst>
              <a:ext uri="{FF2B5EF4-FFF2-40B4-BE49-F238E27FC236}">
                <a16:creationId xmlns:a16="http://schemas.microsoft.com/office/drawing/2014/main" id="{B36D3815-9527-42A2-95B7-5807A2627EC7}"/>
              </a:ext>
            </a:extLst>
          </p:cNvPr>
          <p:cNvSpPr>
            <a:spLocks noGrp="1"/>
          </p:cNvSpPr>
          <p:nvPr>
            <p:ph idx="1"/>
          </p:nvPr>
        </p:nvSpPr>
        <p:spPr/>
        <p:txBody>
          <a:bodyPr/>
          <a:lstStyle/>
          <a:p>
            <a:r>
              <a:rPr lang="en-US" dirty="0"/>
              <a:t>Moving down the line, the project manager and team members should likewise see their compensation affected by team outcomes</a:t>
            </a:r>
          </a:p>
          <a:p>
            <a:r>
              <a:rPr lang="en-US" dirty="0"/>
              <a:t>Such alignment gets everyone moving in the same direction</a:t>
            </a:r>
          </a:p>
        </p:txBody>
      </p:sp>
    </p:spTree>
    <p:extLst>
      <p:ext uri="{BB962C8B-B14F-4D97-AF65-F5344CB8AC3E}">
        <p14:creationId xmlns:p14="http://schemas.microsoft.com/office/powerpoint/2010/main" val="3494040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CD95C-AEEE-428F-95FA-F39604A55308}"/>
              </a:ext>
            </a:extLst>
          </p:cNvPr>
          <p:cNvSpPr>
            <a:spLocks noGrp="1"/>
          </p:cNvSpPr>
          <p:nvPr>
            <p:ph type="title"/>
          </p:nvPr>
        </p:nvSpPr>
        <p:spPr/>
        <p:txBody>
          <a:bodyPr/>
          <a:lstStyle/>
          <a:p>
            <a:r>
              <a:rPr lang="en-US" dirty="0"/>
              <a:t>Four Phases of Project Management</a:t>
            </a:r>
          </a:p>
        </p:txBody>
      </p:sp>
      <p:sp>
        <p:nvSpPr>
          <p:cNvPr id="3" name="Content Placeholder 2">
            <a:extLst>
              <a:ext uri="{FF2B5EF4-FFF2-40B4-BE49-F238E27FC236}">
                <a16:creationId xmlns:a16="http://schemas.microsoft.com/office/drawing/2014/main" id="{5EC71DA7-2503-4698-A37D-9C662562E1D8}"/>
              </a:ext>
            </a:extLst>
          </p:cNvPr>
          <p:cNvSpPr>
            <a:spLocks noGrp="1"/>
          </p:cNvSpPr>
          <p:nvPr>
            <p:ph idx="1"/>
          </p:nvPr>
        </p:nvSpPr>
        <p:spPr/>
        <p:txBody>
          <a:bodyPr/>
          <a:lstStyle/>
          <a:p>
            <a:r>
              <a:rPr lang="en-US" dirty="0"/>
              <a:t>Planning: How to map out a project</a:t>
            </a:r>
          </a:p>
          <a:p>
            <a:r>
              <a:rPr lang="en-US" dirty="0"/>
              <a:t>Build-up: How to get the project going</a:t>
            </a:r>
          </a:p>
          <a:p>
            <a:r>
              <a:rPr lang="en-US" dirty="0"/>
              <a:t>Implementation: How to execute the project</a:t>
            </a:r>
          </a:p>
          <a:p>
            <a:r>
              <a:rPr lang="en-US" dirty="0"/>
              <a:t>Closeout: How to handle end matters</a:t>
            </a:r>
          </a:p>
        </p:txBody>
      </p:sp>
    </p:spTree>
    <p:extLst>
      <p:ext uri="{BB962C8B-B14F-4D97-AF65-F5344CB8AC3E}">
        <p14:creationId xmlns:p14="http://schemas.microsoft.com/office/powerpoint/2010/main" val="33252901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A2C68-F69D-46B1-8B10-AF1617281323}"/>
              </a:ext>
            </a:extLst>
          </p:cNvPr>
          <p:cNvSpPr>
            <a:spLocks noGrp="1"/>
          </p:cNvSpPr>
          <p:nvPr>
            <p:ph type="title"/>
          </p:nvPr>
        </p:nvSpPr>
        <p:spPr/>
        <p:txBody>
          <a:bodyPr/>
          <a:lstStyle/>
          <a:p>
            <a:r>
              <a:rPr lang="en-US" dirty="0"/>
              <a:t>Project Steering Committee              1 of 2</a:t>
            </a:r>
          </a:p>
        </p:txBody>
      </p:sp>
      <p:sp>
        <p:nvSpPr>
          <p:cNvPr id="3" name="Content Placeholder 2">
            <a:extLst>
              <a:ext uri="{FF2B5EF4-FFF2-40B4-BE49-F238E27FC236}">
                <a16:creationId xmlns:a16="http://schemas.microsoft.com/office/drawing/2014/main" id="{62B723BA-5AFE-40A2-B754-03E5F12B6016}"/>
              </a:ext>
            </a:extLst>
          </p:cNvPr>
          <p:cNvSpPr>
            <a:spLocks noGrp="1"/>
          </p:cNvSpPr>
          <p:nvPr>
            <p:ph idx="1"/>
          </p:nvPr>
        </p:nvSpPr>
        <p:spPr/>
        <p:txBody>
          <a:bodyPr>
            <a:normAutofit fontScale="92500"/>
          </a:bodyPr>
          <a:lstStyle/>
          <a:p>
            <a:r>
              <a:rPr lang="en-US" dirty="0"/>
              <a:t>Some projects have a steering committee, which consists of the sponsor and all key stakeholders (or at least representatives from all stakeholder groups)</a:t>
            </a:r>
          </a:p>
          <a:p>
            <a:r>
              <a:rPr lang="en-US" dirty="0"/>
              <a:t>The committee’s role is to approve the charter, secure resources, and adjudicate all requests to change key project elements, such as deliverables, the schedule, and the budget</a:t>
            </a:r>
          </a:p>
          <a:p>
            <a:r>
              <a:rPr lang="en-US" dirty="0"/>
              <a:t>A steering committee is a good idea when different partnering organizations, units, or individuals have a strong stake in the project</a:t>
            </a:r>
          </a:p>
          <a:p>
            <a:r>
              <a:rPr lang="en-US" dirty="0"/>
              <a:t>Because it represents these various interests, it is well positioned to sort out complicated inter-organizational or interdepartmental project problems</a:t>
            </a:r>
          </a:p>
        </p:txBody>
      </p:sp>
    </p:spTree>
    <p:extLst>
      <p:ext uri="{BB962C8B-B14F-4D97-AF65-F5344CB8AC3E}">
        <p14:creationId xmlns:p14="http://schemas.microsoft.com/office/powerpoint/2010/main" val="19144550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DA40E-7E78-4C29-BF21-2DF38AA31E49}"/>
              </a:ext>
            </a:extLst>
          </p:cNvPr>
          <p:cNvSpPr>
            <a:spLocks noGrp="1"/>
          </p:cNvSpPr>
          <p:nvPr>
            <p:ph type="title"/>
          </p:nvPr>
        </p:nvSpPr>
        <p:spPr/>
        <p:txBody>
          <a:bodyPr/>
          <a:lstStyle/>
          <a:p>
            <a:r>
              <a:rPr lang="en-US" dirty="0"/>
              <a:t>Project Steering Committee              2 of 2</a:t>
            </a:r>
          </a:p>
        </p:txBody>
      </p:sp>
      <p:sp>
        <p:nvSpPr>
          <p:cNvPr id="3" name="Content Placeholder 2">
            <a:extLst>
              <a:ext uri="{FF2B5EF4-FFF2-40B4-BE49-F238E27FC236}">
                <a16:creationId xmlns:a16="http://schemas.microsoft.com/office/drawing/2014/main" id="{F5EA0E55-23E2-423C-82B6-D5246925BF62}"/>
              </a:ext>
            </a:extLst>
          </p:cNvPr>
          <p:cNvSpPr>
            <a:spLocks noGrp="1"/>
          </p:cNvSpPr>
          <p:nvPr>
            <p:ph idx="1"/>
          </p:nvPr>
        </p:nvSpPr>
        <p:spPr>
          <a:xfrm>
            <a:off x="1451579" y="2015732"/>
            <a:ext cx="9603275" cy="3633578"/>
          </a:xfrm>
        </p:spPr>
        <p:txBody>
          <a:bodyPr>
            <a:normAutofit lnSpcReduction="10000"/>
          </a:bodyPr>
          <a:lstStyle/>
          <a:p>
            <a:r>
              <a:rPr lang="en-US" dirty="0"/>
              <a:t>It can also be helpful if you anticipate many change requests</a:t>
            </a:r>
          </a:p>
          <a:p>
            <a:r>
              <a:rPr lang="en-US" dirty="0"/>
              <a:t>The downside to having a steering committee? </a:t>
            </a:r>
          </a:p>
          <a:p>
            <a:pPr lvl="1"/>
            <a:r>
              <a:rPr lang="en-US" sz="2000" dirty="0"/>
              <a:t>The PSC needs to have a clear purpose and set of goals/outcomes to provide that oversight </a:t>
            </a:r>
          </a:p>
          <a:p>
            <a:pPr lvl="1"/>
            <a:r>
              <a:rPr lang="en-US" sz="2000" dirty="0"/>
              <a:t>It involves another level of oversight, and its meetings take up the time of some of the company’s most expensive employees</a:t>
            </a:r>
          </a:p>
          <a:p>
            <a:pPr lvl="1"/>
            <a:r>
              <a:rPr lang="en-US" sz="2000" dirty="0"/>
              <a:t>It has to be staffed and supported adequately to accomplish its mission</a:t>
            </a:r>
          </a:p>
          <a:p>
            <a:pPr lvl="1"/>
            <a:r>
              <a:rPr lang="en-US" sz="2000" dirty="0"/>
              <a:t>So don’t have a committee if you don’t need one, but make it primed for success if you do (the right resources)</a:t>
            </a:r>
          </a:p>
        </p:txBody>
      </p:sp>
    </p:spTree>
    <p:extLst>
      <p:ext uri="{BB962C8B-B14F-4D97-AF65-F5344CB8AC3E}">
        <p14:creationId xmlns:p14="http://schemas.microsoft.com/office/powerpoint/2010/main" val="23523212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E19DE93-1411-46F1-9588-7E879B5690F8}"/>
              </a:ext>
            </a:extLst>
          </p:cNvPr>
          <p:cNvSpPr>
            <a:spLocks noGrp="1"/>
          </p:cNvSpPr>
          <p:nvPr>
            <p:ph type="title"/>
          </p:nvPr>
        </p:nvSpPr>
        <p:spPr/>
        <p:txBody>
          <a:bodyPr/>
          <a:lstStyle/>
          <a:p>
            <a:r>
              <a:rPr lang="en-US" dirty="0"/>
              <a:t>Prioritizing Projects</a:t>
            </a:r>
          </a:p>
        </p:txBody>
      </p:sp>
      <p:pic>
        <p:nvPicPr>
          <p:cNvPr id="7" name="Picture 6" descr="A close up of a logo&#10;&#10;Description automatically generated">
            <a:extLst>
              <a:ext uri="{FF2B5EF4-FFF2-40B4-BE49-F238E27FC236}">
                <a16:creationId xmlns:a16="http://schemas.microsoft.com/office/drawing/2014/main" id="{1699BC5E-7C5E-4926-8EB3-D3BE67A37C96}"/>
              </a:ext>
            </a:extLst>
          </p:cNvPr>
          <p:cNvPicPr>
            <a:picLocks noChangeAspect="1"/>
          </p:cNvPicPr>
          <p:nvPr/>
        </p:nvPicPr>
        <p:blipFill>
          <a:blip r:embed="rId2"/>
          <a:stretch>
            <a:fillRect/>
          </a:stretch>
        </p:blipFill>
        <p:spPr>
          <a:xfrm>
            <a:off x="8251614" y="107594"/>
            <a:ext cx="3691557" cy="196486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4956976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BEE7B-87AD-42A9-B0C2-A9495F5E64CC}"/>
              </a:ext>
            </a:extLst>
          </p:cNvPr>
          <p:cNvSpPr>
            <a:spLocks noGrp="1"/>
          </p:cNvSpPr>
          <p:nvPr>
            <p:ph type="title"/>
          </p:nvPr>
        </p:nvSpPr>
        <p:spPr/>
        <p:txBody>
          <a:bodyPr/>
          <a:lstStyle/>
          <a:p>
            <a:r>
              <a:rPr lang="en-US" dirty="0"/>
              <a:t>Why to Prioritize Projects</a:t>
            </a:r>
          </a:p>
        </p:txBody>
      </p:sp>
      <p:sp>
        <p:nvSpPr>
          <p:cNvPr id="3" name="Content Placeholder 2">
            <a:extLst>
              <a:ext uri="{FF2B5EF4-FFF2-40B4-BE49-F238E27FC236}">
                <a16:creationId xmlns:a16="http://schemas.microsoft.com/office/drawing/2014/main" id="{1A67BFF8-5A54-4E0F-97E2-B2FB07F3EEF4}"/>
              </a:ext>
            </a:extLst>
          </p:cNvPr>
          <p:cNvSpPr>
            <a:spLocks noGrp="1"/>
          </p:cNvSpPr>
          <p:nvPr>
            <p:ph idx="1"/>
          </p:nvPr>
        </p:nvSpPr>
        <p:spPr>
          <a:xfrm>
            <a:off x="1451579" y="2015732"/>
            <a:ext cx="9603275" cy="3686130"/>
          </a:xfrm>
        </p:spPr>
        <p:txBody>
          <a:bodyPr>
            <a:normAutofit/>
          </a:bodyPr>
          <a:lstStyle/>
          <a:p>
            <a:r>
              <a:rPr lang="en-US" dirty="0"/>
              <a:t>Every organization needs what a recognized expert in PM calls a “hierarchy of purpose”</a:t>
            </a:r>
          </a:p>
          <a:p>
            <a:r>
              <a:rPr lang="en-US" dirty="0"/>
              <a:t>Without one, it is almost impossible to prioritize effectively</a:t>
            </a:r>
          </a:p>
          <a:p>
            <a:r>
              <a:rPr lang="en-US" dirty="0"/>
              <a:t>Prioritization at a strategic and operational level is often the difference between success and failure</a:t>
            </a:r>
          </a:p>
          <a:p>
            <a:r>
              <a:rPr lang="en-US" dirty="0"/>
              <a:t>Prioritizing increases the success rates of strategic projects, increases the alignment and focus of senior management teams around strategic goals, clears all doubts for the operational teams when faced with decisions and, most important, builds an execution mindset and culture</a:t>
            </a:r>
          </a:p>
        </p:txBody>
      </p:sp>
    </p:spTree>
    <p:extLst>
      <p:ext uri="{BB962C8B-B14F-4D97-AF65-F5344CB8AC3E}">
        <p14:creationId xmlns:p14="http://schemas.microsoft.com/office/powerpoint/2010/main" val="2374040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F4229-FA5D-41DE-853C-A9E832A17DFB}"/>
              </a:ext>
            </a:extLst>
          </p:cNvPr>
          <p:cNvSpPr>
            <a:spLocks noGrp="1"/>
          </p:cNvSpPr>
          <p:nvPr>
            <p:ph type="title"/>
          </p:nvPr>
        </p:nvSpPr>
        <p:spPr/>
        <p:txBody>
          <a:bodyPr/>
          <a:lstStyle/>
          <a:p>
            <a:r>
              <a:rPr lang="en-US" dirty="0"/>
              <a:t>Leadership Activities for Project Prioritization</a:t>
            </a:r>
          </a:p>
        </p:txBody>
      </p:sp>
      <p:sp>
        <p:nvSpPr>
          <p:cNvPr id="3" name="Content Placeholder 2">
            <a:extLst>
              <a:ext uri="{FF2B5EF4-FFF2-40B4-BE49-F238E27FC236}">
                <a16:creationId xmlns:a16="http://schemas.microsoft.com/office/drawing/2014/main" id="{E0D1D1CC-7385-4365-91FA-882BEEB902FD}"/>
              </a:ext>
            </a:extLst>
          </p:cNvPr>
          <p:cNvSpPr>
            <a:spLocks noGrp="1"/>
          </p:cNvSpPr>
          <p:nvPr>
            <p:ph idx="1"/>
          </p:nvPr>
        </p:nvSpPr>
        <p:spPr/>
        <p:txBody>
          <a:bodyPr/>
          <a:lstStyle/>
          <a:p>
            <a:r>
              <a:rPr lang="en-US" dirty="0"/>
              <a:t>Organizations that start prioritizing can experience significant reductions in costs as less-vital activities are cut and duplicated efforts are consolidated</a:t>
            </a:r>
          </a:p>
          <a:p>
            <a:r>
              <a:rPr lang="en-US" dirty="0"/>
              <a:t>The most successful executives tend to be more risk taking and have a laser-like focus on a small number of priorities</a:t>
            </a:r>
          </a:p>
          <a:p>
            <a:r>
              <a:rPr lang="en-US" dirty="0"/>
              <a:t>These executives know what matters today and tomorrow</a:t>
            </a:r>
          </a:p>
          <a:p>
            <a:r>
              <a:rPr lang="en-US" dirty="0"/>
              <a:t>At the extreme, this might mean simply having a single priority</a:t>
            </a:r>
          </a:p>
          <a:p>
            <a:r>
              <a:rPr lang="en-US" dirty="0"/>
              <a:t>The more focus, the better</a:t>
            </a:r>
          </a:p>
        </p:txBody>
      </p:sp>
    </p:spTree>
    <p:extLst>
      <p:ext uri="{BB962C8B-B14F-4D97-AF65-F5344CB8AC3E}">
        <p14:creationId xmlns:p14="http://schemas.microsoft.com/office/powerpoint/2010/main" val="3164414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27BA1-51DD-4C36-816E-920408B9D3FA}"/>
              </a:ext>
            </a:extLst>
          </p:cNvPr>
          <p:cNvSpPr>
            <a:spLocks noGrp="1"/>
          </p:cNvSpPr>
          <p:nvPr>
            <p:ph type="title"/>
          </p:nvPr>
        </p:nvSpPr>
        <p:spPr/>
        <p:txBody>
          <a:bodyPr/>
          <a:lstStyle/>
          <a:p>
            <a:r>
              <a:rPr lang="en-US" dirty="0"/>
              <a:t>The Hierarchy of Purpose                1 of 2</a:t>
            </a:r>
          </a:p>
        </p:txBody>
      </p:sp>
      <p:sp>
        <p:nvSpPr>
          <p:cNvPr id="3" name="Content Placeholder 2">
            <a:extLst>
              <a:ext uri="{FF2B5EF4-FFF2-40B4-BE49-F238E27FC236}">
                <a16:creationId xmlns:a16="http://schemas.microsoft.com/office/drawing/2014/main" id="{6C4D351C-874D-49D0-8E6C-92D968942260}"/>
              </a:ext>
            </a:extLst>
          </p:cNvPr>
          <p:cNvSpPr>
            <a:spLocks noGrp="1"/>
          </p:cNvSpPr>
          <p:nvPr>
            <p:ph idx="1"/>
          </p:nvPr>
        </p:nvSpPr>
        <p:spPr/>
        <p:txBody>
          <a:bodyPr>
            <a:normAutofit/>
          </a:bodyPr>
          <a:lstStyle/>
          <a:p>
            <a:r>
              <a:rPr lang="en-US" b="1" dirty="0"/>
              <a:t>Purpose. </a:t>
            </a:r>
            <a:r>
              <a:rPr lang="en-US" dirty="0"/>
              <a:t>What is the purpose of the organization and how is that purpose best pursued? What is the strategic vision supporting this purpose?</a:t>
            </a:r>
          </a:p>
          <a:p>
            <a:r>
              <a:rPr lang="en-US" b="1" dirty="0"/>
              <a:t>Priorities. </a:t>
            </a:r>
            <a:r>
              <a:rPr lang="en-US" dirty="0"/>
              <a:t>Given the stated purpose and vision, what matters most to the organization now and in the future? What are its priorities now and over the next two to five years?</a:t>
            </a:r>
          </a:p>
          <a:p>
            <a:r>
              <a:rPr lang="en-US" b="1" dirty="0"/>
              <a:t>Projects. </a:t>
            </a:r>
            <a:r>
              <a:rPr lang="en-US" dirty="0"/>
              <a:t>Based on the answers to the first two points, which projects are the most strategic and should be resourced to the hilt? Which projects align with the purpose, vision, and priorities, and which should be stopped or scrapped?</a:t>
            </a:r>
          </a:p>
          <a:p>
            <a:endParaRPr lang="en-US" dirty="0"/>
          </a:p>
          <a:p>
            <a:endParaRPr lang="en-US" dirty="0"/>
          </a:p>
        </p:txBody>
      </p:sp>
    </p:spTree>
    <p:extLst>
      <p:ext uri="{BB962C8B-B14F-4D97-AF65-F5344CB8AC3E}">
        <p14:creationId xmlns:p14="http://schemas.microsoft.com/office/powerpoint/2010/main" val="6793197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94655-F1A3-43A8-95B9-D5E2B757B108}"/>
              </a:ext>
            </a:extLst>
          </p:cNvPr>
          <p:cNvSpPr>
            <a:spLocks noGrp="1"/>
          </p:cNvSpPr>
          <p:nvPr>
            <p:ph type="title"/>
          </p:nvPr>
        </p:nvSpPr>
        <p:spPr/>
        <p:txBody>
          <a:bodyPr/>
          <a:lstStyle/>
          <a:p>
            <a:r>
              <a:rPr lang="en-US" dirty="0"/>
              <a:t>The Hierarchy of Purpose                1 of 2</a:t>
            </a:r>
          </a:p>
        </p:txBody>
      </p:sp>
      <p:sp>
        <p:nvSpPr>
          <p:cNvPr id="3" name="Content Placeholder 2">
            <a:extLst>
              <a:ext uri="{FF2B5EF4-FFF2-40B4-BE49-F238E27FC236}">
                <a16:creationId xmlns:a16="http://schemas.microsoft.com/office/drawing/2014/main" id="{5BD49D27-6AED-4246-BF54-3BD32C02A0B3}"/>
              </a:ext>
            </a:extLst>
          </p:cNvPr>
          <p:cNvSpPr>
            <a:spLocks noGrp="1"/>
          </p:cNvSpPr>
          <p:nvPr>
            <p:ph idx="1"/>
          </p:nvPr>
        </p:nvSpPr>
        <p:spPr/>
        <p:txBody>
          <a:bodyPr>
            <a:normAutofit/>
          </a:bodyPr>
          <a:lstStyle/>
          <a:p>
            <a:r>
              <a:rPr lang="en-US" b="1" dirty="0"/>
              <a:t>People. </a:t>
            </a:r>
            <a:r>
              <a:rPr lang="en-US" dirty="0"/>
              <a:t>Now that there is clarity around the strategic priorities and the projects that matter most, who are the best people to execute on those projects?</a:t>
            </a:r>
          </a:p>
          <a:p>
            <a:r>
              <a:rPr lang="en-US" b="1" dirty="0"/>
              <a:t>Performance. </a:t>
            </a:r>
            <a:r>
              <a:rPr lang="en-US" dirty="0"/>
              <a:t>Traditionally, project performance indicators are tied to inputs (e.g., scope, cost, and time). They are much easier to track than outputs (such as benefits, impact, and goals). However, it’s the outputs that really matter. What are the precise outcome-related targets that will measure real performance and value creation? </a:t>
            </a:r>
          </a:p>
          <a:p>
            <a:r>
              <a:rPr lang="en-US" b="1" dirty="0"/>
              <a:t>Reduce your attention on inputs and focus on important, strategically-aligned outcomes instead</a:t>
            </a:r>
          </a:p>
        </p:txBody>
      </p:sp>
    </p:spTree>
    <p:extLst>
      <p:ext uri="{BB962C8B-B14F-4D97-AF65-F5344CB8AC3E}">
        <p14:creationId xmlns:p14="http://schemas.microsoft.com/office/powerpoint/2010/main" val="153510514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EBD6F-DFEE-487D-94A7-1CB3B2B12498}"/>
              </a:ext>
            </a:extLst>
          </p:cNvPr>
          <p:cNvSpPr>
            <a:spLocks noGrp="1"/>
          </p:cNvSpPr>
          <p:nvPr>
            <p:ph type="title"/>
          </p:nvPr>
        </p:nvSpPr>
        <p:spPr/>
        <p:txBody>
          <a:bodyPr/>
          <a:lstStyle/>
          <a:p>
            <a:r>
              <a:rPr lang="en-US" dirty="0"/>
              <a:t>Questions??????</a:t>
            </a:r>
          </a:p>
        </p:txBody>
      </p:sp>
      <p:pic>
        <p:nvPicPr>
          <p:cNvPr id="9" name="Content Placeholder 8" descr="A screenshot of a cell phone&#10;&#10;Description automatically generated">
            <a:extLst>
              <a:ext uri="{FF2B5EF4-FFF2-40B4-BE49-F238E27FC236}">
                <a16:creationId xmlns:a16="http://schemas.microsoft.com/office/drawing/2014/main" id="{6EB6C719-F8CB-4278-AF26-4CCA652E72F8}"/>
              </a:ext>
            </a:extLst>
          </p:cNvPr>
          <p:cNvPicPr>
            <a:picLocks noGrp="1" noChangeAspect="1"/>
          </p:cNvPicPr>
          <p:nvPr>
            <p:ph idx="1"/>
          </p:nvPr>
        </p:nvPicPr>
        <p:blipFill>
          <a:blip r:embed="rId2" cstate="screen">
            <a:extLst>
              <a:ext uri="{28A0092B-C50C-407E-A947-70E740481C1C}">
                <a14:useLocalDpi xmlns:a14="http://schemas.microsoft.com/office/drawing/2010/main"/>
              </a:ext>
            </a:extLst>
          </a:blip>
          <a:stretch>
            <a:fillRect/>
          </a:stretch>
        </p:blipFill>
        <p:spPr>
          <a:xfrm>
            <a:off x="3222764" y="1911020"/>
            <a:ext cx="5621691" cy="400545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69828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F0D67-89AC-4C47-BBEA-DCE1A67AD225}"/>
              </a:ext>
            </a:extLst>
          </p:cNvPr>
          <p:cNvSpPr>
            <a:spLocks noGrp="1"/>
          </p:cNvSpPr>
          <p:nvPr>
            <p:ph type="title"/>
          </p:nvPr>
        </p:nvSpPr>
        <p:spPr/>
        <p:txBody>
          <a:bodyPr/>
          <a:lstStyle/>
          <a:p>
            <a:r>
              <a:rPr lang="en-US" dirty="0"/>
              <a:t>Planning Phase</a:t>
            </a:r>
          </a:p>
        </p:txBody>
      </p:sp>
      <p:sp>
        <p:nvSpPr>
          <p:cNvPr id="3" name="Content Placeholder 2">
            <a:extLst>
              <a:ext uri="{FF2B5EF4-FFF2-40B4-BE49-F238E27FC236}">
                <a16:creationId xmlns:a16="http://schemas.microsoft.com/office/drawing/2014/main" id="{DDF7344D-6CAE-4510-8AE4-4B6A7B7E7F45}"/>
              </a:ext>
            </a:extLst>
          </p:cNvPr>
          <p:cNvSpPr>
            <a:spLocks noGrp="1"/>
          </p:cNvSpPr>
          <p:nvPr>
            <p:ph idx="1"/>
          </p:nvPr>
        </p:nvSpPr>
        <p:spPr/>
        <p:txBody>
          <a:bodyPr>
            <a:normAutofit/>
          </a:bodyPr>
          <a:lstStyle/>
          <a:p>
            <a:r>
              <a:rPr lang="en-US" dirty="0"/>
              <a:t>Planning is about defining fundamentals: what problem needs solving, who will be involved and what will be done</a:t>
            </a:r>
          </a:p>
          <a:p>
            <a:r>
              <a:rPr lang="en-US" dirty="0"/>
              <a:t>Steps include the following:</a:t>
            </a:r>
          </a:p>
          <a:p>
            <a:pPr lvl="1"/>
            <a:r>
              <a:rPr lang="en-US" dirty="0"/>
              <a:t>Determine the real problem to solve</a:t>
            </a:r>
          </a:p>
          <a:p>
            <a:pPr lvl="1"/>
            <a:r>
              <a:rPr lang="en-US" dirty="0"/>
              <a:t>Identify the stakeholders</a:t>
            </a:r>
          </a:p>
          <a:p>
            <a:pPr lvl="1"/>
            <a:r>
              <a:rPr lang="en-US" dirty="0"/>
              <a:t>Define project objectives</a:t>
            </a:r>
          </a:p>
          <a:p>
            <a:pPr lvl="1"/>
            <a:r>
              <a:rPr lang="en-US" dirty="0"/>
              <a:t>Determine scope, resources and major tasks</a:t>
            </a:r>
          </a:p>
          <a:p>
            <a:pPr lvl="1"/>
            <a:r>
              <a:rPr lang="en-US" dirty="0"/>
              <a:t>Prepare for trade-offs due to time, cost and quality drivers</a:t>
            </a:r>
          </a:p>
          <a:p>
            <a:endParaRPr lang="en-US" dirty="0"/>
          </a:p>
        </p:txBody>
      </p:sp>
    </p:spTree>
    <p:extLst>
      <p:ext uri="{BB962C8B-B14F-4D97-AF65-F5344CB8AC3E}">
        <p14:creationId xmlns:p14="http://schemas.microsoft.com/office/powerpoint/2010/main" val="4044340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07BD7-4126-4246-A6CC-E851F3277338}"/>
              </a:ext>
            </a:extLst>
          </p:cNvPr>
          <p:cNvSpPr>
            <a:spLocks noGrp="1"/>
          </p:cNvSpPr>
          <p:nvPr>
            <p:ph type="title"/>
          </p:nvPr>
        </p:nvSpPr>
        <p:spPr/>
        <p:txBody>
          <a:bodyPr/>
          <a:lstStyle/>
          <a:p>
            <a:r>
              <a:rPr lang="en-US" dirty="0"/>
              <a:t>Buildup phase</a:t>
            </a:r>
          </a:p>
        </p:txBody>
      </p:sp>
      <p:sp>
        <p:nvSpPr>
          <p:cNvPr id="3" name="Content Placeholder 2">
            <a:extLst>
              <a:ext uri="{FF2B5EF4-FFF2-40B4-BE49-F238E27FC236}">
                <a16:creationId xmlns:a16="http://schemas.microsoft.com/office/drawing/2014/main" id="{CC5C873C-2232-40A3-8701-B21B8763BDC4}"/>
              </a:ext>
            </a:extLst>
          </p:cNvPr>
          <p:cNvSpPr>
            <a:spLocks noGrp="1"/>
          </p:cNvSpPr>
          <p:nvPr>
            <p:ph idx="1"/>
          </p:nvPr>
        </p:nvSpPr>
        <p:spPr/>
        <p:txBody>
          <a:bodyPr/>
          <a:lstStyle/>
          <a:p>
            <a:r>
              <a:rPr lang="en-US" dirty="0"/>
              <a:t>Assemble your team</a:t>
            </a:r>
          </a:p>
          <a:p>
            <a:r>
              <a:rPr lang="en-US" dirty="0"/>
              <a:t>Plan assignments</a:t>
            </a:r>
          </a:p>
          <a:p>
            <a:r>
              <a:rPr lang="en-US" dirty="0"/>
              <a:t>Create the schedule</a:t>
            </a:r>
          </a:p>
          <a:p>
            <a:r>
              <a:rPr lang="en-US" dirty="0"/>
              <a:t>Hold a kickoff meeting</a:t>
            </a:r>
          </a:p>
          <a:p>
            <a:r>
              <a:rPr lang="en-US" dirty="0"/>
              <a:t>Develop a budget</a:t>
            </a:r>
          </a:p>
        </p:txBody>
      </p:sp>
    </p:spTree>
    <p:extLst>
      <p:ext uri="{BB962C8B-B14F-4D97-AF65-F5344CB8AC3E}">
        <p14:creationId xmlns:p14="http://schemas.microsoft.com/office/powerpoint/2010/main" val="2373025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0CEFD-21A4-4B84-B0D4-777A1ADAF400}"/>
              </a:ext>
            </a:extLst>
          </p:cNvPr>
          <p:cNvSpPr>
            <a:spLocks noGrp="1"/>
          </p:cNvSpPr>
          <p:nvPr>
            <p:ph type="title"/>
          </p:nvPr>
        </p:nvSpPr>
        <p:spPr/>
        <p:txBody>
          <a:bodyPr/>
          <a:lstStyle/>
          <a:p>
            <a:r>
              <a:rPr lang="en-US" dirty="0"/>
              <a:t>Implementation</a:t>
            </a:r>
          </a:p>
        </p:txBody>
      </p:sp>
      <p:sp>
        <p:nvSpPr>
          <p:cNvPr id="3" name="Content Placeholder 2">
            <a:extLst>
              <a:ext uri="{FF2B5EF4-FFF2-40B4-BE49-F238E27FC236}">
                <a16:creationId xmlns:a16="http://schemas.microsoft.com/office/drawing/2014/main" id="{C31A1847-1B24-420D-AEB8-E6FDC493F55B}"/>
              </a:ext>
            </a:extLst>
          </p:cNvPr>
          <p:cNvSpPr>
            <a:spLocks noGrp="1"/>
          </p:cNvSpPr>
          <p:nvPr>
            <p:ph idx="1"/>
          </p:nvPr>
        </p:nvSpPr>
        <p:spPr/>
        <p:txBody>
          <a:bodyPr/>
          <a:lstStyle/>
          <a:p>
            <a:r>
              <a:rPr lang="en-US" dirty="0"/>
              <a:t>Monitoring control process and budget</a:t>
            </a:r>
          </a:p>
          <a:p>
            <a:r>
              <a:rPr lang="en-US" dirty="0"/>
              <a:t>Report progress</a:t>
            </a:r>
          </a:p>
          <a:p>
            <a:r>
              <a:rPr lang="en-US" dirty="0"/>
              <a:t>Hold weekly team meetings</a:t>
            </a:r>
          </a:p>
          <a:p>
            <a:r>
              <a:rPr lang="en-US" dirty="0"/>
              <a:t>Manage problems</a:t>
            </a:r>
          </a:p>
        </p:txBody>
      </p:sp>
    </p:spTree>
    <p:extLst>
      <p:ext uri="{BB962C8B-B14F-4D97-AF65-F5344CB8AC3E}">
        <p14:creationId xmlns:p14="http://schemas.microsoft.com/office/powerpoint/2010/main" val="102908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64CD8-738D-46D8-A2A6-FAEEE7DE715A}"/>
              </a:ext>
            </a:extLst>
          </p:cNvPr>
          <p:cNvSpPr>
            <a:spLocks noGrp="1"/>
          </p:cNvSpPr>
          <p:nvPr>
            <p:ph type="title"/>
          </p:nvPr>
        </p:nvSpPr>
        <p:spPr/>
        <p:txBody>
          <a:bodyPr/>
          <a:lstStyle/>
          <a:p>
            <a:r>
              <a:rPr lang="en-US" dirty="0"/>
              <a:t>Closeout</a:t>
            </a:r>
          </a:p>
        </p:txBody>
      </p:sp>
      <p:sp>
        <p:nvSpPr>
          <p:cNvPr id="3" name="Content Placeholder 2">
            <a:extLst>
              <a:ext uri="{FF2B5EF4-FFF2-40B4-BE49-F238E27FC236}">
                <a16:creationId xmlns:a16="http://schemas.microsoft.com/office/drawing/2014/main" id="{E91EF573-F22C-4216-BC9A-45CF6DA032D0}"/>
              </a:ext>
            </a:extLst>
          </p:cNvPr>
          <p:cNvSpPr>
            <a:spLocks noGrp="1"/>
          </p:cNvSpPr>
          <p:nvPr>
            <p:ph idx="1"/>
          </p:nvPr>
        </p:nvSpPr>
        <p:spPr/>
        <p:txBody>
          <a:bodyPr/>
          <a:lstStyle/>
          <a:p>
            <a:r>
              <a:rPr lang="en-US" dirty="0"/>
              <a:t>Evaluate project performance</a:t>
            </a:r>
          </a:p>
          <a:p>
            <a:r>
              <a:rPr lang="en-US" dirty="0"/>
              <a:t>Close the project</a:t>
            </a:r>
          </a:p>
          <a:p>
            <a:r>
              <a:rPr lang="en-US" dirty="0"/>
              <a:t>Debrief the team</a:t>
            </a:r>
          </a:p>
        </p:txBody>
      </p:sp>
    </p:spTree>
    <p:extLst>
      <p:ext uri="{BB962C8B-B14F-4D97-AF65-F5344CB8AC3E}">
        <p14:creationId xmlns:p14="http://schemas.microsoft.com/office/powerpoint/2010/main" val="365772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CBF657F-C40E-4FA8-9D8F-A431EBF3A9FE}"/>
              </a:ext>
            </a:extLst>
          </p:cNvPr>
          <p:cNvSpPr>
            <a:spLocks noGrp="1"/>
          </p:cNvSpPr>
          <p:nvPr>
            <p:ph type="title"/>
          </p:nvPr>
        </p:nvSpPr>
        <p:spPr/>
        <p:txBody>
          <a:bodyPr/>
          <a:lstStyle/>
          <a:p>
            <a:r>
              <a:rPr lang="en-US" dirty="0"/>
              <a:t>Project Manager Types</a:t>
            </a:r>
          </a:p>
        </p:txBody>
      </p:sp>
      <p:pic>
        <p:nvPicPr>
          <p:cNvPr id="3" name="Picture 2" descr="A screenshot of a cell phone&#10;&#10;Description automatically generated">
            <a:extLst>
              <a:ext uri="{FF2B5EF4-FFF2-40B4-BE49-F238E27FC236}">
                <a16:creationId xmlns:a16="http://schemas.microsoft.com/office/drawing/2014/main" id="{F674336F-7F56-4EA1-86D3-8C9F204B59F9}"/>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665779" y="99847"/>
            <a:ext cx="3390913" cy="3390913"/>
          </a:xfrm>
          <a:prstGeom prst="rect">
            <a:avLst/>
          </a:prstGeom>
          <a:ln>
            <a:noFill/>
          </a:ln>
          <a:effectLst>
            <a:softEdge rad="112500"/>
          </a:effectLst>
        </p:spPr>
      </p:pic>
    </p:spTree>
    <p:extLst>
      <p:ext uri="{BB962C8B-B14F-4D97-AF65-F5344CB8AC3E}">
        <p14:creationId xmlns:p14="http://schemas.microsoft.com/office/powerpoint/2010/main" val="1013960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F01ED-B93B-4F50-9BB1-C57F9B7EAE13}"/>
              </a:ext>
            </a:extLst>
          </p:cNvPr>
          <p:cNvSpPr>
            <a:spLocks noGrp="1"/>
          </p:cNvSpPr>
          <p:nvPr>
            <p:ph type="title"/>
          </p:nvPr>
        </p:nvSpPr>
        <p:spPr/>
        <p:txBody>
          <a:bodyPr/>
          <a:lstStyle/>
          <a:p>
            <a:r>
              <a:rPr lang="en-US" dirty="0"/>
              <a:t>Four Types of Project Managers</a:t>
            </a:r>
          </a:p>
        </p:txBody>
      </p:sp>
      <p:sp>
        <p:nvSpPr>
          <p:cNvPr id="3" name="Content Placeholder 2">
            <a:extLst>
              <a:ext uri="{FF2B5EF4-FFF2-40B4-BE49-F238E27FC236}">
                <a16:creationId xmlns:a16="http://schemas.microsoft.com/office/drawing/2014/main" id="{211B9684-59D3-4E4E-B4B6-F681749AA879}"/>
              </a:ext>
            </a:extLst>
          </p:cNvPr>
          <p:cNvSpPr>
            <a:spLocks noGrp="1"/>
          </p:cNvSpPr>
          <p:nvPr>
            <p:ph idx="1"/>
          </p:nvPr>
        </p:nvSpPr>
        <p:spPr>
          <a:xfrm>
            <a:off x="1451579" y="2015732"/>
            <a:ext cx="9603275" cy="3659854"/>
          </a:xfrm>
        </p:spPr>
        <p:txBody>
          <a:bodyPr>
            <a:normAutofit/>
          </a:bodyPr>
          <a:lstStyle/>
          <a:p>
            <a:r>
              <a:rPr lang="en-US" dirty="0"/>
              <a:t>Generally, organizational growth opportunities fall into 4 different categories</a:t>
            </a:r>
          </a:p>
          <a:p>
            <a:r>
              <a:rPr lang="en-US" dirty="0"/>
              <a:t>As a result, you need four specific types of project managers to pursue them</a:t>
            </a:r>
          </a:p>
          <a:p>
            <a:r>
              <a:rPr lang="en-US" dirty="0"/>
              <a:t>The employee types and the growth opportunities they are best at pursuing can be positioned along 2 dimensions:</a:t>
            </a:r>
          </a:p>
          <a:p>
            <a:pPr lvl="1"/>
            <a:r>
              <a:rPr lang="en-US" dirty="0"/>
              <a:t>1. Growth opportunities in line with existing organizational strategy</a:t>
            </a:r>
          </a:p>
          <a:p>
            <a:pPr lvl="1"/>
            <a:r>
              <a:rPr lang="en-US" dirty="0"/>
              <a:t>2. Can a reliable business case be made?</a:t>
            </a:r>
          </a:p>
          <a:p>
            <a:r>
              <a:rPr lang="en-US" dirty="0"/>
              <a:t>These 2 questions now create a 2 x 2 matrix that distinguishes the 4 different types of project leaders</a:t>
            </a:r>
          </a:p>
        </p:txBody>
      </p:sp>
    </p:spTree>
    <p:extLst>
      <p:ext uri="{BB962C8B-B14F-4D97-AF65-F5344CB8AC3E}">
        <p14:creationId xmlns:p14="http://schemas.microsoft.com/office/powerpoint/2010/main" val="239643385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312</TotalTime>
  <Words>2055</Words>
  <Application>Microsoft Office PowerPoint</Application>
  <PresentationFormat>Widescreen</PresentationFormat>
  <Paragraphs>174</Paragraphs>
  <Slides>37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37</vt:i4>
      </vt:variant>
    </vt:vector>
  </HeadingPairs>
  <TitlesOfParts>
    <vt:vector size="40" baseType="lpstr">
      <vt:lpstr>Arial</vt:lpstr>
      <vt:lpstr>Gill Sans MT</vt:lpstr>
      <vt:lpstr>Gallery</vt:lpstr>
      <vt:lpstr>Project Management – Part 2</vt:lpstr>
      <vt:lpstr>Learning Objectives</vt:lpstr>
      <vt:lpstr>Four Phases of Project Management</vt:lpstr>
      <vt:lpstr>Planning Phase</vt:lpstr>
      <vt:lpstr>Buildup phase</vt:lpstr>
      <vt:lpstr>Implementation</vt:lpstr>
      <vt:lpstr>Closeout</vt:lpstr>
      <vt:lpstr>Project Manager Types</vt:lpstr>
      <vt:lpstr>Four Types of Project Managers</vt:lpstr>
      <vt:lpstr>PowerPoint Presentation</vt:lpstr>
      <vt:lpstr>PowerPoint Presentation</vt:lpstr>
      <vt:lpstr>The Prophet</vt:lpstr>
      <vt:lpstr>The Gambler</vt:lpstr>
      <vt:lpstr>Experts</vt:lpstr>
      <vt:lpstr>Executor</vt:lpstr>
      <vt:lpstr>Interactions Between the 4 Types         1 of 2</vt:lpstr>
      <vt:lpstr>Interactions Between the 4 Types         2 of 2</vt:lpstr>
      <vt:lpstr>Project Manager Types: The Bottom Line</vt:lpstr>
      <vt:lpstr>Five critical roles in project management</vt:lpstr>
      <vt:lpstr>Sponsor</vt:lpstr>
      <vt:lpstr>Project Manager</vt:lpstr>
      <vt:lpstr>Project Manager Tasks</vt:lpstr>
      <vt:lpstr>Team Leader</vt:lpstr>
      <vt:lpstr>Team Members</vt:lpstr>
      <vt:lpstr>Criteria for Membership</vt:lpstr>
      <vt:lpstr>Membership Changes</vt:lpstr>
      <vt:lpstr>Contributions and Benefits</vt:lpstr>
      <vt:lpstr>Alignments                                        1 of 2</vt:lpstr>
      <vt:lpstr>Alignments                                        1 of 2</vt:lpstr>
      <vt:lpstr>Project Steering Committee              1 of 2</vt:lpstr>
      <vt:lpstr>Project Steering Committee              2 of 2</vt:lpstr>
      <vt:lpstr>Prioritizing Projects</vt:lpstr>
      <vt:lpstr>Why to Prioritize Projects</vt:lpstr>
      <vt:lpstr>Leadership Activities for Project Prioritization</vt:lpstr>
      <vt:lpstr>The Hierarchy of Purpose                1 of 2</vt:lpstr>
      <vt:lpstr>The Hierarchy of Purpose                1 of 2</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Management – Part 2</dc:title>
  <dc:creator>Bob Marshall</dc:creator>
  <cp:lastModifiedBy>Bob Marshall</cp:lastModifiedBy>
  <cp:revision>25</cp:revision>
  <dcterms:created xsi:type="dcterms:W3CDTF">2019-10-10T01:11:55Z</dcterms:created>
  <dcterms:modified xsi:type="dcterms:W3CDTF">2019-10-10T13:55:44Z</dcterms:modified>
</cp:coreProperties>
</file>