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1" r:id="rId8"/>
    <p:sldId id="263" r:id="rId9"/>
    <p:sldId id="264" r:id="rId10"/>
    <p:sldId id="279"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p:scale>
          <a:sx n="92" d="100"/>
          <a:sy n="92" d="100"/>
        </p:scale>
        <p:origin x="-96"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1/2/2018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155CAE-ACDC-49C8-AB29-D19DB4BFD16D}"/>
              </a:ext>
            </a:extLst>
          </p:cNvPr>
          <p:cNvSpPr>
            <a:spLocks noGrp="1"/>
          </p:cNvSpPr>
          <p:nvPr>
            <p:ph type="ctrTitle"/>
          </p:nvPr>
        </p:nvSpPr>
        <p:spPr/>
        <p:txBody>
          <a:bodyPr/>
          <a:lstStyle/>
          <a:p>
            <a:r>
              <a:rPr lang="en-US" dirty="0"/>
              <a:t>Programming in </a:t>
            </a:r>
            <a:br>
              <a:rPr lang="en-US" dirty="0"/>
            </a:br>
            <a:r>
              <a:rPr lang="en-US" dirty="0"/>
              <a:t>Health IT – Part 1</a:t>
            </a:r>
          </a:p>
        </p:txBody>
      </p:sp>
      <p:sp>
        <p:nvSpPr>
          <p:cNvPr id="3" name="Subtitle 2">
            <a:extLst>
              <a:ext uri="{FF2B5EF4-FFF2-40B4-BE49-F238E27FC236}">
                <a16:creationId xmlns:a16="http://schemas.microsoft.com/office/drawing/2014/main" xmlns="" id="{D9FEE0CB-8F0B-4083-8DD9-7867C4926AD0}"/>
              </a:ext>
            </a:extLst>
          </p:cNvPr>
          <p:cNvSpPr>
            <a:spLocks noGrp="1"/>
          </p:cNvSpPr>
          <p:nvPr>
            <p:ph type="subTitle" idx="1"/>
          </p:nvPr>
        </p:nvSpPr>
        <p:spPr/>
        <p:txBody>
          <a:bodyPr/>
          <a:lstStyle/>
          <a:p>
            <a:r>
              <a:rPr lang="en-US" dirty="0"/>
              <a:t>Bob Marshall, MD MPH MISM FAAFP</a:t>
            </a:r>
          </a:p>
          <a:p>
            <a:r>
              <a:rPr lang="en-US" dirty="0" err="1"/>
              <a:t>Dod</a:t>
            </a:r>
            <a:r>
              <a:rPr lang="en-US" dirty="0"/>
              <a:t>/MAMC Clinical Informatics Fellowship</a:t>
            </a:r>
          </a:p>
        </p:txBody>
      </p:sp>
    </p:spTree>
    <p:extLst>
      <p:ext uri="{BB962C8B-B14F-4D97-AF65-F5344CB8AC3E}">
        <p14:creationId xmlns:p14="http://schemas.microsoft.com/office/powerpoint/2010/main" val="52993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71965ED8-88DE-46DF-89B8-263C8DDB5189}"/>
              </a:ext>
            </a:extLst>
          </p:cNvPr>
          <p:cNvSpPr>
            <a:spLocks noGrp="1"/>
          </p:cNvSpPr>
          <p:nvPr>
            <p:ph type="title"/>
          </p:nvPr>
        </p:nvSpPr>
        <p:spPr/>
        <p:txBody>
          <a:bodyPr/>
          <a:lstStyle/>
          <a:p>
            <a:r>
              <a:rPr lang="en-US" dirty="0"/>
              <a:t>Pseudocode</a:t>
            </a:r>
          </a:p>
        </p:txBody>
      </p:sp>
      <p:pic>
        <p:nvPicPr>
          <p:cNvPr id="7" name="Picture 6" descr="A screenshot of a cell phone&#10;&#10;Description generated with high confidence">
            <a:extLst>
              <a:ext uri="{FF2B5EF4-FFF2-40B4-BE49-F238E27FC236}">
                <a16:creationId xmlns:a16="http://schemas.microsoft.com/office/drawing/2014/main" xmlns="" id="{12B9D9EC-07EB-4F54-A045-9DC1DADC89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2214" y="1698869"/>
            <a:ext cx="7055387" cy="3288770"/>
          </a:xfrm>
          <a:prstGeom prst="rect">
            <a:avLst/>
          </a:prstGeom>
        </p:spPr>
      </p:pic>
    </p:spTree>
    <p:extLst>
      <p:ext uri="{BB962C8B-B14F-4D97-AF65-F5344CB8AC3E}">
        <p14:creationId xmlns:p14="http://schemas.microsoft.com/office/powerpoint/2010/main" val="300444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6AB81D-18FE-4E9C-B479-12B67264B76C}"/>
              </a:ext>
            </a:extLst>
          </p:cNvPr>
          <p:cNvSpPr>
            <a:spLocks noGrp="1"/>
          </p:cNvSpPr>
          <p:nvPr>
            <p:ph type="title"/>
          </p:nvPr>
        </p:nvSpPr>
        <p:spPr/>
        <p:txBody>
          <a:bodyPr/>
          <a:lstStyle/>
          <a:p>
            <a:r>
              <a:rPr lang="en-US" dirty="0"/>
              <a:t>Pseudocode overview </a:t>
            </a:r>
          </a:p>
        </p:txBody>
      </p:sp>
      <p:sp>
        <p:nvSpPr>
          <p:cNvPr id="3" name="Content Placeholder 2">
            <a:extLst>
              <a:ext uri="{FF2B5EF4-FFF2-40B4-BE49-F238E27FC236}">
                <a16:creationId xmlns:a16="http://schemas.microsoft.com/office/drawing/2014/main" xmlns="" id="{2E81D46B-39A2-482E-AD34-54B3E50BA84A}"/>
              </a:ext>
            </a:extLst>
          </p:cNvPr>
          <p:cNvSpPr>
            <a:spLocks noGrp="1"/>
          </p:cNvSpPr>
          <p:nvPr>
            <p:ph idx="1"/>
          </p:nvPr>
        </p:nvSpPr>
        <p:spPr/>
        <p:txBody>
          <a:bodyPr/>
          <a:lstStyle/>
          <a:p>
            <a:r>
              <a:rPr lang="en-US" dirty="0"/>
              <a:t>Pseudocode is a step-by-step verbal outline of code that can gradually be transcribed into a programming </a:t>
            </a:r>
            <a:r>
              <a:rPr lang="en-US" dirty="0" smtClean="0"/>
              <a:t>language</a:t>
            </a:r>
            <a:endParaRPr lang="en-US" dirty="0"/>
          </a:p>
          <a:p>
            <a:r>
              <a:rPr lang="en-US" dirty="0"/>
              <a:t>Many programmers use it to plan out the function of an algorithm before setting themselves to the more technical task of </a:t>
            </a:r>
            <a:r>
              <a:rPr lang="en-US" dirty="0" smtClean="0"/>
              <a:t>coding</a:t>
            </a:r>
            <a:endParaRPr lang="en-US" dirty="0"/>
          </a:p>
          <a:p>
            <a:r>
              <a:rPr lang="en-US" dirty="0"/>
              <a:t>Pseudocode serves as an informal guide, a tool for thinking through program problems, and a communication device that can help one explain his/her ideas to other people</a:t>
            </a:r>
          </a:p>
          <a:p>
            <a:r>
              <a:rPr lang="en-US" dirty="0"/>
              <a:t>Pseudocode is used to show how a computing algorithm should and could work</a:t>
            </a:r>
          </a:p>
          <a:p>
            <a:r>
              <a:rPr lang="en-US" dirty="0"/>
              <a:t>Good pseudocode can become comments in the final program, guiding the programmer in the future when debugging the code, or revising it in the future</a:t>
            </a:r>
          </a:p>
        </p:txBody>
      </p:sp>
    </p:spTree>
    <p:extLst>
      <p:ext uri="{BB962C8B-B14F-4D97-AF65-F5344CB8AC3E}">
        <p14:creationId xmlns:p14="http://schemas.microsoft.com/office/powerpoint/2010/main" val="667134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11AD26-56BD-4FB2-A8FB-B355FED69207}"/>
              </a:ext>
            </a:extLst>
          </p:cNvPr>
          <p:cNvSpPr>
            <a:spLocks noGrp="1"/>
          </p:cNvSpPr>
          <p:nvPr>
            <p:ph type="title"/>
          </p:nvPr>
        </p:nvSpPr>
        <p:spPr/>
        <p:txBody>
          <a:bodyPr/>
          <a:lstStyle/>
          <a:p>
            <a:r>
              <a:rPr lang="en-US" dirty="0"/>
              <a:t>Pseudocode Standards</a:t>
            </a:r>
          </a:p>
        </p:txBody>
      </p:sp>
      <p:sp>
        <p:nvSpPr>
          <p:cNvPr id="3" name="Content Placeholder 2">
            <a:extLst>
              <a:ext uri="{FF2B5EF4-FFF2-40B4-BE49-F238E27FC236}">
                <a16:creationId xmlns:a16="http://schemas.microsoft.com/office/drawing/2014/main" xmlns="" id="{FD3CB9F7-F6B9-4F2E-936F-0EFDEC8FBDFA}"/>
              </a:ext>
            </a:extLst>
          </p:cNvPr>
          <p:cNvSpPr>
            <a:spLocks noGrp="1"/>
          </p:cNvSpPr>
          <p:nvPr>
            <p:ph idx="1"/>
          </p:nvPr>
        </p:nvSpPr>
        <p:spPr/>
        <p:txBody>
          <a:bodyPr/>
          <a:lstStyle/>
          <a:p>
            <a:r>
              <a:rPr lang="en-US" dirty="0"/>
              <a:t>There is no set syntax that you absolutely must use for pseudocode, but it is a common professional courtesy to use standard pseudocode structures that other programmers can easily understand</a:t>
            </a:r>
          </a:p>
          <a:p>
            <a:r>
              <a:rPr lang="en-US" dirty="0"/>
              <a:t>If you are coding a project by yourself, then the most important thing is that the pseudocode helps you structure your thoughts and enact your plan</a:t>
            </a:r>
          </a:p>
          <a:p>
            <a:r>
              <a:rPr lang="en-US" dirty="0"/>
              <a:t>If you are working with others on a project—whether they are your peers, junior programmers, or non-technical collaborators—it is important to use at least some standard structures so that everyone else can easily understand your intent</a:t>
            </a:r>
          </a:p>
          <a:p>
            <a:r>
              <a:rPr lang="en-US" dirty="0"/>
              <a:t>Clarity is a primary goal of pseudocode, and it may help if you work within accepted programming conventions</a:t>
            </a:r>
          </a:p>
        </p:txBody>
      </p:sp>
    </p:spTree>
    <p:extLst>
      <p:ext uri="{BB962C8B-B14F-4D97-AF65-F5344CB8AC3E}">
        <p14:creationId xmlns:p14="http://schemas.microsoft.com/office/powerpoint/2010/main" val="4085471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35CED9-0448-4DCD-9A19-918E6D87EC75}"/>
              </a:ext>
            </a:extLst>
          </p:cNvPr>
          <p:cNvSpPr>
            <a:spLocks noGrp="1"/>
          </p:cNvSpPr>
          <p:nvPr>
            <p:ph type="title"/>
          </p:nvPr>
        </p:nvSpPr>
        <p:spPr/>
        <p:txBody>
          <a:bodyPr/>
          <a:lstStyle/>
          <a:p>
            <a:r>
              <a:rPr lang="en-US" dirty="0"/>
              <a:t>Understanding Algorithms</a:t>
            </a:r>
          </a:p>
        </p:txBody>
      </p:sp>
      <p:sp>
        <p:nvSpPr>
          <p:cNvPr id="3" name="Content Placeholder 2">
            <a:extLst>
              <a:ext uri="{FF2B5EF4-FFF2-40B4-BE49-F238E27FC236}">
                <a16:creationId xmlns:a16="http://schemas.microsoft.com/office/drawing/2014/main" xmlns="" id="{3911250E-5C34-4367-AF4D-610B01CC2C9F}"/>
              </a:ext>
            </a:extLst>
          </p:cNvPr>
          <p:cNvSpPr>
            <a:spLocks noGrp="1"/>
          </p:cNvSpPr>
          <p:nvPr>
            <p:ph idx="1"/>
          </p:nvPr>
        </p:nvSpPr>
        <p:spPr/>
        <p:txBody>
          <a:bodyPr/>
          <a:lstStyle/>
          <a:p>
            <a:r>
              <a:rPr lang="en-US" dirty="0"/>
              <a:t>An algorithm is a procedure for solving a problem in terms of the actions that a program will take and the order in which it will take those actions</a:t>
            </a:r>
          </a:p>
          <a:p>
            <a:r>
              <a:rPr lang="en-US" dirty="0"/>
              <a:t>An algorithm is merely the sequence of steps taken to solve a problem</a:t>
            </a:r>
          </a:p>
          <a:p>
            <a:r>
              <a:rPr lang="en-US" dirty="0"/>
              <a:t>The steps are normally "sequence," "selection, " "iteration," and a case-type statement</a:t>
            </a:r>
          </a:p>
          <a:p>
            <a:r>
              <a:rPr lang="en-US" dirty="0"/>
              <a:t>If you can implement a "sequence" function, a "while" (looping) function, and an "if-then-else" (selection) function, then you have the basic tools that you need to write a "proper" algorithm</a:t>
            </a:r>
          </a:p>
        </p:txBody>
      </p:sp>
    </p:spTree>
    <p:extLst>
      <p:ext uri="{BB962C8B-B14F-4D97-AF65-F5344CB8AC3E}">
        <p14:creationId xmlns:p14="http://schemas.microsoft.com/office/powerpoint/2010/main" val="945626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8E6B6D-0C62-41BE-8C3B-DD55A79B3A9B}"/>
              </a:ext>
            </a:extLst>
          </p:cNvPr>
          <p:cNvSpPr>
            <a:spLocks noGrp="1"/>
          </p:cNvSpPr>
          <p:nvPr>
            <p:ph type="title"/>
          </p:nvPr>
        </p:nvSpPr>
        <p:spPr>
          <a:xfrm>
            <a:off x="685801" y="609601"/>
            <a:ext cx="10131425" cy="944880"/>
          </a:xfrm>
        </p:spPr>
        <p:txBody>
          <a:bodyPr/>
          <a:lstStyle/>
          <a:p>
            <a:r>
              <a:rPr lang="en-US" dirty="0"/>
              <a:t>Sequence and While Constructs</a:t>
            </a:r>
          </a:p>
        </p:txBody>
      </p:sp>
      <p:sp>
        <p:nvSpPr>
          <p:cNvPr id="3" name="Content Placeholder 2">
            <a:extLst>
              <a:ext uri="{FF2B5EF4-FFF2-40B4-BE49-F238E27FC236}">
                <a16:creationId xmlns:a16="http://schemas.microsoft.com/office/drawing/2014/main" xmlns="" id="{6F85F97E-81C0-4A3A-B993-C88736EF1EAC}"/>
              </a:ext>
            </a:extLst>
          </p:cNvPr>
          <p:cNvSpPr>
            <a:spLocks noGrp="1"/>
          </p:cNvSpPr>
          <p:nvPr>
            <p:ph idx="1"/>
          </p:nvPr>
        </p:nvSpPr>
        <p:spPr>
          <a:xfrm>
            <a:off x="685801" y="1554481"/>
            <a:ext cx="10131425" cy="4992623"/>
          </a:xfrm>
        </p:spPr>
        <p:txBody>
          <a:bodyPr>
            <a:noAutofit/>
          </a:bodyPr>
          <a:lstStyle/>
          <a:p>
            <a:endParaRPr lang="en-US" dirty="0"/>
          </a:p>
          <a:p>
            <a:pPr lvl="1"/>
            <a:r>
              <a:rPr lang="en-US" sz="1800" dirty="0"/>
              <a:t>SEQUENCE is a linear progression where one task is performed sequentially after another. For example:</a:t>
            </a:r>
          </a:p>
          <a:p>
            <a:pPr lvl="2"/>
            <a:r>
              <a:rPr lang="en-US" sz="1800" dirty="0"/>
              <a:t>READ height of rectangle</a:t>
            </a:r>
          </a:p>
          <a:p>
            <a:pPr lvl="2"/>
            <a:r>
              <a:rPr lang="en-US" sz="1800" dirty="0"/>
              <a:t>READ width of rectangle</a:t>
            </a:r>
          </a:p>
          <a:p>
            <a:pPr lvl="2"/>
            <a:r>
              <a:rPr lang="en-US" sz="1800" dirty="0"/>
              <a:t>COMPUTE area as height times width</a:t>
            </a:r>
          </a:p>
          <a:p>
            <a:endParaRPr lang="en-US" dirty="0"/>
          </a:p>
          <a:p>
            <a:pPr lvl="1"/>
            <a:r>
              <a:rPr lang="en-US" sz="1800" dirty="0"/>
              <a:t>WHILE is a loop (repetition) with a simple conditional test at its beginning. The beginning and end of the loop are indicated by two keywords WHILE and ENDWHILE. The loop is entered only if the condition is true. For example:</a:t>
            </a:r>
          </a:p>
          <a:p>
            <a:pPr lvl="2"/>
            <a:r>
              <a:rPr lang="en-US" sz="1800" dirty="0"/>
              <a:t>WHILE Population &lt; Limit</a:t>
            </a:r>
          </a:p>
          <a:p>
            <a:pPr lvl="3"/>
            <a:r>
              <a:rPr lang="en-US" sz="1800" dirty="0"/>
              <a:t>Compute Population as Population + Births - Deaths</a:t>
            </a:r>
          </a:p>
          <a:p>
            <a:pPr lvl="2"/>
            <a:r>
              <a:rPr lang="en-US" sz="1800" dirty="0"/>
              <a:t>ENDWHILE</a:t>
            </a:r>
          </a:p>
        </p:txBody>
      </p:sp>
    </p:spTree>
    <p:extLst>
      <p:ext uri="{BB962C8B-B14F-4D97-AF65-F5344CB8AC3E}">
        <p14:creationId xmlns:p14="http://schemas.microsoft.com/office/powerpoint/2010/main" val="333805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A9BDE3-0265-4914-AC0F-9C341ED8918E}"/>
              </a:ext>
            </a:extLst>
          </p:cNvPr>
          <p:cNvSpPr>
            <a:spLocks noGrp="1"/>
          </p:cNvSpPr>
          <p:nvPr>
            <p:ph type="title"/>
          </p:nvPr>
        </p:nvSpPr>
        <p:spPr/>
        <p:txBody>
          <a:bodyPr/>
          <a:lstStyle/>
          <a:p>
            <a:r>
              <a:rPr lang="en-US" dirty="0"/>
              <a:t>If-Then-Else</a:t>
            </a:r>
          </a:p>
        </p:txBody>
      </p:sp>
      <p:sp>
        <p:nvSpPr>
          <p:cNvPr id="3" name="Content Placeholder 2">
            <a:extLst>
              <a:ext uri="{FF2B5EF4-FFF2-40B4-BE49-F238E27FC236}">
                <a16:creationId xmlns:a16="http://schemas.microsoft.com/office/drawing/2014/main" xmlns="" id="{4C0430F1-AB25-40CC-B651-9F83B2F3B1F8}"/>
              </a:ext>
            </a:extLst>
          </p:cNvPr>
          <p:cNvSpPr>
            <a:spLocks noGrp="1"/>
          </p:cNvSpPr>
          <p:nvPr>
            <p:ph idx="1"/>
          </p:nvPr>
        </p:nvSpPr>
        <p:spPr/>
        <p:txBody>
          <a:bodyPr>
            <a:normAutofit/>
          </a:bodyPr>
          <a:lstStyle/>
          <a:p>
            <a:endParaRPr lang="en-US" dirty="0"/>
          </a:p>
          <a:p>
            <a:pPr lvl="1"/>
            <a:r>
              <a:rPr lang="en-US" sz="1800" dirty="0"/>
              <a:t>IF-THEN-ELSE is a decision (selection) in which a choice is made between two alternative courses of action. A binary choice is indicated by these four keywords: IF, THEN, ELSE, and ENDIF. </a:t>
            </a:r>
          </a:p>
          <a:p>
            <a:pPr lvl="1"/>
            <a:r>
              <a:rPr lang="en-US" sz="1800" dirty="0"/>
              <a:t>For example:</a:t>
            </a:r>
          </a:p>
          <a:p>
            <a:pPr lvl="2"/>
            <a:r>
              <a:rPr lang="en-US" sz="1800" dirty="0"/>
              <a:t>IF </a:t>
            </a:r>
            <a:r>
              <a:rPr lang="en-US" sz="1800" dirty="0" err="1"/>
              <a:t>HoursWorked</a:t>
            </a:r>
            <a:r>
              <a:rPr lang="en-US" sz="1800" dirty="0"/>
              <a:t> &gt; </a:t>
            </a:r>
            <a:r>
              <a:rPr lang="en-US" sz="1800" dirty="0" err="1"/>
              <a:t>NormalMaximum</a:t>
            </a:r>
            <a:r>
              <a:rPr lang="en-US" sz="1800" dirty="0"/>
              <a:t> THEN</a:t>
            </a:r>
          </a:p>
          <a:p>
            <a:pPr lvl="3"/>
            <a:r>
              <a:rPr lang="en-US" sz="1800" dirty="0"/>
              <a:t>Display overtime message</a:t>
            </a:r>
          </a:p>
          <a:p>
            <a:pPr lvl="2"/>
            <a:r>
              <a:rPr lang="en-US" sz="1800" dirty="0"/>
              <a:t>ELSE</a:t>
            </a:r>
          </a:p>
          <a:p>
            <a:pPr lvl="3"/>
            <a:r>
              <a:rPr lang="en-US" sz="1800" dirty="0"/>
              <a:t>Display regular time message</a:t>
            </a:r>
          </a:p>
          <a:p>
            <a:pPr lvl="2"/>
            <a:r>
              <a:rPr lang="en-US" sz="1800" dirty="0"/>
              <a:t>ENDIF</a:t>
            </a:r>
          </a:p>
        </p:txBody>
      </p:sp>
    </p:spTree>
    <p:extLst>
      <p:ext uri="{BB962C8B-B14F-4D97-AF65-F5344CB8AC3E}">
        <p14:creationId xmlns:p14="http://schemas.microsoft.com/office/powerpoint/2010/main" val="2498579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38FB8D-0884-4E04-B94A-DF3D138948E8}"/>
              </a:ext>
            </a:extLst>
          </p:cNvPr>
          <p:cNvSpPr>
            <a:spLocks noGrp="1"/>
          </p:cNvSpPr>
          <p:nvPr>
            <p:ph type="title"/>
          </p:nvPr>
        </p:nvSpPr>
        <p:spPr>
          <a:xfrm>
            <a:off x="685801" y="609601"/>
            <a:ext cx="10131425" cy="798576"/>
          </a:xfrm>
        </p:spPr>
        <p:txBody>
          <a:bodyPr/>
          <a:lstStyle/>
          <a:p>
            <a:r>
              <a:rPr lang="en-US" dirty="0"/>
              <a:t>Example Pseudocode</a:t>
            </a:r>
          </a:p>
        </p:txBody>
      </p:sp>
      <p:sp>
        <p:nvSpPr>
          <p:cNvPr id="3" name="Content Placeholder 2">
            <a:extLst>
              <a:ext uri="{FF2B5EF4-FFF2-40B4-BE49-F238E27FC236}">
                <a16:creationId xmlns:a16="http://schemas.microsoft.com/office/drawing/2014/main" xmlns="" id="{CA66C956-97F6-491B-9CCF-ED2055792E94}"/>
              </a:ext>
            </a:extLst>
          </p:cNvPr>
          <p:cNvSpPr>
            <a:spLocks noGrp="1"/>
          </p:cNvSpPr>
          <p:nvPr>
            <p:ph idx="1"/>
          </p:nvPr>
        </p:nvSpPr>
        <p:spPr>
          <a:xfrm>
            <a:off x="685801" y="1408177"/>
            <a:ext cx="10131425" cy="5065775"/>
          </a:xfrm>
        </p:spPr>
        <p:txBody>
          <a:bodyPr>
            <a:normAutofit/>
          </a:bodyPr>
          <a:lstStyle/>
          <a:p>
            <a:pPr lvl="0"/>
            <a:r>
              <a:rPr lang="en-US" dirty="0"/>
              <a:t>Imagine that a program must replace all instances of the word "foo" in a text file. </a:t>
            </a:r>
          </a:p>
          <a:p>
            <a:pPr lvl="0"/>
            <a:r>
              <a:rPr lang="en-US" dirty="0"/>
              <a:t>The program will read each line in a file, look for a certain word in each line, and then replace that </a:t>
            </a:r>
            <a:r>
              <a:rPr lang="en-US" dirty="0" smtClean="0"/>
              <a:t>word</a:t>
            </a:r>
            <a:endParaRPr lang="en-US" dirty="0"/>
          </a:p>
          <a:p>
            <a:pPr lvl="0"/>
            <a:r>
              <a:rPr lang="en-US" dirty="0"/>
              <a:t>Below, the steps to be repeated are indented with spaces in the pseudocode, just like it would be ideally in real </a:t>
            </a:r>
            <a:r>
              <a:rPr lang="en-US" dirty="0" smtClean="0"/>
              <a:t>code</a:t>
            </a:r>
            <a:endParaRPr lang="en-US" dirty="0"/>
          </a:p>
          <a:p>
            <a:pPr lvl="0"/>
            <a:r>
              <a:rPr lang="en-US" dirty="0"/>
              <a:t>A first draft of the pseudocode might look like this:</a:t>
            </a:r>
          </a:p>
          <a:p>
            <a:pPr lvl="1"/>
            <a:r>
              <a:rPr lang="en-US" sz="1800" dirty="0"/>
              <a:t>open the file</a:t>
            </a:r>
          </a:p>
          <a:p>
            <a:pPr lvl="1"/>
            <a:r>
              <a:rPr lang="en-US" sz="1800" dirty="0"/>
              <a:t>for each line in the file:</a:t>
            </a:r>
          </a:p>
          <a:p>
            <a:pPr lvl="2"/>
            <a:r>
              <a:rPr lang="en-US" sz="1800" dirty="0"/>
              <a:t>look for the word</a:t>
            </a:r>
          </a:p>
          <a:p>
            <a:pPr lvl="2"/>
            <a:r>
              <a:rPr lang="en-US" sz="1800" dirty="0"/>
              <a:t>remove the characters of that word</a:t>
            </a:r>
          </a:p>
          <a:p>
            <a:pPr lvl="2"/>
            <a:r>
              <a:rPr lang="en-US" sz="1800" dirty="0"/>
              <a:t>insert the characters of the new word</a:t>
            </a:r>
          </a:p>
          <a:p>
            <a:pPr lvl="1"/>
            <a:r>
              <a:rPr lang="en-US" sz="1800" dirty="0"/>
              <a:t>then close the file.</a:t>
            </a:r>
          </a:p>
        </p:txBody>
      </p:sp>
    </p:spTree>
    <p:extLst>
      <p:ext uri="{BB962C8B-B14F-4D97-AF65-F5344CB8AC3E}">
        <p14:creationId xmlns:p14="http://schemas.microsoft.com/office/powerpoint/2010/main" val="261628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4563D-2DCD-413D-99E0-038E7032657F}"/>
              </a:ext>
            </a:extLst>
          </p:cNvPr>
          <p:cNvSpPr>
            <a:spLocks noGrp="1"/>
          </p:cNvSpPr>
          <p:nvPr>
            <p:ph type="title"/>
          </p:nvPr>
        </p:nvSpPr>
        <p:spPr>
          <a:xfrm>
            <a:off x="557785" y="609601"/>
            <a:ext cx="11219687" cy="890016"/>
          </a:xfrm>
        </p:spPr>
        <p:txBody>
          <a:bodyPr/>
          <a:lstStyle/>
          <a:p>
            <a:r>
              <a:rPr lang="en-US" dirty="0"/>
              <a:t>Use Pseudocode Iteratively: Write once, Revise Later</a:t>
            </a:r>
          </a:p>
        </p:txBody>
      </p:sp>
      <p:sp>
        <p:nvSpPr>
          <p:cNvPr id="3" name="Content Placeholder 2">
            <a:extLst>
              <a:ext uri="{FF2B5EF4-FFF2-40B4-BE49-F238E27FC236}">
                <a16:creationId xmlns:a16="http://schemas.microsoft.com/office/drawing/2014/main" xmlns="" id="{09EC3156-F14B-42D9-AAC0-5F833E6A0C24}"/>
              </a:ext>
            </a:extLst>
          </p:cNvPr>
          <p:cNvSpPr>
            <a:spLocks noGrp="1"/>
          </p:cNvSpPr>
          <p:nvPr>
            <p:ph idx="1"/>
          </p:nvPr>
        </p:nvSpPr>
        <p:spPr>
          <a:xfrm>
            <a:off x="685801" y="1499617"/>
            <a:ext cx="10131425" cy="4992623"/>
          </a:xfrm>
        </p:spPr>
        <p:txBody>
          <a:bodyPr>
            <a:normAutofit/>
          </a:bodyPr>
          <a:lstStyle/>
          <a:p>
            <a:r>
              <a:rPr lang="en-US" dirty="0"/>
              <a:t>One of the strengths of pseudocode is that you can lay out the basics and leave the hard stuff for </a:t>
            </a:r>
            <a:r>
              <a:rPr lang="en-US" dirty="0" smtClean="0"/>
              <a:t>later</a:t>
            </a:r>
            <a:endParaRPr lang="en-US" dirty="0"/>
          </a:p>
          <a:p>
            <a:pPr lvl="0"/>
            <a:r>
              <a:rPr lang="en-US" dirty="0"/>
              <a:t>A second draft of the pseudocode may look like this:</a:t>
            </a:r>
          </a:p>
          <a:p>
            <a:pPr lvl="1"/>
            <a:r>
              <a:rPr lang="en-US" sz="1800" dirty="0"/>
              <a:t>open the file</a:t>
            </a:r>
          </a:p>
          <a:p>
            <a:pPr lvl="1"/>
            <a:r>
              <a:rPr lang="en-US" sz="1800" dirty="0"/>
              <a:t>for each line in the file:</a:t>
            </a:r>
          </a:p>
          <a:p>
            <a:pPr lvl="2"/>
            <a:r>
              <a:rPr lang="en-US" sz="1800" dirty="0"/>
              <a:t>look for the word by doing this:</a:t>
            </a:r>
          </a:p>
          <a:p>
            <a:pPr lvl="3"/>
            <a:r>
              <a:rPr lang="en-US" sz="1800" dirty="0"/>
              <a:t>read the character in the line</a:t>
            </a:r>
          </a:p>
          <a:p>
            <a:pPr lvl="3"/>
            <a:r>
              <a:rPr lang="en-US" sz="1800" dirty="0"/>
              <a:t>if the character matches, then:</a:t>
            </a:r>
          </a:p>
          <a:p>
            <a:pPr lvl="4"/>
            <a:r>
              <a:rPr lang="en-US" sz="1800" dirty="0"/>
              <a:t>if all of the following characters match,</a:t>
            </a:r>
          </a:p>
          <a:p>
            <a:pPr lvl="4"/>
            <a:r>
              <a:rPr lang="en-US" sz="1800" dirty="0"/>
              <a:t>then there is a true match.</a:t>
            </a:r>
          </a:p>
          <a:p>
            <a:pPr lvl="4"/>
            <a:r>
              <a:rPr lang="en-US" sz="1800" dirty="0"/>
              <a:t>remove the characters of that word</a:t>
            </a:r>
          </a:p>
          <a:p>
            <a:pPr lvl="4"/>
            <a:r>
              <a:rPr lang="en-US" sz="1800" dirty="0"/>
              <a:t>insert the characters of the new word</a:t>
            </a:r>
          </a:p>
          <a:p>
            <a:pPr lvl="1"/>
            <a:r>
              <a:rPr lang="en-US" sz="1800" dirty="0"/>
              <a:t>then close the </a:t>
            </a:r>
            <a:r>
              <a:rPr lang="en-US" sz="1800" dirty="0" smtClean="0"/>
              <a:t>file</a:t>
            </a:r>
            <a:endParaRPr lang="en-US" sz="1800" dirty="0"/>
          </a:p>
        </p:txBody>
      </p:sp>
    </p:spTree>
    <p:extLst>
      <p:ext uri="{BB962C8B-B14F-4D97-AF65-F5344CB8AC3E}">
        <p14:creationId xmlns:p14="http://schemas.microsoft.com/office/powerpoint/2010/main" val="2464522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693EBC-5DC4-4693-A996-BFF3AA69D961}"/>
              </a:ext>
            </a:extLst>
          </p:cNvPr>
          <p:cNvSpPr>
            <a:spLocks noGrp="1"/>
          </p:cNvSpPr>
          <p:nvPr>
            <p:ph type="title"/>
          </p:nvPr>
        </p:nvSpPr>
        <p:spPr>
          <a:xfrm>
            <a:off x="685800" y="445009"/>
            <a:ext cx="10131425" cy="707136"/>
          </a:xfrm>
        </p:spPr>
        <p:txBody>
          <a:bodyPr/>
          <a:lstStyle/>
          <a:p>
            <a:r>
              <a:rPr lang="en-US" dirty="0"/>
              <a:t>Use Pseudocode to Add Features</a:t>
            </a:r>
          </a:p>
        </p:txBody>
      </p:sp>
      <p:sp>
        <p:nvSpPr>
          <p:cNvPr id="3" name="Content Placeholder 2">
            <a:extLst>
              <a:ext uri="{FF2B5EF4-FFF2-40B4-BE49-F238E27FC236}">
                <a16:creationId xmlns:a16="http://schemas.microsoft.com/office/drawing/2014/main" xmlns="" id="{54AE3515-CCE2-4A71-AFD4-9E9F352EC425}"/>
              </a:ext>
            </a:extLst>
          </p:cNvPr>
          <p:cNvSpPr>
            <a:spLocks noGrp="1"/>
          </p:cNvSpPr>
          <p:nvPr>
            <p:ph idx="1"/>
          </p:nvPr>
        </p:nvSpPr>
        <p:spPr>
          <a:xfrm>
            <a:off x="685801" y="1316737"/>
            <a:ext cx="10131425" cy="5340095"/>
          </a:xfrm>
        </p:spPr>
        <p:txBody>
          <a:bodyPr>
            <a:normAutofit lnSpcReduction="10000"/>
          </a:bodyPr>
          <a:lstStyle/>
          <a:p>
            <a:pPr lvl="0"/>
            <a:r>
              <a:rPr lang="en-US" dirty="0"/>
              <a:t>Pseudocode helps programmers think their way through a problem, just like intermediate steps in a math problem. When used properly, pseudocode can make a complicated programming challenge seem simple. </a:t>
            </a:r>
            <a:endParaRPr lang="en-US" sz="1600" dirty="0"/>
          </a:p>
          <a:p>
            <a:pPr lvl="1"/>
            <a:r>
              <a:rPr lang="en-US" dirty="0"/>
              <a:t>open the file</a:t>
            </a:r>
            <a:endParaRPr lang="en-US" sz="1400" dirty="0"/>
          </a:p>
          <a:p>
            <a:pPr lvl="1"/>
            <a:r>
              <a:rPr lang="en-US" dirty="0"/>
              <a:t>ask the user for the word to be replaced</a:t>
            </a:r>
            <a:endParaRPr lang="en-US" sz="1400" dirty="0"/>
          </a:p>
          <a:p>
            <a:pPr lvl="1"/>
            <a:r>
              <a:rPr lang="en-US" dirty="0"/>
              <a:t>ask the user for the word with which to replace it</a:t>
            </a:r>
            <a:endParaRPr lang="en-US" sz="1400" dirty="0"/>
          </a:p>
          <a:p>
            <a:pPr lvl="1"/>
            <a:r>
              <a:rPr lang="en-US" dirty="0"/>
              <a:t>for each line in the file:</a:t>
            </a:r>
            <a:endParaRPr lang="en-US" sz="1400" dirty="0"/>
          </a:p>
          <a:p>
            <a:pPr lvl="2"/>
            <a:r>
              <a:rPr lang="en-US" dirty="0"/>
              <a:t>look for the word by doing this:</a:t>
            </a:r>
            <a:endParaRPr lang="en-US" sz="1200" dirty="0"/>
          </a:p>
          <a:p>
            <a:pPr lvl="3"/>
            <a:r>
              <a:rPr lang="en-US" dirty="0"/>
              <a:t>read the character in the line</a:t>
            </a:r>
            <a:endParaRPr lang="en-US" sz="1100" dirty="0"/>
          </a:p>
          <a:p>
            <a:pPr lvl="3"/>
            <a:r>
              <a:rPr lang="en-US" dirty="0"/>
              <a:t>if the character matches, then:</a:t>
            </a:r>
            <a:endParaRPr lang="en-US" sz="1100" dirty="0"/>
          </a:p>
          <a:p>
            <a:pPr lvl="4"/>
            <a:r>
              <a:rPr lang="en-US" dirty="0"/>
              <a:t>if all of the following characters match,</a:t>
            </a:r>
            <a:endParaRPr lang="en-US" sz="1100" dirty="0"/>
          </a:p>
          <a:p>
            <a:pPr lvl="4"/>
            <a:r>
              <a:rPr lang="en-US" dirty="0"/>
              <a:t>then there is a true match.</a:t>
            </a:r>
            <a:endParaRPr lang="en-US" sz="1100" dirty="0"/>
          </a:p>
          <a:p>
            <a:pPr lvl="2"/>
            <a:r>
              <a:rPr lang="en-US" dirty="0"/>
              <a:t>Count the occurrence of that </a:t>
            </a:r>
            <a:r>
              <a:rPr lang="en-US" dirty="0" smtClean="0"/>
              <a:t>word</a:t>
            </a:r>
            <a:endParaRPr lang="en-US" sz="1200" dirty="0"/>
          </a:p>
          <a:p>
            <a:pPr lvl="2"/>
            <a:r>
              <a:rPr lang="en-US" dirty="0"/>
              <a:t>remove the characters of that word</a:t>
            </a:r>
            <a:endParaRPr lang="en-US" sz="1200" dirty="0"/>
          </a:p>
          <a:p>
            <a:pPr lvl="2"/>
            <a:r>
              <a:rPr lang="en-US" dirty="0"/>
              <a:t>insert the characters of the new word</a:t>
            </a:r>
            <a:endParaRPr lang="en-US" sz="1200" dirty="0"/>
          </a:p>
          <a:p>
            <a:pPr lvl="2"/>
            <a:r>
              <a:rPr lang="en-US" dirty="0"/>
              <a:t>display the amount of occurrences of the word,</a:t>
            </a:r>
            <a:endParaRPr lang="en-US" sz="1200" dirty="0"/>
          </a:p>
          <a:p>
            <a:pPr lvl="1"/>
            <a:r>
              <a:rPr lang="en-US" dirty="0"/>
              <a:t>then close the file.</a:t>
            </a:r>
          </a:p>
        </p:txBody>
      </p:sp>
    </p:spTree>
    <p:extLst>
      <p:ext uri="{BB962C8B-B14F-4D97-AF65-F5344CB8AC3E}">
        <p14:creationId xmlns:p14="http://schemas.microsoft.com/office/powerpoint/2010/main" val="2090436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F6DF22-B4A2-4116-A2D5-84A214C5E652}"/>
              </a:ext>
            </a:extLst>
          </p:cNvPr>
          <p:cNvSpPr>
            <a:spLocks noGrp="1"/>
          </p:cNvSpPr>
          <p:nvPr>
            <p:ph type="title"/>
          </p:nvPr>
        </p:nvSpPr>
        <p:spPr>
          <a:xfrm>
            <a:off x="685801" y="609601"/>
            <a:ext cx="10131425" cy="1219199"/>
          </a:xfrm>
        </p:spPr>
        <p:txBody>
          <a:bodyPr/>
          <a:lstStyle/>
          <a:p>
            <a:r>
              <a:rPr lang="en-US" dirty="0"/>
              <a:t>Standard Pseudocode Procedure          1 of </a:t>
            </a:r>
            <a:r>
              <a:rPr lang="en-US" dirty="0" smtClean="0"/>
              <a:t>5</a:t>
            </a:r>
            <a:endParaRPr lang="en-US" dirty="0"/>
          </a:p>
        </p:txBody>
      </p:sp>
      <p:sp>
        <p:nvSpPr>
          <p:cNvPr id="3" name="Content Placeholder 2">
            <a:extLst>
              <a:ext uri="{FF2B5EF4-FFF2-40B4-BE49-F238E27FC236}">
                <a16:creationId xmlns:a16="http://schemas.microsoft.com/office/drawing/2014/main" xmlns="" id="{DFC1003B-9A1E-4C3C-A0DB-9BF5DB5C0BF0}"/>
              </a:ext>
            </a:extLst>
          </p:cNvPr>
          <p:cNvSpPr>
            <a:spLocks noGrp="1"/>
          </p:cNvSpPr>
          <p:nvPr>
            <p:ph idx="1"/>
          </p:nvPr>
        </p:nvSpPr>
        <p:spPr>
          <a:xfrm>
            <a:off x="685801" y="2065867"/>
            <a:ext cx="10131425" cy="4334933"/>
          </a:xfrm>
        </p:spPr>
        <p:txBody>
          <a:bodyPr>
            <a:noAutofit/>
          </a:bodyPr>
          <a:lstStyle/>
          <a:p>
            <a:r>
              <a:rPr lang="en-US" dirty="0"/>
              <a:t>Write only one statement per line</a:t>
            </a:r>
          </a:p>
          <a:p>
            <a:pPr lvl="1"/>
            <a:r>
              <a:rPr lang="en-US" sz="1800" dirty="0"/>
              <a:t>Task list</a:t>
            </a:r>
          </a:p>
          <a:p>
            <a:pPr lvl="2"/>
            <a:r>
              <a:rPr lang="en-US" sz="1800" dirty="0"/>
              <a:t>Read name, hourly rate, hours worked, deduction rate</a:t>
            </a:r>
          </a:p>
          <a:p>
            <a:pPr lvl="1"/>
            <a:r>
              <a:rPr lang="en-US" sz="1800" dirty="0"/>
              <a:t>Pseudocode</a:t>
            </a:r>
          </a:p>
          <a:p>
            <a:pPr lvl="2"/>
            <a:r>
              <a:rPr lang="en-US" sz="1800" dirty="0"/>
              <a:t>READ name, </a:t>
            </a:r>
            <a:r>
              <a:rPr lang="en-US" sz="1800" dirty="0" err="1"/>
              <a:t>hourlyRate</a:t>
            </a:r>
            <a:r>
              <a:rPr lang="en-US" sz="1800" dirty="0"/>
              <a:t>, </a:t>
            </a:r>
            <a:r>
              <a:rPr lang="en-US" sz="1800" dirty="0" err="1"/>
              <a:t>hoursWorked</a:t>
            </a:r>
            <a:r>
              <a:rPr lang="en-US" sz="1800" dirty="0"/>
              <a:t>, </a:t>
            </a:r>
            <a:r>
              <a:rPr lang="en-US" sz="1800" dirty="0" err="1"/>
              <a:t>deductionRate</a:t>
            </a:r>
            <a:endParaRPr lang="en-US" sz="1800" dirty="0"/>
          </a:p>
          <a:p>
            <a:r>
              <a:rPr lang="en-US" dirty="0"/>
              <a:t>Capitalize the initial keyword of each main direction</a:t>
            </a:r>
          </a:p>
          <a:p>
            <a:pPr lvl="1"/>
            <a:r>
              <a:rPr lang="en-US" sz="1800" dirty="0"/>
              <a:t>Relevant keywords might include: READ, WRITE, IF, ELSE, ENDIF, WHILE, ENDWHILE, REPEAT, and UNTIL</a:t>
            </a:r>
          </a:p>
          <a:p>
            <a:r>
              <a:rPr lang="en-US" dirty="0"/>
              <a:t>Write what you mean, not how to program it</a:t>
            </a:r>
          </a:p>
          <a:p>
            <a:pPr lvl="1"/>
            <a:r>
              <a:rPr lang="en-US" sz="1800" dirty="0"/>
              <a:t>It is easier to understand a verbal line like "if an odd then“ versus  "if a % 2 == 1 then"</a:t>
            </a:r>
          </a:p>
          <a:p>
            <a:pPr lvl="1"/>
            <a:r>
              <a:rPr lang="en-US" sz="1800" dirty="0"/>
              <a:t>The clearer you are, the more easily people will be able to understand what you mean</a:t>
            </a:r>
          </a:p>
        </p:txBody>
      </p:sp>
    </p:spTree>
    <p:extLst>
      <p:ext uri="{BB962C8B-B14F-4D97-AF65-F5344CB8AC3E}">
        <p14:creationId xmlns:p14="http://schemas.microsoft.com/office/powerpoint/2010/main" val="3749978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8A70F5-6B78-4CCE-9A40-8489BDB0A0D2}"/>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xmlns="" id="{2CA8A341-907E-4AD1-9613-3324068C3C02}"/>
              </a:ext>
            </a:extLst>
          </p:cNvPr>
          <p:cNvSpPr>
            <a:spLocks noGrp="1"/>
          </p:cNvSpPr>
          <p:nvPr>
            <p:ph idx="1"/>
          </p:nvPr>
        </p:nvSpPr>
        <p:spPr/>
        <p:txBody>
          <a:bodyPr/>
          <a:lstStyle/>
          <a:p>
            <a:r>
              <a:rPr lang="en-US" dirty="0"/>
              <a:t>Review Arden Syntax and what it is used for (Part 1 – this part)</a:t>
            </a:r>
          </a:p>
          <a:p>
            <a:r>
              <a:rPr lang="en-US" dirty="0"/>
              <a:t>Review Pseudocode and provide examples (Part 1 – this part</a:t>
            </a:r>
          </a:p>
          <a:p>
            <a:r>
              <a:rPr lang="en-US" dirty="0"/>
              <a:t>Review FHIR and SMART on FHIR (Part 2)</a:t>
            </a:r>
          </a:p>
          <a:p>
            <a:r>
              <a:rPr lang="en-US" dirty="0"/>
              <a:t>Provide examples of SMART on FHIR capabilities  (Part 2)</a:t>
            </a:r>
          </a:p>
          <a:p>
            <a:r>
              <a:rPr lang="en-US" dirty="0"/>
              <a:t> Review CDS Hooks and provide some ideas/examples (Part 2)</a:t>
            </a:r>
          </a:p>
        </p:txBody>
      </p:sp>
    </p:spTree>
    <p:extLst>
      <p:ext uri="{BB962C8B-B14F-4D97-AF65-F5344CB8AC3E}">
        <p14:creationId xmlns:p14="http://schemas.microsoft.com/office/powerpoint/2010/main" val="517748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005E46-0B76-49F7-B4FA-B99BA11C79D8}"/>
              </a:ext>
            </a:extLst>
          </p:cNvPr>
          <p:cNvSpPr>
            <a:spLocks noGrp="1"/>
          </p:cNvSpPr>
          <p:nvPr>
            <p:ph type="title"/>
          </p:nvPr>
        </p:nvSpPr>
        <p:spPr/>
        <p:txBody>
          <a:bodyPr/>
          <a:lstStyle/>
          <a:p>
            <a:r>
              <a:rPr lang="en-US" dirty="0"/>
              <a:t>Standard Pseudocode Procedure          2 of </a:t>
            </a:r>
            <a:r>
              <a:rPr lang="en-US" dirty="0" smtClean="0"/>
              <a:t>5</a:t>
            </a:r>
            <a:endParaRPr lang="en-US" dirty="0"/>
          </a:p>
        </p:txBody>
      </p:sp>
      <p:sp>
        <p:nvSpPr>
          <p:cNvPr id="3" name="Content Placeholder 2">
            <a:extLst>
              <a:ext uri="{FF2B5EF4-FFF2-40B4-BE49-F238E27FC236}">
                <a16:creationId xmlns:a16="http://schemas.microsoft.com/office/drawing/2014/main" xmlns="" id="{1472163C-1119-4D16-A57F-8806354BB48D}"/>
              </a:ext>
            </a:extLst>
          </p:cNvPr>
          <p:cNvSpPr>
            <a:spLocks noGrp="1"/>
          </p:cNvSpPr>
          <p:nvPr>
            <p:ph idx="1"/>
          </p:nvPr>
        </p:nvSpPr>
        <p:spPr/>
        <p:txBody>
          <a:bodyPr>
            <a:normAutofit/>
          </a:bodyPr>
          <a:lstStyle/>
          <a:p>
            <a:r>
              <a:rPr lang="en-US" dirty="0"/>
              <a:t>Leave nothing to the imagination</a:t>
            </a:r>
          </a:p>
          <a:p>
            <a:pPr lvl="1"/>
            <a:r>
              <a:rPr lang="en-US" sz="1800" dirty="0"/>
              <a:t>Everything that is happening in the process must be described </a:t>
            </a:r>
            <a:r>
              <a:rPr lang="en-US" sz="1800" dirty="0" smtClean="0"/>
              <a:t>completely</a:t>
            </a:r>
            <a:endParaRPr lang="en-US" sz="1800" dirty="0"/>
          </a:p>
          <a:p>
            <a:pPr lvl="1"/>
            <a:r>
              <a:rPr lang="en-US" sz="1800" dirty="0"/>
              <a:t>Pseudocode statements are close to simple English </a:t>
            </a:r>
            <a:r>
              <a:rPr lang="en-US" sz="1800" dirty="0" smtClean="0"/>
              <a:t>statements</a:t>
            </a:r>
            <a:endParaRPr lang="en-US" sz="1800" dirty="0"/>
          </a:p>
          <a:p>
            <a:pPr lvl="1"/>
            <a:r>
              <a:rPr lang="en-US" sz="1800" dirty="0"/>
              <a:t>Pseudocode does not typically use variables, but instead describes what the program should do with close-to-real-world objects such as account numbers, names, or transaction amounts</a:t>
            </a:r>
          </a:p>
          <a:p>
            <a:pPr lvl="2"/>
            <a:r>
              <a:rPr lang="en-US" sz="1800" dirty="0"/>
              <a:t>Some examples of valid pseudocode are:</a:t>
            </a:r>
          </a:p>
          <a:p>
            <a:pPr lvl="3"/>
            <a:r>
              <a:rPr lang="en-US" sz="1800" dirty="0"/>
              <a:t>If the account number and password are valid then display the basic account </a:t>
            </a:r>
            <a:r>
              <a:rPr lang="en-US" sz="1800" dirty="0" smtClean="0"/>
              <a:t>information</a:t>
            </a:r>
            <a:endParaRPr lang="en-US" sz="1800" dirty="0"/>
          </a:p>
          <a:p>
            <a:pPr lvl="3"/>
            <a:r>
              <a:rPr lang="en-US" sz="1800" dirty="0"/>
              <a:t>Prorate the total cost proportional to the invoice amount for each shipment</a:t>
            </a:r>
          </a:p>
        </p:txBody>
      </p:sp>
    </p:spTree>
    <p:extLst>
      <p:ext uri="{BB962C8B-B14F-4D97-AF65-F5344CB8AC3E}">
        <p14:creationId xmlns:p14="http://schemas.microsoft.com/office/powerpoint/2010/main" val="813807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A851AE-AC76-41CD-BB95-56C2BCD3ED8F}"/>
              </a:ext>
            </a:extLst>
          </p:cNvPr>
          <p:cNvSpPr>
            <a:spLocks noGrp="1"/>
          </p:cNvSpPr>
          <p:nvPr>
            <p:ph type="title"/>
          </p:nvPr>
        </p:nvSpPr>
        <p:spPr/>
        <p:txBody>
          <a:bodyPr/>
          <a:lstStyle/>
          <a:p>
            <a:r>
              <a:rPr lang="en-US" dirty="0"/>
              <a:t>Standard Pseudocode Procedure          3 of </a:t>
            </a:r>
            <a:r>
              <a:rPr lang="en-US" dirty="0" smtClean="0"/>
              <a:t>5</a:t>
            </a:r>
            <a:endParaRPr lang="en-US" dirty="0"/>
          </a:p>
        </p:txBody>
      </p:sp>
      <p:sp>
        <p:nvSpPr>
          <p:cNvPr id="3" name="Content Placeholder 2">
            <a:extLst>
              <a:ext uri="{FF2B5EF4-FFF2-40B4-BE49-F238E27FC236}">
                <a16:creationId xmlns:a16="http://schemas.microsoft.com/office/drawing/2014/main" xmlns="" id="{45F85B26-CB03-4991-BAF5-213F8E9AF67A}"/>
              </a:ext>
            </a:extLst>
          </p:cNvPr>
          <p:cNvSpPr>
            <a:spLocks noGrp="1"/>
          </p:cNvSpPr>
          <p:nvPr>
            <p:ph idx="1"/>
          </p:nvPr>
        </p:nvSpPr>
        <p:spPr>
          <a:xfrm>
            <a:off x="685801" y="2065867"/>
            <a:ext cx="10131425" cy="4182533"/>
          </a:xfrm>
        </p:spPr>
        <p:txBody>
          <a:bodyPr>
            <a:normAutofit/>
          </a:bodyPr>
          <a:lstStyle/>
          <a:p>
            <a:r>
              <a:rPr lang="en-US" dirty="0"/>
              <a:t>Use standard programming structures</a:t>
            </a:r>
          </a:p>
          <a:p>
            <a:pPr lvl="1"/>
            <a:r>
              <a:rPr lang="en-US" sz="1800" dirty="0"/>
              <a:t>Even if there is no standard for pseudocode, it will be easier for other programmers to understand your steps if you use structures from existing (sequential) programming languages</a:t>
            </a:r>
          </a:p>
          <a:p>
            <a:pPr lvl="1"/>
            <a:r>
              <a:rPr lang="en-US" sz="1800" dirty="0"/>
              <a:t>Use terms like "if", "then", "while", "else", and "loop" the same way that you would in your preferred programming language</a:t>
            </a:r>
          </a:p>
          <a:p>
            <a:pPr lvl="1"/>
            <a:r>
              <a:rPr lang="en-US" sz="1800" dirty="0"/>
              <a:t>Some examples:</a:t>
            </a:r>
          </a:p>
          <a:p>
            <a:pPr lvl="2"/>
            <a:r>
              <a:rPr lang="en-US" sz="1800" dirty="0"/>
              <a:t>if CONDITION then INSTRUCTION </a:t>
            </a:r>
          </a:p>
          <a:p>
            <a:pPr lvl="2"/>
            <a:r>
              <a:rPr lang="en-US" sz="1800" dirty="0"/>
              <a:t>while CONDITION do INSTRUCTION</a:t>
            </a:r>
          </a:p>
          <a:p>
            <a:pPr lvl="2"/>
            <a:r>
              <a:rPr lang="en-US" sz="1800" dirty="0"/>
              <a:t>do INSTRUCTION while CONDITION</a:t>
            </a:r>
          </a:p>
        </p:txBody>
      </p:sp>
    </p:spTree>
    <p:extLst>
      <p:ext uri="{BB962C8B-B14F-4D97-AF65-F5344CB8AC3E}">
        <p14:creationId xmlns:p14="http://schemas.microsoft.com/office/powerpoint/2010/main" val="4253618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E142AB-93B8-47D1-B075-1F18C9F4E299}"/>
              </a:ext>
            </a:extLst>
          </p:cNvPr>
          <p:cNvSpPr>
            <a:spLocks noGrp="1"/>
          </p:cNvSpPr>
          <p:nvPr>
            <p:ph type="title"/>
          </p:nvPr>
        </p:nvSpPr>
        <p:spPr>
          <a:xfrm>
            <a:off x="685801" y="609601"/>
            <a:ext cx="10131425" cy="981456"/>
          </a:xfrm>
        </p:spPr>
        <p:txBody>
          <a:bodyPr/>
          <a:lstStyle/>
          <a:p>
            <a:r>
              <a:rPr lang="en-US" dirty="0"/>
              <a:t>Standard Pseudocode Procedure          4 </a:t>
            </a:r>
            <a:r>
              <a:rPr lang="en-US" dirty="0" smtClean="0"/>
              <a:t>of 5 </a:t>
            </a:r>
            <a:endParaRPr lang="en-US" dirty="0"/>
          </a:p>
        </p:txBody>
      </p:sp>
      <p:sp>
        <p:nvSpPr>
          <p:cNvPr id="3" name="Content Placeholder 2">
            <a:extLst>
              <a:ext uri="{FF2B5EF4-FFF2-40B4-BE49-F238E27FC236}">
                <a16:creationId xmlns:a16="http://schemas.microsoft.com/office/drawing/2014/main" xmlns="" id="{49E75DAB-5A4B-40F7-873D-04BB97483A07}"/>
              </a:ext>
            </a:extLst>
          </p:cNvPr>
          <p:cNvSpPr>
            <a:spLocks noGrp="1"/>
          </p:cNvSpPr>
          <p:nvPr>
            <p:ph idx="1"/>
          </p:nvPr>
        </p:nvSpPr>
        <p:spPr>
          <a:xfrm>
            <a:off x="685801" y="1719072"/>
            <a:ext cx="10131425" cy="4718303"/>
          </a:xfrm>
        </p:spPr>
        <p:txBody>
          <a:bodyPr>
            <a:normAutofit/>
          </a:bodyPr>
          <a:lstStyle/>
          <a:p>
            <a:r>
              <a:rPr lang="en-US" dirty="0"/>
              <a:t>Use blocks to structure steps</a:t>
            </a:r>
          </a:p>
          <a:p>
            <a:pPr lvl="1"/>
            <a:r>
              <a:rPr lang="en-US" sz="1800" dirty="0"/>
              <a:t>Blocks are syntactic tools that tie several instructions together into one </a:t>
            </a:r>
            <a:r>
              <a:rPr lang="en-US" sz="1800" dirty="0" smtClean="0"/>
              <a:t>instruction</a:t>
            </a:r>
            <a:endParaRPr lang="en-US" sz="1800" dirty="0"/>
          </a:p>
          <a:p>
            <a:pPr lvl="1"/>
            <a:r>
              <a:rPr lang="en-US" sz="1800" dirty="0"/>
              <a:t>You can use blocks to order information (say, steps in Block 1 always come before steps in Block 2) or simply to wrap information (say, Instruction1 and Instruction2 are thematically related)</a:t>
            </a:r>
          </a:p>
          <a:p>
            <a:pPr lvl="1"/>
            <a:r>
              <a:rPr lang="en-US" sz="1800" dirty="0"/>
              <a:t>In general, indent all statements that show "dependency" on another statement</a:t>
            </a:r>
          </a:p>
          <a:p>
            <a:pPr lvl="1"/>
            <a:r>
              <a:rPr lang="en-US" sz="1800" dirty="0"/>
              <a:t>There are two ways to do this.</a:t>
            </a:r>
          </a:p>
          <a:p>
            <a:pPr lvl="2"/>
            <a:r>
              <a:rPr lang="en-US" sz="1800" dirty="0"/>
              <a:t>Using curled brackets:</a:t>
            </a:r>
          </a:p>
          <a:p>
            <a:pPr lvl="3"/>
            <a:r>
              <a:rPr lang="en-US" sz="1800" dirty="0"/>
              <a:t>{</a:t>
            </a:r>
          </a:p>
          <a:p>
            <a:pPr lvl="3"/>
            <a:r>
              <a:rPr lang="en-US" sz="1800" dirty="0"/>
              <a:t>INSTRUCTION1</a:t>
            </a:r>
          </a:p>
          <a:p>
            <a:pPr lvl="3"/>
            <a:r>
              <a:rPr lang="en-US" sz="1800" dirty="0"/>
              <a:t>INSTRUCTION2</a:t>
            </a:r>
          </a:p>
          <a:p>
            <a:pPr lvl="3"/>
            <a:r>
              <a:rPr lang="en-US" sz="1800" dirty="0"/>
              <a:t>...}</a:t>
            </a:r>
          </a:p>
        </p:txBody>
      </p:sp>
    </p:spTree>
    <p:extLst>
      <p:ext uri="{BB962C8B-B14F-4D97-AF65-F5344CB8AC3E}">
        <p14:creationId xmlns:p14="http://schemas.microsoft.com/office/powerpoint/2010/main" val="446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8AF5A8-666D-41AF-AAD8-1DB0446DCA84}"/>
              </a:ext>
            </a:extLst>
          </p:cNvPr>
          <p:cNvSpPr>
            <a:spLocks noGrp="1"/>
          </p:cNvSpPr>
          <p:nvPr>
            <p:ph type="title"/>
          </p:nvPr>
        </p:nvSpPr>
        <p:spPr>
          <a:xfrm>
            <a:off x="685801" y="609601"/>
            <a:ext cx="10131425" cy="1127760"/>
          </a:xfrm>
        </p:spPr>
        <p:txBody>
          <a:bodyPr/>
          <a:lstStyle/>
          <a:p>
            <a:r>
              <a:rPr lang="en-US" dirty="0"/>
              <a:t>Standard Pseudocode Procedure          5 </a:t>
            </a:r>
            <a:r>
              <a:rPr lang="en-US" dirty="0" smtClean="0"/>
              <a:t>of 5 </a:t>
            </a:r>
            <a:endParaRPr lang="en-US" dirty="0"/>
          </a:p>
        </p:txBody>
      </p:sp>
      <p:sp>
        <p:nvSpPr>
          <p:cNvPr id="3" name="Content Placeholder 2">
            <a:extLst>
              <a:ext uri="{FF2B5EF4-FFF2-40B4-BE49-F238E27FC236}">
                <a16:creationId xmlns:a16="http://schemas.microsoft.com/office/drawing/2014/main" xmlns="" id="{7405DFCF-C61E-4F69-9406-3BD28331AF68}"/>
              </a:ext>
            </a:extLst>
          </p:cNvPr>
          <p:cNvSpPr>
            <a:spLocks noGrp="1"/>
          </p:cNvSpPr>
          <p:nvPr>
            <p:ph idx="1"/>
          </p:nvPr>
        </p:nvSpPr>
        <p:spPr>
          <a:xfrm>
            <a:off x="685801" y="2142067"/>
            <a:ext cx="10131425" cy="4106332"/>
          </a:xfrm>
        </p:spPr>
        <p:txBody>
          <a:bodyPr>
            <a:noAutofit/>
          </a:bodyPr>
          <a:lstStyle/>
          <a:p>
            <a:pPr lvl="1"/>
            <a:r>
              <a:rPr lang="en-US" sz="1800" dirty="0"/>
              <a:t>Or using spaces. When using spaces, every instruction of the same block has to start at the same position</a:t>
            </a:r>
          </a:p>
          <a:p>
            <a:pPr lvl="2"/>
            <a:r>
              <a:rPr lang="en-US" sz="1800" dirty="0"/>
              <a:t>BLOCK1</a:t>
            </a:r>
          </a:p>
          <a:p>
            <a:pPr lvl="2"/>
            <a:r>
              <a:rPr lang="en-US" sz="1800" dirty="0"/>
              <a:t>BLOCK1</a:t>
            </a:r>
          </a:p>
          <a:p>
            <a:pPr lvl="3"/>
            <a:r>
              <a:rPr lang="en-US" sz="1800" dirty="0"/>
              <a:t>BLOCK2</a:t>
            </a:r>
          </a:p>
          <a:p>
            <a:pPr lvl="3"/>
            <a:r>
              <a:rPr lang="en-US" sz="1800" dirty="0"/>
              <a:t>BLOCK2</a:t>
            </a:r>
          </a:p>
          <a:p>
            <a:pPr lvl="4"/>
            <a:r>
              <a:rPr lang="en-US" sz="1800" dirty="0"/>
              <a:t>BLOCK3</a:t>
            </a:r>
          </a:p>
          <a:p>
            <a:pPr lvl="3"/>
            <a:r>
              <a:rPr lang="en-US" sz="1800" dirty="0"/>
              <a:t>BLOCK2</a:t>
            </a:r>
          </a:p>
          <a:p>
            <a:pPr lvl="4"/>
            <a:r>
              <a:rPr lang="en-US" sz="1800" dirty="0"/>
              <a:t>BLOCK3</a:t>
            </a:r>
          </a:p>
          <a:p>
            <a:pPr lvl="2"/>
            <a:r>
              <a:rPr lang="en-US" sz="1800" dirty="0"/>
              <a:t>BLOCK1</a:t>
            </a:r>
          </a:p>
        </p:txBody>
      </p:sp>
    </p:spTree>
    <p:extLst>
      <p:ext uri="{BB962C8B-B14F-4D97-AF65-F5344CB8AC3E}">
        <p14:creationId xmlns:p14="http://schemas.microsoft.com/office/powerpoint/2010/main" val="41983675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DB4B75-23F0-45BA-AA74-D86038339402}"/>
              </a:ext>
            </a:extLst>
          </p:cNvPr>
          <p:cNvSpPr>
            <a:spLocks noGrp="1"/>
          </p:cNvSpPr>
          <p:nvPr>
            <p:ph type="title"/>
          </p:nvPr>
        </p:nvSpPr>
        <p:spPr>
          <a:xfrm>
            <a:off x="685801" y="609601"/>
            <a:ext cx="10131425" cy="963168"/>
          </a:xfrm>
        </p:spPr>
        <p:txBody>
          <a:bodyPr/>
          <a:lstStyle/>
          <a:p>
            <a:r>
              <a:rPr lang="en-US" dirty="0"/>
              <a:t>Practicing Pseudocode</a:t>
            </a:r>
          </a:p>
        </p:txBody>
      </p:sp>
      <p:sp>
        <p:nvSpPr>
          <p:cNvPr id="3" name="Content Placeholder 2">
            <a:extLst>
              <a:ext uri="{FF2B5EF4-FFF2-40B4-BE49-F238E27FC236}">
                <a16:creationId xmlns:a16="http://schemas.microsoft.com/office/drawing/2014/main" xmlns="" id="{881D7E91-1BE0-43BB-BEE8-2208E4E484AF}"/>
              </a:ext>
            </a:extLst>
          </p:cNvPr>
          <p:cNvSpPr>
            <a:spLocks noGrp="1"/>
          </p:cNvSpPr>
          <p:nvPr>
            <p:ph idx="1"/>
          </p:nvPr>
        </p:nvSpPr>
        <p:spPr>
          <a:xfrm>
            <a:off x="685801" y="1572769"/>
            <a:ext cx="10131425" cy="4218431"/>
          </a:xfrm>
        </p:spPr>
        <p:txBody>
          <a:bodyPr/>
          <a:lstStyle/>
          <a:p>
            <a:r>
              <a:rPr lang="en-US" dirty="0"/>
              <a:t>Start by writing down the purpose of the process</a:t>
            </a:r>
          </a:p>
          <a:p>
            <a:r>
              <a:rPr lang="en-US" dirty="0"/>
              <a:t>Write initial steps of the Pseudocode that set the stage for the functions</a:t>
            </a:r>
          </a:p>
          <a:p>
            <a:r>
              <a:rPr lang="en-US" dirty="0"/>
              <a:t>Write functional pseudocode</a:t>
            </a:r>
          </a:p>
          <a:p>
            <a:r>
              <a:rPr lang="en-US" dirty="0"/>
              <a:t>Add comments as necessary </a:t>
            </a:r>
          </a:p>
          <a:p>
            <a:r>
              <a:rPr lang="en-US" dirty="0"/>
              <a:t>Review the Pseudocode</a:t>
            </a:r>
          </a:p>
          <a:p>
            <a:r>
              <a:rPr lang="en-US" dirty="0"/>
              <a:t>Save your Pseudocode for work with Scott, COL Shry or Keith</a:t>
            </a:r>
          </a:p>
          <a:p>
            <a:endParaRPr lang="en-US" dirty="0"/>
          </a:p>
        </p:txBody>
      </p:sp>
    </p:spTree>
    <p:extLst>
      <p:ext uri="{BB962C8B-B14F-4D97-AF65-F5344CB8AC3E}">
        <p14:creationId xmlns:p14="http://schemas.microsoft.com/office/powerpoint/2010/main" val="648419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3AE71A-A67F-464E-BF52-1511EC92BCD4}"/>
              </a:ext>
            </a:extLst>
          </p:cNvPr>
          <p:cNvSpPr>
            <a:spLocks noGrp="1"/>
          </p:cNvSpPr>
          <p:nvPr>
            <p:ph type="title"/>
          </p:nvPr>
        </p:nvSpPr>
        <p:spPr>
          <a:xfrm>
            <a:off x="685801" y="609601"/>
            <a:ext cx="10131425" cy="798576"/>
          </a:xfrm>
        </p:spPr>
        <p:txBody>
          <a:bodyPr/>
          <a:lstStyle/>
          <a:p>
            <a:r>
              <a:rPr lang="en-US" dirty="0"/>
              <a:t>Questions</a:t>
            </a:r>
          </a:p>
        </p:txBody>
      </p:sp>
      <p:pic>
        <p:nvPicPr>
          <p:cNvPr id="5" name="Content Placeholder 4" descr="A person with collar shirt&#10;&#10;Description generated with very high confidence">
            <a:extLst>
              <a:ext uri="{FF2B5EF4-FFF2-40B4-BE49-F238E27FC236}">
                <a16:creationId xmlns:a16="http://schemas.microsoft.com/office/drawing/2014/main" xmlns="" id="{9DC72B0C-4D38-4DBF-885E-7AD0AFEA57A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86461" y="347409"/>
            <a:ext cx="5553651" cy="6268230"/>
          </a:xfrm>
          <a:prstGeom prst="rect">
            <a:avLst/>
          </a:prstGeom>
          <a:ln>
            <a:noFill/>
          </a:ln>
          <a:effectLst>
            <a:softEdge rad="112500"/>
          </a:effectLst>
        </p:spPr>
      </p:pic>
    </p:spTree>
    <p:extLst>
      <p:ext uri="{BB962C8B-B14F-4D97-AF65-F5344CB8AC3E}">
        <p14:creationId xmlns:p14="http://schemas.microsoft.com/office/powerpoint/2010/main" val="516594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69D8C0-454B-4AE2-B7E7-9D5E987BED00}"/>
              </a:ext>
            </a:extLst>
          </p:cNvPr>
          <p:cNvSpPr>
            <a:spLocks noGrp="1"/>
          </p:cNvSpPr>
          <p:nvPr>
            <p:ph type="title"/>
          </p:nvPr>
        </p:nvSpPr>
        <p:spPr/>
        <p:txBody>
          <a:bodyPr/>
          <a:lstStyle/>
          <a:p>
            <a:r>
              <a:rPr lang="en-US" dirty="0"/>
              <a:t>Arden Syntax</a:t>
            </a:r>
          </a:p>
        </p:txBody>
      </p:sp>
      <p:sp>
        <p:nvSpPr>
          <p:cNvPr id="3" name="Content Placeholder 2">
            <a:extLst>
              <a:ext uri="{FF2B5EF4-FFF2-40B4-BE49-F238E27FC236}">
                <a16:creationId xmlns:a16="http://schemas.microsoft.com/office/drawing/2014/main" xmlns="" id="{B47EF903-231F-466C-984B-DBA05D507C2B}"/>
              </a:ext>
            </a:extLst>
          </p:cNvPr>
          <p:cNvSpPr>
            <a:spLocks noGrp="1"/>
          </p:cNvSpPr>
          <p:nvPr>
            <p:ph idx="1"/>
          </p:nvPr>
        </p:nvSpPr>
        <p:spPr/>
        <p:txBody>
          <a:bodyPr/>
          <a:lstStyle/>
          <a:p>
            <a:r>
              <a:rPr lang="en-US" b="1" dirty="0"/>
              <a:t>Arden syntax </a:t>
            </a:r>
            <a:r>
              <a:rPr lang="en-US" dirty="0"/>
              <a:t>is a markup language used for representing and sharing medical knowledge</a:t>
            </a:r>
          </a:p>
          <a:p>
            <a:r>
              <a:rPr lang="en-US" dirty="0"/>
              <a:t>It is used in an executable format by clinical decision support systems to generate alerts, interpretations, and to screen and manage messages to clinicians</a:t>
            </a:r>
          </a:p>
          <a:p>
            <a:r>
              <a:rPr lang="en-US" dirty="0"/>
              <a:t>Arden syntax was formerly a standard under ASTM, published in 1992, and is now part of Health Level Seven International</a:t>
            </a:r>
          </a:p>
          <a:p>
            <a:r>
              <a:rPr lang="en-US" dirty="0"/>
              <a:t>Arden syntax version 2.0 was published by HL7 in 1999</a:t>
            </a:r>
          </a:p>
          <a:p>
            <a:r>
              <a:rPr lang="en-US" dirty="0"/>
              <a:t>Arden syntax version 2.9 is the current version</a:t>
            </a:r>
          </a:p>
        </p:txBody>
      </p:sp>
    </p:spTree>
    <p:extLst>
      <p:ext uri="{BB962C8B-B14F-4D97-AF65-F5344CB8AC3E}">
        <p14:creationId xmlns:p14="http://schemas.microsoft.com/office/powerpoint/2010/main" val="40884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722094-DB42-435F-BBB7-242C7684F4EA}"/>
              </a:ext>
            </a:extLst>
          </p:cNvPr>
          <p:cNvSpPr>
            <a:spLocks noGrp="1"/>
          </p:cNvSpPr>
          <p:nvPr>
            <p:ph type="title"/>
          </p:nvPr>
        </p:nvSpPr>
        <p:spPr/>
        <p:txBody>
          <a:bodyPr/>
          <a:lstStyle/>
          <a:p>
            <a:r>
              <a:rPr lang="en-US" dirty="0"/>
              <a:t>Arden Syntax Structure</a:t>
            </a:r>
          </a:p>
        </p:txBody>
      </p:sp>
      <p:sp>
        <p:nvSpPr>
          <p:cNvPr id="3" name="Content Placeholder 2">
            <a:extLst>
              <a:ext uri="{FF2B5EF4-FFF2-40B4-BE49-F238E27FC236}">
                <a16:creationId xmlns:a16="http://schemas.microsoft.com/office/drawing/2014/main" xmlns="" id="{D563AB0B-0824-47F4-A128-242132EFD0EE}"/>
              </a:ext>
            </a:extLst>
          </p:cNvPr>
          <p:cNvSpPr>
            <a:spLocks noGrp="1"/>
          </p:cNvSpPr>
          <p:nvPr>
            <p:ph idx="1"/>
          </p:nvPr>
        </p:nvSpPr>
        <p:spPr/>
        <p:txBody>
          <a:bodyPr/>
          <a:lstStyle/>
          <a:p>
            <a:r>
              <a:rPr lang="en-US" dirty="0"/>
              <a:t>The unit of representation in the Arden syntax is the Medical Logic Module (MLM) </a:t>
            </a:r>
          </a:p>
          <a:p>
            <a:r>
              <a:rPr lang="en-US" dirty="0"/>
              <a:t>A Medical Logic Module is composed of four categories, namely maintenance, library, knowledge and resources, with appropriate slots</a:t>
            </a:r>
          </a:p>
          <a:p>
            <a:r>
              <a:rPr lang="en-US" dirty="0"/>
              <a:t>Arden Syntax is an instance of a Knowledge Resource-Centric Knowledge Integration Architecture, where the knowledge resources command the delivery mechanisms of clinical decision support system</a:t>
            </a:r>
          </a:p>
        </p:txBody>
      </p:sp>
    </p:spTree>
    <p:extLst>
      <p:ext uri="{BB962C8B-B14F-4D97-AF65-F5344CB8AC3E}">
        <p14:creationId xmlns:p14="http://schemas.microsoft.com/office/powerpoint/2010/main" val="594512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EB8362-17DC-4AEC-9476-41A0EE2A4E4D}"/>
              </a:ext>
            </a:extLst>
          </p:cNvPr>
          <p:cNvSpPr>
            <a:spLocks noGrp="1"/>
          </p:cNvSpPr>
          <p:nvPr>
            <p:ph type="title"/>
          </p:nvPr>
        </p:nvSpPr>
        <p:spPr/>
        <p:txBody>
          <a:bodyPr/>
          <a:lstStyle/>
          <a:p>
            <a:r>
              <a:rPr lang="en-US" dirty="0"/>
              <a:t>Maintenance Category</a:t>
            </a:r>
          </a:p>
        </p:txBody>
      </p:sp>
      <p:sp>
        <p:nvSpPr>
          <p:cNvPr id="3" name="Content Placeholder 2">
            <a:extLst>
              <a:ext uri="{FF2B5EF4-FFF2-40B4-BE49-F238E27FC236}">
                <a16:creationId xmlns:a16="http://schemas.microsoft.com/office/drawing/2014/main" xmlns="" id="{4979BB4D-4621-4007-A928-474499E8B00E}"/>
              </a:ext>
            </a:extLst>
          </p:cNvPr>
          <p:cNvSpPr>
            <a:spLocks noGrp="1"/>
          </p:cNvSpPr>
          <p:nvPr>
            <p:ph idx="1"/>
          </p:nvPr>
        </p:nvSpPr>
        <p:spPr/>
        <p:txBody>
          <a:bodyPr>
            <a:normAutofit/>
          </a:bodyPr>
          <a:lstStyle/>
          <a:p>
            <a:r>
              <a:rPr lang="en-US" dirty="0"/>
              <a:t>This category contains metadata about the MLM. </a:t>
            </a:r>
          </a:p>
          <a:p>
            <a:r>
              <a:rPr lang="en-US" dirty="0"/>
              <a:t>The maintenance category consists of slots that indicate maintenance information unrelated to the medical knowledge in the module</a:t>
            </a:r>
          </a:p>
          <a:p>
            <a:r>
              <a:rPr lang="en-US" dirty="0"/>
              <a:t>The first slot is the title which gives a brief description of the module followed by a file name, a distinct identifier used to specify the MLM. </a:t>
            </a:r>
          </a:p>
          <a:p>
            <a:r>
              <a:rPr lang="en-US" dirty="0"/>
              <a:t>The third slot is the version which specifies the version used. </a:t>
            </a:r>
          </a:p>
          <a:p>
            <a:pPr lvl="1"/>
            <a:r>
              <a:rPr lang="en-US" sz="1800" dirty="0"/>
              <a:t>It also maintains a track of updates to the MLMs.</a:t>
            </a:r>
          </a:p>
          <a:p>
            <a:r>
              <a:rPr lang="en-US" dirty="0"/>
              <a:t>A version slot is followed by institution and author slots that specify where the MLM is written and the person who wrote it</a:t>
            </a:r>
          </a:p>
          <a:p>
            <a:r>
              <a:rPr lang="en-US" dirty="0"/>
              <a:t>These slots are used for knowledge base maintenance and change control.</a:t>
            </a:r>
          </a:p>
        </p:txBody>
      </p:sp>
    </p:spTree>
    <p:extLst>
      <p:ext uri="{BB962C8B-B14F-4D97-AF65-F5344CB8AC3E}">
        <p14:creationId xmlns:p14="http://schemas.microsoft.com/office/powerpoint/2010/main" val="4219581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36C32D-CC2B-44E9-AAD5-1A3D22931C26}"/>
              </a:ext>
            </a:extLst>
          </p:cNvPr>
          <p:cNvSpPr>
            <a:spLocks noGrp="1"/>
          </p:cNvSpPr>
          <p:nvPr>
            <p:ph type="title"/>
          </p:nvPr>
        </p:nvSpPr>
        <p:spPr/>
        <p:txBody>
          <a:bodyPr/>
          <a:lstStyle/>
          <a:p>
            <a:r>
              <a:rPr lang="en-US" dirty="0"/>
              <a:t>Library Category</a:t>
            </a:r>
          </a:p>
        </p:txBody>
      </p:sp>
      <p:sp>
        <p:nvSpPr>
          <p:cNvPr id="3" name="Content Placeholder 2">
            <a:extLst>
              <a:ext uri="{FF2B5EF4-FFF2-40B4-BE49-F238E27FC236}">
                <a16:creationId xmlns:a16="http://schemas.microsoft.com/office/drawing/2014/main" xmlns="" id="{179B4458-D0AC-44C2-86DA-FEF7F779DB0D}"/>
              </a:ext>
            </a:extLst>
          </p:cNvPr>
          <p:cNvSpPr>
            <a:spLocks noGrp="1"/>
          </p:cNvSpPr>
          <p:nvPr>
            <p:ph idx="1"/>
          </p:nvPr>
        </p:nvSpPr>
        <p:spPr/>
        <p:txBody>
          <a:bodyPr/>
          <a:lstStyle/>
          <a:p>
            <a:r>
              <a:rPr lang="en-US" dirty="0"/>
              <a:t>This category contains five slots called purpose, explanation, keywords, citations and links</a:t>
            </a:r>
          </a:p>
          <a:p>
            <a:r>
              <a:rPr lang="en-US" dirty="0"/>
              <a:t>The purpose slot explains what a particular MLM is used for, whereas the explanation slot illustrates how an MLM works</a:t>
            </a:r>
          </a:p>
          <a:p>
            <a:r>
              <a:rPr lang="en-US" dirty="0"/>
              <a:t>Terms that can be used to search through a knowledge base of MLM is supplied by a keyword slot</a:t>
            </a:r>
          </a:p>
          <a:p>
            <a:r>
              <a:rPr lang="en-US" dirty="0"/>
              <a:t>The citation and link slots are optional</a:t>
            </a:r>
          </a:p>
          <a:p>
            <a:r>
              <a:rPr lang="en-US" dirty="0"/>
              <a:t>References to literature that support MLM’s medical behavior are included in the citation slot</a:t>
            </a:r>
          </a:p>
          <a:p>
            <a:r>
              <a:rPr lang="en-US" dirty="0"/>
              <a:t>Institution specific links to other sources of information such as electronic textbooks and educational modules are contained in the links slot</a:t>
            </a:r>
          </a:p>
        </p:txBody>
      </p:sp>
    </p:spTree>
    <p:extLst>
      <p:ext uri="{BB962C8B-B14F-4D97-AF65-F5344CB8AC3E}">
        <p14:creationId xmlns:p14="http://schemas.microsoft.com/office/powerpoint/2010/main" val="302299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C49060-64A7-46C2-94B5-52B2EE1DA49F}"/>
              </a:ext>
            </a:extLst>
          </p:cNvPr>
          <p:cNvSpPr>
            <a:spLocks noGrp="1"/>
          </p:cNvSpPr>
          <p:nvPr>
            <p:ph type="title"/>
          </p:nvPr>
        </p:nvSpPr>
        <p:spPr/>
        <p:txBody>
          <a:bodyPr/>
          <a:lstStyle/>
          <a:p>
            <a:r>
              <a:rPr lang="en-US" dirty="0"/>
              <a:t>Knowledge Category</a:t>
            </a:r>
          </a:p>
        </p:txBody>
      </p:sp>
      <p:sp>
        <p:nvSpPr>
          <p:cNvPr id="3" name="Content Placeholder 2">
            <a:extLst>
              <a:ext uri="{FF2B5EF4-FFF2-40B4-BE49-F238E27FC236}">
                <a16:creationId xmlns:a16="http://schemas.microsoft.com/office/drawing/2014/main" xmlns="" id="{10BD4654-FC30-4F36-824D-165AC3874EC3}"/>
              </a:ext>
            </a:extLst>
          </p:cNvPr>
          <p:cNvSpPr>
            <a:spLocks noGrp="1"/>
          </p:cNvSpPr>
          <p:nvPr>
            <p:ph idx="1"/>
          </p:nvPr>
        </p:nvSpPr>
        <p:spPr/>
        <p:txBody>
          <a:bodyPr>
            <a:normAutofit/>
          </a:bodyPr>
          <a:lstStyle/>
          <a:p>
            <a:r>
              <a:rPr lang="en-US" dirty="0"/>
              <a:t>This category contains the actual medical knowledge of the </a:t>
            </a:r>
            <a:r>
              <a:rPr lang="en-US" dirty="0" smtClean="0"/>
              <a:t>MLM</a:t>
            </a:r>
          </a:p>
          <a:p>
            <a:r>
              <a:rPr lang="en-US" dirty="0" smtClean="0"/>
              <a:t>It </a:t>
            </a:r>
            <a:r>
              <a:rPr lang="en-US" dirty="0"/>
              <a:t>consists of type, data, priority, evoke, logic and action slots</a:t>
            </a:r>
          </a:p>
          <a:p>
            <a:r>
              <a:rPr lang="en-US" dirty="0"/>
              <a:t>The way in which MLM is used is known by type </a:t>
            </a:r>
            <a:r>
              <a:rPr lang="en-US" dirty="0" smtClean="0"/>
              <a:t>slot </a:t>
            </a:r>
            <a:endParaRPr lang="en-US" dirty="0"/>
          </a:p>
          <a:p>
            <a:r>
              <a:rPr lang="en-US" dirty="0"/>
              <a:t>Terms used in the rest of the MLM are defined by the data slot</a:t>
            </a:r>
          </a:p>
          <a:p>
            <a:pPr lvl="1"/>
            <a:r>
              <a:rPr lang="en-US" sz="1800" dirty="0"/>
              <a:t>Its goal is to separate those parts of the MLM that are specific to an institution from the more generic parts of the MLM</a:t>
            </a:r>
          </a:p>
          <a:p>
            <a:pPr lvl="1"/>
            <a:r>
              <a:rPr lang="en-US" sz="1800" dirty="0"/>
              <a:t>The order in which the MLM must be invoked are indicated by the priority, which can be a number from 1 (Last) to 99 (first)</a:t>
            </a:r>
          </a:p>
          <a:p>
            <a:r>
              <a:rPr lang="en-US" dirty="0"/>
              <a:t>An MLM can be activated by an event, or by a direct call from an MLM or an application program which is specified by the evoke slot</a:t>
            </a:r>
          </a:p>
        </p:txBody>
      </p:sp>
    </p:spTree>
    <p:extLst>
      <p:ext uri="{BB962C8B-B14F-4D97-AF65-F5344CB8AC3E}">
        <p14:creationId xmlns:p14="http://schemas.microsoft.com/office/powerpoint/2010/main" val="3445901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0A69E6-E61F-4CE0-BBDA-7DFB9BCE5E5C}"/>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xmlns="" id="{28ECD8A7-9671-474C-AE24-936B37E98945}"/>
              </a:ext>
            </a:extLst>
          </p:cNvPr>
          <p:cNvSpPr>
            <a:spLocks noGrp="1"/>
          </p:cNvSpPr>
          <p:nvPr>
            <p:ph idx="1"/>
          </p:nvPr>
        </p:nvSpPr>
        <p:spPr/>
        <p:txBody>
          <a:bodyPr/>
          <a:lstStyle/>
          <a:p>
            <a:r>
              <a:rPr lang="en-US" dirty="0"/>
              <a:t>It is a part of the HL7 International Standards Organization and well known</a:t>
            </a:r>
          </a:p>
          <a:p>
            <a:r>
              <a:rPr lang="en-US" dirty="0"/>
              <a:t>It allows easy encoding of several important medical concepts</a:t>
            </a:r>
          </a:p>
          <a:p>
            <a:r>
              <a:rPr lang="en-US" dirty="0"/>
              <a:t>It is very appropriate for practical implementation of Clinical Decision Support Systems</a:t>
            </a:r>
          </a:p>
          <a:p>
            <a:r>
              <a:rPr lang="en-US" dirty="0"/>
              <a:t>Every data element and event has date/time stamp that is clinically significant</a:t>
            </a:r>
          </a:p>
          <a:p>
            <a:r>
              <a:rPr lang="en-US" dirty="0"/>
              <a:t>The code is written in a way close to natural language and easily readable</a:t>
            </a:r>
          </a:p>
          <a:p>
            <a:r>
              <a:rPr lang="en-US" dirty="0"/>
              <a:t>Easier to handle patient data created at different times by two components: value and primary time</a:t>
            </a:r>
          </a:p>
        </p:txBody>
      </p:sp>
    </p:spTree>
    <p:extLst>
      <p:ext uri="{BB962C8B-B14F-4D97-AF65-F5344CB8AC3E}">
        <p14:creationId xmlns:p14="http://schemas.microsoft.com/office/powerpoint/2010/main" val="302686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1E1DFB4-E939-4FFC-B93B-4E0B0F729EA9}"/>
              </a:ext>
            </a:extLst>
          </p:cNvPr>
          <p:cNvSpPr>
            <a:spLocks noGrp="1"/>
          </p:cNvSpPr>
          <p:nvPr>
            <p:ph idx="1"/>
          </p:nvPr>
        </p:nvSpPr>
        <p:spPr>
          <a:xfrm>
            <a:off x="411481" y="164592"/>
            <a:ext cx="4873751" cy="6492239"/>
          </a:xfrm>
        </p:spPr>
        <p:txBody>
          <a:bodyPr>
            <a:normAutofit fontScale="92500" lnSpcReduction="10000"/>
          </a:bodyPr>
          <a:lstStyle/>
          <a:p>
            <a:r>
              <a:rPr lang="en-US" dirty="0"/>
              <a:t>maintenance :</a:t>
            </a:r>
          </a:p>
          <a:p>
            <a:r>
              <a:rPr lang="en-US" dirty="0"/>
              <a:t>title : To check the diastolic blood pressure of the patient ;;</a:t>
            </a:r>
          </a:p>
          <a:p>
            <a:r>
              <a:rPr lang="en-US" dirty="0" err="1"/>
              <a:t>mlmname</a:t>
            </a:r>
            <a:r>
              <a:rPr lang="en-US" dirty="0"/>
              <a:t> : Hypotension ;;</a:t>
            </a:r>
          </a:p>
          <a:p>
            <a:r>
              <a:rPr lang="en-US" dirty="0" err="1"/>
              <a:t>arden</a:t>
            </a:r>
            <a:r>
              <a:rPr lang="en-US" dirty="0"/>
              <a:t> : version 2.7;;</a:t>
            </a:r>
          </a:p>
          <a:p>
            <a:r>
              <a:rPr lang="en-US" dirty="0"/>
              <a:t>version : 1.00;;</a:t>
            </a:r>
          </a:p>
          <a:p>
            <a:r>
              <a:rPr lang="en-US" dirty="0"/>
              <a:t>institution : Latrobe University </a:t>
            </a:r>
            <a:r>
              <a:rPr lang="en-US" dirty="0" err="1"/>
              <a:t>Bundoora</a:t>
            </a:r>
            <a:r>
              <a:rPr lang="en-US" dirty="0"/>
              <a:t> ;;</a:t>
            </a:r>
          </a:p>
          <a:p>
            <a:r>
              <a:rPr lang="en-US" dirty="0"/>
              <a:t>author : Lakshmi </a:t>
            </a:r>
            <a:r>
              <a:rPr lang="en-US" dirty="0" err="1"/>
              <a:t>Devineni</a:t>
            </a:r>
            <a:r>
              <a:rPr lang="en-US" dirty="0"/>
              <a:t> ;;</a:t>
            </a:r>
          </a:p>
          <a:p>
            <a:r>
              <a:rPr lang="en-US" dirty="0"/>
              <a:t>specialist : ;;</a:t>
            </a:r>
          </a:p>
          <a:p>
            <a:r>
              <a:rPr lang="en-US" dirty="0"/>
              <a:t>date: 2013-06-02;;</a:t>
            </a:r>
          </a:p>
          <a:p>
            <a:r>
              <a:rPr lang="en-US" dirty="0"/>
              <a:t>validation : testing ;;</a:t>
            </a:r>
          </a:p>
          <a:p>
            <a:r>
              <a:rPr lang="en-US" dirty="0"/>
              <a:t>library :</a:t>
            </a:r>
          </a:p>
          <a:p>
            <a:r>
              <a:rPr lang="en-US" dirty="0"/>
              <a:t>purpose : check </a:t>
            </a:r>
            <a:r>
              <a:rPr lang="en-US" b="1" dirty="0"/>
              <a:t>if </a:t>
            </a:r>
            <a:r>
              <a:rPr lang="en-US" dirty="0"/>
              <a:t>the diastolic blood pressure of the patient is within limits ;;</a:t>
            </a:r>
          </a:p>
          <a:p>
            <a:r>
              <a:rPr lang="en-US" dirty="0"/>
              <a:t>explanation : This MLM is an example </a:t>
            </a:r>
            <a:r>
              <a:rPr lang="en-US" b="1" dirty="0"/>
              <a:t>for </a:t>
            </a:r>
            <a:r>
              <a:rPr lang="en-US" dirty="0"/>
              <a:t>reading data and writing a message ;;</a:t>
            </a:r>
          </a:p>
          <a:p>
            <a:r>
              <a:rPr lang="en-US" dirty="0"/>
              <a:t>keywords : hypotension ; categorization ;;</a:t>
            </a:r>
          </a:p>
          <a:p>
            <a:r>
              <a:rPr lang="en-US" dirty="0"/>
              <a:t>citations : ;;</a:t>
            </a:r>
          </a:p>
        </p:txBody>
      </p:sp>
      <p:sp>
        <p:nvSpPr>
          <p:cNvPr id="4" name="Content Placeholder 2">
            <a:extLst>
              <a:ext uri="{FF2B5EF4-FFF2-40B4-BE49-F238E27FC236}">
                <a16:creationId xmlns:a16="http://schemas.microsoft.com/office/drawing/2014/main" xmlns="" id="{A037C5F0-69C0-4EEE-BAD9-EA154CBD20CA}"/>
              </a:ext>
            </a:extLst>
          </p:cNvPr>
          <p:cNvSpPr txBox="1">
            <a:spLocks/>
          </p:cNvSpPr>
          <p:nvPr/>
        </p:nvSpPr>
        <p:spPr>
          <a:xfrm>
            <a:off x="6781801" y="182880"/>
            <a:ext cx="4873751" cy="6492239"/>
          </a:xfrm>
          <a:prstGeom prst="rect">
            <a:avLst/>
          </a:prstGeom>
        </p:spPr>
        <p:txBody>
          <a:bodyPr vert="horz" lIns="91440" tIns="45720" rIns="91440" bIns="45720" rtlCol="0" anchor="ctr">
            <a:normAutofit/>
          </a:bodyPr>
          <a:lst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a:lstStyle>
          <a:p>
            <a:r>
              <a:rPr lang="en-US" dirty="0"/>
              <a:t>links : http:</a:t>
            </a:r>
            <a:r>
              <a:rPr lang="en-US" i="1" dirty="0"/>
              <a:t>//en.wikipedia.org/wiki/Hypotension;;</a:t>
            </a:r>
          </a:p>
          <a:p>
            <a:r>
              <a:rPr lang="en-US" dirty="0"/>
              <a:t>knowledge :</a:t>
            </a:r>
          </a:p>
          <a:p>
            <a:r>
              <a:rPr lang="en-US" dirty="0"/>
              <a:t>type: </a:t>
            </a:r>
            <a:r>
              <a:rPr lang="en-US" dirty="0" err="1"/>
              <a:t>data_driven</a:t>
            </a:r>
            <a:r>
              <a:rPr lang="en-US" dirty="0"/>
              <a:t> ;;</a:t>
            </a:r>
          </a:p>
          <a:p>
            <a:r>
              <a:rPr lang="en-US" dirty="0"/>
              <a:t>data:</a:t>
            </a:r>
          </a:p>
          <a:p>
            <a:r>
              <a:rPr lang="en-US" i="1" dirty="0"/>
              <a:t>/* read the diastolic blood pressure */</a:t>
            </a:r>
          </a:p>
          <a:p>
            <a:r>
              <a:rPr lang="en-US" dirty="0" err="1"/>
              <a:t>diastolic_blood_pressure</a:t>
            </a:r>
            <a:r>
              <a:rPr lang="en-US" dirty="0"/>
              <a:t> := read last</a:t>
            </a:r>
          </a:p>
          <a:p>
            <a:r>
              <a:rPr lang="en-US" dirty="0"/>
              <a:t>{diastolic blood pressure }; </a:t>
            </a:r>
            <a:r>
              <a:rPr lang="en-US" i="1" dirty="0"/>
              <a:t>/* the value in braces is specific to your</a:t>
            </a:r>
          </a:p>
          <a:p>
            <a:r>
              <a:rPr lang="en-US" i="1" dirty="0"/>
              <a:t>runtime environment */</a:t>
            </a:r>
          </a:p>
          <a:p>
            <a:r>
              <a:rPr lang="en-US" i="1" dirty="0"/>
              <a:t>/* If the height is lower than </a:t>
            </a:r>
            <a:r>
              <a:rPr lang="en-US" i="1" dirty="0" err="1"/>
              <a:t>height_threshold</a:t>
            </a:r>
            <a:r>
              <a:rPr lang="en-US" i="1" dirty="0"/>
              <a:t>, output a message */</a:t>
            </a:r>
          </a:p>
          <a:p>
            <a:r>
              <a:rPr lang="en-US" dirty="0" err="1"/>
              <a:t>diastolic_pressure_threshold</a:t>
            </a:r>
            <a:r>
              <a:rPr lang="en-US" dirty="0"/>
              <a:t> := 60;</a:t>
            </a:r>
          </a:p>
          <a:p>
            <a:r>
              <a:rPr lang="en-US" dirty="0" err="1"/>
              <a:t>stdout_dest</a:t>
            </a:r>
            <a:r>
              <a:rPr lang="en-US" dirty="0"/>
              <a:t> := destination</a:t>
            </a:r>
          </a:p>
          <a:p>
            <a:r>
              <a:rPr lang="en-US" dirty="0"/>
              <a:t>{</a:t>
            </a:r>
            <a:r>
              <a:rPr lang="en-US" dirty="0" err="1"/>
              <a:t>stdout</a:t>
            </a:r>
            <a:r>
              <a:rPr lang="en-US" dirty="0"/>
              <a:t> };</a:t>
            </a:r>
          </a:p>
          <a:p>
            <a:r>
              <a:rPr lang="en-US" dirty="0"/>
              <a:t>;;</a:t>
            </a:r>
          </a:p>
          <a:p>
            <a:r>
              <a:rPr lang="en-US" dirty="0"/>
              <a:t>evoke : </a:t>
            </a:r>
            <a:r>
              <a:rPr lang="en-US" dirty="0" err="1"/>
              <a:t>null_event</a:t>
            </a:r>
            <a:r>
              <a:rPr lang="en-US" dirty="0"/>
              <a:t> ;;</a:t>
            </a:r>
          </a:p>
        </p:txBody>
      </p:sp>
      <p:cxnSp>
        <p:nvCxnSpPr>
          <p:cNvPr id="6" name="Connector: Elbow 5">
            <a:extLst>
              <a:ext uri="{FF2B5EF4-FFF2-40B4-BE49-F238E27FC236}">
                <a16:creationId xmlns:a16="http://schemas.microsoft.com/office/drawing/2014/main" xmlns="" id="{AF8A32B0-75D7-4112-9572-F48B95CF109F}"/>
              </a:ext>
            </a:extLst>
          </p:cNvPr>
          <p:cNvCxnSpPr>
            <a:cxnSpLocks/>
          </p:cNvCxnSpPr>
          <p:nvPr/>
        </p:nvCxnSpPr>
        <p:spPr>
          <a:xfrm rot="5400000" flipH="1" flipV="1">
            <a:off x="1072898" y="1877567"/>
            <a:ext cx="5669280" cy="3304033"/>
          </a:xfrm>
          <a:prstGeom prst="bentConnector3">
            <a:avLst>
              <a:gd name="adj1" fmla="val 1291"/>
            </a:avLst>
          </a:prstGeom>
          <a:ln w="28575">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xmlns="" id="{30B95A35-DE25-4BDF-B7C0-21BF3D3D306A}"/>
              </a:ext>
            </a:extLst>
          </p:cNvPr>
          <p:cNvCxnSpPr>
            <a:cxnSpLocks/>
          </p:cNvCxnSpPr>
          <p:nvPr/>
        </p:nvCxnSpPr>
        <p:spPr>
          <a:xfrm flipV="1">
            <a:off x="5559555" y="420624"/>
            <a:ext cx="1222246" cy="274319"/>
          </a:xfrm>
          <a:prstGeom prst="straightConnector1">
            <a:avLst/>
          </a:prstGeom>
          <a:ln w="28575">
            <a:solidFill>
              <a:srgbClr val="FFFF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93777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290</TotalTime>
  <Words>2091</Words>
  <Application>Microsoft Office PowerPoint</Application>
  <PresentationFormat>Custom</PresentationFormat>
  <Paragraphs>211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Celestial</vt:lpstr>
      <vt:lpstr>Programming in  Health IT – Part 1</vt:lpstr>
      <vt:lpstr>Objectives</vt:lpstr>
      <vt:lpstr>Arden Syntax</vt:lpstr>
      <vt:lpstr>Arden Syntax Structure</vt:lpstr>
      <vt:lpstr>Maintenance Category</vt:lpstr>
      <vt:lpstr>Library Category</vt:lpstr>
      <vt:lpstr>Knowledge Category</vt:lpstr>
      <vt:lpstr>Advantages</vt:lpstr>
      <vt:lpstr>PowerPoint Presentation</vt:lpstr>
      <vt:lpstr>Pseudocode</vt:lpstr>
      <vt:lpstr>Pseudocode overview </vt:lpstr>
      <vt:lpstr>Pseudocode Standards</vt:lpstr>
      <vt:lpstr>Understanding Algorithms</vt:lpstr>
      <vt:lpstr>Sequence and While Constructs</vt:lpstr>
      <vt:lpstr>If-Then-Else</vt:lpstr>
      <vt:lpstr>Example Pseudocode</vt:lpstr>
      <vt:lpstr>Use Pseudocode Iteratively: Write once, Revise Later</vt:lpstr>
      <vt:lpstr>Use Pseudocode to Add Features</vt:lpstr>
      <vt:lpstr>Standard Pseudocode Procedure          1 of 5</vt:lpstr>
      <vt:lpstr>Standard Pseudocode Procedure          2 of 5</vt:lpstr>
      <vt:lpstr>Standard Pseudocode Procedure          3 of 5</vt:lpstr>
      <vt:lpstr>Standard Pseudocode Procedure          4 of 5 </vt:lpstr>
      <vt:lpstr>Standard Pseudocode Procedure          5 of 5 </vt:lpstr>
      <vt:lpstr>Practicing Pseudocode</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in  Health IT</dc:title>
  <dc:creator>Bob Marshall</dc:creator>
  <cp:lastModifiedBy>MARSHALL.ROBERT.C.CIV.1071257505</cp:lastModifiedBy>
  <cp:revision>13</cp:revision>
  <dcterms:created xsi:type="dcterms:W3CDTF">2018-01-01T21:27:05Z</dcterms:created>
  <dcterms:modified xsi:type="dcterms:W3CDTF">2018-01-02T14:39:45Z</dcterms:modified>
</cp:coreProperties>
</file>