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65" r:id="rId5"/>
    <p:sldId id="310" r:id="rId6"/>
    <p:sldId id="320" r:id="rId7"/>
    <p:sldId id="327" r:id="rId8"/>
    <p:sldId id="357" r:id="rId9"/>
    <p:sldId id="330" r:id="rId10"/>
    <p:sldId id="331" r:id="rId11"/>
    <p:sldId id="328" r:id="rId12"/>
    <p:sldId id="321" r:id="rId13"/>
    <p:sldId id="317" r:id="rId14"/>
    <p:sldId id="322" r:id="rId15"/>
    <p:sldId id="323" r:id="rId16"/>
    <p:sldId id="324" r:id="rId17"/>
    <p:sldId id="325" r:id="rId18"/>
    <p:sldId id="326" r:id="rId19"/>
    <p:sldId id="329" r:id="rId20"/>
    <p:sldId id="332" r:id="rId21"/>
    <p:sldId id="333" r:id="rId22"/>
    <p:sldId id="334" r:id="rId23"/>
    <p:sldId id="335" r:id="rId24"/>
    <p:sldId id="336" r:id="rId25"/>
    <p:sldId id="337" r:id="rId26"/>
    <p:sldId id="338" r:id="rId27"/>
    <p:sldId id="339" r:id="rId28"/>
    <p:sldId id="340" r:id="rId29"/>
    <p:sldId id="341" r:id="rId30"/>
    <p:sldId id="342" r:id="rId31"/>
    <p:sldId id="351" r:id="rId32"/>
    <p:sldId id="343" r:id="rId33"/>
    <p:sldId id="344" r:id="rId34"/>
    <p:sldId id="345" r:id="rId35"/>
    <p:sldId id="346" r:id="rId36"/>
    <p:sldId id="347" r:id="rId37"/>
    <p:sldId id="348" r:id="rId38"/>
    <p:sldId id="349" r:id="rId39"/>
    <p:sldId id="358" r:id="rId40"/>
    <p:sldId id="359" r:id="rId41"/>
    <p:sldId id="350" r:id="rId42"/>
    <p:sldId id="352" r:id="rId43"/>
    <p:sldId id="353" r:id="rId44"/>
    <p:sldId id="354" r:id="rId45"/>
    <p:sldId id="356" r:id="rId46"/>
    <p:sldId id="355" r:id="rId47"/>
    <p:sldId id="360" r:id="rId48"/>
    <p:sldId id="361" r:id="rId49"/>
    <p:sldId id="362" r:id="rId50"/>
  </p:sldIdLst>
  <p:sldSz cx="12188825"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979" autoAdjust="0"/>
    <p:restoredTop sz="94629" autoAdjust="0"/>
  </p:normalViewPr>
  <p:slideViewPr>
    <p:cSldViewPr showGuides="1">
      <p:cViewPr varScale="1">
        <p:scale>
          <a:sx n="56" d="100"/>
          <a:sy n="56" d="100"/>
        </p:scale>
        <p:origin x="-86" y="-73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1/2/2018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1/2/2018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1/2/2018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1/2/2018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1/2/2018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1/2/2018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emo.cds-hooks.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Programming in Health IT – Part 2</a:t>
            </a:r>
            <a:endParaRPr lang="en-US"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r>
              <a:rPr lang="it-IT" dirty="0"/>
              <a:t>Bob Marshall, MD MPH MISM FAAFP</a:t>
            </a:r>
            <a:br>
              <a:rPr lang="it-IT" dirty="0"/>
            </a:br>
            <a:r>
              <a:rPr lang="it-IT" dirty="0" smtClean="0"/>
              <a:t>DoD/MAMC </a:t>
            </a:r>
            <a:r>
              <a:rPr lang="it-IT" dirty="0"/>
              <a:t>Clinical Informatics Fellowship</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79612" y="109816"/>
            <a:ext cx="8305800" cy="6595784"/>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a:t>Approach                           1 of 2</a:t>
            </a:r>
          </a:p>
        </p:txBody>
      </p:sp>
      <p:sp>
        <p:nvSpPr>
          <p:cNvPr id="3" name="Content Placeholder 2"/>
          <p:cNvSpPr>
            <a:spLocks noGrp="1"/>
          </p:cNvSpPr>
          <p:nvPr>
            <p:ph idx="1"/>
          </p:nvPr>
        </p:nvSpPr>
        <p:spPr>
          <a:xfrm>
            <a:off x="1532023" y="1766047"/>
            <a:ext cx="9134391" cy="4114801"/>
          </a:xfrm>
        </p:spPr>
        <p:txBody>
          <a:bodyPr/>
          <a:lstStyle/>
          <a:p>
            <a:r>
              <a:rPr lang="en-US" dirty="0"/>
              <a:t>The philosophy behind FHIR is to build a base set of resources that, either by themselves or when combined, satisfy the majority of common use cases</a:t>
            </a:r>
          </a:p>
          <a:p>
            <a:r>
              <a:rPr lang="en-US" dirty="0"/>
              <a:t>FHIR resources aim to define the information contents and structure for the core information set that is shared by most implementations </a:t>
            </a:r>
          </a:p>
          <a:p>
            <a:r>
              <a:rPr lang="en-US" dirty="0"/>
              <a:t>There is a built-in extension mechanism to cover the remaining content as needed</a:t>
            </a:r>
          </a:p>
          <a:p>
            <a:r>
              <a:rPr lang="en-US" dirty="0"/>
              <a:t>With FHIR, specific use cases are usually implemented by combining resources together through the use of resource references</a:t>
            </a:r>
          </a:p>
        </p:txBody>
      </p:sp>
    </p:spTree>
    <p:extLst>
      <p:ext uri="{BB962C8B-B14F-4D97-AF65-F5344CB8AC3E}">
        <p14:creationId xmlns:p14="http://schemas.microsoft.com/office/powerpoint/2010/main" val="339521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a:t>Approach                           2 of 2</a:t>
            </a:r>
          </a:p>
        </p:txBody>
      </p:sp>
      <p:sp>
        <p:nvSpPr>
          <p:cNvPr id="3" name="Content Placeholder 2"/>
          <p:cNvSpPr>
            <a:spLocks noGrp="1"/>
          </p:cNvSpPr>
          <p:nvPr>
            <p:ph idx="1"/>
          </p:nvPr>
        </p:nvSpPr>
        <p:spPr>
          <a:xfrm>
            <a:off x="1522413" y="1904999"/>
            <a:ext cx="9134391" cy="4343401"/>
          </a:xfrm>
        </p:spPr>
        <p:txBody>
          <a:bodyPr>
            <a:normAutofit/>
          </a:bodyPr>
          <a:lstStyle/>
          <a:p>
            <a:r>
              <a:rPr lang="en-US" dirty="0"/>
              <a:t>Although a single resource might be useful by itself for a given use case, it is more common that resources will be combined and tailored to meet use case specific requirements </a:t>
            </a:r>
          </a:p>
          <a:p>
            <a:r>
              <a:rPr lang="en-US" dirty="0"/>
              <a:t>Two special kinds of resources are used to describe how resources are defined and used: </a:t>
            </a:r>
          </a:p>
          <a:p>
            <a:pPr lvl="1"/>
            <a:r>
              <a:rPr lang="en-US" sz="2400" dirty="0"/>
              <a:t>Capability Statement - describes the interfaces that an implementation exposes for exchange of data</a:t>
            </a:r>
          </a:p>
          <a:p>
            <a:pPr lvl="1"/>
            <a:r>
              <a:rPr lang="en-US" sz="2400" dirty="0"/>
              <a:t>Structure Definition - provide additional rules that serve to constrain the optionality, cardinality, terminology bindings, data types and extensions defined in the resources used by the implementation</a:t>
            </a:r>
          </a:p>
          <a:p>
            <a:endParaRPr lang="en-US" dirty="0"/>
          </a:p>
        </p:txBody>
      </p:sp>
    </p:spTree>
    <p:extLst>
      <p:ext uri="{BB962C8B-B14F-4D97-AF65-F5344CB8AC3E}">
        <p14:creationId xmlns:p14="http://schemas.microsoft.com/office/powerpoint/2010/main" val="319582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a:t>The Specification                   1 of 3</a:t>
            </a:r>
          </a:p>
        </p:txBody>
      </p:sp>
      <p:sp>
        <p:nvSpPr>
          <p:cNvPr id="3" name="Content Placeholder 2"/>
          <p:cNvSpPr>
            <a:spLocks noGrp="1"/>
          </p:cNvSpPr>
          <p:nvPr>
            <p:ph idx="1"/>
          </p:nvPr>
        </p:nvSpPr>
        <p:spPr>
          <a:xfrm>
            <a:off x="1522413" y="1752600"/>
            <a:ext cx="9134391" cy="4571999"/>
          </a:xfrm>
        </p:spPr>
        <p:txBody>
          <a:bodyPr>
            <a:normAutofit/>
          </a:bodyPr>
          <a:lstStyle/>
          <a:p>
            <a:r>
              <a:rPr lang="en-US" dirty="0"/>
              <a:t>Broadly, the FHIR specification is broken up into a set of modules: </a:t>
            </a:r>
          </a:p>
          <a:p>
            <a:pPr lvl="1"/>
            <a:r>
              <a:rPr lang="en-US" sz="2400" dirty="0"/>
              <a:t>Foundation: The basic definitional and exchange infrastructure on which the rest of the specification is built</a:t>
            </a:r>
          </a:p>
          <a:p>
            <a:pPr lvl="1"/>
            <a:r>
              <a:rPr lang="en-US" sz="2400" dirty="0"/>
              <a:t>Implementer Support: Services to help implementers make use of the specification</a:t>
            </a:r>
          </a:p>
          <a:p>
            <a:pPr lvl="1"/>
            <a:r>
              <a:rPr lang="en-US" sz="2400" dirty="0"/>
              <a:t>Security &amp; Privacy: Documentation and services to create and maintain security, integrity and privacy</a:t>
            </a:r>
          </a:p>
          <a:p>
            <a:pPr lvl="1"/>
            <a:r>
              <a:rPr lang="en-US" sz="2400" dirty="0"/>
              <a:t>Conformance: How to test conformance to the specification, and define implementation guides</a:t>
            </a:r>
          </a:p>
          <a:p>
            <a:pPr lvl="1"/>
            <a:r>
              <a:rPr lang="en-US" sz="2400" dirty="0"/>
              <a:t>Terminology: Use and support of terminologies and related artifacts</a:t>
            </a:r>
          </a:p>
        </p:txBody>
      </p:sp>
    </p:spTree>
    <p:extLst>
      <p:ext uri="{BB962C8B-B14F-4D97-AF65-F5344CB8AC3E}">
        <p14:creationId xmlns:p14="http://schemas.microsoft.com/office/powerpoint/2010/main" val="98144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066800"/>
          </a:xfrm>
        </p:spPr>
        <p:txBody>
          <a:bodyPr/>
          <a:lstStyle/>
          <a:p>
            <a:r>
              <a:rPr lang="en-US" dirty="0"/>
              <a:t>The Specification                   2 of 3</a:t>
            </a:r>
          </a:p>
        </p:txBody>
      </p:sp>
      <p:sp>
        <p:nvSpPr>
          <p:cNvPr id="3" name="Content Placeholder 2"/>
          <p:cNvSpPr>
            <a:spLocks noGrp="1"/>
          </p:cNvSpPr>
          <p:nvPr>
            <p:ph idx="1"/>
          </p:nvPr>
        </p:nvSpPr>
        <p:spPr>
          <a:xfrm>
            <a:off x="1522413" y="1600201"/>
            <a:ext cx="9134391" cy="4952999"/>
          </a:xfrm>
        </p:spPr>
        <p:txBody>
          <a:bodyPr>
            <a:normAutofit/>
          </a:bodyPr>
          <a:lstStyle/>
          <a:p>
            <a:pPr lvl="1"/>
            <a:r>
              <a:rPr lang="en-US" sz="2400" dirty="0"/>
              <a:t>Linked Data: How to use RDF, and how ontologies are used when defining the FHIR content</a:t>
            </a:r>
          </a:p>
          <a:p>
            <a:pPr lvl="1"/>
            <a:r>
              <a:rPr lang="en-US" sz="2400" dirty="0"/>
              <a:t>Administration: Basic resources for tracking patients, practitioners, organizations, devices, substances, </a:t>
            </a:r>
            <a:r>
              <a:rPr lang="en-US" sz="2400" dirty="0" err="1"/>
              <a:t>etc</a:t>
            </a:r>
            <a:endParaRPr lang="en-US" sz="2400" dirty="0"/>
          </a:p>
          <a:p>
            <a:pPr lvl="1"/>
            <a:r>
              <a:rPr lang="en-US" sz="2400" dirty="0"/>
              <a:t>Clinical: Core clinical content such as problems, allergies, and the care process (care plans, referrals) + more</a:t>
            </a:r>
          </a:p>
          <a:p>
            <a:pPr lvl="1"/>
            <a:r>
              <a:rPr lang="en-US" sz="2400" dirty="0"/>
              <a:t>Medications: Medication management and immunization tracking</a:t>
            </a:r>
          </a:p>
          <a:p>
            <a:pPr lvl="1"/>
            <a:r>
              <a:rPr lang="en-US" sz="2400" dirty="0"/>
              <a:t>Diagnostics: Observations, Diagnostic reports and requests + related content</a:t>
            </a:r>
          </a:p>
          <a:p>
            <a:pPr lvl="1"/>
            <a:r>
              <a:rPr lang="en-US" sz="2400" dirty="0"/>
              <a:t>Workflow: Managing the process of care, and technical artifacts to do with obligation management</a:t>
            </a:r>
          </a:p>
        </p:txBody>
      </p:sp>
    </p:spTree>
    <p:extLst>
      <p:ext uri="{BB962C8B-B14F-4D97-AF65-F5344CB8AC3E}">
        <p14:creationId xmlns:p14="http://schemas.microsoft.com/office/powerpoint/2010/main" val="19910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219200"/>
          </a:xfrm>
        </p:spPr>
        <p:txBody>
          <a:bodyPr/>
          <a:lstStyle/>
          <a:p>
            <a:r>
              <a:rPr lang="en-US" dirty="0"/>
              <a:t>The Specification                   3 of 3</a:t>
            </a:r>
          </a:p>
        </p:txBody>
      </p:sp>
      <p:sp>
        <p:nvSpPr>
          <p:cNvPr id="3" name="Content Placeholder 2"/>
          <p:cNvSpPr>
            <a:spLocks noGrp="1"/>
          </p:cNvSpPr>
          <p:nvPr>
            <p:ph idx="1"/>
          </p:nvPr>
        </p:nvSpPr>
        <p:spPr/>
        <p:txBody>
          <a:bodyPr/>
          <a:lstStyle/>
          <a:p>
            <a:pPr lvl="1"/>
            <a:r>
              <a:rPr lang="en-US" sz="2400" dirty="0"/>
              <a:t>Financial: Billing and Claiming support</a:t>
            </a:r>
          </a:p>
          <a:p>
            <a:pPr lvl="1"/>
            <a:r>
              <a:rPr lang="en-US" sz="2400" dirty="0"/>
              <a:t>Clinical Reasoning: Clinical Decision Support and Quality Measures</a:t>
            </a:r>
          </a:p>
        </p:txBody>
      </p:sp>
    </p:spTree>
    <p:extLst>
      <p:ext uri="{BB962C8B-B14F-4D97-AF65-F5344CB8AC3E}">
        <p14:creationId xmlns:p14="http://schemas.microsoft.com/office/powerpoint/2010/main" val="15228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a:t>What does it mean for CI?</a:t>
            </a:r>
          </a:p>
        </p:txBody>
      </p:sp>
      <p:sp>
        <p:nvSpPr>
          <p:cNvPr id="3" name="Content Placeholder 2"/>
          <p:cNvSpPr>
            <a:spLocks noGrp="1"/>
          </p:cNvSpPr>
          <p:nvPr>
            <p:ph idx="1"/>
          </p:nvPr>
        </p:nvSpPr>
        <p:spPr>
          <a:xfrm>
            <a:off x="1522413" y="1676400"/>
            <a:ext cx="9134391" cy="4648199"/>
          </a:xfrm>
        </p:spPr>
        <p:txBody>
          <a:bodyPr>
            <a:normAutofit/>
          </a:bodyPr>
          <a:lstStyle/>
          <a:p>
            <a:r>
              <a:rPr lang="en-US" dirty="0"/>
              <a:t>Because FHIR is implemented on top of HL7 and the HTTPS (HTTP Secure) protocol, messages can be parsed by wire data analytics platforms for real-time data gathering </a:t>
            </a:r>
          </a:p>
          <a:p>
            <a:r>
              <a:rPr lang="en-US" dirty="0"/>
              <a:t>In this concept, healthcare organizations would be able to gather real-time data from specified segments in FHIR messages as those messages pass over the network</a:t>
            </a:r>
          </a:p>
          <a:p>
            <a:r>
              <a:rPr lang="en-US" dirty="0"/>
              <a:t>That data can be streamed to a data store where it can be correlated with other informatics data </a:t>
            </a:r>
          </a:p>
          <a:p>
            <a:r>
              <a:rPr lang="en-US" dirty="0"/>
              <a:t>Potential use cases include epidemic tracking, prescription drug fraud, adverse drug interaction warnings, and emergency room wait times</a:t>
            </a:r>
          </a:p>
        </p:txBody>
      </p:sp>
    </p:spTree>
    <p:extLst>
      <p:ext uri="{BB962C8B-B14F-4D97-AF65-F5344CB8AC3E}">
        <p14:creationId xmlns:p14="http://schemas.microsoft.com/office/powerpoint/2010/main" val="877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SMART/SMART on FHIR</a:t>
            </a:r>
          </a:p>
        </p:txBody>
      </p:sp>
    </p:spTree>
    <p:extLst>
      <p:ext uri="{BB962C8B-B14F-4D97-AF65-F5344CB8AC3E}">
        <p14:creationId xmlns:p14="http://schemas.microsoft.com/office/powerpoint/2010/main" val="211405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3" y="381000"/>
            <a:ext cx="9144001" cy="990600"/>
          </a:xfrm>
        </p:spPr>
        <p:txBody>
          <a:bodyPr/>
          <a:lstStyle/>
          <a:p>
            <a:r>
              <a:rPr lang="en-US" dirty="0"/>
              <a:t>SMART</a:t>
            </a:r>
          </a:p>
        </p:txBody>
      </p:sp>
      <p:sp>
        <p:nvSpPr>
          <p:cNvPr id="5" name="Content Placeholder 4"/>
          <p:cNvSpPr>
            <a:spLocks noGrp="1"/>
          </p:cNvSpPr>
          <p:nvPr>
            <p:ph idx="1"/>
          </p:nvPr>
        </p:nvSpPr>
        <p:spPr>
          <a:xfrm>
            <a:off x="1522413" y="1524000"/>
            <a:ext cx="9134391" cy="4724399"/>
          </a:xfrm>
        </p:spPr>
        <p:txBody>
          <a:bodyPr>
            <a:normAutofit/>
          </a:bodyPr>
          <a:lstStyle/>
          <a:p>
            <a:r>
              <a:rPr lang="en-US" dirty="0"/>
              <a:t>The SMART project, Substitutable Medical Apps &amp; Reusable Technology, was borne from an essay published in </a:t>
            </a:r>
            <a:r>
              <a:rPr lang="en-US" i="1" dirty="0"/>
              <a:t>New England Journal of Medicine </a:t>
            </a:r>
            <a:r>
              <a:rPr lang="en-US" dirty="0"/>
              <a:t>in 2009</a:t>
            </a:r>
          </a:p>
          <a:p>
            <a:r>
              <a:rPr lang="en-US" dirty="0"/>
              <a:t>The project is under the ONC's Strategic Health IT Advanced Research Projects. In 2010, the SMART project received a four-year, $15 million grant from the ONC to conduct its research</a:t>
            </a:r>
          </a:p>
          <a:p>
            <a:r>
              <a:rPr lang="en-US" dirty="0"/>
              <a:t>The key focus of SMART is to develop a SMART platform architecture to achieve two major goals: </a:t>
            </a:r>
          </a:p>
          <a:p>
            <a:pPr lvl="1"/>
            <a:r>
              <a:rPr lang="en-US" dirty="0"/>
              <a:t>Develop a user interface to allow substitutability for medical apps based on shared basic components and </a:t>
            </a:r>
          </a:p>
          <a:p>
            <a:pPr lvl="1"/>
            <a:r>
              <a:rPr lang="en-US" dirty="0"/>
              <a:t>Create a set of services to enable efficient data capture, storage, retrieval and analytics. </a:t>
            </a:r>
          </a:p>
        </p:txBody>
      </p:sp>
    </p:spTree>
    <p:extLst>
      <p:ext uri="{BB962C8B-B14F-4D97-AF65-F5344CB8AC3E}">
        <p14:creationId xmlns:p14="http://schemas.microsoft.com/office/powerpoint/2010/main" val="37498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err="1"/>
              <a:t>SMARTer</a:t>
            </a:r>
            <a:endParaRPr lang="en-US" dirty="0"/>
          </a:p>
        </p:txBody>
      </p:sp>
      <p:sp>
        <p:nvSpPr>
          <p:cNvPr id="3" name="Content Placeholder 2"/>
          <p:cNvSpPr>
            <a:spLocks noGrp="1"/>
          </p:cNvSpPr>
          <p:nvPr>
            <p:ph idx="1"/>
          </p:nvPr>
        </p:nvSpPr>
        <p:spPr/>
        <p:txBody>
          <a:bodyPr/>
          <a:lstStyle/>
          <a:p>
            <a:r>
              <a:rPr lang="en-US" dirty="0"/>
              <a:t>The overarching mission of SMART is to "create an ecosystem of substitutable apps that can run on any EHR system</a:t>
            </a:r>
          </a:p>
          <a:p>
            <a:r>
              <a:rPr lang="en-US" dirty="0"/>
              <a:t>Substitutability is defined as the capability to seamlessly replace one app with another of similar functionality without requiring any re-engineering or technical expertise</a:t>
            </a:r>
          </a:p>
          <a:p>
            <a:r>
              <a:rPr lang="en-US" dirty="0"/>
              <a:t>The SMART platform is composed of open standards, open source tools for developers building apps and a publicly accessible app gallery</a:t>
            </a:r>
          </a:p>
        </p:txBody>
      </p:sp>
    </p:spTree>
    <p:extLst>
      <p:ext uri="{BB962C8B-B14F-4D97-AF65-F5344CB8AC3E}">
        <p14:creationId xmlns:p14="http://schemas.microsoft.com/office/powerpoint/2010/main" val="27112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Education Objectives</a:t>
            </a:r>
          </a:p>
        </p:txBody>
      </p:sp>
      <p:sp>
        <p:nvSpPr>
          <p:cNvPr id="14" name="Content Placeholder 13"/>
          <p:cNvSpPr>
            <a:spLocks noGrp="1"/>
          </p:cNvSpPr>
          <p:nvPr>
            <p:ph idx="1"/>
          </p:nvPr>
        </p:nvSpPr>
        <p:spPr/>
        <p:txBody>
          <a:bodyPr/>
          <a:lstStyle/>
          <a:p>
            <a:r>
              <a:rPr lang="en-US" dirty="0">
                <a:effectLst>
                  <a:outerShdw blurRad="38100" dist="38100" dir="2700000" algn="tl">
                    <a:srgbClr val="000000">
                      <a:alpha val="43137"/>
                    </a:srgbClr>
                  </a:outerShdw>
                </a:effectLst>
              </a:rPr>
              <a:t>Provide overview of FHIR</a:t>
            </a:r>
          </a:p>
          <a:p>
            <a:r>
              <a:rPr lang="en-US" dirty="0">
                <a:effectLst>
                  <a:outerShdw blurRad="38100" dist="38100" dir="2700000" algn="tl">
                    <a:srgbClr val="000000">
                      <a:alpha val="43137"/>
                    </a:srgbClr>
                  </a:outerShdw>
                </a:effectLst>
              </a:rPr>
              <a:t>Discuss FHIR’s structure and why it is better</a:t>
            </a:r>
          </a:p>
          <a:p>
            <a:r>
              <a:rPr lang="en-US" dirty="0">
                <a:effectLst>
                  <a:outerShdw blurRad="38100" dist="38100" dir="2700000" algn="tl">
                    <a:srgbClr val="000000">
                      <a:alpha val="43137"/>
                    </a:srgbClr>
                  </a:outerShdw>
                </a:effectLst>
              </a:rPr>
              <a:t>Introduce FHIR Resources</a:t>
            </a:r>
          </a:p>
          <a:p>
            <a:r>
              <a:rPr lang="en-US" dirty="0">
                <a:effectLst>
                  <a:outerShdw blurRad="38100" dist="38100" dir="2700000" algn="tl">
                    <a:srgbClr val="000000">
                      <a:alpha val="43137"/>
                    </a:srgbClr>
                  </a:outerShdw>
                </a:effectLst>
              </a:rPr>
              <a:t>Provide overview of SMART</a:t>
            </a:r>
          </a:p>
          <a:p>
            <a:r>
              <a:rPr lang="en-US" dirty="0">
                <a:effectLst>
                  <a:outerShdw blurRad="38100" dist="38100" dir="2700000" algn="tl">
                    <a:srgbClr val="000000">
                      <a:alpha val="43137"/>
                    </a:srgbClr>
                  </a:outerShdw>
                </a:effectLst>
              </a:rPr>
              <a:t>Review SMART on FHIR and its uses</a:t>
            </a:r>
          </a:p>
          <a:p>
            <a:r>
              <a:rPr lang="en-US" dirty="0">
                <a:effectLst>
                  <a:outerShdw blurRad="38100" dist="38100" dir="2700000" algn="tl">
                    <a:srgbClr val="000000">
                      <a:alpha val="43137"/>
                    </a:srgbClr>
                  </a:outerShdw>
                </a:effectLst>
              </a:rPr>
              <a:t>Review and discuss CDS Hooks and how it works</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p:spPr>
        <p:txBody>
          <a:bodyPr/>
          <a:lstStyle/>
          <a:p>
            <a:r>
              <a:rPr lang="en-US" dirty="0"/>
              <a:t>Open Standards</a:t>
            </a:r>
          </a:p>
        </p:txBody>
      </p:sp>
      <p:sp>
        <p:nvSpPr>
          <p:cNvPr id="3" name="Content Placeholder 2"/>
          <p:cNvSpPr>
            <a:spLocks noGrp="1"/>
          </p:cNvSpPr>
          <p:nvPr>
            <p:ph idx="1"/>
          </p:nvPr>
        </p:nvSpPr>
        <p:spPr>
          <a:xfrm>
            <a:off x="1522413" y="1600201"/>
            <a:ext cx="9134391" cy="4419600"/>
          </a:xfrm>
        </p:spPr>
        <p:txBody>
          <a:bodyPr/>
          <a:lstStyle/>
          <a:p>
            <a:r>
              <a:rPr lang="en-US" dirty="0"/>
              <a:t>The SMART project defines a health data layer that builds on the FHIR API and resource definitions</a:t>
            </a:r>
          </a:p>
          <a:p>
            <a:r>
              <a:rPr lang="en-US" dirty="0"/>
              <a:t>SMART standards outline a robust authorization model for apps based on the OAuth standard, providing a key component that enables innovation while keeping patients and providers in control of their data. </a:t>
            </a:r>
          </a:p>
          <a:p>
            <a:r>
              <a:rPr lang="en-US" dirty="0"/>
              <a:t>Through the SMART Genomics and SMART CDS Hooks efforts, the SMART project is taking the lead on defining the next generation of FHIR based standards for the clinical use of genomic data and the integration of  clinical decision support into provider workflows</a:t>
            </a:r>
          </a:p>
        </p:txBody>
      </p:sp>
    </p:spTree>
    <p:extLst>
      <p:ext uri="{BB962C8B-B14F-4D97-AF65-F5344CB8AC3E}">
        <p14:creationId xmlns:p14="http://schemas.microsoft.com/office/powerpoint/2010/main" val="19892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90600"/>
          </a:xfrm>
        </p:spPr>
        <p:txBody>
          <a:bodyPr/>
          <a:lstStyle/>
          <a:p>
            <a:r>
              <a:rPr lang="en-US" dirty="0"/>
              <a:t>Tools and Infrastructure</a:t>
            </a:r>
          </a:p>
        </p:txBody>
      </p:sp>
      <p:sp>
        <p:nvSpPr>
          <p:cNvPr id="3" name="Content Placeholder 2"/>
          <p:cNvSpPr>
            <a:spLocks noGrp="1"/>
          </p:cNvSpPr>
          <p:nvPr>
            <p:ph idx="1"/>
          </p:nvPr>
        </p:nvSpPr>
        <p:spPr>
          <a:xfrm>
            <a:off x="1522413" y="1600201"/>
            <a:ext cx="9134391" cy="4419600"/>
          </a:xfrm>
        </p:spPr>
        <p:txBody>
          <a:bodyPr/>
          <a:lstStyle/>
          <a:p>
            <a:r>
              <a:rPr lang="en-US" dirty="0"/>
              <a:t>To make it easy for developers, the SMART Health IT project created, maintains and supports a set of open source libraries that simplify and streamline the use of the SMART standards in real world apps</a:t>
            </a:r>
          </a:p>
          <a:p>
            <a:r>
              <a:rPr lang="en-US" dirty="0"/>
              <a:t>Currently, libraries are available for HTML5/</a:t>
            </a:r>
            <a:r>
              <a:rPr lang="en-US" dirty="0" err="1"/>
              <a:t>Javascript</a:t>
            </a:r>
            <a:r>
              <a:rPr lang="en-US" dirty="0"/>
              <a:t>, iOS and Python</a:t>
            </a:r>
          </a:p>
          <a:p>
            <a:r>
              <a:rPr lang="en-US" dirty="0"/>
              <a:t>The SMART App Gallery is not restricted to a single EHR platform or technology and hosts commercial and open source apps </a:t>
            </a:r>
          </a:p>
          <a:p>
            <a:r>
              <a:rPr lang="en-US" dirty="0"/>
              <a:t>Integration with SMART infrastructure enables developers to offer app trials without needing to run their own SMART server, and provides app users the ability to safely try out apps with a single click</a:t>
            </a:r>
          </a:p>
        </p:txBody>
      </p:sp>
    </p:spTree>
    <p:extLst>
      <p:ext uri="{BB962C8B-B14F-4D97-AF65-F5344CB8AC3E}">
        <p14:creationId xmlns:p14="http://schemas.microsoft.com/office/powerpoint/2010/main" val="5760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90600"/>
          </a:xfrm>
        </p:spPr>
        <p:txBody>
          <a:bodyPr/>
          <a:lstStyle/>
          <a:p>
            <a:r>
              <a:rPr lang="en-US" dirty="0"/>
              <a:t>Scopes and Launch Context</a:t>
            </a:r>
          </a:p>
        </p:txBody>
      </p:sp>
      <p:sp>
        <p:nvSpPr>
          <p:cNvPr id="3" name="Content Placeholder 2"/>
          <p:cNvSpPr>
            <a:spLocks noGrp="1"/>
          </p:cNvSpPr>
          <p:nvPr>
            <p:ph idx="1"/>
          </p:nvPr>
        </p:nvSpPr>
        <p:spPr/>
        <p:txBody>
          <a:bodyPr/>
          <a:lstStyle/>
          <a:p>
            <a:r>
              <a:rPr lang="en-US" dirty="0"/>
              <a:t>SMART on FHIR’s authorization scheme uses OAuth scopes to communicate (and negotiate) access requirements</a:t>
            </a:r>
          </a:p>
          <a:p>
            <a:r>
              <a:rPr lang="en-US" dirty="0"/>
              <a:t>In general, these scopes are used for three kinds of data:</a:t>
            </a:r>
          </a:p>
          <a:p>
            <a:pPr lvl="1"/>
            <a:r>
              <a:rPr lang="en-US" sz="2400" dirty="0"/>
              <a:t>Clinical data</a:t>
            </a:r>
          </a:p>
          <a:p>
            <a:pPr lvl="1"/>
            <a:r>
              <a:rPr lang="en-US" sz="2400" dirty="0"/>
              <a:t>Contextual data</a:t>
            </a:r>
          </a:p>
          <a:p>
            <a:pPr lvl="1"/>
            <a:r>
              <a:rPr lang="en-US" sz="2400" dirty="0"/>
              <a:t>Identity data</a:t>
            </a:r>
          </a:p>
          <a:p>
            <a:endParaRPr lang="en-US" dirty="0"/>
          </a:p>
        </p:txBody>
      </p:sp>
    </p:spTree>
    <p:extLst>
      <p:ext uri="{BB962C8B-B14F-4D97-AF65-F5344CB8AC3E}">
        <p14:creationId xmlns:p14="http://schemas.microsoft.com/office/powerpoint/2010/main" val="183278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1898771"/>
              </p:ext>
            </p:extLst>
          </p:nvPr>
        </p:nvGraphicFramePr>
        <p:xfrm>
          <a:off x="1586739" y="188032"/>
          <a:ext cx="9005822" cy="6427844"/>
        </p:xfrm>
        <a:graphic>
          <a:graphicData uri="http://schemas.openxmlformats.org/drawingml/2006/table">
            <a:tbl>
              <a:tblPr/>
              <a:tblGrid>
                <a:gridCol w="2602673">
                  <a:extLst>
                    <a:ext uri="{9D8B030D-6E8A-4147-A177-3AD203B41FA5}">
                      <a16:colId xmlns:a16="http://schemas.microsoft.com/office/drawing/2014/main" xmlns="" val="3957021652"/>
                    </a:ext>
                  </a:extLst>
                </a:gridCol>
                <a:gridCol w="6403149">
                  <a:extLst>
                    <a:ext uri="{9D8B030D-6E8A-4147-A177-3AD203B41FA5}">
                      <a16:colId xmlns:a16="http://schemas.microsoft.com/office/drawing/2014/main" xmlns="" val="4287795946"/>
                    </a:ext>
                  </a:extLst>
                </a:gridCol>
              </a:tblGrid>
              <a:tr h="360608">
                <a:tc>
                  <a:txBody>
                    <a:bodyPr/>
                    <a:lstStyle/>
                    <a:p>
                      <a:r>
                        <a:rPr lang="en-US" sz="1800">
                          <a:ln>
                            <a:noFill/>
                          </a:ln>
                        </a:rPr>
                        <a:t>Scope</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Grants</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4613029"/>
                  </a:ext>
                </a:extLst>
              </a:tr>
              <a:tr h="901521">
                <a:tc>
                  <a:txBody>
                    <a:bodyPr/>
                    <a:lstStyle/>
                    <a:p>
                      <a:r>
                        <a:rPr lang="en-US" sz="1800">
                          <a:ln>
                            <a:noFill/>
                          </a:ln>
                        </a:rPr>
                        <a:t>patient/*.read</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Permission to read any resource for the current patient (see notes on wildcard scopes below)</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1589868"/>
                  </a:ext>
                </a:extLst>
              </a:tr>
              <a:tr h="901521">
                <a:tc>
                  <a:txBody>
                    <a:bodyPr/>
                    <a:lstStyle/>
                    <a:p>
                      <a:r>
                        <a:rPr lang="en-US" sz="1800">
                          <a:ln>
                            <a:noFill/>
                          </a:ln>
                        </a:rPr>
                        <a:t>user/*.*</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Permission to read and write all resources that the current user can access (see notes on wildcard scopes below)</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4868617"/>
                  </a:ext>
                </a:extLst>
              </a:tr>
              <a:tr h="631065">
                <a:tc>
                  <a:txBody>
                    <a:bodyPr/>
                    <a:lstStyle/>
                    <a:p>
                      <a:r>
                        <a:rPr lang="en-US" sz="1800" dirty="0" err="1">
                          <a:ln>
                            <a:noFill/>
                          </a:ln>
                        </a:rPr>
                        <a:t>openid</a:t>
                      </a:r>
                      <a:r>
                        <a:rPr lang="en-US" sz="1800" dirty="0">
                          <a:ln>
                            <a:noFill/>
                          </a:ln>
                        </a:rPr>
                        <a:t> profile</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Permission to retrieve information about the current logged-in user</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3142766"/>
                  </a:ext>
                </a:extLst>
              </a:tr>
              <a:tr h="631065">
                <a:tc>
                  <a:txBody>
                    <a:bodyPr/>
                    <a:lstStyle/>
                    <a:p>
                      <a:r>
                        <a:rPr lang="en-US" sz="1800">
                          <a:ln>
                            <a:noFill/>
                          </a:ln>
                        </a:rPr>
                        <a:t>launch</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Permission to obtain launch context when app is launched from an EHR</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7757060"/>
                  </a:ext>
                </a:extLst>
              </a:tr>
              <a:tr h="631065">
                <a:tc>
                  <a:txBody>
                    <a:bodyPr/>
                    <a:lstStyle/>
                    <a:p>
                      <a:r>
                        <a:rPr lang="en-US" sz="1800">
                          <a:ln>
                            <a:noFill/>
                          </a:ln>
                        </a:rPr>
                        <a:t>launch/patient</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When launching outside the EHR, ask for a patient to be selected at launch time</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3903686"/>
                  </a:ext>
                </a:extLst>
              </a:tr>
              <a:tr h="1171977">
                <a:tc>
                  <a:txBody>
                    <a:bodyPr/>
                    <a:lstStyle/>
                    <a:p>
                      <a:r>
                        <a:rPr lang="en-US" sz="1800">
                          <a:ln>
                            <a:noFill/>
                          </a:ln>
                        </a:rPr>
                        <a:t>offline_access</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n>
                            <a:noFill/>
                          </a:ln>
                        </a:rPr>
                        <a:t>Request a refresh_token that can be used to obtain a new access token to replace an expired one, even after the end-user no long is online after the access token rexpires</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5320466"/>
                  </a:ext>
                </a:extLst>
              </a:tr>
              <a:tr h="1171977">
                <a:tc>
                  <a:txBody>
                    <a:bodyPr/>
                    <a:lstStyle/>
                    <a:p>
                      <a:r>
                        <a:rPr lang="en-US" sz="1800">
                          <a:ln>
                            <a:noFill/>
                          </a:ln>
                        </a:rPr>
                        <a:t>online_access</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n>
                            <a:noFill/>
                          </a:ln>
                        </a:rPr>
                        <a:t>Request a </a:t>
                      </a:r>
                      <a:r>
                        <a:rPr lang="en-US" sz="1800" dirty="0" err="1">
                          <a:ln>
                            <a:noFill/>
                          </a:ln>
                        </a:rPr>
                        <a:t>refresh_token</a:t>
                      </a:r>
                      <a:r>
                        <a:rPr lang="en-US" sz="1800" dirty="0">
                          <a:ln>
                            <a:noFill/>
                          </a:ln>
                        </a:rPr>
                        <a:t> that can be used to obtain a new access token to replace an expired one, and that will be usable for as long as the end-user remains online.</a:t>
                      </a:r>
                    </a:p>
                  </a:txBody>
                  <a:tcPr marL="90152" marR="90152" marT="45076" marB="450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8330335"/>
                  </a:ext>
                </a:extLst>
              </a:tr>
            </a:tbl>
          </a:graphicData>
        </a:graphic>
      </p:graphicFrame>
    </p:spTree>
    <p:extLst>
      <p:ext uri="{BB962C8B-B14F-4D97-AF65-F5344CB8AC3E}">
        <p14:creationId xmlns:p14="http://schemas.microsoft.com/office/powerpoint/2010/main" val="22820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762000"/>
          </a:xfrm>
        </p:spPr>
        <p:txBody>
          <a:bodyPr/>
          <a:lstStyle/>
          <a:p>
            <a:r>
              <a:rPr lang="en-US" dirty="0"/>
              <a:t>Clinical Scope Syntax</a:t>
            </a:r>
          </a:p>
        </p:txBody>
      </p:sp>
      <p:sp>
        <p:nvSpPr>
          <p:cNvPr id="6" name="Rectangle 5"/>
          <p:cNvSpPr/>
          <p:nvPr/>
        </p:nvSpPr>
        <p:spPr>
          <a:xfrm>
            <a:off x="684212" y="2281535"/>
            <a:ext cx="10210800" cy="461665"/>
          </a:xfrm>
          <a:prstGeom prst="rect">
            <a:avLst/>
          </a:prstGeom>
        </p:spPr>
        <p:txBody>
          <a:bodyPr wrap="square">
            <a:spAutoFit/>
          </a:bodyPr>
          <a:lstStyle/>
          <a:p>
            <a:r>
              <a:rPr lang="en-US" sz="2400" dirty="0"/>
              <a:t>clinical-scope ::= ( 'patient' | 'user' ) '/' ( </a:t>
            </a:r>
            <a:r>
              <a:rPr lang="en-US" sz="2400" dirty="0" err="1"/>
              <a:t>fhir</a:t>
            </a:r>
            <a:r>
              <a:rPr lang="en-US" sz="2400" dirty="0"/>
              <a:t>-resource | '*' ) '.' ( 'read' | 'write' | '*' )</a:t>
            </a:r>
          </a:p>
        </p:txBody>
      </p:sp>
      <p:sp>
        <p:nvSpPr>
          <p:cNvPr id="7" name="Rectangle 6"/>
          <p:cNvSpPr/>
          <p:nvPr/>
        </p:nvSpPr>
        <p:spPr>
          <a:xfrm>
            <a:off x="684212" y="1533167"/>
            <a:ext cx="7244291" cy="461665"/>
          </a:xfrm>
          <a:prstGeom prst="rect">
            <a:avLst/>
          </a:prstGeom>
        </p:spPr>
        <p:txBody>
          <a:bodyPr wrap="none">
            <a:spAutoFit/>
          </a:bodyPr>
          <a:lstStyle/>
          <a:p>
            <a:r>
              <a:rPr lang="en-US" sz="2400" dirty="0"/>
              <a:t>Expressed in EBNF notation, the clinical scope syntax is: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35" y="3214032"/>
            <a:ext cx="10689621" cy="2500968"/>
          </a:xfrm>
          <a:prstGeom prst="rect">
            <a:avLst/>
          </a:prstGeom>
        </p:spPr>
      </p:pic>
    </p:spTree>
    <p:extLst>
      <p:ext uri="{BB962C8B-B14F-4D97-AF65-F5344CB8AC3E}">
        <p14:creationId xmlns:p14="http://schemas.microsoft.com/office/powerpoint/2010/main" val="33460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0"/>
            <a:ext cx="9144000" cy="6858000"/>
          </a:xfrm>
          <a:prstGeom prst="rect">
            <a:avLst/>
          </a:prstGeom>
        </p:spPr>
      </p:pic>
      <p:sp>
        <p:nvSpPr>
          <p:cNvPr id="7" name="TextBox 6"/>
          <p:cNvSpPr txBox="1"/>
          <p:nvPr/>
        </p:nvSpPr>
        <p:spPr>
          <a:xfrm>
            <a:off x="628002" y="152400"/>
            <a:ext cx="513410" cy="6400800"/>
          </a:xfrm>
          <a:prstGeom prst="rect">
            <a:avLst/>
          </a:prstGeom>
          <a:noFill/>
        </p:spPr>
        <p:txBody>
          <a:bodyPr vert="wordArtVert" wrap="square" rtlCol="0">
            <a:spAutoFit/>
          </a:bodyPr>
          <a:lstStyle/>
          <a:p>
            <a:r>
              <a:rPr lang="en-US" b="1" dirty="0"/>
              <a:t>Neonatal Bilirubin</a:t>
            </a:r>
          </a:p>
        </p:txBody>
      </p:sp>
    </p:spTree>
    <p:extLst>
      <p:ext uri="{BB962C8B-B14F-4D97-AF65-F5344CB8AC3E}">
        <p14:creationId xmlns:p14="http://schemas.microsoft.com/office/powerpoint/2010/main" val="216246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28600"/>
            <a:ext cx="9144001" cy="772558"/>
          </a:xfrm>
        </p:spPr>
        <p:txBody>
          <a:bodyPr/>
          <a:lstStyle/>
          <a:p>
            <a:r>
              <a:rPr lang="en-US" dirty="0"/>
              <a:t>Growth Chart App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3558"/>
            <a:ext cx="12188825" cy="5704442"/>
          </a:xfrm>
          <a:prstGeom prst="rect">
            <a:avLst/>
          </a:prstGeom>
        </p:spPr>
      </p:pic>
    </p:spTree>
    <p:extLst>
      <p:ext uri="{BB962C8B-B14F-4D97-AF65-F5344CB8AC3E}">
        <p14:creationId xmlns:p14="http://schemas.microsoft.com/office/powerpoint/2010/main" val="160831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0"/>
            <a:ext cx="9144000" cy="6858000"/>
          </a:xfrm>
          <a:prstGeom prst="rect">
            <a:avLst/>
          </a:prstGeom>
        </p:spPr>
      </p:pic>
      <p:sp>
        <p:nvSpPr>
          <p:cNvPr id="5" name="TextBox 4"/>
          <p:cNvSpPr txBox="1"/>
          <p:nvPr/>
        </p:nvSpPr>
        <p:spPr>
          <a:xfrm>
            <a:off x="628002" y="381000"/>
            <a:ext cx="513410" cy="6172200"/>
          </a:xfrm>
          <a:prstGeom prst="rect">
            <a:avLst/>
          </a:prstGeom>
          <a:noFill/>
        </p:spPr>
        <p:txBody>
          <a:bodyPr vert="wordArtVert" wrap="square" rtlCol="0">
            <a:spAutoFit/>
          </a:bodyPr>
          <a:lstStyle/>
          <a:p>
            <a:r>
              <a:rPr lang="en-US" b="1" dirty="0"/>
              <a:t>CHF Predictive App</a:t>
            </a:r>
          </a:p>
        </p:txBody>
      </p:sp>
    </p:spTree>
    <p:extLst>
      <p:ext uri="{BB962C8B-B14F-4D97-AF65-F5344CB8AC3E}">
        <p14:creationId xmlns:p14="http://schemas.microsoft.com/office/powerpoint/2010/main" val="13025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CDS Hooks</a:t>
            </a:r>
          </a:p>
        </p:txBody>
      </p:sp>
    </p:spTree>
    <p:extLst>
      <p:ext uri="{BB962C8B-B14F-4D97-AF65-F5344CB8AC3E}">
        <p14:creationId xmlns:p14="http://schemas.microsoft.com/office/powerpoint/2010/main" val="171184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lstStyle/>
          <a:p>
            <a:r>
              <a:rPr lang="en-US" dirty="0"/>
              <a:t>CDS Hooks</a:t>
            </a:r>
          </a:p>
        </p:txBody>
      </p:sp>
      <p:sp>
        <p:nvSpPr>
          <p:cNvPr id="4" name="Content Placeholder 3"/>
          <p:cNvSpPr>
            <a:spLocks noGrp="1"/>
          </p:cNvSpPr>
          <p:nvPr>
            <p:ph idx="1"/>
          </p:nvPr>
        </p:nvSpPr>
        <p:spPr>
          <a:xfrm>
            <a:off x="1522413" y="1447800"/>
            <a:ext cx="9134391" cy="4952999"/>
          </a:xfrm>
        </p:spPr>
        <p:txBody>
          <a:bodyPr>
            <a:normAutofit/>
          </a:bodyPr>
          <a:lstStyle/>
          <a:p>
            <a:r>
              <a:rPr lang="en-US" dirty="0"/>
              <a:t>CDS Hooks is a technology from SMART on FHIR that allows third-party CDS systems to register with an EHR using a "hook" pattern  </a:t>
            </a:r>
          </a:p>
          <a:p>
            <a:r>
              <a:rPr lang="en-US" dirty="0"/>
              <a:t>This specification describes a “hook”-based pattern for invoking decision support from within a clinician’s EHR workflow </a:t>
            </a:r>
          </a:p>
          <a:p>
            <a:r>
              <a:rPr lang="en-US" dirty="0"/>
              <a:t>The API supports:</a:t>
            </a:r>
          </a:p>
          <a:p>
            <a:pPr lvl="1"/>
            <a:r>
              <a:rPr lang="en-US" sz="2400" dirty="0"/>
              <a:t>Synchronous, workflow-triggered CDS calls returning information and suggestions</a:t>
            </a:r>
          </a:p>
          <a:p>
            <a:pPr lvl="1"/>
            <a:r>
              <a:rPr lang="en-US" sz="2400" dirty="0"/>
              <a:t>Launching a user-facing SMART app when CDS requires deeper interaction</a:t>
            </a:r>
          </a:p>
          <a:p>
            <a:pPr lvl="1"/>
            <a:r>
              <a:rPr lang="en-US" sz="2400" dirty="0"/>
              <a:t>Long-running, non-modal CDS sessions that observe EHR activity in progress</a:t>
            </a:r>
          </a:p>
          <a:p>
            <a:endParaRPr lang="en-US" dirty="0"/>
          </a:p>
        </p:txBody>
      </p:sp>
    </p:spTree>
    <p:extLst>
      <p:ext uri="{BB962C8B-B14F-4D97-AF65-F5344CB8AC3E}">
        <p14:creationId xmlns:p14="http://schemas.microsoft.com/office/powerpoint/2010/main" val="215254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FHIR Overview</a:t>
            </a:r>
          </a:p>
        </p:txBody>
      </p:sp>
      <p:sp>
        <p:nvSpPr>
          <p:cNvPr id="3" name="Content Placeholder 2"/>
          <p:cNvSpPr>
            <a:spLocks noGrp="1"/>
          </p:cNvSpPr>
          <p:nvPr>
            <p:ph idx="1"/>
          </p:nvPr>
        </p:nvSpPr>
        <p:spPr>
          <a:xfrm>
            <a:off x="1522413" y="1904999"/>
            <a:ext cx="9134391" cy="4495801"/>
          </a:xfrm>
        </p:spPr>
        <p:txBody>
          <a:bodyPr>
            <a:normAutofit lnSpcReduction="10000"/>
          </a:bodyPr>
          <a:lstStyle/>
          <a:p>
            <a:r>
              <a:rPr lang="en-US" b="1" dirty="0"/>
              <a:t>Fast Healthcare Interoperability Resources </a:t>
            </a:r>
            <a:r>
              <a:rPr lang="en-US" dirty="0"/>
              <a:t>(</a:t>
            </a:r>
            <a:r>
              <a:rPr lang="en-US" b="1" dirty="0"/>
              <a:t>FHIR</a:t>
            </a:r>
            <a:r>
              <a:rPr lang="en-US" dirty="0"/>
              <a:t>, pronounced "fire") is a </a:t>
            </a:r>
            <a:r>
              <a:rPr lang="en-US" dirty="0" smtClean="0"/>
              <a:t>standard </a:t>
            </a:r>
            <a:r>
              <a:rPr lang="en-US" dirty="0"/>
              <a:t>describing data formats and elements (known as "resources") and an application programming interface (API) for exchanging electronic health </a:t>
            </a:r>
            <a:r>
              <a:rPr lang="en-US" dirty="0" smtClean="0"/>
              <a:t>record</a:t>
            </a:r>
          </a:p>
          <a:p>
            <a:r>
              <a:rPr lang="en-US" altLang="en-US" dirty="0" smtClean="0"/>
              <a:t>FHIR </a:t>
            </a:r>
            <a:r>
              <a:rPr lang="en-US" altLang="en-US" dirty="0"/>
              <a:t>can be used as a stand-alone data exchange standard, but can and will also be used in partnership with existing widely used standards</a:t>
            </a:r>
          </a:p>
          <a:p>
            <a:r>
              <a:rPr lang="en-US" dirty="0"/>
              <a:t>FHIR aims to simplify implementation without sacrificing information integrity</a:t>
            </a:r>
          </a:p>
          <a:p>
            <a:r>
              <a:rPr lang="en-US" dirty="0"/>
              <a:t>It leverages existing logical and theoretical models to provide a consistent, easy to implement, and rigorous mechanism for exchanging data between healthcare applications</a:t>
            </a:r>
            <a:endParaRPr lang="en-US" altLang="en-US" dirty="0"/>
          </a:p>
          <a:p>
            <a:endParaRPr lang="en-US" dirty="0"/>
          </a:p>
        </p:txBody>
      </p:sp>
    </p:spTree>
    <p:extLst>
      <p:ext uri="{BB962C8B-B14F-4D97-AF65-F5344CB8AC3E}">
        <p14:creationId xmlns:p14="http://schemas.microsoft.com/office/powerpoint/2010/main" val="107256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a:t>How CDS Hooks Works</a:t>
            </a:r>
          </a:p>
        </p:txBody>
      </p:sp>
      <p:sp>
        <p:nvSpPr>
          <p:cNvPr id="3" name="Content Placeholder 2"/>
          <p:cNvSpPr>
            <a:spLocks noGrp="1"/>
          </p:cNvSpPr>
          <p:nvPr>
            <p:ph idx="1"/>
          </p:nvPr>
        </p:nvSpPr>
        <p:spPr>
          <a:xfrm>
            <a:off x="1522413" y="1371601"/>
            <a:ext cx="9134391" cy="4648200"/>
          </a:xfrm>
        </p:spPr>
        <p:txBody>
          <a:bodyPr/>
          <a:lstStyle/>
          <a:p>
            <a:r>
              <a:rPr lang="en-US" dirty="0"/>
              <a:t>User activity inside the EHR triggers </a:t>
            </a:r>
            <a:r>
              <a:rPr lang="en-US" b="1" dirty="0"/>
              <a:t>CDS hooks</a:t>
            </a:r>
            <a:r>
              <a:rPr lang="en-US" dirty="0"/>
              <a:t> in real-time. </a:t>
            </a:r>
          </a:p>
          <a:p>
            <a:r>
              <a:rPr lang="en-US" dirty="0"/>
              <a:t>For example:</a:t>
            </a:r>
          </a:p>
          <a:p>
            <a:pPr lvl="1"/>
            <a:r>
              <a:rPr lang="en-US" altLang="en-US" sz="2400" dirty="0">
                <a:solidFill>
                  <a:srgbClr val="FFFF00"/>
                </a:solidFill>
                <a:latin typeface="Arial Unicode MS"/>
              </a:rPr>
              <a:t>patient-view</a:t>
            </a:r>
            <a:r>
              <a:rPr lang="en-US" altLang="en-US" sz="2400" dirty="0">
                <a:latin typeface="Arial Unicode MS"/>
              </a:rPr>
              <a:t>  </a:t>
            </a:r>
            <a:r>
              <a:rPr lang="en-US" altLang="en-US" sz="2400" dirty="0"/>
              <a:t>when opening a new patient record</a:t>
            </a:r>
          </a:p>
          <a:p>
            <a:pPr lvl="1"/>
            <a:r>
              <a:rPr lang="en-US" altLang="en-US" sz="2400" dirty="0">
                <a:solidFill>
                  <a:srgbClr val="FFFF00"/>
                </a:solidFill>
                <a:latin typeface="Arial Unicode MS"/>
              </a:rPr>
              <a:t>medication-prescribe </a:t>
            </a:r>
            <a:r>
              <a:rPr lang="en-US" sz="2400" dirty="0"/>
              <a:t>on authoring a new prescription</a:t>
            </a:r>
          </a:p>
          <a:p>
            <a:pPr lvl="1"/>
            <a:r>
              <a:rPr lang="en-US" altLang="en-US" sz="2400" dirty="0">
                <a:solidFill>
                  <a:srgbClr val="FFFF00"/>
                </a:solidFill>
              </a:rPr>
              <a:t>order-review</a:t>
            </a:r>
            <a:r>
              <a:rPr lang="en-US" altLang="en-US" sz="2400" dirty="0"/>
              <a:t>  </a:t>
            </a:r>
            <a:r>
              <a:rPr lang="en-US" sz="2400" dirty="0"/>
              <a:t>on viewing pending orders for approval</a:t>
            </a:r>
            <a:endParaRPr lang="en-US" sz="2400" dirty="0">
              <a:solidFill>
                <a:srgbClr val="FFFF00"/>
              </a:solidFill>
            </a:endParaRPr>
          </a:p>
          <a:p>
            <a:r>
              <a:rPr lang="en-US" dirty="0"/>
              <a:t>When a triggering activity occurs, the EHR notifies each CDS service registered for the activity</a:t>
            </a:r>
          </a:p>
          <a:p>
            <a:r>
              <a:rPr lang="en-US" dirty="0"/>
              <a:t>These services must then provide near-real-time feedback about the triggering event</a:t>
            </a:r>
          </a:p>
        </p:txBody>
      </p:sp>
      <p:sp>
        <p:nvSpPr>
          <p:cNvPr id="9" name="Rectangle 4"/>
          <p:cNvSpPr>
            <a:spLocks noChangeArrowheads="1"/>
          </p:cNvSpPr>
          <p:nvPr/>
        </p:nvSpPr>
        <p:spPr bwMode="auto">
          <a:xfrm>
            <a:off x="0" y="128572"/>
            <a:ext cx="20229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3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76200"/>
            <a:ext cx="11155031"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762000"/>
          </a:xfrm>
        </p:spPr>
        <p:txBody>
          <a:bodyPr/>
          <a:lstStyle/>
          <a:p>
            <a:r>
              <a:rPr lang="en-US" dirty="0"/>
              <a:t>CDS Cards                         1 of 2</a:t>
            </a:r>
          </a:p>
        </p:txBody>
      </p:sp>
      <p:sp>
        <p:nvSpPr>
          <p:cNvPr id="3" name="Content Placeholder 2"/>
          <p:cNvSpPr>
            <a:spLocks noGrp="1"/>
          </p:cNvSpPr>
          <p:nvPr>
            <p:ph idx="1"/>
          </p:nvPr>
        </p:nvSpPr>
        <p:spPr>
          <a:xfrm>
            <a:off x="1522413" y="1295401"/>
            <a:ext cx="9134391" cy="4724400"/>
          </a:xfrm>
        </p:spPr>
        <p:txBody>
          <a:bodyPr/>
          <a:lstStyle/>
          <a:p>
            <a:r>
              <a:rPr lang="en-US" dirty="0"/>
              <a:t>Each CDS service can return any number of </a:t>
            </a:r>
            <a:r>
              <a:rPr lang="en-US" b="1" dirty="0"/>
              <a:t>cards</a:t>
            </a:r>
            <a:r>
              <a:rPr lang="en-US" dirty="0"/>
              <a:t> in response to the hook</a:t>
            </a:r>
          </a:p>
          <a:p>
            <a:r>
              <a:rPr lang="en-US" dirty="0"/>
              <a:t>Cards convey some combination of text (</a:t>
            </a:r>
            <a:r>
              <a:rPr lang="en-US" i="1" dirty="0"/>
              <a:t>information card</a:t>
            </a:r>
            <a:r>
              <a:rPr lang="en-US" dirty="0"/>
              <a:t>), alternative suggestions (</a:t>
            </a:r>
            <a:r>
              <a:rPr lang="en-US" i="1" dirty="0"/>
              <a:t>suggestion card</a:t>
            </a:r>
            <a:r>
              <a:rPr lang="en-US" dirty="0"/>
              <a:t>), and links to apps or reference materials (</a:t>
            </a:r>
            <a:r>
              <a:rPr lang="en-US" i="1" dirty="0"/>
              <a:t>app link card</a:t>
            </a:r>
            <a:r>
              <a:rPr lang="en-US" dirty="0"/>
              <a:t>)</a:t>
            </a:r>
          </a:p>
          <a:p>
            <a:r>
              <a:rPr lang="en-US" dirty="0"/>
              <a:t>A user sees these cards — one or more of each type — embedded in the EHR, and can interact with them as follows:</a:t>
            </a:r>
          </a:p>
          <a:p>
            <a:pPr lvl="1"/>
            <a:r>
              <a:rPr lang="en-US" sz="2400" i="1" dirty="0"/>
              <a:t>information card</a:t>
            </a:r>
            <a:r>
              <a:rPr lang="en-US" sz="2400" dirty="0"/>
              <a:t>: provides text for the user to read</a:t>
            </a:r>
          </a:p>
        </p:txBody>
      </p:sp>
    </p:spTree>
    <p:extLst>
      <p:ext uri="{BB962C8B-B14F-4D97-AF65-F5344CB8AC3E}">
        <p14:creationId xmlns:p14="http://schemas.microsoft.com/office/powerpoint/2010/main" val="65832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a:t>CDS Cards                         2 of 2</a:t>
            </a:r>
          </a:p>
        </p:txBody>
      </p:sp>
      <p:sp>
        <p:nvSpPr>
          <p:cNvPr id="3" name="Content Placeholder 2"/>
          <p:cNvSpPr>
            <a:spLocks noGrp="1"/>
          </p:cNvSpPr>
          <p:nvPr>
            <p:ph idx="1"/>
          </p:nvPr>
        </p:nvSpPr>
        <p:spPr>
          <a:xfrm>
            <a:off x="1522413" y="1524000"/>
            <a:ext cx="9134391" cy="4800599"/>
          </a:xfrm>
        </p:spPr>
        <p:txBody>
          <a:bodyPr/>
          <a:lstStyle/>
          <a:p>
            <a:r>
              <a:rPr lang="en-US" i="1" dirty="0"/>
              <a:t>suggestion card</a:t>
            </a:r>
            <a:r>
              <a:rPr lang="en-US" dirty="0"/>
              <a:t>: provides a specific suggestion for which the EHR renders a button that the user can click to accept. </a:t>
            </a:r>
          </a:p>
          <a:p>
            <a:pPr lvl="1"/>
            <a:r>
              <a:rPr lang="en-US" sz="2400" dirty="0"/>
              <a:t>Clicking automatically populates the suggested change into the EHR’s UI</a:t>
            </a:r>
          </a:p>
          <a:p>
            <a:r>
              <a:rPr lang="en-US" i="1" dirty="0"/>
              <a:t>app link card</a:t>
            </a:r>
            <a:r>
              <a:rPr lang="en-US" dirty="0"/>
              <a:t>: provides a link to a SMART app where the user can supply details, step through a flowchart, or do anything else required to help reach an informed decision </a:t>
            </a:r>
          </a:p>
          <a:p>
            <a:pPr lvl="1"/>
            <a:r>
              <a:rPr lang="en-US" sz="2400" dirty="0"/>
              <a:t>When the user has finished, flow returns to the EHR. At that point, the </a:t>
            </a:r>
            <a:r>
              <a:rPr lang="en-US" sz="2400" b="1" dirty="0"/>
              <a:t>EHR re-triggers the initial CDS hook</a:t>
            </a:r>
            <a:r>
              <a:rPr lang="en-US" sz="2400" dirty="0"/>
              <a:t> </a:t>
            </a:r>
          </a:p>
          <a:p>
            <a:pPr lvl="1"/>
            <a:r>
              <a:rPr lang="en-US" sz="2400" dirty="0"/>
              <a:t>The re-triggering may result in different cards, and may also include </a:t>
            </a:r>
            <a:r>
              <a:rPr lang="en-US" sz="2400" b="1" dirty="0"/>
              <a:t>decisions</a:t>
            </a:r>
            <a:r>
              <a:rPr lang="en-US" sz="2400" dirty="0"/>
              <a:t> </a:t>
            </a:r>
          </a:p>
        </p:txBody>
      </p:sp>
    </p:spTree>
    <p:extLst>
      <p:ext uri="{BB962C8B-B14F-4D97-AF65-F5344CB8AC3E}">
        <p14:creationId xmlns:p14="http://schemas.microsoft.com/office/powerpoint/2010/main" val="3267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a:t>CDS Decisions</a:t>
            </a:r>
          </a:p>
        </p:txBody>
      </p:sp>
      <p:sp>
        <p:nvSpPr>
          <p:cNvPr id="3" name="Content Placeholder 2"/>
          <p:cNvSpPr>
            <a:spLocks noGrp="1"/>
          </p:cNvSpPr>
          <p:nvPr>
            <p:ph idx="1"/>
          </p:nvPr>
        </p:nvSpPr>
        <p:spPr>
          <a:xfrm>
            <a:off x="1522413" y="1600201"/>
            <a:ext cx="9134391" cy="4419600"/>
          </a:xfrm>
        </p:spPr>
        <p:txBody>
          <a:bodyPr/>
          <a:lstStyle/>
          <a:p>
            <a:r>
              <a:rPr lang="en-US" dirty="0"/>
              <a:t>In addition to cards, a CDS service may also return </a:t>
            </a:r>
            <a:r>
              <a:rPr lang="en-US" b="1" dirty="0"/>
              <a:t>decisions</a:t>
            </a:r>
            <a:r>
              <a:rPr lang="en-US" dirty="0"/>
              <a:t> — but only after a user has interacted with the service via an </a:t>
            </a:r>
            <a:r>
              <a:rPr lang="en-US" i="1" dirty="0"/>
              <a:t>app link card</a:t>
            </a:r>
            <a:r>
              <a:rPr lang="en-US" dirty="0"/>
              <a:t> </a:t>
            </a:r>
          </a:p>
          <a:p>
            <a:r>
              <a:rPr lang="en-US" dirty="0"/>
              <a:t>Returning a decision allows the CDS service to communicate the user’s choices to the EHR without displaying an additional card </a:t>
            </a:r>
          </a:p>
          <a:p>
            <a:r>
              <a:rPr lang="en-US" dirty="0"/>
              <a:t>For example, a user might launch a hypertension management app, and upon returning to the EHR’s prescription page she expects her new blood pressure prescription to “just be there” </a:t>
            </a:r>
          </a:p>
          <a:p>
            <a:r>
              <a:rPr lang="en-US" dirty="0"/>
              <a:t>By returning a decision </a:t>
            </a:r>
            <a:r>
              <a:rPr lang="en-US" i="1" dirty="0"/>
              <a:t>instead of a card</a:t>
            </a:r>
            <a:r>
              <a:rPr lang="en-US" dirty="0"/>
              <a:t>, the CDS service achieves this expected behavior</a:t>
            </a:r>
          </a:p>
        </p:txBody>
      </p:sp>
    </p:spTree>
    <p:extLst>
      <p:ext uri="{BB962C8B-B14F-4D97-AF65-F5344CB8AC3E}">
        <p14:creationId xmlns:p14="http://schemas.microsoft.com/office/powerpoint/2010/main" val="407183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066800"/>
          </a:xfrm>
        </p:spPr>
        <p:txBody>
          <a:bodyPr/>
          <a:lstStyle/>
          <a:p>
            <a:r>
              <a:rPr lang="en-US" dirty="0"/>
              <a:t>Check it out</a:t>
            </a:r>
          </a:p>
        </p:txBody>
      </p:sp>
      <p:sp>
        <p:nvSpPr>
          <p:cNvPr id="3" name="Content Placeholder 2"/>
          <p:cNvSpPr>
            <a:spLocks noGrp="1"/>
          </p:cNvSpPr>
          <p:nvPr>
            <p:ph idx="1"/>
          </p:nvPr>
        </p:nvSpPr>
        <p:spPr/>
        <p:txBody>
          <a:bodyPr/>
          <a:lstStyle/>
          <a:p>
            <a:r>
              <a:rPr lang="en-US" dirty="0"/>
              <a:t>You can try CDS Hooks in the test harness at </a:t>
            </a:r>
            <a:r>
              <a:rPr lang="en-US" b="1" dirty="0">
                <a:hlinkClick r:id="rId2"/>
              </a:rPr>
              <a:t>http://demo.cds-hooks.org</a:t>
            </a:r>
            <a:endParaRPr lang="en-US" b="1" dirty="0"/>
          </a:p>
          <a:p>
            <a:r>
              <a:rPr lang="en-US" dirty="0"/>
              <a:t>In computer programming, the term </a:t>
            </a:r>
            <a:r>
              <a:rPr lang="en-US" b="1" dirty="0"/>
              <a:t>hooking</a:t>
            </a:r>
            <a:r>
              <a:rPr lang="en-US" dirty="0"/>
              <a:t> covers a range of techniques used to alter or augment the behavior of an operating system, applications, or other software components by intercepting function calls, messages or events passed between software components</a:t>
            </a:r>
          </a:p>
          <a:p>
            <a:r>
              <a:rPr lang="en-US" dirty="0"/>
              <a:t>Code that handles such intercepted function calls, events or messages is called a </a:t>
            </a:r>
            <a:r>
              <a:rPr lang="en-US" b="1" dirty="0"/>
              <a:t>hook</a:t>
            </a:r>
            <a:endParaRPr lang="en-US" dirty="0"/>
          </a:p>
        </p:txBody>
      </p:sp>
    </p:spTree>
    <p:extLst>
      <p:ext uri="{BB962C8B-B14F-4D97-AF65-F5344CB8AC3E}">
        <p14:creationId xmlns:p14="http://schemas.microsoft.com/office/powerpoint/2010/main" val="29390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 Hooks and Cybersecurity</a:t>
            </a:r>
            <a:endParaRPr lang="en-US" dirty="0"/>
          </a:p>
        </p:txBody>
      </p:sp>
      <p:sp>
        <p:nvSpPr>
          <p:cNvPr id="3" name="Content Placeholder 2"/>
          <p:cNvSpPr>
            <a:spLocks noGrp="1"/>
          </p:cNvSpPr>
          <p:nvPr>
            <p:ph idx="1"/>
          </p:nvPr>
        </p:nvSpPr>
        <p:spPr>
          <a:xfrm>
            <a:off x="1522413" y="1904999"/>
            <a:ext cx="9134391" cy="4572001"/>
          </a:xfrm>
        </p:spPr>
        <p:txBody>
          <a:bodyPr>
            <a:normAutofit/>
          </a:bodyPr>
          <a:lstStyle/>
          <a:p>
            <a:r>
              <a:rPr lang="en-US" dirty="0" smtClean="0"/>
              <a:t>Because CDS Hooks requires a call-out to a library of CDS resources, it requires opening a port, and we know who does not like that</a:t>
            </a:r>
          </a:p>
          <a:p>
            <a:r>
              <a:rPr lang="en-US" dirty="0" smtClean="0"/>
              <a:t>If there is not a way to minimize opening that port so it meets cyber requirements, then CDS Hooks is DOA for the MHS</a:t>
            </a:r>
          </a:p>
          <a:p>
            <a:r>
              <a:rPr lang="en-US" dirty="0" smtClean="0"/>
              <a:t>The CDS Pre-fetch query/proxy</a:t>
            </a:r>
          </a:p>
          <a:p>
            <a:pPr lvl="1"/>
            <a:r>
              <a:rPr lang="en-US" dirty="0"/>
              <a:t>A generic proxy that takes the URL of an underlying service, and exposes a gateway in front of </a:t>
            </a:r>
            <a:r>
              <a:rPr lang="en-US" dirty="0" smtClean="0"/>
              <a:t>it</a:t>
            </a:r>
            <a:endParaRPr lang="en-US" sz="1600" dirty="0"/>
          </a:p>
          <a:p>
            <a:pPr lvl="1"/>
            <a:r>
              <a:rPr lang="en-US" dirty="0"/>
              <a:t>This service exposes the CDS API calls and forwards them to the underlying </a:t>
            </a:r>
            <a:r>
              <a:rPr lang="en-US" dirty="0" smtClean="0"/>
              <a:t>service</a:t>
            </a:r>
          </a:p>
          <a:p>
            <a:pPr lvl="1"/>
            <a:r>
              <a:rPr lang="en-US" dirty="0" smtClean="0"/>
              <a:t>In </a:t>
            </a:r>
            <a:r>
              <a:rPr lang="en-US" dirty="0"/>
              <a:t>cases that </a:t>
            </a:r>
            <a:r>
              <a:rPr lang="en-US" dirty="0" err="1"/>
              <a:t>preFetch</a:t>
            </a:r>
            <a:r>
              <a:rPr lang="en-US" dirty="0"/>
              <a:t> data are expected, but not present, the proxy will assemble the required </a:t>
            </a:r>
            <a:r>
              <a:rPr lang="en-US" sz="1600" dirty="0" err="1"/>
              <a:t>preFetchData</a:t>
            </a:r>
            <a:endParaRPr lang="en-US" sz="1600" dirty="0"/>
          </a:p>
        </p:txBody>
      </p:sp>
    </p:spTree>
    <p:extLst>
      <p:ext uri="{BB962C8B-B14F-4D97-AF65-F5344CB8AC3E}">
        <p14:creationId xmlns:p14="http://schemas.microsoft.com/office/powerpoint/2010/main" val="40008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 Hooks and Docker</a:t>
            </a:r>
            <a:endParaRPr lang="en-US" dirty="0"/>
          </a:p>
        </p:txBody>
      </p:sp>
      <p:sp>
        <p:nvSpPr>
          <p:cNvPr id="3" name="Content Placeholder 2"/>
          <p:cNvSpPr>
            <a:spLocks noGrp="1"/>
          </p:cNvSpPr>
          <p:nvPr>
            <p:ph idx="1"/>
          </p:nvPr>
        </p:nvSpPr>
        <p:spPr/>
        <p:txBody>
          <a:bodyPr>
            <a:normAutofit/>
          </a:bodyPr>
          <a:lstStyle/>
          <a:p>
            <a:r>
              <a:rPr lang="en-US" dirty="0"/>
              <a:t>This proxy service can be deployed with Docker. By default, the </a:t>
            </a:r>
            <a:r>
              <a:rPr lang="en-US" dirty="0" err="1"/>
              <a:t>Dockerfile</a:t>
            </a:r>
            <a:r>
              <a:rPr lang="en-US" dirty="0"/>
              <a:t> exposes port 3000. </a:t>
            </a:r>
            <a:endParaRPr lang="en-US" dirty="0" smtClean="0"/>
          </a:p>
          <a:p>
            <a:r>
              <a:rPr lang="en-US" dirty="0" smtClean="0"/>
              <a:t>Creating </a:t>
            </a:r>
            <a:r>
              <a:rPr lang="en-US" dirty="0"/>
              <a:t>the Docker container can be done by:</a:t>
            </a:r>
          </a:p>
          <a:p>
            <a:pPr lvl="1"/>
            <a:r>
              <a:rPr lang="en-US" sz="2400" dirty="0"/>
              <a:t>$ </a:t>
            </a:r>
            <a:r>
              <a:rPr lang="en-US" sz="2400" dirty="0" err="1"/>
              <a:t>docker</a:t>
            </a:r>
            <a:r>
              <a:rPr lang="en-US" sz="2400" dirty="0"/>
              <a:t> build -t &lt;your-name&gt;/</a:t>
            </a:r>
            <a:r>
              <a:rPr lang="en-US" sz="2400" dirty="0" err="1"/>
              <a:t>cds</a:t>
            </a:r>
            <a:r>
              <a:rPr lang="en-US" sz="2400" dirty="0"/>
              <a:t>-hooks-</a:t>
            </a:r>
            <a:r>
              <a:rPr lang="en-US" sz="2400" dirty="0" err="1"/>
              <a:t>prefetch</a:t>
            </a:r>
            <a:r>
              <a:rPr lang="en-US" sz="2400" dirty="0"/>
              <a:t>-proxy </a:t>
            </a:r>
            <a:r>
              <a:rPr lang="en-US" sz="2400" dirty="0" smtClean="0"/>
              <a:t>.</a:t>
            </a:r>
            <a:br>
              <a:rPr lang="en-US" sz="2400" dirty="0" smtClean="0"/>
            </a:br>
            <a:r>
              <a:rPr lang="en-US" sz="2400" dirty="0" smtClean="0"/>
              <a:t>Successfully </a:t>
            </a:r>
            <a:r>
              <a:rPr lang="en-US" sz="2400" dirty="0"/>
              <a:t>built &lt;container-id&gt;</a:t>
            </a:r>
          </a:p>
          <a:p>
            <a:pPr lvl="1"/>
            <a:r>
              <a:rPr lang="en-US" sz="2400" dirty="0"/>
              <a:t> </a:t>
            </a:r>
            <a:r>
              <a:rPr lang="en-US" sz="2400" dirty="0" smtClean="0"/>
              <a:t>$ </a:t>
            </a:r>
            <a:r>
              <a:rPr lang="en-US" sz="2400" dirty="0" err="1"/>
              <a:t>docker</a:t>
            </a:r>
            <a:r>
              <a:rPr lang="en-US" sz="2400" dirty="0"/>
              <a:t> run -p 3000:3000 -d &lt;your-name&gt;/</a:t>
            </a:r>
            <a:r>
              <a:rPr lang="en-US" sz="2400" dirty="0" err="1"/>
              <a:t>cds</a:t>
            </a:r>
            <a:r>
              <a:rPr lang="en-US" sz="2400" dirty="0"/>
              <a:t>-hooks-</a:t>
            </a:r>
            <a:r>
              <a:rPr lang="en-US" sz="2400" dirty="0" err="1"/>
              <a:t>prefetch</a:t>
            </a:r>
            <a:r>
              <a:rPr lang="en-US" sz="2400" dirty="0"/>
              <a:t>-proxy </a:t>
            </a:r>
            <a:r>
              <a:rPr lang="en-US" sz="2400" dirty="0" err="1"/>
              <a:t>npm</a:t>
            </a:r>
            <a:r>
              <a:rPr lang="en-US" sz="2400" dirty="0"/>
              <a:t> start</a:t>
            </a:r>
            <a:endParaRPr lang="en-US" sz="2400" dirty="0"/>
          </a:p>
        </p:txBody>
      </p:sp>
    </p:spTree>
    <p:extLst>
      <p:ext uri="{BB962C8B-B14F-4D97-AF65-F5344CB8AC3E}">
        <p14:creationId xmlns:p14="http://schemas.microsoft.com/office/powerpoint/2010/main" val="336613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a:t>Questions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412" y="1223010"/>
            <a:ext cx="7010400" cy="5608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958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3923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a:t>More about FHIR</a:t>
            </a:r>
          </a:p>
        </p:txBody>
      </p:sp>
      <p:sp>
        <p:nvSpPr>
          <p:cNvPr id="3" name="Content Placeholder 2"/>
          <p:cNvSpPr>
            <a:spLocks noGrp="1"/>
          </p:cNvSpPr>
          <p:nvPr>
            <p:ph idx="1"/>
          </p:nvPr>
        </p:nvSpPr>
        <p:spPr>
          <a:xfrm>
            <a:off x="1522413" y="1676401"/>
            <a:ext cx="9134391" cy="4648200"/>
          </a:xfrm>
        </p:spPr>
        <p:txBody>
          <a:bodyPr>
            <a:normAutofit lnSpcReduction="10000"/>
          </a:bodyPr>
          <a:lstStyle/>
          <a:p>
            <a:r>
              <a:rPr lang="en-US" dirty="0"/>
              <a:t>FHIR is easier to implement than the older HL7 taxonomies </a:t>
            </a:r>
            <a:r>
              <a:rPr lang="en-US" dirty="0" smtClean="0"/>
              <a:t>(versions 2.x and 3.x) because </a:t>
            </a:r>
            <a:r>
              <a:rPr lang="en-US" dirty="0"/>
              <a:t>it uses a modern web-based suite of API technology:</a:t>
            </a:r>
          </a:p>
          <a:p>
            <a:pPr lvl="1"/>
            <a:r>
              <a:rPr lang="en-US" sz="2400" dirty="0"/>
              <a:t>HTTP-based RESTful protocol, HTML and Cascading Style Sheets for user interface integration </a:t>
            </a:r>
          </a:p>
          <a:p>
            <a:pPr lvl="1"/>
            <a:r>
              <a:rPr lang="en-US" sz="2400" dirty="0"/>
              <a:t>A choice of JSON or XML for data representation </a:t>
            </a:r>
          </a:p>
          <a:p>
            <a:pPr lvl="1"/>
            <a:r>
              <a:rPr lang="en-US" sz="2400" dirty="0"/>
              <a:t>Atom for results</a:t>
            </a:r>
          </a:p>
          <a:p>
            <a:r>
              <a:rPr lang="en-US" dirty="0"/>
              <a:t>FHIR provides an alternative to document-centric approaches by directly exposing discrete data elements as services </a:t>
            </a:r>
          </a:p>
          <a:p>
            <a:pPr lvl="1"/>
            <a:r>
              <a:rPr lang="en-US" sz="2400" dirty="0"/>
              <a:t>For example, basic elements of healthcare like patients, admissions, diagnostic reports and medications can each be retrieved and manipulated via their own resource URLs</a:t>
            </a:r>
            <a:endParaRPr lang="en-US" sz="2400" baseline="30000" dirty="0"/>
          </a:p>
        </p:txBody>
      </p:sp>
    </p:spTree>
    <p:extLst>
      <p:ext uri="{BB962C8B-B14F-4D97-AF65-F5344CB8AC3E}">
        <p14:creationId xmlns:p14="http://schemas.microsoft.com/office/powerpoint/2010/main" val="85211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3" y="381000"/>
            <a:ext cx="9144001" cy="914400"/>
          </a:xfrm>
        </p:spPr>
        <p:txBody>
          <a:bodyPr/>
          <a:lstStyle/>
          <a:p>
            <a:r>
              <a:rPr lang="en-US" dirty="0"/>
              <a:t>OAuth</a:t>
            </a:r>
          </a:p>
        </p:txBody>
      </p:sp>
      <p:sp>
        <p:nvSpPr>
          <p:cNvPr id="5" name="Content Placeholder 4"/>
          <p:cNvSpPr>
            <a:spLocks noGrp="1"/>
          </p:cNvSpPr>
          <p:nvPr>
            <p:ph idx="1"/>
          </p:nvPr>
        </p:nvSpPr>
        <p:spPr>
          <a:xfrm>
            <a:off x="1522413" y="1524000"/>
            <a:ext cx="9134391" cy="4876799"/>
          </a:xfrm>
        </p:spPr>
        <p:txBody>
          <a:bodyPr>
            <a:normAutofit fontScale="92500"/>
          </a:bodyPr>
          <a:lstStyle/>
          <a:p>
            <a:r>
              <a:rPr lang="en-US" b="1" dirty="0"/>
              <a:t>OAuth</a:t>
            </a:r>
            <a:r>
              <a:rPr lang="en-US" dirty="0"/>
              <a:t> is an open standard for authorization, commonly used as a way for Internet users to authorize websites or applications to access their information on other websites but without giving them the passwords</a:t>
            </a:r>
          </a:p>
          <a:p>
            <a:r>
              <a:rPr lang="en-US" dirty="0"/>
              <a:t>OAuth provides to clients a "secure delegated access" to server resources on behalf of a resource owner </a:t>
            </a:r>
          </a:p>
          <a:p>
            <a:r>
              <a:rPr lang="en-US" dirty="0"/>
              <a:t>It specifies a process for resource owners to authorize third-party access to their server resources without sharing their credentials</a:t>
            </a:r>
          </a:p>
          <a:p>
            <a:r>
              <a:rPr lang="en-US" dirty="0"/>
              <a:t>Designed specifically to work with Hypertext Transfer Protocol (HTTP), OAuth essentially allows access tokens to be issued to third-party clients by an authorization server, with the approval of the resource owner</a:t>
            </a:r>
          </a:p>
          <a:p>
            <a:r>
              <a:rPr lang="en-US" dirty="0"/>
              <a:t>The third party then uses the access token to access the protected resources hosted by the resource server</a:t>
            </a:r>
          </a:p>
        </p:txBody>
      </p:sp>
    </p:spTree>
    <p:extLst>
      <p:ext uri="{BB962C8B-B14F-4D97-AF65-F5344CB8AC3E}">
        <p14:creationId xmlns:p14="http://schemas.microsoft.com/office/powerpoint/2010/main" val="42179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RESTful                              1 of 2</a:t>
            </a:r>
          </a:p>
        </p:txBody>
      </p:sp>
      <p:sp>
        <p:nvSpPr>
          <p:cNvPr id="3" name="Content Placeholder 2"/>
          <p:cNvSpPr>
            <a:spLocks noGrp="1"/>
          </p:cNvSpPr>
          <p:nvPr>
            <p:ph idx="1"/>
          </p:nvPr>
        </p:nvSpPr>
        <p:spPr/>
        <p:txBody>
          <a:bodyPr/>
          <a:lstStyle/>
          <a:p>
            <a:r>
              <a:rPr lang="en-US" b="1" dirty="0"/>
              <a:t>Representational state transfer</a:t>
            </a:r>
            <a:r>
              <a:rPr lang="en-US" dirty="0"/>
              <a:t> (</a:t>
            </a:r>
            <a:r>
              <a:rPr lang="en-US" b="1" dirty="0"/>
              <a:t>REST</a:t>
            </a:r>
            <a:r>
              <a:rPr lang="en-US" dirty="0"/>
              <a:t>) or </a:t>
            </a:r>
            <a:r>
              <a:rPr lang="en-US" b="1" dirty="0"/>
              <a:t>RESTful</a:t>
            </a:r>
            <a:r>
              <a:rPr lang="en-US" dirty="0"/>
              <a:t> Web services are one way of providing interoperability between computer systems on the Internet. </a:t>
            </a:r>
          </a:p>
          <a:p>
            <a:r>
              <a:rPr lang="en-US" dirty="0"/>
              <a:t>REST-compliant Web services allow requesting systems to access and manipulate textual representations of Web resources using a uniform and predefined set of stateless operations. </a:t>
            </a:r>
          </a:p>
          <a:p>
            <a:r>
              <a:rPr lang="en-US" dirty="0"/>
              <a:t>Other forms of Web service exist, which expose their own arbitrary sets of operations such as WSDL and SOAP</a:t>
            </a:r>
          </a:p>
        </p:txBody>
      </p:sp>
    </p:spTree>
    <p:extLst>
      <p:ext uri="{BB962C8B-B14F-4D97-AF65-F5344CB8AC3E}">
        <p14:creationId xmlns:p14="http://schemas.microsoft.com/office/powerpoint/2010/main" val="25167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RESTful                              2 of 2</a:t>
            </a:r>
          </a:p>
        </p:txBody>
      </p:sp>
      <p:sp>
        <p:nvSpPr>
          <p:cNvPr id="3" name="Content Placeholder 2"/>
          <p:cNvSpPr>
            <a:spLocks noGrp="1"/>
          </p:cNvSpPr>
          <p:nvPr>
            <p:ph idx="1"/>
          </p:nvPr>
        </p:nvSpPr>
        <p:spPr/>
        <p:txBody>
          <a:bodyPr/>
          <a:lstStyle/>
          <a:p>
            <a:r>
              <a:rPr lang="en-US" dirty="0"/>
              <a:t>Using HTTP, as is most common, the kind of operations available include those predefined by the HTTP verbs GET, POST, PUT, DELETE and so on. </a:t>
            </a:r>
          </a:p>
          <a:p>
            <a:r>
              <a:rPr lang="en-US" dirty="0"/>
              <a:t>By making use of a stateless protocol and standard operations, REST systems aim for fast performance, reliability, and the ability to grow, by re-using components that can be managed and updated without affecting the system as a whole, even while it is running.</a:t>
            </a:r>
          </a:p>
        </p:txBody>
      </p:sp>
    </p:spTree>
    <p:extLst>
      <p:ext uri="{BB962C8B-B14F-4D97-AF65-F5344CB8AC3E}">
        <p14:creationId xmlns:p14="http://schemas.microsoft.com/office/powerpoint/2010/main" val="15447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a:t>JSON</a:t>
            </a:r>
          </a:p>
        </p:txBody>
      </p:sp>
      <p:sp>
        <p:nvSpPr>
          <p:cNvPr id="3" name="Content Placeholder 2"/>
          <p:cNvSpPr>
            <a:spLocks noGrp="1"/>
          </p:cNvSpPr>
          <p:nvPr>
            <p:ph idx="1"/>
          </p:nvPr>
        </p:nvSpPr>
        <p:spPr>
          <a:xfrm>
            <a:off x="1522413" y="1524001"/>
            <a:ext cx="9134391" cy="4495800"/>
          </a:xfrm>
        </p:spPr>
        <p:txBody>
          <a:bodyPr/>
          <a:lstStyle/>
          <a:p>
            <a:r>
              <a:rPr lang="en-US" b="1" dirty="0"/>
              <a:t>JSON</a:t>
            </a:r>
            <a:r>
              <a:rPr lang="en-US" dirty="0"/>
              <a:t> (</a:t>
            </a:r>
            <a:r>
              <a:rPr lang="en-US" b="1" dirty="0"/>
              <a:t>JavaScript Object Notation</a:t>
            </a:r>
            <a:r>
              <a:rPr lang="en-US" dirty="0"/>
              <a:t>) is an open-standard format that uses human-readable text to transmit data objects consisting of attribute–value pairs </a:t>
            </a:r>
          </a:p>
          <a:p>
            <a:r>
              <a:rPr lang="en-US" dirty="0"/>
              <a:t>It is the most common data format used for asynchronous browser/server communication, largely replacing XML, and is used by AJAX</a:t>
            </a:r>
          </a:p>
          <a:p>
            <a:r>
              <a:rPr lang="en-US" dirty="0"/>
              <a:t>JSON is a language-independent data format </a:t>
            </a:r>
          </a:p>
          <a:p>
            <a:r>
              <a:rPr lang="en-US" dirty="0"/>
              <a:t>It was derived from JavaScript, but as of 2017 many programming languages include code to generate and parse JSON-format data</a:t>
            </a:r>
          </a:p>
          <a:p>
            <a:endParaRPr lang="en-US" dirty="0"/>
          </a:p>
        </p:txBody>
      </p:sp>
    </p:spTree>
    <p:extLst>
      <p:ext uri="{BB962C8B-B14F-4D97-AF65-F5344CB8AC3E}">
        <p14:creationId xmlns:p14="http://schemas.microsoft.com/office/powerpoint/2010/main" val="41645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1 of 2</a:t>
            </a:r>
            <a:endParaRPr lang="en-US" dirty="0"/>
          </a:p>
        </p:txBody>
      </p:sp>
      <p:sp>
        <p:nvSpPr>
          <p:cNvPr id="3" name="Content Placeholder 2"/>
          <p:cNvSpPr>
            <a:spLocks noGrp="1"/>
          </p:cNvSpPr>
          <p:nvPr>
            <p:ph idx="1"/>
          </p:nvPr>
        </p:nvSpPr>
        <p:spPr/>
        <p:txBody>
          <a:bodyPr/>
          <a:lstStyle/>
          <a:p>
            <a:r>
              <a:rPr lang="en-US" dirty="0"/>
              <a:t>The Docker engine includes tools for automating the creation of container </a:t>
            </a:r>
            <a:r>
              <a:rPr lang="en-US" dirty="0" smtClean="0"/>
              <a:t>images</a:t>
            </a:r>
          </a:p>
          <a:p>
            <a:r>
              <a:rPr lang="en-US" dirty="0"/>
              <a:t>The Docker components that drive this automation are the </a:t>
            </a:r>
            <a:r>
              <a:rPr lang="en-US" dirty="0" err="1"/>
              <a:t>Dockerfile</a:t>
            </a:r>
            <a:r>
              <a:rPr lang="en-US" dirty="0"/>
              <a:t>, and the </a:t>
            </a:r>
            <a:r>
              <a:rPr lang="en-US" dirty="0" err="1"/>
              <a:t>docker</a:t>
            </a:r>
            <a:r>
              <a:rPr lang="en-US" dirty="0"/>
              <a:t> build </a:t>
            </a:r>
            <a:r>
              <a:rPr lang="en-US" dirty="0" smtClean="0"/>
              <a:t>command</a:t>
            </a:r>
          </a:p>
          <a:p>
            <a:r>
              <a:rPr lang="en-US" b="1" dirty="0" err="1"/>
              <a:t>Dockerfile</a:t>
            </a:r>
            <a:r>
              <a:rPr lang="en-US" dirty="0"/>
              <a:t> – a text file containing the instructions needed to create a new container </a:t>
            </a:r>
            <a:r>
              <a:rPr lang="en-US" dirty="0" smtClean="0"/>
              <a:t>image</a:t>
            </a:r>
          </a:p>
          <a:p>
            <a:r>
              <a:rPr lang="en-US" b="1" dirty="0"/>
              <a:t>Docker build</a:t>
            </a:r>
            <a:r>
              <a:rPr lang="en-US" dirty="0"/>
              <a:t> - the Docker engine command that consumes a </a:t>
            </a:r>
            <a:r>
              <a:rPr lang="en-US" dirty="0" err="1"/>
              <a:t>Dockerfile</a:t>
            </a:r>
            <a:r>
              <a:rPr lang="en-US" dirty="0"/>
              <a:t>, and triggers the image creation process</a:t>
            </a:r>
          </a:p>
        </p:txBody>
      </p:sp>
    </p:spTree>
    <p:extLst>
      <p:ext uri="{BB962C8B-B14F-4D97-AF65-F5344CB8AC3E}">
        <p14:creationId xmlns:p14="http://schemas.microsoft.com/office/powerpoint/2010/main" val="13487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a:t>
            </a:r>
            <a:r>
              <a:rPr lang="en-US" dirty="0" smtClean="0"/>
              <a:t>2 </a:t>
            </a:r>
            <a:r>
              <a:rPr lang="en-US" dirty="0"/>
              <a:t>of 2</a:t>
            </a:r>
          </a:p>
        </p:txBody>
      </p:sp>
      <p:sp>
        <p:nvSpPr>
          <p:cNvPr id="3" name="Content Placeholder 2"/>
          <p:cNvSpPr>
            <a:spLocks noGrp="1"/>
          </p:cNvSpPr>
          <p:nvPr>
            <p:ph idx="1"/>
          </p:nvPr>
        </p:nvSpPr>
        <p:spPr/>
        <p:txBody>
          <a:bodyPr/>
          <a:lstStyle/>
          <a:p>
            <a:r>
              <a:rPr lang="en-US" dirty="0" err="1"/>
              <a:t>Dockerfile</a:t>
            </a:r>
            <a:r>
              <a:rPr lang="en-US" dirty="0"/>
              <a:t> instructions provide the Docker Engine with the steps needed to create a container </a:t>
            </a:r>
            <a:r>
              <a:rPr lang="en-US" dirty="0" smtClean="0"/>
              <a:t>image</a:t>
            </a:r>
          </a:p>
          <a:p>
            <a:r>
              <a:rPr lang="en-US" dirty="0" smtClean="0"/>
              <a:t>These </a:t>
            </a:r>
            <a:r>
              <a:rPr lang="en-US" dirty="0"/>
              <a:t>instructions are performed in order, and one-by-one</a:t>
            </a:r>
          </a:p>
        </p:txBody>
      </p:sp>
    </p:spTree>
    <p:extLst>
      <p:ext uri="{BB962C8B-B14F-4D97-AF65-F5344CB8AC3E}">
        <p14:creationId xmlns:p14="http://schemas.microsoft.com/office/powerpoint/2010/main" val="212787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smtClean="0"/>
              <a:t>Sample </a:t>
            </a:r>
            <a:r>
              <a:rPr lang="en-US" dirty="0" err="1" smtClean="0"/>
              <a:t>Dockerfile</a:t>
            </a:r>
            <a:endParaRPr lang="en-US" dirty="0"/>
          </a:p>
        </p:txBody>
      </p:sp>
      <p:sp>
        <p:nvSpPr>
          <p:cNvPr id="3" name="Content Placeholder 2"/>
          <p:cNvSpPr>
            <a:spLocks noGrp="1"/>
          </p:cNvSpPr>
          <p:nvPr>
            <p:ph idx="1"/>
          </p:nvPr>
        </p:nvSpPr>
        <p:spPr>
          <a:xfrm>
            <a:off x="1522413" y="1371601"/>
            <a:ext cx="9134391" cy="5105400"/>
          </a:xfrm>
        </p:spPr>
        <p:txBody>
          <a:bodyPr>
            <a:normAutofit/>
          </a:bodyPr>
          <a:lstStyle/>
          <a:p>
            <a:r>
              <a:rPr lang="en-US" dirty="0"/>
              <a:t># Sample </a:t>
            </a:r>
            <a:r>
              <a:rPr lang="en-US" dirty="0" err="1"/>
              <a:t>Dockerfile</a:t>
            </a:r>
            <a:r>
              <a:rPr lang="en-US" dirty="0"/>
              <a:t> </a:t>
            </a:r>
            <a:endParaRPr lang="en-US" dirty="0" smtClean="0"/>
          </a:p>
          <a:p>
            <a:r>
              <a:rPr lang="en-US" dirty="0" smtClean="0"/>
              <a:t># </a:t>
            </a:r>
            <a:r>
              <a:rPr lang="en-US" dirty="0"/>
              <a:t>Indicates that the </a:t>
            </a:r>
            <a:r>
              <a:rPr lang="en-US" dirty="0" err="1"/>
              <a:t>windowsservercore</a:t>
            </a:r>
            <a:r>
              <a:rPr lang="en-US" dirty="0"/>
              <a:t> image will be used as the base image. FROM </a:t>
            </a:r>
            <a:r>
              <a:rPr lang="en-US" dirty="0" err="1"/>
              <a:t>microsoft</a:t>
            </a:r>
            <a:r>
              <a:rPr lang="en-US" dirty="0"/>
              <a:t>/</a:t>
            </a:r>
            <a:r>
              <a:rPr lang="en-US" dirty="0" err="1"/>
              <a:t>windowsservercore</a:t>
            </a:r>
            <a:r>
              <a:rPr lang="en-US" dirty="0"/>
              <a:t> </a:t>
            </a:r>
            <a:endParaRPr lang="en-US" dirty="0" smtClean="0"/>
          </a:p>
          <a:p>
            <a:r>
              <a:rPr lang="en-US" dirty="0" smtClean="0"/>
              <a:t># </a:t>
            </a:r>
            <a:r>
              <a:rPr lang="en-US" dirty="0"/>
              <a:t>Metadata indicating an image maintainer. MAINTAINER jshelton@contoso.com </a:t>
            </a:r>
            <a:endParaRPr lang="en-US" dirty="0" smtClean="0"/>
          </a:p>
          <a:p>
            <a:r>
              <a:rPr lang="en-US" dirty="0" smtClean="0"/>
              <a:t># </a:t>
            </a:r>
            <a:r>
              <a:rPr lang="en-US" dirty="0"/>
              <a:t>Uses dism.exe to install the IIS role. RUN dism.exe /online /enable-feature /all /</a:t>
            </a:r>
            <a:r>
              <a:rPr lang="en-US" dirty="0" err="1"/>
              <a:t>featurename:iis-webserver</a:t>
            </a:r>
            <a:r>
              <a:rPr lang="en-US" dirty="0"/>
              <a:t> /</a:t>
            </a:r>
            <a:r>
              <a:rPr lang="en-US" dirty="0" err="1"/>
              <a:t>NoRestart</a:t>
            </a:r>
            <a:r>
              <a:rPr lang="en-US" dirty="0"/>
              <a:t> </a:t>
            </a:r>
            <a:endParaRPr lang="en-US" dirty="0" smtClean="0"/>
          </a:p>
          <a:p>
            <a:r>
              <a:rPr lang="en-US" dirty="0" smtClean="0"/>
              <a:t># </a:t>
            </a:r>
            <a:r>
              <a:rPr lang="en-US" dirty="0"/>
              <a:t>Creates an HTML file and adds content to this file. RUN echo "Hello World - </a:t>
            </a:r>
            <a:r>
              <a:rPr lang="en-US" dirty="0" err="1"/>
              <a:t>Dockerfile</a:t>
            </a:r>
            <a:r>
              <a:rPr lang="en-US" dirty="0"/>
              <a:t>" &gt; c:\inetpub\wwwroot\index.html </a:t>
            </a:r>
            <a:endParaRPr lang="en-US" dirty="0" smtClean="0"/>
          </a:p>
          <a:p>
            <a:r>
              <a:rPr lang="en-US" dirty="0" smtClean="0"/>
              <a:t># </a:t>
            </a:r>
            <a:r>
              <a:rPr lang="en-US" dirty="0"/>
              <a:t>Sets a command or process that will run each time a container is run from the new image. CMD [ "</a:t>
            </a:r>
            <a:r>
              <a:rPr lang="en-US" dirty="0" err="1"/>
              <a:t>cmd</a:t>
            </a:r>
            <a:r>
              <a:rPr lang="en-US" dirty="0"/>
              <a:t>" ] </a:t>
            </a:r>
          </a:p>
        </p:txBody>
      </p:sp>
    </p:spTree>
    <p:extLst>
      <p:ext uri="{BB962C8B-B14F-4D97-AF65-F5344CB8AC3E}">
        <p14:creationId xmlns:p14="http://schemas.microsoft.com/office/powerpoint/2010/main" val="5446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RESTful and FHIR</a:t>
            </a:r>
            <a:endParaRPr lang="en-US" dirty="0"/>
          </a:p>
        </p:txBody>
      </p:sp>
      <p:sp>
        <p:nvSpPr>
          <p:cNvPr id="3" name="Content Placeholder 2"/>
          <p:cNvSpPr>
            <a:spLocks noGrp="1"/>
          </p:cNvSpPr>
          <p:nvPr>
            <p:ph idx="1"/>
          </p:nvPr>
        </p:nvSpPr>
        <p:spPr/>
        <p:txBody>
          <a:bodyPr>
            <a:normAutofit/>
          </a:bodyPr>
          <a:lstStyle/>
          <a:p>
            <a:pPr lvl="0"/>
            <a:r>
              <a:rPr lang="en-US" dirty="0"/>
              <a:t>The design of FHIR is based on RESTful web </a:t>
            </a:r>
            <a:r>
              <a:rPr lang="en-US" dirty="0" smtClean="0"/>
              <a:t>services, in </a:t>
            </a:r>
            <a:r>
              <a:rPr lang="en-US" dirty="0"/>
              <a:t>contrast to the majority of IHE </a:t>
            </a:r>
            <a:r>
              <a:rPr lang="en-US" dirty="0" smtClean="0"/>
              <a:t>profiles, </a:t>
            </a:r>
            <a:r>
              <a:rPr lang="en-US" dirty="0"/>
              <a:t>which are based on SOAP web services</a:t>
            </a:r>
          </a:p>
          <a:p>
            <a:pPr lvl="0"/>
            <a:r>
              <a:rPr lang="en-US" dirty="0"/>
              <a:t>With RESTful web services, the basic HTTP operations are incorporated including Create, Read, Update and Delete</a:t>
            </a:r>
          </a:p>
          <a:p>
            <a:pPr lvl="0"/>
            <a:r>
              <a:rPr lang="en-US" b="1" dirty="0"/>
              <a:t>Representational state transfer</a:t>
            </a:r>
            <a:r>
              <a:rPr lang="en-US" dirty="0"/>
              <a:t> (</a:t>
            </a:r>
            <a:r>
              <a:rPr lang="en-US" b="1" dirty="0"/>
              <a:t>REST</a:t>
            </a:r>
            <a:r>
              <a:rPr lang="en-US" dirty="0"/>
              <a:t>) or </a:t>
            </a:r>
            <a:r>
              <a:rPr lang="en-US" b="1" dirty="0"/>
              <a:t>RESTful</a:t>
            </a:r>
            <a:r>
              <a:rPr lang="en-US" dirty="0"/>
              <a:t> web services are a way of providing interoperability between computer systems on the Internet</a:t>
            </a:r>
          </a:p>
          <a:p>
            <a:pPr lvl="0"/>
            <a:r>
              <a:rPr lang="en-US" dirty="0"/>
              <a:t>REST-compliant Web services allow requesting systems to access and manipulate textual representations of Web resources using a uniform and predefined set of stateless operations</a:t>
            </a:r>
          </a:p>
          <a:p>
            <a:endParaRPr lang="en-US" dirty="0"/>
          </a:p>
        </p:txBody>
      </p:sp>
    </p:spTree>
    <p:extLst>
      <p:ext uri="{BB962C8B-B14F-4D97-AF65-F5344CB8AC3E}">
        <p14:creationId xmlns:p14="http://schemas.microsoft.com/office/powerpoint/2010/main" val="41820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p:spPr>
        <p:txBody>
          <a:bodyPr/>
          <a:lstStyle/>
          <a:p>
            <a:r>
              <a:rPr lang="en-US" dirty="0"/>
              <a:t>Why FHIR is Better                     1 of 2</a:t>
            </a:r>
          </a:p>
        </p:txBody>
      </p:sp>
      <p:sp>
        <p:nvSpPr>
          <p:cNvPr id="3" name="Content Placeholder 2"/>
          <p:cNvSpPr>
            <a:spLocks noGrp="1"/>
          </p:cNvSpPr>
          <p:nvPr>
            <p:ph idx="1"/>
          </p:nvPr>
        </p:nvSpPr>
        <p:spPr>
          <a:xfrm>
            <a:off x="1522413" y="1524000"/>
            <a:ext cx="9134391" cy="4724399"/>
          </a:xfrm>
        </p:spPr>
        <p:txBody>
          <a:bodyPr>
            <a:normAutofit/>
          </a:bodyPr>
          <a:lstStyle/>
          <a:p>
            <a:r>
              <a:rPr lang="en-US" dirty="0"/>
              <a:t>FHIR offers many improvements over existing standards: </a:t>
            </a:r>
          </a:p>
          <a:p>
            <a:pPr lvl="1"/>
            <a:r>
              <a:rPr lang="en-US" sz="2400" dirty="0"/>
              <a:t>A strong focus on implementation – fast and easy to implement (multiple developers have had simple interfaces working in a single day)</a:t>
            </a:r>
          </a:p>
          <a:p>
            <a:pPr lvl="1"/>
            <a:r>
              <a:rPr lang="en-US" sz="2400" dirty="0"/>
              <a:t>Multiple implementation libraries, many examples available to kick-start development</a:t>
            </a:r>
          </a:p>
          <a:p>
            <a:pPr lvl="1"/>
            <a:r>
              <a:rPr lang="en-US" sz="2400" dirty="0"/>
              <a:t>Specification is free for use with no restrictions</a:t>
            </a:r>
          </a:p>
          <a:p>
            <a:pPr lvl="1"/>
            <a:r>
              <a:rPr lang="en-US" sz="2400" dirty="0"/>
              <a:t>Interoperability out-of-the-box– base resources can be used as is, but can also be adapted for local requirements</a:t>
            </a:r>
          </a:p>
          <a:p>
            <a:pPr lvl="1"/>
            <a:r>
              <a:rPr lang="en-US" sz="2400" dirty="0"/>
              <a:t>Evolutionary development path from HL7 Version 2 and CDA – standards can co-exist and leverage each other</a:t>
            </a:r>
          </a:p>
          <a:p>
            <a:endParaRPr lang="en-US" dirty="0"/>
          </a:p>
        </p:txBody>
      </p:sp>
    </p:spTree>
    <p:extLst>
      <p:ext uri="{BB962C8B-B14F-4D97-AF65-F5344CB8AC3E}">
        <p14:creationId xmlns:p14="http://schemas.microsoft.com/office/powerpoint/2010/main" val="32999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90600"/>
          </a:xfrm>
        </p:spPr>
        <p:txBody>
          <a:bodyPr/>
          <a:lstStyle/>
          <a:p>
            <a:r>
              <a:rPr lang="en-US" dirty="0"/>
              <a:t>Why FHIR is Better                     2 of 2</a:t>
            </a:r>
          </a:p>
        </p:txBody>
      </p:sp>
      <p:sp>
        <p:nvSpPr>
          <p:cNvPr id="3" name="Content Placeholder 2"/>
          <p:cNvSpPr>
            <a:spLocks noGrp="1"/>
          </p:cNvSpPr>
          <p:nvPr>
            <p:ph idx="1"/>
          </p:nvPr>
        </p:nvSpPr>
        <p:spPr>
          <a:xfrm>
            <a:off x="1522413" y="1676399"/>
            <a:ext cx="9134391" cy="4343401"/>
          </a:xfrm>
        </p:spPr>
        <p:txBody>
          <a:bodyPr>
            <a:normAutofit/>
          </a:bodyPr>
          <a:lstStyle/>
          <a:p>
            <a:pPr lvl="1"/>
            <a:r>
              <a:rPr lang="en-US" sz="2400" dirty="0"/>
              <a:t>Strong foundation in Web standards– XML, JSON, HTTP, OAuth, etc.</a:t>
            </a:r>
          </a:p>
          <a:p>
            <a:pPr lvl="1"/>
            <a:r>
              <a:rPr lang="en-US" sz="2400" dirty="0"/>
              <a:t>Support for RESTful architectures, seamless exchange of information using messages or documents, and service based architectures</a:t>
            </a:r>
          </a:p>
          <a:p>
            <a:pPr lvl="1"/>
            <a:r>
              <a:rPr lang="en-US" sz="2400" dirty="0"/>
              <a:t>Concise and easily understood specifications</a:t>
            </a:r>
          </a:p>
          <a:p>
            <a:pPr lvl="1"/>
            <a:r>
              <a:rPr lang="en-US" sz="2400" dirty="0"/>
              <a:t>A human-readable serialization format for ease of use by developers</a:t>
            </a:r>
          </a:p>
          <a:p>
            <a:pPr lvl="1"/>
            <a:r>
              <a:rPr lang="en-US" sz="2400" dirty="0"/>
              <a:t>Solid ontology-based analysis with a rigorous formal mapping for correctness</a:t>
            </a:r>
          </a:p>
        </p:txBody>
      </p:sp>
    </p:spTree>
    <p:extLst>
      <p:ext uri="{BB962C8B-B14F-4D97-AF65-F5344CB8AC3E}">
        <p14:creationId xmlns:p14="http://schemas.microsoft.com/office/powerpoint/2010/main" val="40740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FHIR Goals</a:t>
            </a:r>
          </a:p>
        </p:txBody>
      </p:sp>
      <p:sp>
        <p:nvSpPr>
          <p:cNvPr id="3" name="Content Placeholder 2"/>
          <p:cNvSpPr>
            <a:spLocks noGrp="1"/>
          </p:cNvSpPr>
          <p:nvPr>
            <p:ph idx="1"/>
          </p:nvPr>
        </p:nvSpPr>
        <p:spPr/>
        <p:txBody>
          <a:bodyPr/>
          <a:lstStyle/>
          <a:p>
            <a:r>
              <a:rPr lang="en-US" dirty="0"/>
              <a:t>Facilitate interoperation between legacy health care systems </a:t>
            </a:r>
          </a:p>
          <a:p>
            <a:r>
              <a:rPr lang="en-US" dirty="0"/>
              <a:t>To make it easy to provide health care information to health care providers and individuals on a wide variety of devices from computers to tablets to cell phones </a:t>
            </a:r>
          </a:p>
          <a:p>
            <a:r>
              <a:rPr lang="en-US" dirty="0"/>
              <a:t>Allow third-party application developers to provide medical applications which can be easily integrated into existing systems</a:t>
            </a:r>
          </a:p>
        </p:txBody>
      </p:sp>
    </p:spTree>
    <p:extLst>
      <p:ext uri="{BB962C8B-B14F-4D97-AF65-F5344CB8AC3E}">
        <p14:creationId xmlns:p14="http://schemas.microsoft.com/office/powerpoint/2010/main" val="27758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p:txBody>
          <a:bodyPr/>
          <a:lstStyle/>
          <a:p>
            <a:r>
              <a:rPr lang="en-US" dirty="0"/>
              <a:t>The basic building block in FHIR is a Resource</a:t>
            </a:r>
          </a:p>
          <a:p>
            <a:r>
              <a:rPr lang="en-US" dirty="0"/>
              <a:t>All exchangeable content is defined as a resource </a:t>
            </a:r>
          </a:p>
          <a:p>
            <a:r>
              <a:rPr lang="en-US" dirty="0"/>
              <a:t>Resources all share the following set of characteristics: </a:t>
            </a:r>
          </a:p>
          <a:p>
            <a:pPr lvl="1"/>
            <a:r>
              <a:rPr lang="en-US" sz="2400" dirty="0"/>
              <a:t>A common way to define and represent them, building them from data types that define common reusable patterns of elements</a:t>
            </a:r>
          </a:p>
          <a:p>
            <a:pPr lvl="1"/>
            <a:r>
              <a:rPr lang="en-US" sz="2400" dirty="0"/>
              <a:t>A common set of metadata</a:t>
            </a:r>
          </a:p>
          <a:p>
            <a:pPr lvl="1"/>
            <a:r>
              <a:rPr lang="en-US" sz="2400" dirty="0"/>
              <a:t>A human readable part</a:t>
            </a:r>
          </a:p>
          <a:p>
            <a:endParaRPr lang="en-US" dirty="0"/>
          </a:p>
        </p:txBody>
      </p:sp>
    </p:spTree>
    <p:extLst>
      <p:ext uri="{BB962C8B-B14F-4D97-AF65-F5344CB8AC3E}">
        <p14:creationId xmlns:p14="http://schemas.microsoft.com/office/powerpoint/2010/main" val="205227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purl.org/dc/dcmitype/"/>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821</TotalTime>
  <Words>2831</Words>
  <Application>Microsoft Office PowerPoint</Application>
  <PresentationFormat>Custom</PresentationFormat>
  <Paragraphs>214</Paragraphs>
  <Slides>46</Slides>
  <Notes>0</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Digital Blue Tunnel 16x9</vt:lpstr>
      <vt:lpstr>Programming in Health IT – Part 2</vt:lpstr>
      <vt:lpstr>Education Objectives</vt:lpstr>
      <vt:lpstr>FHIR Overview</vt:lpstr>
      <vt:lpstr>More about FHIR</vt:lpstr>
      <vt:lpstr>RESTful and FHIR</vt:lpstr>
      <vt:lpstr>Why FHIR is Better                     1 of 2</vt:lpstr>
      <vt:lpstr>Why FHIR is Better                     2 of 2</vt:lpstr>
      <vt:lpstr>FHIR Goals</vt:lpstr>
      <vt:lpstr>Components</vt:lpstr>
      <vt:lpstr>PowerPoint Presentation</vt:lpstr>
      <vt:lpstr>Approach                           1 of 2</vt:lpstr>
      <vt:lpstr>Approach                           2 of 2</vt:lpstr>
      <vt:lpstr>The Specification                   1 of 3</vt:lpstr>
      <vt:lpstr>The Specification                   2 of 3</vt:lpstr>
      <vt:lpstr>The Specification                   3 of 3</vt:lpstr>
      <vt:lpstr>What does it mean for CI?</vt:lpstr>
      <vt:lpstr>SMART/SMART on FHIR</vt:lpstr>
      <vt:lpstr>SMART</vt:lpstr>
      <vt:lpstr>SMARTer</vt:lpstr>
      <vt:lpstr>Open Standards</vt:lpstr>
      <vt:lpstr>Tools and Infrastructure</vt:lpstr>
      <vt:lpstr>Scopes and Launch Context</vt:lpstr>
      <vt:lpstr>PowerPoint Presentation</vt:lpstr>
      <vt:lpstr>Clinical Scope Syntax</vt:lpstr>
      <vt:lpstr>PowerPoint Presentation</vt:lpstr>
      <vt:lpstr>Growth Chart App</vt:lpstr>
      <vt:lpstr>PowerPoint Presentation</vt:lpstr>
      <vt:lpstr>CDS Hooks</vt:lpstr>
      <vt:lpstr>CDS Hooks</vt:lpstr>
      <vt:lpstr>How CDS Hooks Works</vt:lpstr>
      <vt:lpstr>PowerPoint Presentation</vt:lpstr>
      <vt:lpstr>CDS Cards                         1 of 2</vt:lpstr>
      <vt:lpstr>CDS Cards                         2 of 2</vt:lpstr>
      <vt:lpstr>CDS Decisions</vt:lpstr>
      <vt:lpstr>Check it out</vt:lpstr>
      <vt:lpstr>CDS Hooks and Cybersecurity</vt:lpstr>
      <vt:lpstr>CDS Hooks and Docker</vt:lpstr>
      <vt:lpstr>Questions</vt:lpstr>
      <vt:lpstr>Backup Slides</vt:lpstr>
      <vt:lpstr>OAuth</vt:lpstr>
      <vt:lpstr>RESTful                              1 of 2</vt:lpstr>
      <vt:lpstr>RESTful                              2 of 2</vt:lpstr>
      <vt:lpstr>JSON</vt:lpstr>
      <vt:lpstr>Docker                                               1 of 2</vt:lpstr>
      <vt:lpstr>Docker                                               2 of 2</vt:lpstr>
      <vt:lpstr>Sample Dockerfile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FHIR, SMART and CDS Hooks</dc:title>
  <dc:creator>Bob Marshall</dc:creator>
  <cp:lastModifiedBy>MARSHALL.ROBERT.C.CIV.1071257505</cp:lastModifiedBy>
  <cp:revision>20</cp:revision>
  <dcterms:created xsi:type="dcterms:W3CDTF">2017-03-26T20:58:36Z</dcterms:created>
  <dcterms:modified xsi:type="dcterms:W3CDTF">2018-01-02T21:54:29Z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