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4757" r:id="rId1"/>
    <p:sldMasterId id="2147484802" r:id="rId2"/>
  </p:sldMasterIdLst>
  <p:notesMasterIdLst>
    <p:notesMasterId r:id="rId27"/>
  </p:notesMasterIdLst>
  <p:handoutMasterIdLst>
    <p:handoutMasterId r:id="rId28"/>
  </p:handoutMasterIdLst>
  <p:sldIdLst>
    <p:sldId id="823" r:id="rId3"/>
    <p:sldId id="860" r:id="rId4"/>
    <p:sldId id="824" r:id="rId5"/>
    <p:sldId id="836" r:id="rId6"/>
    <p:sldId id="854" r:id="rId7"/>
    <p:sldId id="837" r:id="rId8"/>
    <p:sldId id="838" r:id="rId9"/>
    <p:sldId id="839" r:id="rId10"/>
    <p:sldId id="841" r:id="rId11"/>
    <p:sldId id="856" r:id="rId12"/>
    <p:sldId id="843" r:id="rId13"/>
    <p:sldId id="855" r:id="rId14"/>
    <p:sldId id="859" r:id="rId15"/>
    <p:sldId id="846" r:id="rId16"/>
    <p:sldId id="847" r:id="rId17"/>
    <p:sldId id="857" r:id="rId18"/>
    <p:sldId id="834" r:id="rId19"/>
    <p:sldId id="849" r:id="rId20"/>
    <p:sldId id="850" r:id="rId21"/>
    <p:sldId id="852" r:id="rId22"/>
    <p:sldId id="851" r:id="rId23"/>
    <p:sldId id="858" r:id="rId24"/>
    <p:sldId id="853" r:id="rId25"/>
    <p:sldId id="831" r:id="rId26"/>
  </p:sldIdLst>
  <p:sldSz cx="12192000" cy="6858000"/>
  <p:notesSz cx="7102475" cy="9388475"/>
  <p:custDataLst>
    <p:tags r:id="rId29"/>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General" id="{52D8FA01-CA7C-4D36-A3EF-03AB62008C69}">
          <p14:sldIdLst>
            <p14:sldId id="823"/>
            <p14:sldId id="860"/>
            <p14:sldId id="824"/>
            <p14:sldId id="836"/>
            <p14:sldId id="854"/>
            <p14:sldId id="837"/>
            <p14:sldId id="838"/>
            <p14:sldId id="839"/>
            <p14:sldId id="841"/>
            <p14:sldId id="856"/>
            <p14:sldId id="843"/>
            <p14:sldId id="855"/>
            <p14:sldId id="859"/>
            <p14:sldId id="846"/>
            <p14:sldId id="847"/>
            <p14:sldId id="857"/>
            <p14:sldId id="834"/>
            <p14:sldId id="849"/>
            <p14:sldId id="850"/>
            <p14:sldId id="852"/>
            <p14:sldId id="851"/>
            <p14:sldId id="858"/>
            <p14:sldId id="853"/>
            <p14:sldId id="83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57">
          <p15:clr>
            <a:srgbClr val="A4A3A4"/>
          </p15:clr>
        </p15:guide>
        <p15:guide id="2" orient="horz" pos="5757">
          <p15:clr>
            <a:srgbClr val="A4A3A4"/>
          </p15:clr>
        </p15:guide>
        <p15:guide id="3"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00AEEF"/>
    <a:srgbClr val="CCCCCC"/>
    <a:srgbClr val="BC1C33"/>
    <a:srgbClr val="EE9A00"/>
    <a:srgbClr val="00A8B4"/>
    <a:srgbClr val="AF006E"/>
    <a:srgbClr val="470E80"/>
    <a:srgbClr val="C51D35"/>
    <a:srgbClr val="002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ferSingleView="1">
    <p:restoredLeft sz="4232" autoAdjust="0"/>
    <p:restoredTop sz="95232" autoAdjust="0"/>
  </p:normalViewPr>
  <p:slideViewPr>
    <p:cSldViewPr snapToGrid="0">
      <p:cViewPr varScale="1">
        <p:scale>
          <a:sx n="86" d="100"/>
          <a:sy n="86" d="100"/>
        </p:scale>
        <p:origin x="1262" y="72"/>
      </p:cViewPr>
      <p:guideLst/>
    </p:cSldViewPr>
  </p:slideViewPr>
  <p:outlineViewPr>
    <p:cViewPr>
      <p:scale>
        <a:sx n="33" d="100"/>
        <a:sy n="33" d="100"/>
      </p:scale>
      <p:origin x="0" y="-14460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37" d="100"/>
          <a:sy n="37" d="100"/>
        </p:scale>
        <p:origin x="2010" y="60"/>
      </p:cViewPr>
      <p:guideLst>
        <p:guide orient="horz" pos="2957"/>
        <p:guide orient="horz" pos="57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74974250768335"/>
          <c:y val="2.9283342082468349E-2"/>
          <c:w val="0.52839310158642772"/>
          <c:h val="0.95649475255804084"/>
        </c:manualLayout>
      </c:layout>
      <c:barChart>
        <c:barDir val="bar"/>
        <c:grouping val="clustered"/>
        <c:varyColors val="0"/>
        <c:ser>
          <c:idx val="0"/>
          <c:order val="0"/>
          <c:tx>
            <c:strRef>
              <c:f>Sheet1!$B$1</c:f>
              <c:strCache>
                <c:ptCount val="1"/>
                <c:pt idx="0">
                  <c:v>Total</c:v>
                </c:pt>
              </c:strCache>
            </c:strRef>
          </c:tx>
          <c:spPr>
            <a:solidFill>
              <a:srgbClr val="00529B"/>
            </a:solidFill>
          </c:spPr>
          <c:invertIfNegative val="0"/>
          <c:dLbls>
            <c:dLbl>
              <c:idx val="4"/>
              <c:layout>
                <c:manualLayout>
                  <c:x val="-3.107133979617315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6.2142679592345164E-3"/>
                  <c:y val="1.0162510842245586E-16"/>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Lst>
            </c:dLbl>
            <c:dLbl>
              <c:idx val="6"/>
              <c:layout>
                <c:manualLayout>
                  <c:x val="-9.3214019388517168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Lst>
            </c:dLbl>
            <c:spPr>
              <a:noFill/>
              <a:ln w="9525">
                <a:noFill/>
              </a:ln>
            </c:spPr>
            <c:txPr>
              <a:bodyPr rot="0" vert="horz"/>
              <a:lstStyle/>
              <a:p>
                <a:pPr algn="ctr">
                  <a:defRPr sz="10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Sheet1!$A$2:$A$12</c:f>
              <c:strCache>
                <c:ptCount val="11"/>
                <c:pt idx="0">
                  <c:v>IT infrastructure and operations</c:v>
                </c:pt>
                <c:pt idx="1">
                  <c:v>Security and risk management</c:v>
                </c:pt>
                <c:pt idx="2">
                  <c:v>Business process improvement</c:v>
                </c:pt>
                <c:pt idx="3">
                  <c:v>Business intelligence and information management</c:v>
                </c:pt>
                <c:pt idx="4">
                  <c:v>Sourcing and vendor relationships</c:v>
                </c:pt>
                <c:pt idx="5">
                  <c:v>Applications</c:v>
                </c:pt>
                <c:pt idx="6">
                  <c:v>Enterprise architecture</c:v>
                </c:pt>
                <c:pt idx="7">
                  <c:v>IT asset and/or financial management</c:v>
                </c:pt>
                <c:pt idx="8">
                  <c:v>IT executive leadership (CIO, CTO)</c:v>
                </c:pt>
                <c:pt idx="9">
                  <c:v>Program and portfolio management</c:v>
                </c:pt>
                <c:pt idx="10">
                  <c:v>None of the above</c:v>
                </c:pt>
              </c:strCache>
            </c:strRef>
          </c:cat>
          <c:val>
            <c:numRef>
              <c:f>Sheet1!$B$2:$B$12</c:f>
              <c:numCache>
                <c:formatCode>0%</c:formatCode>
                <c:ptCount val="11"/>
                <c:pt idx="0">
                  <c:v>0.53</c:v>
                </c:pt>
                <c:pt idx="1">
                  <c:v>0.44</c:v>
                </c:pt>
                <c:pt idx="2">
                  <c:v>0.42</c:v>
                </c:pt>
                <c:pt idx="3">
                  <c:v>0.35</c:v>
                </c:pt>
                <c:pt idx="4">
                  <c:v>0.34</c:v>
                </c:pt>
                <c:pt idx="5">
                  <c:v>0.33</c:v>
                </c:pt>
                <c:pt idx="6">
                  <c:v>0.32</c:v>
                </c:pt>
                <c:pt idx="7">
                  <c:v>0.32</c:v>
                </c:pt>
                <c:pt idx="8">
                  <c:v>0.31</c:v>
                </c:pt>
                <c:pt idx="9">
                  <c:v>0.26</c:v>
                </c:pt>
                <c:pt idx="10">
                  <c:v>0.04</c:v>
                </c:pt>
              </c:numCache>
            </c:numRef>
          </c:val>
        </c:ser>
        <c:dLbls>
          <c:dLblPos val="outEnd"/>
          <c:showLegendKey val="0"/>
          <c:showVal val="1"/>
          <c:showCatName val="0"/>
          <c:showSerName val="0"/>
          <c:showPercent val="0"/>
          <c:showBubbleSize val="0"/>
        </c:dLbls>
        <c:gapWidth val="100"/>
        <c:axId val="296871128"/>
        <c:axId val="296872696"/>
      </c:barChart>
      <c:catAx>
        <c:axId val="296871128"/>
        <c:scaling>
          <c:orientation val="maxMin"/>
        </c:scaling>
        <c:delete val="0"/>
        <c:axPos val="l"/>
        <c:numFmt formatCode="General" sourceLinked="1"/>
        <c:majorTickMark val="none"/>
        <c:minorTickMark val="none"/>
        <c:tickLblPos val="nextTo"/>
        <c:spPr>
          <a:ln w="9525" cap="flat" cmpd="sng">
            <a:solidFill>
              <a:schemeClr val="tx1"/>
            </a:solidFill>
            <a:prstDash val="solid"/>
            <a:round/>
          </a:ln>
        </c:spPr>
        <c:txPr>
          <a:bodyPr rot="0" vert="horz"/>
          <a:lstStyle/>
          <a:p>
            <a:pPr algn="ctr">
              <a:defRPr sz="1000"/>
            </a:pPr>
            <a:endParaRPr lang="en-US"/>
          </a:p>
        </c:txPr>
        <c:crossAx val="296872696"/>
        <c:crosses val="autoZero"/>
        <c:auto val="0"/>
        <c:lblAlgn val="ctr"/>
        <c:lblOffset val="100"/>
        <c:tickMarkSkip val="1"/>
        <c:noMultiLvlLbl val="0"/>
      </c:catAx>
      <c:valAx>
        <c:axId val="296872696"/>
        <c:scaling>
          <c:orientation val="minMax"/>
        </c:scaling>
        <c:delete val="1"/>
        <c:axPos val="t"/>
        <c:numFmt formatCode="0%" sourceLinked="1"/>
        <c:majorTickMark val="out"/>
        <c:minorTickMark val="none"/>
        <c:tickLblPos val="nextTo"/>
        <c:crossAx val="296871128"/>
        <c:crosses val="autoZero"/>
        <c:crossBetween val="between"/>
      </c:valAx>
    </c:plotArea>
    <c:plotVisOnly val="1"/>
    <c:dispBlanksAs val="gap"/>
    <c:showDLblsOverMax val="0"/>
  </c:chart>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7344093167783"/>
          <c:y val="2.4792639556419083E-2"/>
          <c:w val="0.54328384748440817"/>
          <c:h val="0.95663297769596978"/>
        </c:manualLayout>
      </c:layout>
      <c:barChart>
        <c:barDir val="bar"/>
        <c:grouping val="clustered"/>
        <c:varyColors val="0"/>
        <c:ser>
          <c:idx val="0"/>
          <c:order val="0"/>
          <c:tx>
            <c:strRef>
              <c:f>Sheet1!$B$1</c:f>
              <c:strCache>
                <c:ptCount val="1"/>
                <c:pt idx="0">
                  <c:v>Total</c:v>
                </c:pt>
              </c:strCache>
            </c:strRef>
          </c:tx>
          <c:spPr>
            <a:solidFill>
              <a:srgbClr val="00529B"/>
            </a:solidFill>
          </c:spPr>
          <c:invertIfNegative val="0"/>
          <c:dLbls>
            <c:spPr>
              <a:noFill/>
              <a:ln w="9525">
                <a:noFill/>
              </a:ln>
            </c:spPr>
            <c:txPr>
              <a:bodyPr rot="0" vert="horz"/>
              <a:lstStyle/>
              <a:p>
                <a:pPr algn="ctr">
                  <a:defRPr sz="10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Sheet1!$A$2:$A$13</c:f>
              <c:strCache>
                <c:ptCount val="12"/>
                <c:pt idx="0">
                  <c:v>Business process improvement</c:v>
                </c:pt>
                <c:pt idx="1">
                  <c:v>Program and portfolio management</c:v>
                </c:pt>
                <c:pt idx="2">
                  <c:v>Enterprise architecture</c:v>
                </c:pt>
                <c:pt idx="3">
                  <c:v>Business intelligence and information management</c:v>
                </c:pt>
                <c:pt idx="4">
                  <c:v>None of the above</c:v>
                </c:pt>
                <c:pt idx="5">
                  <c:v>Applications</c:v>
                </c:pt>
                <c:pt idx="6">
                  <c:v>IT asset and/or financial management</c:v>
                </c:pt>
                <c:pt idx="7">
                  <c:v>Security and risk management</c:v>
                </c:pt>
                <c:pt idx="8">
                  <c:v>Sourcing and vendor relationships</c:v>
                </c:pt>
                <c:pt idx="9">
                  <c:v>IT infrastructure and operations</c:v>
                </c:pt>
                <c:pt idx="10">
                  <c:v>IT executive leadership (CIO, CTO)</c:v>
                </c:pt>
                <c:pt idx="11">
                  <c:v>Other</c:v>
                </c:pt>
              </c:strCache>
            </c:strRef>
          </c:cat>
          <c:val>
            <c:numRef>
              <c:f>Sheet1!$B$2:$B$13</c:f>
              <c:numCache>
                <c:formatCode>0%</c:formatCode>
                <c:ptCount val="12"/>
                <c:pt idx="0">
                  <c:v>0.22</c:v>
                </c:pt>
                <c:pt idx="1">
                  <c:v>0.21</c:v>
                </c:pt>
                <c:pt idx="2">
                  <c:v>0.2</c:v>
                </c:pt>
                <c:pt idx="3">
                  <c:v>0.19</c:v>
                </c:pt>
                <c:pt idx="4">
                  <c:v>0.16</c:v>
                </c:pt>
                <c:pt idx="5">
                  <c:v>0.16</c:v>
                </c:pt>
                <c:pt idx="6">
                  <c:v>0.15</c:v>
                </c:pt>
                <c:pt idx="7">
                  <c:v>0.15</c:v>
                </c:pt>
                <c:pt idx="8">
                  <c:v>0.14000000000000001</c:v>
                </c:pt>
                <c:pt idx="9">
                  <c:v>0.12</c:v>
                </c:pt>
                <c:pt idx="10">
                  <c:v>0.09</c:v>
                </c:pt>
                <c:pt idx="11">
                  <c:v>0.03</c:v>
                </c:pt>
              </c:numCache>
            </c:numRef>
          </c:val>
        </c:ser>
        <c:dLbls>
          <c:dLblPos val="outEnd"/>
          <c:showLegendKey val="0"/>
          <c:showVal val="1"/>
          <c:showCatName val="0"/>
          <c:showSerName val="0"/>
          <c:showPercent val="0"/>
          <c:showBubbleSize val="0"/>
        </c:dLbls>
        <c:gapWidth val="100"/>
        <c:axId val="296870344"/>
        <c:axId val="296872304"/>
      </c:barChart>
      <c:catAx>
        <c:axId val="296870344"/>
        <c:scaling>
          <c:orientation val="maxMin"/>
        </c:scaling>
        <c:delete val="0"/>
        <c:axPos val="l"/>
        <c:numFmt formatCode="General" sourceLinked="1"/>
        <c:majorTickMark val="none"/>
        <c:minorTickMark val="none"/>
        <c:tickLblPos val="nextTo"/>
        <c:spPr>
          <a:ln w="9525" cap="flat" cmpd="sng">
            <a:solidFill>
              <a:srgbClr val="000000"/>
            </a:solidFill>
            <a:prstDash val="solid"/>
            <a:round/>
          </a:ln>
        </c:spPr>
        <c:txPr>
          <a:bodyPr rot="0" vert="horz"/>
          <a:lstStyle/>
          <a:p>
            <a:pPr algn="ctr">
              <a:defRPr sz="1000"/>
            </a:pPr>
            <a:endParaRPr lang="en-US"/>
          </a:p>
        </c:txPr>
        <c:crossAx val="296872304"/>
        <c:crosses val="autoZero"/>
        <c:auto val="0"/>
        <c:lblAlgn val="ctr"/>
        <c:lblOffset val="100"/>
        <c:tickMarkSkip val="1"/>
        <c:noMultiLvlLbl val="0"/>
      </c:catAx>
      <c:valAx>
        <c:axId val="296872304"/>
        <c:scaling>
          <c:orientation val="minMax"/>
        </c:scaling>
        <c:delete val="1"/>
        <c:axPos val="t"/>
        <c:numFmt formatCode="0%" sourceLinked="1"/>
        <c:majorTickMark val="out"/>
        <c:minorTickMark val="none"/>
        <c:tickLblPos val="nextTo"/>
        <c:crossAx val="296870344"/>
        <c:crosses val="autoZero"/>
        <c:crossBetween val="between"/>
      </c:valAx>
    </c:plotArea>
    <c:plotVisOnly val="1"/>
    <c:dispBlanksAs val="gap"/>
    <c:showDLblsOverMax val="0"/>
  </c:chart>
  <c:txPr>
    <a:bodyPr/>
    <a:lstStyle/>
    <a:p>
      <a:pPr>
        <a:defRPr sz="9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extLst>
      <p:ext uri="{BB962C8B-B14F-4D97-AF65-F5344CB8AC3E}">
        <p14:creationId xmlns:p14="http://schemas.microsoft.com/office/powerpoint/2010/main" val="345039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 Box 86"/>
          <p:cNvSpPr txBox="1">
            <a:spLocks noChangeArrowheads="1"/>
          </p:cNvSpPr>
          <p:nvPr/>
        </p:nvSpPr>
        <p:spPr bwMode="gray">
          <a:xfrm>
            <a:off x="242373" y="242060"/>
            <a:ext cx="6739453" cy="276924"/>
          </a:xfrm>
          <a:prstGeom prst="rect">
            <a:avLst/>
          </a:prstGeom>
          <a:noFill/>
          <a:ln w="12700">
            <a:noFill/>
            <a:miter lim="800000"/>
            <a:headEnd type="none" w="sm" len="sm"/>
            <a:tailEnd type="none" w="sm" len="sm"/>
          </a:ln>
          <a:effectLst/>
        </p:spPr>
        <p:txBody>
          <a:bodyPr wrap="square" lIns="0" tIns="45683" rIns="91366" bIns="45683" anchor="b">
            <a:spAutoFit/>
          </a:bodyPr>
          <a:lstStyle/>
          <a:p>
            <a:pPr algn="l" defTabSz="912813">
              <a:lnSpc>
                <a:spcPct val="100000"/>
              </a:lnSpc>
              <a:spcBef>
                <a:spcPct val="0"/>
              </a:spcBef>
              <a:spcAft>
                <a:spcPct val="0"/>
              </a:spcAft>
            </a:pPr>
            <a:r>
              <a:rPr lang="en-US" sz="1200" b="1" dirty="0" smtClean="0"/>
              <a:t>Leadership Vision for 2019: Program and Portfolio Management Leader</a:t>
            </a:r>
          </a:p>
        </p:txBody>
      </p:sp>
      <p:sp>
        <p:nvSpPr>
          <p:cNvPr id="19" name="Rectangle 90"/>
          <p:cNvSpPr>
            <a:spLocks noGrp="1" noRot="1" noChangeAspect="1" noChangeArrowheads="1" noTextEdit="1"/>
          </p:cNvSpPr>
          <p:nvPr>
            <p:ph type="sldImg" idx="2"/>
          </p:nvPr>
        </p:nvSpPr>
        <p:spPr bwMode="gray">
          <a:xfrm>
            <a:off x="704850" y="1247285"/>
            <a:ext cx="5727700" cy="3222625"/>
          </a:xfrm>
          <a:prstGeom prst="rect">
            <a:avLst/>
          </a:prstGeom>
          <a:noFill/>
          <a:ln w="9525">
            <a:solidFill>
              <a:schemeClr val="tx1"/>
            </a:solidFill>
            <a:miter lim="800000"/>
            <a:headEnd/>
            <a:tailEnd/>
          </a:ln>
        </p:spPr>
      </p:sp>
      <p:sp>
        <p:nvSpPr>
          <p:cNvPr id="2" name="Notes Placeholder 1"/>
          <p:cNvSpPr>
            <a:spLocks noGrp="1"/>
          </p:cNvSpPr>
          <p:nvPr>
            <p:ph type="body" sz="quarter" idx="3"/>
          </p:nvPr>
        </p:nvSpPr>
        <p:spPr>
          <a:xfrm>
            <a:off x="242372" y="4710426"/>
            <a:ext cx="6742627" cy="4001774"/>
          </a:xfrm>
          <a:prstGeom prst="rect">
            <a:avLst/>
          </a:prstGeom>
        </p:spPr>
        <p:txBody>
          <a:bodyPr vert="horz" lIns="0" tIns="45720" rIns="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9"/>
          <p:cNvSpPr>
            <a:spLocks noChangeArrowheads="1"/>
          </p:cNvSpPr>
          <p:nvPr/>
        </p:nvSpPr>
        <p:spPr bwMode="gray">
          <a:xfrm>
            <a:off x="242372" y="9152649"/>
            <a:ext cx="4281502" cy="123111"/>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tabLst>
                <a:tab pos="228600" algn="l"/>
              </a:tabLst>
              <a:defRPr/>
            </a:pPr>
            <a:fld id="{AD3CB4DA-0FAA-4B3E-BE81-41344522CDD3}" type="slidenum">
              <a:rPr lang="en-US" sz="800" b="1" kern="1200" smtClean="0">
                <a:solidFill>
                  <a:schemeClr val="tx1"/>
                </a:solidFill>
                <a:latin typeface="Arial" charset="0"/>
                <a:ea typeface="Arial Unicode MS" pitchFamily="34" charset="-128"/>
                <a:cs typeface="Arial Unicode MS" pitchFamily="34" charset="-128"/>
              </a:rPr>
              <a:pPr algn="l" defTabSz="912813">
                <a:lnSpc>
                  <a:spcPct val="100000"/>
                </a:lnSpc>
                <a:spcBef>
                  <a:spcPct val="0"/>
                </a:spcBef>
                <a:spcAft>
                  <a:spcPct val="0"/>
                </a:spcAft>
                <a:tabLst>
                  <a:tab pos="228600" algn="l"/>
                </a:tabLst>
                <a:defRPr/>
              </a:pPr>
              <a:t>‹#›</a:t>
            </a:fld>
            <a:r>
              <a:rPr lang="en-US" sz="800" b="1" kern="1200" dirty="0" smtClean="0">
                <a:solidFill>
                  <a:schemeClr val="tx1"/>
                </a:solidFill>
                <a:latin typeface="Arial" charset="0"/>
                <a:ea typeface="Arial Unicode MS" pitchFamily="34" charset="-128"/>
                <a:cs typeface="Arial Unicode MS" pitchFamily="34" charset="-128"/>
              </a:rPr>
              <a:t> 	</a:t>
            </a:r>
            <a:r>
              <a:rPr lang="en-US" sz="800" dirty="0" smtClean="0">
                <a:solidFill>
                  <a:schemeClr val="tx1"/>
                </a:solidFill>
                <a:ea typeface="+mn-ea"/>
                <a:cs typeface="+mn-cs"/>
              </a:rPr>
              <a:t>© 2018 Gartner, Inc. and/or its affiliates. All rights reserved.</a:t>
            </a:r>
            <a:endParaRPr lang="en-US" sz="800" b="1" dirty="0">
              <a:solidFill>
                <a:schemeClr val="tx1"/>
              </a:solidFill>
              <a:ea typeface="+mn-ea"/>
              <a:cs typeface="+mn-cs"/>
            </a:endParaRPr>
          </a:p>
        </p:txBody>
      </p:sp>
    </p:spTree>
    <p:extLst>
      <p:ext uri="{BB962C8B-B14F-4D97-AF65-F5344CB8AC3E}">
        <p14:creationId xmlns:p14="http://schemas.microsoft.com/office/powerpoint/2010/main" val="1550689992"/>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ts val="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395288" indent="-160338" algn="l" defTabSz="949325" rtl="0" eaLnBrk="0" fontAlgn="base" hangingPunct="0">
      <a:lnSpc>
        <a:spcPct val="90000"/>
      </a:lnSpc>
      <a:spcBef>
        <a:spcPts val="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630238" indent="-173038" algn="l" defTabSz="949325" rtl="0" eaLnBrk="0" fontAlgn="base" hangingPunct="0">
      <a:lnSpc>
        <a:spcPct val="90000"/>
      </a:lnSpc>
      <a:spcBef>
        <a:spcPts val="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803275" indent="-166688" algn="l" defTabSz="949325" rtl="0" eaLnBrk="0" fontAlgn="base" hangingPunct="0">
      <a:lnSpc>
        <a:spcPct val="90000"/>
      </a:lnSpc>
      <a:spcBef>
        <a:spcPts val="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025525" indent="-173038" algn="l" defTabSz="949325" rtl="0" eaLnBrk="0" fontAlgn="base" hangingPunct="0">
      <a:lnSpc>
        <a:spcPct val="90000"/>
      </a:lnSpc>
      <a:spcBef>
        <a:spcPts val="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57" userDrawn="1">
          <p15:clr>
            <a:srgbClr val="F26B43"/>
          </p15:clr>
        </p15:guide>
        <p15:guide id="2" pos="2237" userDrawn="1">
          <p15:clr>
            <a:srgbClr val="F26B43"/>
          </p15:clr>
        </p15:guide>
        <p15:guide id="3" pos="152" userDrawn="1">
          <p15:clr>
            <a:srgbClr val="F26B43"/>
          </p15:clr>
        </p15:guide>
        <p15:guide id="4" pos="440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730" y="8816429"/>
            <a:ext cx="1417320" cy="325984"/>
          </a:xfrm>
          <a:prstGeom prst="rect">
            <a:avLst/>
          </a:prstGeom>
        </p:spPr>
      </p:pic>
      <p:sp>
        <p:nvSpPr>
          <p:cNvPr id="6" name="Slide Image Placeholder 4"/>
          <p:cNvSpPr>
            <a:spLocks noGrp="1" noRot="1" noChangeAspect="1"/>
          </p:cNvSpPr>
          <p:nvPr>
            <p:ph type="sldImg" idx="2"/>
          </p:nvPr>
        </p:nvSpPr>
        <p:spPr>
          <a:xfrm>
            <a:off x="704850" y="1247775"/>
            <a:ext cx="5727700" cy="3222625"/>
          </a:xfrm>
          <a:noFill/>
          <a:ln w="9525">
            <a:solidFill>
              <a:schemeClr val="tx1"/>
            </a:solidFill>
            <a:miter lim="800000"/>
            <a:headEnd/>
            <a:tailEnd/>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484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PPM leaders can leverage these PowerPoint slides to understand and act on: </a:t>
            </a:r>
          </a:p>
          <a:p>
            <a:pPr marL="463550" lvl="1" indent="-171450"/>
            <a:r>
              <a:rPr lang="en-US" dirty="0" smtClean="0"/>
              <a:t>What are the future trends and challenges affecting the PPM leader?</a:t>
            </a:r>
          </a:p>
          <a:p>
            <a:pPr marL="463550" lvl="1" indent="-171450"/>
            <a:r>
              <a:rPr lang="en-US" dirty="0" smtClean="0"/>
              <a:t>How do leading organizations deliver the highest value using PPM to drive innovation?</a:t>
            </a:r>
          </a:p>
          <a:p>
            <a:pPr marL="463550" lvl="1" indent="-171450"/>
            <a:r>
              <a:rPr lang="en-US" dirty="0" smtClean="0"/>
              <a:t>What leadership skills and competencies are needed for the PPM leader in the digital age?</a:t>
            </a:r>
          </a:p>
          <a:p>
            <a:pPr marL="463550" lvl="1" indent="-171450"/>
            <a:r>
              <a:rPr lang="en-US" dirty="0" smtClean="0"/>
              <a:t>What actions and practices should a PPM leader and team look to implement next?</a:t>
            </a:r>
          </a:p>
          <a:p>
            <a:r>
              <a:rPr lang="en-US" dirty="0" smtClean="0"/>
              <a:t>PPM leaders who are Gartner clients can leverage such research material, or part of it, to raise the quality of their own teams, better influence the other IT leaders, and communicate the value of the PPM organization to the higher ranks of the organization and other stakeholders. </a:t>
            </a:r>
            <a:endParaRPr lang="en-US" dirty="0"/>
          </a:p>
        </p:txBody>
      </p:sp>
    </p:spTree>
    <p:extLst>
      <p:ext uri="{BB962C8B-B14F-4D97-AF65-F5344CB8AC3E}">
        <p14:creationId xmlns:p14="http://schemas.microsoft.com/office/powerpoint/2010/main" val="261747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normAutofit fontScale="92500"/>
          </a:bodyPr>
          <a:lstStyle/>
          <a:p>
            <a:r>
              <a:rPr lang="en-US" dirty="0" smtClean="0"/>
              <a:t>The Gartner ITScore maturity model is designed to help organizations understand the best practices around using the concepts of project management, as well as PPM, to handle delivering strategic value. The underlying principles for this model assume that organizations progress through a maturity curve, and that each level of organizational maturity directly affects the level of investment and types of PPM approaches that organizations chose to adopt. </a:t>
            </a:r>
          </a:p>
          <a:p>
            <a:r>
              <a:rPr lang="en-US" dirty="0" smtClean="0"/>
              <a:t>At Level 1, most investment decisions are easy, because there are only money and people to do the "we must do" types of projects. At Level 2, most IT organizations are struggling with the need to be perceived as capable of reliable execution that is often characterized as "consistent application of a single PPM method." PPM leaders often respond by trying to ensure that everyone follows a single set of rules — a focus that keeps organizations firmly locked at Level 2. </a:t>
            </a:r>
          </a:p>
          <a:p>
            <a:r>
              <a:rPr lang="en-US" dirty="0" smtClean="0"/>
              <a:t>At Level 3, organizations are at the stage of initial integration. This means that they've found a balance among the competing demands of people, practices, value, technology and relationships (the five dimensions of our model). Although nothing is perfect, it's good enough to keep everyone somewhat happy. Mature Level 3 organizations practice reasonable resource management (which includes being adequately staffed with talented and capable project managers), and they match their project demand to their resource capacity before they start a project. At Level 3, organizations understand the difference between a project and a program. Therefore, they staff and manage a program when the scale, risk and complexity of the work justify it. At Level 3, a good portfolio process ensures that the right projects and programs are approved, with the benefits that a project must provide being articulated at the beginning of the business case, not desperately searched for at the conclusion of the project.</a:t>
            </a:r>
          </a:p>
          <a:p>
            <a:r>
              <a:rPr lang="en-US" dirty="0" smtClean="0"/>
              <a:t>Level 4 is focused on taking the good practices developed at Level 3 and making them available across the enterprise. This level is called "effective integration," because it assumes that there is no "one size fits all" process. Also at Level 4, the investment portfolio for major change initiatives is consolidated at the enterprise level.</a:t>
            </a:r>
          </a:p>
          <a:p>
            <a:r>
              <a:rPr lang="en-US" dirty="0" smtClean="0"/>
              <a:t>For more,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"How to Avoid the 'Seven Deadly Sins' of a Level 2 PMO" (G00314156)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"How to Detect and Cure a Zombie PMO" (G00340899)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104109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Today, change is transforming the speed of delivery and recognizable business outcomes. While some project management offices, program management offices or portfolio management offices (PMOs) have transformed to enable success, most have not. PMOs must enable alignment between often-evolving strategy and performance. PMOs must reposition themselves as adaptable enablers of change. PMOs must learn to adopt agile practices. In the digital era, PMOs must move from risk-averse administrative functions, toward enterprise digital leadership. PMO leaders must re-evaluate and likely adjust their staff competencies, disciplines, metrics and tools to enable enterprise transformation in the digital era. PMOs failing to adapt face being pigeonholed into cost management or obsolescence.</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As the center of excellence in project management, the PMO is uniquely positioned and vital to facilitating, supporting and leading change. Projects and programs are inherently about change. Although the magnitude of change might differ from one project to another, projects always bring about change in an organization.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To support and lead successful change, PMOs need to adopt the five best practices detailed in "Five Best Practices PMOs Can Use to Effectively Support Organizational Change" (G00301948). </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Although all five practices might not come into play in a given project, PMOs can introduce a few of these elements, even for in-flight projects. This will help with success and satisfaction all throughout the process and lead to maximizing the value of the outcomes.</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For more,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"Predicts 2018: PPM Leaders Must Keep Pace With Digital Business" (G00325893)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"Evolving Portfolio and Resource Management Primer for 2018" (G00342202) </a:t>
            </a:r>
          </a:p>
          <a:p>
            <a:endParaRPr lang="en-US" dirty="0" smtClean="0"/>
          </a:p>
          <a:p>
            <a:endParaRPr lang="en-US" dirty="0"/>
          </a:p>
        </p:txBody>
      </p:sp>
    </p:spTree>
    <p:extLst>
      <p:ext uri="{BB962C8B-B14F-4D97-AF65-F5344CB8AC3E}">
        <p14:creationId xmlns:p14="http://schemas.microsoft.com/office/powerpoint/2010/main" val="37806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normAutofit fontScale="92500" lnSpcReduction="20000"/>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sz="1200" b="0" i="0" kern="1200" dirty="0" smtClean="0">
                <a:solidFill>
                  <a:schemeClr val="tx1"/>
                </a:solidFill>
                <a:effectLst/>
              </a:rPr>
              <a:t>Digital business requires program and portfolio management leaders to make strategy execution a primary focus. The enterprise program/portfolio management office, or EPMO, is gaining traction in large organizations as responsive and effective execution capability in the face of changing conditions.</a:t>
            </a:r>
            <a:endParaRPr lang="en-US" baseline="0" dirty="0" smtClean="0"/>
          </a:p>
          <a:p>
            <a:pPr marL="0" marR="0" indent="0" algn="l" defTabSz="949325" rtl="0" eaLnBrk="0" fontAlgn="base" latinLnBrk="0" hangingPunct="0">
              <a:lnSpc>
                <a:spcPct val="93000"/>
              </a:lnSpc>
              <a:spcBef>
                <a:spcPts val="300"/>
              </a:spcBef>
              <a:spcAft>
                <a:spcPts val="60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As digital business impacts organizations, strategy execution and value delivery are key factors in the success of all styles of EPMO. Value delivery is not focused on just delivery and execution. Only 50% of EPMOs have any responsibility for project delivery. Even then, it is often for only a small fraction of the portfolio — usually large or strategic projects or programs. Consequently, EPMOs must use influence rather than authority to ensure successful project delivery.</a:t>
            </a:r>
          </a:p>
          <a:p>
            <a:pPr marL="0" marR="0" indent="0" algn="l" defTabSz="949325" rtl="0" eaLnBrk="0" fontAlgn="base" latinLnBrk="0" hangingPunct="0">
              <a:lnSpc>
                <a:spcPct val="93000"/>
              </a:lnSpc>
              <a:spcBef>
                <a:spcPts val="300"/>
              </a:spcBef>
              <a:spcAft>
                <a:spcPts val="600"/>
              </a:spcAft>
              <a:buClrTx/>
              <a:buSzTx/>
              <a:buFontTx/>
              <a:buNone/>
              <a:tabLst/>
              <a:defRPr/>
            </a:pPr>
            <a:r>
              <a:rPr lang="en-US" baseline="0" dirty="0" smtClean="0"/>
              <a:t>Looking at the PMI’s Pulse of the Profession survey of more than 3,200 PM practitioners, globally, 71% state their organization has a project management office (PMO), of which approximately 37% to 38% align to a departmental, regional or enterprise strategy. </a:t>
            </a:r>
            <a:endParaRPr lang="en-US" dirty="0" smtClean="0"/>
          </a:p>
          <a:p>
            <a:r>
              <a:rPr lang="en-US" dirty="0" smtClean="0"/>
              <a:t>The</a:t>
            </a:r>
            <a:r>
              <a:rPr lang="en-US" baseline="0" dirty="0" smtClean="0"/>
              <a:t> role of the EPMO is to be a bridge between business units to ensure that the enterprise can optimize. Less than 42% of the organizations surveyed by PMI have an EPMO. There is a gap between EPMO/business transformation and the digital enterprise. The evolution is not linear at this point — maturing what exists will not work anymore. The digital enterprise is adaptive and requires another change — the strategy realization office (SRO). </a:t>
            </a:r>
          </a:p>
          <a:p>
            <a:pPr marL="0" marR="0" indent="0" algn="l" defTabSz="949325" rtl="0" eaLnBrk="0" fontAlgn="base" latinLnBrk="0" hangingPunct="0">
              <a:lnSpc>
                <a:spcPct val="93000"/>
              </a:lnSpc>
              <a:spcBef>
                <a:spcPts val="300"/>
              </a:spcBef>
              <a:spcAft>
                <a:spcPts val="600"/>
              </a:spcAft>
              <a:buClrTx/>
              <a:buSzTx/>
              <a:buFontTx/>
              <a:buNone/>
              <a:tabLst/>
              <a:defRPr/>
            </a:pPr>
            <a:r>
              <a:rPr lang="en-US" dirty="0" smtClean="0"/>
              <a:t>There is still too much</a:t>
            </a:r>
            <a:r>
              <a:rPr lang="en-US" baseline="0" dirty="0" smtClean="0"/>
              <a:t> on project success, standardization and project management. There were 70% of respondents that stated overwhelmingly that these are the roles the focus on, with less emphasis on portfolio, resource, benefits and transition to the business. On time, on budget and in scope are not going to be sufficient in the digital business. There are many high-level maturity organizations from the late technology boom in the 1990s to 2000s that are no longer with us (e.g., telephony and retail).</a:t>
            </a:r>
          </a:p>
          <a:p>
            <a:pPr marL="0" marR="0" indent="0" algn="l" defTabSz="949325" rtl="0" eaLnBrk="0" fontAlgn="base" latinLnBrk="0" hangingPunct="0">
              <a:lnSpc>
                <a:spcPct val="93000"/>
              </a:lnSpc>
              <a:spcBef>
                <a:spcPts val="300"/>
              </a:spcBef>
              <a:spcAft>
                <a:spcPts val="600"/>
              </a:spcAft>
              <a:buClrTx/>
              <a:buSzTx/>
              <a:buFontTx/>
              <a:buNone/>
              <a:tabLst/>
              <a:defRPr/>
            </a:pPr>
            <a:r>
              <a:rPr lang="en-US" baseline="0" dirty="0" smtClean="0"/>
              <a:t>For more, see:</a:t>
            </a:r>
          </a:p>
          <a:p>
            <a:pPr marL="0" marR="0" indent="0" algn="l" defTabSz="949325" rtl="0" eaLnBrk="0" fontAlgn="base" latinLnBrk="0" hangingPunct="0">
              <a:lnSpc>
                <a:spcPct val="93000"/>
              </a:lnSpc>
              <a:spcBef>
                <a:spcPts val="300"/>
              </a:spcBef>
              <a:spcAft>
                <a:spcPts val="60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"The Need to Execute Digital Strategy Will Drive the Transformation of the EPMO" (G00274517)</a:t>
            </a:r>
          </a:p>
          <a:p>
            <a:pPr marL="0" marR="0" indent="0" algn="l" defTabSz="949325" rtl="0" eaLnBrk="0" fontAlgn="base" latinLnBrk="0" hangingPunct="0">
              <a:lnSpc>
                <a:spcPct val="93000"/>
              </a:lnSpc>
              <a:spcBef>
                <a:spcPts val="300"/>
              </a:spcBef>
              <a:spcAft>
                <a:spcPts val="60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"Use the Four Styles of the EPMO to Evolve From Visibility to Transformation" (G00340622)</a:t>
            </a:r>
          </a:p>
          <a:p>
            <a:pPr marL="0" marR="0" indent="0" algn="l" defTabSz="949325" rtl="0" eaLnBrk="0" fontAlgn="base" latinLnBrk="0" hangingPunct="0">
              <a:lnSpc>
                <a:spcPct val="93000"/>
              </a:lnSpc>
              <a:spcBef>
                <a:spcPts val="300"/>
              </a:spcBef>
              <a:spcAft>
                <a:spcPts val="60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"How IT PMOs Can Remain Relevant in the Age of Digitalization" (G00332169) </a:t>
            </a:r>
          </a:p>
          <a:p>
            <a:pPr marL="0" marR="0" indent="0" algn="l" defTabSz="949325" rtl="0" eaLnBrk="0" fontAlgn="base" latinLnBrk="0" hangingPunct="0">
              <a:lnSpc>
                <a:spcPct val="93000"/>
              </a:lnSpc>
              <a:spcBef>
                <a:spcPts val="300"/>
              </a:spcBef>
              <a:spcAft>
                <a:spcPts val="600"/>
              </a:spcAft>
              <a:buClrTx/>
              <a:buSzTx/>
              <a:buFontTx/>
              <a:buNone/>
              <a:tabLst/>
              <a:defRPr/>
            </a:pPr>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49325" rtl="0" eaLnBrk="0" fontAlgn="base" latinLnBrk="0" hangingPunct="0">
              <a:lnSpc>
                <a:spcPct val="93000"/>
              </a:lnSpc>
              <a:spcBef>
                <a:spcPts val="300"/>
              </a:spcBef>
              <a:spcAft>
                <a:spcPts val="600"/>
              </a:spcAft>
              <a:buClrTx/>
              <a:buSzTx/>
              <a:buFontTx/>
              <a:buNone/>
              <a:tabLst/>
              <a:defRPr/>
            </a:pPr>
            <a:endParaRPr lang="en-US" dirty="0" smtClean="0"/>
          </a:p>
          <a:p>
            <a:endParaRPr lang="en-US" baseline="0" dirty="0" smtClean="0"/>
          </a:p>
          <a:p>
            <a:endParaRPr lang="en-US" dirty="0"/>
          </a:p>
        </p:txBody>
      </p:sp>
    </p:spTree>
    <p:extLst>
      <p:ext uri="{BB962C8B-B14F-4D97-AF65-F5344CB8AC3E}">
        <p14:creationId xmlns:p14="http://schemas.microsoft.com/office/powerpoint/2010/main" val="2311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Digital business represents a new era of IT, where the role and objectives of IT morph into two different, although somewhat overlapping, directions. While traditional IT activities, like internal infrastructure management and application development, will still be required (although with increasingly fewer people and lower budgets), technology innovation will increasingly be a requirement for driving and scaling a digital business. This will often require significant changes to the business and economic (e.g., investment and funding) model. In turn, these shifts require changes in strategy, culture, organization and capabilities that extend beyond the IT organization to encompass business and operational functions, and especially product management. Product managers are no longer limited to consumer product firms or technology companies. They now play an increasingly crucial role in driving digital business success by orchestrating all relevant stakeholders to manage a continually evolving digital strategy (see "Product Managers Are Key to Digital Business Success" G00313019).</a:t>
            </a:r>
            <a:endParaRPr lang="en-US" sz="1200" b="0" i="0" kern="1200" baseline="300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The shift to a product-centric organization should be made in areas where there is a need to drive innovation and collaboration. A product-centric organization must make trade-off decisions that are in the best long-term interest of a product/service, as opposed to satisfying the needs of the loudest customer.</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A</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project-centric organization means that people typically shift from one project to another, placing a premium on tactical success and their technical skills. In contrast, product centricity places a premium on full-stack skills. Core elements of product management disciplines include technology-infused innovation, business fundamentals and metrics, continuous (digital) customer engagement, and understanding market delivery and competition.</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Resources that contribute to a product will intensely work toward product release or launch objectives. </a:t>
            </a:r>
          </a:p>
          <a:p>
            <a:r>
              <a:rPr lang="en-US" dirty="0" smtClean="0"/>
              <a:t>For more, see "Moving From Project to Products Requires a Product Manager" (</a:t>
            </a:r>
            <a:r>
              <a:rPr lang="en-US" sz="1200" b="0" i="0" kern="1200" dirty="0" smtClean="0">
                <a:solidFill>
                  <a:schemeClr val="tx1"/>
                </a:solidFill>
                <a:effectLst/>
              </a:rPr>
              <a:t>G00289817).</a:t>
            </a:r>
            <a:endParaRPr lang="en-US" dirty="0" smtClean="0"/>
          </a:p>
          <a:p>
            <a:endParaRPr lang="en-US" dirty="0" smtClean="0"/>
          </a:p>
        </p:txBody>
      </p:sp>
    </p:spTree>
    <p:extLst>
      <p:ext uri="{BB962C8B-B14F-4D97-AF65-F5344CB8AC3E}">
        <p14:creationId xmlns:p14="http://schemas.microsoft.com/office/powerpoint/2010/main" val="293944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Harvard Business Review, "By taking people out of their functional silos and putting them in self-managed and customer-focused multidisciplinary teams, the agile approach is not only accelerating profitable growth but also helping to create a new generation of skilled general managers."</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Gartner surveys indicate that agile practices continued to grow at more than 60% year over year. Increasingly, IT organizations across multiple industries are proving the benefits of using agile (see Note 1). Such benefits include the ability to manage changing priorities, increased team productivity, improved project visibility and faster delivery time to market. Why, then, is the rest of the enterprise slow to adopt agile? People naturally resist change. No blueprint exists for adopting agile for outside of IT projects, so there is much work to be done to determine the best way to use agile for other types of deliverables.</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We are not suggesting that all PMO leaders start doing Scrum or even development. However, they can adopt tools from the agile toolbox that can make their teams more effective at identifying and prioritizing business needs, and collaborating with cross-functional teams. These projects may or may not include IT deliverables. PMO leaders are well-positioned to influence the enterprise to adopt agile practices in the business.</a:t>
            </a:r>
          </a:p>
          <a:p>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For more,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"PMOs Can Deliver Faster Results With Business Agile" (G00340499)</a:t>
            </a:r>
          </a:p>
          <a:p>
            <a:endParaRPr lang="en-US" dirty="0" smtClean="0"/>
          </a:p>
          <a:p>
            <a:endParaRPr lang="en-US" dirty="0"/>
          </a:p>
        </p:txBody>
      </p:sp>
    </p:spTree>
    <p:extLst>
      <p:ext uri="{BB962C8B-B14F-4D97-AF65-F5344CB8AC3E}">
        <p14:creationId xmlns:p14="http://schemas.microsoft.com/office/powerpoint/2010/main" val="3020768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PPM leaders can leverage these PowerPoint slides to understand and act on: </a:t>
            </a:r>
          </a:p>
          <a:p>
            <a:pPr marL="463550" lvl="1" indent="-171450"/>
            <a:r>
              <a:rPr lang="en-US" dirty="0" smtClean="0"/>
              <a:t>What are the future trends and challenges affecting the PPM leader?</a:t>
            </a:r>
          </a:p>
          <a:p>
            <a:pPr marL="463550" lvl="1" indent="-171450"/>
            <a:r>
              <a:rPr lang="en-US" dirty="0" smtClean="0"/>
              <a:t>How do leading organizations deliver the highest value using PPM to drive innovation?</a:t>
            </a:r>
          </a:p>
          <a:p>
            <a:pPr marL="463550" lvl="1" indent="-171450"/>
            <a:r>
              <a:rPr lang="en-US" dirty="0" smtClean="0"/>
              <a:t>What leadership skills and competencies are needed for the PPM leader in the digital age?</a:t>
            </a:r>
          </a:p>
          <a:p>
            <a:pPr marL="463550" lvl="1" indent="-171450"/>
            <a:r>
              <a:rPr lang="en-US" dirty="0" smtClean="0"/>
              <a:t>What actions and practices should a PPM leader and team look to implement next?</a:t>
            </a:r>
          </a:p>
          <a:p>
            <a:r>
              <a:rPr lang="en-US" dirty="0" smtClean="0"/>
              <a:t>PPM leaders who are Gartner clients can leverage such research material, or part of it, to raise the quality of their own teams, better influence the other IT leaders, and communicate the value of the PPM organization to the higher ranks of the organization and other stakeholders. </a:t>
            </a:r>
            <a:endParaRPr lang="en-US" dirty="0"/>
          </a:p>
        </p:txBody>
      </p:sp>
    </p:spTree>
    <p:extLst>
      <p:ext uri="{BB962C8B-B14F-4D97-AF65-F5344CB8AC3E}">
        <p14:creationId xmlns:p14="http://schemas.microsoft.com/office/powerpoint/2010/main" val="313754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3" name="Notes Placeholder 2"/>
          <p:cNvSpPr>
            <a:spLocks noGrp="1" noChangeAspect="1"/>
          </p:cNvSpPr>
          <p:nvPr>
            <p:ph type="body" idx="1"/>
          </p:nvPr>
        </p:nvSpPr>
        <p:spPr>
          <a:xfrm>
            <a:off x="242372" y="4710426"/>
            <a:ext cx="6742627" cy="4001774"/>
          </a:xfrm>
        </p:spPr>
        <p:txBody>
          <a:bodyPr vert="horz" lIns="0" tIns="45720" rIns="0" bIns="45720" rtlCol="0"/>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Skills in PPM methodologies, process and technology are important. However, a great PMO leader must hone specific soft skills to facilitate success in project management and project execution through the work of others.</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Success for the project management office (PMO) leader depends on the contribution and participation of many people in the organization. Dealing with other human beings requires a different set of skills than those that project, program and portfolio management (PPM) practitioners and IT leaders may use to solve, for example, a system problem. Building support for an initiative, idea or concept depends on the soft skills around socialization, discussion and synthesis. Soft skills are defined as those attributes that enable an individual to interact effectively and harmoniously with others, and are complementary to the learned occupational and professional skills.</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Soft skills aren't simple skills. Some PMO leaders may find that they possess an intrinsic understanding, while others have to constantly work on reminding, improving and assessing these skills. However, soft skills cannot be ignored. A lack of soft skills can be, and has been, a career killer for many in leadership positions. They are as integral as technical skills to the PMO leader's career and success, and in some cases, more integral, especially if the PMO leader is driving organizational change.</a:t>
            </a:r>
          </a:p>
          <a:p>
            <a:r>
              <a:rPr lang="en-US" dirty="0" smtClean="0"/>
              <a:t>For more,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imes New Roman" panose="02020603050405020304" pitchFamily="18" charset="0"/>
                <a:ea typeface="+mn-ea"/>
                <a:cs typeface="Times New Roman" panose="02020603050405020304" pitchFamily="18" charset="0"/>
              </a:rPr>
              <a:t>"Critical Soft Skills for Effective PMO Leadership"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G00352662)</a:t>
            </a:r>
            <a:endParaRPr lang="en-US" sz="12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PMO Leader's First 100 Days"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G00342206) </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"Adapt the Science of Influence to Develop Your Art of Persuasion" (</a:t>
            </a:r>
            <a:r>
              <a:rPr lang="en-US" sz="1200" b="0" i="0" kern="1200" dirty="0" smtClean="0">
                <a:solidFill>
                  <a:schemeClr val="tx1"/>
                </a:solidFill>
                <a:effectLst/>
              </a:rPr>
              <a:t>G00319407)</a:t>
            </a:r>
            <a:endParaRPr lang="en-US" dirty="0"/>
          </a:p>
        </p:txBody>
      </p:sp>
    </p:spTree>
    <p:extLst>
      <p:ext uri="{BB962C8B-B14F-4D97-AF65-F5344CB8AC3E}">
        <p14:creationId xmlns:p14="http://schemas.microsoft.com/office/powerpoint/2010/main" val="405835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dirty="0" smtClean="0"/>
              <a:t>An effective PMO actively goes beyond collating reports, emailing available training schedules,</a:t>
            </a:r>
            <a:r>
              <a:rPr lang="en-US" baseline="0" dirty="0" smtClean="0"/>
              <a:t> passively requesting updates and the like. It "goes the extra mile" — for example, where reports indicate problems such as delays to future projects from stalled progress on present projects, it can perform analysis to recommend remedies and trade-offs. </a:t>
            </a:r>
          </a:p>
          <a:p>
            <a:pPr marL="0" marR="0" indent="0" algn="l" defTabSz="949325" rtl="0" eaLnBrk="0" fontAlgn="base" latinLnBrk="0" hangingPunct="0">
              <a:lnSpc>
                <a:spcPct val="93000"/>
              </a:lnSpc>
              <a:spcBef>
                <a:spcPts val="300"/>
              </a:spcBef>
              <a:spcAft>
                <a:spcPts val="600"/>
              </a:spcAft>
              <a:buClrTx/>
              <a:buSzTx/>
              <a:buFontTx/>
              <a:buNone/>
              <a:tabLst/>
              <a:defRPr/>
            </a:pPr>
            <a:r>
              <a:rPr lang="en-US" baseline="0" dirty="0" smtClean="0"/>
              <a:t>Therefore, as they mature, PMOs go beyond a narrow approach — for example, from passive process checking — to build a repertoire of capabilities. Activist PMOs work to share strategic vision up and down the PPM value chain and help make the connections. They broaden their focus beyond reliable project delivery, often beginning by offering portfolio analysis and recommendations. This slide </a:t>
            </a:r>
            <a:r>
              <a:rPr lang="en-US" dirty="0" smtClean="0"/>
              <a:t>identifies eight major characteristics. </a:t>
            </a:r>
          </a:p>
          <a:p>
            <a:pPr marL="0" marR="0" indent="0" algn="l" defTabSz="949325" rtl="0" eaLnBrk="0" fontAlgn="base" latinLnBrk="0" hangingPunct="0">
              <a:lnSpc>
                <a:spcPct val="93000"/>
              </a:lnSpc>
              <a:spcBef>
                <a:spcPts val="300"/>
              </a:spcBef>
              <a:spcAft>
                <a:spcPts val="600"/>
              </a:spcAft>
              <a:buClrTx/>
              <a:buSzTx/>
              <a:buFontTx/>
              <a:buNone/>
              <a:tabLst/>
              <a:defRPr/>
            </a:pPr>
            <a:r>
              <a:rPr lang="en-US" dirty="0" smtClean="0"/>
              <a:t>For more details on this research, see: </a:t>
            </a:r>
          </a:p>
          <a:p>
            <a:pPr marL="463550" lvl="1" indent="-171450"/>
            <a:r>
              <a:rPr lang="en-US" dirty="0" smtClean="0"/>
              <a:t>"Activist PMOs and the Struggle for Lean PPM" (</a:t>
            </a:r>
            <a:r>
              <a:rPr lang="en-US" sz="1200" b="0" i="0" kern="1200" dirty="0" smtClean="0">
                <a:solidFill>
                  <a:schemeClr val="tx1"/>
                </a:solidFill>
                <a:effectLst/>
              </a:rPr>
              <a:t>G00332772)</a:t>
            </a:r>
            <a:endParaRPr lang="en-US" dirty="0"/>
          </a:p>
        </p:txBody>
      </p:sp>
    </p:spTree>
    <p:extLst>
      <p:ext uri="{BB962C8B-B14F-4D97-AF65-F5344CB8AC3E}">
        <p14:creationId xmlns:p14="http://schemas.microsoft.com/office/powerpoint/2010/main" val="159732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A tsunami of change is engulfing every aspect of the PPM disciplines. Project managers, like their counterparts in other PPM areas, will need to make fundamental changes to survive and thrive in the years to come.</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Those who manage or facilitate projects in the future will require very different skills and capabilities from those seen as being useful today. Today's project managers must look to reinvent themselves, focusing on those locations within the enterprise that are engaged in digital transformation and road testing what does and does not work in a new and fast-changing environment.</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Enterprises that employ project management (and managers), and industry organizations like the Project Management Institute (PMI) and AXELOS, have historically advocated for one-size-fits-all, reusable, best-practice frameworks for projects. In the past, enterprises that are self-assessed as Level 2 (emerging discipline) and lower Level 3 (initial integration) in overall PPM maturity have benefited from this approach. However, during the next five years or so, it will shift from a benefit to a liability as enterprises undergo digital transformation, and especially as they embrace the Internet of Things (IoT). All of these changes will drive a fundamental shift in what the business values in the project management space, shifting from a focus on software delivery to a focus on overall change management.</a:t>
            </a:r>
          </a:p>
          <a:p>
            <a:r>
              <a:rPr lang="en-US" dirty="0" smtClean="0"/>
              <a:t>Gartner recommends project managers to:</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Master bimodal IT practices for managing both waterfall and agile efforts; together, with the ability to plan and manage effective change to optimize business value realized.</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Add continuous improvement skills to their resume, ensuring that they will be in high demand in a shrinking world of full-time IT project management.</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Work with the business side to add basic project management skills to line manager capabilities, fulfilling the goal of managing projects closer to the consumer.</a:t>
            </a:r>
          </a:p>
          <a:p>
            <a:r>
              <a:rPr lang="en-US" dirty="0" smtClean="0"/>
              <a:t>For more,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rPr>
              <a:t>"Where Your PPM Career Won't Be in 2020: Project Managers Must Reinvent Themselves for the Digital Future" (G00292419)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rPr>
              <a:t>"Digitalization's Impact on PPM Practices and the PMO by 2030" (G00325444)</a:t>
            </a:r>
            <a:endParaRPr lang="en-US" dirty="0"/>
          </a:p>
        </p:txBody>
      </p:sp>
    </p:spTree>
    <p:extLst>
      <p:ext uri="{BB962C8B-B14F-4D97-AF65-F5344CB8AC3E}">
        <p14:creationId xmlns:p14="http://schemas.microsoft.com/office/powerpoint/2010/main" val="33640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328738"/>
            <a:ext cx="6097588" cy="3430587"/>
          </a:xfrm>
        </p:spPr>
      </p:sp>
      <p:sp>
        <p:nvSpPr>
          <p:cNvPr id="3" name="Notes Placeholder 2"/>
          <p:cNvSpPr>
            <a:spLocks noGrp="1"/>
          </p:cNvSpPr>
          <p:nvPr>
            <p:ph type="body" idx="1"/>
          </p:nvPr>
        </p:nvSpPr>
        <p:spPr>
          <a:xfrm>
            <a:off x="234246" y="5014684"/>
            <a:ext cx="6516567" cy="4260259"/>
          </a:xfrm>
          <a:prstGeom prst="rect">
            <a:avLst/>
          </a:prstGeom>
        </p:spPr>
        <p:txBody>
          <a:bodyPr/>
          <a:lstStyle/>
          <a:p>
            <a:r>
              <a:rPr lang="en-US" dirty="0" smtClean="0"/>
              <a:t>"Leadership Vision for 2019: Program and Portfolio Management Leader" is a critical tool to ensure corporate and personal success. It highlights major trends affecting the program and portfolio management role and related challenges, and provides practical advice and best practices to overcome these challenges and successfully deliver the expected business outcomes. </a:t>
            </a:r>
          </a:p>
          <a:p>
            <a:r>
              <a:rPr lang="en-US" dirty="0" smtClean="0"/>
              <a:t>This presentation is part of a series of seven scenarios, covering the whole set of Gartner IT Leaders, namely: </a:t>
            </a:r>
          </a:p>
          <a:p>
            <a:pPr marL="457200" lvl="0" indent="-171450">
              <a:buFont typeface="Arial" panose="020B0604020202020204" pitchFamily="34" charset="0"/>
              <a:buChar char="•"/>
            </a:pPr>
            <a:r>
              <a:rPr lang="en-US" dirty="0" smtClean="0"/>
              <a:t>"Leadership Vision for 2018: Program and Portfolio Management Leader" </a:t>
            </a:r>
          </a:p>
          <a:p>
            <a:pPr marL="457200" lvl="0" indent="-171450">
              <a:buFont typeface="Arial" panose="020B0604020202020204" pitchFamily="34" charset="0"/>
              <a:buChar char="•"/>
            </a:pPr>
            <a:r>
              <a:rPr lang="en-US" dirty="0" smtClean="0"/>
              <a:t>"Leadership Vision for 2018: Application Leader"</a:t>
            </a:r>
            <a:r>
              <a:rPr lang="en-US" sz="1050" dirty="0" smtClean="0"/>
              <a:t>  </a:t>
            </a:r>
            <a:endParaRPr lang="en-US" dirty="0" smtClean="0"/>
          </a:p>
          <a:p>
            <a:pPr marL="457200" lvl="0" indent="-171450">
              <a:buFont typeface="Arial" panose="020B0604020202020204" pitchFamily="34" charset="0"/>
              <a:buChar char="•"/>
            </a:pPr>
            <a:r>
              <a:rPr lang="en-US" dirty="0" smtClean="0"/>
              <a:t>"Leadership Vision for 2018: Data and Analytics Leader"</a:t>
            </a:r>
          </a:p>
          <a:p>
            <a:pPr marL="457200" lvl="0" indent="-171450">
              <a:buFont typeface="Arial" panose="020B0604020202020204" pitchFamily="34" charset="0"/>
              <a:buChar char="•"/>
            </a:pPr>
            <a:r>
              <a:rPr lang="en-US" dirty="0" smtClean="0"/>
              <a:t>"Leadership Vision for 2018: Enterprise Architecture and Technology Innovation Leader"</a:t>
            </a:r>
          </a:p>
          <a:p>
            <a:pPr marL="457200" lvl="0" indent="-171450">
              <a:buFont typeface="Arial" panose="020B0604020202020204" pitchFamily="34" charset="0"/>
              <a:buChar char="•"/>
            </a:pPr>
            <a:r>
              <a:rPr lang="en-US" dirty="0" smtClean="0"/>
              <a:t>"Leadership Vision for 2018: IT Infrastructure and Operations Leaders"</a:t>
            </a:r>
          </a:p>
          <a:p>
            <a:pPr marL="457200" lvl="0" indent="-171450">
              <a:buFont typeface="Arial" panose="020B0604020202020204" pitchFamily="34" charset="0"/>
              <a:buChar char="•"/>
            </a:pPr>
            <a:r>
              <a:rPr lang="en-US" dirty="0" smtClean="0"/>
              <a:t>"Leadership Vision for 2018: Security and Risk Leaders"</a:t>
            </a:r>
          </a:p>
          <a:p>
            <a:pPr marL="457200" lvl="0" indent="-171450">
              <a:buFont typeface="Arial" panose="020B0604020202020204" pitchFamily="34" charset="0"/>
              <a:buChar char="•"/>
            </a:pPr>
            <a:r>
              <a:rPr lang="en-US" dirty="0" smtClean="0"/>
              <a:t>"Leadership Vision for 2018: Sourcing and Vendor Management Leader"    </a:t>
            </a:r>
          </a:p>
          <a:p>
            <a:endParaRPr lang="en-US" dirty="0" smtClean="0"/>
          </a:p>
          <a:p>
            <a:endParaRPr lang="en-US" dirty="0" smtClean="0"/>
          </a:p>
        </p:txBody>
      </p:sp>
    </p:spTree>
    <p:extLst>
      <p:ext uri="{BB962C8B-B14F-4D97-AF65-F5344CB8AC3E}">
        <p14:creationId xmlns:p14="http://schemas.microsoft.com/office/powerpoint/2010/main" val="178153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Program managers will find that they must emphasize integration much more strongly than delivery. From the viewpoint of platforms and available components, much of delivery — in the digital future — will be about finding things to snap together, rather than code development. In the future, program planning must do a much better job of including roles, activities, and results for enterprise and technology architecture experts across the entire life cycle.</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Program life cycles must be changed to accommodate iterative trade-off discussions. Many past program technology decisions were simple: "We already use the xx platform; so the new functionality will execute there." As programs become more about fitting and connecting parts, the discovery process inside the program will be structured to periodically reraise preliminary technology choices in light of new or changed hard numbers. At each iteration, current trade-off alternatives will be weighed, inside known parameters and best (or least bad) choices made (or remade) and tested as the program moves forward. Some components or combinations will be changed or discarded as more knowledge is gained. This will add both duration and work effort to some life cycle segments.</a:t>
            </a:r>
          </a:p>
          <a:p>
            <a:r>
              <a:rPr lang="en-US" dirty="0" smtClean="0"/>
              <a:t>Gartner recommends</a:t>
            </a:r>
            <a:r>
              <a:rPr lang="en-US" baseline="0" dirty="0" smtClean="0"/>
              <a:t> program managers:</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Do a better job of integrating enterprise and technology architecture roles and activities across the entire program life cycle.</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Expect extra time and work effort, which are required in multiple phases for iterative component and technology trade-off discussions and modeling of alternatives.</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Recognize that integration activities require a shifting cast of internal/external experts and enterprise readiness to make them available on demand.</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Make onboarding of program staff, management, and executives a formal workstream.</a:t>
            </a:r>
          </a:p>
          <a:p>
            <a:r>
              <a:rPr lang="en-US" dirty="0" smtClean="0"/>
              <a:t>For more,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"Where Your PPM Career Won't Be in 2020: Program Managers Will Focus More on Integration Than on Delivery" (G00292420)</a:t>
            </a:r>
          </a:p>
          <a:p>
            <a:endParaRPr lang="en-US" dirty="0"/>
          </a:p>
        </p:txBody>
      </p:sp>
    </p:spTree>
    <p:extLst>
      <p:ext uri="{BB962C8B-B14F-4D97-AF65-F5344CB8AC3E}">
        <p14:creationId xmlns:p14="http://schemas.microsoft.com/office/powerpoint/2010/main" val="3542673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sz="1150" b="0" i="0" kern="1200" dirty="0" smtClean="0">
                <a:solidFill>
                  <a:schemeClr val="tx1"/>
                </a:solidFill>
                <a:effectLst/>
              </a:rPr>
              <a:t>Portfolio managers in 2020 will find themselves as the human half of a partnership with a smart assistant, which assumes, of course, substantial innovative thinking </a:t>
            </a:r>
            <a:r>
              <a:rPr lang="en-US" sz="1150" b="0" i="1" kern="1200" dirty="0" smtClean="0">
                <a:solidFill>
                  <a:schemeClr val="tx1"/>
                </a:solidFill>
                <a:effectLst/>
              </a:rPr>
              <a:t>and </a:t>
            </a:r>
            <a:r>
              <a:rPr lang="en-US" sz="1150" b="0" i="0" kern="1200" dirty="0" smtClean="0">
                <a:solidFill>
                  <a:schemeClr val="tx1"/>
                </a:solidFill>
                <a:effectLst/>
              </a:rPr>
              <a:t>investment by those current (and future) vendors in this marketplace. Gartner has seen at least one example of a current vendor and toolset that is moving in this direction.</a:t>
            </a:r>
          </a:p>
          <a:p>
            <a:r>
              <a:rPr lang="en-US" sz="1150" b="0" i="0" kern="1200" dirty="0" smtClean="0">
                <a:solidFill>
                  <a:schemeClr val="tx1"/>
                </a:solidFill>
                <a:effectLst/>
              </a:rPr>
              <a:t>Use cases and business-IT strategy/investment rules will trigger action-and-response requirements — likely with very short service times. These will, in turn, make strategy, planning, product and financial investment alternative modeling essential. Portfolio managers — and their smart (as well as human) assistants — will be asked to determine where leadership action is needed, identify what kinds of leadership action (and range of choices) are needed, provide specific recommendations as to what actions to take and define likely impacts of those actions.</a:t>
            </a:r>
          </a:p>
          <a:p>
            <a:r>
              <a:rPr lang="en-US" sz="1150" dirty="0" smtClean="0"/>
              <a:t>Gartner recommends p</a:t>
            </a:r>
            <a:r>
              <a:rPr lang="en-US" sz="1150" b="0" i="0" kern="1200" dirty="0" smtClean="0">
                <a:solidFill>
                  <a:schemeClr val="tx1"/>
                </a:solidFill>
                <a:effectLst/>
              </a:rPr>
              <a:t>ortfolio managers:</a:t>
            </a:r>
          </a:p>
          <a:p>
            <a:r>
              <a:rPr lang="en-US" sz="1150" b="0" i="0" kern="1200" dirty="0" smtClean="0">
                <a:solidFill>
                  <a:schemeClr val="tx1"/>
                </a:solidFill>
                <a:effectLst/>
              </a:rPr>
              <a:t>- Move beyond today's project lists into modeling IT and major business investments, future forecasts and impacts inside the broader strategic ecosystem.</a:t>
            </a:r>
          </a:p>
          <a:p>
            <a:r>
              <a:rPr lang="en-US" sz="1150" b="0" i="0" kern="1200" dirty="0" smtClean="0">
                <a:solidFill>
                  <a:schemeClr val="tx1"/>
                </a:solidFill>
                <a:effectLst/>
              </a:rPr>
              <a:t>- Take up an educational role for your organizational leaders to fully understand the value and results-oriented fit of their discipline.</a:t>
            </a:r>
          </a:p>
          <a:p>
            <a:r>
              <a:rPr lang="en-US" sz="1150" b="0" i="0" kern="1200" dirty="0" smtClean="0">
                <a:solidFill>
                  <a:schemeClr val="tx1"/>
                </a:solidFill>
                <a:effectLst/>
              </a:rPr>
              <a:t>- Demolish barriers separating yourself from the broader IT and business governance functions if they are to add real value.</a:t>
            </a:r>
          </a:p>
          <a:p>
            <a:r>
              <a:rPr lang="en-US" sz="1150" b="0" i="0" kern="1200" dirty="0" smtClean="0">
                <a:solidFill>
                  <a:schemeClr val="tx1"/>
                </a:solidFill>
                <a:effectLst/>
              </a:rPr>
              <a:t>- Press your current tool vendors and explore new options to get tools that will support a much-changed discipline.</a:t>
            </a:r>
          </a:p>
          <a:p>
            <a:r>
              <a:rPr lang="en-US" sz="1150" dirty="0" smtClean="0"/>
              <a:t>For more, see "Where Your PPM Career Won't Be in 2020: Portfolio Management Will Be Driven to Provide Real and Accurate Analysis" (</a:t>
            </a:r>
            <a:r>
              <a:rPr lang="en-US" sz="1150" b="0" i="0" kern="1200" dirty="0" err="1" smtClean="0">
                <a:solidFill>
                  <a:schemeClr val="tx1"/>
                </a:solidFill>
                <a:effectLst/>
              </a:rPr>
              <a:t>G00292421</a:t>
            </a:r>
            <a:r>
              <a:rPr lang="en-US" sz="1150" b="0" i="0" kern="1200" dirty="0" smtClean="0">
                <a:solidFill>
                  <a:schemeClr val="tx1"/>
                </a:solidFill>
                <a:effectLst/>
              </a:rPr>
              <a:t>).</a:t>
            </a:r>
            <a:endParaRPr lang="en-US" sz="1150" dirty="0" smtClean="0"/>
          </a:p>
          <a:p>
            <a:endParaRPr lang="en-US" dirty="0"/>
          </a:p>
        </p:txBody>
      </p:sp>
    </p:spTree>
    <p:extLst>
      <p:ext uri="{BB962C8B-B14F-4D97-AF65-F5344CB8AC3E}">
        <p14:creationId xmlns:p14="http://schemas.microsoft.com/office/powerpoint/2010/main" val="7807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PPM leaders can leverage these PowerPoint slides to understand and act on: </a:t>
            </a:r>
          </a:p>
          <a:p>
            <a:pPr marL="463550" lvl="1" indent="-171450"/>
            <a:r>
              <a:rPr lang="en-US" dirty="0" smtClean="0"/>
              <a:t>What are the future trends and challenges affecting the PPM leader?</a:t>
            </a:r>
          </a:p>
          <a:p>
            <a:pPr marL="463550" lvl="1" indent="-171450"/>
            <a:r>
              <a:rPr lang="en-US" dirty="0" smtClean="0"/>
              <a:t>How do leading organizations deliver the highest value using PPM to drive innovation?</a:t>
            </a:r>
          </a:p>
          <a:p>
            <a:pPr marL="463550" lvl="1" indent="-171450"/>
            <a:r>
              <a:rPr lang="en-US" dirty="0" smtClean="0"/>
              <a:t>What leadership skills and competencies are needed for the PPM leader in the digital age?</a:t>
            </a:r>
          </a:p>
          <a:p>
            <a:pPr marL="463550" lvl="1" indent="-171450"/>
            <a:r>
              <a:rPr lang="en-US" dirty="0" smtClean="0"/>
              <a:t>What actions and practices should a PPM leader and team look to implement next?</a:t>
            </a:r>
          </a:p>
          <a:p>
            <a:r>
              <a:rPr lang="en-US" dirty="0" smtClean="0"/>
              <a:t>PPM leaders who are Gartner clients can leverage such research material, or part of it, to raise the quality of their own teams, better influence the other IT leaders, and communicate the value of the PPM organization to the higher ranks of the organization and other stakeholders. </a:t>
            </a:r>
            <a:endParaRPr lang="en-US" dirty="0"/>
          </a:p>
        </p:txBody>
      </p:sp>
    </p:spTree>
    <p:extLst>
      <p:ext uri="{BB962C8B-B14F-4D97-AF65-F5344CB8AC3E}">
        <p14:creationId xmlns:p14="http://schemas.microsoft.com/office/powerpoint/2010/main" val="141631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a:spcAft>
                <a:spcPts val="800"/>
              </a:spcAft>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Moving toward collaborative digital technology leadership means breaking down the barriers between the IT organization and other technology enablers of the enterprise. Digital technologies are everyone's business, and digital decisions need to be embedded everywhere.</a:t>
            </a:r>
          </a:p>
          <a:p>
            <a:pPr>
              <a:spcAft>
                <a:spcPts val="800"/>
              </a:spcAft>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Robust and flexible governance frameworks and processes are required to manage digital business transformation. With so many new technology stakeholders, deciding who gets a seat at the table as digital projects are approved and implemented becomes critically important. Bad decisions will set the stage for uncoordinated initiatives with resource duplication, limited data integration, expanding technical debt, security weaknesses and inadequate role assignments. Good decisions lead to a unified and connected approach to achieve digital business transformation, where disparate parties collaborate effectively based on mutual trust and respect, and where resources are applied in an inclusive manner.</a:t>
            </a:r>
          </a:p>
          <a:p>
            <a:pPr>
              <a:spcAft>
                <a:spcPts val="800"/>
              </a:spcAft>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For more, see:</a:t>
            </a:r>
          </a:p>
          <a:p>
            <a:pPr>
              <a:spcAft>
                <a:spcPts val="800"/>
              </a:spcAft>
            </a:pPr>
            <a:r>
              <a:rPr lang="en-US" b="0" dirty="0" smtClean="0"/>
              <a:t>"The Need to Execute Digital Strategy Will Drive the Transformation of the EPMO" (</a:t>
            </a:r>
            <a:r>
              <a:rPr lang="en-US" sz="1200" b="0" i="0" kern="1200" dirty="0" smtClean="0">
                <a:solidFill>
                  <a:schemeClr val="tx1"/>
                </a:solidFill>
                <a:effectLst/>
              </a:rPr>
              <a:t>G00274517)</a:t>
            </a:r>
            <a:endParaRPr lang="en-US" b="0" dirty="0" smtClean="0"/>
          </a:p>
          <a:p>
            <a:pPr>
              <a:spcAft>
                <a:spcPts val="800"/>
              </a:spcAft>
            </a:pPr>
            <a:r>
              <a:rPr lang="en-US" b="0" dirty="0" smtClean="0"/>
              <a:t>"Use Adaptive Portfolio Investment Management to Execute Strategy" (</a:t>
            </a:r>
            <a:r>
              <a:rPr lang="en-US" sz="1200" b="0" i="0" kern="1200" dirty="0" smtClean="0">
                <a:solidFill>
                  <a:schemeClr val="tx1"/>
                </a:solidFill>
                <a:effectLst/>
              </a:rPr>
              <a:t>G00324669)</a:t>
            </a:r>
            <a:endParaRPr lang="en-US" b="0" dirty="0" smtClean="0"/>
          </a:p>
          <a:p>
            <a:pPr>
              <a:spcAft>
                <a:spcPts val="800"/>
              </a:spcAft>
            </a:pPr>
            <a:r>
              <a:rPr lang="en-US" b="0" dirty="0" smtClean="0"/>
              <a:t>"Harness the Strategy Realization Office to Fight Organizational Change Fatigue" (</a:t>
            </a:r>
            <a:r>
              <a:rPr lang="en-US" sz="1200" b="0" i="0" kern="1200" dirty="0" smtClean="0">
                <a:solidFill>
                  <a:schemeClr val="tx1"/>
                </a:solidFill>
                <a:effectLst/>
              </a:rPr>
              <a:t>G00340543)</a:t>
            </a:r>
            <a:endParaRPr lang="en-US" b="0" dirty="0" smtClean="0"/>
          </a:p>
          <a:p>
            <a:pPr>
              <a:spcAft>
                <a:spcPts val="800"/>
              </a:spcAft>
            </a:pPr>
            <a:endParaRPr lang="en-US" b="0" dirty="0" smtClean="0"/>
          </a:p>
          <a:p>
            <a:endParaRPr lang="en-US" b="0" dirty="0"/>
          </a:p>
        </p:txBody>
      </p:sp>
    </p:spTree>
    <p:extLst>
      <p:ext uri="{BB962C8B-B14F-4D97-AF65-F5344CB8AC3E}">
        <p14:creationId xmlns:p14="http://schemas.microsoft.com/office/powerpoint/2010/main" val="649419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3" name="Notes Placeholder 2"/>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Tree>
    <p:extLst>
      <p:ext uri="{BB962C8B-B14F-4D97-AF65-F5344CB8AC3E}">
        <p14:creationId xmlns:p14="http://schemas.microsoft.com/office/powerpoint/2010/main" val="202232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spect="1"/>
          </p:cNvSpPr>
          <p:nvPr>
            <p:ph type="body" idx="1"/>
          </p:nvPr>
        </p:nvSpPr>
        <p:spPr>
          <a:xfrm>
            <a:off x="242372" y="4710426"/>
            <a:ext cx="6742627" cy="4001774"/>
          </a:xfrm>
        </p:spPr>
        <p:txBody>
          <a:bodyPr vert="horz" lIns="0" tIns="45720" rIns="0" bIns="45720" rtlCol="0"/>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The PPM function is unique in the enterprise. It has the most diverse set of contacts, because it serves clients from across the company. In many cases, however, this collective knowledge is not exploited. Prolonged, day-to-day focus on the work at hand can cause PPM leaders to miss opportunities for the PMO to increase its value contribution to the enterprise.</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While the PMO's main task of bringing projects in on time and on budget is essential, spotting opportunities for cross-enterprise leverage or identifying synergies is equally valuable from an enterprise perspective. It is, therefore, advisable for PPM leaders to designate periodic reviews specifically targeted at evaluating the balance between the PMO's roles and skills versus the company's overall needs. This should include asking stakeholders what future needs the PMO ought to plan for over the next, say, two years. Some basic roles to be evaluated should include senior project leader, project coordinator, project support analyst, program manager, portfolio manager, center-of-excellence or resource manager, methods guru, and trainer or coach.</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Digital business is altering what PMOs need to do to be successful and provide value to the business. Program and portfolio management leaders must reinvent processes, embrace new approaches and enhance skill sets to continue to be effective. </a:t>
            </a:r>
            <a:r>
              <a:rPr lang="en-US" sz="1200" b="0" i="0" u="none" kern="1200" dirty="0" smtClean="0">
                <a:solidFill>
                  <a:schemeClr val="tx1"/>
                </a:solidFill>
                <a:effectLst/>
                <a:latin typeface="Times New Roman" panose="02020603050405020304" pitchFamily="18" charset="0"/>
                <a:ea typeface="+mn-ea"/>
                <a:cs typeface="Times New Roman" panose="02020603050405020304" pitchFamily="18" charset="0"/>
              </a:rPr>
              <a:t>Our data indicates that PMO leaders are late in embracing digital business. They tend to be resistant to newly emerging concepts and constructs, and this behavior can often be seen as a barrier to progress.</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PMOs must change themselves to be effective change enablers in today's environment. They must adapt rapidly to enable organizations to keep pace with the constant changes brought by digital business. They must manage their stakeholders' expectations, identify their unmet needs and factor those unmet needs into their planning.</a:t>
            </a:r>
          </a:p>
          <a:p>
            <a:r>
              <a:rPr lang="en-US" dirty="0" smtClean="0"/>
              <a:t>For more on this, see "How </a:t>
            </a:r>
            <a:r>
              <a:rPr lang="en-US" dirty="0"/>
              <a:t>IT PMOs Can Remain Relevant in the Age of </a:t>
            </a:r>
            <a:r>
              <a:rPr lang="en-US" dirty="0" smtClean="0"/>
              <a:t>Digitalization" (</a:t>
            </a:r>
            <a:r>
              <a:rPr lang="en-US" sz="1200" b="0" i="0" kern="1200" dirty="0" smtClean="0">
                <a:solidFill>
                  <a:schemeClr val="tx1"/>
                </a:solidFill>
                <a:effectLst/>
              </a:rPr>
              <a:t>G00332169).</a:t>
            </a:r>
            <a:endParaRPr lang="en-US" dirty="0"/>
          </a:p>
        </p:txBody>
      </p:sp>
      <p:sp>
        <p:nvSpPr>
          <p:cNvPr id="5" name="Slide Image Placeholder 4"/>
          <p:cNvSpPr>
            <a:spLocks noGrp="1" noRot="1" noChangeAspect="1"/>
          </p:cNvSpPr>
          <p:nvPr>
            <p:ph type="sldImg"/>
          </p:nvPr>
        </p:nvSpPr>
        <p:spPr>
          <a:xfrm>
            <a:off x="704850" y="1247775"/>
            <a:ext cx="5727700" cy="3222625"/>
          </a:xfrm>
          <a:noFill/>
          <a:ln w="9525">
            <a:solidFill>
              <a:schemeClr val="tx1"/>
            </a:solidFill>
            <a:miter lim="800000"/>
            <a:headEnd/>
            <a:tailEnd/>
          </a:ln>
        </p:spPr>
      </p:sp>
    </p:spTree>
    <p:extLst>
      <p:ext uri="{BB962C8B-B14F-4D97-AF65-F5344CB8AC3E}">
        <p14:creationId xmlns:p14="http://schemas.microsoft.com/office/powerpoint/2010/main" val="132288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PPM leaders can leverage these PowerPoint slides to understand and act on: </a:t>
            </a:r>
          </a:p>
          <a:p>
            <a:pPr marL="463550" lvl="1" indent="-171450"/>
            <a:r>
              <a:rPr lang="en-US" dirty="0" smtClean="0"/>
              <a:t>What are the future trends and challenges affecting the PPM leader?</a:t>
            </a:r>
          </a:p>
          <a:p>
            <a:pPr marL="463550" lvl="1" indent="-171450"/>
            <a:r>
              <a:rPr lang="en-US" dirty="0" smtClean="0"/>
              <a:t>How do leading organizations deliver the highest value using PPM to drive innovation?</a:t>
            </a:r>
          </a:p>
          <a:p>
            <a:pPr marL="463550" lvl="1" indent="-171450"/>
            <a:r>
              <a:rPr lang="en-US" dirty="0" smtClean="0"/>
              <a:t>What leadership skills and competencies are needed for the PPM leader in the digital age?</a:t>
            </a:r>
          </a:p>
          <a:p>
            <a:pPr marL="463550" lvl="1" indent="-171450"/>
            <a:r>
              <a:rPr lang="en-US" dirty="0" smtClean="0"/>
              <a:t>What actions and practices should a PPM leader and team look to implement next?</a:t>
            </a:r>
          </a:p>
          <a:p>
            <a:r>
              <a:rPr lang="en-US" dirty="0" smtClean="0"/>
              <a:t>PPM leaders who are Gartner clients can leverage such research material, or part of it, to raise the quality of their own teams, better influence the other IT leaders, and communicate the value of the PPM organization to the higher ranks of the organization and other stakeholders. </a:t>
            </a:r>
            <a:endParaRPr lang="en-US" dirty="0"/>
          </a:p>
        </p:txBody>
      </p:sp>
    </p:spTree>
    <p:extLst>
      <p:ext uri="{BB962C8B-B14F-4D97-AF65-F5344CB8AC3E}">
        <p14:creationId xmlns:p14="http://schemas.microsoft.com/office/powerpoint/2010/main" val="303015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5" name="Notes Placeholder 4"/>
          <p:cNvSpPr>
            <a:spLocks noGrp="1" noChangeAspect="1"/>
          </p:cNvSpPr>
          <p:nvPr>
            <p:ph type="body" idx="1"/>
          </p:nvPr>
        </p:nvSpPr>
        <p:spPr>
          <a:xfrm>
            <a:off x="242372" y="4710426"/>
            <a:ext cx="6742627" cy="4001774"/>
          </a:xfrm>
        </p:spPr>
        <p:txBody>
          <a:bodyPr vert="horz" lIns="0" tIns="45720" rIns="0" bIns="45720" rtlCol="0"/>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Five years ago, we suggested that organizations create a strategic enterprise program management office, and we estimate that a significant number of organizations have (about 30%). The problem is that what we envisioned when we made the recommendation was something very different from the majority of enterprise program management offices (EPMOs) in existence today. In hindsight, the reason behind this is obvious. Program and portfolio management (PPM) has become a high-process discipline, and strategy realization is, almost by definition, the anti-routine process approach. Strategy realization in the digital age is all about delivering the capability of creating different and better repeatedly.</a:t>
            </a:r>
          </a:p>
          <a:p>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Roles would be the program, portfolio and product manager with executive management.</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See "The Need to Execute Digital Strategy Will Drive the Transformation of the EPMO" (G00274517).</a:t>
            </a:r>
          </a:p>
        </p:txBody>
      </p:sp>
    </p:spTree>
    <p:extLst>
      <p:ext uri="{BB962C8B-B14F-4D97-AF65-F5344CB8AC3E}">
        <p14:creationId xmlns:p14="http://schemas.microsoft.com/office/powerpoint/2010/main" val="219622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"True Project Managers Will Adapt to New Roles in Bimodal IT" (G00314225) </a:t>
            </a:r>
          </a:p>
          <a:p>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9229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sz="1200" b="0" i="0" kern="1200" dirty="0" smtClean="0">
                <a:solidFill>
                  <a:schemeClr val="tx1"/>
                </a:solidFill>
                <a:effectLst/>
              </a:rPr>
              <a:t>The digital transformation will reshape how we run projects and challenge the value impact of PMOs. New systems that begin to fulfill some of the earliest visions for what information technologies might accomplish — doing what we thought only people could do and machines could not — are now emerging, but in 2030 will be a pervasive reality. Data collection, analysis and reporting comprise a large proportion of managing projects and programs. Based on current trends, we hypothesize that 80% of the "work" of today's PM discipline will be eliminated as AI takes on traditional PM functions such as data collection, tracking and reporting.</a:t>
            </a:r>
          </a:p>
          <a:p>
            <a:r>
              <a:rPr lang="en-US" sz="1200" b="0" i="0" kern="1200" dirty="0" smtClean="0">
                <a:solidFill>
                  <a:schemeClr val="tx1"/>
                </a:solidFill>
                <a:effectLst/>
              </a:rPr>
              <a:t>For more, see "Digitalization's Impact on PPM Practices and the PMO by 2030"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G00325444)</a:t>
            </a:r>
            <a:r>
              <a:rPr lang="en-US" sz="1200" b="0" i="0" kern="1200" dirty="0" smtClean="0">
                <a:solidFill>
                  <a:schemeClr val="tx1"/>
                </a:solidFill>
                <a:effectLst/>
              </a:rPr>
              <a:t>.</a:t>
            </a:r>
            <a:endParaRPr lang="en-US" dirty="0"/>
          </a:p>
        </p:txBody>
      </p:sp>
    </p:spTree>
    <p:extLst>
      <p:ext uri="{BB962C8B-B14F-4D97-AF65-F5344CB8AC3E}">
        <p14:creationId xmlns:p14="http://schemas.microsoft.com/office/powerpoint/2010/main" val="40101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Hype Cycles and Priority Matrices offer a snapshot of the relative market promotion and perceived value of computing innovations. They highlight overhyped areas, estimate when technologies and trends will reach maturity, and provide actionable advice to help organizations decide when to adopt.</a:t>
            </a:r>
          </a:p>
          <a:p>
            <a:r>
              <a:rPr lang="en-US" dirty="0" smtClean="0"/>
              <a:t>The Hype Cycle for Project and Portfolio Management provides insight into the disciplines, technologies and methodologies that help PPM leaders be more successful. The cluster of technologies crammed into the Peak of Inflated Expectations in 2017's Project and Portfolio Management Hype Cycle differs starkly from previous years. This group has moved quickly along the Hype Cycle, in comparison with their 2016 positions This suggests a lot of unfettered hype around new ways of doing things that will put pressure on traditional ways and practitioners. PPM leaders must take note, be aware, and respond quickly and cogently. Also noteworthy is that five of the eight disciplines at the peak are expected to reach maturity in less than five years, indicating a fast path toward market maturity.</a:t>
            </a:r>
          </a:p>
          <a:p>
            <a:endParaRPr lang="en-US" dirty="0" smtClean="0"/>
          </a:p>
          <a:p>
            <a:r>
              <a:rPr lang="en-US" dirty="0" smtClean="0"/>
              <a:t>For more, see "Hype Cycle for Project and Portfolio Management, 2017" (</a:t>
            </a:r>
            <a:r>
              <a:rPr lang="en-US" sz="1200" b="0" i="0" kern="1200" dirty="0" smtClean="0">
                <a:solidFill>
                  <a:schemeClr val="tx1"/>
                </a:solidFill>
                <a:effectLst/>
              </a:rPr>
              <a:t>G00314744).</a:t>
            </a:r>
            <a:endParaRPr lang="en-US" dirty="0" smtClean="0"/>
          </a:p>
          <a:p>
            <a:endParaRPr lang="en-US" dirty="0"/>
          </a:p>
        </p:txBody>
      </p:sp>
    </p:spTree>
    <p:extLst>
      <p:ext uri="{BB962C8B-B14F-4D97-AF65-F5344CB8AC3E}">
        <p14:creationId xmlns:p14="http://schemas.microsoft.com/office/powerpoint/2010/main" val="129601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The need for cross-functional collaboration has risen (increased from 41% to 78%), relative to 2013. Collaboration enables more DevOps-like solutions to emerge by bringing diversity of thought to emerging problems. PPM was the second most-cited role where greater collaboration was desired by others, second only to business process improvement. This presents an issue or opportunity for PPM, as several roles expressed a desire for greater collaboration with PPM. The specific roles desiring greater collaboration were:</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Business process improvement (BPI)</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IT financial management (FM) and IT asset management (AM)</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IT executive leadership, because they are the ones most wanting to collaborate</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Simply stated, PPM leaders are at a precipice. They must change their processes, streamlining them to embrace risk, speed and change. Doing this is not a one-person show. It will require the help of others. The survey showed that PPM regularly collaborated with application and operations leaders, and this should continue. The survey also showed that BPI, FM, AM and IT executive leadership desired greater collaboration with PPM:</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BPI desired greater collaboration, which made sense; it makes sense to improve processes while changing them.</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IT FM and IT AM desired greater collaboration, which was saddening, as PPM should be collaborating heavily with those versed in IT FM.</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IT executive leadership desired greater collaboration with PPM, which was maddening. It suggests, at least on the surface, that PPM appears insular.</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In short, PPM leaders must reach out to these IT leaders to streamline processes, making them faster, more efficient and more collaborative.</a:t>
            </a:r>
          </a:p>
          <a:p>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From September to October 2016, we surveyed 274 people in organizations ranging in annual revenue from less than $250 million to $10 billion or more, and representing 13 industry segments. We selected a three-year time horizon for many questions, asking respondents to rate certain attributes now and three years ago when digital business began taking off. For more information on the survey, see "Survey Analysis: PPM Leadership in the Era of Digital Business Requires Speed, Change and Collaboration" (G00337798).</a:t>
            </a:r>
          </a:p>
          <a:p>
            <a:endParaRPr lang="en-US" dirty="0" smtClean="0"/>
          </a:p>
          <a:p>
            <a:endParaRPr lang="en-US" dirty="0"/>
          </a:p>
        </p:txBody>
      </p:sp>
    </p:spTree>
    <p:extLst>
      <p:ext uri="{BB962C8B-B14F-4D97-AF65-F5344CB8AC3E}">
        <p14:creationId xmlns:p14="http://schemas.microsoft.com/office/powerpoint/2010/main" val="384607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216805135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93216150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158016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Box 91"/>
          <p:cNvSpPr txBox="1">
            <a:spLocks noChangeAspect="1" noChangeArrowheads="1"/>
          </p:cNvSpPr>
          <p:nvPr userDrawn="1"/>
        </p:nvSpPr>
        <p:spPr bwMode="gray">
          <a:xfrm>
            <a:off x="304800" y="6131173"/>
            <a:ext cx="6229673" cy="30931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For more information, stop by Gartner Research Zone.</a:t>
            </a:r>
          </a:p>
        </p:txBody>
      </p:sp>
    </p:spTree>
    <p:extLst>
      <p:ext uri="{BB962C8B-B14F-4D97-AF65-F5344CB8AC3E}">
        <p14:creationId xmlns:p14="http://schemas.microsoft.com/office/powerpoint/2010/main" val="396473315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a:xfrm>
            <a:off x="304800" y="228600"/>
            <a:ext cx="9343053" cy="535531"/>
          </a:xfrm>
        </p:spPr>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795490" y="255407"/>
            <a:ext cx="2085360" cy="465732"/>
          </a:xfrm>
          <a:prstGeom prst="rect">
            <a:avLst/>
          </a:prstGeom>
        </p:spPr>
      </p:pic>
      <p:sp>
        <p:nvSpPr>
          <p:cNvPr id="8" name="Text Box 91"/>
          <p:cNvSpPr txBox="1">
            <a:spLocks noChangeAspect="1" noChangeArrowheads="1"/>
          </p:cNvSpPr>
          <p:nvPr userDrawn="1"/>
        </p:nvSpPr>
        <p:spPr bwMode="gray">
          <a:xfrm>
            <a:off x="304800" y="6006523"/>
            <a:ext cx="6229673" cy="43396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The above research is from the Gartner for Technical Professionals Research Library</a:t>
            </a:r>
            <a:r>
              <a:rPr lang="en-US" dirty="0"/>
              <a:t>. </a:t>
            </a:r>
            <a:r>
              <a:rPr lang="en-US" dirty="0" smtClean="0"/>
              <a:t>For </a:t>
            </a:r>
            <a:r>
              <a:rPr lang="en-US" dirty="0"/>
              <a:t>more information, </a:t>
            </a:r>
            <a:r>
              <a:rPr lang="en-US" dirty="0" smtClean="0"/>
              <a:t/>
            </a:r>
            <a:br>
              <a:rPr lang="en-US" dirty="0" smtClean="0"/>
            </a:br>
            <a:r>
              <a:rPr lang="en-US" dirty="0" smtClean="0"/>
              <a:t>please </a:t>
            </a:r>
            <a:r>
              <a:rPr lang="en-US" dirty="0"/>
              <a:t>visit the Gartner Research </a:t>
            </a:r>
            <a:r>
              <a:rPr lang="en-US" dirty="0" smtClean="0"/>
              <a:t>Zone or visit </a:t>
            </a:r>
            <a:r>
              <a:rPr lang="en-US" u="sng" dirty="0" smtClean="0">
                <a:hlinkClick r:id="rId3"/>
              </a:rPr>
              <a:t>http://www.gartner.com/technology/research/technical-professionals.jsp</a:t>
            </a:r>
            <a:endParaRPr lang="en-US" b="1" i="1" dirty="0">
              <a:solidFill>
                <a:srgbClr val="FF0000"/>
              </a:solidFill>
            </a:endParaRPr>
          </a:p>
        </p:txBody>
      </p:sp>
    </p:spTree>
    <p:extLst>
      <p:ext uri="{BB962C8B-B14F-4D97-AF65-F5344CB8AC3E}">
        <p14:creationId xmlns:p14="http://schemas.microsoft.com/office/powerpoint/2010/main" val="327466359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04643361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120897846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5246585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5022">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66070357"/>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chemeClr val="bg1">
              <a:lumMod val="85000"/>
            </a:schemeClr>
          </a:solidFill>
        </p:spPr>
        <p:txBody>
          <a:bodyPr lIns="146304" tIns="182880" rIns="91440" bIns="182880" anchor="ctr" anchorCtr="0"/>
          <a:lstStyle>
            <a:lvl1pPr marL="0" indent="0">
              <a:lnSpc>
                <a:spcPct val="90000"/>
              </a:lnSpc>
              <a:buNone/>
              <a:defRPr>
                <a:solidFill>
                  <a:schemeClr val="tx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22996998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3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chemeClr val="bg1">
              <a:lumMod val="85000"/>
            </a:schemeClr>
          </a:solidFill>
        </p:spPr>
        <p:txBody>
          <a:bodyPr lIns="228600" tIns="137160" rIns="182880" bIns="91440"/>
          <a:lstStyle>
            <a:lvl1pPr marL="0" indent="0">
              <a:buClr>
                <a:schemeClr val="bg1"/>
              </a:buClr>
              <a:buFont typeface="Arial" panose="020B0604020202020204" pitchFamily="34" charset="0"/>
              <a:buNone/>
              <a:defRPr>
                <a:solidFill>
                  <a:schemeClr val="tx1"/>
                </a:solidFill>
              </a:defRPr>
            </a:lvl1pPr>
            <a:lvl2pPr marL="274320" indent="-274320">
              <a:buClr>
                <a:schemeClr val="tx1"/>
              </a:buClr>
              <a:buFont typeface="Wingdings" panose="05000000000000000000" pitchFamily="2" charset="2"/>
              <a:buChar char="§"/>
              <a:defRPr>
                <a:solidFill>
                  <a:schemeClr val="tx1"/>
                </a:solidFill>
              </a:defRPr>
            </a:lvl2pPr>
            <a:lvl3pPr marL="640080" indent="-274320">
              <a:buClr>
                <a:schemeClr val="tx1"/>
              </a:buClr>
              <a:buFont typeface="Arial" panose="020B0604020202020204" pitchFamily="34" charset="0"/>
              <a:buChar char="–"/>
              <a:defRPr>
                <a:solidFill>
                  <a:schemeClr val="tx1"/>
                </a:solidFill>
              </a:defRPr>
            </a:lvl3pPr>
            <a:lvl4pPr marL="914400" indent="-274320">
              <a:buClr>
                <a:schemeClr val="tx1"/>
              </a:buClr>
              <a:buFont typeface="Wingdings" panose="05000000000000000000" pitchFamily="2" charset="2"/>
              <a:buChar char="§"/>
              <a:defRPr>
                <a:solidFill>
                  <a:schemeClr val="tx1"/>
                </a:solidFill>
              </a:defRPr>
            </a:lvl4pPr>
            <a:lvl5pPr marL="1234440" indent="-274320">
              <a:buClr>
                <a:schemeClr val="tx1"/>
              </a:buClr>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6310010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descr="HYPE  16x9-01.png"/>
          <p:cNvPicPr>
            <a:picLocks noChangeAspect="1"/>
          </p:cNvPicPr>
          <p:nvPr userDrawn="1"/>
        </p:nvPicPr>
        <p:blipFill rotWithShape="1">
          <a:blip r:embed="rId6" cstate="print">
            <a:extLst>
              <a:ext uri="{28A0092B-C50C-407E-A947-70E740481C1C}">
                <a14:useLocalDpi xmlns:a14="http://schemas.microsoft.com/office/drawing/2010/main"/>
              </a:ext>
            </a:extLst>
          </a:blip>
          <a:srcRect l="2581" t="4367" r="4325" b="12300"/>
          <a:stretch/>
        </p:blipFill>
        <p:spPr>
          <a:xfrm>
            <a:off x="320198" y="304800"/>
            <a:ext cx="11551603" cy="58166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369953674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65277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7230066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chemeClr val="bg1">
              <a:lumMod val="85000"/>
            </a:schemeClr>
          </a:solidFill>
        </p:spPr>
        <p:txBody>
          <a:bodyPr anchor="ctr" anchorCtr="0"/>
          <a:lstStyle>
            <a:lvl1pPr marL="0" indent="0" algn="ctr">
              <a:lnSpc>
                <a:spcPct val="90000"/>
              </a:lnSpc>
              <a:buNone/>
              <a:defRPr sz="3600" b="1">
                <a:solidFill>
                  <a:schemeClr val="tx1"/>
                </a:solidFill>
              </a:defRPr>
            </a:lvl1pPr>
            <a:lvl2pPr marL="0" indent="0" algn="ctr">
              <a:lnSpc>
                <a:spcPct val="90000"/>
              </a:lnSpc>
              <a:buNone/>
              <a:defRPr sz="3200">
                <a:solidFill>
                  <a:schemeClr val="tx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2234135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58432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78189846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91440" bIns="91440" anchor="ctr"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53893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10883180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109155130"/>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0816160"/>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981486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501" y="314114"/>
            <a:ext cx="11545794" cy="5795732"/>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80165179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1077608760"/>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2588100753"/>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304800" y="1325565"/>
            <a:ext cx="11576050"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143401350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3382902598"/>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3967147242"/>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220777264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359407737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descr="HYPE  16x9-01.png"/>
          <p:cNvPicPr>
            <a:picLocks noChangeAspect="1"/>
          </p:cNvPicPr>
          <p:nvPr userDrawn="1"/>
        </p:nvPicPr>
        <p:blipFill rotWithShape="1">
          <a:blip r:embed="rId6" cstate="print">
            <a:extLst>
              <a:ext uri="{28A0092B-C50C-407E-A947-70E740481C1C}">
                <a14:useLocalDpi xmlns:a14="http://schemas.microsoft.com/office/drawing/2010/main"/>
              </a:ext>
            </a:extLst>
          </a:blip>
          <a:srcRect l="2581" t="4367" r="4325" b="12300"/>
          <a:stretch/>
        </p:blipFill>
        <p:spPr>
          <a:xfrm>
            <a:off x="320198" y="304800"/>
            <a:ext cx="11551603" cy="58166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429016373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501" y="314114"/>
            <a:ext cx="11545794" cy="5795732"/>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2018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273982399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2932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01022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330373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819405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151609602"/>
      </p:ext>
    </p:extLst>
  </p:cSld>
  <p:clrMapOvr>
    <a:masterClrMapping/>
  </p:clrMapOvr>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8"/>
            <a:ext cx="12192000" cy="6857992"/>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7"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9389340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63450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33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24300294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6073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Box 91"/>
          <p:cNvSpPr txBox="1">
            <a:spLocks noChangeAspect="1" noChangeArrowheads="1"/>
          </p:cNvSpPr>
          <p:nvPr userDrawn="1"/>
        </p:nvSpPr>
        <p:spPr bwMode="gray">
          <a:xfrm>
            <a:off x="304800" y="6131173"/>
            <a:ext cx="6229673" cy="30931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For more information, stop by Gartner Research Zone.</a:t>
            </a:r>
          </a:p>
        </p:txBody>
      </p:sp>
    </p:spTree>
    <p:extLst>
      <p:ext uri="{BB962C8B-B14F-4D97-AF65-F5344CB8AC3E}">
        <p14:creationId xmlns:p14="http://schemas.microsoft.com/office/powerpoint/2010/main" val="298283607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a:xfrm>
            <a:off x="304800" y="228600"/>
            <a:ext cx="9343053" cy="535531"/>
          </a:xfrm>
        </p:spPr>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795490" y="255407"/>
            <a:ext cx="2085360" cy="465732"/>
          </a:xfrm>
          <a:prstGeom prst="rect">
            <a:avLst/>
          </a:prstGeom>
        </p:spPr>
      </p:pic>
      <p:sp>
        <p:nvSpPr>
          <p:cNvPr id="8" name="Text Box 91"/>
          <p:cNvSpPr txBox="1">
            <a:spLocks noChangeAspect="1" noChangeArrowheads="1"/>
          </p:cNvSpPr>
          <p:nvPr userDrawn="1"/>
        </p:nvSpPr>
        <p:spPr bwMode="gray">
          <a:xfrm>
            <a:off x="304800" y="6006523"/>
            <a:ext cx="6229673" cy="43396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The above research is from the Gartner for Technical Professionals Research Library</a:t>
            </a:r>
            <a:r>
              <a:rPr lang="en-US" dirty="0"/>
              <a:t>. </a:t>
            </a:r>
            <a:r>
              <a:rPr lang="en-US" dirty="0" smtClean="0"/>
              <a:t>For </a:t>
            </a:r>
            <a:r>
              <a:rPr lang="en-US" dirty="0"/>
              <a:t>more information, </a:t>
            </a:r>
            <a:r>
              <a:rPr lang="en-US" dirty="0" smtClean="0"/>
              <a:t/>
            </a:r>
            <a:br>
              <a:rPr lang="en-US" dirty="0" smtClean="0"/>
            </a:br>
            <a:r>
              <a:rPr lang="en-US" dirty="0" smtClean="0"/>
              <a:t>please </a:t>
            </a:r>
            <a:r>
              <a:rPr lang="en-US" dirty="0"/>
              <a:t>visit the Gartner Research </a:t>
            </a:r>
            <a:r>
              <a:rPr lang="en-US" dirty="0" smtClean="0"/>
              <a:t>Zone or visit </a:t>
            </a:r>
            <a:r>
              <a:rPr lang="en-US" u="sng" dirty="0" smtClean="0">
                <a:hlinkClick r:id="rId3"/>
              </a:rPr>
              <a:t>http://www.gartner.com/technology/research/technical-professionals.jsp</a:t>
            </a:r>
            <a:endParaRPr lang="en-US" b="1" i="1" dirty="0">
              <a:solidFill>
                <a:srgbClr val="FF0000"/>
              </a:solidFill>
            </a:endParaRPr>
          </a:p>
        </p:txBody>
      </p:sp>
    </p:spTree>
    <p:extLst>
      <p:ext uri="{BB962C8B-B14F-4D97-AF65-F5344CB8AC3E}">
        <p14:creationId xmlns:p14="http://schemas.microsoft.com/office/powerpoint/2010/main" val="206911838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4952511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549676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656066068"/>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3327645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5022">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927780915"/>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chemeClr val="bg1">
              <a:lumMod val="85000"/>
            </a:schemeClr>
          </a:solidFill>
        </p:spPr>
        <p:txBody>
          <a:bodyPr lIns="146304" tIns="182880" rIns="91440" bIns="182880" anchor="ctr" anchorCtr="0"/>
          <a:lstStyle>
            <a:lvl1pPr marL="0" indent="0">
              <a:lnSpc>
                <a:spcPct val="90000"/>
              </a:lnSpc>
              <a:buNone/>
              <a:defRPr>
                <a:solidFill>
                  <a:schemeClr val="tx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54007384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3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chemeClr val="bg1">
              <a:lumMod val="85000"/>
            </a:schemeClr>
          </a:solidFill>
        </p:spPr>
        <p:txBody>
          <a:bodyPr lIns="228600" tIns="137160" rIns="182880" bIns="91440"/>
          <a:lstStyle>
            <a:lvl1pPr marL="0" indent="0">
              <a:buClr>
                <a:schemeClr val="bg1"/>
              </a:buClr>
              <a:buFont typeface="Arial" panose="020B0604020202020204" pitchFamily="34" charset="0"/>
              <a:buNone/>
              <a:defRPr>
                <a:solidFill>
                  <a:schemeClr val="tx1"/>
                </a:solidFill>
              </a:defRPr>
            </a:lvl1pPr>
            <a:lvl2pPr marL="274320" indent="-274320">
              <a:buClr>
                <a:schemeClr val="tx1"/>
              </a:buClr>
              <a:buFont typeface="Wingdings" panose="05000000000000000000" pitchFamily="2" charset="2"/>
              <a:buChar char="§"/>
              <a:defRPr>
                <a:solidFill>
                  <a:schemeClr val="tx1"/>
                </a:solidFill>
              </a:defRPr>
            </a:lvl2pPr>
            <a:lvl3pPr marL="640080" indent="-274320">
              <a:buClr>
                <a:schemeClr val="tx1"/>
              </a:buClr>
              <a:buFont typeface="Arial" panose="020B0604020202020204" pitchFamily="34" charset="0"/>
              <a:buChar char="–"/>
              <a:defRPr>
                <a:solidFill>
                  <a:schemeClr val="tx1"/>
                </a:solidFill>
              </a:defRPr>
            </a:lvl3pPr>
            <a:lvl4pPr marL="914400" indent="-274320">
              <a:buClr>
                <a:schemeClr val="tx1"/>
              </a:buClr>
              <a:buFont typeface="Wingdings" panose="05000000000000000000" pitchFamily="2" charset="2"/>
              <a:buChar char="§"/>
              <a:defRPr>
                <a:solidFill>
                  <a:schemeClr val="tx1"/>
                </a:solidFill>
              </a:defRPr>
            </a:lvl4pPr>
            <a:lvl5pPr marL="1234440" indent="-274320">
              <a:buClr>
                <a:schemeClr val="tx1"/>
              </a:buClr>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1245379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79285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2494262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chemeClr val="bg1">
              <a:lumMod val="85000"/>
            </a:schemeClr>
          </a:solidFill>
        </p:spPr>
        <p:txBody>
          <a:bodyPr anchor="ctr" anchorCtr="0"/>
          <a:lstStyle>
            <a:lvl1pPr marL="0" indent="0" algn="ctr">
              <a:lnSpc>
                <a:spcPct val="90000"/>
              </a:lnSpc>
              <a:buNone/>
              <a:defRPr sz="3600" b="1">
                <a:solidFill>
                  <a:schemeClr val="tx1"/>
                </a:solidFill>
              </a:defRPr>
            </a:lvl1pPr>
            <a:lvl2pPr marL="0" indent="0" algn="ctr">
              <a:lnSpc>
                <a:spcPct val="90000"/>
              </a:lnSpc>
              <a:buNone/>
              <a:defRPr sz="3200">
                <a:solidFill>
                  <a:schemeClr val="tx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4424235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004975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173038856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922029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91440" bIns="91440" anchor="ctr"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2077399"/>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ivider Slide Gre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8984445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83802445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8"/>
            <a:ext cx="12192000" cy="6857992"/>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7"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smtClean="0">
                <a:solidFill>
                  <a:schemeClr val="bg1">
                    <a:lumMod val="85000"/>
                  </a:schemeClr>
                </a:solidFill>
              </a:rPr>
              <a:t>	© 2018 Gartner, Inc. and/or its affiliates. All rights reserved.</a:t>
            </a:r>
            <a:endParaRPr lang="en-US" dirty="0">
              <a:solidFill>
                <a:schemeClr val="bg1">
                  <a:lumMod val="85000"/>
                </a:schemeClr>
              </a:solidFill>
            </a:endParaRPr>
          </a:p>
        </p:txBody>
      </p:sp>
    </p:spTree>
    <p:extLst>
      <p:ext uri="{BB962C8B-B14F-4D97-AF65-F5344CB8AC3E}">
        <p14:creationId xmlns:p14="http://schemas.microsoft.com/office/powerpoint/2010/main" val="250886715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459792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33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rgbClr val="B2B2B2"/>
                </a:solidFill>
              </a:rPr>
              <a:pPr algn="l">
                <a:spcBef>
                  <a:spcPts val="0"/>
                </a:spcBef>
                <a:spcAft>
                  <a:spcPts val="600"/>
                </a:spcAft>
                <a:tabLst>
                  <a:tab pos="228600" algn="l"/>
                </a:tabLst>
              </a:pPr>
              <a:t>‹#›</a:t>
            </a:fld>
            <a:r>
              <a:rPr lang="en-US" dirty="0" smtClean="0">
                <a:solidFill>
                  <a:srgbClr val="B2B2B2"/>
                </a:solidFill>
              </a:rPr>
              <a:t>	© 2018 Gartner, Inc. and/or its affiliates. All rights reserved.</a:t>
            </a:r>
            <a:endParaRPr lang="en-US" dirty="0">
              <a:solidFill>
                <a:srgbClr val="B2B2B2"/>
              </a:solidFill>
            </a:endParaRPr>
          </a:p>
        </p:txBody>
      </p:sp>
      <p:pic>
        <p:nvPicPr>
          <p:cNvPr id="12" name="Gartner Logo"/>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4082577328"/>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 id="2147484769" r:id="rId12"/>
    <p:sldLayoutId id="2147484770" r:id="rId13"/>
    <p:sldLayoutId id="2147484771" r:id="rId14"/>
    <p:sldLayoutId id="2147484772" r:id="rId15"/>
    <p:sldLayoutId id="2147484773" r:id="rId16"/>
    <p:sldLayoutId id="2147484774" r:id="rId17"/>
    <p:sldLayoutId id="2147484775" r:id="rId18"/>
    <p:sldLayoutId id="2147484776" r:id="rId19"/>
    <p:sldLayoutId id="2147484777" r:id="rId20"/>
    <p:sldLayoutId id="2147484778" r:id="rId21"/>
    <p:sldLayoutId id="2147484798" r:id="rId22"/>
    <p:sldLayoutId id="2147484780" r:id="rId23"/>
    <p:sldLayoutId id="2147484781" r:id="rId24"/>
    <p:sldLayoutId id="2147484782" r:id="rId25"/>
    <p:sldLayoutId id="2147484785" r:id="rId26"/>
    <p:sldLayoutId id="2147484786" r:id="rId27"/>
    <p:sldLayoutId id="2147484787" r:id="rId28"/>
    <p:sldLayoutId id="2147484788" r:id="rId29"/>
    <p:sldLayoutId id="2147484789" r:id="rId30"/>
    <p:sldLayoutId id="2147484790" r:id="rId31"/>
    <p:sldLayoutId id="2147484791" r:id="rId32"/>
    <p:sldLayoutId id="2147484792" r:id="rId33"/>
    <p:sldLayoutId id="2147484793" r:id="rId34"/>
    <p:sldLayoutId id="2147484794" r:id="rId35"/>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56">
          <p15:clr>
            <a:srgbClr val="FDE53C"/>
          </p15:clr>
        </p15:guide>
        <p15:guide id="2" pos="192">
          <p15:clr>
            <a:srgbClr val="FDE53C"/>
          </p15:clr>
        </p15:guide>
        <p15:guide id="3" pos="7484">
          <p15:clr>
            <a:srgbClr val="FDE53C"/>
          </p15:clr>
        </p15:guide>
        <p15:guide id="4" orient="horz" pos="3906">
          <p15:clr>
            <a:srgbClr val="FDE53C"/>
          </p15:clr>
        </p15:guide>
        <p15:guide id="5" pos="5120">
          <p15:clr>
            <a:srgbClr val="5ACBF0"/>
          </p15:clr>
        </p15:guide>
        <p15:guide id="6" orient="horz" pos="3704">
          <p15:clr>
            <a:srgbClr val="FBAE40"/>
          </p15:clr>
        </p15:guide>
        <p15:guide id="7" pos="2561">
          <p15:clr>
            <a:srgbClr val="5ACBF0"/>
          </p15:clr>
        </p15:guide>
        <p15:guide id="8" orient="horz" pos="1440">
          <p15:clr>
            <a:srgbClr val="5ACBF0"/>
          </p15:clr>
        </p15:guide>
        <p15:guide id="9" orient="horz" pos="2880">
          <p15:clr>
            <a:srgbClr val="5ACBF0"/>
          </p15:clr>
        </p15:guide>
        <p15:guide id="11" orient="horz" pos="834" userDrawn="1">
          <p15:clr>
            <a:srgbClr val="FDE53C"/>
          </p15:clr>
        </p15:guide>
        <p15:guide id="12" orient="horz" pos="4111" userDrawn="1">
          <p15:clr>
            <a:srgbClr val="FDE53C"/>
          </p15:clr>
        </p15:guide>
        <p15:guide id="13" orient="horz" pos="772" userDrawn="1">
          <p15:clr>
            <a:srgbClr val="FDE53C"/>
          </p15:clr>
        </p15:guide>
        <p15:guide id="14" orient="horz" pos="198" userDrawn="1">
          <p15:clr>
            <a:srgbClr val="FDE53C"/>
          </p15:clr>
        </p15:guide>
        <p15:guide id="15" pos="3840" userDrawn="1">
          <p15:clr>
            <a:srgbClr val="A4A3A4"/>
          </p15:clr>
        </p15:guide>
        <p15:guide id="16" orient="horz" pos="2160" userDrawn="1">
          <p15:clr>
            <a:srgbClr val="A4A3A4"/>
          </p15:clr>
        </p15:guide>
        <p15:guide id="17" pos="3774" userDrawn="1">
          <p15:clr>
            <a:srgbClr val="FDE53C"/>
          </p15:clr>
        </p15:guide>
        <p15:guide id="18" pos="3906" userDrawn="1">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rgbClr val="B2B2B2"/>
                </a:solidFill>
              </a:rPr>
              <a:pPr algn="l">
                <a:spcBef>
                  <a:spcPts val="0"/>
                </a:spcBef>
                <a:spcAft>
                  <a:spcPts val="600"/>
                </a:spcAft>
                <a:tabLst>
                  <a:tab pos="228600" algn="l"/>
                </a:tabLst>
              </a:pPr>
              <a:t>‹#›</a:t>
            </a:fld>
            <a:r>
              <a:rPr lang="en-US" dirty="0" smtClean="0">
                <a:solidFill>
                  <a:srgbClr val="B2B2B2"/>
                </a:solidFill>
              </a:rPr>
              <a:t>	© 2018 Gartner, Inc. and/or its affiliates. All rights reserved.</a:t>
            </a:r>
            <a:endParaRPr lang="en-US" dirty="0">
              <a:solidFill>
                <a:srgbClr val="B2B2B2"/>
              </a:solidFill>
            </a:endParaRPr>
          </a:p>
        </p:txBody>
      </p:sp>
      <p:pic>
        <p:nvPicPr>
          <p:cNvPr id="12" name="Gartner Logo"/>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2189380157"/>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 id="2147484815" r:id="rId13"/>
    <p:sldLayoutId id="2147484816" r:id="rId14"/>
    <p:sldLayoutId id="2147484817" r:id="rId15"/>
    <p:sldLayoutId id="2147484818" r:id="rId16"/>
    <p:sldLayoutId id="2147484819" r:id="rId17"/>
    <p:sldLayoutId id="2147484820" r:id="rId18"/>
    <p:sldLayoutId id="2147484821" r:id="rId19"/>
    <p:sldLayoutId id="2147484822" r:id="rId20"/>
    <p:sldLayoutId id="2147484823" r:id="rId21"/>
    <p:sldLayoutId id="2147484824" r:id="rId22"/>
    <p:sldLayoutId id="2147484825" r:id="rId23"/>
    <p:sldLayoutId id="2147484826" r:id="rId24"/>
    <p:sldLayoutId id="2147484827" r:id="rId25"/>
    <p:sldLayoutId id="2147484828" r:id="rId26"/>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56">
          <p15:clr>
            <a:srgbClr val="FDE53C"/>
          </p15:clr>
        </p15:guide>
        <p15:guide id="2" pos="192">
          <p15:clr>
            <a:srgbClr val="FDE53C"/>
          </p15:clr>
        </p15:guide>
        <p15:guide id="3" pos="7484">
          <p15:clr>
            <a:srgbClr val="FDE53C"/>
          </p15:clr>
        </p15:guide>
        <p15:guide id="4" orient="horz" pos="3906">
          <p15:clr>
            <a:srgbClr val="FDE53C"/>
          </p15:clr>
        </p15:guide>
        <p15:guide id="5" pos="5120">
          <p15:clr>
            <a:srgbClr val="5ACBF0"/>
          </p15:clr>
        </p15:guide>
        <p15:guide id="6" orient="horz" pos="3704">
          <p15:clr>
            <a:srgbClr val="FBAE40"/>
          </p15:clr>
        </p15:guide>
        <p15:guide id="7" pos="2561">
          <p15:clr>
            <a:srgbClr val="5ACBF0"/>
          </p15:clr>
        </p15:guide>
        <p15:guide id="8" orient="horz" pos="1440">
          <p15:clr>
            <a:srgbClr val="5ACBF0"/>
          </p15:clr>
        </p15:guide>
        <p15:guide id="9" orient="horz" pos="2880">
          <p15:clr>
            <a:srgbClr val="5ACBF0"/>
          </p15:clr>
        </p15:guide>
        <p15:guide id="10" orient="horz" pos="834">
          <p15:clr>
            <a:srgbClr val="FDE53C"/>
          </p15:clr>
        </p15:guide>
        <p15:guide id="11" orient="horz" pos="4111">
          <p15:clr>
            <a:srgbClr val="FDE53C"/>
          </p15:clr>
        </p15:guide>
        <p15:guide id="12" orient="horz" pos="772">
          <p15:clr>
            <a:srgbClr val="FDE53C"/>
          </p15:clr>
        </p15:guide>
        <p15:guide id="13" pos="3840">
          <p15:clr>
            <a:srgbClr val="A4A3A4"/>
          </p15:clr>
        </p15:guide>
        <p15:guide id="14" orient="horz" pos="2160">
          <p15:clr>
            <a:srgbClr val="A4A3A4"/>
          </p15:clr>
        </p15:guide>
        <p15:guide id="15" pos="3774">
          <p15:clr>
            <a:srgbClr val="FDE53C"/>
          </p15:clr>
        </p15:guide>
        <p15:guide id="16" pos="3906">
          <p15:clr>
            <a:srgbClr val="FDE53C"/>
          </p15:clr>
        </p15:guide>
        <p15:guide id="0" orient="horz" pos="195" userDrawn="1">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gartner.com/document/2918519?ref=solrAll&amp;refval=164684847&amp;qid=d243e9b29fbbd125f1d2d3bb88a03929" TargetMode="External"/><Relationship Id="rId3" Type="http://schemas.openxmlformats.org/officeDocument/2006/relationships/hyperlink" Target="https://www.gartner.com/document/3772090" TargetMode="External"/><Relationship Id="rId7" Type="http://schemas.openxmlformats.org/officeDocument/2006/relationships/hyperlink" Target="https://www.gartner.com/document/3673917"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gartner.com/document/3645407" TargetMode="External"/><Relationship Id="rId5" Type="http://schemas.openxmlformats.org/officeDocument/2006/relationships/hyperlink" Target="https://www.gartner.com/document/3538317" TargetMode="External"/><Relationship Id="rId4" Type="http://schemas.openxmlformats.org/officeDocument/2006/relationships/hyperlink" Target="https://www.gartner.com/document/312662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artner.com/document/377209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286036" y="2477865"/>
            <a:ext cx="6048375" cy="1246495"/>
          </a:xfrm>
        </p:spPr>
        <p:txBody>
          <a:bodyPr/>
          <a:lstStyle/>
          <a:p>
            <a:r>
              <a:rPr lang="en-US" dirty="0"/>
              <a:t>Leadership Vision for </a:t>
            </a:r>
            <a:r>
              <a:rPr lang="en-US" dirty="0" smtClean="0"/>
              <a:t>2019:</a:t>
            </a:r>
            <a:r>
              <a:rPr lang="en-US" dirty="0"/>
              <a:t/>
            </a:r>
            <a:br>
              <a:rPr lang="en-US" dirty="0"/>
            </a:br>
            <a:r>
              <a:rPr lang="en-US" dirty="0"/>
              <a:t>Program and Portfolio Management Leader</a:t>
            </a:r>
          </a:p>
        </p:txBody>
      </p:sp>
    </p:spTree>
    <p:extLst>
      <p:ext uri="{BB962C8B-B14F-4D97-AF65-F5344CB8AC3E}">
        <p14:creationId xmlns:p14="http://schemas.microsoft.com/office/powerpoint/2010/main" val="34172177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22274" y="2325688"/>
            <a:ext cx="11576049" cy="96043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Title 4"/>
          <p:cNvSpPr>
            <a:spLocks noGrp="1"/>
          </p:cNvSpPr>
          <p:nvPr>
            <p:ph type="title"/>
          </p:nvPr>
        </p:nvSpPr>
        <p:spPr/>
        <p:txBody>
          <a:bodyPr/>
          <a:lstStyle/>
          <a:p>
            <a:r>
              <a:rPr lang="en-US" dirty="0"/>
              <a:t>Key Issues</a:t>
            </a:r>
          </a:p>
        </p:txBody>
      </p:sp>
      <p:sp>
        <p:nvSpPr>
          <p:cNvPr id="6" name="Text Placeholder 5"/>
          <p:cNvSpPr>
            <a:spLocks noGrp="1"/>
          </p:cNvSpPr>
          <p:nvPr>
            <p:ph type="body" sz="quarter" idx="10"/>
          </p:nvPr>
        </p:nvSpPr>
        <p:spPr/>
        <p:txBody>
          <a:bodyPr/>
          <a:lstStyle/>
          <a:p>
            <a:r>
              <a:rPr lang="en-US" dirty="0">
                <a:solidFill>
                  <a:schemeClr val="bg1">
                    <a:lumMod val="50000"/>
                  </a:schemeClr>
                </a:solidFill>
              </a:rPr>
              <a:t>What are the future trends and challenges affecting the program and portfolio management (PPM) leader?</a:t>
            </a:r>
          </a:p>
          <a:p>
            <a:r>
              <a:rPr lang="en-US" dirty="0" smtClean="0">
                <a:solidFill>
                  <a:schemeClr val="bg1"/>
                </a:solidFill>
              </a:rPr>
              <a:t>How </a:t>
            </a:r>
            <a:r>
              <a:rPr lang="en-US" dirty="0">
                <a:solidFill>
                  <a:schemeClr val="bg1"/>
                </a:solidFill>
              </a:rPr>
              <a:t>do leading organizations deliver the highest value using PPM to drive innovation</a:t>
            </a:r>
            <a:r>
              <a:rPr lang="en-US" dirty="0" smtClean="0">
                <a:solidFill>
                  <a:schemeClr val="bg1"/>
                </a:solidFill>
              </a:rPr>
              <a:t>?</a:t>
            </a:r>
            <a:endParaRPr lang="en-US" dirty="0">
              <a:solidFill>
                <a:schemeClr val="bg1"/>
              </a:solidFill>
            </a:endParaRPr>
          </a:p>
          <a:p>
            <a:r>
              <a:rPr lang="en-US" dirty="0">
                <a:solidFill>
                  <a:schemeClr val="bg1">
                    <a:lumMod val="50000"/>
                  </a:schemeClr>
                </a:solidFill>
              </a:rPr>
              <a:t>What leadership skills and competencies are needed for the PPM leader in the digital age?</a:t>
            </a:r>
          </a:p>
          <a:p>
            <a:r>
              <a:rPr lang="en-US" dirty="0"/>
              <a:t>What actions and next (best) practices should a PPM leader and team implement?</a:t>
            </a:r>
          </a:p>
        </p:txBody>
      </p:sp>
    </p:spTree>
    <p:extLst>
      <p:ext uri="{BB962C8B-B14F-4D97-AF65-F5344CB8AC3E}">
        <p14:creationId xmlns:p14="http://schemas.microsoft.com/office/powerpoint/2010/main" val="645608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11576050" cy="978729"/>
          </a:xfrm>
        </p:spPr>
        <p:txBody>
          <a:bodyPr/>
          <a:lstStyle/>
          <a:p>
            <a:r>
              <a:rPr lang="en-US" dirty="0"/>
              <a:t>PPM </a:t>
            </a:r>
            <a:r>
              <a:rPr lang="en-US" dirty="0" smtClean="0"/>
              <a:t>ITScore </a:t>
            </a:r>
            <a:r>
              <a:rPr lang="en-US" dirty="0"/>
              <a:t>Maturity Model </a:t>
            </a:r>
            <a:r>
              <a:rPr lang="en-US" dirty="0" smtClean="0"/>
              <a:t>— </a:t>
            </a:r>
            <a:r>
              <a:rPr lang="en-US" dirty="0"/>
              <a:t>Level 2 Can Be Zombies, Level 3 </a:t>
            </a:r>
            <a:r>
              <a:rPr lang="en-US" dirty="0" smtClean="0"/>
              <a:t>Is </a:t>
            </a:r>
            <a:r>
              <a:rPr lang="en-US" dirty="0"/>
              <a:t>OK </a:t>
            </a:r>
            <a:r>
              <a:rPr lang="en-US" dirty="0" smtClean="0"/>
              <a:t>for </a:t>
            </a:r>
            <a:r>
              <a:rPr lang="en-US" dirty="0"/>
              <a:t>Now, </a:t>
            </a:r>
            <a:r>
              <a:rPr lang="en-US" dirty="0" smtClean="0"/>
              <a:t>Level </a:t>
            </a:r>
            <a:r>
              <a:rPr lang="en-US" dirty="0"/>
              <a:t>4 Needed for Digital Futures</a:t>
            </a:r>
          </a:p>
        </p:txBody>
      </p:sp>
      <p:grpSp>
        <p:nvGrpSpPr>
          <p:cNvPr id="6" name="Group 5"/>
          <p:cNvGrpSpPr/>
          <p:nvPr/>
        </p:nvGrpSpPr>
        <p:grpSpPr>
          <a:xfrm>
            <a:off x="269876" y="1323725"/>
            <a:ext cx="11587179" cy="4556375"/>
            <a:chOff x="269876" y="1765852"/>
            <a:chExt cx="11564315" cy="4660900"/>
          </a:xfrm>
        </p:grpSpPr>
        <p:cxnSp>
          <p:nvCxnSpPr>
            <p:cNvPr id="7" name="Straight Connector 6"/>
            <p:cNvCxnSpPr/>
            <p:nvPr/>
          </p:nvCxnSpPr>
          <p:spPr bwMode="gray">
            <a:xfrm rot="5400000">
              <a:off x="348664" y="4162230"/>
              <a:ext cx="4527964" cy="0"/>
            </a:xfrm>
            <a:prstGeom prst="line">
              <a:avLst/>
            </a:prstGeom>
            <a:solidFill>
              <a:srgbClr val="00529B"/>
            </a:solidFill>
            <a:ln w="12700" cap="flat" cmpd="sng" algn="ctr">
              <a:solidFill>
                <a:srgbClr val="00529B"/>
              </a:solidFill>
              <a:prstDash val="solid"/>
              <a:round/>
              <a:headEnd type="none" w="med" len="med"/>
              <a:tailEnd type="none" w="med" len="med"/>
            </a:ln>
            <a:effectLst/>
          </p:spPr>
        </p:cxnSp>
        <p:cxnSp>
          <p:nvCxnSpPr>
            <p:cNvPr id="8" name="Straight Connector 7"/>
            <p:cNvCxnSpPr/>
            <p:nvPr/>
          </p:nvCxnSpPr>
          <p:spPr bwMode="gray">
            <a:xfrm rot="5400000">
              <a:off x="2649347" y="4158068"/>
              <a:ext cx="4537367" cy="0"/>
            </a:xfrm>
            <a:prstGeom prst="line">
              <a:avLst/>
            </a:prstGeom>
            <a:solidFill>
              <a:srgbClr val="00529B"/>
            </a:solidFill>
            <a:ln w="12700" cap="flat" cmpd="sng" algn="ctr">
              <a:solidFill>
                <a:srgbClr val="00529B"/>
              </a:solidFill>
              <a:prstDash val="solid"/>
              <a:round/>
              <a:headEnd type="none" w="med" len="med"/>
              <a:tailEnd type="none" w="med" len="med"/>
            </a:ln>
            <a:effectLst/>
          </p:spPr>
        </p:cxnSp>
        <p:cxnSp>
          <p:nvCxnSpPr>
            <p:cNvPr id="9" name="Straight Connector 8"/>
            <p:cNvCxnSpPr/>
            <p:nvPr/>
          </p:nvCxnSpPr>
          <p:spPr bwMode="gray">
            <a:xfrm rot="5400000">
              <a:off x="4959028" y="4153770"/>
              <a:ext cx="4528774" cy="0"/>
            </a:xfrm>
            <a:prstGeom prst="line">
              <a:avLst/>
            </a:prstGeom>
            <a:solidFill>
              <a:srgbClr val="00529B"/>
            </a:solidFill>
            <a:ln w="12700" cap="flat" cmpd="sng" algn="ctr">
              <a:solidFill>
                <a:srgbClr val="00529B"/>
              </a:solidFill>
              <a:prstDash val="solid"/>
              <a:round/>
              <a:headEnd type="none" w="med" len="med"/>
              <a:tailEnd type="none" w="med" len="med"/>
            </a:ln>
            <a:effectLst/>
          </p:spPr>
        </p:cxnSp>
        <p:cxnSp>
          <p:nvCxnSpPr>
            <p:cNvPr id="10" name="Straight Connector 9"/>
            <p:cNvCxnSpPr/>
            <p:nvPr/>
          </p:nvCxnSpPr>
          <p:spPr bwMode="gray">
            <a:xfrm rot="5400000">
              <a:off x="7268710" y="4149474"/>
              <a:ext cx="4520181" cy="0"/>
            </a:xfrm>
            <a:prstGeom prst="line">
              <a:avLst/>
            </a:prstGeom>
            <a:solidFill>
              <a:srgbClr val="00529B"/>
            </a:solidFill>
            <a:ln w="12700" cap="flat" cmpd="sng" algn="ctr">
              <a:solidFill>
                <a:srgbClr val="00529B"/>
              </a:solidFill>
              <a:prstDash val="solid"/>
              <a:round/>
              <a:headEnd type="none" w="med" len="med"/>
              <a:tailEnd type="none" w="med" len="med"/>
            </a:ln>
            <a:effectLst/>
          </p:spPr>
        </p:cxnSp>
        <p:sp>
          <p:nvSpPr>
            <p:cNvPr id="11" name="Freeform 10"/>
            <p:cNvSpPr/>
            <p:nvPr/>
          </p:nvSpPr>
          <p:spPr bwMode="gray">
            <a:xfrm>
              <a:off x="304800" y="3677808"/>
              <a:ext cx="11526931" cy="1967089"/>
            </a:xfrm>
            <a:custGeom>
              <a:avLst/>
              <a:gdLst>
                <a:gd name="connsiteX0" fmla="*/ 0 w 5343525"/>
                <a:gd name="connsiteY0" fmla="*/ 1800225 h 1800225"/>
                <a:gd name="connsiteX1" fmla="*/ 1209675 w 5343525"/>
                <a:gd name="connsiteY1" fmla="*/ 1562100 h 1800225"/>
                <a:gd name="connsiteX2" fmla="*/ 1781175 w 5343525"/>
                <a:gd name="connsiteY2" fmla="*/ 1219200 h 1800225"/>
                <a:gd name="connsiteX3" fmla="*/ 2914650 w 5343525"/>
                <a:gd name="connsiteY3" fmla="*/ 1038225 h 1800225"/>
                <a:gd name="connsiteX4" fmla="*/ 3752850 w 5343525"/>
                <a:gd name="connsiteY4" fmla="*/ 638175 h 1800225"/>
                <a:gd name="connsiteX5" fmla="*/ 4505325 w 5343525"/>
                <a:gd name="connsiteY5" fmla="*/ 238125 h 1800225"/>
                <a:gd name="connsiteX6" fmla="*/ 5343525 w 5343525"/>
                <a:gd name="connsiteY6" fmla="*/ 0 h 1800225"/>
                <a:gd name="connsiteX0" fmla="*/ 0 w 5343525"/>
                <a:gd name="connsiteY0" fmla="*/ 1800225 h 1806576"/>
                <a:gd name="connsiteX1" fmla="*/ 1209675 w 5343525"/>
                <a:gd name="connsiteY1" fmla="*/ 1562100 h 1806576"/>
                <a:gd name="connsiteX2" fmla="*/ 1781175 w 5343525"/>
                <a:gd name="connsiteY2" fmla="*/ 1219200 h 1806576"/>
                <a:gd name="connsiteX3" fmla="*/ 2914650 w 5343525"/>
                <a:gd name="connsiteY3" fmla="*/ 1038225 h 1806576"/>
                <a:gd name="connsiteX4" fmla="*/ 3752850 w 5343525"/>
                <a:gd name="connsiteY4" fmla="*/ 638175 h 1806576"/>
                <a:gd name="connsiteX5" fmla="*/ 4505325 w 5343525"/>
                <a:gd name="connsiteY5" fmla="*/ 238125 h 1806576"/>
                <a:gd name="connsiteX6" fmla="*/ 5343525 w 5343525"/>
                <a:gd name="connsiteY6" fmla="*/ 0 h 1806576"/>
                <a:gd name="connsiteX0" fmla="*/ 0 w 5343525"/>
                <a:gd name="connsiteY0" fmla="*/ 1800225 h 1815306"/>
                <a:gd name="connsiteX1" fmla="*/ 1209675 w 5343525"/>
                <a:gd name="connsiteY1" fmla="*/ 1562100 h 1815306"/>
                <a:gd name="connsiteX2" fmla="*/ 1781175 w 5343525"/>
                <a:gd name="connsiteY2" fmla="*/ 121920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525" h="1815306">
                  <a:moveTo>
                    <a:pt x="0" y="1800225"/>
                  </a:moveTo>
                  <a:cubicBezTo>
                    <a:pt x="456406" y="1815306"/>
                    <a:pt x="862013" y="1768476"/>
                    <a:pt x="1209675" y="1562100"/>
                  </a:cubicBezTo>
                  <a:cubicBezTo>
                    <a:pt x="1506538" y="1408113"/>
                    <a:pt x="1735138" y="1263650"/>
                    <a:pt x="2019300" y="1176338"/>
                  </a:cubicBezTo>
                  <a:cubicBezTo>
                    <a:pt x="2327275" y="1103313"/>
                    <a:pt x="2625725" y="1115218"/>
                    <a:pt x="2914650" y="1038225"/>
                  </a:cubicBezTo>
                  <a:cubicBezTo>
                    <a:pt x="3203575" y="946944"/>
                    <a:pt x="3497263" y="833437"/>
                    <a:pt x="3752850" y="628650"/>
                  </a:cubicBezTo>
                  <a:cubicBezTo>
                    <a:pt x="4022725" y="419100"/>
                    <a:pt x="4240212" y="342900"/>
                    <a:pt x="4505325" y="238125"/>
                  </a:cubicBezTo>
                  <a:cubicBezTo>
                    <a:pt x="4770438" y="133350"/>
                    <a:pt x="5203825" y="36512"/>
                    <a:pt x="5343525" y="0"/>
                  </a:cubicBezTo>
                </a:path>
              </a:pathLst>
            </a:custGeom>
            <a:noFill/>
            <a:ln w="381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ts val="0"/>
                </a:spcBef>
                <a:spcAft>
                  <a:spcPts val="0"/>
                </a:spcAft>
              </a:pPr>
              <a:endParaRPr lang="en-US" sz="3600" dirty="0">
                <a:solidFill>
                  <a:sysClr val="windowText" lastClr="000000"/>
                </a:solidFill>
              </a:endParaRPr>
            </a:p>
          </p:txBody>
        </p:sp>
        <p:sp>
          <p:nvSpPr>
            <p:cNvPr id="12" name="TextBox 11"/>
            <p:cNvSpPr txBox="1"/>
            <p:nvPr/>
          </p:nvSpPr>
          <p:spPr bwMode="gray">
            <a:xfrm>
              <a:off x="269876" y="3164465"/>
              <a:ext cx="1206500" cy="1020072"/>
            </a:xfrm>
            <a:prstGeom prst="rect">
              <a:avLst/>
            </a:prstGeom>
            <a:noFill/>
          </p:spPr>
          <p:txBody>
            <a:bodyPr wrap="square" lIns="0" tIns="0" rIns="0" bIns="0" rtlCol="0" anchor="b">
              <a:spAutoFit/>
            </a:bodyPr>
            <a:lstStyle/>
            <a:p>
              <a:pPr>
                <a:spcBef>
                  <a:spcPts val="0"/>
                </a:spcBef>
                <a:spcAft>
                  <a:spcPts val="0"/>
                </a:spcAft>
                <a:buClr>
                  <a:srgbClr val="134B82"/>
                </a:buClr>
              </a:pPr>
              <a:r>
                <a:rPr lang="en-US" sz="1200" dirty="0">
                  <a:solidFill>
                    <a:sysClr val="windowText" lastClr="000000"/>
                  </a:solidFill>
                </a:rPr>
                <a:t>All internal</a:t>
              </a:r>
            </a:p>
            <a:p>
              <a:pPr>
                <a:spcBef>
                  <a:spcPts val="0"/>
                </a:spcBef>
                <a:spcAft>
                  <a:spcPts val="0"/>
                </a:spcAft>
                <a:buClr>
                  <a:srgbClr val="134B82"/>
                </a:buClr>
              </a:pPr>
              <a:r>
                <a:rPr lang="en-US" sz="1200" dirty="0"/>
                <a:t>processes</a:t>
              </a:r>
              <a:r>
                <a:rPr lang="en-US" sz="1200" dirty="0">
                  <a:solidFill>
                    <a:sysClr val="windowText" lastClr="000000"/>
                  </a:solidFill>
                </a:rPr>
                <a:t> are</a:t>
              </a:r>
            </a:p>
            <a:p>
              <a:pPr>
                <a:spcBef>
                  <a:spcPts val="0"/>
                </a:spcBef>
                <a:spcAft>
                  <a:spcPts val="0"/>
                </a:spcAft>
                <a:buClr>
                  <a:srgbClr val="134B82"/>
                </a:buClr>
              </a:pPr>
              <a:r>
                <a:rPr lang="en-US" sz="1200" dirty="0">
                  <a:solidFill>
                    <a:sysClr val="windowText" lastClr="000000"/>
                  </a:solidFill>
                </a:rPr>
                <a:t>centered on the</a:t>
              </a:r>
            </a:p>
            <a:p>
              <a:pPr>
                <a:spcBef>
                  <a:spcPts val="0"/>
                </a:spcBef>
                <a:spcAft>
                  <a:spcPts val="0"/>
                </a:spcAft>
                <a:buClr>
                  <a:srgbClr val="134B82"/>
                </a:buClr>
              </a:pPr>
              <a:r>
                <a:rPr lang="en-US" sz="1200" dirty="0">
                  <a:solidFill>
                    <a:sysClr val="windowText" lastClr="000000"/>
                  </a:solidFill>
                </a:rPr>
                <a:t>management</a:t>
              </a:r>
            </a:p>
            <a:p>
              <a:pPr>
                <a:spcBef>
                  <a:spcPts val="0"/>
                </a:spcBef>
                <a:spcAft>
                  <a:spcPts val="0"/>
                </a:spcAft>
                <a:buClr>
                  <a:srgbClr val="134B82"/>
                </a:buClr>
              </a:pPr>
              <a:r>
                <a:rPr lang="en-US" sz="1200" dirty="0">
                  <a:solidFill>
                    <a:sysClr val="windowText" lastClr="000000"/>
                  </a:solidFill>
                </a:rPr>
                <a:t>of critical</a:t>
              </a:r>
            </a:p>
            <a:p>
              <a:pPr>
                <a:spcBef>
                  <a:spcPts val="0"/>
                </a:spcBef>
                <a:spcAft>
                  <a:spcPts val="0"/>
                </a:spcAft>
                <a:buClr>
                  <a:srgbClr val="134B82"/>
                </a:buClr>
              </a:pPr>
              <a:r>
                <a:rPr lang="en-US" sz="1200" dirty="0">
                  <a:solidFill>
                    <a:sysClr val="windowText" lastClr="000000"/>
                  </a:solidFill>
                </a:rPr>
                <a:t>projects</a:t>
              </a:r>
            </a:p>
          </p:txBody>
        </p:sp>
        <p:cxnSp>
          <p:nvCxnSpPr>
            <p:cNvPr id="13" name="Straight Arrow Connector 12"/>
            <p:cNvCxnSpPr/>
            <p:nvPr/>
          </p:nvCxnSpPr>
          <p:spPr bwMode="gray">
            <a:xfrm rot="5400000">
              <a:off x="19479" y="4896837"/>
              <a:ext cx="1338259"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14" name="TextBox 13"/>
            <p:cNvSpPr txBox="1"/>
            <p:nvPr/>
          </p:nvSpPr>
          <p:spPr bwMode="gray">
            <a:xfrm>
              <a:off x="1173871" y="4688499"/>
              <a:ext cx="1042986" cy="510036"/>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Projects have budgetary estimates</a:t>
              </a:r>
            </a:p>
          </p:txBody>
        </p:sp>
        <p:cxnSp>
          <p:nvCxnSpPr>
            <p:cNvPr id="15" name="Straight Arrow Connector 14"/>
            <p:cNvCxnSpPr/>
            <p:nvPr/>
          </p:nvCxnSpPr>
          <p:spPr bwMode="gray">
            <a:xfrm rot="5400000">
              <a:off x="1543894" y="5387108"/>
              <a:ext cx="285660"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16" name="TextBox 15"/>
            <p:cNvSpPr txBox="1"/>
            <p:nvPr/>
          </p:nvSpPr>
          <p:spPr bwMode="gray">
            <a:xfrm>
              <a:off x="5095024" y="5870316"/>
              <a:ext cx="1136956" cy="340024"/>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Career paths </a:t>
              </a:r>
              <a:br>
                <a:rPr lang="en-US" sz="1200" dirty="0">
                  <a:solidFill>
                    <a:sysClr val="windowText" lastClr="000000"/>
                  </a:solidFill>
                </a:rPr>
              </a:br>
              <a:r>
                <a:rPr lang="en-US" sz="1200" dirty="0">
                  <a:solidFill>
                    <a:sysClr val="windowText" lastClr="000000"/>
                  </a:solidFill>
                </a:rPr>
                <a:t>defined</a:t>
              </a:r>
            </a:p>
          </p:txBody>
        </p:sp>
        <p:cxnSp>
          <p:nvCxnSpPr>
            <p:cNvPr id="17" name="Straight Arrow Connector 16"/>
            <p:cNvCxnSpPr/>
            <p:nvPr/>
          </p:nvCxnSpPr>
          <p:spPr bwMode="gray">
            <a:xfrm rot="5400000" flipH="1" flipV="1">
              <a:off x="5242629" y="5388002"/>
              <a:ext cx="849364" cy="4267"/>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18" name="TextBox 17"/>
            <p:cNvSpPr txBox="1"/>
            <p:nvPr/>
          </p:nvSpPr>
          <p:spPr bwMode="gray">
            <a:xfrm>
              <a:off x="6256338" y="5216638"/>
              <a:ext cx="954389" cy="680048"/>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Programs increasingly managed</a:t>
              </a:r>
              <a:br>
                <a:rPr lang="en-US" sz="1200" dirty="0">
                  <a:solidFill>
                    <a:sysClr val="windowText" lastClr="000000"/>
                  </a:solidFill>
                </a:rPr>
              </a:br>
              <a:r>
                <a:rPr lang="en-US" sz="1200" dirty="0">
                  <a:solidFill>
                    <a:sysClr val="windowText" lastClr="000000"/>
                  </a:solidFill>
                </a:rPr>
                <a:t>in-house</a:t>
              </a:r>
            </a:p>
          </p:txBody>
        </p:sp>
        <p:cxnSp>
          <p:nvCxnSpPr>
            <p:cNvPr id="19" name="Straight Arrow Connector 18"/>
            <p:cNvCxnSpPr/>
            <p:nvPr/>
          </p:nvCxnSpPr>
          <p:spPr bwMode="gray">
            <a:xfrm flipV="1">
              <a:off x="6737925" y="4804327"/>
              <a:ext cx="0" cy="402180"/>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20" name="Rectangle 19"/>
            <p:cNvSpPr/>
            <p:nvPr/>
          </p:nvSpPr>
          <p:spPr bwMode="gray">
            <a:xfrm>
              <a:off x="307260" y="2362921"/>
              <a:ext cx="11526931" cy="4063831"/>
            </a:xfrm>
            <a:prstGeom prst="rect">
              <a:avLst/>
            </a:prstGeom>
            <a:no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ts val="0"/>
                </a:spcBef>
                <a:spcAft>
                  <a:spcPts val="0"/>
                </a:spcAft>
              </a:pPr>
              <a:endParaRPr lang="en-US" sz="3600" dirty="0">
                <a:solidFill>
                  <a:sysClr val="windowText" lastClr="000000"/>
                </a:solidFill>
              </a:endParaRPr>
            </a:p>
          </p:txBody>
        </p:sp>
        <p:sp>
          <p:nvSpPr>
            <p:cNvPr id="21" name="TextBox 20"/>
            <p:cNvSpPr txBox="1"/>
            <p:nvPr/>
          </p:nvSpPr>
          <p:spPr bwMode="gray">
            <a:xfrm>
              <a:off x="2538835" y="3410471"/>
              <a:ext cx="1175916" cy="510036"/>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Project </a:t>
              </a:r>
              <a:r>
                <a:rPr lang="en-US" sz="1200" dirty="0"/>
                <a:t>processes</a:t>
              </a:r>
              <a:r>
                <a:rPr lang="en-US" sz="1200" dirty="0">
                  <a:solidFill>
                    <a:sysClr val="windowText" lastClr="000000"/>
                  </a:solidFill>
                </a:rPr>
                <a:t> are standardized</a:t>
              </a:r>
            </a:p>
          </p:txBody>
        </p:sp>
        <p:cxnSp>
          <p:nvCxnSpPr>
            <p:cNvPr id="22" name="Straight Arrow Connector 21"/>
            <p:cNvCxnSpPr/>
            <p:nvPr/>
          </p:nvCxnSpPr>
          <p:spPr bwMode="gray">
            <a:xfrm rot="5400000">
              <a:off x="2320873" y="4613755"/>
              <a:ext cx="1338259"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23" name="TextBox 22"/>
            <p:cNvSpPr txBox="1"/>
            <p:nvPr/>
          </p:nvSpPr>
          <p:spPr bwMode="gray">
            <a:xfrm>
              <a:off x="3119978" y="4295913"/>
              <a:ext cx="1575347" cy="396694"/>
            </a:xfrm>
            <a:prstGeom prst="rect">
              <a:avLst/>
            </a:prstGeom>
            <a:noFill/>
          </p:spPr>
          <p:txBody>
            <a:bodyPr wrap="square" lIns="0" tIns="0" rIns="0" bIns="0" rtlCol="0" anchor="b">
              <a:spAutoFit/>
            </a:bodyPr>
            <a:lstStyle/>
            <a:p>
              <a:pPr>
                <a:spcBef>
                  <a:spcPts val="0"/>
                </a:spcBef>
                <a:spcAft>
                  <a:spcPts val="0"/>
                </a:spcAft>
              </a:pPr>
              <a:r>
                <a:rPr lang="en-US" sz="1400" dirty="0" smtClean="0">
                  <a:solidFill>
                    <a:sysClr val="windowText" lastClr="000000"/>
                  </a:solidFill>
                </a:rPr>
                <a:t>PMO(s)</a:t>
              </a:r>
              <a:br>
                <a:rPr lang="en-US" sz="1400" dirty="0" smtClean="0">
                  <a:solidFill>
                    <a:sysClr val="windowText" lastClr="000000"/>
                  </a:solidFill>
                </a:rPr>
              </a:br>
              <a:r>
                <a:rPr lang="en-US" sz="1400" dirty="0" smtClean="0">
                  <a:solidFill>
                    <a:sysClr val="windowText" lastClr="000000"/>
                  </a:solidFill>
                </a:rPr>
                <a:t>established</a:t>
              </a:r>
              <a:endParaRPr lang="en-US" sz="1400" dirty="0">
                <a:solidFill>
                  <a:sysClr val="windowText" lastClr="000000"/>
                </a:solidFill>
              </a:endParaRPr>
            </a:p>
          </p:txBody>
        </p:sp>
        <p:cxnSp>
          <p:nvCxnSpPr>
            <p:cNvPr id="24" name="Straight Arrow Connector 23"/>
            <p:cNvCxnSpPr/>
            <p:nvPr/>
          </p:nvCxnSpPr>
          <p:spPr bwMode="gray">
            <a:xfrm rot="5400000">
              <a:off x="3775233" y="4892969"/>
              <a:ext cx="285660"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25" name="TextBox 24"/>
            <p:cNvSpPr txBox="1"/>
            <p:nvPr/>
          </p:nvSpPr>
          <p:spPr bwMode="gray">
            <a:xfrm>
              <a:off x="4888813" y="2787492"/>
              <a:ext cx="978587" cy="680048"/>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Specialized PPM leader roles formalized</a:t>
              </a:r>
            </a:p>
          </p:txBody>
        </p:sp>
        <p:cxnSp>
          <p:nvCxnSpPr>
            <p:cNvPr id="26" name="Straight Arrow Connector 25"/>
            <p:cNvCxnSpPr/>
            <p:nvPr/>
          </p:nvCxnSpPr>
          <p:spPr bwMode="gray">
            <a:xfrm rot="5400000">
              <a:off x="4642275" y="4160791"/>
              <a:ext cx="1338258"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27" name="TextBox 26"/>
            <p:cNvSpPr txBox="1"/>
            <p:nvPr/>
          </p:nvSpPr>
          <p:spPr bwMode="gray">
            <a:xfrm>
              <a:off x="5624829" y="3601361"/>
              <a:ext cx="1223646" cy="850060"/>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Cross-functional groups are easily formed, and collaboration is the norm</a:t>
              </a:r>
            </a:p>
          </p:txBody>
        </p:sp>
        <p:cxnSp>
          <p:nvCxnSpPr>
            <p:cNvPr id="28" name="Straight Arrow Connector 27"/>
            <p:cNvCxnSpPr/>
            <p:nvPr/>
          </p:nvCxnSpPr>
          <p:spPr bwMode="gray">
            <a:xfrm rot="5400000">
              <a:off x="6096633" y="4630470"/>
              <a:ext cx="285660"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29" name="TextBox 28"/>
            <p:cNvSpPr txBox="1"/>
            <p:nvPr/>
          </p:nvSpPr>
          <p:spPr bwMode="gray">
            <a:xfrm>
              <a:off x="7238988" y="2535976"/>
              <a:ext cx="1276362" cy="680048"/>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Centers of competency improve workload management</a:t>
              </a:r>
            </a:p>
          </p:txBody>
        </p:sp>
        <p:cxnSp>
          <p:nvCxnSpPr>
            <p:cNvPr id="30" name="Straight Arrow Connector 29"/>
            <p:cNvCxnSpPr/>
            <p:nvPr/>
          </p:nvCxnSpPr>
          <p:spPr bwMode="gray">
            <a:xfrm>
              <a:off x="7602820" y="3310400"/>
              <a:ext cx="1" cy="1190915"/>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31" name="TextBox 30"/>
            <p:cNvSpPr txBox="1"/>
            <p:nvPr/>
          </p:nvSpPr>
          <p:spPr bwMode="gray">
            <a:xfrm>
              <a:off x="7687481" y="3270425"/>
              <a:ext cx="1666560" cy="680048"/>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The portfolio is modeled and appropriately optimized, </a:t>
              </a:r>
              <a:r>
                <a:rPr lang="en-US" sz="1200" dirty="0" smtClean="0">
                  <a:solidFill>
                    <a:sysClr val="windowText" lastClr="000000"/>
                  </a:solidFill>
                </a:rPr>
                <a:t>factoring</a:t>
              </a:r>
              <a:br>
                <a:rPr lang="en-US" sz="1200" dirty="0" smtClean="0">
                  <a:solidFill>
                    <a:sysClr val="windowText" lastClr="000000"/>
                  </a:solidFill>
                </a:rPr>
              </a:br>
              <a:r>
                <a:rPr lang="en-US" sz="1200" dirty="0" smtClean="0">
                  <a:solidFill>
                    <a:sysClr val="windowText" lastClr="000000"/>
                  </a:solidFill>
                </a:rPr>
                <a:t>in </a:t>
              </a:r>
              <a:r>
                <a:rPr lang="en-US" sz="1200" dirty="0">
                  <a:solidFill>
                    <a:sysClr val="windowText" lastClr="000000"/>
                  </a:solidFill>
                </a:rPr>
                <a:t>risk</a:t>
              </a:r>
            </a:p>
          </p:txBody>
        </p:sp>
        <p:cxnSp>
          <p:nvCxnSpPr>
            <p:cNvPr id="32" name="Straight Arrow Connector 31"/>
            <p:cNvCxnSpPr/>
            <p:nvPr/>
          </p:nvCxnSpPr>
          <p:spPr bwMode="gray">
            <a:xfrm rot="5400000">
              <a:off x="8388015" y="4095143"/>
              <a:ext cx="285661"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33" name="TextBox 32"/>
            <p:cNvSpPr txBox="1"/>
            <p:nvPr/>
          </p:nvSpPr>
          <p:spPr bwMode="gray">
            <a:xfrm>
              <a:off x="9918365" y="2636145"/>
              <a:ext cx="1349710" cy="680048"/>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Change operations provide a constant stream of</a:t>
              </a:r>
              <a:br>
                <a:rPr lang="en-US" sz="1200" dirty="0">
                  <a:solidFill>
                    <a:sysClr val="windowText" lastClr="000000"/>
                  </a:solidFill>
                </a:rPr>
              </a:br>
              <a:r>
                <a:rPr lang="en-US" sz="1200" dirty="0" smtClean="0">
                  <a:solidFill>
                    <a:sysClr val="windowText" lastClr="000000"/>
                  </a:solidFill>
                </a:rPr>
                <a:t>miniprojects</a:t>
              </a:r>
              <a:endParaRPr lang="en-US" sz="1200" dirty="0">
                <a:solidFill>
                  <a:sysClr val="windowText" lastClr="000000"/>
                </a:solidFill>
              </a:endParaRPr>
            </a:p>
          </p:txBody>
        </p:sp>
        <p:cxnSp>
          <p:nvCxnSpPr>
            <p:cNvPr id="34" name="Straight Arrow Connector 33"/>
            <p:cNvCxnSpPr/>
            <p:nvPr/>
          </p:nvCxnSpPr>
          <p:spPr bwMode="gray">
            <a:xfrm flipV="1">
              <a:off x="10159826" y="3918503"/>
              <a:ext cx="0" cy="1160195"/>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35" name="TextBox 34"/>
            <p:cNvSpPr txBox="1"/>
            <p:nvPr/>
          </p:nvSpPr>
          <p:spPr bwMode="gray">
            <a:xfrm>
              <a:off x="9554835" y="5277742"/>
              <a:ext cx="1379866" cy="858697"/>
            </a:xfrm>
            <a:prstGeom prst="rect">
              <a:avLst/>
            </a:prstGeom>
            <a:noFill/>
          </p:spPr>
          <p:txBody>
            <a:bodyPr wrap="square" lIns="0" tIns="0" rIns="0" bIns="0" rtlCol="0" anchor="b">
              <a:spAutoFit/>
            </a:bodyPr>
            <a:lstStyle/>
            <a:p>
              <a:pPr>
                <a:spcBef>
                  <a:spcPts val="0"/>
                </a:spcBef>
                <a:spcAft>
                  <a:spcPts val="0"/>
                </a:spcAft>
              </a:pPr>
              <a:r>
                <a:rPr lang="en-US" sz="1200" dirty="0">
                  <a:solidFill>
                    <a:sysClr val="windowText" lastClr="000000"/>
                  </a:solidFill>
                </a:rPr>
                <a:t>Change management and communications are core capabilities of the EPMO</a:t>
              </a:r>
            </a:p>
          </p:txBody>
        </p:sp>
        <p:cxnSp>
          <p:nvCxnSpPr>
            <p:cNvPr id="36" name="Straight Arrow Connector 35"/>
            <p:cNvCxnSpPr/>
            <p:nvPr/>
          </p:nvCxnSpPr>
          <p:spPr bwMode="gray">
            <a:xfrm>
              <a:off x="10557109" y="3352178"/>
              <a:ext cx="0" cy="442502"/>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37" name="TextBox 36"/>
            <p:cNvSpPr txBox="1"/>
            <p:nvPr/>
          </p:nvSpPr>
          <p:spPr bwMode="gray">
            <a:xfrm>
              <a:off x="2732822" y="5758356"/>
              <a:ext cx="1048604" cy="510036"/>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Projects and programs are </a:t>
              </a:r>
              <a:r>
                <a:rPr lang="en-US" sz="1200" dirty="0" smtClean="0">
                  <a:solidFill>
                    <a:sysClr val="windowText" lastClr="000000"/>
                  </a:solidFill>
                </a:rPr>
                <a:t>prioritized</a:t>
              </a:r>
              <a:endParaRPr lang="en-US" sz="1200" dirty="0">
                <a:solidFill>
                  <a:sysClr val="windowText" lastClr="000000"/>
                </a:solidFill>
              </a:endParaRPr>
            </a:p>
          </p:txBody>
        </p:sp>
        <p:cxnSp>
          <p:nvCxnSpPr>
            <p:cNvPr id="38" name="Straight Arrow Connector 37"/>
            <p:cNvCxnSpPr/>
            <p:nvPr/>
          </p:nvCxnSpPr>
          <p:spPr bwMode="gray">
            <a:xfrm flipV="1">
              <a:off x="3260104" y="5309152"/>
              <a:ext cx="0" cy="409728"/>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39" name="TextBox 38"/>
            <p:cNvSpPr txBox="1"/>
            <p:nvPr/>
          </p:nvSpPr>
          <p:spPr bwMode="gray">
            <a:xfrm>
              <a:off x="3990975" y="5455479"/>
              <a:ext cx="869238" cy="510036"/>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Projects are aligned </a:t>
              </a:r>
              <a:r>
                <a:rPr lang="en-US" sz="1200" dirty="0"/>
                <a:t>with</a:t>
              </a:r>
              <a:r>
                <a:rPr lang="en-US" sz="1200" dirty="0">
                  <a:solidFill>
                    <a:sysClr val="windowText" lastClr="000000"/>
                  </a:solidFill>
                </a:rPr>
                <a:t> strategy </a:t>
              </a:r>
            </a:p>
          </p:txBody>
        </p:sp>
        <p:cxnSp>
          <p:nvCxnSpPr>
            <p:cNvPr id="40" name="Straight Arrow Connector 39"/>
            <p:cNvCxnSpPr/>
            <p:nvPr/>
          </p:nvCxnSpPr>
          <p:spPr bwMode="gray">
            <a:xfrm rot="5400000" flipH="1" flipV="1">
              <a:off x="4258811" y="5246418"/>
              <a:ext cx="338843"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41" name="TextBox 40"/>
            <p:cNvSpPr txBox="1"/>
            <p:nvPr/>
          </p:nvSpPr>
          <p:spPr bwMode="gray">
            <a:xfrm>
              <a:off x="326189" y="5986143"/>
              <a:ext cx="1483562" cy="340024"/>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No </a:t>
              </a:r>
              <a:r>
                <a:rPr lang="en-US" sz="1200" dirty="0" smtClean="0">
                  <a:solidFill>
                    <a:sysClr val="windowText" lastClr="000000"/>
                  </a:solidFill>
                </a:rPr>
                <a:t>formal</a:t>
              </a:r>
              <a:br>
                <a:rPr lang="en-US" sz="1200" dirty="0" smtClean="0">
                  <a:solidFill>
                    <a:sysClr val="windowText" lastClr="000000"/>
                  </a:solidFill>
                </a:rPr>
              </a:br>
              <a:r>
                <a:rPr lang="en-US" sz="1200" dirty="0" smtClean="0">
                  <a:solidFill>
                    <a:sysClr val="windowText" lastClr="000000"/>
                  </a:solidFill>
                </a:rPr>
                <a:t>management </a:t>
              </a:r>
              <a:r>
                <a:rPr lang="en-US" sz="1200" dirty="0">
                  <a:solidFill>
                    <a:sysClr val="windowText" lastClr="000000"/>
                  </a:solidFill>
                </a:rPr>
                <a:t>tools</a:t>
              </a:r>
            </a:p>
          </p:txBody>
        </p:sp>
        <p:cxnSp>
          <p:nvCxnSpPr>
            <p:cNvPr id="42" name="Straight Arrow Connector 41"/>
            <p:cNvCxnSpPr>
              <a:stCxn id="41" idx="0"/>
            </p:cNvCxnSpPr>
            <p:nvPr/>
          </p:nvCxnSpPr>
          <p:spPr bwMode="gray">
            <a:xfrm flipV="1">
              <a:off x="1067970" y="5659788"/>
              <a:ext cx="1020" cy="326355"/>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43" name="TextBox 42"/>
            <p:cNvSpPr txBox="1"/>
            <p:nvPr/>
          </p:nvSpPr>
          <p:spPr bwMode="gray">
            <a:xfrm>
              <a:off x="7441697" y="5337859"/>
              <a:ext cx="1095135" cy="510036"/>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Benefit realization is being tracked</a:t>
              </a:r>
            </a:p>
          </p:txBody>
        </p:sp>
        <p:cxnSp>
          <p:nvCxnSpPr>
            <p:cNvPr id="44" name="Straight Arrow Connector 43"/>
            <p:cNvCxnSpPr/>
            <p:nvPr/>
          </p:nvCxnSpPr>
          <p:spPr bwMode="gray">
            <a:xfrm rot="5400000" flipH="1" flipV="1">
              <a:off x="7643514" y="4954762"/>
              <a:ext cx="702597" cy="3336"/>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45" name="TextBox 44"/>
            <p:cNvSpPr txBox="1"/>
            <p:nvPr/>
          </p:nvSpPr>
          <p:spPr bwMode="gray">
            <a:xfrm>
              <a:off x="8648700" y="4602542"/>
              <a:ext cx="784180" cy="850060"/>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Multiple methods exist and are used by all </a:t>
              </a:r>
              <a:r>
                <a:rPr lang="en-US" sz="1200" dirty="0" smtClean="0">
                  <a:solidFill>
                    <a:sysClr val="windowText" lastClr="000000"/>
                  </a:solidFill>
                </a:rPr>
                <a:t>PMs</a:t>
              </a:r>
              <a:endParaRPr lang="en-US" sz="1200" b="1" u="sng" dirty="0">
                <a:solidFill>
                  <a:srgbClr val="00B050"/>
                </a:solidFill>
              </a:endParaRPr>
            </a:p>
          </p:txBody>
        </p:sp>
        <p:cxnSp>
          <p:nvCxnSpPr>
            <p:cNvPr id="46" name="Straight Arrow Connector 45"/>
            <p:cNvCxnSpPr/>
            <p:nvPr/>
          </p:nvCxnSpPr>
          <p:spPr bwMode="gray">
            <a:xfrm rot="5400000" flipH="1" flipV="1">
              <a:off x="8871577" y="4412531"/>
              <a:ext cx="338843" cy="3404"/>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47" name="TextBox 46"/>
            <p:cNvSpPr txBox="1"/>
            <p:nvPr/>
          </p:nvSpPr>
          <p:spPr bwMode="gray">
            <a:xfrm>
              <a:off x="10410141" y="4162568"/>
              <a:ext cx="1277720" cy="680048"/>
            </a:xfrm>
            <a:prstGeom prst="rect">
              <a:avLst/>
            </a:prstGeom>
            <a:noFill/>
          </p:spPr>
          <p:txBody>
            <a:bodyPr wrap="square" lIns="0" tIns="0" rIns="0" bIns="0" rtlCol="0" anchor="t">
              <a:spAutoFit/>
            </a:bodyPr>
            <a:lstStyle/>
            <a:p>
              <a:pPr>
                <a:spcBef>
                  <a:spcPts val="0"/>
                </a:spcBef>
                <a:spcAft>
                  <a:spcPts val="0"/>
                </a:spcAft>
              </a:pPr>
              <a:r>
                <a:rPr lang="en-US" sz="1200" dirty="0">
                  <a:solidFill>
                    <a:sysClr val="windowText" lastClr="000000"/>
                  </a:solidFill>
                </a:rPr>
                <a:t>Rapid strategy execution is the focus of enterprise programs</a:t>
              </a:r>
            </a:p>
          </p:txBody>
        </p:sp>
        <p:cxnSp>
          <p:nvCxnSpPr>
            <p:cNvPr id="48" name="Straight Arrow Connector 47"/>
            <p:cNvCxnSpPr/>
            <p:nvPr/>
          </p:nvCxnSpPr>
          <p:spPr bwMode="gray">
            <a:xfrm flipV="1">
              <a:off x="11061662" y="3804202"/>
              <a:ext cx="0" cy="323118"/>
            </a:xfrm>
            <a:prstGeom prst="straightConnector1">
              <a:avLst/>
            </a:prstGeom>
            <a:solidFill>
              <a:srgbClr val="00529B"/>
            </a:solidFill>
            <a:ln w="19050" cap="flat" cmpd="sng" algn="ctr">
              <a:solidFill>
                <a:srgbClr val="666666"/>
              </a:solidFill>
              <a:prstDash val="solid"/>
              <a:round/>
              <a:headEnd type="none" w="lg" len="lg"/>
              <a:tailEnd type="triangle" w="lg" len="lg"/>
            </a:ln>
            <a:effectLst/>
          </p:spPr>
        </p:cxnSp>
        <p:sp>
          <p:nvSpPr>
            <p:cNvPr id="49" name="TextBox 48"/>
            <p:cNvSpPr txBox="1"/>
            <p:nvPr/>
          </p:nvSpPr>
          <p:spPr bwMode="gray">
            <a:xfrm>
              <a:off x="307260" y="1765852"/>
              <a:ext cx="2305386" cy="721807"/>
            </a:xfrm>
            <a:prstGeom prst="rect">
              <a:avLst/>
            </a:prstGeom>
            <a:solidFill>
              <a:srgbClr val="00529B"/>
            </a:solidFill>
            <a:ln w="12700">
              <a:solidFill>
                <a:schemeClr val="bg1"/>
              </a:solidFill>
            </a:ln>
          </p:spPr>
          <p:txBody>
            <a:bodyPr wrap="none" rtlCol="0" anchor="ctr" anchorCtr="0">
              <a:noAutofit/>
            </a:bodyPr>
            <a:lstStyle/>
            <a:p>
              <a:pPr>
                <a:spcBef>
                  <a:spcPts val="200"/>
                </a:spcBef>
              </a:pPr>
              <a:r>
                <a:rPr lang="en-US" sz="1600" b="1" dirty="0">
                  <a:solidFill>
                    <a:schemeClr val="bg1"/>
                  </a:solidFill>
                </a:rPr>
                <a:t>Level 1</a:t>
              </a:r>
            </a:p>
            <a:p>
              <a:pPr>
                <a:spcBef>
                  <a:spcPts val="200"/>
                </a:spcBef>
              </a:pPr>
              <a:r>
                <a:rPr lang="en-US" sz="1200" b="1" dirty="0">
                  <a:solidFill>
                    <a:schemeClr val="bg1"/>
                  </a:solidFill>
                </a:rPr>
                <a:t>Reactive</a:t>
              </a:r>
              <a:endParaRPr lang="en-US" sz="1100" b="1" dirty="0">
                <a:solidFill>
                  <a:schemeClr val="bg1"/>
                </a:solidFill>
              </a:endParaRPr>
            </a:p>
          </p:txBody>
        </p:sp>
        <p:sp>
          <p:nvSpPr>
            <p:cNvPr id="50" name="TextBox 49"/>
            <p:cNvSpPr txBox="1"/>
            <p:nvPr/>
          </p:nvSpPr>
          <p:spPr bwMode="gray">
            <a:xfrm>
              <a:off x="2612646" y="1765852"/>
              <a:ext cx="2305386" cy="721807"/>
            </a:xfrm>
            <a:prstGeom prst="rect">
              <a:avLst/>
            </a:prstGeom>
            <a:solidFill>
              <a:srgbClr val="00529B"/>
            </a:solidFill>
            <a:ln w="12700">
              <a:solidFill>
                <a:schemeClr val="bg1"/>
              </a:solidFill>
            </a:ln>
          </p:spPr>
          <p:txBody>
            <a:bodyPr wrap="none" rtlCol="0" anchor="ctr" anchorCtr="0">
              <a:noAutofit/>
            </a:bodyPr>
            <a:lstStyle/>
            <a:p>
              <a:pPr>
                <a:spcBef>
                  <a:spcPts val="200"/>
                </a:spcBef>
              </a:pPr>
              <a:r>
                <a:rPr lang="en-US" sz="1600" b="1" dirty="0">
                  <a:solidFill>
                    <a:schemeClr val="bg1"/>
                  </a:solidFill>
                </a:rPr>
                <a:t>Level 2</a:t>
              </a:r>
            </a:p>
            <a:p>
              <a:pPr>
                <a:spcBef>
                  <a:spcPts val="200"/>
                </a:spcBef>
              </a:pPr>
              <a:r>
                <a:rPr lang="en-US" sz="1200" b="1" dirty="0" smtClean="0">
                  <a:solidFill>
                    <a:schemeClr val="bg1"/>
                  </a:solidFill>
                </a:rPr>
                <a:t>Emerging Discipline</a:t>
              </a:r>
              <a:endParaRPr lang="en-US" sz="1100" b="1" dirty="0">
                <a:solidFill>
                  <a:schemeClr val="bg1"/>
                </a:solidFill>
              </a:endParaRPr>
            </a:p>
          </p:txBody>
        </p:sp>
        <p:sp>
          <p:nvSpPr>
            <p:cNvPr id="51" name="TextBox 50"/>
            <p:cNvSpPr txBox="1"/>
            <p:nvPr/>
          </p:nvSpPr>
          <p:spPr bwMode="gray">
            <a:xfrm>
              <a:off x="7223415" y="1765852"/>
              <a:ext cx="2305386" cy="721807"/>
            </a:xfrm>
            <a:prstGeom prst="rect">
              <a:avLst/>
            </a:prstGeom>
            <a:solidFill>
              <a:srgbClr val="00529B"/>
            </a:solidFill>
            <a:ln w="12700">
              <a:solidFill>
                <a:schemeClr val="bg1"/>
              </a:solidFill>
            </a:ln>
          </p:spPr>
          <p:txBody>
            <a:bodyPr wrap="none" rtlCol="0" anchor="ctr" anchorCtr="0">
              <a:noAutofit/>
            </a:bodyPr>
            <a:lstStyle/>
            <a:p>
              <a:pPr>
                <a:spcBef>
                  <a:spcPts val="200"/>
                </a:spcBef>
              </a:pPr>
              <a:r>
                <a:rPr lang="en-US" sz="1600" b="1" dirty="0">
                  <a:solidFill>
                    <a:schemeClr val="bg1"/>
                  </a:solidFill>
                </a:rPr>
                <a:t>Level 4</a:t>
              </a:r>
            </a:p>
            <a:p>
              <a:pPr>
                <a:spcBef>
                  <a:spcPts val="200"/>
                </a:spcBef>
              </a:pPr>
              <a:r>
                <a:rPr lang="en-US" sz="1200" b="1" dirty="0" smtClean="0">
                  <a:solidFill>
                    <a:schemeClr val="bg1"/>
                  </a:solidFill>
                </a:rPr>
                <a:t>Effective Integration</a:t>
              </a:r>
              <a:endParaRPr lang="en-US" sz="1200" b="1" dirty="0">
                <a:solidFill>
                  <a:schemeClr val="bg1"/>
                </a:solidFill>
              </a:endParaRPr>
            </a:p>
          </p:txBody>
        </p:sp>
        <p:sp>
          <p:nvSpPr>
            <p:cNvPr id="52" name="TextBox 51"/>
            <p:cNvSpPr txBox="1"/>
            <p:nvPr/>
          </p:nvSpPr>
          <p:spPr bwMode="gray">
            <a:xfrm>
              <a:off x="9528801" y="1765852"/>
              <a:ext cx="2305386" cy="721807"/>
            </a:xfrm>
            <a:prstGeom prst="rect">
              <a:avLst/>
            </a:prstGeom>
            <a:solidFill>
              <a:srgbClr val="00529B"/>
            </a:solidFill>
            <a:ln w="12700">
              <a:solidFill>
                <a:schemeClr val="bg1"/>
              </a:solidFill>
            </a:ln>
          </p:spPr>
          <p:txBody>
            <a:bodyPr wrap="none" rtlCol="0" anchor="ctr" anchorCtr="0">
              <a:noAutofit/>
            </a:bodyPr>
            <a:lstStyle/>
            <a:p>
              <a:pPr>
                <a:spcBef>
                  <a:spcPts val="200"/>
                </a:spcBef>
              </a:pPr>
              <a:r>
                <a:rPr lang="en-US" sz="1600" b="1" dirty="0">
                  <a:solidFill>
                    <a:schemeClr val="bg1"/>
                  </a:solidFill>
                </a:rPr>
                <a:t>Level 5</a:t>
              </a:r>
            </a:p>
            <a:p>
              <a:pPr>
                <a:spcBef>
                  <a:spcPts val="200"/>
                </a:spcBef>
              </a:pPr>
              <a:r>
                <a:rPr lang="en-US" sz="1200" b="1" dirty="0" smtClean="0">
                  <a:solidFill>
                    <a:schemeClr val="bg1"/>
                  </a:solidFill>
                </a:rPr>
                <a:t>Effective Innovation</a:t>
              </a:r>
              <a:endParaRPr lang="en-US" sz="1100" b="1" dirty="0">
                <a:solidFill>
                  <a:schemeClr val="bg1"/>
                </a:solidFill>
              </a:endParaRPr>
            </a:p>
          </p:txBody>
        </p:sp>
        <p:sp>
          <p:nvSpPr>
            <p:cNvPr id="53" name="TextBox 52"/>
            <p:cNvSpPr txBox="1"/>
            <p:nvPr/>
          </p:nvSpPr>
          <p:spPr bwMode="gray">
            <a:xfrm>
              <a:off x="4918030" y="1767945"/>
              <a:ext cx="2305386" cy="721807"/>
            </a:xfrm>
            <a:prstGeom prst="rect">
              <a:avLst/>
            </a:prstGeom>
            <a:solidFill>
              <a:srgbClr val="00529B"/>
            </a:solidFill>
            <a:ln w="12700">
              <a:solidFill>
                <a:schemeClr val="bg1"/>
              </a:solidFill>
            </a:ln>
          </p:spPr>
          <p:txBody>
            <a:bodyPr wrap="none" rtlCol="0" anchor="ctr" anchorCtr="0">
              <a:noAutofit/>
            </a:bodyPr>
            <a:lstStyle/>
            <a:p>
              <a:pPr>
                <a:spcBef>
                  <a:spcPts val="200"/>
                </a:spcBef>
              </a:pPr>
              <a:r>
                <a:rPr lang="en-US" sz="1600" b="1" dirty="0">
                  <a:solidFill>
                    <a:schemeClr val="bg1"/>
                  </a:solidFill>
                </a:rPr>
                <a:t>Level 3</a:t>
              </a:r>
            </a:p>
            <a:p>
              <a:pPr>
                <a:spcBef>
                  <a:spcPts val="200"/>
                </a:spcBef>
              </a:pPr>
              <a:r>
                <a:rPr lang="en-US" sz="1200" b="1" dirty="0" smtClean="0">
                  <a:solidFill>
                    <a:schemeClr val="bg1"/>
                  </a:solidFill>
                </a:rPr>
                <a:t>Initial Integration</a:t>
              </a:r>
              <a:endParaRPr lang="en-US" sz="1100" b="1" dirty="0">
                <a:solidFill>
                  <a:schemeClr val="bg1"/>
                </a:solidFill>
              </a:endParaRPr>
            </a:p>
          </p:txBody>
        </p:sp>
      </p:grpSp>
      <p:sp>
        <p:nvSpPr>
          <p:cNvPr id="56" name="TextBox 55"/>
          <p:cNvSpPr txBox="1"/>
          <p:nvPr/>
        </p:nvSpPr>
        <p:spPr>
          <a:xfrm>
            <a:off x="13518258" y="1654325"/>
            <a:ext cx="2236510" cy="313932"/>
          </a:xfrm>
          <a:prstGeom prst="rect">
            <a:avLst/>
          </a:prstGeom>
          <a:noFill/>
        </p:spPr>
        <p:txBody>
          <a:bodyPr wrap="none" rtlCol="0">
            <a:spAutoFit/>
          </a:bodyPr>
          <a:lstStyle/>
          <a:p>
            <a:r>
              <a:rPr lang="en-US" sz="1600" b="1" dirty="0" smtClean="0">
                <a:solidFill>
                  <a:schemeClr val="bg1"/>
                </a:solidFill>
              </a:rPr>
              <a:t>Increasing Emphasis</a:t>
            </a:r>
            <a:endParaRPr lang="en-US" sz="1600" b="1" dirty="0">
              <a:solidFill>
                <a:schemeClr val="bg1"/>
              </a:solidFill>
            </a:endParaRPr>
          </a:p>
        </p:txBody>
      </p:sp>
    </p:spTree>
    <p:extLst>
      <p:ext uri="{BB962C8B-B14F-4D97-AF65-F5344CB8AC3E}">
        <p14:creationId xmlns:p14="http://schemas.microsoft.com/office/powerpoint/2010/main" val="281141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a:t>According to </a:t>
            </a:r>
            <a:r>
              <a:rPr lang="en-US" dirty="0" smtClean="0"/>
              <a:t>Gartner </a:t>
            </a:r>
            <a:r>
              <a:rPr lang="en-US" dirty="0"/>
              <a:t>Research, PMOs Need to </a:t>
            </a:r>
            <a:r>
              <a:rPr lang="en-US" dirty="0" smtClean="0"/>
              <a:t>"Shift Emphasis" </a:t>
            </a:r>
            <a:r>
              <a:rPr lang="en-US" dirty="0"/>
              <a:t>for the Digital Era</a:t>
            </a:r>
          </a:p>
        </p:txBody>
      </p:sp>
      <p:sp>
        <p:nvSpPr>
          <p:cNvPr id="5" name="Rectangle 4"/>
          <p:cNvSpPr/>
          <p:nvPr/>
        </p:nvSpPr>
        <p:spPr>
          <a:xfrm>
            <a:off x="6386622" y="3043495"/>
            <a:ext cx="5686425" cy="1738938"/>
          </a:xfrm>
          <a:prstGeom prst="rect">
            <a:avLst/>
          </a:prstGeom>
        </p:spPr>
        <p:txBody>
          <a:bodyPr wrap="square" tIns="0">
            <a:spAutoFit/>
          </a:bodyPr>
          <a:lstStyle/>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smtClean="0">
                <a:solidFill>
                  <a:srgbClr val="000000"/>
                </a:solidFill>
                <a:latin typeface="Arial"/>
                <a:ea typeface="Arial Unicode MS"/>
                <a:cs typeface="Arial Unicode MS"/>
              </a:rPr>
              <a:t>Facilitate </a:t>
            </a:r>
            <a:r>
              <a:rPr lang="en-US" sz="1900" dirty="0">
                <a:solidFill>
                  <a:srgbClr val="000000"/>
                </a:solidFill>
                <a:latin typeface="Arial"/>
                <a:ea typeface="Arial Unicode MS"/>
                <a:cs typeface="Arial Unicode MS"/>
              </a:rPr>
              <a:t>operating model </a:t>
            </a:r>
            <a:r>
              <a:rPr lang="en-US" sz="1900" dirty="0" smtClean="0">
                <a:solidFill>
                  <a:srgbClr val="000000"/>
                </a:solidFill>
                <a:latin typeface="Arial"/>
                <a:ea typeface="Arial Unicode MS"/>
                <a:cs typeface="Arial Unicode MS"/>
              </a:rPr>
              <a:t>shifts</a:t>
            </a:r>
            <a:br>
              <a:rPr lang="en-US" sz="1900" dirty="0" smtClean="0">
                <a:solidFill>
                  <a:srgbClr val="000000"/>
                </a:solidFill>
                <a:latin typeface="Arial"/>
                <a:ea typeface="Arial Unicode MS"/>
                <a:cs typeface="Arial Unicode MS"/>
              </a:rPr>
            </a:br>
            <a:r>
              <a:rPr lang="en-US" sz="1900" dirty="0" smtClean="0">
                <a:solidFill>
                  <a:srgbClr val="000000"/>
                </a:solidFill>
                <a:latin typeface="Arial"/>
                <a:ea typeface="Arial Unicode MS"/>
                <a:cs typeface="Arial Unicode MS"/>
              </a:rPr>
              <a:t>(e.g</a:t>
            </a:r>
            <a:r>
              <a:rPr lang="en-US" sz="1900" dirty="0">
                <a:solidFill>
                  <a:srgbClr val="000000"/>
                </a:solidFill>
                <a:latin typeface="Arial"/>
                <a:ea typeface="Arial Unicode MS"/>
                <a:cs typeface="Arial Unicode MS"/>
              </a:rPr>
              <a:t>., to product lines</a:t>
            </a:r>
            <a:r>
              <a:rPr lang="en-US" sz="1900" dirty="0" smtClean="0">
                <a:solidFill>
                  <a:srgbClr val="000000"/>
                </a:solidFill>
                <a:latin typeface="Arial"/>
                <a:ea typeface="Arial Unicode MS"/>
                <a:cs typeface="Arial Unicode MS"/>
              </a:rPr>
              <a:t>) </a:t>
            </a:r>
            <a:endParaRPr lang="en-US" sz="1900" dirty="0">
              <a:solidFill>
                <a:srgbClr val="000000"/>
              </a:solidFill>
              <a:latin typeface="Arial"/>
              <a:ea typeface="Arial Unicode MS"/>
              <a:cs typeface="Arial Unicode MS"/>
            </a:endParaRP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Steward enterprise-level capital </a:t>
            </a:r>
            <a:r>
              <a:rPr lang="en-US" sz="1900" dirty="0" smtClean="0">
                <a:solidFill>
                  <a:srgbClr val="000000"/>
                </a:solidFill>
                <a:latin typeface="Arial"/>
                <a:ea typeface="Arial Unicode MS"/>
                <a:cs typeface="Arial Unicode MS"/>
              </a:rPr>
              <a:t>allocation </a:t>
            </a:r>
            <a:endParaRPr lang="en-US" sz="1900" dirty="0">
              <a:solidFill>
                <a:srgbClr val="000000"/>
              </a:solidFill>
              <a:latin typeface="Arial"/>
              <a:ea typeface="Arial Unicode MS"/>
              <a:cs typeface="Arial Unicode MS"/>
            </a:endParaRP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Align product roadmaps with strategic </a:t>
            </a:r>
            <a:r>
              <a:rPr lang="en-US" sz="1900" dirty="0" smtClean="0">
                <a:solidFill>
                  <a:srgbClr val="000000"/>
                </a:solidFill>
                <a:latin typeface="Arial"/>
                <a:ea typeface="Arial Unicode MS"/>
                <a:cs typeface="Arial Unicode MS"/>
              </a:rPr>
              <a:t>goals </a:t>
            </a:r>
            <a:endParaRPr lang="en-US" sz="1900" dirty="0">
              <a:solidFill>
                <a:srgbClr val="000000"/>
              </a:solidFill>
              <a:latin typeface="Arial"/>
              <a:ea typeface="Arial Unicode MS"/>
              <a:cs typeface="Arial Unicode MS"/>
            </a:endParaRP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Continuously improve product line </a:t>
            </a:r>
            <a:r>
              <a:rPr lang="en-US" sz="1900" dirty="0" smtClean="0">
                <a:solidFill>
                  <a:srgbClr val="000000"/>
                </a:solidFill>
                <a:latin typeface="Arial"/>
                <a:ea typeface="Arial Unicode MS"/>
                <a:cs typeface="Arial Unicode MS"/>
              </a:rPr>
              <a:t>performance </a:t>
            </a:r>
            <a:endParaRPr lang="en-US" sz="1900" dirty="0">
              <a:solidFill>
                <a:srgbClr val="000000"/>
              </a:solidFill>
              <a:latin typeface="Arial"/>
              <a:ea typeface="Arial Unicode MS"/>
              <a:cs typeface="Arial Unicode MS"/>
            </a:endParaRPr>
          </a:p>
        </p:txBody>
      </p:sp>
      <p:sp>
        <p:nvSpPr>
          <p:cNvPr id="6" name="Rectangle 5"/>
          <p:cNvSpPr/>
          <p:nvPr/>
        </p:nvSpPr>
        <p:spPr>
          <a:xfrm>
            <a:off x="624320" y="3043495"/>
            <a:ext cx="4525456" cy="2846933"/>
          </a:xfrm>
          <a:prstGeom prst="rect">
            <a:avLst/>
          </a:prstGeom>
        </p:spPr>
        <p:txBody>
          <a:bodyPr wrap="square" tIns="0">
            <a:spAutoFit/>
          </a:bodyPr>
          <a:lstStyle/>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smtClean="0">
                <a:solidFill>
                  <a:srgbClr val="000000"/>
                </a:solidFill>
                <a:latin typeface="Arial"/>
                <a:ea typeface="Arial Unicode MS"/>
                <a:cs typeface="Arial Unicode MS"/>
              </a:rPr>
              <a:t>Project execution</a:t>
            </a:r>
            <a:endParaRPr lang="en-US" sz="1900" dirty="0">
              <a:solidFill>
                <a:srgbClr val="000000"/>
              </a:solidFill>
              <a:latin typeface="Arial"/>
              <a:ea typeface="Arial Unicode MS"/>
              <a:cs typeface="Arial Unicode MS"/>
            </a:endParaRP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Process </a:t>
            </a:r>
            <a:r>
              <a:rPr lang="en-US" sz="1900" dirty="0" smtClean="0">
                <a:solidFill>
                  <a:srgbClr val="000000"/>
                </a:solidFill>
                <a:latin typeface="Arial"/>
                <a:ea typeface="Arial Unicode MS"/>
                <a:cs typeface="Arial Unicode MS"/>
              </a:rPr>
              <a:t>compliance resource management</a:t>
            </a: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smtClean="0">
                <a:solidFill>
                  <a:srgbClr val="000000"/>
                </a:solidFill>
                <a:latin typeface="Arial"/>
                <a:ea typeface="Arial Unicode MS"/>
                <a:cs typeface="Arial Unicode MS"/>
              </a:rPr>
              <a:t>Project </a:t>
            </a:r>
            <a:r>
              <a:rPr lang="en-US" sz="1900" dirty="0">
                <a:solidFill>
                  <a:srgbClr val="000000"/>
                </a:solidFill>
                <a:latin typeface="Arial"/>
                <a:ea typeface="Arial Unicode MS"/>
                <a:cs typeface="Arial Unicode MS"/>
              </a:rPr>
              <a:t>status reporting</a:t>
            </a: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Manage product launch to </a:t>
            </a:r>
            <a:r>
              <a:rPr lang="en-US" sz="1900" dirty="0" smtClean="0">
                <a:solidFill>
                  <a:srgbClr val="000000"/>
                </a:solidFill>
                <a:latin typeface="Arial"/>
                <a:ea typeface="Arial Unicode MS"/>
                <a:cs typeface="Arial Unicode MS"/>
              </a:rPr>
              <a:t>market </a:t>
            </a:r>
            <a:endParaRPr lang="en-US" sz="1900" dirty="0">
              <a:solidFill>
                <a:srgbClr val="000000"/>
              </a:solidFill>
              <a:latin typeface="Arial"/>
              <a:ea typeface="Arial Unicode MS"/>
              <a:cs typeface="Arial Unicode MS"/>
            </a:endParaRP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Facilitate cross-portfolio </a:t>
            </a:r>
            <a:r>
              <a:rPr lang="en-US" sz="1900" dirty="0" smtClean="0">
                <a:solidFill>
                  <a:srgbClr val="000000"/>
                </a:solidFill>
                <a:latin typeface="Arial"/>
                <a:ea typeface="Arial Unicode MS"/>
                <a:cs typeface="Arial Unicode MS"/>
              </a:rPr>
              <a:t>prioritization </a:t>
            </a:r>
            <a:endParaRPr lang="en-US" sz="1900" dirty="0">
              <a:solidFill>
                <a:srgbClr val="000000"/>
              </a:solidFill>
              <a:latin typeface="Arial"/>
              <a:ea typeface="Arial Unicode MS"/>
              <a:cs typeface="Arial Unicode MS"/>
            </a:endParaRP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Manage organizational </a:t>
            </a:r>
            <a:r>
              <a:rPr lang="en-US" sz="1900" dirty="0" smtClean="0">
                <a:solidFill>
                  <a:srgbClr val="000000"/>
                </a:solidFill>
                <a:latin typeface="Arial"/>
                <a:ea typeface="Arial Unicode MS"/>
                <a:cs typeface="Arial Unicode MS"/>
              </a:rPr>
              <a:t>change </a:t>
            </a:r>
            <a:endParaRPr lang="en-US" sz="1900" dirty="0">
              <a:solidFill>
                <a:srgbClr val="000000"/>
              </a:solidFill>
              <a:latin typeface="Arial"/>
              <a:ea typeface="Arial Unicode MS"/>
              <a:cs typeface="Arial Unicode MS"/>
            </a:endParaRPr>
          </a:p>
          <a:p>
            <a:pPr marL="274306" indent="-274306" algn="l" eaLnBrk="1" hangingPunct="1">
              <a:lnSpc>
                <a:spcPct val="100000"/>
              </a:lnSpc>
              <a:spcBef>
                <a:spcPts val="0"/>
              </a:spcBef>
              <a:spcAft>
                <a:spcPts val="600"/>
              </a:spcAft>
              <a:buClr>
                <a:srgbClr val="00529B"/>
              </a:buClr>
              <a:buSzPct val="90000"/>
              <a:buFont typeface="Wingdings" panose="05000000000000000000" pitchFamily="2" charset="2"/>
              <a:buChar char="§"/>
            </a:pPr>
            <a:r>
              <a:rPr lang="en-US" sz="1900" dirty="0">
                <a:solidFill>
                  <a:srgbClr val="000000"/>
                </a:solidFill>
                <a:latin typeface="Arial"/>
                <a:ea typeface="Arial Unicode MS"/>
                <a:cs typeface="Arial Unicode MS"/>
              </a:rPr>
              <a:t>Lead enterprise digital </a:t>
            </a:r>
            <a:r>
              <a:rPr lang="en-US" sz="1900" dirty="0" smtClean="0">
                <a:solidFill>
                  <a:srgbClr val="000000"/>
                </a:solidFill>
                <a:latin typeface="Arial"/>
                <a:ea typeface="Arial Unicode MS"/>
                <a:cs typeface="Arial Unicode MS"/>
              </a:rPr>
              <a:t>programs </a:t>
            </a:r>
            <a:endParaRPr lang="en-US" sz="1900" dirty="0">
              <a:solidFill>
                <a:srgbClr val="000000"/>
              </a:solidFill>
              <a:latin typeface="Arial"/>
              <a:ea typeface="Arial Unicode MS"/>
              <a:cs typeface="Arial Unicode MS"/>
            </a:endParaRPr>
          </a:p>
        </p:txBody>
      </p:sp>
      <p:sp>
        <p:nvSpPr>
          <p:cNvPr id="7" name="Right Arrow 6"/>
          <p:cNvSpPr/>
          <p:nvPr/>
        </p:nvSpPr>
        <p:spPr bwMode="auto">
          <a:xfrm>
            <a:off x="304800" y="1326382"/>
            <a:ext cx="11576050" cy="663192"/>
          </a:xfrm>
          <a:prstGeom prst="rightArrow">
            <a:avLst/>
          </a:prstGeom>
          <a:gradFill flip="none" rotWithShape="1">
            <a:gsLst>
              <a:gs pos="25000">
                <a:schemeClr val="bg1">
                  <a:lumMod val="85000"/>
                </a:schemeClr>
              </a:gs>
              <a:gs pos="53000">
                <a:srgbClr val="00529B"/>
              </a:gs>
            </a:gsLst>
            <a:lin ang="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8" name="TextBox 7"/>
          <p:cNvSpPr txBox="1"/>
          <p:nvPr/>
        </p:nvSpPr>
        <p:spPr>
          <a:xfrm>
            <a:off x="8525662" y="1497359"/>
            <a:ext cx="2236510" cy="313932"/>
          </a:xfrm>
          <a:prstGeom prst="rect">
            <a:avLst/>
          </a:prstGeom>
          <a:noFill/>
        </p:spPr>
        <p:txBody>
          <a:bodyPr wrap="none" rtlCol="0">
            <a:spAutoFit/>
          </a:bodyPr>
          <a:lstStyle/>
          <a:p>
            <a:r>
              <a:rPr lang="en-US" sz="1600" b="1" dirty="0" smtClean="0">
                <a:solidFill>
                  <a:srgbClr val="FFFFFF"/>
                </a:solidFill>
              </a:rPr>
              <a:t>Increasing Emphasis</a:t>
            </a:r>
            <a:endParaRPr lang="en-US" sz="1600" b="1" dirty="0">
              <a:solidFill>
                <a:srgbClr val="FFFFFF"/>
              </a:solidFill>
            </a:endParaRPr>
          </a:p>
        </p:txBody>
      </p:sp>
      <p:sp>
        <p:nvSpPr>
          <p:cNvPr id="9" name="Rectangle 8"/>
          <p:cNvSpPr/>
          <p:nvPr/>
        </p:nvSpPr>
        <p:spPr bwMode="auto">
          <a:xfrm>
            <a:off x="9094455" y="2026832"/>
            <a:ext cx="2786394" cy="62975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600" b="1" dirty="0" smtClean="0">
                <a:solidFill>
                  <a:srgbClr val="FFFFFF"/>
                </a:solidFill>
              </a:rPr>
              <a:t>Support Digital</a:t>
            </a:r>
            <a:br>
              <a:rPr lang="en-US" sz="1600" b="1" dirty="0" smtClean="0">
                <a:solidFill>
                  <a:srgbClr val="FFFFFF"/>
                </a:solidFill>
              </a:rPr>
            </a:br>
            <a:r>
              <a:rPr lang="en-US" sz="1600" b="1" dirty="0" smtClean="0">
                <a:solidFill>
                  <a:srgbClr val="FFFFFF"/>
                </a:solidFill>
              </a:rPr>
              <a:t>Transformation</a:t>
            </a:r>
          </a:p>
        </p:txBody>
      </p:sp>
      <p:sp>
        <p:nvSpPr>
          <p:cNvPr id="10" name="Rectangle 9"/>
          <p:cNvSpPr/>
          <p:nvPr/>
        </p:nvSpPr>
        <p:spPr bwMode="auto">
          <a:xfrm>
            <a:off x="6092825" y="2034035"/>
            <a:ext cx="2786394" cy="62975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600" b="1" dirty="0" smtClean="0">
                <a:solidFill>
                  <a:srgbClr val="FFFFFF"/>
                </a:solidFill>
              </a:rPr>
              <a:t>Develop and Enable</a:t>
            </a:r>
            <a:br>
              <a:rPr lang="en-US" sz="1600" b="1" dirty="0" smtClean="0">
                <a:solidFill>
                  <a:srgbClr val="FFFFFF"/>
                </a:solidFill>
              </a:rPr>
            </a:br>
            <a:r>
              <a:rPr lang="en-US" sz="1600" b="1" dirty="0" smtClean="0">
                <a:solidFill>
                  <a:srgbClr val="FFFFFF"/>
                </a:solidFill>
              </a:rPr>
              <a:t>Digital Talent</a:t>
            </a:r>
          </a:p>
        </p:txBody>
      </p:sp>
      <p:sp>
        <p:nvSpPr>
          <p:cNvPr id="11" name="Rectangle 10"/>
          <p:cNvSpPr/>
          <p:nvPr/>
        </p:nvSpPr>
        <p:spPr bwMode="auto">
          <a:xfrm>
            <a:off x="3227221" y="2026832"/>
            <a:ext cx="2786394" cy="62975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600" b="1" dirty="0" smtClean="0">
                <a:solidFill>
                  <a:srgbClr val="FFFFFF"/>
                </a:solidFill>
              </a:rPr>
              <a:t>Orchestrate Delivery</a:t>
            </a:r>
            <a:br>
              <a:rPr lang="en-US" sz="1600" b="1" dirty="0" smtClean="0">
                <a:solidFill>
                  <a:srgbClr val="FFFFFF"/>
                </a:solidFill>
              </a:rPr>
            </a:br>
            <a:r>
              <a:rPr lang="en-US" sz="1600" b="1" dirty="0" smtClean="0">
                <a:solidFill>
                  <a:srgbClr val="FFFFFF"/>
                </a:solidFill>
              </a:rPr>
              <a:t>and Team Workflows</a:t>
            </a:r>
          </a:p>
        </p:txBody>
      </p:sp>
      <p:sp>
        <p:nvSpPr>
          <p:cNvPr id="12" name="Rectangle 11"/>
          <p:cNvSpPr/>
          <p:nvPr/>
        </p:nvSpPr>
        <p:spPr bwMode="auto">
          <a:xfrm>
            <a:off x="361617" y="2053160"/>
            <a:ext cx="2786394" cy="629750"/>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600" b="1" dirty="0" smtClean="0">
                <a:solidFill>
                  <a:srgbClr val="000000"/>
                </a:solidFill>
              </a:rPr>
              <a:t>Govern and</a:t>
            </a:r>
            <a:br>
              <a:rPr lang="en-US" sz="1600" b="1" dirty="0" smtClean="0">
                <a:solidFill>
                  <a:srgbClr val="000000"/>
                </a:solidFill>
              </a:rPr>
            </a:br>
            <a:r>
              <a:rPr lang="en-US" sz="1600" b="1" dirty="0" smtClean="0">
                <a:solidFill>
                  <a:srgbClr val="000000"/>
                </a:solidFill>
              </a:rPr>
              <a:t>Deliver Projects</a:t>
            </a:r>
          </a:p>
        </p:txBody>
      </p:sp>
    </p:spTree>
    <p:extLst>
      <p:ext uri="{BB962C8B-B14F-4D97-AF65-F5344CB8AC3E}">
        <p14:creationId xmlns:p14="http://schemas.microsoft.com/office/powerpoint/2010/main" val="35370288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23330"/>
          </a:xfrm>
        </p:spPr>
        <p:txBody>
          <a:bodyPr/>
          <a:lstStyle/>
          <a:p>
            <a:r>
              <a:rPr lang="en-US" sz="3000" dirty="0" smtClean="0"/>
              <a:t>Evolving and </a:t>
            </a:r>
            <a:r>
              <a:rPr lang="en-US" sz="3000" dirty="0"/>
              <a:t>Repositioning: PMOs Can Only Persist </a:t>
            </a:r>
            <a:r>
              <a:rPr lang="en-US" sz="3000" dirty="0" smtClean="0"/>
              <a:t>by </a:t>
            </a:r>
            <a:r>
              <a:rPr lang="en-US" sz="3000" dirty="0"/>
              <a:t>Enabling Enterprise Strategy, </a:t>
            </a:r>
            <a:r>
              <a:rPr lang="en-US" sz="3000" dirty="0" smtClean="0"/>
              <a:t>Program and </a:t>
            </a:r>
            <a:r>
              <a:rPr lang="en-US" sz="3000" dirty="0"/>
              <a:t>Change</a:t>
            </a:r>
          </a:p>
        </p:txBody>
      </p:sp>
      <p:grpSp>
        <p:nvGrpSpPr>
          <p:cNvPr id="68" name="Group 67"/>
          <p:cNvGrpSpPr/>
          <p:nvPr/>
        </p:nvGrpSpPr>
        <p:grpSpPr>
          <a:xfrm>
            <a:off x="1455556" y="1270001"/>
            <a:ext cx="9689220" cy="4961095"/>
            <a:chOff x="1451391" y="1187807"/>
            <a:chExt cx="10429458" cy="5340115"/>
          </a:xfrm>
        </p:grpSpPr>
        <p:pic>
          <p:nvPicPr>
            <p:cNvPr id="4" name="Picture 3"/>
            <p:cNvPicPr>
              <a:picLocks noChangeAspect="1"/>
            </p:cNvPicPr>
            <p:nvPr/>
          </p:nvPicPr>
          <p:blipFill>
            <a:blip r:embed="rId3"/>
            <a:stretch>
              <a:fillRect/>
            </a:stretch>
          </p:blipFill>
          <p:spPr>
            <a:xfrm>
              <a:off x="3556756" y="4407094"/>
              <a:ext cx="3032238" cy="2120828"/>
            </a:xfrm>
            <a:prstGeom prst="rect">
              <a:avLst/>
            </a:prstGeom>
          </p:spPr>
        </p:pic>
        <p:grpSp>
          <p:nvGrpSpPr>
            <p:cNvPr id="5" name="Group 4"/>
            <p:cNvGrpSpPr/>
            <p:nvPr/>
          </p:nvGrpSpPr>
          <p:grpSpPr>
            <a:xfrm>
              <a:off x="2445772" y="1187807"/>
              <a:ext cx="7741326" cy="4335888"/>
              <a:chOff x="917331" y="1198683"/>
              <a:chExt cx="7741326" cy="4335888"/>
            </a:xfrm>
          </p:grpSpPr>
          <p:sp>
            <p:nvSpPr>
              <p:cNvPr id="6" name="Shape 5"/>
              <p:cNvSpPr/>
              <p:nvPr/>
            </p:nvSpPr>
            <p:spPr>
              <a:xfrm>
                <a:off x="917331" y="1198683"/>
                <a:ext cx="7741326" cy="4335888"/>
              </a:xfrm>
              <a:prstGeom prst="swooshArrow">
                <a:avLst>
                  <a:gd name="adj1" fmla="val 25000"/>
                  <a:gd name="adj2" fmla="val 25000"/>
                </a:avLst>
              </a:prstGeom>
              <a:solidFill>
                <a:srgbClr val="A3C0DB"/>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Oval 6"/>
              <p:cNvSpPr/>
              <p:nvPr/>
            </p:nvSpPr>
            <p:spPr>
              <a:xfrm>
                <a:off x="1632777" y="4461616"/>
                <a:ext cx="178050" cy="178050"/>
              </a:xfrm>
              <a:prstGeom prst="ellipse">
                <a:avLst/>
              </a:prstGeom>
              <a:solidFill>
                <a:srgbClr val="00529B"/>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Freeform 7"/>
              <p:cNvSpPr/>
              <p:nvPr/>
            </p:nvSpPr>
            <p:spPr>
              <a:xfrm>
                <a:off x="1931746" y="4641315"/>
                <a:ext cx="439995" cy="208713"/>
              </a:xfrm>
              <a:custGeom>
                <a:avLst/>
                <a:gdLst>
                  <a:gd name="connsiteX0" fmla="*/ 0 w 1525480"/>
                  <a:gd name="connsiteY0" fmla="*/ 0 h 801286"/>
                  <a:gd name="connsiteX1" fmla="*/ 1525480 w 1525480"/>
                  <a:gd name="connsiteY1" fmla="*/ 0 h 801286"/>
                  <a:gd name="connsiteX2" fmla="*/ 1525480 w 1525480"/>
                  <a:gd name="connsiteY2" fmla="*/ 801286 h 801286"/>
                  <a:gd name="connsiteX3" fmla="*/ 0 w 1525480"/>
                  <a:gd name="connsiteY3" fmla="*/ 801286 h 801286"/>
                  <a:gd name="connsiteX4" fmla="*/ 0 w 1525480"/>
                  <a:gd name="connsiteY4" fmla="*/ 0 h 80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801286">
                    <a:moveTo>
                      <a:pt x="0" y="0"/>
                    </a:moveTo>
                    <a:lnTo>
                      <a:pt x="1525480" y="0"/>
                    </a:lnTo>
                    <a:lnTo>
                      <a:pt x="1525480" y="801286"/>
                    </a:lnTo>
                    <a:lnTo>
                      <a:pt x="0" y="8012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defTabSz="711200">
                  <a:lnSpc>
                    <a:spcPct val="90000"/>
                  </a:lnSpc>
                  <a:spcBef>
                    <a:spcPct val="0"/>
                  </a:spcBef>
                  <a:spcAft>
                    <a:spcPct val="35000"/>
                  </a:spcAft>
                </a:pPr>
                <a:r>
                  <a:rPr lang="en-US" sz="1400" dirty="0"/>
                  <a:t>PMO</a:t>
                </a:r>
              </a:p>
            </p:txBody>
          </p:sp>
          <p:sp>
            <p:nvSpPr>
              <p:cNvPr id="9" name="Oval 8"/>
              <p:cNvSpPr/>
              <p:nvPr/>
            </p:nvSpPr>
            <p:spPr>
              <a:xfrm>
                <a:off x="3337261" y="3081715"/>
                <a:ext cx="479962" cy="479962"/>
              </a:xfrm>
              <a:prstGeom prst="ellipse">
                <a:avLst/>
              </a:prstGeom>
              <a:solidFill>
                <a:srgbClr val="00529B"/>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0" name="Freeform 9"/>
              <p:cNvSpPr/>
              <p:nvPr/>
            </p:nvSpPr>
            <p:spPr>
              <a:xfrm>
                <a:off x="1562315" y="2805103"/>
                <a:ext cx="1718001" cy="803353"/>
              </a:xfrm>
              <a:custGeom>
                <a:avLst/>
                <a:gdLst>
                  <a:gd name="connsiteX0" fmla="*/ 0 w 1718001"/>
                  <a:gd name="connsiteY0" fmla="*/ 0 h 803353"/>
                  <a:gd name="connsiteX1" fmla="*/ 1718001 w 1718001"/>
                  <a:gd name="connsiteY1" fmla="*/ 0 h 803353"/>
                  <a:gd name="connsiteX2" fmla="*/ 1718001 w 1718001"/>
                  <a:gd name="connsiteY2" fmla="*/ 803353 h 803353"/>
                  <a:gd name="connsiteX3" fmla="*/ 0 w 1718001"/>
                  <a:gd name="connsiteY3" fmla="*/ 803353 h 803353"/>
                  <a:gd name="connsiteX4" fmla="*/ 0 w 1718001"/>
                  <a:gd name="connsiteY4" fmla="*/ 0 h 803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001" h="803353">
                    <a:moveTo>
                      <a:pt x="0" y="0"/>
                    </a:moveTo>
                    <a:lnTo>
                      <a:pt x="1718001" y="0"/>
                    </a:lnTo>
                    <a:lnTo>
                      <a:pt x="1718001" y="803353"/>
                    </a:lnTo>
                    <a:lnTo>
                      <a:pt x="0" y="803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322" tIns="0" rIns="0" bIns="0" numCol="1" spcCol="1270" anchor="t" anchorCtr="0">
                <a:noAutofit/>
              </a:bodyPr>
              <a:lstStyle/>
              <a:p>
                <a:pPr algn="r" defTabSz="711200">
                  <a:lnSpc>
                    <a:spcPct val="90000"/>
                  </a:lnSpc>
                  <a:spcBef>
                    <a:spcPct val="0"/>
                  </a:spcBef>
                  <a:spcAft>
                    <a:spcPct val="35000"/>
                  </a:spcAft>
                </a:pPr>
                <a:r>
                  <a:rPr lang="en-US" sz="1600" dirty="0"/>
                  <a:t>EPMO</a:t>
                </a:r>
              </a:p>
            </p:txBody>
          </p:sp>
          <p:sp>
            <p:nvSpPr>
              <p:cNvPr id="11" name="Freeform 10"/>
              <p:cNvSpPr/>
              <p:nvPr/>
            </p:nvSpPr>
            <p:spPr>
              <a:xfrm>
                <a:off x="6144398" y="2989611"/>
                <a:ext cx="1507992" cy="417425"/>
              </a:xfrm>
              <a:custGeom>
                <a:avLst/>
                <a:gdLst>
                  <a:gd name="connsiteX0" fmla="*/ 0 w 1548265"/>
                  <a:gd name="connsiteY0" fmla="*/ 0 h 1056195"/>
                  <a:gd name="connsiteX1" fmla="*/ 1548265 w 1548265"/>
                  <a:gd name="connsiteY1" fmla="*/ 0 h 1056195"/>
                  <a:gd name="connsiteX2" fmla="*/ 1548265 w 1548265"/>
                  <a:gd name="connsiteY2" fmla="*/ 1056195 h 1056195"/>
                  <a:gd name="connsiteX3" fmla="*/ 0 w 1548265"/>
                  <a:gd name="connsiteY3" fmla="*/ 1056195 h 1056195"/>
                  <a:gd name="connsiteX4" fmla="*/ 0 w 1548265"/>
                  <a:gd name="connsiteY4" fmla="*/ 0 h 105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265" h="1056195">
                    <a:moveTo>
                      <a:pt x="0" y="0"/>
                    </a:moveTo>
                    <a:lnTo>
                      <a:pt x="1548265" y="0"/>
                    </a:lnTo>
                    <a:lnTo>
                      <a:pt x="1548265" y="1056195"/>
                    </a:lnTo>
                    <a:lnTo>
                      <a:pt x="0" y="10561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defTabSz="711200">
                  <a:lnSpc>
                    <a:spcPct val="90000"/>
                  </a:lnSpc>
                  <a:spcBef>
                    <a:spcPct val="0"/>
                  </a:spcBef>
                  <a:spcAft>
                    <a:spcPct val="35000"/>
                  </a:spcAft>
                </a:pPr>
                <a:r>
                  <a:rPr lang="en-US" sz="1400" dirty="0" smtClean="0"/>
                  <a:t>Strategy</a:t>
                </a:r>
                <a:br>
                  <a:rPr lang="en-US" sz="1400" dirty="0" smtClean="0"/>
                </a:br>
                <a:r>
                  <a:rPr lang="en-US" sz="1400" dirty="0" smtClean="0"/>
                  <a:t>Realization </a:t>
                </a:r>
                <a:r>
                  <a:rPr lang="en-US" sz="1400" dirty="0"/>
                  <a:t>Office</a:t>
                </a:r>
              </a:p>
            </p:txBody>
          </p:sp>
        </p:grpSp>
        <p:sp>
          <p:nvSpPr>
            <p:cNvPr id="12" name="TextBox 11"/>
            <p:cNvSpPr txBox="1"/>
            <p:nvPr/>
          </p:nvSpPr>
          <p:spPr>
            <a:xfrm>
              <a:off x="10228440" y="1672231"/>
              <a:ext cx="1652409" cy="695709"/>
            </a:xfrm>
            <a:prstGeom prst="rect">
              <a:avLst/>
            </a:prstGeom>
            <a:noFill/>
          </p:spPr>
          <p:txBody>
            <a:bodyPr wrap="square" rtlCol="0">
              <a:spAutoFit/>
            </a:bodyPr>
            <a:lstStyle/>
            <a:p>
              <a:r>
                <a:rPr lang="en-US" sz="2000" dirty="0"/>
                <a:t>The Digital Enterprise</a:t>
              </a:r>
            </a:p>
          </p:txBody>
        </p:sp>
        <p:sp>
          <p:nvSpPr>
            <p:cNvPr id="13" name="TextBox 12"/>
            <p:cNvSpPr txBox="1"/>
            <p:nvPr/>
          </p:nvSpPr>
          <p:spPr>
            <a:xfrm>
              <a:off x="1451391" y="5694772"/>
              <a:ext cx="1946675" cy="695709"/>
            </a:xfrm>
            <a:prstGeom prst="rect">
              <a:avLst/>
            </a:prstGeom>
            <a:noFill/>
          </p:spPr>
          <p:txBody>
            <a:bodyPr wrap="none" rtlCol="0">
              <a:spAutoFit/>
            </a:bodyPr>
            <a:lstStyle/>
            <a:p>
              <a:r>
                <a:rPr lang="en-US" sz="2000" dirty="0"/>
                <a:t>The Industrial </a:t>
              </a:r>
              <a:r>
                <a:rPr lang="en-US" sz="2000" dirty="0" smtClean="0"/>
                <a:t/>
              </a:r>
              <a:br>
                <a:rPr lang="en-US" sz="2000" dirty="0" smtClean="0"/>
              </a:br>
              <a:r>
                <a:rPr lang="en-US" sz="2000" dirty="0" smtClean="0"/>
                <a:t>Enterprise</a:t>
              </a:r>
              <a:endParaRPr lang="en-US" sz="2000" dirty="0"/>
            </a:p>
          </p:txBody>
        </p:sp>
        <p:sp>
          <p:nvSpPr>
            <p:cNvPr id="14" name="Rectangle 13"/>
            <p:cNvSpPr/>
            <p:nvPr/>
          </p:nvSpPr>
          <p:spPr bwMode="auto">
            <a:xfrm rot="20513663">
              <a:off x="6540664" y="2290031"/>
              <a:ext cx="322372" cy="975439"/>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chemeClr val="bg1"/>
                </a:solidFill>
                <a:latin typeface="Arial" charset="0"/>
              </a:endParaRPr>
            </a:p>
          </p:txBody>
        </p:sp>
        <p:sp>
          <p:nvSpPr>
            <p:cNvPr id="15" name="Oval 14"/>
            <p:cNvSpPr/>
            <p:nvPr/>
          </p:nvSpPr>
          <p:spPr>
            <a:xfrm>
              <a:off x="7978029" y="2072519"/>
              <a:ext cx="612266" cy="612266"/>
            </a:xfrm>
            <a:prstGeom prst="ellipse">
              <a:avLst/>
            </a:prstGeom>
            <a:solidFill>
              <a:srgbClr val="00529B"/>
            </a:solidFill>
            <a:ln w="1905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pic>
          <p:nvPicPr>
            <p:cNvPr id="16" name="Picture 15"/>
            <p:cNvPicPr>
              <a:picLocks noChangeAspect="1"/>
            </p:cNvPicPr>
            <p:nvPr/>
          </p:nvPicPr>
          <p:blipFill>
            <a:blip r:embed="rId4"/>
            <a:stretch>
              <a:fillRect/>
            </a:stretch>
          </p:blipFill>
          <p:spPr>
            <a:xfrm>
              <a:off x="1722244" y="1314554"/>
              <a:ext cx="3098582" cy="2326617"/>
            </a:xfrm>
            <a:prstGeom prst="rect">
              <a:avLst/>
            </a:prstGeom>
          </p:spPr>
        </p:pic>
        <p:sp>
          <p:nvSpPr>
            <p:cNvPr id="17" name="TextBox 16"/>
            <p:cNvSpPr txBox="1"/>
            <p:nvPr/>
          </p:nvSpPr>
          <p:spPr>
            <a:xfrm>
              <a:off x="5780538" y="2475216"/>
              <a:ext cx="1855728" cy="695710"/>
            </a:xfrm>
            <a:prstGeom prst="rect">
              <a:avLst/>
            </a:prstGeom>
            <a:noFill/>
          </p:spPr>
          <p:txBody>
            <a:bodyPr wrap="square" rtlCol="0">
              <a:spAutoFit/>
            </a:bodyPr>
            <a:lstStyle/>
            <a:p>
              <a:r>
                <a:rPr lang="en-US" sz="2000" b="1" dirty="0"/>
                <a:t>The Digital Divide</a:t>
              </a:r>
            </a:p>
          </p:txBody>
        </p:sp>
        <p:cxnSp>
          <p:nvCxnSpPr>
            <p:cNvPr id="18" name="Straight Connector 17"/>
            <p:cNvCxnSpPr/>
            <p:nvPr/>
          </p:nvCxnSpPr>
          <p:spPr bwMode="auto">
            <a:xfrm flipV="1">
              <a:off x="8772152" y="5475578"/>
              <a:ext cx="616723" cy="355741"/>
            </a:xfrm>
            <a:prstGeom prst="line">
              <a:avLst/>
            </a:prstGeom>
            <a:solidFill>
              <a:srgbClr val="00529B"/>
            </a:solidFill>
            <a:ln w="25400" cap="flat" cmpd="sng" algn="ctr">
              <a:solidFill>
                <a:srgbClr val="666666"/>
              </a:solidFill>
              <a:prstDash val="solid"/>
              <a:round/>
              <a:headEnd type="none" w="med" len="med"/>
              <a:tailEnd type="none" w="lg" len="lg"/>
            </a:ln>
            <a:effectLst/>
          </p:spPr>
        </p:cxnSp>
        <p:sp>
          <p:nvSpPr>
            <p:cNvPr id="19" name="Block Arc 18"/>
            <p:cNvSpPr/>
            <p:nvPr/>
          </p:nvSpPr>
          <p:spPr bwMode="auto">
            <a:xfrm>
              <a:off x="8692448" y="4091512"/>
              <a:ext cx="2156514" cy="2156514"/>
            </a:xfrm>
            <a:prstGeom prst="blockArc">
              <a:avLst>
                <a:gd name="adj1" fmla="val 13350905"/>
                <a:gd name="adj2" fmla="val 19094210"/>
                <a:gd name="adj3" fmla="val 13464"/>
              </a:avLst>
            </a:prstGeom>
            <a:solidFill>
              <a:srgbClr val="002F5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chemeClr val="bg1"/>
                </a:solidFill>
                <a:latin typeface="Arial" charset="0"/>
              </a:endParaRPr>
            </a:p>
          </p:txBody>
        </p:sp>
        <p:sp>
          <p:nvSpPr>
            <p:cNvPr id="20" name="TextBox 19"/>
            <p:cNvSpPr txBox="1"/>
            <p:nvPr/>
          </p:nvSpPr>
          <p:spPr>
            <a:xfrm>
              <a:off x="8853715" y="4261499"/>
              <a:ext cx="1833980" cy="1831204"/>
            </a:xfrm>
            <a:prstGeom prst="rect">
              <a:avLst/>
            </a:prstGeom>
            <a:noFill/>
          </p:spPr>
          <p:txBody>
            <a:bodyPr wrap="none" rtlCol="0">
              <a:prstTxWarp prst="textArchUp">
                <a:avLst/>
              </a:prstTxWarp>
              <a:spAutoFit/>
            </a:bodyPr>
            <a:lstStyle/>
            <a:p>
              <a:r>
                <a:rPr lang="en-US" sz="1200" dirty="0">
                  <a:solidFill>
                    <a:schemeClr val="bg1"/>
                  </a:solidFill>
                </a:rPr>
                <a:t>Strategy Realization</a:t>
              </a:r>
            </a:p>
          </p:txBody>
        </p:sp>
        <p:sp>
          <p:nvSpPr>
            <p:cNvPr id="21" name="TextBox 20"/>
            <p:cNvSpPr txBox="1"/>
            <p:nvPr/>
          </p:nvSpPr>
          <p:spPr>
            <a:xfrm rot="20385910">
              <a:off x="7337197" y="3814136"/>
              <a:ext cx="1361182" cy="1361182"/>
            </a:xfrm>
            <a:prstGeom prst="rect">
              <a:avLst/>
            </a:prstGeom>
            <a:noFill/>
          </p:spPr>
          <p:txBody>
            <a:bodyPr wrap="none" rtlCol="0">
              <a:prstTxWarp prst="textArchUp">
                <a:avLst/>
              </a:prstTxWarp>
              <a:spAutoFit/>
            </a:bodyPr>
            <a:lstStyle/>
            <a:p>
              <a:r>
                <a:rPr lang="en-US" sz="1000" dirty="0"/>
                <a:t>Projects</a:t>
              </a:r>
            </a:p>
          </p:txBody>
        </p:sp>
        <p:cxnSp>
          <p:nvCxnSpPr>
            <p:cNvPr id="22" name="Straight Connector 21"/>
            <p:cNvCxnSpPr/>
            <p:nvPr/>
          </p:nvCxnSpPr>
          <p:spPr bwMode="auto">
            <a:xfrm flipH="1">
              <a:off x="7379759" y="4484643"/>
              <a:ext cx="628394" cy="428958"/>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23" name="Straight Connector 22"/>
            <p:cNvCxnSpPr/>
            <p:nvPr/>
          </p:nvCxnSpPr>
          <p:spPr bwMode="auto">
            <a:xfrm>
              <a:off x="7356735" y="4111776"/>
              <a:ext cx="646041" cy="382265"/>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24" name="Straight Connector 23"/>
            <p:cNvCxnSpPr/>
            <p:nvPr/>
          </p:nvCxnSpPr>
          <p:spPr bwMode="auto">
            <a:xfrm flipH="1" flipV="1">
              <a:off x="7256658" y="4465096"/>
              <a:ext cx="865222" cy="21423"/>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25" name="Straight Connector 24"/>
            <p:cNvCxnSpPr/>
            <p:nvPr/>
          </p:nvCxnSpPr>
          <p:spPr bwMode="auto">
            <a:xfrm>
              <a:off x="8182449" y="4489247"/>
              <a:ext cx="1595004" cy="689717"/>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26" name="Straight Connector 25"/>
            <p:cNvCxnSpPr/>
            <p:nvPr/>
          </p:nvCxnSpPr>
          <p:spPr bwMode="auto">
            <a:xfrm>
              <a:off x="8025651" y="4498732"/>
              <a:ext cx="428766" cy="1029293"/>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27" name="Straight Connector 26"/>
            <p:cNvCxnSpPr/>
            <p:nvPr/>
          </p:nvCxnSpPr>
          <p:spPr bwMode="auto">
            <a:xfrm>
              <a:off x="8018773" y="4459623"/>
              <a:ext cx="767965" cy="629300"/>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28" name="Straight Connector 27"/>
            <p:cNvCxnSpPr>
              <a:endCxn id="56" idx="0"/>
            </p:cNvCxnSpPr>
            <p:nvPr/>
          </p:nvCxnSpPr>
          <p:spPr bwMode="auto">
            <a:xfrm flipH="1">
              <a:off x="8017855" y="3763663"/>
              <a:ext cx="152218" cy="606942"/>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29" name="Straight Connector 28"/>
            <p:cNvCxnSpPr/>
            <p:nvPr/>
          </p:nvCxnSpPr>
          <p:spPr bwMode="auto">
            <a:xfrm flipH="1">
              <a:off x="8021669" y="3877701"/>
              <a:ext cx="600196" cy="581922"/>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30" name="Straight Connector 29"/>
            <p:cNvCxnSpPr>
              <a:stCxn id="37" idx="0"/>
              <a:endCxn id="56" idx="0"/>
            </p:cNvCxnSpPr>
            <p:nvPr/>
          </p:nvCxnSpPr>
          <p:spPr bwMode="auto">
            <a:xfrm flipV="1">
              <a:off x="7643052" y="4370605"/>
              <a:ext cx="374803" cy="1146685"/>
            </a:xfrm>
            <a:prstGeom prst="line">
              <a:avLst/>
            </a:prstGeom>
            <a:solidFill>
              <a:srgbClr val="00529B"/>
            </a:solidFill>
            <a:ln w="25400" cap="flat" cmpd="sng" algn="ctr">
              <a:solidFill>
                <a:srgbClr val="666666"/>
              </a:solidFill>
              <a:prstDash val="solid"/>
              <a:round/>
              <a:headEnd type="none" w="med" len="med"/>
              <a:tailEnd type="none" w="lg" len="lg"/>
            </a:ln>
            <a:effectLst/>
          </p:spPr>
        </p:cxnSp>
        <p:sp>
          <p:nvSpPr>
            <p:cNvPr id="31" name="Oval 30"/>
            <p:cNvSpPr>
              <a:spLocks noChangeAspect="1"/>
            </p:cNvSpPr>
            <p:nvPr/>
          </p:nvSpPr>
          <p:spPr bwMode="auto">
            <a:xfrm>
              <a:off x="8057076" y="3629845"/>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sp>
          <p:nvSpPr>
            <p:cNvPr id="32" name="Oval 31"/>
            <p:cNvSpPr>
              <a:spLocks noChangeAspect="1"/>
            </p:cNvSpPr>
            <p:nvPr/>
          </p:nvSpPr>
          <p:spPr bwMode="auto">
            <a:xfrm>
              <a:off x="8513156" y="3790235"/>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sp>
          <p:nvSpPr>
            <p:cNvPr id="33" name="Oval 32"/>
            <p:cNvSpPr>
              <a:spLocks noChangeAspect="1"/>
            </p:cNvSpPr>
            <p:nvPr/>
          </p:nvSpPr>
          <p:spPr bwMode="auto">
            <a:xfrm>
              <a:off x="7135462" y="4351539"/>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cxnSp>
          <p:nvCxnSpPr>
            <p:cNvPr id="34" name="Straight Connector 33"/>
            <p:cNvCxnSpPr/>
            <p:nvPr/>
          </p:nvCxnSpPr>
          <p:spPr bwMode="auto">
            <a:xfrm flipH="1">
              <a:off x="7246733" y="5694488"/>
              <a:ext cx="385579" cy="500004"/>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35" name="Straight Connector 34"/>
            <p:cNvCxnSpPr/>
            <p:nvPr/>
          </p:nvCxnSpPr>
          <p:spPr bwMode="auto">
            <a:xfrm>
              <a:off x="7657485" y="5700908"/>
              <a:ext cx="389911" cy="493584"/>
            </a:xfrm>
            <a:prstGeom prst="line">
              <a:avLst/>
            </a:prstGeom>
            <a:solidFill>
              <a:srgbClr val="00529B"/>
            </a:solidFill>
            <a:ln w="25400" cap="flat" cmpd="sng" algn="ctr">
              <a:solidFill>
                <a:srgbClr val="666666"/>
              </a:solidFill>
              <a:prstDash val="solid"/>
              <a:round/>
              <a:headEnd type="none" w="med" len="med"/>
              <a:tailEnd type="none" w="lg" len="lg"/>
            </a:ln>
            <a:effectLst/>
          </p:spPr>
        </p:cxnSp>
        <p:cxnSp>
          <p:nvCxnSpPr>
            <p:cNvPr id="36" name="Straight Connector 35"/>
            <p:cNvCxnSpPr/>
            <p:nvPr/>
          </p:nvCxnSpPr>
          <p:spPr bwMode="auto">
            <a:xfrm flipH="1">
              <a:off x="7660229" y="5679132"/>
              <a:ext cx="9534" cy="587134"/>
            </a:xfrm>
            <a:prstGeom prst="line">
              <a:avLst/>
            </a:prstGeom>
            <a:solidFill>
              <a:srgbClr val="00529B"/>
            </a:solidFill>
            <a:ln w="25400" cap="flat" cmpd="sng" algn="ctr">
              <a:solidFill>
                <a:srgbClr val="666666"/>
              </a:solidFill>
              <a:prstDash val="solid"/>
              <a:round/>
              <a:headEnd type="none" w="med" len="med"/>
              <a:tailEnd type="none" w="lg" len="lg"/>
            </a:ln>
            <a:effectLst/>
          </p:spPr>
        </p:cxnSp>
        <p:sp>
          <p:nvSpPr>
            <p:cNvPr id="37" name="Rectangle 36"/>
            <p:cNvSpPr/>
            <p:nvPr/>
          </p:nvSpPr>
          <p:spPr bwMode="auto">
            <a:xfrm>
              <a:off x="7257629" y="5517290"/>
              <a:ext cx="770845" cy="361735"/>
            </a:xfrm>
            <a:prstGeom prst="rect">
              <a:avLst/>
            </a:prstGeom>
            <a:solidFill>
              <a:schemeClr val="bg1"/>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chemeClr val="bg1"/>
                </a:solidFill>
                <a:latin typeface="Arial" charset="0"/>
              </a:endParaRPr>
            </a:p>
          </p:txBody>
        </p:sp>
        <p:sp>
          <p:nvSpPr>
            <p:cNvPr id="38" name="Rectangle 37"/>
            <p:cNvSpPr/>
            <p:nvPr/>
          </p:nvSpPr>
          <p:spPr>
            <a:xfrm>
              <a:off x="7110868" y="5575816"/>
              <a:ext cx="1085410" cy="244681"/>
            </a:xfrm>
            <a:prstGeom prst="rect">
              <a:avLst/>
            </a:prstGeom>
          </p:spPr>
          <p:txBody>
            <a:bodyPr wrap="square" lIns="0" tIns="0" rIns="0" bIns="0" anchor="ctr" anchorCtr="0">
              <a:noAutofit/>
            </a:bodyPr>
            <a:lstStyle/>
            <a:p>
              <a:r>
                <a:rPr lang="en-US" sz="1100" dirty="0">
                  <a:solidFill>
                    <a:srgbClr val="000000"/>
                  </a:solidFill>
                </a:rPr>
                <a:t>Program</a:t>
              </a:r>
            </a:p>
          </p:txBody>
        </p:sp>
        <p:sp>
          <p:nvSpPr>
            <p:cNvPr id="39" name="Oval 38"/>
            <p:cNvSpPr>
              <a:spLocks noChangeAspect="1"/>
            </p:cNvSpPr>
            <p:nvPr/>
          </p:nvSpPr>
          <p:spPr bwMode="auto">
            <a:xfrm>
              <a:off x="7153818" y="6092165"/>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sp>
          <p:nvSpPr>
            <p:cNvPr id="40" name="Oval 39"/>
            <p:cNvSpPr>
              <a:spLocks noChangeAspect="1"/>
            </p:cNvSpPr>
            <p:nvPr/>
          </p:nvSpPr>
          <p:spPr bwMode="auto">
            <a:xfrm>
              <a:off x="7547669" y="6092165"/>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sp>
          <p:nvSpPr>
            <p:cNvPr id="41" name="Oval 40"/>
            <p:cNvSpPr>
              <a:spLocks noChangeAspect="1"/>
            </p:cNvSpPr>
            <p:nvPr/>
          </p:nvSpPr>
          <p:spPr bwMode="auto">
            <a:xfrm>
              <a:off x="7917944" y="6092165"/>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sp>
          <p:nvSpPr>
            <p:cNvPr id="42" name="Oval 41"/>
            <p:cNvSpPr>
              <a:spLocks noChangeAspect="1"/>
            </p:cNvSpPr>
            <p:nvPr/>
          </p:nvSpPr>
          <p:spPr bwMode="auto">
            <a:xfrm>
              <a:off x="7238432" y="4009594"/>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grpSp>
          <p:nvGrpSpPr>
            <p:cNvPr id="43" name="Group 42"/>
            <p:cNvGrpSpPr/>
            <p:nvPr/>
          </p:nvGrpSpPr>
          <p:grpSpPr>
            <a:xfrm>
              <a:off x="8416987" y="4853084"/>
              <a:ext cx="558815" cy="350332"/>
              <a:chOff x="1852418" y="3737282"/>
              <a:chExt cx="558815" cy="350332"/>
            </a:xfrm>
          </p:grpSpPr>
          <p:sp>
            <p:nvSpPr>
              <p:cNvPr id="44" name="Freeform 5"/>
              <p:cNvSpPr>
                <a:spLocks noChangeAspect="1"/>
              </p:cNvSpPr>
              <p:nvPr/>
            </p:nvSpPr>
            <p:spPr bwMode="auto">
              <a:xfrm>
                <a:off x="1884945" y="3737282"/>
                <a:ext cx="526288" cy="335220"/>
              </a:xfrm>
              <a:custGeom>
                <a:avLst/>
                <a:gdLst>
                  <a:gd name="T0" fmla="*/ 2380 w 2710"/>
                  <a:gd name="T1" fmla="*/ 778 h 1725"/>
                  <a:gd name="T2" fmla="*/ 2391 w 2710"/>
                  <a:gd name="T3" fmla="*/ 655 h 1725"/>
                  <a:gd name="T4" fmla="*/ 1736 w 2710"/>
                  <a:gd name="T5" fmla="*/ 0 h 1725"/>
                  <a:gd name="T6" fmla="*/ 1154 w 2710"/>
                  <a:gd name="T7" fmla="*/ 354 h 1725"/>
                  <a:gd name="T8" fmla="*/ 879 w 2710"/>
                  <a:gd name="T9" fmla="*/ 257 h 1725"/>
                  <a:gd name="T10" fmla="*/ 444 w 2710"/>
                  <a:gd name="T11" fmla="*/ 625 h 1725"/>
                  <a:gd name="T12" fmla="*/ 0 w 2710"/>
                  <a:gd name="T13" fmla="*/ 1170 h 1725"/>
                  <a:gd name="T14" fmla="*/ 555 w 2710"/>
                  <a:gd name="T15" fmla="*/ 1725 h 1725"/>
                  <a:gd name="T16" fmla="*/ 2224 w 2710"/>
                  <a:gd name="T17" fmla="*/ 1725 h 1725"/>
                  <a:gd name="T18" fmla="*/ 2710 w 2710"/>
                  <a:gd name="T19" fmla="*/ 1239 h 1725"/>
                  <a:gd name="T20" fmla="*/ 2380 w 2710"/>
                  <a:gd name="T21" fmla="*/ 778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0" h="1725">
                    <a:moveTo>
                      <a:pt x="2380" y="778"/>
                    </a:moveTo>
                    <a:cubicBezTo>
                      <a:pt x="2387" y="738"/>
                      <a:pt x="2391" y="697"/>
                      <a:pt x="2391" y="655"/>
                    </a:cubicBezTo>
                    <a:cubicBezTo>
                      <a:pt x="2391" y="293"/>
                      <a:pt x="2098" y="0"/>
                      <a:pt x="1736" y="0"/>
                    </a:cubicBezTo>
                    <a:cubicBezTo>
                      <a:pt x="1483" y="0"/>
                      <a:pt x="1263" y="144"/>
                      <a:pt x="1154" y="354"/>
                    </a:cubicBezTo>
                    <a:cubicBezTo>
                      <a:pt x="1079" y="294"/>
                      <a:pt x="983" y="257"/>
                      <a:pt x="879" y="257"/>
                    </a:cubicBezTo>
                    <a:cubicBezTo>
                      <a:pt x="660" y="257"/>
                      <a:pt x="479" y="416"/>
                      <a:pt x="444" y="625"/>
                    </a:cubicBezTo>
                    <a:cubicBezTo>
                      <a:pt x="191" y="677"/>
                      <a:pt x="0" y="901"/>
                      <a:pt x="0" y="1170"/>
                    </a:cubicBezTo>
                    <a:cubicBezTo>
                      <a:pt x="0" y="1476"/>
                      <a:pt x="249" y="1725"/>
                      <a:pt x="555" y="1725"/>
                    </a:cubicBezTo>
                    <a:cubicBezTo>
                      <a:pt x="2224" y="1725"/>
                      <a:pt x="2224" y="1725"/>
                      <a:pt x="2224" y="1725"/>
                    </a:cubicBezTo>
                    <a:cubicBezTo>
                      <a:pt x="2492" y="1725"/>
                      <a:pt x="2710" y="1507"/>
                      <a:pt x="2710" y="1239"/>
                    </a:cubicBezTo>
                    <a:cubicBezTo>
                      <a:pt x="2710" y="1025"/>
                      <a:pt x="2572" y="843"/>
                      <a:pt x="2380" y="778"/>
                    </a:cubicBezTo>
                    <a:close/>
                  </a:path>
                </a:pathLst>
              </a:custGeom>
              <a:solidFill>
                <a:srgbClr val="00529B"/>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45" name="Rectangle 44"/>
              <p:cNvSpPr/>
              <p:nvPr/>
            </p:nvSpPr>
            <p:spPr>
              <a:xfrm>
                <a:off x="1852418" y="3839147"/>
                <a:ext cx="550772" cy="248467"/>
              </a:xfrm>
              <a:prstGeom prst="rect">
                <a:avLst/>
              </a:prstGeom>
            </p:spPr>
            <p:txBody>
              <a:bodyPr wrap="none">
                <a:spAutoFit/>
              </a:bodyPr>
              <a:lstStyle/>
              <a:p>
                <a:r>
                  <a:rPr lang="en-US" sz="1000" dirty="0">
                    <a:solidFill>
                      <a:schemeClr val="bg1"/>
                    </a:solidFill>
                  </a:rPr>
                  <a:t>Team</a:t>
                </a:r>
              </a:p>
            </p:txBody>
          </p:sp>
        </p:grpSp>
        <p:sp>
          <p:nvSpPr>
            <p:cNvPr id="46" name="Rounded Rectangle 45"/>
            <p:cNvSpPr/>
            <p:nvPr/>
          </p:nvSpPr>
          <p:spPr bwMode="auto">
            <a:xfrm>
              <a:off x="8186124" y="5401823"/>
              <a:ext cx="563020" cy="255918"/>
            </a:xfrm>
            <a:prstGeom prst="roundRect">
              <a:avLst>
                <a:gd name="adj" fmla="val 18491"/>
              </a:avLst>
            </a:prstGeom>
            <a:solidFill>
              <a:schemeClr val="bg1"/>
            </a:solidFill>
            <a:ln w="38100" cap="rnd">
              <a:solidFill>
                <a:srgbClr val="666666"/>
              </a:solidFill>
              <a:prstDash val="sysDot"/>
              <a:round/>
              <a:headEnd/>
              <a:tailEnd/>
            </a:ln>
          </p:spPr>
          <p:txBody>
            <a:bodyPr vert="horz" wrap="square" lIns="0" tIns="0" rIns="0" bIns="0" numCol="1" anchor="ctr" anchorCtr="0" compatLnSpc="1">
              <a:prstTxWarp prst="textNoShape">
                <a:avLst/>
              </a:prstTxWarp>
            </a:bodyPr>
            <a:lstStyle/>
            <a:p>
              <a:r>
                <a:rPr lang="en-US" sz="1000" dirty="0">
                  <a:solidFill>
                    <a:srgbClr val="000000"/>
                  </a:solidFill>
                </a:rPr>
                <a:t>Stream</a:t>
              </a:r>
            </a:p>
          </p:txBody>
        </p:sp>
        <p:sp>
          <p:nvSpPr>
            <p:cNvPr id="47" name="TextBox 46"/>
            <p:cNvSpPr txBox="1"/>
            <p:nvPr/>
          </p:nvSpPr>
          <p:spPr>
            <a:xfrm rot="16200000">
              <a:off x="6483769" y="4364864"/>
              <a:ext cx="1361182" cy="348345"/>
            </a:xfrm>
            <a:prstGeom prst="rect">
              <a:avLst/>
            </a:prstGeom>
            <a:noFill/>
          </p:spPr>
          <p:txBody>
            <a:bodyPr wrap="none" rtlCol="0">
              <a:prstTxWarp prst="textArchUp">
                <a:avLst/>
              </a:prstTxWarp>
              <a:spAutoFit/>
            </a:bodyPr>
            <a:lstStyle/>
            <a:p>
              <a:r>
                <a:rPr lang="en-US" sz="1000" dirty="0">
                  <a:solidFill>
                    <a:srgbClr val="00529B"/>
                  </a:solidFill>
                </a:rPr>
                <a:t>Products</a:t>
              </a:r>
            </a:p>
          </p:txBody>
        </p:sp>
        <p:sp>
          <p:nvSpPr>
            <p:cNvPr id="48" name="Oval 47"/>
            <p:cNvSpPr>
              <a:spLocks noChangeAspect="1"/>
            </p:cNvSpPr>
            <p:nvPr/>
          </p:nvSpPr>
          <p:spPr bwMode="auto">
            <a:xfrm>
              <a:off x="7268076" y="4818718"/>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cxnSp>
          <p:nvCxnSpPr>
            <p:cNvPr id="49" name="Straight Connector 48"/>
            <p:cNvCxnSpPr/>
            <p:nvPr/>
          </p:nvCxnSpPr>
          <p:spPr bwMode="auto">
            <a:xfrm flipV="1">
              <a:off x="7984252" y="4318429"/>
              <a:ext cx="798303" cy="183692"/>
            </a:xfrm>
            <a:prstGeom prst="line">
              <a:avLst/>
            </a:prstGeom>
            <a:solidFill>
              <a:srgbClr val="00529B"/>
            </a:solidFill>
            <a:ln w="25400" cap="flat" cmpd="sng" algn="ctr">
              <a:solidFill>
                <a:srgbClr val="666666"/>
              </a:solidFill>
              <a:prstDash val="solid"/>
              <a:round/>
              <a:headEnd type="none" w="med" len="med"/>
              <a:tailEnd type="none" w="lg" len="lg"/>
            </a:ln>
            <a:effectLst/>
          </p:spPr>
        </p:cxnSp>
        <p:grpSp>
          <p:nvGrpSpPr>
            <p:cNvPr id="50" name="Group 49"/>
            <p:cNvGrpSpPr>
              <a:grpSpLocks noChangeAspect="1"/>
            </p:cNvGrpSpPr>
            <p:nvPr/>
          </p:nvGrpSpPr>
          <p:grpSpPr>
            <a:xfrm>
              <a:off x="7514935" y="3993134"/>
              <a:ext cx="1005840" cy="1005840"/>
              <a:chOff x="2139301" y="2057286"/>
              <a:chExt cx="1097280" cy="1097280"/>
            </a:xfrm>
          </p:grpSpPr>
          <p:sp>
            <p:nvSpPr>
              <p:cNvPr id="51" name="Oval 50"/>
              <p:cNvSpPr>
                <a:spLocks noChangeAspect="1"/>
              </p:cNvSpPr>
              <p:nvPr/>
            </p:nvSpPr>
            <p:spPr bwMode="auto">
              <a:xfrm>
                <a:off x="2162161" y="2080146"/>
                <a:ext cx="1051560" cy="1051560"/>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chemeClr val="bg1"/>
                  </a:solidFill>
                  <a:latin typeface="Arial" charset="0"/>
                </a:endParaRPr>
              </a:p>
            </p:txBody>
          </p:sp>
          <p:grpSp>
            <p:nvGrpSpPr>
              <p:cNvPr id="52" name="Group 51"/>
              <p:cNvGrpSpPr/>
              <p:nvPr/>
            </p:nvGrpSpPr>
            <p:grpSpPr>
              <a:xfrm>
                <a:off x="2139301" y="2057286"/>
                <a:ext cx="1097280" cy="1097280"/>
                <a:chOff x="1671924" y="2057286"/>
                <a:chExt cx="1097280" cy="1097280"/>
              </a:xfrm>
            </p:grpSpPr>
            <p:pic>
              <p:nvPicPr>
                <p:cNvPr id="53" name="Picture 52"/>
                <p:cNvPicPr>
                  <a:picLocks noChangeAspect="1"/>
                </p:cNvPicPr>
                <p:nvPr/>
              </p:nvPicPr>
              <p:blipFill>
                <a:blip r:embed="rId5"/>
                <a:stretch>
                  <a:fillRect/>
                </a:stretch>
              </p:blipFill>
              <p:spPr>
                <a:xfrm>
                  <a:off x="1671924" y="2057286"/>
                  <a:ext cx="1097280" cy="1097280"/>
                </a:xfrm>
                <a:prstGeom prst="rect">
                  <a:avLst/>
                </a:prstGeom>
              </p:spPr>
            </p:pic>
            <p:sp>
              <p:nvSpPr>
                <p:cNvPr id="54" name="TextBox 53"/>
                <p:cNvSpPr txBox="1"/>
                <p:nvPr/>
              </p:nvSpPr>
              <p:spPr>
                <a:xfrm>
                  <a:off x="1745883" y="2121654"/>
                  <a:ext cx="949363" cy="949363"/>
                </a:xfrm>
                <a:prstGeom prst="rect">
                  <a:avLst/>
                </a:prstGeom>
                <a:noFill/>
              </p:spPr>
              <p:txBody>
                <a:bodyPr wrap="square" rtlCol="0">
                  <a:prstTxWarp prst="textArchDown">
                    <a:avLst/>
                  </a:prstTxWarp>
                  <a:spAutoFit/>
                </a:bodyPr>
                <a:lstStyle/>
                <a:p>
                  <a:r>
                    <a:rPr lang="en-US" sz="900" dirty="0">
                      <a:solidFill>
                        <a:schemeClr val="bg1"/>
                      </a:solidFill>
                    </a:rPr>
                    <a:t>Orchestrate</a:t>
                  </a:r>
                </a:p>
              </p:txBody>
            </p:sp>
            <p:sp>
              <p:nvSpPr>
                <p:cNvPr id="55" name="TextBox 54"/>
                <p:cNvSpPr txBox="1">
                  <a:spLocks noChangeAspect="1"/>
                </p:cNvSpPr>
                <p:nvPr/>
              </p:nvSpPr>
              <p:spPr>
                <a:xfrm>
                  <a:off x="1800253" y="2169063"/>
                  <a:ext cx="874382" cy="874382"/>
                </a:xfrm>
                <a:prstGeom prst="rect">
                  <a:avLst/>
                </a:prstGeom>
                <a:noFill/>
              </p:spPr>
              <p:txBody>
                <a:bodyPr wrap="square" rtlCol="0">
                  <a:prstTxWarp prst="textArchUp">
                    <a:avLst/>
                  </a:prstTxWarp>
                  <a:spAutoFit/>
                </a:bodyPr>
                <a:lstStyle/>
                <a:p>
                  <a:r>
                    <a:rPr lang="en-US" sz="900" dirty="0">
                      <a:solidFill>
                        <a:schemeClr val="bg1"/>
                      </a:solidFill>
                    </a:rPr>
                    <a:t>Advise</a:t>
                  </a:r>
                </a:p>
              </p:txBody>
            </p:sp>
            <p:sp>
              <p:nvSpPr>
                <p:cNvPr id="56" name="TextBox 55"/>
                <p:cNvSpPr txBox="1"/>
                <p:nvPr/>
              </p:nvSpPr>
              <p:spPr>
                <a:xfrm>
                  <a:off x="1908764" y="2469073"/>
                  <a:ext cx="623600" cy="302181"/>
                </a:xfrm>
                <a:prstGeom prst="rect">
                  <a:avLst/>
                </a:prstGeom>
                <a:noFill/>
              </p:spPr>
              <p:txBody>
                <a:bodyPr wrap="square" rtlCol="0">
                  <a:spAutoFit/>
                </a:bodyPr>
                <a:lstStyle/>
                <a:p>
                  <a:r>
                    <a:rPr lang="en-US" sz="1200" b="1" dirty="0">
                      <a:solidFill>
                        <a:srgbClr val="000000"/>
                      </a:solidFill>
                    </a:rPr>
                    <a:t>PMO</a:t>
                  </a:r>
                </a:p>
              </p:txBody>
            </p:sp>
          </p:grpSp>
        </p:grpSp>
        <p:sp>
          <p:nvSpPr>
            <p:cNvPr id="57" name="Oval 56"/>
            <p:cNvSpPr>
              <a:spLocks noChangeAspect="1"/>
            </p:cNvSpPr>
            <p:nvPr/>
          </p:nvSpPr>
          <p:spPr bwMode="auto">
            <a:xfrm>
              <a:off x="8678975" y="4204128"/>
              <a:ext cx="230768" cy="228600"/>
            </a:xfrm>
            <a:prstGeom prst="ellipse">
              <a:avLst/>
            </a:prstGeom>
            <a:solidFill>
              <a:srgbClr val="66666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800" dirty="0">
                <a:solidFill>
                  <a:schemeClr val="bg1"/>
                </a:solidFill>
                <a:latin typeface="Arial" charset="0"/>
              </a:endParaRPr>
            </a:p>
          </p:txBody>
        </p:sp>
        <p:sp>
          <p:nvSpPr>
            <p:cNvPr id="58" name="Oval 57"/>
            <p:cNvSpPr/>
            <p:nvPr/>
          </p:nvSpPr>
          <p:spPr bwMode="auto">
            <a:xfrm>
              <a:off x="9046827" y="4446621"/>
              <a:ext cx="1439178" cy="143917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chemeClr val="bg1"/>
                </a:solidFill>
                <a:latin typeface="Arial" charset="0"/>
              </a:endParaRPr>
            </a:p>
          </p:txBody>
        </p:sp>
        <p:grpSp>
          <p:nvGrpSpPr>
            <p:cNvPr id="59" name="Group 58"/>
            <p:cNvGrpSpPr/>
            <p:nvPr/>
          </p:nvGrpSpPr>
          <p:grpSpPr>
            <a:xfrm>
              <a:off x="9041070" y="4435763"/>
              <a:ext cx="1463040" cy="1463040"/>
              <a:chOff x="5289550" y="2627313"/>
              <a:chExt cx="1612901" cy="1608138"/>
            </a:xfrm>
          </p:grpSpPr>
          <p:sp>
            <p:nvSpPr>
              <p:cNvPr id="60" name="Oval 28"/>
              <p:cNvSpPr>
                <a:spLocks noChangeArrowheads="1"/>
              </p:cNvSpPr>
              <p:nvPr/>
            </p:nvSpPr>
            <p:spPr bwMode="auto">
              <a:xfrm>
                <a:off x="5561013" y="2894013"/>
                <a:ext cx="1074738" cy="1074738"/>
              </a:xfrm>
              <a:prstGeom prst="ellipse">
                <a:avLst/>
              </a:pr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9"/>
              <p:cNvSpPr>
                <a:spLocks/>
              </p:cNvSpPr>
              <p:nvPr/>
            </p:nvSpPr>
            <p:spPr bwMode="auto">
              <a:xfrm>
                <a:off x="5289550" y="2627313"/>
                <a:ext cx="1608139" cy="908050"/>
              </a:xfrm>
              <a:custGeom>
                <a:avLst/>
                <a:gdLst>
                  <a:gd name="T0" fmla="*/ 185 w 368"/>
                  <a:gd name="T1" fmla="*/ 0 h 208"/>
                  <a:gd name="T2" fmla="*/ 0 w 368"/>
                  <a:gd name="T3" fmla="*/ 184 h 208"/>
                  <a:gd name="T4" fmla="*/ 24 w 368"/>
                  <a:gd name="T5" fmla="*/ 208 h 208"/>
                  <a:gd name="T6" fmla="*/ 48 w 368"/>
                  <a:gd name="T7" fmla="*/ 184 h 208"/>
                  <a:gd name="T8" fmla="*/ 185 w 368"/>
                  <a:gd name="T9" fmla="*/ 47 h 208"/>
                  <a:gd name="T10" fmla="*/ 321 w 368"/>
                  <a:gd name="T11" fmla="*/ 171 h 208"/>
                  <a:gd name="T12" fmla="*/ 345 w 368"/>
                  <a:gd name="T13" fmla="*/ 147 h 208"/>
                  <a:gd name="T14" fmla="*/ 368 w 368"/>
                  <a:gd name="T15" fmla="*/ 170 h 208"/>
                  <a:gd name="T16" fmla="*/ 185 w 368"/>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08">
                    <a:moveTo>
                      <a:pt x="185" y="0"/>
                    </a:moveTo>
                    <a:cubicBezTo>
                      <a:pt x="83" y="0"/>
                      <a:pt x="0" y="82"/>
                      <a:pt x="0" y="184"/>
                    </a:cubicBezTo>
                    <a:cubicBezTo>
                      <a:pt x="24" y="208"/>
                      <a:pt x="24" y="208"/>
                      <a:pt x="24" y="208"/>
                    </a:cubicBezTo>
                    <a:cubicBezTo>
                      <a:pt x="48" y="184"/>
                      <a:pt x="48" y="184"/>
                      <a:pt x="48" y="184"/>
                    </a:cubicBezTo>
                    <a:cubicBezTo>
                      <a:pt x="48" y="109"/>
                      <a:pt x="109" y="47"/>
                      <a:pt x="185" y="47"/>
                    </a:cubicBezTo>
                    <a:cubicBezTo>
                      <a:pt x="256" y="47"/>
                      <a:pt x="314" y="102"/>
                      <a:pt x="321" y="171"/>
                    </a:cubicBezTo>
                    <a:cubicBezTo>
                      <a:pt x="345" y="147"/>
                      <a:pt x="345" y="147"/>
                      <a:pt x="345" y="147"/>
                    </a:cubicBezTo>
                    <a:cubicBezTo>
                      <a:pt x="368" y="170"/>
                      <a:pt x="368" y="170"/>
                      <a:pt x="368" y="170"/>
                    </a:cubicBezTo>
                    <a:cubicBezTo>
                      <a:pt x="361" y="75"/>
                      <a:pt x="282" y="0"/>
                      <a:pt x="185" y="0"/>
                    </a:cubicBezTo>
                    <a:close/>
                  </a:path>
                </a:pathLst>
              </a:custGeom>
              <a:solidFill>
                <a:srgbClr val="00A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30"/>
              <p:cNvSpPr>
                <a:spLocks/>
              </p:cNvSpPr>
              <p:nvPr/>
            </p:nvSpPr>
            <p:spPr bwMode="auto">
              <a:xfrm>
                <a:off x="5294313" y="3325813"/>
                <a:ext cx="1608138" cy="909638"/>
              </a:xfrm>
              <a:custGeom>
                <a:avLst/>
                <a:gdLst>
                  <a:gd name="T0" fmla="*/ 344 w 368"/>
                  <a:gd name="T1" fmla="*/ 0 h 208"/>
                  <a:gd name="T2" fmla="*/ 320 w 368"/>
                  <a:gd name="T3" fmla="*/ 24 h 208"/>
                  <a:gd name="T4" fmla="*/ 184 w 368"/>
                  <a:gd name="T5" fmla="*/ 161 h 208"/>
                  <a:gd name="T6" fmla="*/ 48 w 368"/>
                  <a:gd name="T7" fmla="*/ 37 h 208"/>
                  <a:gd name="T8" fmla="*/ 23 w 368"/>
                  <a:gd name="T9" fmla="*/ 61 h 208"/>
                  <a:gd name="T10" fmla="*/ 0 w 368"/>
                  <a:gd name="T11" fmla="*/ 38 h 208"/>
                  <a:gd name="T12" fmla="*/ 184 w 368"/>
                  <a:gd name="T13" fmla="*/ 208 h 208"/>
                  <a:gd name="T14" fmla="*/ 368 w 368"/>
                  <a:gd name="T15" fmla="*/ 24 h 208"/>
                  <a:gd name="T16" fmla="*/ 344 w 368"/>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08">
                    <a:moveTo>
                      <a:pt x="344" y="0"/>
                    </a:moveTo>
                    <a:cubicBezTo>
                      <a:pt x="320" y="24"/>
                      <a:pt x="320" y="24"/>
                      <a:pt x="320" y="24"/>
                    </a:cubicBezTo>
                    <a:cubicBezTo>
                      <a:pt x="320" y="99"/>
                      <a:pt x="259" y="161"/>
                      <a:pt x="184" y="161"/>
                    </a:cubicBezTo>
                    <a:cubicBezTo>
                      <a:pt x="113" y="161"/>
                      <a:pt x="54" y="106"/>
                      <a:pt x="48" y="37"/>
                    </a:cubicBezTo>
                    <a:cubicBezTo>
                      <a:pt x="23" y="61"/>
                      <a:pt x="23" y="61"/>
                      <a:pt x="23" y="61"/>
                    </a:cubicBezTo>
                    <a:cubicBezTo>
                      <a:pt x="0" y="38"/>
                      <a:pt x="0" y="38"/>
                      <a:pt x="0" y="38"/>
                    </a:cubicBezTo>
                    <a:cubicBezTo>
                      <a:pt x="7" y="133"/>
                      <a:pt x="87" y="208"/>
                      <a:pt x="184" y="208"/>
                    </a:cubicBezTo>
                    <a:cubicBezTo>
                      <a:pt x="285" y="208"/>
                      <a:pt x="368" y="126"/>
                      <a:pt x="368" y="24"/>
                    </a:cubicBezTo>
                    <a:lnTo>
                      <a:pt x="344" y="0"/>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3" name="TextBox 62"/>
            <p:cNvSpPr txBox="1"/>
            <p:nvPr/>
          </p:nvSpPr>
          <p:spPr>
            <a:xfrm>
              <a:off x="9165201" y="4547098"/>
              <a:ext cx="1236707" cy="1240370"/>
            </a:xfrm>
            <a:prstGeom prst="rect">
              <a:avLst/>
            </a:prstGeom>
            <a:noFill/>
          </p:spPr>
          <p:txBody>
            <a:bodyPr wrap="square" rtlCol="0">
              <a:prstTxWarp prst="textArchUp">
                <a:avLst/>
              </a:prstTxWarp>
              <a:spAutoFit/>
            </a:bodyPr>
            <a:lstStyle/>
            <a:p>
              <a:r>
                <a:rPr lang="en-US" sz="1000" dirty="0">
                  <a:solidFill>
                    <a:schemeClr val="bg1"/>
                  </a:solidFill>
                </a:rPr>
                <a:t>Strategize</a:t>
              </a:r>
            </a:p>
          </p:txBody>
        </p:sp>
        <p:sp>
          <p:nvSpPr>
            <p:cNvPr id="64" name="TextBox 63"/>
            <p:cNvSpPr txBox="1"/>
            <p:nvPr/>
          </p:nvSpPr>
          <p:spPr>
            <a:xfrm>
              <a:off x="9140739" y="4522564"/>
              <a:ext cx="1285631" cy="1289439"/>
            </a:xfrm>
            <a:prstGeom prst="rect">
              <a:avLst/>
            </a:prstGeom>
            <a:noFill/>
          </p:spPr>
          <p:txBody>
            <a:bodyPr wrap="square" rtlCol="0">
              <a:prstTxWarp prst="textArchDown">
                <a:avLst/>
              </a:prstTxWarp>
              <a:spAutoFit/>
            </a:bodyPr>
            <a:lstStyle/>
            <a:p>
              <a:r>
                <a:rPr lang="en-US" sz="1000" dirty="0">
                  <a:solidFill>
                    <a:schemeClr val="bg1"/>
                  </a:solidFill>
                </a:rPr>
                <a:t>Enable</a:t>
              </a:r>
            </a:p>
          </p:txBody>
        </p:sp>
        <p:sp>
          <p:nvSpPr>
            <p:cNvPr id="65" name="TextBox 64"/>
            <p:cNvSpPr txBox="1"/>
            <p:nvPr/>
          </p:nvSpPr>
          <p:spPr>
            <a:xfrm>
              <a:off x="9192241" y="5020909"/>
              <a:ext cx="1191350" cy="338554"/>
            </a:xfrm>
            <a:prstGeom prst="rect">
              <a:avLst/>
            </a:prstGeom>
            <a:noFill/>
          </p:spPr>
          <p:txBody>
            <a:bodyPr wrap="square" rtlCol="0">
              <a:spAutoFit/>
            </a:bodyPr>
            <a:lstStyle/>
            <a:p>
              <a:r>
                <a:rPr lang="en-US" sz="1600" b="1" dirty="0"/>
                <a:t>SRO</a:t>
              </a:r>
            </a:p>
          </p:txBody>
        </p:sp>
        <p:sp>
          <p:nvSpPr>
            <p:cNvPr id="66" name="Rectangle 65"/>
            <p:cNvSpPr/>
            <p:nvPr/>
          </p:nvSpPr>
          <p:spPr bwMode="auto">
            <a:xfrm>
              <a:off x="8450850" y="5840924"/>
              <a:ext cx="770845" cy="361735"/>
            </a:xfrm>
            <a:prstGeom prst="rect">
              <a:avLst/>
            </a:prstGeom>
            <a:solidFill>
              <a:schemeClr val="bg1"/>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chemeClr val="bg1"/>
                </a:solidFill>
                <a:latin typeface="Arial" charset="0"/>
              </a:endParaRPr>
            </a:p>
          </p:txBody>
        </p:sp>
        <p:sp>
          <p:nvSpPr>
            <p:cNvPr id="67" name="Rectangle 66"/>
            <p:cNvSpPr/>
            <p:nvPr/>
          </p:nvSpPr>
          <p:spPr>
            <a:xfrm>
              <a:off x="8323967" y="5899450"/>
              <a:ext cx="1085410" cy="244681"/>
            </a:xfrm>
            <a:prstGeom prst="rect">
              <a:avLst/>
            </a:prstGeom>
          </p:spPr>
          <p:txBody>
            <a:bodyPr wrap="square" lIns="0" tIns="0" rIns="0" bIns="0" anchor="ctr" anchorCtr="0">
              <a:noAutofit/>
            </a:bodyPr>
            <a:lstStyle/>
            <a:p>
              <a:r>
                <a:rPr lang="en-US" sz="1100" dirty="0">
                  <a:solidFill>
                    <a:srgbClr val="000000"/>
                  </a:solidFill>
                </a:rPr>
                <a:t>Program</a:t>
              </a:r>
            </a:p>
          </p:txBody>
        </p:sp>
      </p:grpSp>
    </p:spTree>
    <p:extLst>
      <p:ext uri="{BB962C8B-B14F-4D97-AF65-F5344CB8AC3E}">
        <p14:creationId xmlns:p14="http://schemas.microsoft.com/office/powerpoint/2010/main" val="30711120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1255728"/>
          </a:xfrm>
        </p:spPr>
        <p:txBody>
          <a:bodyPr/>
          <a:lstStyle/>
          <a:p>
            <a:r>
              <a:rPr lang="en-US" sz="2800" dirty="0"/>
              <a:t>The Ps </a:t>
            </a:r>
            <a:r>
              <a:rPr lang="en-US" sz="2800" dirty="0" smtClean="0"/>
              <a:t>— </a:t>
            </a:r>
            <a:r>
              <a:rPr lang="en-US" sz="2800" dirty="0"/>
              <a:t>Definitions Vary </a:t>
            </a:r>
            <a:r>
              <a:rPr lang="en-US" sz="2800" dirty="0" smtClean="0"/>
              <a:t>by </a:t>
            </a:r>
            <a:r>
              <a:rPr lang="en-US" sz="2800" dirty="0"/>
              <a:t>Organization, </a:t>
            </a:r>
            <a:r>
              <a:rPr lang="en-US" sz="2800" dirty="0" smtClean="0"/>
              <a:t>but </a:t>
            </a:r>
            <a:r>
              <a:rPr lang="en-US" sz="2800" dirty="0"/>
              <a:t>Coexistence Is </a:t>
            </a:r>
            <a:r>
              <a:rPr lang="en-US" sz="2800" dirty="0" smtClean="0"/>
              <a:t>a Must as </a:t>
            </a:r>
            <a:r>
              <a:rPr lang="en-US" sz="2800" dirty="0"/>
              <a:t>All Forms </a:t>
            </a:r>
            <a:r>
              <a:rPr lang="en-US" sz="2800" dirty="0" smtClean="0"/>
              <a:t>of </a:t>
            </a:r>
            <a:r>
              <a:rPr lang="en-US" sz="2800" dirty="0"/>
              <a:t>Building Capabilities and Executing Change Will Be Called Into Play</a:t>
            </a:r>
          </a:p>
        </p:txBody>
      </p:sp>
      <p:sp>
        <p:nvSpPr>
          <p:cNvPr id="10" name="Rectangle 9"/>
          <p:cNvSpPr/>
          <p:nvPr/>
        </p:nvSpPr>
        <p:spPr>
          <a:xfrm>
            <a:off x="1320800" y="2722880"/>
            <a:ext cx="3025422" cy="3036691"/>
          </a:xfrm>
          <a:prstGeom prst="rect">
            <a:avLst/>
          </a:prstGeom>
          <a:noFill/>
          <a:ln w="28575">
            <a:solidFill>
              <a:srgbClr val="00A5E3"/>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4300" tIns="114300" rIns="114300" bIns="2052656" numCol="1" spcCol="1270" anchor="t" anchorCtr="0">
            <a:noAutofit/>
          </a:bodyPr>
          <a:lstStyle/>
          <a:p>
            <a:pPr lvl="0" algn="ctr" defTabSz="1333500">
              <a:lnSpc>
                <a:spcPct val="90000"/>
              </a:lnSpc>
              <a:spcBef>
                <a:spcPct val="0"/>
              </a:spcBef>
              <a:spcAft>
                <a:spcPct val="35000"/>
              </a:spcAft>
            </a:pPr>
            <a:r>
              <a:rPr lang="en-US" kern="1200" dirty="0" smtClean="0"/>
              <a:t>Product</a:t>
            </a:r>
            <a:br>
              <a:rPr lang="en-US" kern="1200" dirty="0" smtClean="0"/>
            </a:br>
            <a:r>
              <a:rPr lang="en-US" sz="2000" kern="1200" dirty="0" smtClean="0"/>
              <a:t>(and/or)</a:t>
            </a:r>
            <a:endParaRPr lang="en-US" sz="2000" kern="1200" dirty="0"/>
          </a:p>
        </p:txBody>
      </p:sp>
      <p:sp>
        <p:nvSpPr>
          <p:cNvPr id="11" name="Rectangle 10"/>
          <p:cNvSpPr/>
          <p:nvPr/>
        </p:nvSpPr>
        <p:spPr>
          <a:xfrm>
            <a:off x="2883385" y="3754727"/>
            <a:ext cx="1258070" cy="490505"/>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783" tIns="28433" rIns="34783" bIns="28433" numCol="1" spcCol="1270" anchor="ctr" anchorCtr="0">
            <a:noAutofit/>
          </a:bodyPr>
          <a:lstStyle/>
          <a:p>
            <a:pPr lvl="0" algn="ctr" defTabSz="444500">
              <a:lnSpc>
                <a:spcPct val="90000"/>
              </a:lnSpc>
              <a:spcBef>
                <a:spcPct val="0"/>
              </a:spcBef>
              <a:spcAft>
                <a:spcPct val="35000"/>
              </a:spcAft>
            </a:pPr>
            <a:r>
              <a:rPr lang="en-US" sz="1400" kern="1200" dirty="0" smtClean="0"/>
              <a:t>Application</a:t>
            </a:r>
            <a:endParaRPr lang="en-US" sz="1400" kern="1200" dirty="0"/>
          </a:p>
        </p:txBody>
      </p:sp>
      <p:sp>
        <p:nvSpPr>
          <p:cNvPr id="12" name="Rectangle 11"/>
          <p:cNvSpPr/>
          <p:nvPr/>
        </p:nvSpPr>
        <p:spPr>
          <a:xfrm>
            <a:off x="1525567" y="3754727"/>
            <a:ext cx="1258070" cy="490505"/>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783" tIns="28433" rIns="34783" bIns="28433" numCol="1" spcCol="1270" anchor="ctr" anchorCtr="0">
            <a:noAutofit/>
          </a:bodyPr>
          <a:lstStyle/>
          <a:p>
            <a:pPr lvl="0" algn="ctr" defTabSz="444500">
              <a:lnSpc>
                <a:spcPct val="90000"/>
              </a:lnSpc>
              <a:spcBef>
                <a:spcPct val="0"/>
              </a:spcBef>
              <a:spcAft>
                <a:spcPct val="35000"/>
              </a:spcAft>
            </a:pPr>
            <a:r>
              <a:rPr lang="en-US" sz="1400" kern="1200" dirty="0" smtClean="0"/>
              <a:t>Hardware/ Infrastructure</a:t>
            </a:r>
            <a:endParaRPr lang="en-US" sz="1400" kern="1200" dirty="0"/>
          </a:p>
        </p:txBody>
      </p:sp>
      <p:sp>
        <p:nvSpPr>
          <p:cNvPr id="13" name="Rectangle 12"/>
          <p:cNvSpPr/>
          <p:nvPr/>
        </p:nvSpPr>
        <p:spPr>
          <a:xfrm>
            <a:off x="2180158" y="4386137"/>
            <a:ext cx="1306706" cy="314754"/>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783" tIns="28433" rIns="34783" bIns="28433" numCol="1" spcCol="1270" anchor="ctr" anchorCtr="0">
            <a:noAutofit/>
          </a:bodyPr>
          <a:lstStyle/>
          <a:p>
            <a:pPr lvl="0" algn="ctr" defTabSz="444500">
              <a:lnSpc>
                <a:spcPct val="90000"/>
              </a:lnSpc>
              <a:spcBef>
                <a:spcPct val="0"/>
              </a:spcBef>
              <a:spcAft>
                <a:spcPct val="35000"/>
              </a:spcAft>
            </a:pPr>
            <a:r>
              <a:rPr lang="en-US" sz="1400" kern="1200" dirty="0" smtClean="0"/>
              <a:t>Services</a:t>
            </a:r>
            <a:endParaRPr lang="en-US" sz="1400" kern="1200" dirty="0"/>
          </a:p>
        </p:txBody>
      </p:sp>
      <p:sp>
        <p:nvSpPr>
          <p:cNvPr id="14" name="Rectangle 13"/>
          <p:cNvSpPr/>
          <p:nvPr/>
        </p:nvSpPr>
        <p:spPr>
          <a:xfrm>
            <a:off x="1525567" y="4841796"/>
            <a:ext cx="2615888" cy="314754"/>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783" tIns="28433" rIns="34783" bIns="28433" numCol="1" spcCol="1270" anchor="ctr" anchorCtr="0">
            <a:noAutofit/>
          </a:bodyPr>
          <a:lstStyle/>
          <a:p>
            <a:pPr lvl="0" algn="ctr" defTabSz="444500">
              <a:lnSpc>
                <a:spcPct val="90000"/>
              </a:lnSpc>
              <a:spcBef>
                <a:spcPct val="0"/>
              </a:spcBef>
              <a:spcAft>
                <a:spcPct val="35000"/>
              </a:spcAft>
            </a:pPr>
            <a:r>
              <a:rPr lang="en-US" sz="1400" kern="1200" dirty="0" smtClean="0"/>
              <a:t>Projects</a:t>
            </a:r>
            <a:endParaRPr lang="en-US" sz="1400" kern="1200" dirty="0"/>
          </a:p>
        </p:txBody>
      </p:sp>
      <p:sp>
        <p:nvSpPr>
          <p:cNvPr id="15" name="Rectangle 14"/>
          <p:cNvSpPr/>
          <p:nvPr/>
        </p:nvSpPr>
        <p:spPr>
          <a:xfrm>
            <a:off x="1525567" y="5297456"/>
            <a:ext cx="2615888" cy="314754"/>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783" tIns="28433" rIns="34783" bIns="28433" numCol="1" spcCol="1270" anchor="ctr" anchorCtr="0">
            <a:noAutofit/>
          </a:bodyPr>
          <a:lstStyle/>
          <a:p>
            <a:pPr lvl="0" algn="ctr" defTabSz="444500">
              <a:lnSpc>
                <a:spcPct val="90000"/>
              </a:lnSpc>
              <a:spcBef>
                <a:spcPct val="0"/>
              </a:spcBef>
              <a:spcAft>
                <a:spcPct val="35000"/>
              </a:spcAft>
            </a:pPr>
            <a:r>
              <a:rPr lang="en-US" sz="1400" kern="1200" dirty="0" smtClean="0"/>
              <a:t>Managed Work</a:t>
            </a:r>
            <a:endParaRPr lang="en-US" sz="1400" kern="1200" dirty="0"/>
          </a:p>
        </p:txBody>
      </p:sp>
      <p:sp>
        <p:nvSpPr>
          <p:cNvPr id="16" name="Rectangle 15"/>
          <p:cNvSpPr/>
          <p:nvPr/>
        </p:nvSpPr>
        <p:spPr>
          <a:xfrm>
            <a:off x="4573130" y="2722880"/>
            <a:ext cx="3025422" cy="3036691"/>
          </a:xfrm>
          <a:prstGeom prst="rect">
            <a:avLst/>
          </a:prstGeom>
          <a:noFill/>
          <a:ln w="28575">
            <a:solidFill>
              <a:srgbClr val="00A5E3"/>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4300" tIns="114300" rIns="114300" bIns="2052656" numCol="1" spcCol="1270" anchor="t" anchorCtr="0">
            <a:noAutofit/>
          </a:bodyPr>
          <a:lstStyle/>
          <a:p>
            <a:pPr lvl="0" algn="ctr" defTabSz="1333500">
              <a:lnSpc>
                <a:spcPct val="90000"/>
              </a:lnSpc>
              <a:spcBef>
                <a:spcPct val="0"/>
              </a:spcBef>
              <a:spcAft>
                <a:spcPct val="35000"/>
              </a:spcAft>
            </a:pPr>
            <a:r>
              <a:rPr lang="en-US" kern="1200" dirty="0" smtClean="0"/>
              <a:t>Project</a:t>
            </a:r>
            <a:br>
              <a:rPr lang="en-US" kern="1200" dirty="0" smtClean="0"/>
            </a:br>
            <a:r>
              <a:rPr lang="en-US" sz="2000" kern="1200" dirty="0" smtClean="0"/>
              <a:t>(and/or)</a:t>
            </a:r>
            <a:endParaRPr lang="en-US" sz="2000" kern="1200" dirty="0"/>
          </a:p>
        </p:txBody>
      </p:sp>
      <p:sp>
        <p:nvSpPr>
          <p:cNvPr id="17" name="Rectangle 16"/>
          <p:cNvSpPr/>
          <p:nvPr/>
        </p:nvSpPr>
        <p:spPr>
          <a:xfrm>
            <a:off x="4777897" y="3735754"/>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Application</a:t>
            </a:r>
            <a:endParaRPr lang="en-US" sz="1400" kern="1200" dirty="0"/>
          </a:p>
        </p:txBody>
      </p:sp>
      <p:sp>
        <p:nvSpPr>
          <p:cNvPr id="18" name="Rectangle 17"/>
          <p:cNvSpPr/>
          <p:nvPr/>
        </p:nvSpPr>
        <p:spPr>
          <a:xfrm>
            <a:off x="4777897" y="4229282"/>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Hardware/Infrastructure</a:t>
            </a:r>
            <a:endParaRPr lang="en-US" sz="1400" kern="1200" dirty="0"/>
          </a:p>
        </p:txBody>
      </p:sp>
      <p:sp>
        <p:nvSpPr>
          <p:cNvPr id="19" name="Rectangle 18"/>
          <p:cNvSpPr/>
          <p:nvPr/>
        </p:nvSpPr>
        <p:spPr>
          <a:xfrm>
            <a:off x="4777897" y="4722810"/>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Services</a:t>
            </a:r>
            <a:endParaRPr lang="en-US" sz="1400" kern="1200" dirty="0"/>
          </a:p>
        </p:txBody>
      </p:sp>
      <p:sp>
        <p:nvSpPr>
          <p:cNvPr id="20" name="Rectangle 19"/>
          <p:cNvSpPr/>
          <p:nvPr/>
        </p:nvSpPr>
        <p:spPr>
          <a:xfrm>
            <a:off x="4777897" y="5216337"/>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Projects</a:t>
            </a:r>
            <a:endParaRPr lang="en-US" sz="1400" kern="1200" dirty="0"/>
          </a:p>
        </p:txBody>
      </p:sp>
      <p:sp>
        <p:nvSpPr>
          <p:cNvPr id="21" name="Rectangle 20"/>
          <p:cNvSpPr/>
          <p:nvPr/>
        </p:nvSpPr>
        <p:spPr>
          <a:xfrm>
            <a:off x="7825458" y="2722880"/>
            <a:ext cx="3025422" cy="3036691"/>
          </a:xfrm>
          <a:prstGeom prst="rect">
            <a:avLst/>
          </a:prstGeom>
          <a:noFill/>
          <a:ln w="28575">
            <a:solidFill>
              <a:srgbClr val="00A5E3"/>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4300" tIns="114300" rIns="114300" bIns="2052656" numCol="1" spcCol="1270" anchor="t" anchorCtr="0">
            <a:noAutofit/>
          </a:bodyPr>
          <a:lstStyle/>
          <a:p>
            <a:pPr lvl="0" algn="ctr" defTabSz="1333500">
              <a:lnSpc>
                <a:spcPct val="90000"/>
              </a:lnSpc>
              <a:spcBef>
                <a:spcPct val="0"/>
              </a:spcBef>
              <a:spcAft>
                <a:spcPct val="35000"/>
              </a:spcAft>
            </a:pPr>
            <a:r>
              <a:rPr lang="en-US" kern="1200" dirty="0" smtClean="0"/>
              <a:t>Work and Other Efforts</a:t>
            </a:r>
          </a:p>
        </p:txBody>
      </p:sp>
      <p:sp>
        <p:nvSpPr>
          <p:cNvPr id="22" name="Rectangle 21"/>
          <p:cNvSpPr/>
          <p:nvPr/>
        </p:nvSpPr>
        <p:spPr>
          <a:xfrm>
            <a:off x="8030225" y="3776150"/>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Application</a:t>
            </a:r>
            <a:endParaRPr lang="en-US" sz="1400" kern="1200" dirty="0"/>
          </a:p>
        </p:txBody>
      </p:sp>
      <p:sp>
        <p:nvSpPr>
          <p:cNvPr id="23" name="Rectangle 22"/>
          <p:cNvSpPr/>
          <p:nvPr/>
        </p:nvSpPr>
        <p:spPr>
          <a:xfrm>
            <a:off x="8030225" y="4256212"/>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Hardware/Infrastructure</a:t>
            </a:r>
            <a:endParaRPr lang="en-US" sz="1400" kern="1200" dirty="0"/>
          </a:p>
        </p:txBody>
      </p:sp>
      <p:sp>
        <p:nvSpPr>
          <p:cNvPr id="24" name="Rectangle 23"/>
          <p:cNvSpPr/>
          <p:nvPr/>
        </p:nvSpPr>
        <p:spPr>
          <a:xfrm>
            <a:off x="8030225" y="4736274"/>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Services</a:t>
            </a:r>
            <a:endParaRPr lang="en-US" sz="1400" kern="1200" dirty="0"/>
          </a:p>
        </p:txBody>
      </p:sp>
      <p:sp>
        <p:nvSpPr>
          <p:cNvPr id="25" name="Rectangle 24"/>
          <p:cNvSpPr/>
          <p:nvPr/>
        </p:nvSpPr>
        <p:spPr>
          <a:xfrm>
            <a:off x="8030225" y="5216337"/>
            <a:ext cx="2615888" cy="39635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 tIns="30865" rIns="37215" bIns="30865" numCol="1" spcCol="1270" anchor="ctr" anchorCtr="0">
            <a:noAutofit/>
          </a:bodyPr>
          <a:lstStyle/>
          <a:p>
            <a:pPr lvl="0" algn="ctr" defTabSz="444500">
              <a:lnSpc>
                <a:spcPct val="90000"/>
              </a:lnSpc>
              <a:spcBef>
                <a:spcPct val="0"/>
              </a:spcBef>
              <a:spcAft>
                <a:spcPct val="35000"/>
              </a:spcAft>
            </a:pPr>
            <a:r>
              <a:rPr lang="en-US" sz="1400" kern="1200" dirty="0" smtClean="0"/>
              <a:t>Projects</a:t>
            </a:r>
            <a:endParaRPr lang="en-US" sz="1400" kern="1200" dirty="0"/>
          </a:p>
        </p:txBody>
      </p:sp>
      <p:sp>
        <p:nvSpPr>
          <p:cNvPr id="6" name="Rectangle 5"/>
          <p:cNvSpPr/>
          <p:nvPr/>
        </p:nvSpPr>
        <p:spPr bwMode="auto">
          <a:xfrm>
            <a:off x="1320800" y="1817817"/>
            <a:ext cx="9530080" cy="70860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dirty="0">
                <a:solidFill>
                  <a:schemeClr val="bg1"/>
                </a:solidFill>
              </a:rPr>
              <a:t>The </a:t>
            </a:r>
            <a:r>
              <a:rPr lang="en-US" dirty="0" smtClean="0">
                <a:solidFill>
                  <a:schemeClr val="bg1"/>
                </a:solidFill>
              </a:rPr>
              <a:t>Ps — Definitions </a:t>
            </a:r>
            <a:r>
              <a:rPr lang="en-US" dirty="0">
                <a:solidFill>
                  <a:schemeClr val="bg1"/>
                </a:solidFill>
              </a:rPr>
              <a:t>Vary </a:t>
            </a:r>
            <a:r>
              <a:rPr lang="en-US" dirty="0" smtClean="0">
                <a:solidFill>
                  <a:schemeClr val="bg1"/>
                </a:solidFill>
              </a:rPr>
              <a:t>by Organization </a:t>
            </a:r>
            <a:endParaRPr lang="en-US" dirty="0">
              <a:solidFill>
                <a:schemeClr val="bg1"/>
              </a:solidFill>
            </a:endParaRPr>
          </a:p>
        </p:txBody>
      </p:sp>
      <p:sp>
        <p:nvSpPr>
          <p:cNvPr id="7" name="Rectangle 6"/>
          <p:cNvSpPr/>
          <p:nvPr/>
        </p:nvSpPr>
        <p:spPr bwMode="auto">
          <a:xfrm rot="16200000">
            <a:off x="-1239357" y="3361974"/>
            <a:ext cx="3941754" cy="853440"/>
          </a:xfrm>
          <a:prstGeom prst="rect">
            <a:avLst/>
          </a:prstGeom>
          <a:solidFill>
            <a:srgbClr val="6697C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dirty="0" smtClean="0">
                <a:solidFill>
                  <a:schemeClr val="bg1"/>
                </a:solidFill>
              </a:rPr>
              <a:t>Portfolios</a:t>
            </a:r>
            <a:endParaRPr lang="en-US" dirty="0">
              <a:solidFill>
                <a:schemeClr val="bg1"/>
              </a:solidFill>
            </a:endParaRPr>
          </a:p>
        </p:txBody>
      </p:sp>
      <p:sp>
        <p:nvSpPr>
          <p:cNvPr id="8" name="Rectangle 7"/>
          <p:cNvSpPr/>
          <p:nvPr/>
        </p:nvSpPr>
        <p:spPr bwMode="auto">
          <a:xfrm rot="5400000">
            <a:off x="9484777" y="3363498"/>
            <a:ext cx="3941754" cy="850392"/>
          </a:xfrm>
          <a:prstGeom prst="rect">
            <a:avLst/>
          </a:prstGeom>
          <a:solidFill>
            <a:srgbClr val="00A5E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dirty="0" smtClean="0">
                <a:solidFill>
                  <a:schemeClr val="bg1"/>
                </a:solidFill>
              </a:rPr>
              <a:t>Programs</a:t>
            </a:r>
            <a:endParaRPr lang="en-US" dirty="0">
              <a:solidFill>
                <a:schemeClr val="bg1"/>
              </a:solidFill>
            </a:endParaRPr>
          </a:p>
        </p:txBody>
      </p:sp>
    </p:spTree>
    <p:extLst>
      <p:ext uri="{BB962C8B-B14F-4D97-AF65-F5344CB8AC3E}">
        <p14:creationId xmlns:p14="http://schemas.microsoft.com/office/powerpoint/2010/main" val="25709300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a:t>Build </a:t>
            </a:r>
            <a:r>
              <a:rPr lang="en-US" dirty="0" smtClean="0"/>
              <a:t>a </a:t>
            </a:r>
            <a:r>
              <a:rPr lang="en-US" dirty="0"/>
              <a:t>Business Agile Mindset to Enable Enterprise </a:t>
            </a:r>
            <a:r>
              <a:rPr lang="en-US" dirty="0" smtClean="0"/>
              <a:t>Agility, Including, but </a:t>
            </a:r>
            <a:r>
              <a:rPr lang="en-US" dirty="0"/>
              <a:t>Not Exclusive </a:t>
            </a:r>
            <a:r>
              <a:rPr lang="en-US" dirty="0" smtClean="0"/>
              <a:t>to IT </a:t>
            </a:r>
            <a:endParaRPr lang="en-US" dirty="0"/>
          </a:p>
        </p:txBody>
      </p:sp>
      <p:sp>
        <p:nvSpPr>
          <p:cNvPr id="40" name="TextBox 39"/>
          <p:cNvSpPr txBox="1"/>
          <p:nvPr/>
        </p:nvSpPr>
        <p:spPr bwMode="gray">
          <a:xfrm>
            <a:off x="3463830" y="1240182"/>
            <a:ext cx="5264340" cy="387798"/>
          </a:xfrm>
          <a:prstGeom prst="rect">
            <a:avLst/>
          </a:prstGeom>
          <a:noFill/>
        </p:spPr>
        <p:txBody>
          <a:bodyPr wrap="square" lIns="91440" tIns="91440" rIns="91440" rtlCol="0">
            <a:spAutoFit/>
          </a:bodyPr>
          <a:lstStyle/>
          <a:p>
            <a:r>
              <a:rPr lang="en-US" sz="1800" b="1" dirty="0" smtClean="0"/>
              <a:t>Business </a:t>
            </a:r>
            <a:r>
              <a:rPr lang="en-US" sz="1800" b="1" dirty="0"/>
              <a:t>Agile Mindset</a:t>
            </a:r>
            <a:endParaRPr lang="en-US" sz="1800" dirty="0"/>
          </a:p>
        </p:txBody>
      </p:sp>
      <p:grpSp>
        <p:nvGrpSpPr>
          <p:cNvPr id="8" name="Group 7"/>
          <p:cNvGrpSpPr/>
          <p:nvPr/>
        </p:nvGrpSpPr>
        <p:grpSpPr bwMode="gray">
          <a:xfrm>
            <a:off x="3678702" y="1723979"/>
            <a:ext cx="4834596" cy="4825620"/>
            <a:chOff x="1310340" y="1770567"/>
            <a:chExt cx="3803932" cy="3799371"/>
          </a:xfrm>
        </p:grpSpPr>
        <p:grpSp>
          <p:nvGrpSpPr>
            <p:cNvPr id="9" name="Group 8"/>
            <p:cNvGrpSpPr>
              <a:grpSpLocks noChangeAspect="1"/>
            </p:cNvGrpSpPr>
            <p:nvPr/>
          </p:nvGrpSpPr>
          <p:grpSpPr bwMode="gray">
            <a:xfrm>
              <a:off x="1310340" y="1770567"/>
              <a:ext cx="3803932" cy="3799371"/>
              <a:chOff x="3991697" y="481784"/>
              <a:chExt cx="4208606" cy="4203559"/>
            </a:xfrm>
          </p:grpSpPr>
          <p:grpSp>
            <p:nvGrpSpPr>
              <p:cNvPr id="16" name="Group 94"/>
              <p:cNvGrpSpPr/>
              <p:nvPr/>
            </p:nvGrpSpPr>
            <p:grpSpPr bwMode="gray">
              <a:xfrm>
                <a:off x="3991697" y="481784"/>
                <a:ext cx="4208606" cy="4203559"/>
                <a:chOff x="8034660" y="3705596"/>
                <a:chExt cx="1560512" cy="1439863"/>
              </a:xfrm>
            </p:grpSpPr>
            <p:sp>
              <p:nvSpPr>
                <p:cNvPr id="24" name="Freeform 24"/>
                <p:cNvSpPr>
                  <a:spLocks/>
                </p:cNvSpPr>
                <p:nvPr/>
              </p:nvSpPr>
              <p:spPr bwMode="gray">
                <a:xfrm>
                  <a:off x="9103047" y="4045321"/>
                  <a:ext cx="407988" cy="603250"/>
                </a:xfrm>
                <a:custGeom>
                  <a:avLst/>
                  <a:gdLst>
                    <a:gd name="T0" fmla="*/ 725290711 w 153"/>
                    <a:gd name="T1" fmla="*/ 0 h 245"/>
                    <a:gd name="T2" fmla="*/ 0 w 153"/>
                    <a:gd name="T3" fmla="*/ 600201745 h 245"/>
                    <a:gd name="T4" fmla="*/ 7111791 w 153"/>
                    <a:gd name="T5" fmla="*/ 1261031331 h 245"/>
                    <a:gd name="T6" fmla="*/ 974165959 w 153"/>
                    <a:gd name="T7" fmla="*/ 1485349480 h 245"/>
                    <a:gd name="T8" fmla="*/ 1087935900 w 153"/>
                    <a:gd name="T9" fmla="*/ 939710914 h 245"/>
                    <a:gd name="T10" fmla="*/ 725290711 w 153"/>
                    <a:gd name="T11" fmla="*/ 0 h 245"/>
                    <a:gd name="T12" fmla="*/ 0 60000 65536"/>
                    <a:gd name="T13" fmla="*/ 0 60000 65536"/>
                    <a:gd name="T14" fmla="*/ 0 60000 65536"/>
                    <a:gd name="T15" fmla="*/ 0 60000 65536"/>
                    <a:gd name="T16" fmla="*/ 0 60000 65536"/>
                    <a:gd name="T17" fmla="*/ 0 60000 65536"/>
                    <a:gd name="T18" fmla="*/ 0 w 153"/>
                    <a:gd name="T19" fmla="*/ 0 h 245"/>
                    <a:gd name="T20" fmla="*/ 153 w 153"/>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53" h="245">
                      <a:moveTo>
                        <a:pt x="102" y="0"/>
                      </a:moveTo>
                      <a:cubicBezTo>
                        <a:pt x="77" y="39"/>
                        <a:pt x="42" y="73"/>
                        <a:pt x="0" y="99"/>
                      </a:cubicBezTo>
                      <a:cubicBezTo>
                        <a:pt x="18" y="134"/>
                        <a:pt x="17" y="175"/>
                        <a:pt x="1" y="208"/>
                      </a:cubicBezTo>
                      <a:cubicBezTo>
                        <a:pt x="44" y="232"/>
                        <a:pt x="91" y="244"/>
                        <a:pt x="137" y="245"/>
                      </a:cubicBezTo>
                      <a:cubicBezTo>
                        <a:pt x="147" y="217"/>
                        <a:pt x="153" y="186"/>
                        <a:pt x="153" y="155"/>
                      </a:cubicBezTo>
                      <a:cubicBezTo>
                        <a:pt x="153" y="97"/>
                        <a:pt x="134" y="43"/>
                        <a:pt x="102" y="0"/>
                      </a:cubicBezTo>
                      <a:close/>
                    </a:path>
                  </a:pathLst>
                </a:custGeom>
                <a:solidFill>
                  <a:srgbClr val="4D94B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25" name="Freeform 25"/>
                <p:cNvSpPr>
                  <a:spLocks/>
                </p:cNvSpPr>
                <p:nvPr/>
              </p:nvSpPr>
              <p:spPr bwMode="gray">
                <a:xfrm>
                  <a:off x="8744272" y="3784971"/>
                  <a:ext cx="603250" cy="474663"/>
                </a:xfrm>
                <a:custGeom>
                  <a:avLst/>
                  <a:gdLst>
                    <a:gd name="T0" fmla="*/ 896905282 w 227"/>
                    <a:gd name="T1" fmla="*/ 1167383169 h 193"/>
                    <a:gd name="T2" fmla="*/ 1603130465 w 227"/>
                    <a:gd name="T3" fmla="*/ 568570007 h 193"/>
                    <a:gd name="T4" fmla="*/ 190680182 w 227"/>
                    <a:gd name="T5" fmla="*/ 0 h 193"/>
                    <a:gd name="T6" fmla="*/ 0 w 227"/>
                    <a:gd name="T7" fmla="*/ 6047650 h 193"/>
                    <a:gd name="T8" fmla="*/ 240117436 w 227"/>
                    <a:gd name="T9" fmla="*/ 846806210 h 193"/>
                    <a:gd name="T10" fmla="*/ 896905282 w 227"/>
                    <a:gd name="T11" fmla="*/ 1167383169 h 193"/>
                    <a:gd name="T12" fmla="*/ 0 60000 65536"/>
                    <a:gd name="T13" fmla="*/ 0 60000 65536"/>
                    <a:gd name="T14" fmla="*/ 0 60000 65536"/>
                    <a:gd name="T15" fmla="*/ 0 60000 65536"/>
                    <a:gd name="T16" fmla="*/ 0 60000 65536"/>
                    <a:gd name="T17" fmla="*/ 0 60000 65536"/>
                    <a:gd name="T18" fmla="*/ 0 w 227"/>
                    <a:gd name="T19" fmla="*/ 0 h 193"/>
                    <a:gd name="T20" fmla="*/ 227 w 227"/>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227" h="193">
                      <a:moveTo>
                        <a:pt x="127" y="193"/>
                      </a:moveTo>
                      <a:cubicBezTo>
                        <a:pt x="170" y="167"/>
                        <a:pt x="203" y="133"/>
                        <a:pt x="227" y="94"/>
                      </a:cubicBezTo>
                      <a:cubicBezTo>
                        <a:pt x="180" y="36"/>
                        <a:pt x="108" y="0"/>
                        <a:pt x="27" y="0"/>
                      </a:cubicBezTo>
                      <a:cubicBezTo>
                        <a:pt x="18" y="0"/>
                        <a:pt x="9" y="0"/>
                        <a:pt x="0" y="1"/>
                      </a:cubicBezTo>
                      <a:cubicBezTo>
                        <a:pt x="21" y="43"/>
                        <a:pt x="34" y="90"/>
                        <a:pt x="34" y="140"/>
                      </a:cubicBezTo>
                      <a:cubicBezTo>
                        <a:pt x="71" y="142"/>
                        <a:pt x="106" y="161"/>
                        <a:pt x="127" y="193"/>
                      </a:cubicBezTo>
                      <a:close/>
                    </a:path>
                  </a:pathLst>
                </a:custGeom>
                <a:solidFill>
                  <a:schemeClr val="accent1"/>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26" name="Freeform 26"/>
                <p:cNvSpPr>
                  <a:spLocks/>
                </p:cNvSpPr>
                <p:nvPr/>
              </p:nvSpPr>
              <p:spPr bwMode="gray">
                <a:xfrm>
                  <a:off x="8834760" y="4586659"/>
                  <a:ext cx="615950" cy="473075"/>
                </a:xfrm>
                <a:custGeom>
                  <a:avLst/>
                  <a:gdLst>
                    <a:gd name="T0" fmla="*/ 380635926 w 232"/>
                    <a:gd name="T1" fmla="*/ 242837775 h 192"/>
                    <a:gd name="T2" fmla="*/ 0 w 232"/>
                    <a:gd name="T3" fmla="*/ 339973424 h 192"/>
                    <a:gd name="T4" fmla="*/ 253755486 w 232"/>
                    <a:gd name="T5" fmla="*/ 1165624706 h 192"/>
                    <a:gd name="T6" fmla="*/ 1635320934 w 232"/>
                    <a:gd name="T7" fmla="*/ 236766647 h 192"/>
                    <a:gd name="T8" fmla="*/ 669635873 w 232"/>
                    <a:gd name="T9" fmla="*/ 0 h 192"/>
                    <a:gd name="T10" fmla="*/ 380635926 w 232"/>
                    <a:gd name="T11" fmla="*/ 242837775 h 192"/>
                    <a:gd name="T12" fmla="*/ 0 60000 65536"/>
                    <a:gd name="T13" fmla="*/ 0 60000 65536"/>
                    <a:gd name="T14" fmla="*/ 0 60000 65536"/>
                    <a:gd name="T15" fmla="*/ 0 60000 65536"/>
                    <a:gd name="T16" fmla="*/ 0 60000 65536"/>
                    <a:gd name="T17" fmla="*/ 0 60000 65536"/>
                    <a:gd name="T18" fmla="*/ 0 w 232"/>
                    <a:gd name="T19" fmla="*/ 0 h 192"/>
                    <a:gd name="T20" fmla="*/ 232 w 23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32" h="192">
                      <a:moveTo>
                        <a:pt x="54" y="40"/>
                      </a:moveTo>
                      <a:cubicBezTo>
                        <a:pt x="37" y="49"/>
                        <a:pt x="19" y="55"/>
                        <a:pt x="0" y="56"/>
                      </a:cubicBezTo>
                      <a:cubicBezTo>
                        <a:pt x="1" y="105"/>
                        <a:pt x="14" y="151"/>
                        <a:pt x="36" y="192"/>
                      </a:cubicBezTo>
                      <a:cubicBezTo>
                        <a:pt x="124" y="177"/>
                        <a:pt x="197" y="118"/>
                        <a:pt x="232" y="39"/>
                      </a:cubicBezTo>
                      <a:cubicBezTo>
                        <a:pt x="185" y="37"/>
                        <a:pt x="138" y="24"/>
                        <a:pt x="95" y="0"/>
                      </a:cubicBezTo>
                      <a:cubicBezTo>
                        <a:pt x="85" y="16"/>
                        <a:pt x="71" y="30"/>
                        <a:pt x="54" y="40"/>
                      </a:cubicBezTo>
                      <a:close/>
                    </a:path>
                  </a:pathLst>
                </a:custGeom>
                <a:solidFill>
                  <a:srgbClr val="99C1DB"/>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27" name="Freeform 27"/>
                <p:cNvSpPr>
                  <a:spLocks/>
                </p:cNvSpPr>
                <p:nvPr/>
              </p:nvSpPr>
              <p:spPr bwMode="gray">
                <a:xfrm>
                  <a:off x="8180710" y="3790303"/>
                  <a:ext cx="615950" cy="472506"/>
                </a:xfrm>
                <a:custGeom>
                  <a:avLst/>
                  <a:gdLst>
                    <a:gd name="T0" fmla="*/ 1258463178 w 231"/>
                    <a:gd name="T1" fmla="*/ 926052361 h 191"/>
                    <a:gd name="T2" fmla="*/ 1642400243 w 231"/>
                    <a:gd name="T3" fmla="*/ 829211169 h 191"/>
                    <a:gd name="T4" fmla="*/ 1393550843 w 231"/>
                    <a:gd name="T5" fmla="*/ 0 h 191"/>
                    <a:gd name="T6" fmla="*/ 0 w 231"/>
                    <a:gd name="T7" fmla="*/ 920000248 h 191"/>
                    <a:gd name="T8" fmla="*/ 974065006 w 231"/>
                    <a:gd name="T9" fmla="*/ 1156052346 h 191"/>
                    <a:gd name="T10" fmla="*/ 1258463178 w 231"/>
                    <a:gd name="T11" fmla="*/ 926052361 h 191"/>
                    <a:gd name="T12" fmla="*/ 0 60000 65536"/>
                    <a:gd name="T13" fmla="*/ 0 60000 65536"/>
                    <a:gd name="T14" fmla="*/ 0 60000 65536"/>
                    <a:gd name="T15" fmla="*/ 0 60000 65536"/>
                    <a:gd name="T16" fmla="*/ 0 60000 65536"/>
                    <a:gd name="T17" fmla="*/ 0 60000 65536"/>
                    <a:gd name="T18" fmla="*/ 0 w 231"/>
                    <a:gd name="T19" fmla="*/ 0 h 191"/>
                    <a:gd name="T20" fmla="*/ 231 w 231"/>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231" h="191">
                      <a:moveTo>
                        <a:pt x="177" y="153"/>
                      </a:moveTo>
                      <a:cubicBezTo>
                        <a:pt x="194" y="143"/>
                        <a:pt x="213" y="138"/>
                        <a:pt x="231" y="137"/>
                      </a:cubicBezTo>
                      <a:cubicBezTo>
                        <a:pt x="230" y="87"/>
                        <a:pt x="218" y="41"/>
                        <a:pt x="196" y="0"/>
                      </a:cubicBezTo>
                      <a:cubicBezTo>
                        <a:pt x="108" y="15"/>
                        <a:pt x="35" y="73"/>
                        <a:pt x="0" y="152"/>
                      </a:cubicBezTo>
                      <a:cubicBezTo>
                        <a:pt x="46" y="154"/>
                        <a:pt x="93" y="167"/>
                        <a:pt x="137" y="191"/>
                      </a:cubicBezTo>
                      <a:cubicBezTo>
                        <a:pt x="147" y="176"/>
                        <a:pt x="160" y="162"/>
                        <a:pt x="177" y="153"/>
                      </a:cubicBezTo>
                      <a:close/>
                    </a:path>
                  </a:pathLst>
                </a:custGeom>
                <a:solidFill>
                  <a:srgbClr val="99DFF9"/>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28" name="Freeform 28"/>
                <p:cNvSpPr>
                  <a:spLocks/>
                </p:cNvSpPr>
                <p:nvPr/>
              </p:nvSpPr>
              <p:spPr bwMode="gray">
                <a:xfrm>
                  <a:off x="8118797" y="4200896"/>
                  <a:ext cx="409575" cy="603250"/>
                </a:xfrm>
                <a:custGeom>
                  <a:avLst/>
                  <a:gdLst>
                    <a:gd name="T0" fmla="*/ 1089249889 w 153"/>
                    <a:gd name="T1" fmla="*/ 885147581 h 245"/>
                    <a:gd name="T2" fmla="*/ 1096416110 w 153"/>
                    <a:gd name="T3" fmla="*/ 224317918 h 245"/>
                    <a:gd name="T4" fmla="*/ 121823125 w 153"/>
                    <a:gd name="T5" fmla="*/ 0 h 245"/>
                    <a:gd name="T6" fmla="*/ 0 w 153"/>
                    <a:gd name="T7" fmla="*/ 557764965 h 245"/>
                    <a:gd name="T8" fmla="*/ 358305871 w 153"/>
                    <a:gd name="T9" fmla="*/ 1485349480 h 245"/>
                    <a:gd name="T10" fmla="*/ 1089249889 w 153"/>
                    <a:gd name="T11" fmla="*/ 885147581 h 245"/>
                    <a:gd name="T12" fmla="*/ 0 60000 65536"/>
                    <a:gd name="T13" fmla="*/ 0 60000 65536"/>
                    <a:gd name="T14" fmla="*/ 0 60000 65536"/>
                    <a:gd name="T15" fmla="*/ 0 60000 65536"/>
                    <a:gd name="T16" fmla="*/ 0 60000 65536"/>
                    <a:gd name="T17" fmla="*/ 0 60000 65536"/>
                    <a:gd name="T18" fmla="*/ 0 w 153"/>
                    <a:gd name="T19" fmla="*/ 0 h 245"/>
                    <a:gd name="T20" fmla="*/ 153 w 153"/>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53" h="245">
                      <a:moveTo>
                        <a:pt x="152" y="146"/>
                      </a:moveTo>
                      <a:cubicBezTo>
                        <a:pt x="135" y="110"/>
                        <a:pt x="136" y="70"/>
                        <a:pt x="153" y="37"/>
                      </a:cubicBezTo>
                      <a:cubicBezTo>
                        <a:pt x="110" y="13"/>
                        <a:pt x="63" y="1"/>
                        <a:pt x="17" y="0"/>
                      </a:cubicBezTo>
                      <a:cubicBezTo>
                        <a:pt x="6" y="28"/>
                        <a:pt x="0" y="59"/>
                        <a:pt x="0" y="92"/>
                      </a:cubicBezTo>
                      <a:cubicBezTo>
                        <a:pt x="0" y="149"/>
                        <a:pt x="19" y="202"/>
                        <a:pt x="50" y="245"/>
                      </a:cubicBezTo>
                      <a:cubicBezTo>
                        <a:pt x="75" y="205"/>
                        <a:pt x="110" y="171"/>
                        <a:pt x="152" y="146"/>
                      </a:cubicBezTo>
                      <a:close/>
                    </a:path>
                  </a:pathLst>
                </a:custGeom>
                <a:solidFill>
                  <a:srgbClr val="4DC6F4"/>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29" name="Freeform 29"/>
                <p:cNvSpPr>
                  <a:spLocks/>
                </p:cNvSpPr>
                <p:nvPr/>
              </p:nvSpPr>
              <p:spPr bwMode="gray">
                <a:xfrm>
                  <a:off x="8277547" y="4589834"/>
                  <a:ext cx="612775" cy="477837"/>
                </a:xfrm>
                <a:custGeom>
                  <a:avLst/>
                  <a:gdLst>
                    <a:gd name="T0" fmla="*/ 709817391 w 230"/>
                    <a:gd name="T1" fmla="*/ 0 h 194"/>
                    <a:gd name="T2" fmla="*/ 0 w 230"/>
                    <a:gd name="T3" fmla="*/ 600609054 h 194"/>
                    <a:gd name="T4" fmla="*/ 1433829844 w 230"/>
                    <a:gd name="T5" fmla="*/ 1176949415 h 194"/>
                    <a:gd name="T6" fmla="*/ 1632579366 w 230"/>
                    <a:gd name="T7" fmla="*/ 1170882857 h 194"/>
                    <a:gd name="T8" fmla="*/ 1384144128 w 230"/>
                    <a:gd name="T9" fmla="*/ 333670670 h 194"/>
                    <a:gd name="T10" fmla="*/ 709817391 w 230"/>
                    <a:gd name="T11" fmla="*/ 0 h 194"/>
                    <a:gd name="T12" fmla="*/ 0 60000 65536"/>
                    <a:gd name="T13" fmla="*/ 0 60000 65536"/>
                    <a:gd name="T14" fmla="*/ 0 60000 65536"/>
                    <a:gd name="T15" fmla="*/ 0 60000 65536"/>
                    <a:gd name="T16" fmla="*/ 0 60000 65536"/>
                    <a:gd name="T17" fmla="*/ 0 60000 65536"/>
                    <a:gd name="T18" fmla="*/ 0 w 230"/>
                    <a:gd name="T19" fmla="*/ 0 h 194"/>
                    <a:gd name="T20" fmla="*/ 230 w 230"/>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230" h="194">
                      <a:moveTo>
                        <a:pt x="100" y="0"/>
                      </a:moveTo>
                      <a:cubicBezTo>
                        <a:pt x="58" y="25"/>
                        <a:pt x="25" y="60"/>
                        <a:pt x="0" y="99"/>
                      </a:cubicBezTo>
                      <a:cubicBezTo>
                        <a:pt x="48" y="157"/>
                        <a:pt x="121" y="194"/>
                        <a:pt x="202" y="194"/>
                      </a:cubicBezTo>
                      <a:cubicBezTo>
                        <a:pt x="211" y="194"/>
                        <a:pt x="221" y="194"/>
                        <a:pt x="230" y="193"/>
                      </a:cubicBezTo>
                      <a:cubicBezTo>
                        <a:pt x="208" y="151"/>
                        <a:pt x="196" y="105"/>
                        <a:pt x="195" y="55"/>
                      </a:cubicBezTo>
                      <a:cubicBezTo>
                        <a:pt x="158" y="53"/>
                        <a:pt x="122" y="33"/>
                        <a:pt x="100" y="0"/>
                      </a:cubicBezTo>
                      <a:close/>
                    </a:path>
                  </a:pathLst>
                </a:custGeom>
                <a:solidFill>
                  <a:srgbClr val="00A5E3"/>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30" name="Freeform 30"/>
                <p:cNvSpPr>
                  <a:spLocks/>
                </p:cNvSpPr>
                <p:nvPr/>
              </p:nvSpPr>
              <p:spPr bwMode="gray">
                <a:xfrm>
                  <a:off x="9374510" y="3969121"/>
                  <a:ext cx="220662" cy="679450"/>
                </a:xfrm>
                <a:custGeom>
                  <a:avLst/>
                  <a:gdLst>
                    <a:gd name="T0" fmla="*/ 360468691 w 83"/>
                    <a:gd name="T1" fmla="*/ 1127222130 h 276"/>
                    <a:gd name="T2" fmla="*/ 247380704 w 83"/>
                    <a:gd name="T3" fmla="*/ 1672653146 h 276"/>
                    <a:gd name="T4" fmla="*/ 487694910 w 83"/>
                    <a:gd name="T5" fmla="*/ 1666592257 h 276"/>
                    <a:gd name="T6" fmla="*/ 586647158 w 83"/>
                    <a:gd name="T7" fmla="*/ 1127222130 h 276"/>
                    <a:gd name="T8" fmla="*/ 120157103 w 83"/>
                    <a:gd name="T9" fmla="*/ 0 h 276"/>
                    <a:gd name="T10" fmla="*/ 0 w 83"/>
                    <a:gd name="T11" fmla="*/ 187870381 h 276"/>
                    <a:gd name="T12" fmla="*/ 360468691 w 83"/>
                    <a:gd name="T13" fmla="*/ 1127222130 h 276"/>
                    <a:gd name="T14" fmla="*/ 0 60000 65536"/>
                    <a:gd name="T15" fmla="*/ 0 60000 65536"/>
                    <a:gd name="T16" fmla="*/ 0 60000 65536"/>
                    <a:gd name="T17" fmla="*/ 0 60000 65536"/>
                    <a:gd name="T18" fmla="*/ 0 60000 65536"/>
                    <a:gd name="T19" fmla="*/ 0 60000 65536"/>
                    <a:gd name="T20" fmla="*/ 0 60000 65536"/>
                    <a:gd name="T21" fmla="*/ 0 w 83"/>
                    <a:gd name="T22" fmla="*/ 0 h 276"/>
                    <a:gd name="T23" fmla="*/ 83 w 8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76">
                      <a:moveTo>
                        <a:pt x="51" y="186"/>
                      </a:moveTo>
                      <a:cubicBezTo>
                        <a:pt x="51" y="217"/>
                        <a:pt x="45" y="248"/>
                        <a:pt x="35" y="276"/>
                      </a:cubicBezTo>
                      <a:cubicBezTo>
                        <a:pt x="46" y="276"/>
                        <a:pt x="58" y="276"/>
                        <a:pt x="69" y="275"/>
                      </a:cubicBezTo>
                      <a:cubicBezTo>
                        <a:pt x="78" y="247"/>
                        <a:pt x="83" y="217"/>
                        <a:pt x="83" y="186"/>
                      </a:cubicBezTo>
                      <a:cubicBezTo>
                        <a:pt x="83" y="115"/>
                        <a:pt x="58" y="51"/>
                        <a:pt x="17" y="0"/>
                      </a:cubicBezTo>
                      <a:cubicBezTo>
                        <a:pt x="12" y="11"/>
                        <a:pt x="6" y="21"/>
                        <a:pt x="0" y="31"/>
                      </a:cubicBezTo>
                      <a:cubicBezTo>
                        <a:pt x="32" y="74"/>
                        <a:pt x="51" y="128"/>
                        <a:pt x="51" y="186"/>
                      </a:cubicBezTo>
                      <a:close/>
                    </a:path>
                  </a:pathLst>
                </a:custGeom>
                <a:solidFill>
                  <a:srgbClr val="BCBCB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31" name="Freeform 31"/>
                <p:cNvSpPr>
                  <a:spLocks/>
                </p:cNvSpPr>
                <p:nvPr/>
              </p:nvSpPr>
              <p:spPr bwMode="gray">
                <a:xfrm>
                  <a:off x="8930010" y="4680321"/>
                  <a:ext cx="614362" cy="450850"/>
                </a:xfrm>
                <a:custGeom>
                  <a:avLst/>
                  <a:gdLst>
                    <a:gd name="T0" fmla="*/ 1386375638 w 231"/>
                    <a:gd name="T1" fmla="*/ 6070462 h 183"/>
                    <a:gd name="T2" fmla="*/ 0 w 231"/>
                    <a:gd name="T3" fmla="*/ 934722911 h 183"/>
                    <a:gd name="T4" fmla="*/ 127319219 w 231"/>
                    <a:gd name="T5" fmla="*/ 1110741591 h 183"/>
                    <a:gd name="T6" fmla="*/ 1633942515 w 231"/>
                    <a:gd name="T7" fmla="*/ 0 h 183"/>
                    <a:gd name="T8" fmla="*/ 1386375638 w 231"/>
                    <a:gd name="T9" fmla="*/ 6070462 h 183"/>
                    <a:gd name="T10" fmla="*/ 0 60000 65536"/>
                    <a:gd name="T11" fmla="*/ 0 60000 65536"/>
                    <a:gd name="T12" fmla="*/ 0 60000 65536"/>
                    <a:gd name="T13" fmla="*/ 0 60000 65536"/>
                    <a:gd name="T14" fmla="*/ 0 60000 65536"/>
                    <a:gd name="T15" fmla="*/ 0 w 231"/>
                    <a:gd name="T16" fmla="*/ 0 h 183"/>
                    <a:gd name="T17" fmla="*/ 231 w 231"/>
                    <a:gd name="T18" fmla="*/ 183 h 183"/>
                  </a:gdLst>
                  <a:ahLst/>
                  <a:cxnLst>
                    <a:cxn ang="T10">
                      <a:pos x="T0" y="T1"/>
                    </a:cxn>
                    <a:cxn ang="T11">
                      <a:pos x="T2" y="T3"/>
                    </a:cxn>
                    <a:cxn ang="T12">
                      <a:pos x="T4" y="T5"/>
                    </a:cxn>
                    <a:cxn ang="T13">
                      <a:pos x="T6" y="T7"/>
                    </a:cxn>
                    <a:cxn ang="T14">
                      <a:pos x="T8" y="T9"/>
                    </a:cxn>
                  </a:cxnLst>
                  <a:rect l="T15" t="T16" r="T17" b="T18"/>
                  <a:pathLst>
                    <a:path w="231" h="183">
                      <a:moveTo>
                        <a:pt x="196" y="1"/>
                      </a:moveTo>
                      <a:cubicBezTo>
                        <a:pt x="161" y="80"/>
                        <a:pt x="88" y="139"/>
                        <a:pt x="0" y="154"/>
                      </a:cubicBezTo>
                      <a:cubicBezTo>
                        <a:pt x="6" y="164"/>
                        <a:pt x="12" y="174"/>
                        <a:pt x="18" y="183"/>
                      </a:cubicBezTo>
                      <a:cubicBezTo>
                        <a:pt x="116" y="162"/>
                        <a:pt x="196" y="92"/>
                        <a:pt x="231" y="0"/>
                      </a:cubicBezTo>
                      <a:cubicBezTo>
                        <a:pt x="219" y="1"/>
                        <a:pt x="208" y="1"/>
                        <a:pt x="196" y="1"/>
                      </a:cubicBezTo>
                      <a:close/>
                    </a:path>
                  </a:pathLst>
                </a:custGeom>
                <a:solidFill>
                  <a:srgbClr val="BCBCB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32" name="Freeform 32"/>
                <p:cNvSpPr>
                  <a:spLocks/>
                </p:cNvSpPr>
                <p:nvPr/>
              </p:nvSpPr>
              <p:spPr bwMode="gray">
                <a:xfrm>
                  <a:off x="8234685" y="4832721"/>
                  <a:ext cx="703262" cy="312738"/>
                </a:xfrm>
                <a:custGeom>
                  <a:avLst/>
                  <a:gdLst>
                    <a:gd name="T0" fmla="*/ 1546973896 w 264"/>
                    <a:gd name="T1" fmla="*/ 576073261 h 127"/>
                    <a:gd name="T2" fmla="*/ 113539508 w 264"/>
                    <a:gd name="T3" fmla="*/ 0 h 127"/>
                    <a:gd name="T4" fmla="*/ 0 w 264"/>
                    <a:gd name="T5" fmla="*/ 181917512 h 127"/>
                    <a:gd name="T6" fmla="*/ 1546973896 w 264"/>
                    <a:gd name="T7" fmla="*/ 770118679 h 127"/>
                    <a:gd name="T8" fmla="*/ 1873399196 w 264"/>
                    <a:gd name="T9" fmla="*/ 751925704 h 127"/>
                    <a:gd name="T10" fmla="*/ 1745666631 w 264"/>
                    <a:gd name="T11" fmla="*/ 570008116 h 127"/>
                    <a:gd name="T12" fmla="*/ 1546973896 w 264"/>
                    <a:gd name="T13" fmla="*/ 576073261 h 127"/>
                    <a:gd name="T14" fmla="*/ 0 60000 65536"/>
                    <a:gd name="T15" fmla="*/ 0 60000 65536"/>
                    <a:gd name="T16" fmla="*/ 0 60000 65536"/>
                    <a:gd name="T17" fmla="*/ 0 60000 65536"/>
                    <a:gd name="T18" fmla="*/ 0 60000 65536"/>
                    <a:gd name="T19" fmla="*/ 0 60000 65536"/>
                    <a:gd name="T20" fmla="*/ 0 60000 65536"/>
                    <a:gd name="T21" fmla="*/ 0 w 264"/>
                    <a:gd name="T22" fmla="*/ 0 h 127"/>
                    <a:gd name="T23" fmla="*/ 264 w 264"/>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27">
                      <a:moveTo>
                        <a:pt x="218" y="95"/>
                      </a:moveTo>
                      <a:cubicBezTo>
                        <a:pt x="137" y="95"/>
                        <a:pt x="64" y="58"/>
                        <a:pt x="16" y="0"/>
                      </a:cubicBezTo>
                      <a:cubicBezTo>
                        <a:pt x="10" y="10"/>
                        <a:pt x="5" y="20"/>
                        <a:pt x="0" y="30"/>
                      </a:cubicBezTo>
                      <a:cubicBezTo>
                        <a:pt x="54" y="90"/>
                        <a:pt x="131" y="127"/>
                        <a:pt x="218" y="127"/>
                      </a:cubicBezTo>
                      <a:cubicBezTo>
                        <a:pt x="234" y="127"/>
                        <a:pt x="249" y="126"/>
                        <a:pt x="264" y="124"/>
                      </a:cubicBezTo>
                      <a:cubicBezTo>
                        <a:pt x="257" y="114"/>
                        <a:pt x="251" y="104"/>
                        <a:pt x="246" y="94"/>
                      </a:cubicBezTo>
                      <a:cubicBezTo>
                        <a:pt x="237" y="95"/>
                        <a:pt x="227" y="95"/>
                        <a:pt x="218" y="95"/>
                      </a:cubicBezTo>
                      <a:close/>
                    </a:path>
                  </a:pathLst>
                </a:custGeom>
                <a:solidFill>
                  <a:srgbClr val="BCBCB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33" name="Freeform 33"/>
                <p:cNvSpPr>
                  <a:spLocks/>
                </p:cNvSpPr>
                <p:nvPr/>
              </p:nvSpPr>
              <p:spPr bwMode="gray">
                <a:xfrm>
                  <a:off x="8695061" y="3705596"/>
                  <a:ext cx="696912" cy="311150"/>
                </a:xfrm>
                <a:custGeom>
                  <a:avLst/>
                  <a:gdLst>
                    <a:gd name="T0" fmla="*/ 318395620 w 262"/>
                    <a:gd name="T1" fmla="*/ 195140469 h 126"/>
                    <a:gd name="T2" fmla="*/ 1733480678 w 262"/>
                    <a:gd name="T3" fmla="*/ 768367761 h 126"/>
                    <a:gd name="T4" fmla="*/ 1853764442 w 262"/>
                    <a:gd name="T5" fmla="*/ 579324272 h 126"/>
                    <a:gd name="T6" fmla="*/ 318395620 w 262"/>
                    <a:gd name="T7" fmla="*/ 0 h 126"/>
                    <a:gd name="T8" fmla="*/ 0 w 262"/>
                    <a:gd name="T9" fmla="*/ 18293645 h 126"/>
                    <a:gd name="T10" fmla="*/ 127356660 w 262"/>
                    <a:gd name="T11" fmla="*/ 201239995 h 126"/>
                    <a:gd name="T12" fmla="*/ 318395620 w 262"/>
                    <a:gd name="T13" fmla="*/ 195140469 h 126"/>
                    <a:gd name="T14" fmla="*/ 0 60000 65536"/>
                    <a:gd name="T15" fmla="*/ 0 60000 65536"/>
                    <a:gd name="T16" fmla="*/ 0 60000 65536"/>
                    <a:gd name="T17" fmla="*/ 0 60000 65536"/>
                    <a:gd name="T18" fmla="*/ 0 60000 65536"/>
                    <a:gd name="T19" fmla="*/ 0 60000 65536"/>
                    <a:gd name="T20" fmla="*/ 0 60000 65536"/>
                    <a:gd name="T21" fmla="*/ 0 w 262"/>
                    <a:gd name="T22" fmla="*/ 0 h 126"/>
                    <a:gd name="T23" fmla="*/ 262 w 26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126">
                      <a:moveTo>
                        <a:pt x="45" y="32"/>
                      </a:moveTo>
                      <a:cubicBezTo>
                        <a:pt x="126" y="32"/>
                        <a:pt x="198" y="68"/>
                        <a:pt x="245" y="126"/>
                      </a:cubicBezTo>
                      <a:cubicBezTo>
                        <a:pt x="251" y="116"/>
                        <a:pt x="257" y="106"/>
                        <a:pt x="262" y="95"/>
                      </a:cubicBezTo>
                      <a:cubicBezTo>
                        <a:pt x="208" y="37"/>
                        <a:pt x="131" y="0"/>
                        <a:pt x="45" y="0"/>
                      </a:cubicBezTo>
                      <a:cubicBezTo>
                        <a:pt x="30" y="0"/>
                        <a:pt x="15" y="1"/>
                        <a:pt x="0" y="3"/>
                      </a:cubicBezTo>
                      <a:cubicBezTo>
                        <a:pt x="6" y="13"/>
                        <a:pt x="12" y="23"/>
                        <a:pt x="18" y="33"/>
                      </a:cubicBezTo>
                      <a:cubicBezTo>
                        <a:pt x="27" y="32"/>
                        <a:pt x="36" y="32"/>
                        <a:pt x="45" y="32"/>
                      </a:cubicBezTo>
                      <a:close/>
                    </a:path>
                  </a:pathLst>
                </a:custGeom>
                <a:solidFill>
                  <a:srgbClr val="BCBCB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34" name="Freeform 34"/>
                <p:cNvSpPr>
                  <a:spLocks/>
                </p:cNvSpPr>
                <p:nvPr/>
              </p:nvSpPr>
              <p:spPr bwMode="gray">
                <a:xfrm>
                  <a:off x="8088635" y="3719884"/>
                  <a:ext cx="615950" cy="446087"/>
                </a:xfrm>
                <a:custGeom>
                  <a:avLst/>
                  <a:gdLst>
                    <a:gd name="T0" fmla="*/ 248849150 w 231"/>
                    <a:gd name="T1" fmla="*/ 1099412156 h 181"/>
                    <a:gd name="T2" fmla="*/ 1642400243 w 231"/>
                    <a:gd name="T3" fmla="*/ 176147698 h 181"/>
                    <a:gd name="T4" fmla="*/ 1507309912 w 231"/>
                    <a:gd name="T5" fmla="*/ 0 h 181"/>
                    <a:gd name="T6" fmla="*/ 0 w 231"/>
                    <a:gd name="T7" fmla="*/ 1099412156 h 181"/>
                    <a:gd name="T8" fmla="*/ 248849150 w 231"/>
                    <a:gd name="T9" fmla="*/ 1099412156 h 181"/>
                    <a:gd name="T10" fmla="*/ 0 60000 65536"/>
                    <a:gd name="T11" fmla="*/ 0 60000 65536"/>
                    <a:gd name="T12" fmla="*/ 0 60000 65536"/>
                    <a:gd name="T13" fmla="*/ 0 60000 65536"/>
                    <a:gd name="T14" fmla="*/ 0 60000 65536"/>
                    <a:gd name="T15" fmla="*/ 0 w 231"/>
                    <a:gd name="T16" fmla="*/ 0 h 181"/>
                    <a:gd name="T17" fmla="*/ 231 w 231"/>
                    <a:gd name="T18" fmla="*/ 181 h 181"/>
                  </a:gdLst>
                  <a:ahLst/>
                  <a:cxnLst>
                    <a:cxn ang="T10">
                      <a:pos x="T0" y="T1"/>
                    </a:cxn>
                    <a:cxn ang="T11">
                      <a:pos x="T2" y="T3"/>
                    </a:cxn>
                    <a:cxn ang="T12">
                      <a:pos x="T4" y="T5"/>
                    </a:cxn>
                    <a:cxn ang="T13">
                      <a:pos x="T6" y="T7"/>
                    </a:cxn>
                    <a:cxn ang="T14">
                      <a:pos x="T8" y="T9"/>
                    </a:cxn>
                  </a:cxnLst>
                  <a:rect l="T15" t="T16" r="T17" b="T18"/>
                  <a:pathLst>
                    <a:path w="231" h="181">
                      <a:moveTo>
                        <a:pt x="35" y="181"/>
                      </a:moveTo>
                      <a:cubicBezTo>
                        <a:pt x="70" y="102"/>
                        <a:pt x="143" y="44"/>
                        <a:pt x="231" y="29"/>
                      </a:cubicBezTo>
                      <a:cubicBezTo>
                        <a:pt x="225" y="19"/>
                        <a:pt x="219" y="9"/>
                        <a:pt x="212" y="0"/>
                      </a:cubicBezTo>
                      <a:cubicBezTo>
                        <a:pt x="115" y="21"/>
                        <a:pt x="35" y="90"/>
                        <a:pt x="0" y="181"/>
                      </a:cubicBezTo>
                      <a:cubicBezTo>
                        <a:pt x="11" y="180"/>
                        <a:pt x="23" y="180"/>
                        <a:pt x="35" y="181"/>
                      </a:cubicBezTo>
                      <a:close/>
                    </a:path>
                  </a:pathLst>
                </a:custGeom>
                <a:solidFill>
                  <a:srgbClr val="BCBCB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35" name="Freeform 35"/>
                <p:cNvSpPr>
                  <a:spLocks/>
                </p:cNvSpPr>
                <p:nvPr/>
              </p:nvSpPr>
              <p:spPr bwMode="gray">
                <a:xfrm>
                  <a:off x="8034660" y="4200896"/>
                  <a:ext cx="219075" cy="676275"/>
                </a:xfrm>
                <a:custGeom>
                  <a:avLst/>
                  <a:gdLst>
                    <a:gd name="T0" fmla="*/ 228407059 w 82"/>
                    <a:gd name="T1" fmla="*/ 556377497 h 275"/>
                    <a:gd name="T2" fmla="*/ 349747848 w 82"/>
                    <a:gd name="T3" fmla="*/ 0 h 275"/>
                    <a:gd name="T4" fmla="*/ 107066229 w 82"/>
                    <a:gd name="T5" fmla="*/ 6047128 h 275"/>
                    <a:gd name="T6" fmla="*/ 0 w 82"/>
                    <a:gd name="T7" fmla="*/ 556377497 h 275"/>
                    <a:gd name="T8" fmla="*/ 463950083 w 82"/>
                    <a:gd name="T9" fmla="*/ 1663083061 h 275"/>
                    <a:gd name="T10" fmla="*/ 585290871 w 82"/>
                    <a:gd name="T11" fmla="*/ 1481654543 h 275"/>
                    <a:gd name="T12" fmla="*/ 228407059 w 82"/>
                    <a:gd name="T13" fmla="*/ 556377497 h 275"/>
                    <a:gd name="T14" fmla="*/ 0 60000 65536"/>
                    <a:gd name="T15" fmla="*/ 0 60000 65536"/>
                    <a:gd name="T16" fmla="*/ 0 60000 65536"/>
                    <a:gd name="T17" fmla="*/ 0 60000 65536"/>
                    <a:gd name="T18" fmla="*/ 0 60000 65536"/>
                    <a:gd name="T19" fmla="*/ 0 60000 65536"/>
                    <a:gd name="T20" fmla="*/ 0 60000 65536"/>
                    <a:gd name="T21" fmla="*/ 0 w 82"/>
                    <a:gd name="T22" fmla="*/ 0 h 275"/>
                    <a:gd name="T23" fmla="*/ 82 w 82"/>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75">
                      <a:moveTo>
                        <a:pt x="32" y="92"/>
                      </a:moveTo>
                      <a:cubicBezTo>
                        <a:pt x="32" y="59"/>
                        <a:pt x="38" y="28"/>
                        <a:pt x="49" y="0"/>
                      </a:cubicBezTo>
                      <a:cubicBezTo>
                        <a:pt x="37" y="0"/>
                        <a:pt x="26" y="0"/>
                        <a:pt x="15" y="1"/>
                      </a:cubicBezTo>
                      <a:cubicBezTo>
                        <a:pt x="5" y="29"/>
                        <a:pt x="0" y="60"/>
                        <a:pt x="0" y="92"/>
                      </a:cubicBezTo>
                      <a:cubicBezTo>
                        <a:pt x="0" y="161"/>
                        <a:pt x="24" y="225"/>
                        <a:pt x="65" y="275"/>
                      </a:cubicBezTo>
                      <a:cubicBezTo>
                        <a:pt x="70" y="265"/>
                        <a:pt x="76" y="255"/>
                        <a:pt x="82" y="245"/>
                      </a:cubicBezTo>
                      <a:cubicBezTo>
                        <a:pt x="51" y="202"/>
                        <a:pt x="32" y="149"/>
                        <a:pt x="32" y="92"/>
                      </a:cubicBezTo>
                      <a:close/>
                    </a:path>
                  </a:pathLst>
                </a:custGeom>
                <a:solidFill>
                  <a:srgbClr val="BCBCB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smtClean="0">
                    <a:ln>
                      <a:noFill/>
                    </a:ln>
                    <a:solidFill>
                      <a:sysClr val="windowText" lastClr="000000"/>
                    </a:solidFill>
                    <a:effectLst/>
                    <a:uLnTx/>
                    <a:uFillTx/>
                    <a:latin typeface="+mj-lt"/>
                  </a:endParaRPr>
                </a:p>
              </p:txBody>
            </p:sp>
            <p:sp>
              <p:nvSpPr>
                <p:cNvPr id="36" name="Oval 36"/>
                <p:cNvSpPr>
                  <a:spLocks noChangeArrowheads="1"/>
                </p:cNvSpPr>
                <p:nvPr/>
              </p:nvSpPr>
              <p:spPr bwMode="gray">
                <a:xfrm>
                  <a:off x="8531547" y="4162796"/>
                  <a:ext cx="568325" cy="523875"/>
                </a:xfrm>
                <a:prstGeom prst="ellipse">
                  <a:avLst/>
                </a:prstGeom>
                <a:solidFill>
                  <a:srgbClr val="999999"/>
                </a:solidFill>
                <a:ln w="3175">
                  <a:noFill/>
                  <a:miter lim="800000"/>
                  <a:headEnd/>
                  <a:tailEnd/>
                </a:ln>
              </p:spPr>
              <p:txBody>
                <a:bodyPr anchor="ctr"/>
                <a:lstStyle/>
                <a:p>
                  <a:pPr marL="177800" indent="-177800" algn="ctr" defTabSz="801688">
                    <a:spcBef>
                      <a:spcPct val="20000"/>
                    </a:spcBef>
                  </a:pPr>
                  <a:endParaRPr lang="de-DE" sz="900" b="1" dirty="0">
                    <a:latin typeface="+mj-lt"/>
                    <a:cs typeface="Arial" charset="0"/>
                  </a:endParaRPr>
                </a:p>
              </p:txBody>
            </p:sp>
          </p:grpSp>
          <p:sp>
            <p:nvSpPr>
              <p:cNvPr id="17" name="TextBox 16"/>
              <p:cNvSpPr txBox="1"/>
              <p:nvPr/>
            </p:nvSpPr>
            <p:spPr bwMode="gray">
              <a:xfrm>
                <a:off x="5621456" y="2254348"/>
                <a:ext cx="953369" cy="659530"/>
              </a:xfrm>
              <a:prstGeom prst="rect">
                <a:avLst/>
              </a:prstGeom>
              <a:noFill/>
            </p:spPr>
            <p:txBody>
              <a:bodyPr wrap="none" rtlCol="0">
                <a:spAutoFit/>
              </a:bodyPr>
              <a:lstStyle/>
              <a:p>
                <a:r>
                  <a:rPr lang="en-US" sz="1600" b="1" dirty="0" smtClean="0">
                    <a:solidFill>
                      <a:schemeClr val="bg1"/>
                    </a:solidFill>
                  </a:rPr>
                  <a:t>Business</a:t>
                </a:r>
                <a:br>
                  <a:rPr lang="en-US" sz="1600" b="1" dirty="0" smtClean="0">
                    <a:solidFill>
                      <a:schemeClr val="bg1"/>
                    </a:solidFill>
                  </a:rPr>
                </a:br>
                <a:r>
                  <a:rPr lang="en-US" sz="1600" b="1" dirty="0" smtClean="0">
                    <a:solidFill>
                      <a:schemeClr val="bg1"/>
                    </a:solidFill>
                  </a:rPr>
                  <a:t>Agile</a:t>
                </a:r>
                <a:br>
                  <a:rPr lang="en-US" sz="1600" b="1" dirty="0" smtClean="0">
                    <a:solidFill>
                      <a:schemeClr val="bg1"/>
                    </a:solidFill>
                  </a:rPr>
                </a:br>
                <a:r>
                  <a:rPr lang="en-US" sz="1600" b="1" dirty="0" smtClean="0">
                    <a:solidFill>
                      <a:schemeClr val="bg1"/>
                    </a:solidFill>
                  </a:rPr>
                  <a:t>Mindset</a:t>
                </a:r>
                <a:endParaRPr lang="en-US" sz="1600" b="1" dirty="0">
                  <a:solidFill>
                    <a:schemeClr val="bg1"/>
                  </a:solidFill>
                </a:endParaRPr>
              </a:p>
            </p:txBody>
          </p:sp>
          <p:sp>
            <p:nvSpPr>
              <p:cNvPr id="18" name="TextBox 17"/>
              <p:cNvSpPr txBox="1"/>
              <p:nvPr/>
            </p:nvSpPr>
            <p:spPr bwMode="gray">
              <a:xfrm>
                <a:off x="6253732" y="996288"/>
                <a:ext cx="985602" cy="484932"/>
              </a:xfrm>
              <a:prstGeom prst="rect">
                <a:avLst/>
              </a:prstGeom>
              <a:noFill/>
              <a:ln>
                <a:noFill/>
              </a:ln>
            </p:spPr>
            <p:txBody>
              <a:bodyPr wrap="square" lIns="0" rIns="0" rtlCol="0">
                <a:noAutofit/>
              </a:bodyPr>
              <a:lstStyle/>
              <a:p>
                <a:r>
                  <a:rPr lang="en-US" sz="1400" b="1" dirty="0" smtClean="0">
                    <a:solidFill>
                      <a:schemeClr val="bg1"/>
                    </a:solidFill>
                  </a:rPr>
                  <a:t>1</a:t>
                </a:r>
              </a:p>
              <a:p>
                <a:r>
                  <a:rPr lang="en-US" sz="1400" dirty="0" smtClean="0">
                    <a:solidFill>
                      <a:schemeClr val="bg1"/>
                    </a:solidFill>
                  </a:rPr>
                  <a:t>Continuous </a:t>
                </a:r>
                <a:r>
                  <a:rPr lang="en-US" sz="1400" dirty="0">
                    <a:solidFill>
                      <a:schemeClr val="bg1"/>
                    </a:solidFill>
                  </a:rPr>
                  <a:t>Flow of Value</a:t>
                </a:r>
              </a:p>
            </p:txBody>
          </p:sp>
          <p:sp>
            <p:nvSpPr>
              <p:cNvPr id="19" name="TextBox 18"/>
              <p:cNvSpPr txBox="1"/>
              <p:nvPr/>
            </p:nvSpPr>
            <p:spPr bwMode="gray">
              <a:xfrm>
                <a:off x="7008299" y="2057556"/>
                <a:ext cx="892244" cy="484932"/>
              </a:xfrm>
              <a:prstGeom prst="rect">
                <a:avLst/>
              </a:prstGeom>
              <a:noFill/>
            </p:spPr>
            <p:txBody>
              <a:bodyPr wrap="square" lIns="0" rIns="0" rtlCol="0">
                <a:noAutofit/>
              </a:bodyPr>
              <a:lstStyle/>
              <a:p>
                <a:r>
                  <a:rPr lang="en-US" sz="1400" b="1" dirty="0" smtClean="0">
                    <a:solidFill>
                      <a:schemeClr val="bg1"/>
                    </a:solidFill>
                  </a:rPr>
                  <a:t>2</a:t>
                </a:r>
              </a:p>
              <a:p>
                <a:r>
                  <a:rPr lang="en-US" sz="1400" dirty="0" smtClean="0">
                    <a:solidFill>
                      <a:schemeClr val="bg1"/>
                    </a:solidFill>
                  </a:rPr>
                  <a:t>Frequent </a:t>
                </a:r>
                <a:r>
                  <a:rPr lang="en-US" sz="1400" dirty="0">
                    <a:solidFill>
                      <a:schemeClr val="bg1"/>
                    </a:solidFill>
                  </a:rPr>
                  <a:t>Customer Interaction</a:t>
                </a:r>
              </a:p>
            </p:txBody>
          </p:sp>
          <p:sp>
            <p:nvSpPr>
              <p:cNvPr id="20" name="TextBox 19"/>
              <p:cNvSpPr txBox="1"/>
              <p:nvPr/>
            </p:nvSpPr>
            <p:spPr bwMode="gray">
              <a:xfrm>
                <a:off x="6407594" y="3373148"/>
                <a:ext cx="898913" cy="355297"/>
              </a:xfrm>
              <a:prstGeom prst="rect">
                <a:avLst/>
              </a:prstGeom>
              <a:noFill/>
            </p:spPr>
            <p:txBody>
              <a:bodyPr wrap="square" lIns="0" rIns="0" rtlCol="0">
                <a:noAutofit/>
              </a:bodyPr>
              <a:lstStyle/>
              <a:p>
                <a:r>
                  <a:rPr lang="en-US" sz="1400" b="1" dirty="0" smtClean="0"/>
                  <a:t>3</a:t>
                </a:r>
              </a:p>
              <a:p>
                <a:r>
                  <a:rPr lang="en-US" sz="1400" dirty="0" smtClean="0"/>
                  <a:t>Iterative and </a:t>
                </a:r>
                <a:r>
                  <a:rPr lang="en-US" sz="1400" dirty="0"/>
                  <a:t>Adaptive</a:t>
                </a:r>
              </a:p>
            </p:txBody>
          </p:sp>
          <p:sp>
            <p:nvSpPr>
              <p:cNvPr id="21" name="TextBox 20"/>
              <p:cNvSpPr txBox="1"/>
              <p:nvPr/>
            </p:nvSpPr>
            <p:spPr bwMode="gray">
              <a:xfrm>
                <a:off x="5020315" y="3401798"/>
                <a:ext cx="856973" cy="377976"/>
              </a:xfrm>
              <a:prstGeom prst="rect">
                <a:avLst/>
              </a:prstGeom>
              <a:noFill/>
            </p:spPr>
            <p:txBody>
              <a:bodyPr wrap="none" lIns="0" rIns="0" rtlCol="0">
                <a:noAutofit/>
              </a:bodyPr>
              <a:lstStyle/>
              <a:p>
                <a:r>
                  <a:rPr lang="en-US" sz="1400" b="1" dirty="0" smtClean="0">
                    <a:solidFill>
                      <a:schemeClr val="bg1"/>
                    </a:solidFill>
                  </a:rPr>
                  <a:t>4</a:t>
                </a:r>
              </a:p>
              <a:p>
                <a:r>
                  <a:rPr lang="en-US" sz="1400" dirty="0" smtClean="0">
                    <a:solidFill>
                      <a:schemeClr val="bg1"/>
                    </a:solidFill>
                  </a:rPr>
                  <a:t>Creativity and</a:t>
                </a:r>
                <a:br>
                  <a:rPr lang="en-US" sz="1400" dirty="0" smtClean="0">
                    <a:solidFill>
                      <a:schemeClr val="bg1"/>
                    </a:solidFill>
                  </a:rPr>
                </a:br>
                <a:r>
                  <a:rPr lang="en-US" sz="1400" dirty="0" smtClean="0">
                    <a:solidFill>
                      <a:schemeClr val="bg1"/>
                    </a:solidFill>
                  </a:rPr>
                  <a:t>Innovation</a:t>
                </a:r>
                <a:endParaRPr lang="en-US" sz="1400" dirty="0">
                  <a:solidFill>
                    <a:schemeClr val="bg1"/>
                  </a:solidFill>
                </a:endParaRPr>
              </a:p>
            </p:txBody>
          </p:sp>
          <p:sp>
            <p:nvSpPr>
              <p:cNvPr id="22" name="TextBox 21"/>
              <p:cNvSpPr txBox="1"/>
              <p:nvPr/>
            </p:nvSpPr>
            <p:spPr bwMode="gray">
              <a:xfrm>
                <a:off x="4248271" y="2159882"/>
                <a:ext cx="978934" cy="484932"/>
              </a:xfrm>
              <a:prstGeom prst="rect">
                <a:avLst/>
              </a:prstGeom>
              <a:noFill/>
            </p:spPr>
            <p:txBody>
              <a:bodyPr wrap="square" lIns="0" rIns="0" rtlCol="0">
                <a:noAutofit/>
              </a:bodyPr>
              <a:lstStyle/>
              <a:p>
                <a:r>
                  <a:rPr lang="en-US" sz="1400" b="1" dirty="0" smtClean="0"/>
                  <a:t>5</a:t>
                </a:r>
              </a:p>
              <a:p>
                <a:r>
                  <a:rPr lang="en-US" sz="1400" dirty="0" smtClean="0"/>
                  <a:t>Shared Responsibility</a:t>
                </a:r>
                <a:br>
                  <a:rPr lang="en-US" sz="1400" dirty="0" smtClean="0"/>
                </a:br>
                <a:r>
                  <a:rPr lang="en-US" sz="1400" dirty="0" smtClean="0"/>
                  <a:t>for </a:t>
                </a:r>
                <a:r>
                  <a:rPr lang="en-US" sz="1400" dirty="0"/>
                  <a:t>Results</a:t>
                </a:r>
              </a:p>
            </p:txBody>
          </p:sp>
          <p:sp>
            <p:nvSpPr>
              <p:cNvPr id="23" name="TextBox 22"/>
              <p:cNvSpPr txBox="1"/>
              <p:nvPr/>
            </p:nvSpPr>
            <p:spPr bwMode="gray">
              <a:xfrm>
                <a:off x="4950982" y="1007352"/>
                <a:ext cx="926307" cy="762794"/>
              </a:xfrm>
              <a:prstGeom prst="rect">
                <a:avLst/>
              </a:prstGeom>
              <a:noFill/>
            </p:spPr>
            <p:txBody>
              <a:bodyPr wrap="square" lIns="0" rIns="0" rtlCol="0">
                <a:noAutofit/>
              </a:bodyPr>
              <a:lstStyle/>
              <a:p>
                <a:r>
                  <a:rPr lang="en-US" sz="1400" b="1" dirty="0" smtClean="0"/>
                  <a:t>6</a:t>
                </a:r>
              </a:p>
              <a:p>
                <a:r>
                  <a:rPr lang="en-US" sz="1400" dirty="0" smtClean="0"/>
                  <a:t>Situational-Specific </a:t>
                </a:r>
                <a:r>
                  <a:rPr lang="en-US" sz="1400" dirty="0"/>
                  <a:t>Strategies</a:t>
                </a:r>
              </a:p>
            </p:txBody>
          </p:sp>
        </p:grpSp>
        <p:sp>
          <p:nvSpPr>
            <p:cNvPr id="10" name="Isosceles Triangle 3"/>
            <p:cNvSpPr>
              <a:spLocks noChangeAspect="1"/>
            </p:cNvSpPr>
            <p:nvPr/>
          </p:nvSpPr>
          <p:spPr bwMode="gray">
            <a:xfrm flipV="1">
              <a:off x="3073751" y="2885421"/>
              <a:ext cx="279752" cy="236632"/>
            </a:xfrm>
            <a:custGeom>
              <a:avLst/>
              <a:gdLst>
                <a:gd name="connsiteX0" fmla="*/ 0 w 279752"/>
                <a:gd name="connsiteY0" fmla="*/ 236547 h 236547"/>
                <a:gd name="connsiteX1" fmla="*/ 139876 w 279752"/>
                <a:gd name="connsiteY1" fmla="*/ 0 h 236547"/>
                <a:gd name="connsiteX2" fmla="*/ 279752 w 279752"/>
                <a:gd name="connsiteY2" fmla="*/ 236547 h 236547"/>
                <a:gd name="connsiteX3" fmla="*/ 0 w 279752"/>
                <a:gd name="connsiteY3" fmla="*/ 236547 h 236547"/>
                <a:gd name="connsiteX0" fmla="*/ 0 w 279752"/>
                <a:gd name="connsiteY0" fmla="*/ 236547 h 236632"/>
                <a:gd name="connsiteX1" fmla="*/ 139876 w 279752"/>
                <a:gd name="connsiteY1" fmla="*/ 0 h 236632"/>
                <a:gd name="connsiteX2" fmla="*/ 279752 w 279752"/>
                <a:gd name="connsiteY2" fmla="*/ 236547 h 236632"/>
                <a:gd name="connsiteX3" fmla="*/ 88804 w 279752"/>
                <a:gd name="connsiteY3" fmla="*/ 236632 h 236632"/>
                <a:gd name="connsiteX4" fmla="*/ 0 w 279752"/>
                <a:gd name="connsiteY4" fmla="*/ 236547 h 236632"/>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88804 w 279752"/>
                <a:gd name="connsiteY4" fmla="*/ 236632 h 239013"/>
                <a:gd name="connsiteX5" fmla="*/ 0 w 279752"/>
                <a:gd name="connsiteY5" fmla="*/ 236547 h 239013"/>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122141 w 279752"/>
                <a:gd name="connsiteY4" fmla="*/ 239012 h 239013"/>
                <a:gd name="connsiteX5" fmla="*/ 88804 w 279752"/>
                <a:gd name="connsiteY5" fmla="*/ 236632 h 239013"/>
                <a:gd name="connsiteX6" fmla="*/ 0 w 279752"/>
                <a:gd name="connsiteY6" fmla="*/ 236547 h 239013"/>
                <a:gd name="connsiteX0" fmla="*/ 0 w 279752"/>
                <a:gd name="connsiteY0" fmla="*/ 236547 h 241393"/>
                <a:gd name="connsiteX1" fmla="*/ 139876 w 279752"/>
                <a:gd name="connsiteY1" fmla="*/ 0 h 241393"/>
                <a:gd name="connsiteX2" fmla="*/ 279752 w 279752"/>
                <a:gd name="connsiteY2" fmla="*/ 236547 h 241393"/>
                <a:gd name="connsiteX3" fmla="*/ 191197 w 279752"/>
                <a:gd name="connsiteY3" fmla="*/ 239013 h 241393"/>
                <a:gd name="connsiteX4" fmla="*/ 162622 w 279752"/>
                <a:gd name="connsiteY4" fmla="*/ 241393 h 241393"/>
                <a:gd name="connsiteX5" fmla="*/ 122141 w 279752"/>
                <a:gd name="connsiteY5" fmla="*/ 239012 h 241393"/>
                <a:gd name="connsiteX6" fmla="*/ 88804 w 279752"/>
                <a:gd name="connsiteY6" fmla="*/ 236632 h 241393"/>
                <a:gd name="connsiteX7" fmla="*/ 0 w 279752"/>
                <a:gd name="connsiteY7" fmla="*/ 236547 h 241393"/>
                <a:gd name="connsiteX0" fmla="*/ 122141 w 279752"/>
                <a:gd name="connsiteY0" fmla="*/ 239012 h 332833"/>
                <a:gd name="connsiteX1" fmla="*/ 88804 w 279752"/>
                <a:gd name="connsiteY1" fmla="*/ 236632 h 332833"/>
                <a:gd name="connsiteX2" fmla="*/ 0 w 279752"/>
                <a:gd name="connsiteY2" fmla="*/ 236547 h 332833"/>
                <a:gd name="connsiteX3" fmla="*/ 139876 w 279752"/>
                <a:gd name="connsiteY3" fmla="*/ 0 h 332833"/>
                <a:gd name="connsiteX4" fmla="*/ 279752 w 279752"/>
                <a:gd name="connsiteY4" fmla="*/ 236547 h 332833"/>
                <a:gd name="connsiteX5" fmla="*/ 191197 w 279752"/>
                <a:gd name="connsiteY5" fmla="*/ 239013 h 332833"/>
                <a:gd name="connsiteX6" fmla="*/ 254062 w 279752"/>
                <a:gd name="connsiteY6" fmla="*/ 332833 h 332833"/>
                <a:gd name="connsiteX0" fmla="*/ 122141 w 279752"/>
                <a:gd name="connsiteY0" fmla="*/ 239012 h 239013"/>
                <a:gd name="connsiteX1" fmla="*/ 88804 w 279752"/>
                <a:gd name="connsiteY1" fmla="*/ 236632 h 239013"/>
                <a:gd name="connsiteX2" fmla="*/ 0 w 279752"/>
                <a:gd name="connsiteY2" fmla="*/ 236547 h 239013"/>
                <a:gd name="connsiteX3" fmla="*/ 139876 w 279752"/>
                <a:gd name="connsiteY3" fmla="*/ 0 h 239013"/>
                <a:gd name="connsiteX4" fmla="*/ 279752 w 279752"/>
                <a:gd name="connsiteY4" fmla="*/ 236547 h 239013"/>
                <a:gd name="connsiteX5" fmla="*/ 191197 w 279752"/>
                <a:gd name="connsiteY5" fmla="*/ 239013 h 239013"/>
                <a:gd name="connsiteX0" fmla="*/ 88804 w 279752"/>
                <a:gd name="connsiteY0" fmla="*/ 236632 h 239013"/>
                <a:gd name="connsiteX1" fmla="*/ 0 w 279752"/>
                <a:gd name="connsiteY1" fmla="*/ 236547 h 239013"/>
                <a:gd name="connsiteX2" fmla="*/ 139876 w 279752"/>
                <a:gd name="connsiteY2" fmla="*/ 0 h 239013"/>
                <a:gd name="connsiteX3" fmla="*/ 279752 w 279752"/>
                <a:gd name="connsiteY3" fmla="*/ 236547 h 239013"/>
                <a:gd name="connsiteX4" fmla="*/ 191197 w 279752"/>
                <a:gd name="connsiteY4" fmla="*/ 239013 h 239013"/>
                <a:gd name="connsiteX0" fmla="*/ 88804 w 279752"/>
                <a:gd name="connsiteY0" fmla="*/ 236632 h 236632"/>
                <a:gd name="connsiteX1" fmla="*/ 0 w 279752"/>
                <a:gd name="connsiteY1" fmla="*/ 236547 h 236632"/>
                <a:gd name="connsiteX2" fmla="*/ 139876 w 279752"/>
                <a:gd name="connsiteY2" fmla="*/ 0 h 236632"/>
                <a:gd name="connsiteX3" fmla="*/ 279752 w 279752"/>
                <a:gd name="connsiteY3" fmla="*/ 236547 h 236632"/>
                <a:gd name="connsiteX4" fmla="*/ 191197 w 279752"/>
                <a:gd name="connsiteY4" fmla="*/ 236632 h 2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52" h="236632">
                  <a:moveTo>
                    <a:pt x="88804" y="236632"/>
                  </a:moveTo>
                  <a:lnTo>
                    <a:pt x="0" y="236547"/>
                  </a:lnTo>
                  <a:lnTo>
                    <a:pt x="139876" y="0"/>
                  </a:lnTo>
                  <a:lnTo>
                    <a:pt x="279752" y="236547"/>
                  </a:lnTo>
                  <a:lnTo>
                    <a:pt x="191197" y="236632"/>
                  </a:lnTo>
                </a:path>
              </a:pathLst>
            </a:custGeom>
            <a:solidFill>
              <a:srgbClr val="DCDCD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Arial" charset="0"/>
              </a:endParaRPr>
            </a:p>
          </p:txBody>
        </p:sp>
        <p:sp>
          <p:nvSpPr>
            <p:cNvPr id="11" name="Isosceles Triangle 3"/>
            <p:cNvSpPr>
              <a:spLocks noChangeAspect="1"/>
            </p:cNvSpPr>
            <p:nvPr/>
          </p:nvSpPr>
          <p:spPr bwMode="gray">
            <a:xfrm>
              <a:off x="3073751" y="4229028"/>
              <a:ext cx="279752" cy="236632"/>
            </a:xfrm>
            <a:custGeom>
              <a:avLst/>
              <a:gdLst>
                <a:gd name="connsiteX0" fmla="*/ 0 w 279752"/>
                <a:gd name="connsiteY0" fmla="*/ 236547 h 236547"/>
                <a:gd name="connsiteX1" fmla="*/ 139876 w 279752"/>
                <a:gd name="connsiteY1" fmla="*/ 0 h 236547"/>
                <a:gd name="connsiteX2" fmla="*/ 279752 w 279752"/>
                <a:gd name="connsiteY2" fmla="*/ 236547 h 236547"/>
                <a:gd name="connsiteX3" fmla="*/ 0 w 279752"/>
                <a:gd name="connsiteY3" fmla="*/ 236547 h 236547"/>
                <a:gd name="connsiteX0" fmla="*/ 0 w 279752"/>
                <a:gd name="connsiteY0" fmla="*/ 236547 h 236632"/>
                <a:gd name="connsiteX1" fmla="*/ 139876 w 279752"/>
                <a:gd name="connsiteY1" fmla="*/ 0 h 236632"/>
                <a:gd name="connsiteX2" fmla="*/ 279752 w 279752"/>
                <a:gd name="connsiteY2" fmla="*/ 236547 h 236632"/>
                <a:gd name="connsiteX3" fmla="*/ 88804 w 279752"/>
                <a:gd name="connsiteY3" fmla="*/ 236632 h 236632"/>
                <a:gd name="connsiteX4" fmla="*/ 0 w 279752"/>
                <a:gd name="connsiteY4" fmla="*/ 236547 h 236632"/>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88804 w 279752"/>
                <a:gd name="connsiteY4" fmla="*/ 236632 h 239013"/>
                <a:gd name="connsiteX5" fmla="*/ 0 w 279752"/>
                <a:gd name="connsiteY5" fmla="*/ 236547 h 239013"/>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122141 w 279752"/>
                <a:gd name="connsiteY4" fmla="*/ 239012 h 239013"/>
                <a:gd name="connsiteX5" fmla="*/ 88804 w 279752"/>
                <a:gd name="connsiteY5" fmla="*/ 236632 h 239013"/>
                <a:gd name="connsiteX6" fmla="*/ 0 w 279752"/>
                <a:gd name="connsiteY6" fmla="*/ 236547 h 239013"/>
                <a:gd name="connsiteX0" fmla="*/ 0 w 279752"/>
                <a:gd name="connsiteY0" fmla="*/ 236547 h 241393"/>
                <a:gd name="connsiteX1" fmla="*/ 139876 w 279752"/>
                <a:gd name="connsiteY1" fmla="*/ 0 h 241393"/>
                <a:gd name="connsiteX2" fmla="*/ 279752 w 279752"/>
                <a:gd name="connsiteY2" fmla="*/ 236547 h 241393"/>
                <a:gd name="connsiteX3" fmla="*/ 191197 w 279752"/>
                <a:gd name="connsiteY3" fmla="*/ 239013 h 241393"/>
                <a:gd name="connsiteX4" fmla="*/ 162622 w 279752"/>
                <a:gd name="connsiteY4" fmla="*/ 241393 h 241393"/>
                <a:gd name="connsiteX5" fmla="*/ 122141 w 279752"/>
                <a:gd name="connsiteY5" fmla="*/ 239012 h 241393"/>
                <a:gd name="connsiteX6" fmla="*/ 88804 w 279752"/>
                <a:gd name="connsiteY6" fmla="*/ 236632 h 241393"/>
                <a:gd name="connsiteX7" fmla="*/ 0 w 279752"/>
                <a:gd name="connsiteY7" fmla="*/ 236547 h 241393"/>
                <a:gd name="connsiteX0" fmla="*/ 122141 w 279752"/>
                <a:gd name="connsiteY0" fmla="*/ 239012 h 332833"/>
                <a:gd name="connsiteX1" fmla="*/ 88804 w 279752"/>
                <a:gd name="connsiteY1" fmla="*/ 236632 h 332833"/>
                <a:gd name="connsiteX2" fmla="*/ 0 w 279752"/>
                <a:gd name="connsiteY2" fmla="*/ 236547 h 332833"/>
                <a:gd name="connsiteX3" fmla="*/ 139876 w 279752"/>
                <a:gd name="connsiteY3" fmla="*/ 0 h 332833"/>
                <a:gd name="connsiteX4" fmla="*/ 279752 w 279752"/>
                <a:gd name="connsiteY4" fmla="*/ 236547 h 332833"/>
                <a:gd name="connsiteX5" fmla="*/ 191197 w 279752"/>
                <a:gd name="connsiteY5" fmla="*/ 239013 h 332833"/>
                <a:gd name="connsiteX6" fmla="*/ 254062 w 279752"/>
                <a:gd name="connsiteY6" fmla="*/ 332833 h 332833"/>
                <a:gd name="connsiteX0" fmla="*/ 122141 w 279752"/>
                <a:gd name="connsiteY0" fmla="*/ 239012 h 239013"/>
                <a:gd name="connsiteX1" fmla="*/ 88804 w 279752"/>
                <a:gd name="connsiteY1" fmla="*/ 236632 h 239013"/>
                <a:gd name="connsiteX2" fmla="*/ 0 w 279752"/>
                <a:gd name="connsiteY2" fmla="*/ 236547 h 239013"/>
                <a:gd name="connsiteX3" fmla="*/ 139876 w 279752"/>
                <a:gd name="connsiteY3" fmla="*/ 0 h 239013"/>
                <a:gd name="connsiteX4" fmla="*/ 279752 w 279752"/>
                <a:gd name="connsiteY4" fmla="*/ 236547 h 239013"/>
                <a:gd name="connsiteX5" fmla="*/ 191197 w 279752"/>
                <a:gd name="connsiteY5" fmla="*/ 239013 h 239013"/>
                <a:gd name="connsiteX0" fmla="*/ 88804 w 279752"/>
                <a:gd name="connsiteY0" fmla="*/ 236632 h 239013"/>
                <a:gd name="connsiteX1" fmla="*/ 0 w 279752"/>
                <a:gd name="connsiteY1" fmla="*/ 236547 h 239013"/>
                <a:gd name="connsiteX2" fmla="*/ 139876 w 279752"/>
                <a:gd name="connsiteY2" fmla="*/ 0 h 239013"/>
                <a:gd name="connsiteX3" fmla="*/ 279752 w 279752"/>
                <a:gd name="connsiteY3" fmla="*/ 236547 h 239013"/>
                <a:gd name="connsiteX4" fmla="*/ 191197 w 279752"/>
                <a:gd name="connsiteY4" fmla="*/ 239013 h 239013"/>
                <a:gd name="connsiteX0" fmla="*/ 88804 w 279752"/>
                <a:gd name="connsiteY0" fmla="*/ 236632 h 236632"/>
                <a:gd name="connsiteX1" fmla="*/ 0 w 279752"/>
                <a:gd name="connsiteY1" fmla="*/ 236547 h 236632"/>
                <a:gd name="connsiteX2" fmla="*/ 139876 w 279752"/>
                <a:gd name="connsiteY2" fmla="*/ 0 h 236632"/>
                <a:gd name="connsiteX3" fmla="*/ 279752 w 279752"/>
                <a:gd name="connsiteY3" fmla="*/ 236547 h 236632"/>
                <a:gd name="connsiteX4" fmla="*/ 191197 w 279752"/>
                <a:gd name="connsiteY4" fmla="*/ 236632 h 2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52" h="236632">
                  <a:moveTo>
                    <a:pt x="88804" y="236632"/>
                  </a:moveTo>
                  <a:lnTo>
                    <a:pt x="0" y="236547"/>
                  </a:lnTo>
                  <a:lnTo>
                    <a:pt x="139876" y="0"/>
                  </a:lnTo>
                  <a:lnTo>
                    <a:pt x="279752" y="236547"/>
                  </a:lnTo>
                  <a:lnTo>
                    <a:pt x="191197" y="236632"/>
                  </a:lnTo>
                </a:path>
              </a:pathLst>
            </a:custGeom>
            <a:solidFill>
              <a:srgbClr val="DCDCD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Arial" charset="0"/>
              </a:endParaRPr>
            </a:p>
          </p:txBody>
        </p:sp>
        <p:sp>
          <p:nvSpPr>
            <p:cNvPr id="12" name="Isosceles Triangle 3"/>
            <p:cNvSpPr>
              <a:spLocks noChangeAspect="1"/>
            </p:cNvSpPr>
            <p:nvPr/>
          </p:nvSpPr>
          <p:spPr bwMode="gray">
            <a:xfrm rot="3600000">
              <a:off x="2495254" y="3890016"/>
              <a:ext cx="279752" cy="236632"/>
            </a:xfrm>
            <a:custGeom>
              <a:avLst/>
              <a:gdLst>
                <a:gd name="connsiteX0" fmla="*/ 0 w 279752"/>
                <a:gd name="connsiteY0" fmla="*/ 236547 h 236547"/>
                <a:gd name="connsiteX1" fmla="*/ 139876 w 279752"/>
                <a:gd name="connsiteY1" fmla="*/ 0 h 236547"/>
                <a:gd name="connsiteX2" fmla="*/ 279752 w 279752"/>
                <a:gd name="connsiteY2" fmla="*/ 236547 h 236547"/>
                <a:gd name="connsiteX3" fmla="*/ 0 w 279752"/>
                <a:gd name="connsiteY3" fmla="*/ 236547 h 236547"/>
                <a:gd name="connsiteX0" fmla="*/ 0 w 279752"/>
                <a:gd name="connsiteY0" fmla="*/ 236547 h 236632"/>
                <a:gd name="connsiteX1" fmla="*/ 139876 w 279752"/>
                <a:gd name="connsiteY1" fmla="*/ 0 h 236632"/>
                <a:gd name="connsiteX2" fmla="*/ 279752 w 279752"/>
                <a:gd name="connsiteY2" fmla="*/ 236547 h 236632"/>
                <a:gd name="connsiteX3" fmla="*/ 88804 w 279752"/>
                <a:gd name="connsiteY3" fmla="*/ 236632 h 236632"/>
                <a:gd name="connsiteX4" fmla="*/ 0 w 279752"/>
                <a:gd name="connsiteY4" fmla="*/ 236547 h 236632"/>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88804 w 279752"/>
                <a:gd name="connsiteY4" fmla="*/ 236632 h 239013"/>
                <a:gd name="connsiteX5" fmla="*/ 0 w 279752"/>
                <a:gd name="connsiteY5" fmla="*/ 236547 h 239013"/>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122141 w 279752"/>
                <a:gd name="connsiteY4" fmla="*/ 239012 h 239013"/>
                <a:gd name="connsiteX5" fmla="*/ 88804 w 279752"/>
                <a:gd name="connsiteY5" fmla="*/ 236632 h 239013"/>
                <a:gd name="connsiteX6" fmla="*/ 0 w 279752"/>
                <a:gd name="connsiteY6" fmla="*/ 236547 h 239013"/>
                <a:gd name="connsiteX0" fmla="*/ 0 w 279752"/>
                <a:gd name="connsiteY0" fmla="*/ 236547 h 241393"/>
                <a:gd name="connsiteX1" fmla="*/ 139876 w 279752"/>
                <a:gd name="connsiteY1" fmla="*/ 0 h 241393"/>
                <a:gd name="connsiteX2" fmla="*/ 279752 w 279752"/>
                <a:gd name="connsiteY2" fmla="*/ 236547 h 241393"/>
                <a:gd name="connsiteX3" fmla="*/ 191197 w 279752"/>
                <a:gd name="connsiteY3" fmla="*/ 239013 h 241393"/>
                <a:gd name="connsiteX4" fmla="*/ 162622 w 279752"/>
                <a:gd name="connsiteY4" fmla="*/ 241393 h 241393"/>
                <a:gd name="connsiteX5" fmla="*/ 122141 w 279752"/>
                <a:gd name="connsiteY5" fmla="*/ 239012 h 241393"/>
                <a:gd name="connsiteX6" fmla="*/ 88804 w 279752"/>
                <a:gd name="connsiteY6" fmla="*/ 236632 h 241393"/>
                <a:gd name="connsiteX7" fmla="*/ 0 w 279752"/>
                <a:gd name="connsiteY7" fmla="*/ 236547 h 241393"/>
                <a:gd name="connsiteX0" fmla="*/ 122141 w 279752"/>
                <a:gd name="connsiteY0" fmla="*/ 239012 h 332833"/>
                <a:gd name="connsiteX1" fmla="*/ 88804 w 279752"/>
                <a:gd name="connsiteY1" fmla="*/ 236632 h 332833"/>
                <a:gd name="connsiteX2" fmla="*/ 0 w 279752"/>
                <a:gd name="connsiteY2" fmla="*/ 236547 h 332833"/>
                <a:gd name="connsiteX3" fmla="*/ 139876 w 279752"/>
                <a:gd name="connsiteY3" fmla="*/ 0 h 332833"/>
                <a:gd name="connsiteX4" fmla="*/ 279752 w 279752"/>
                <a:gd name="connsiteY4" fmla="*/ 236547 h 332833"/>
                <a:gd name="connsiteX5" fmla="*/ 191197 w 279752"/>
                <a:gd name="connsiteY5" fmla="*/ 239013 h 332833"/>
                <a:gd name="connsiteX6" fmla="*/ 254062 w 279752"/>
                <a:gd name="connsiteY6" fmla="*/ 332833 h 332833"/>
                <a:gd name="connsiteX0" fmla="*/ 122141 w 279752"/>
                <a:gd name="connsiteY0" fmla="*/ 239012 h 239013"/>
                <a:gd name="connsiteX1" fmla="*/ 88804 w 279752"/>
                <a:gd name="connsiteY1" fmla="*/ 236632 h 239013"/>
                <a:gd name="connsiteX2" fmla="*/ 0 w 279752"/>
                <a:gd name="connsiteY2" fmla="*/ 236547 h 239013"/>
                <a:gd name="connsiteX3" fmla="*/ 139876 w 279752"/>
                <a:gd name="connsiteY3" fmla="*/ 0 h 239013"/>
                <a:gd name="connsiteX4" fmla="*/ 279752 w 279752"/>
                <a:gd name="connsiteY4" fmla="*/ 236547 h 239013"/>
                <a:gd name="connsiteX5" fmla="*/ 191197 w 279752"/>
                <a:gd name="connsiteY5" fmla="*/ 239013 h 239013"/>
                <a:gd name="connsiteX0" fmla="*/ 88804 w 279752"/>
                <a:gd name="connsiteY0" fmla="*/ 236632 h 239013"/>
                <a:gd name="connsiteX1" fmla="*/ 0 w 279752"/>
                <a:gd name="connsiteY1" fmla="*/ 236547 h 239013"/>
                <a:gd name="connsiteX2" fmla="*/ 139876 w 279752"/>
                <a:gd name="connsiteY2" fmla="*/ 0 h 239013"/>
                <a:gd name="connsiteX3" fmla="*/ 279752 w 279752"/>
                <a:gd name="connsiteY3" fmla="*/ 236547 h 239013"/>
                <a:gd name="connsiteX4" fmla="*/ 191197 w 279752"/>
                <a:gd name="connsiteY4" fmla="*/ 239013 h 239013"/>
                <a:gd name="connsiteX0" fmla="*/ 88804 w 279752"/>
                <a:gd name="connsiteY0" fmla="*/ 236632 h 236632"/>
                <a:gd name="connsiteX1" fmla="*/ 0 w 279752"/>
                <a:gd name="connsiteY1" fmla="*/ 236547 h 236632"/>
                <a:gd name="connsiteX2" fmla="*/ 139876 w 279752"/>
                <a:gd name="connsiteY2" fmla="*/ 0 h 236632"/>
                <a:gd name="connsiteX3" fmla="*/ 279752 w 279752"/>
                <a:gd name="connsiteY3" fmla="*/ 236547 h 236632"/>
                <a:gd name="connsiteX4" fmla="*/ 191197 w 279752"/>
                <a:gd name="connsiteY4" fmla="*/ 236632 h 2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52" h="236632">
                  <a:moveTo>
                    <a:pt x="88804" y="236632"/>
                  </a:moveTo>
                  <a:lnTo>
                    <a:pt x="0" y="236547"/>
                  </a:lnTo>
                  <a:lnTo>
                    <a:pt x="139876" y="0"/>
                  </a:lnTo>
                  <a:lnTo>
                    <a:pt x="279752" y="236547"/>
                  </a:lnTo>
                  <a:lnTo>
                    <a:pt x="191197" y="236632"/>
                  </a:lnTo>
                </a:path>
              </a:pathLst>
            </a:custGeom>
            <a:solidFill>
              <a:srgbClr val="DCDCD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Arial" charset="0"/>
              </a:endParaRPr>
            </a:p>
          </p:txBody>
        </p:sp>
        <p:sp>
          <p:nvSpPr>
            <p:cNvPr id="13" name="Isosceles Triangle 3"/>
            <p:cNvSpPr>
              <a:spLocks noChangeAspect="1"/>
            </p:cNvSpPr>
            <p:nvPr/>
          </p:nvSpPr>
          <p:spPr bwMode="gray">
            <a:xfrm rot="18000000" flipV="1">
              <a:off x="2492142" y="3218211"/>
              <a:ext cx="279752" cy="236632"/>
            </a:xfrm>
            <a:custGeom>
              <a:avLst/>
              <a:gdLst>
                <a:gd name="connsiteX0" fmla="*/ 0 w 279752"/>
                <a:gd name="connsiteY0" fmla="*/ 236547 h 236547"/>
                <a:gd name="connsiteX1" fmla="*/ 139876 w 279752"/>
                <a:gd name="connsiteY1" fmla="*/ 0 h 236547"/>
                <a:gd name="connsiteX2" fmla="*/ 279752 w 279752"/>
                <a:gd name="connsiteY2" fmla="*/ 236547 h 236547"/>
                <a:gd name="connsiteX3" fmla="*/ 0 w 279752"/>
                <a:gd name="connsiteY3" fmla="*/ 236547 h 236547"/>
                <a:gd name="connsiteX0" fmla="*/ 0 w 279752"/>
                <a:gd name="connsiteY0" fmla="*/ 236547 h 236632"/>
                <a:gd name="connsiteX1" fmla="*/ 139876 w 279752"/>
                <a:gd name="connsiteY1" fmla="*/ 0 h 236632"/>
                <a:gd name="connsiteX2" fmla="*/ 279752 w 279752"/>
                <a:gd name="connsiteY2" fmla="*/ 236547 h 236632"/>
                <a:gd name="connsiteX3" fmla="*/ 88804 w 279752"/>
                <a:gd name="connsiteY3" fmla="*/ 236632 h 236632"/>
                <a:gd name="connsiteX4" fmla="*/ 0 w 279752"/>
                <a:gd name="connsiteY4" fmla="*/ 236547 h 236632"/>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88804 w 279752"/>
                <a:gd name="connsiteY4" fmla="*/ 236632 h 239013"/>
                <a:gd name="connsiteX5" fmla="*/ 0 w 279752"/>
                <a:gd name="connsiteY5" fmla="*/ 236547 h 239013"/>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122141 w 279752"/>
                <a:gd name="connsiteY4" fmla="*/ 239012 h 239013"/>
                <a:gd name="connsiteX5" fmla="*/ 88804 w 279752"/>
                <a:gd name="connsiteY5" fmla="*/ 236632 h 239013"/>
                <a:gd name="connsiteX6" fmla="*/ 0 w 279752"/>
                <a:gd name="connsiteY6" fmla="*/ 236547 h 239013"/>
                <a:gd name="connsiteX0" fmla="*/ 0 w 279752"/>
                <a:gd name="connsiteY0" fmla="*/ 236547 h 241393"/>
                <a:gd name="connsiteX1" fmla="*/ 139876 w 279752"/>
                <a:gd name="connsiteY1" fmla="*/ 0 h 241393"/>
                <a:gd name="connsiteX2" fmla="*/ 279752 w 279752"/>
                <a:gd name="connsiteY2" fmla="*/ 236547 h 241393"/>
                <a:gd name="connsiteX3" fmla="*/ 191197 w 279752"/>
                <a:gd name="connsiteY3" fmla="*/ 239013 h 241393"/>
                <a:gd name="connsiteX4" fmla="*/ 162622 w 279752"/>
                <a:gd name="connsiteY4" fmla="*/ 241393 h 241393"/>
                <a:gd name="connsiteX5" fmla="*/ 122141 w 279752"/>
                <a:gd name="connsiteY5" fmla="*/ 239012 h 241393"/>
                <a:gd name="connsiteX6" fmla="*/ 88804 w 279752"/>
                <a:gd name="connsiteY6" fmla="*/ 236632 h 241393"/>
                <a:gd name="connsiteX7" fmla="*/ 0 w 279752"/>
                <a:gd name="connsiteY7" fmla="*/ 236547 h 241393"/>
                <a:gd name="connsiteX0" fmla="*/ 122141 w 279752"/>
                <a:gd name="connsiteY0" fmla="*/ 239012 h 332833"/>
                <a:gd name="connsiteX1" fmla="*/ 88804 w 279752"/>
                <a:gd name="connsiteY1" fmla="*/ 236632 h 332833"/>
                <a:gd name="connsiteX2" fmla="*/ 0 w 279752"/>
                <a:gd name="connsiteY2" fmla="*/ 236547 h 332833"/>
                <a:gd name="connsiteX3" fmla="*/ 139876 w 279752"/>
                <a:gd name="connsiteY3" fmla="*/ 0 h 332833"/>
                <a:gd name="connsiteX4" fmla="*/ 279752 w 279752"/>
                <a:gd name="connsiteY4" fmla="*/ 236547 h 332833"/>
                <a:gd name="connsiteX5" fmla="*/ 191197 w 279752"/>
                <a:gd name="connsiteY5" fmla="*/ 239013 h 332833"/>
                <a:gd name="connsiteX6" fmla="*/ 254062 w 279752"/>
                <a:gd name="connsiteY6" fmla="*/ 332833 h 332833"/>
                <a:gd name="connsiteX0" fmla="*/ 122141 w 279752"/>
                <a:gd name="connsiteY0" fmla="*/ 239012 h 239013"/>
                <a:gd name="connsiteX1" fmla="*/ 88804 w 279752"/>
                <a:gd name="connsiteY1" fmla="*/ 236632 h 239013"/>
                <a:gd name="connsiteX2" fmla="*/ 0 w 279752"/>
                <a:gd name="connsiteY2" fmla="*/ 236547 h 239013"/>
                <a:gd name="connsiteX3" fmla="*/ 139876 w 279752"/>
                <a:gd name="connsiteY3" fmla="*/ 0 h 239013"/>
                <a:gd name="connsiteX4" fmla="*/ 279752 w 279752"/>
                <a:gd name="connsiteY4" fmla="*/ 236547 h 239013"/>
                <a:gd name="connsiteX5" fmla="*/ 191197 w 279752"/>
                <a:gd name="connsiteY5" fmla="*/ 239013 h 239013"/>
                <a:gd name="connsiteX0" fmla="*/ 88804 w 279752"/>
                <a:gd name="connsiteY0" fmla="*/ 236632 h 239013"/>
                <a:gd name="connsiteX1" fmla="*/ 0 w 279752"/>
                <a:gd name="connsiteY1" fmla="*/ 236547 h 239013"/>
                <a:gd name="connsiteX2" fmla="*/ 139876 w 279752"/>
                <a:gd name="connsiteY2" fmla="*/ 0 h 239013"/>
                <a:gd name="connsiteX3" fmla="*/ 279752 w 279752"/>
                <a:gd name="connsiteY3" fmla="*/ 236547 h 239013"/>
                <a:gd name="connsiteX4" fmla="*/ 191197 w 279752"/>
                <a:gd name="connsiteY4" fmla="*/ 239013 h 239013"/>
                <a:gd name="connsiteX0" fmla="*/ 88804 w 279752"/>
                <a:gd name="connsiteY0" fmla="*/ 236632 h 236632"/>
                <a:gd name="connsiteX1" fmla="*/ 0 w 279752"/>
                <a:gd name="connsiteY1" fmla="*/ 236547 h 236632"/>
                <a:gd name="connsiteX2" fmla="*/ 139876 w 279752"/>
                <a:gd name="connsiteY2" fmla="*/ 0 h 236632"/>
                <a:gd name="connsiteX3" fmla="*/ 279752 w 279752"/>
                <a:gd name="connsiteY3" fmla="*/ 236547 h 236632"/>
                <a:gd name="connsiteX4" fmla="*/ 191197 w 279752"/>
                <a:gd name="connsiteY4" fmla="*/ 236632 h 2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52" h="236632">
                  <a:moveTo>
                    <a:pt x="88804" y="236632"/>
                  </a:moveTo>
                  <a:lnTo>
                    <a:pt x="0" y="236547"/>
                  </a:lnTo>
                  <a:lnTo>
                    <a:pt x="139876" y="0"/>
                  </a:lnTo>
                  <a:lnTo>
                    <a:pt x="279752" y="236547"/>
                  </a:lnTo>
                  <a:lnTo>
                    <a:pt x="191197" y="236632"/>
                  </a:lnTo>
                </a:path>
              </a:pathLst>
            </a:custGeom>
            <a:solidFill>
              <a:srgbClr val="DCDCD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Arial" charset="0"/>
              </a:endParaRPr>
            </a:p>
          </p:txBody>
        </p:sp>
        <p:sp>
          <p:nvSpPr>
            <p:cNvPr id="14" name="Isosceles Triangle 3"/>
            <p:cNvSpPr>
              <a:spLocks noChangeAspect="1"/>
            </p:cNvSpPr>
            <p:nvPr/>
          </p:nvSpPr>
          <p:spPr bwMode="gray">
            <a:xfrm rot="3600000" flipH="1" flipV="1">
              <a:off x="3658468" y="3205769"/>
              <a:ext cx="279752" cy="236632"/>
            </a:xfrm>
            <a:custGeom>
              <a:avLst/>
              <a:gdLst>
                <a:gd name="connsiteX0" fmla="*/ 0 w 279752"/>
                <a:gd name="connsiteY0" fmla="*/ 236547 h 236547"/>
                <a:gd name="connsiteX1" fmla="*/ 139876 w 279752"/>
                <a:gd name="connsiteY1" fmla="*/ 0 h 236547"/>
                <a:gd name="connsiteX2" fmla="*/ 279752 w 279752"/>
                <a:gd name="connsiteY2" fmla="*/ 236547 h 236547"/>
                <a:gd name="connsiteX3" fmla="*/ 0 w 279752"/>
                <a:gd name="connsiteY3" fmla="*/ 236547 h 236547"/>
                <a:gd name="connsiteX0" fmla="*/ 0 w 279752"/>
                <a:gd name="connsiteY0" fmla="*/ 236547 h 236632"/>
                <a:gd name="connsiteX1" fmla="*/ 139876 w 279752"/>
                <a:gd name="connsiteY1" fmla="*/ 0 h 236632"/>
                <a:gd name="connsiteX2" fmla="*/ 279752 w 279752"/>
                <a:gd name="connsiteY2" fmla="*/ 236547 h 236632"/>
                <a:gd name="connsiteX3" fmla="*/ 88804 w 279752"/>
                <a:gd name="connsiteY3" fmla="*/ 236632 h 236632"/>
                <a:gd name="connsiteX4" fmla="*/ 0 w 279752"/>
                <a:gd name="connsiteY4" fmla="*/ 236547 h 236632"/>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88804 w 279752"/>
                <a:gd name="connsiteY4" fmla="*/ 236632 h 239013"/>
                <a:gd name="connsiteX5" fmla="*/ 0 w 279752"/>
                <a:gd name="connsiteY5" fmla="*/ 236547 h 239013"/>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122141 w 279752"/>
                <a:gd name="connsiteY4" fmla="*/ 239012 h 239013"/>
                <a:gd name="connsiteX5" fmla="*/ 88804 w 279752"/>
                <a:gd name="connsiteY5" fmla="*/ 236632 h 239013"/>
                <a:gd name="connsiteX6" fmla="*/ 0 w 279752"/>
                <a:gd name="connsiteY6" fmla="*/ 236547 h 239013"/>
                <a:gd name="connsiteX0" fmla="*/ 0 w 279752"/>
                <a:gd name="connsiteY0" fmla="*/ 236547 h 241393"/>
                <a:gd name="connsiteX1" fmla="*/ 139876 w 279752"/>
                <a:gd name="connsiteY1" fmla="*/ 0 h 241393"/>
                <a:gd name="connsiteX2" fmla="*/ 279752 w 279752"/>
                <a:gd name="connsiteY2" fmla="*/ 236547 h 241393"/>
                <a:gd name="connsiteX3" fmla="*/ 191197 w 279752"/>
                <a:gd name="connsiteY3" fmla="*/ 239013 h 241393"/>
                <a:gd name="connsiteX4" fmla="*/ 162622 w 279752"/>
                <a:gd name="connsiteY4" fmla="*/ 241393 h 241393"/>
                <a:gd name="connsiteX5" fmla="*/ 122141 w 279752"/>
                <a:gd name="connsiteY5" fmla="*/ 239012 h 241393"/>
                <a:gd name="connsiteX6" fmla="*/ 88804 w 279752"/>
                <a:gd name="connsiteY6" fmla="*/ 236632 h 241393"/>
                <a:gd name="connsiteX7" fmla="*/ 0 w 279752"/>
                <a:gd name="connsiteY7" fmla="*/ 236547 h 241393"/>
                <a:gd name="connsiteX0" fmla="*/ 122141 w 279752"/>
                <a:gd name="connsiteY0" fmla="*/ 239012 h 332833"/>
                <a:gd name="connsiteX1" fmla="*/ 88804 w 279752"/>
                <a:gd name="connsiteY1" fmla="*/ 236632 h 332833"/>
                <a:gd name="connsiteX2" fmla="*/ 0 w 279752"/>
                <a:gd name="connsiteY2" fmla="*/ 236547 h 332833"/>
                <a:gd name="connsiteX3" fmla="*/ 139876 w 279752"/>
                <a:gd name="connsiteY3" fmla="*/ 0 h 332833"/>
                <a:gd name="connsiteX4" fmla="*/ 279752 w 279752"/>
                <a:gd name="connsiteY4" fmla="*/ 236547 h 332833"/>
                <a:gd name="connsiteX5" fmla="*/ 191197 w 279752"/>
                <a:gd name="connsiteY5" fmla="*/ 239013 h 332833"/>
                <a:gd name="connsiteX6" fmla="*/ 254062 w 279752"/>
                <a:gd name="connsiteY6" fmla="*/ 332833 h 332833"/>
                <a:gd name="connsiteX0" fmla="*/ 122141 w 279752"/>
                <a:gd name="connsiteY0" fmla="*/ 239012 h 239013"/>
                <a:gd name="connsiteX1" fmla="*/ 88804 w 279752"/>
                <a:gd name="connsiteY1" fmla="*/ 236632 h 239013"/>
                <a:gd name="connsiteX2" fmla="*/ 0 w 279752"/>
                <a:gd name="connsiteY2" fmla="*/ 236547 h 239013"/>
                <a:gd name="connsiteX3" fmla="*/ 139876 w 279752"/>
                <a:gd name="connsiteY3" fmla="*/ 0 h 239013"/>
                <a:gd name="connsiteX4" fmla="*/ 279752 w 279752"/>
                <a:gd name="connsiteY4" fmla="*/ 236547 h 239013"/>
                <a:gd name="connsiteX5" fmla="*/ 191197 w 279752"/>
                <a:gd name="connsiteY5" fmla="*/ 239013 h 239013"/>
                <a:gd name="connsiteX0" fmla="*/ 88804 w 279752"/>
                <a:gd name="connsiteY0" fmla="*/ 236632 h 239013"/>
                <a:gd name="connsiteX1" fmla="*/ 0 w 279752"/>
                <a:gd name="connsiteY1" fmla="*/ 236547 h 239013"/>
                <a:gd name="connsiteX2" fmla="*/ 139876 w 279752"/>
                <a:gd name="connsiteY2" fmla="*/ 0 h 239013"/>
                <a:gd name="connsiteX3" fmla="*/ 279752 w 279752"/>
                <a:gd name="connsiteY3" fmla="*/ 236547 h 239013"/>
                <a:gd name="connsiteX4" fmla="*/ 191197 w 279752"/>
                <a:gd name="connsiteY4" fmla="*/ 239013 h 239013"/>
                <a:gd name="connsiteX0" fmla="*/ 88804 w 279752"/>
                <a:gd name="connsiteY0" fmla="*/ 236632 h 236632"/>
                <a:gd name="connsiteX1" fmla="*/ 0 w 279752"/>
                <a:gd name="connsiteY1" fmla="*/ 236547 h 236632"/>
                <a:gd name="connsiteX2" fmla="*/ 139876 w 279752"/>
                <a:gd name="connsiteY2" fmla="*/ 0 h 236632"/>
                <a:gd name="connsiteX3" fmla="*/ 279752 w 279752"/>
                <a:gd name="connsiteY3" fmla="*/ 236547 h 236632"/>
                <a:gd name="connsiteX4" fmla="*/ 191197 w 279752"/>
                <a:gd name="connsiteY4" fmla="*/ 236632 h 2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52" h="236632">
                  <a:moveTo>
                    <a:pt x="88804" y="236632"/>
                  </a:moveTo>
                  <a:lnTo>
                    <a:pt x="0" y="236547"/>
                  </a:lnTo>
                  <a:lnTo>
                    <a:pt x="139876" y="0"/>
                  </a:lnTo>
                  <a:lnTo>
                    <a:pt x="279752" y="236547"/>
                  </a:lnTo>
                  <a:lnTo>
                    <a:pt x="191197" y="236632"/>
                  </a:lnTo>
                </a:path>
              </a:pathLst>
            </a:custGeom>
            <a:solidFill>
              <a:srgbClr val="DCDCD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Arial" charset="0"/>
              </a:endParaRPr>
            </a:p>
          </p:txBody>
        </p:sp>
        <p:sp>
          <p:nvSpPr>
            <p:cNvPr id="15" name="Isosceles Triangle 3"/>
            <p:cNvSpPr>
              <a:spLocks noChangeAspect="1"/>
            </p:cNvSpPr>
            <p:nvPr/>
          </p:nvSpPr>
          <p:spPr bwMode="gray">
            <a:xfrm rot="18000000" flipH="1">
              <a:off x="3658470" y="3883794"/>
              <a:ext cx="279752" cy="236632"/>
            </a:xfrm>
            <a:custGeom>
              <a:avLst/>
              <a:gdLst>
                <a:gd name="connsiteX0" fmla="*/ 0 w 279752"/>
                <a:gd name="connsiteY0" fmla="*/ 236547 h 236547"/>
                <a:gd name="connsiteX1" fmla="*/ 139876 w 279752"/>
                <a:gd name="connsiteY1" fmla="*/ 0 h 236547"/>
                <a:gd name="connsiteX2" fmla="*/ 279752 w 279752"/>
                <a:gd name="connsiteY2" fmla="*/ 236547 h 236547"/>
                <a:gd name="connsiteX3" fmla="*/ 0 w 279752"/>
                <a:gd name="connsiteY3" fmla="*/ 236547 h 236547"/>
                <a:gd name="connsiteX0" fmla="*/ 0 w 279752"/>
                <a:gd name="connsiteY0" fmla="*/ 236547 h 236632"/>
                <a:gd name="connsiteX1" fmla="*/ 139876 w 279752"/>
                <a:gd name="connsiteY1" fmla="*/ 0 h 236632"/>
                <a:gd name="connsiteX2" fmla="*/ 279752 w 279752"/>
                <a:gd name="connsiteY2" fmla="*/ 236547 h 236632"/>
                <a:gd name="connsiteX3" fmla="*/ 88804 w 279752"/>
                <a:gd name="connsiteY3" fmla="*/ 236632 h 236632"/>
                <a:gd name="connsiteX4" fmla="*/ 0 w 279752"/>
                <a:gd name="connsiteY4" fmla="*/ 236547 h 236632"/>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88804 w 279752"/>
                <a:gd name="connsiteY4" fmla="*/ 236632 h 239013"/>
                <a:gd name="connsiteX5" fmla="*/ 0 w 279752"/>
                <a:gd name="connsiteY5" fmla="*/ 236547 h 239013"/>
                <a:gd name="connsiteX0" fmla="*/ 0 w 279752"/>
                <a:gd name="connsiteY0" fmla="*/ 236547 h 239013"/>
                <a:gd name="connsiteX1" fmla="*/ 139876 w 279752"/>
                <a:gd name="connsiteY1" fmla="*/ 0 h 239013"/>
                <a:gd name="connsiteX2" fmla="*/ 279752 w 279752"/>
                <a:gd name="connsiteY2" fmla="*/ 236547 h 239013"/>
                <a:gd name="connsiteX3" fmla="*/ 191197 w 279752"/>
                <a:gd name="connsiteY3" fmla="*/ 239013 h 239013"/>
                <a:gd name="connsiteX4" fmla="*/ 122141 w 279752"/>
                <a:gd name="connsiteY4" fmla="*/ 239012 h 239013"/>
                <a:gd name="connsiteX5" fmla="*/ 88804 w 279752"/>
                <a:gd name="connsiteY5" fmla="*/ 236632 h 239013"/>
                <a:gd name="connsiteX6" fmla="*/ 0 w 279752"/>
                <a:gd name="connsiteY6" fmla="*/ 236547 h 239013"/>
                <a:gd name="connsiteX0" fmla="*/ 0 w 279752"/>
                <a:gd name="connsiteY0" fmla="*/ 236547 h 241393"/>
                <a:gd name="connsiteX1" fmla="*/ 139876 w 279752"/>
                <a:gd name="connsiteY1" fmla="*/ 0 h 241393"/>
                <a:gd name="connsiteX2" fmla="*/ 279752 w 279752"/>
                <a:gd name="connsiteY2" fmla="*/ 236547 h 241393"/>
                <a:gd name="connsiteX3" fmla="*/ 191197 w 279752"/>
                <a:gd name="connsiteY3" fmla="*/ 239013 h 241393"/>
                <a:gd name="connsiteX4" fmla="*/ 162622 w 279752"/>
                <a:gd name="connsiteY4" fmla="*/ 241393 h 241393"/>
                <a:gd name="connsiteX5" fmla="*/ 122141 w 279752"/>
                <a:gd name="connsiteY5" fmla="*/ 239012 h 241393"/>
                <a:gd name="connsiteX6" fmla="*/ 88804 w 279752"/>
                <a:gd name="connsiteY6" fmla="*/ 236632 h 241393"/>
                <a:gd name="connsiteX7" fmla="*/ 0 w 279752"/>
                <a:gd name="connsiteY7" fmla="*/ 236547 h 241393"/>
                <a:gd name="connsiteX0" fmla="*/ 122141 w 279752"/>
                <a:gd name="connsiteY0" fmla="*/ 239012 h 332833"/>
                <a:gd name="connsiteX1" fmla="*/ 88804 w 279752"/>
                <a:gd name="connsiteY1" fmla="*/ 236632 h 332833"/>
                <a:gd name="connsiteX2" fmla="*/ 0 w 279752"/>
                <a:gd name="connsiteY2" fmla="*/ 236547 h 332833"/>
                <a:gd name="connsiteX3" fmla="*/ 139876 w 279752"/>
                <a:gd name="connsiteY3" fmla="*/ 0 h 332833"/>
                <a:gd name="connsiteX4" fmla="*/ 279752 w 279752"/>
                <a:gd name="connsiteY4" fmla="*/ 236547 h 332833"/>
                <a:gd name="connsiteX5" fmla="*/ 191197 w 279752"/>
                <a:gd name="connsiteY5" fmla="*/ 239013 h 332833"/>
                <a:gd name="connsiteX6" fmla="*/ 254062 w 279752"/>
                <a:gd name="connsiteY6" fmla="*/ 332833 h 332833"/>
                <a:gd name="connsiteX0" fmla="*/ 122141 w 279752"/>
                <a:gd name="connsiteY0" fmla="*/ 239012 h 239013"/>
                <a:gd name="connsiteX1" fmla="*/ 88804 w 279752"/>
                <a:gd name="connsiteY1" fmla="*/ 236632 h 239013"/>
                <a:gd name="connsiteX2" fmla="*/ 0 w 279752"/>
                <a:gd name="connsiteY2" fmla="*/ 236547 h 239013"/>
                <a:gd name="connsiteX3" fmla="*/ 139876 w 279752"/>
                <a:gd name="connsiteY3" fmla="*/ 0 h 239013"/>
                <a:gd name="connsiteX4" fmla="*/ 279752 w 279752"/>
                <a:gd name="connsiteY4" fmla="*/ 236547 h 239013"/>
                <a:gd name="connsiteX5" fmla="*/ 191197 w 279752"/>
                <a:gd name="connsiteY5" fmla="*/ 239013 h 239013"/>
                <a:gd name="connsiteX0" fmla="*/ 88804 w 279752"/>
                <a:gd name="connsiteY0" fmla="*/ 236632 h 239013"/>
                <a:gd name="connsiteX1" fmla="*/ 0 w 279752"/>
                <a:gd name="connsiteY1" fmla="*/ 236547 h 239013"/>
                <a:gd name="connsiteX2" fmla="*/ 139876 w 279752"/>
                <a:gd name="connsiteY2" fmla="*/ 0 h 239013"/>
                <a:gd name="connsiteX3" fmla="*/ 279752 w 279752"/>
                <a:gd name="connsiteY3" fmla="*/ 236547 h 239013"/>
                <a:gd name="connsiteX4" fmla="*/ 191197 w 279752"/>
                <a:gd name="connsiteY4" fmla="*/ 239013 h 239013"/>
                <a:gd name="connsiteX0" fmla="*/ 88804 w 279752"/>
                <a:gd name="connsiteY0" fmla="*/ 236632 h 236632"/>
                <a:gd name="connsiteX1" fmla="*/ 0 w 279752"/>
                <a:gd name="connsiteY1" fmla="*/ 236547 h 236632"/>
                <a:gd name="connsiteX2" fmla="*/ 139876 w 279752"/>
                <a:gd name="connsiteY2" fmla="*/ 0 h 236632"/>
                <a:gd name="connsiteX3" fmla="*/ 279752 w 279752"/>
                <a:gd name="connsiteY3" fmla="*/ 236547 h 236632"/>
                <a:gd name="connsiteX4" fmla="*/ 191197 w 279752"/>
                <a:gd name="connsiteY4" fmla="*/ 236632 h 2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52" h="236632">
                  <a:moveTo>
                    <a:pt x="88804" y="236632"/>
                  </a:moveTo>
                  <a:lnTo>
                    <a:pt x="0" y="236547"/>
                  </a:lnTo>
                  <a:lnTo>
                    <a:pt x="139876" y="0"/>
                  </a:lnTo>
                  <a:lnTo>
                    <a:pt x="279752" y="236547"/>
                  </a:lnTo>
                  <a:lnTo>
                    <a:pt x="191197" y="236632"/>
                  </a:lnTo>
                </a:path>
              </a:pathLst>
            </a:custGeom>
            <a:solidFill>
              <a:srgbClr val="DCDCD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Arial" charset="0"/>
              </a:endParaRPr>
            </a:p>
          </p:txBody>
        </p:sp>
      </p:grpSp>
    </p:spTree>
    <p:extLst>
      <p:ext uri="{BB962C8B-B14F-4D97-AF65-F5344CB8AC3E}">
        <p14:creationId xmlns:p14="http://schemas.microsoft.com/office/powerpoint/2010/main" val="2272446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38125" y="3325813"/>
            <a:ext cx="11576049" cy="96043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Title 4"/>
          <p:cNvSpPr>
            <a:spLocks noGrp="1"/>
          </p:cNvSpPr>
          <p:nvPr>
            <p:ph type="title"/>
          </p:nvPr>
        </p:nvSpPr>
        <p:spPr/>
        <p:txBody>
          <a:bodyPr/>
          <a:lstStyle/>
          <a:p>
            <a:r>
              <a:rPr lang="en-US" dirty="0"/>
              <a:t>Key Issues</a:t>
            </a:r>
          </a:p>
        </p:txBody>
      </p:sp>
      <p:sp>
        <p:nvSpPr>
          <p:cNvPr id="6" name="Text Placeholder 5"/>
          <p:cNvSpPr>
            <a:spLocks noGrp="1"/>
          </p:cNvSpPr>
          <p:nvPr>
            <p:ph type="body" sz="quarter" idx="10"/>
          </p:nvPr>
        </p:nvSpPr>
        <p:spPr>
          <a:xfrm>
            <a:off x="460374" y="1325563"/>
            <a:ext cx="11420475" cy="4554537"/>
          </a:xfrm>
        </p:spPr>
        <p:txBody>
          <a:bodyPr/>
          <a:lstStyle/>
          <a:p>
            <a:r>
              <a:rPr lang="en-US" dirty="0" smtClean="0"/>
              <a:t>What </a:t>
            </a:r>
            <a:r>
              <a:rPr lang="en-US" dirty="0"/>
              <a:t>are the future trends and challenges affecting the program and portfolio management (PPM) leader?</a:t>
            </a:r>
          </a:p>
          <a:p>
            <a:r>
              <a:rPr lang="en-US" dirty="0"/>
              <a:t>How do leading organizations deliver the highest value using PPM to drive innovation</a:t>
            </a:r>
            <a:r>
              <a:rPr lang="en-US" dirty="0" smtClean="0"/>
              <a:t>?</a:t>
            </a:r>
            <a:endParaRPr lang="en-US" dirty="0"/>
          </a:p>
          <a:p>
            <a:r>
              <a:rPr lang="en-US" dirty="0">
                <a:solidFill>
                  <a:schemeClr val="bg1"/>
                </a:solidFill>
              </a:rPr>
              <a:t>What leadership skills and competencies are needed for the PPM leader in the digital age?</a:t>
            </a:r>
          </a:p>
          <a:p>
            <a:r>
              <a:rPr lang="en-US" dirty="0"/>
              <a:t>What actions and next (best) practices should a PPM leader and team implement?</a:t>
            </a:r>
          </a:p>
        </p:txBody>
      </p:sp>
    </p:spTree>
    <p:extLst>
      <p:ext uri="{BB962C8B-B14F-4D97-AF65-F5344CB8AC3E}">
        <p14:creationId xmlns:p14="http://schemas.microsoft.com/office/powerpoint/2010/main" val="40890241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04800" y="228600"/>
            <a:ext cx="11576050" cy="895630"/>
          </a:xfrm>
        </p:spPr>
        <p:txBody>
          <a:bodyPr/>
          <a:lstStyle/>
          <a:p>
            <a:r>
              <a:rPr lang="en-US" sz="2900" dirty="0"/>
              <a:t>To Be </a:t>
            </a:r>
            <a:r>
              <a:rPr lang="en-US" sz="2900" dirty="0" smtClean="0"/>
              <a:t>a </a:t>
            </a:r>
            <a:r>
              <a:rPr lang="en-US" sz="2900" dirty="0"/>
              <a:t>Great PMO </a:t>
            </a:r>
            <a:r>
              <a:rPr lang="en-US" sz="2900" dirty="0" smtClean="0"/>
              <a:t>Leader, </a:t>
            </a:r>
            <a:r>
              <a:rPr lang="en-US" sz="2900" dirty="0"/>
              <a:t>You Must Hone 5 Specific Soft Skills to Facilitate Success </a:t>
            </a:r>
            <a:r>
              <a:rPr lang="en-US" sz="2900" dirty="0" smtClean="0"/>
              <a:t>and </a:t>
            </a:r>
            <a:r>
              <a:rPr lang="en-US" sz="2900" dirty="0"/>
              <a:t>Execution Through the Work of </a:t>
            </a:r>
            <a:r>
              <a:rPr lang="en-US" sz="2900" dirty="0" smtClean="0"/>
              <a:t>Others</a:t>
            </a:r>
            <a:endParaRPr lang="en-US" sz="2900" dirty="0"/>
          </a:p>
        </p:txBody>
      </p:sp>
      <p:grpSp>
        <p:nvGrpSpPr>
          <p:cNvPr id="2" name="Group 1"/>
          <p:cNvGrpSpPr/>
          <p:nvPr/>
        </p:nvGrpSpPr>
        <p:grpSpPr>
          <a:xfrm>
            <a:off x="1546943" y="2029917"/>
            <a:ext cx="9098115" cy="3695124"/>
            <a:chOff x="1520722" y="1887677"/>
            <a:chExt cx="9098115" cy="3695124"/>
          </a:xfrm>
        </p:grpSpPr>
        <p:sp>
          <p:nvSpPr>
            <p:cNvPr id="3" name="Freeform 2"/>
            <p:cNvSpPr/>
            <p:nvPr/>
          </p:nvSpPr>
          <p:spPr>
            <a:xfrm>
              <a:off x="1520722" y="1887677"/>
              <a:ext cx="2843161" cy="1705896"/>
            </a:xfrm>
            <a:custGeom>
              <a:avLst/>
              <a:gdLst>
                <a:gd name="connsiteX0" fmla="*/ 0 w 2843161"/>
                <a:gd name="connsiteY0" fmla="*/ 0 h 1705896"/>
                <a:gd name="connsiteX1" fmla="*/ 2843161 w 2843161"/>
                <a:gd name="connsiteY1" fmla="*/ 0 h 1705896"/>
                <a:gd name="connsiteX2" fmla="*/ 2843161 w 2843161"/>
                <a:gd name="connsiteY2" fmla="*/ 1705896 h 1705896"/>
                <a:gd name="connsiteX3" fmla="*/ 0 w 2843161"/>
                <a:gd name="connsiteY3" fmla="*/ 1705896 h 1705896"/>
                <a:gd name="connsiteX4" fmla="*/ 0 w 2843161"/>
                <a:gd name="connsiteY4" fmla="*/ 0 h 170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161" h="1705896">
                  <a:moveTo>
                    <a:pt x="0" y="0"/>
                  </a:moveTo>
                  <a:lnTo>
                    <a:pt x="2843161" y="0"/>
                  </a:lnTo>
                  <a:lnTo>
                    <a:pt x="2843161" y="1705896"/>
                  </a:lnTo>
                  <a:lnTo>
                    <a:pt x="0" y="17058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Develop Your Empathy </a:t>
              </a:r>
              <a:endParaRPr lang="en-US" kern="1200" dirty="0"/>
            </a:p>
          </p:txBody>
        </p:sp>
        <p:sp>
          <p:nvSpPr>
            <p:cNvPr id="4" name="Freeform 3"/>
            <p:cNvSpPr/>
            <p:nvPr/>
          </p:nvSpPr>
          <p:spPr>
            <a:xfrm>
              <a:off x="4648199" y="1917172"/>
              <a:ext cx="2843161" cy="1705896"/>
            </a:xfrm>
            <a:custGeom>
              <a:avLst/>
              <a:gdLst>
                <a:gd name="connsiteX0" fmla="*/ 0 w 2843161"/>
                <a:gd name="connsiteY0" fmla="*/ 0 h 1705896"/>
                <a:gd name="connsiteX1" fmla="*/ 2843161 w 2843161"/>
                <a:gd name="connsiteY1" fmla="*/ 0 h 1705896"/>
                <a:gd name="connsiteX2" fmla="*/ 2843161 w 2843161"/>
                <a:gd name="connsiteY2" fmla="*/ 1705896 h 1705896"/>
                <a:gd name="connsiteX3" fmla="*/ 0 w 2843161"/>
                <a:gd name="connsiteY3" fmla="*/ 1705896 h 1705896"/>
                <a:gd name="connsiteX4" fmla="*/ 0 w 2843161"/>
                <a:gd name="connsiteY4" fmla="*/ 0 h 170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161" h="1705896">
                  <a:moveTo>
                    <a:pt x="0" y="0"/>
                  </a:moveTo>
                  <a:lnTo>
                    <a:pt x="2843161" y="0"/>
                  </a:lnTo>
                  <a:lnTo>
                    <a:pt x="2843161" y="1705896"/>
                  </a:lnTo>
                  <a:lnTo>
                    <a:pt x="0" y="17058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Communicate in Ways That</a:t>
              </a:r>
              <a:br>
                <a:rPr lang="en-US" kern="1200" dirty="0" smtClean="0"/>
              </a:br>
              <a:r>
                <a:rPr lang="en-US" kern="1200" dirty="0" smtClean="0"/>
                <a:t>Create Change</a:t>
              </a:r>
              <a:endParaRPr lang="en-US" kern="1200" dirty="0"/>
            </a:p>
          </p:txBody>
        </p:sp>
        <p:sp>
          <p:nvSpPr>
            <p:cNvPr id="11" name="Freeform 10"/>
            <p:cNvSpPr/>
            <p:nvPr/>
          </p:nvSpPr>
          <p:spPr>
            <a:xfrm>
              <a:off x="7775676" y="1917172"/>
              <a:ext cx="2843161" cy="1705896"/>
            </a:xfrm>
            <a:custGeom>
              <a:avLst/>
              <a:gdLst>
                <a:gd name="connsiteX0" fmla="*/ 0 w 2843161"/>
                <a:gd name="connsiteY0" fmla="*/ 0 h 1705896"/>
                <a:gd name="connsiteX1" fmla="*/ 2843161 w 2843161"/>
                <a:gd name="connsiteY1" fmla="*/ 0 h 1705896"/>
                <a:gd name="connsiteX2" fmla="*/ 2843161 w 2843161"/>
                <a:gd name="connsiteY2" fmla="*/ 1705896 h 1705896"/>
                <a:gd name="connsiteX3" fmla="*/ 0 w 2843161"/>
                <a:gd name="connsiteY3" fmla="*/ 1705896 h 1705896"/>
                <a:gd name="connsiteX4" fmla="*/ 0 w 2843161"/>
                <a:gd name="connsiteY4" fmla="*/ 0 h 170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161" h="1705896">
                  <a:moveTo>
                    <a:pt x="0" y="0"/>
                  </a:moveTo>
                  <a:lnTo>
                    <a:pt x="2843161" y="0"/>
                  </a:lnTo>
                  <a:lnTo>
                    <a:pt x="2843161" y="1705896"/>
                  </a:lnTo>
                  <a:lnTo>
                    <a:pt x="0" y="17058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Be a Symbol</a:t>
              </a:r>
              <a:br>
                <a:rPr lang="en-US" kern="1200" dirty="0" smtClean="0"/>
              </a:br>
              <a:r>
                <a:rPr lang="en-US" kern="1200" dirty="0" smtClean="0"/>
                <a:t>of Change </a:t>
              </a:r>
              <a:endParaRPr lang="en-US" kern="1200" dirty="0"/>
            </a:p>
          </p:txBody>
        </p:sp>
        <p:sp>
          <p:nvSpPr>
            <p:cNvPr id="12" name="Freeform 11"/>
            <p:cNvSpPr/>
            <p:nvPr/>
          </p:nvSpPr>
          <p:spPr>
            <a:xfrm>
              <a:off x="3084460" y="3876905"/>
              <a:ext cx="2843161" cy="1705896"/>
            </a:xfrm>
            <a:custGeom>
              <a:avLst/>
              <a:gdLst>
                <a:gd name="connsiteX0" fmla="*/ 0 w 2843161"/>
                <a:gd name="connsiteY0" fmla="*/ 0 h 1705896"/>
                <a:gd name="connsiteX1" fmla="*/ 2843161 w 2843161"/>
                <a:gd name="connsiteY1" fmla="*/ 0 h 1705896"/>
                <a:gd name="connsiteX2" fmla="*/ 2843161 w 2843161"/>
                <a:gd name="connsiteY2" fmla="*/ 1705896 h 1705896"/>
                <a:gd name="connsiteX3" fmla="*/ 0 w 2843161"/>
                <a:gd name="connsiteY3" fmla="*/ 1705896 h 1705896"/>
                <a:gd name="connsiteX4" fmla="*/ 0 w 2843161"/>
                <a:gd name="connsiteY4" fmla="*/ 0 h 170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161" h="1705896">
                  <a:moveTo>
                    <a:pt x="0" y="0"/>
                  </a:moveTo>
                  <a:lnTo>
                    <a:pt x="2843161" y="0"/>
                  </a:lnTo>
                  <a:lnTo>
                    <a:pt x="2843161" y="1705896"/>
                  </a:lnTo>
                  <a:lnTo>
                    <a:pt x="0" y="17058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Establish Yourself as a Servant Leader</a:t>
              </a:r>
              <a:endParaRPr lang="en-US" kern="1200" dirty="0"/>
            </a:p>
          </p:txBody>
        </p:sp>
        <p:sp>
          <p:nvSpPr>
            <p:cNvPr id="13" name="Freeform 12"/>
            <p:cNvSpPr/>
            <p:nvPr/>
          </p:nvSpPr>
          <p:spPr>
            <a:xfrm>
              <a:off x="6211938" y="3876905"/>
              <a:ext cx="2843161" cy="1705896"/>
            </a:xfrm>
            <a:custGeom>
              <a:avLst/>
              <a:gdLst>
                <a:gd name="connsiteX0" fmla="*/ 0 w 2843161"/>
                <a:gd name="connsiteY0" fmla="*/ 0 h 1705896"/>
                <a:gd name="connsiteX1" fmla="*/ 2843161 w 2843161"/>
                <a:gd name="connsiteY1" fmla="*/ 0 h 1705896"/>
                <a:gd name="connsiteX2" fmla="*/ 2843161 w 2843161"/>
                <a:gd name="connsiteY2" fmla="*/ 1705896 h 1705896"/>
                <a:gd name="connsiteX3" fmla="*/ 0 w 2843161"/>
                <a:gd name="connsiteY3" fmla="*/ 1705896 h 1705896"/>
                <a:gd name="connsiteX4" fmla="*/ 0 w 2843161"/>
                <a:gd name="connsiteY4" fmla="*/ 0 h 170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161" h="1705896">
                  <a:moveTo>
                    <a:pt x="0" y="0"/>
                  </a:moveTo>
                  <a:lnTo>
                    <a:pt x="2843161" y="0"/>
                  </a:lnTo>
                  <a:lnTo>
                    <a:pt x="2843161" y="1705896"/>
                  </a:lnTo>
                  <a:lnTo>
                    <a:pt x="0" y="170589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kern="1200" dirty="0" smtClean="0"/>
                <a:t>Become an Expert at Persuasion</a:t>
              </a:r>
              <a:br>
                <a:rPr lang="en-US" kern="1200" dirty="0" smtClean="0"/>
              </a:br>
              <a:r>
                <a:rPr lang="en-US" kern="1200" dirty="0" smtClean="0"/>
                <a:t>and Influence</a:t>
              </a:r>
              <a:endParaRPr lang="en-US" kern="1200" dirty="0"/>
            </a:p>
          </p:txBody>
        </p:sp>
      </p:grpSp>
      <p:sp>
        <p:nvSpPr>
          <p:cNvPr id="10" name="TextBox 9"/>
          <p:cNvSpPr txBox="1"/>
          <p:nvPr/>
        </p:nvSpPr>
        <p:spPr>
          <a:xfrm>
            <a:off x="1107295" y="1391191"/>
            <a:ext cx="9977411" cy="424732"/>
          </a:xfrm>
          <a:prstGeom prst="rect">
            <a:avLst/>
          </a:prstGeom>
          <a:noFill/>
        </p:spPr>
        <p:txBody>
          <a:bodyPr wrap="none" rtlCol="0">
            <a:spAutoFit/>
          </a:bodyPr>
          <a:lstStyle/>
          <a:p>
            <a:r>
              <a:rPr lang="en-US" b="1" dirty="0" smtClean="0"/>
              <a:t>Gartner's Model of </a:t>
            </a:r>
            <a:r>
              <a:rPr lang="en-US" b="1" dirty="0"/>
              <a:t>Critical Soft Skills for Effective PMO </a:t>
            </a:r>
            <a:r>
              <a:rPr lang="en-US" b="1" dirty="0" smtClean="0"/>
              <a:t>Leadership</a:t>
            </a:r>
            <a:endParaRPr lang="en-US" dirty="0"/>
          </a:p>
        </p:txBody>
      </p:sp>
    </p:spTree>
    <p:extLst>
      <p:ext uri="{BB962C8B-B14F-4D97-AF65-F5344CB8AC3E}">
        <p14:creationId xmlns:p14="http://schemas.microsoft.com/office/powerpoint/2010/main" val="397594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a:t>Choose Behaviors </a:t>
            </a:r>
            <a:r>
              <a:rPr lang="en-US" dirty="0" smtClean="0"/>
              <a:t>Today </a:t>
            </a:r>
            <a:r>
              <a:rPr lang="en-US" dirty="0"/>
              <a:t>That Move You Toward an Activist PMO Approach</a:t>
            </a:r>
          </a:p>
        </p:txBody>
      </p:sp>
      <p:sp>
        <p:nvSpPr>
          <p:cNvPr id="4" name="Rectangle 3"/>
          <p:cNvSpPr/>
          <p:nvPr/>
        </p:nvSpPr>
        <p:spPr>
          <a:xfrm>
            <a:off x="310404" y="1331868"/>
            <a:ext cx="5680821" cy="496931"/>
          </a:xfrm>
          <a:prstGeom prst="rect">
            <a:avLst/>
          </a:prstGeom>
          <a:solidFill>
            <a:srgbClr val="00529B"/>
          </a:solidFill>
        </p:spPr>
        <p:txBody>
          <a:bodyPr wrap="square" anchor="ctr" anchorCtr="0">
            <a:noAutofit/>
          </a:bodyPr>
          <a:lstStyle/>
          <a:p>
            <a:pPr fontAlgn="b"/>
            <a:r>
              <a:rPr lang="en-US" b="1" dirty="0">
                <a:solidFill>
                  <a:schemeClr val="bg1"/>
                </a:solidFill>
              </a:rPr>
              <a:t>Passive PMO</a:t>
            </a:r>
            <a:endParaRPr lang="en-US" b="1" dirty="0">
              <a:solidFill>
                <a:schemeClr val="bg1"/>
              </a:solidFill>
              <a:latin typeface="Calibri" panose="020F0502020204030204" pitchFamily="34" charset="0"/>
            </a:endParaRPr>
          </a:p>
        </p:txBody>
      </p:sp>
      <p:sp>
        <p:nvSpPr>
          <p:cNvPr id="5" name="Rectangle 4"/>
          <p:cNvSpPr/>
          <p:nvPr/>
        </p:nvSpPr>
        <p:spPr>
          <a:xfrm>
            <a:off x="6198126" y="1342028"/>
            <a:ext cx="5678424" cy="496931"/>
          </a:xfrm>
          <a:prstGeom prst="rect">
            <a:avLst/>
          </a:prstGeom>
          <a:solidFill>
            <a:srgbClr val="46A33F"/>
          </a:solidFill>
        </p:spPr>
        <p:txBody>
          <a:bodyPr wrap="square" anchor="ctr" anchorCtr="0">
            <a:noAutofit/>
          </a:bodyPr>
          <a:lstStyle/>
          <a:p>
            <a:pPr fontAlgn="b"/>
            <a:r>
              <a:rPr lang="en-US" b="1" dirty="0">
                <a:solidFill>
                  <a:schemeClr val="bg1"/>
                </a:solidFill>
              </a:rPr>
              <a:t>Activist PMO</a:t>
            </a:r>
            <a:endParaRPr lang="en-US" b="1" dirty="0">
              <a:solidFill>
                <a:schemeClr val="bg1"/>
              </a:solidFill>
              <a:latin typeface="Calibri" panose="020F0502020204030204" pitchFamily="34" charset="0"/>
            </a:endParaRPr>
          </a:p>
        </p:txBody>
      </p:sp>
      <p:sp>
        <p:nvSpPr>
          <p:cNvPr id="6" name="Rectangle 5"/>
          <p:cNvSpPr/>
          <p:nvPr/>
        </p:nvSpPr>
        <p:spPr>
          <a:xfrm>
            <a:off x="310404" y="1900546"/>
            <a:ext cx="5499862" cy="3525581"/>
          </a:xfrm>
          <a:prstGeom prst="rect">
            <a:avLst/>
          </a:prstGeom>
        </p:spPr>
        <p:txBody>
          <a:bodyPr wrap="square" lIns="0">
            <a:spAutoFit/>
          </a:bodyPr>
          <a:lstStyle/>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Offers </a:t>
            </a:r>
            <a:r>
              <a:rPr lang="en-US" sz="1900" dirty="0">
                <a:latin typeface="Arial" panose="020B0604020202020204" pitchFamily="34" charset="0"/>
                <a:cs typeface="Arial" panose="020B0604020202020204" pitchFamily="34" charset="0"/>
              </a:rPr>
              <a:t>scheduled training sessions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Lacks </a:t>
            </a:r>
            <a:r>
              <a:rPr lang="en-US" sz="1900" dirty="0">
                <a:latin typeface="Arial" panose="020B0604020202020204" pitchFamily="34" charset="0"/>
                <a:cs typeface="Arial" panose="020B0604020202020204" pitchFamily="34" charset="0"/>
              </a:rPr>
              <a:t>and </a:t>
            </a:r>
            <a:r>
              <a:rPr lang="en-US" sz="1900" dirty="0" smtClean="0">
                <a:latin typeface="Arial" panose="020B0604020202020204" pitchFamily="34" charset="0"/>
                <a:cs typeface="Arial" panose="020B0604020202020204" pitchFamily="34" charset="0"/>
              </a:rPr>
              <a:t>avoids measurable </a:t>
            </a:r>
            <a:r>
              <a:rPr lang="en-US" sz="1900" dirty="0">
                <a:latin typeface="Arial" panose="020B0604020202020204" pitchFamily="34" charset="0"/>
                <a:cs typeface="Arial" panose="020B0604020202020204" pitchFamily="34" charset="0"/>
              </a:rPr>
              <a:t>objectives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Requests project updates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Waits </a:t>
            </a:r>
            <a:r>
              <a:rPr lang="en-US" sz="1900" dirty="0">
                <a:latin typeface="Arial" panose="020B0604020202020204" pitchFamily="34" charset="0"/>
                <a:cs typeface="Arial" panose="020B0604020202020204" pitchFamily="34" charset="0"/>
              </a:rPr>
              <a:t>for approved projects </a:t>
            </a:r>
            <a:r>
              <a:rPr lang="en-US" sz="1900" dirty="0" smtClean="0">
                <a:latin typeface="Arial" panose="020B0604020202020204" pitchFamily="34" charset="0"/>
                <a:cs typeface="Arial" panose="020B0604020202020204" pitchFamily="34" charset="0"/>
              </a:rPr>
              <a:t>to</a:t>
            </a:r>
            <a:br>
              <a:rPr lang="en-US" sz="1900" dirty="0" smtClean="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assign project managers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Relies on a library of templates </a:t>
            </a:r>
            <a:r>
              <a:rPr lang="en-US" sz="1900" dirty="0" smtClean="0">
                <a:latin typeface="Arial" panose="020B0604020202020204" pitchFamily="34" charset="0"/>
                <a:cs typeface="Arial" panose="020B0604020202020204" pitchFamily="34" charset="0"/>
              </a:rPr>
              <a:t>from</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standards</a:t>
            </a:r>
            <a:r>
              <a:rPr lang="en-US" sz="1900" dirty="0">
                <a:latin typeface="Arial" panose="020B0604020202020204" pitchFamily="34" charset="0"/>
                <a:cs typeface="Arial" panose="020B0604020202020204" pitchFamily="34" charset="0"/>
              </a:rPr>
              <a:t>, textbooks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Shies away from conflict, politics </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Goes by mantra of </a:t>
            </a:r>
            <a:r>
              <a:rPr lang="en-US" sz="1900" dirty="0" smtClean="0">
                <a:latin typeface="Arial" panose="020B0604020202020204" pitchFamily="34" charset="0"/>
                <a:cs typeface="Arial" panose="020B0604020202020204" pitchFamily="34" charset="0"/>
              </a:rPr>
              <a:t>"standards and consistency" </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Ensures plentiful reporting, and is scant on ideas or help</a:t>
            </a:r>
          </a:p>
        </p:txBody>
      </p:sp>
      <p:sp>
        <p:nvSpPr>
          <p:cNvPr id="7" name="Rectangle 6"/>
          <p:cNvSpPr/>
          <p:nvPr/>
        </p:nvSpPr>
        <p:spPr>
          <a:xfrm>
            <a:off x="6198126" y="1900546"/>
            <a:ext cx="5690749" cy="4315027"/>
          </a:xfrm>
          <a:prstGeom prst="rect">
            <a:avLst/>
          </a:prstGeom>
          <a:noFill/>
        </p:spPr>
        <p:txBody>
          <a:bodyPr wrap="square" lIns="0">
            <a:spAutoFit/>
          </a:bodyPr>
          <a:lstStyle/>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Sets up projects with project managers, and does on-the-job training</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Establishes self-improvement </a:t>
            </a:r>
            <a:r>
              <a:rPr lang="en-US" sz="1900" dirty="0" smtClean="0">
                <a:latin typeface="Arial" panose="020B0604020202020204" pitchFamily="34" charset="0"/>
                <a:cs typeface="Arial" panose="020B0604020202020204" pitchFamily="34" charset="0"/>
              </a:rPr>
              <a:t>metrics,</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shared </a:t>
            </a:r>
            <a:r>
              <a:rPr lang="en-US" sz="1900" dirty="0">
                <a:latin typeface="Arial" panose="020B0604020202020204" pitchFamily="34" charset="0"/>
                <a:cs typeface="Arial" panose="020B0604020202020204" pitchFamily="34" charset="0"/>
              </a:rPr>
              <a:t>goals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Probes for risk, asks tough questions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Promotes PMO as the source of </a:t>
            </a:r>
            <a:r>
              <a:rPr lang="en-US" sz="1900" dirty="0" smtClean="0">
                <a:latin typeface="Arial" panose="020B0604020202020204" pitchFamily="34" charset="0"/>
                <a:cs typeface="Arial" panose="020B0604020202020204" pitchFamily="34" charset="0"/>
              </a:rPr>
              <a:t>best</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project </a:t>
            </a:r>
            <a:r>
              <a:rPr lang="en-US" sz="1900" dirty="0">
                <a:latin typeface="Arial" panose="020B0604020202020204" pitchFamily="34" charset="0"/>
                <a:cs typeface="Arial" panose="020B0604020202020204" pitchFamily="34" charset="0"/>
              </a:rPr>
              <a:t>managers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Customizes good project artifacts and shares </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Works organizational politics up, down</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and across</a:t>
            </a:r>
          </a:p>
          <a:p>
            <a:pPr marL="284163" indent="-284163" algn="l" fontAlgn="b">
              <a:spcBef>
                <a:spcPts val="500"/>
              </a:spcBef>
              <a:spcAft>
                <a:spcPts val="0"/>
              </a:spcAft>
              <a:buClr>
                <a:srgbClr val="00529B"/>
              </a:buClr>
              <a:buSzPct val="90000"/>
              <a:buFont typeface="Wingdings" panose="05000000000000000000" pitchFamily="2" charset="2"/>
              <a:buChar char="§"/>
            </a:pPr>
            <a:r>
              <a:rPr lang="en-US" sz="1900" dirty="0">
                <a:latin typeface="Arial" panose="020B0604020202020204" pitchFamily="34" charset="0"/>
                <a:cs typeface="Arial" panose="020B0604020202020204" pitchFamily="34" charset="0"/>
              </a:rPr>
              <a:t>Goes by mantra of "a foolish consistency is the hobgoblin of small minds"</a:t>
            </a:r>
          </a:p>
          <a:p>
            <a:pPr marL="284163" indent="-284163" algn="l" fontAlgn="b">
              <a:spcBef>
                <a:spcPts val="500"/>
              </a:spcBef>
              <a:spcAft>
                <a:spcPts val="0"/>
              </a:spcAft>
              <a:buClr>
                <a:srgbClr val="00529B"/>
              </a:buClr>
              <a:buSzPct val="90000"/>
              <a:buFont typeface="Wingdings" panose="05000000000000000000" pitchFamily="2" charset="2"/>
              <a:buChar char="§"/>
              <a:tabLst>
                <a:tab pos="3884613" algn="r"/>
              </a:tabLst>
            </a:pPr>
            <a:r>
              <a:rPr lang="en-US" sz="1900" dirty="0">
                <a:latin typeface="Arial" panose="020B0604020202020204" pitchFamily="34" charset="0"/>
                <a:cs typeface="Arial" panose="020B0604020202020204" pitchFamily="34" charset="0"/>
              </a:rPr>
              <a:t>Makes data-driven recommendations for go or no-go and kill or fix decisions</a:t>
            </a:r>
          </a:p>
        </p:txBody>
      </p:sp>
    </p:spTree>
    <p:extLst>
      <p:ext uri="{BB962C8B-B14F-4D97-AF65-F5344CB8AC3E}">
        <p14:creationId xmlns:p14="http://schemas.microsoft.com/office/powerpoint/2010/main" val="17732891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for the Future: </a:t>
            </a:r>
            <a:r>
              <a:rPr lang="en-US" dirty="0"/>
              <a:t>Project </a:t>
            </a:r>
            <a:r>
              <a:rPr lang="en-US" dirty="0" smtClean="0"/>
              <a:t>Manager</a:t>
            </a:r>
            <a:endParaRPr lang="en-US" dirty="0"/>
          </a:p>
        </p:txBody>
      </p:sp>
      <p:sp>
        <p:nvSpPr>
          <p:cNvPr id="3" name="Rectangle 2"/>
          <p:cNvSpPr/>
          <p:nvPr/>
        </p:nvSpPr>
        <p:spPr bwMode="auto">
          <a:xfrm>
            <a:off x="304800" y="1323975"/>
            <a:ext cx="4805082" cy="3520440"/>
          </a:xfrm>
          <a:prstGeom prst="rect">
            <a:avLst/>
          </a:prstGeom>
          <a:solidFill>
            <a:srgbClr val="00529B"/>
          </a:solidFill>
          <a:ln w="12700" cap="flat" cmpd="sng" algn="ctr">
            <a:noFill/>
            <a:prstDash val="solid"/>
            <a:round/>
            <a:headEnd type="none" w="med" len="med"/>
            <a:tailEnd type="none" w="med" len="med"/>
          </a:ln>
          <a:effectLst/>
        </p:spPr>
        <p:txBody>
          <a:bodyPr vert="horz" wrap="square" lIns="182880" tIns="182880" rIns="91440" bIns="45720" numCol="1" rtlCol="0" anchor="ctr" anchorCtr="0" compatLnSpc="1">
            <a:prstTxWarp prst="textNoShape">
              <a:avLst/>
            </a:prstTxWarp>
            <a:noAutofit/>
          </a:bodyPr>
          <a:lstStyle/>
          <a:p>
            <a:pPr algn="l">
              <a:lnSpc>
                <a:spcPct val="100000"/>
              </a:lnSpc>
              <a:spcBef>
                <a:spcPct val="50000"/>
              </a:spcBef>
              <a:spcAft>
                <a:spcPct val="0"/>
              </a:spcAft>
            </a:pPr>
            <a:r>
              <a:rPr lang="en-US" sz="2600" dirty="0">
                <a:solidFill>
                  <a:schemeClr val="bg1"/>
                </a:solidFill>
              </a:rPr>
              <a:t>Digital transformation </a:t>
            </a:r>
            <a:r>
              <a:rPr lang="en-US" sz="2600" dirty="0" smtClean="0">
                <a:solidFill>
                  <a:schemeClr val="bg1"/>
                </a:solidFill>
              </a:rPr>
              <a:t>will</a:t>
            </a:r>
            <a:br>
              <a:rPr lang="en-US" sz="2600" dirty="0" smtClean="0">
                <a:solidFill>
                  <a:schemeClr val="bg1"/>
                </a:solidFill>
              </a:rPr>
            </a:br>
            <a:r>
              <a:rPr lang="en-US" sz="2600" dirty="0" smtClean="0">
                <a:solidFill>
                  <a:schemeClr val="bg1"/>
                </a:solidFill>
              </a:rPr>
              <a:t>drive </a:t>
            </a:r>
            <a:r>
              <a:rPr lang="en-US" sz="2600" dirty="0">
                <a:solidFill>
                  <a:schemeClr val="bg1"/>
                </a:solidFill>
              </a:rPr>
              <a:t>a fundamental shift in what the business values and </a:t>
            </a:r>
            <a:r>
              <a:rPr lang="en-US" sz="2600" dirty="0" smtClean="0">
                <a:solidFill>
                  <a:schemeClr val="bg1"/>
                </a:solidFill>
              </a:rPr>
              <a:t>requires in </a:t>
            </a:r>
            <a:r>
              <a:rPr lang="en-US" sz="2600" dirty="0">
                <a:solidFill>
                  <a:schemeClr val="bg1"/>
                </a:solidFill>
              </a:rPr>
              <a:t>the </a:t>
            </a:r>
            <a:r>
              <a:rPr lang="en-US" sz="2600" dirty="0" smtClean="0">
                <a:solidFill>
                  <a:schemeClr val="bg1"/>
                </a:solidFill>
              </a:rPr>
              <a:t>project</a:t>
            </a:r>
            <a:br>
              <a:rPr lang="en-US" sz="2600" dirty="0" smtClean="0">
                <a:solidFill>
                  <a:schemeClr val="bg1"/>
                </a:solidFill>
              </a:rPr>
            </a:br>
            <a:r>
              <a:rPr lang="en-US" sz="2600" dirty="0" smtClean="0">
                <a:solidFill>
                  <a:schemeClr val="bg1"/>
                </a:solidFill>
              </a:rPr>
              <a:t>management </a:t>
            </a:r>
            <a:r>
              <a:rPr lang="en-US" sz="2600" dirty="0">
                <a:solidFill>
                  <a:schemeClr val="bg1"/>
                </a:solidFill>
              </a:rPr>
              <a:t>space</a:t>
            </a:r>
            <a:endParaRPr kumimoji="0" lang="en-US" sz="2600" i="0" u="none" strike="noStrike" cap="none" normalizeH="0" baseline="0" dirty="0" smtClean="0">
              <a:ln>
                <a:noFill/>
              </a:ln>
              <a:solidFill>
                <a:schemeClr val="bg1"/>
              </a:solidFill>
              <a:effectLst/>
            </a:endParaRPr>
          </a:p>
        </p:txBody>
      </p:sp>
      <p:sp>
        <p:nvSpPr>
          <p:cNvPr id="4" name="Pentagon 3"/>
          <p:cNvSpPr/>
          <p:nvPr/>
        </p:nvSpPr>
        <p:spPr bwMode="auto">
          <a:xfrm>
            <a:off x="5105123" y="1325361"/>
            <a:ext cx="3723917" cy="3519054"/>
          </a:xfrm>
          <a:prstGeom prst="homePlate">
            <a:avLst>
              <a:gd name="adj" fmla="val 23622"/>
            </a:avLst>
          </a:prstGeom>
          <a:solidFill>
            <a:schemeClr val="bg1"/>
          </a:solid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Oval 4"/>
          <p:cNvSpPr/>
          <p:nvPr/>
        </p:nvSpPr>
        <p:spPr bwMode="auto">
          <a:xfrm>
            <a:off x="5487689" y="1744413"/>
            <a:ext cx="2680952" cy="2680952"/>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6" name="Oval 9"/>
          <p:cNvSpPr>
            <a:spLocks noChangeAspect="1" noChangeArrowheads="1"/>
          </p:cNvSpPr>
          <p:nvPr/>
        </p:nvSpPr>
        <p:spPr bwMode="auto">
          <a:xfrm>
            <a:off x="6393727" y="2013316"/>
            <a:ext cx="868874" cy="2143146"/>
          </a:xfrm>
          <a:custGeom>
            <a:avLst/>
            <a:gdLst/>
            <a:ahLst/>
            <a:cxnLst/>
            <a:rect l="l" t="t" r="r" b="b"/>
            <a:pathLst>
              <a:path w="1068388" h="2635250">
                <a:moveTo>
                  <a:pt x="169287" y="546100"/>
                </a:moveTo>
                <a:cubicBezTo>
                  <a:pt x="172890" y="546100"/>
                  <a:pt x="173042" y="546100"/>
                  <a:pt x="173049" y="546100"/>
                </a:cubicBezTo>
                <a:cubicBezTo>
                  <a:pt x="173049" y="546100"/>
                  <a:pt x="173049" y="546100"/>
                  <a:pt x="895339" y="546100"/>
                </a:cubicBezTo>
                <a:cubicBezTo>
                  <a:pt x="989388" y="546100"/>
                  <a:pt x="1068388" y="621385"/>
                  <a:pt x="1068388" y="715491"/>
                </a:cubicBezTo>
                <a:cubicBezTo>
                  <a:pt x="1068388" y="715491"/>
                  <a:pt x="1068388" y="715491"/>
                  <a:pt x="1068388" y="1577500"/>
                </a:cubicBezTo>
                <a:cubicBezTo>
                  <a:pt x="1068388" y="1611378"/>
                  <a:pt x="1038293" y="1641492"/>
                  <a:pt x="1000673" y="1641492"/>
                </a:cubicBezTo>
                <a:cubicBezTo>
                  <a:pt x="963054" y="1641492"/>
                  <a:pt x="932959" y="1611378"/>
                  <a:pt x="932959" y="1577500"/>
                </a:cubicBezTo>
                <a:cubicBezTo>
                  <a:pt x="932959" y="1577500"/>
                  <a:pt x="932959" y="1577500"/>
                  <a:pt x="887815" y="779483"/>
                </a:cubicBezTo>
                <a:cubicBezTo>
                  <a:pt x="887815" y="779483"/>
                  <a:pt x="887815" y="779483"/>
                  <a:pt x="838910" y="779483"/>
                </a:cubicBezTo>
                <a:cubicBezTo>
                  <a:pt x="838910" y="779483"/>
                  <a:pt x="838910" y="779483"/>
                  <a:pt x="838910" y="1532330"/>
                </a:cubicBezTo>
                <a:cubicBezTo>
                  <a:pt x="838910" y="1532330"/>
                  <a:pt x="838910" y="1532330"/>
                  <a:pt x="838910" y="2635250"/>
                </a:cubicBezTo>
                <a:cubicBezTo>
                  <a:pt x="838910" y="2635250"/>
                  <a:pt x="838910" y="2635250"/>
                  <a:pt x="639528" y="2635250"/>
                </a:cubicBezTo>
                <a:cubicBezTo>
                  <a:pt x="639528" y="2635250"/>
                  <a:pt x="639528" y="2635250"/>
                  <a:pt x="571813" y="1532330"/>
                </a:cubicBezTo>
                <a:cubicBezTo>
                  <a:pt x="571813" y="1532330"/>
                  <a:pt x="571813" y="1532330"/>
                  <a:pt x="496575" y="1532330"/>
                </a:cubicBezTo>
                <a:cubicBezTo>
                  <a:pt x="496575" y="1532330"/>
                  <a:pt x="496575" y="1532330"/>
                  <a:pt x="428860" y="2635250"/>
                </a:cubicBezTo>
                <a:cubicBezTo>
                  <a:pt x="428860" y="2635250"/>
                  <a:pt x="428860" y="2635250"/>
                  <a:pt x="229478" y="2635250"/>
                </a:cubicBezTo>
                <a:cubicBezTo>
                  <a:pt x="229478" y="2635250"/>
                  <a:pt x="229478" y="2635250"/>
                  <a:pt x="229478" y="1532330"/>
                </a:cubicBezTo>
                <a:cubicBezTo>
                  <a:pt x="229478" y="1532330"/>
                  <a:pt x="229478" y="1532330"/>
                  <a:pt x="229478" y="1475866"/>
                </a:cubicBezTo>
                <a:cubicBezTo>
                  <a:pt x="229478" y="1475866"/>
                  <a:pt x="229478" y="1475866"/>
                  <a:pt x="229478" y="779483"/>
                </a:cubicBezTo>
                <a:cubicBezTo>
                  <a:pt x="229478" y="779483"/>
                  <a:pt x="229478" y="779483"/>
                  <a:pt x="180573" y="779483"/>
                </a:cubicBezTo>
                <a:cubicBezTo>
                  <a:pt x="180573" y="779483"/>
                  <a:pt x="180573" y="779483"/>
                  <a:pt x="135429" y="1577500"/>
                </a:cubicBezTo>
                <a:cubicBezTo>
                  <a:pt x="135429" y="1611378"/>
                  <a:pt x="105334" y="1641492"/>
                  <a:pt x="67715" y="1641492"/>
                </a:cubicBezTo>
                <a:cubicBezTo>
                  <a:pt x="30095" y="1641492"/>
                  <a:pt x="0" y="1611378"/>
                  <a:pt x="0" y="1577500"/>
                </a:cubicBezTo>
                <a:cubicBezTo>
                  <a:pt x="0" y="1577500"/>
                  <a:pt x="0" y="1577500"/>
                  <a:pt x="0" y="715491"/>
                </a:cubicBezTo>
                <a:cubicBezTo>
                  <a:pt x="0" y="621385"/>
                  <a:pt x="75239" y="546100"/>
                  <a:pt x="169287" y="546100"/>
                </a:cubicBezTo>
                <a:close/>
                <a:moveTo>
                  <a:pt x="534195" y="0"/>
                </a:moveTo>
                <a:cubicBezTo>
                  <a:pt x="667023" y="0"/>
                  <a:pt x="774702" y="108034"/>
                  <a:pt x="774702" y="241300"/>
                </a:cubicBezTo>
                <a:cubicBezTo>
                  <a:pt x="774702" y="374566"/>
                  <a:pt x="667023" y="482600"/>
                  <a:pt x="534195" y="482600"/>
                </a:cubicBezTo>
                <a:cubicBezTo>
                  <a:pt x="401367" y="482600"/>
                  <a:pt x="293688" y="374566"/>
                  <a:pt x="293688" y="241300"/>
                </a:cubicBezTo>
                <a:cubicBezTo>
                  <a:pt x="293688" y="108034"/>
                  <a:pt x="401367" y="0"/>
                  <a:pt x="53419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800" dirty="0">
              <a:solidFill>
                <a:schemeClr val="bg1"/>
              </a:solidFill>
            </a:endParaRPr>
          </a:p>
        </p:txBody>
      </p:sp>
      <p:sp>
        <p:nvSpPr>
          <p:cNvPr id="7" name="TextBox 6"/>
          <p:cNvSpPr txBox="1"/>
          <p:nvPr/>
        </p:nvSpPr>
        <p:spPr>
          <a:xfrm>
            <a:off x="8971280" y="1323975"/>
            <a:ext cx="2910577" cy="3520440"/>
          </a:xfrm>
          <a:prstGeom prst="rect">
            <a:avLst/>
          </a:prstGeom>
          <a:solidFill>
            <a:srgbClr val="00529B"/>
          </a:solidFill>
        </p:spPr>
        <p:txBody>
          <a:bodyPr wrap="square" lIns="182880" rtlCol="0" anchor="ctr" anchorCtr="0">
            <a:noAutofit/>
          </a:bodyPr>
          <a:lstStyle/>
          <a:p>
            <a:pPr algn="l"/>
            <a:r>
              <a:rPr lang="en-US" sz="2600" dirty="0" smtClean="0">
                <a:solidFill>
                  <a:schemeClr val="bg1"/>
                </a:solidFill>
              </a:rPr>
              <a:t>Innovation</a:t>
            </a:r>
            <a:r>
              <a:rPr lang="en-US" sz="1800" dirty="0" smtClean="0">
                <a:solidFill>
                  <a:schemeClr val="bg1"/>
                </a:solidFill>
              </a:rPr>
              <a:t/>
            </a:r>
            <a:br>
              <a:rPr lang="en-US" sz="1800" dirty="0" smtClean="0">
                <a:solidFill>
                  <a:schemeClr val="bg1"/>
                </a:solidFill>
              </a:rPr>
            </a:br>
            <a:endParaRPr lang="en-US" sz="1800" dirty="0" smtClean="0">
              <a:solidFill>
                <a:schemeClr val="bg1"/>
              </a:solidFill>
            </a:endParaRPr>
          </a:p>
          <a:p>
            <a:pPr algn="l"/>
            <a:r>
              <a:rPr lang="en-US" sz="2600" dirty="0" smtClean="0">
                <a:solidFill>
                  <a:schemeClr val="bg1"/>
                </a:solidFill>
              </a:rPr>
              <a:t>Agile/Adaptive</a:t>
            </a:r>
            <a:r>
              <a:rPr lang="en-US" sz="1800" dirty="0" smtClean="0">
                <a:solidFill>
                  <a:schemeClr val="bg1"/>
                </a:solidFill>
              </a:rPr>
              <a:t/>
            </a:r>
            <a:br>
              <a:rPr lang="en-US" sz="1800" dirty="0" smtClean="0">
                <a:solidFill>
                  <a:schemeClr val="bg1"/>
                </a:solidFill>
              </a:rPr>
            </a:br>
            <a:endParaRPr lang="en-US" sz="1800" dirty="0" smtClean="0">
              <a:solidFill>
                <a:schemeClr val="bg1"/>
              </a:solidFill>
            </a:endParaRPr>
          </a:p>
          <a:p>
            <a:pPr algn="l"/>
            <a:r>
              <a:rPr lang="en-US" sz="2600" dirty="0" smtClean="0">
                <a:solidFill>
                  <a:schemeClr val="bg1"/>
                </a:solidFill>
              </a:rPr>
              <a:t>Product Mgmt.</a:t>
            </a:r>
            <a:r>
              <a:rPr lang="en-US" sz="1800" dirty="0" smtClean="0">
                <a:solidFill>
                  <a:schemeClr val="bg1"/>
                </a:solidFill>
              </a:rPr>
              <a:t/>
            </a:r>
            <a:br>
              <a:rPr lang="en-US" sz="1800" dirty="0" smtClean="0">
                <a:solidFill>
                  <a:schemeClr val="bg1"/>
                </a:solidFill>
              </a:rPr>
            </a:br>
            <a:endParaRPr lang="en-US" sz="1800" dirty="0" smtClean="0">
              <a:solidFill>
                <a:schemeClr val="bg1"/>
              </a:solidFill>
            </a:endParaRPr>
          </a:p>
          <a:p>
            <a:pPr algn="l"/>
            <a:r>
              <a:rPr lang="en-US" sz="2600" dirty="0" smtClean="0">
                <a:solidFill>
                  <a:schemeClr val="bg1"/>
                </a:solidFill>
              </a:rPr>
              <a:t>Leverage Automation</a:t>
            </a:r>
          </a:p>
        </p:txBody>
      </p:sp>
    </p:spTree>
    <p:extLst>
      <p:ext uri="{BB962C8B-B14F-4D97-AF65-F5344CB8AC3E}">
        <p14:creationId xmlns:p14="http://schemas.microsoft.com/office/powerpoint/2010/main" val="8569242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gray">
          <a:xfrm>
            <a:off x="3622764" y="1505818"/>
            <a:ext cx="5064137" cy="4294994"/>
          </a:xfrm>
          <a:prstGeom prst="ellipse">
            <a:avLst/>
          </a:prstGeom>
          <a:noFill/>
          <a:ln w="381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mn-lt"/>
            </a:endParaRPr>
          </a:p>
        </p:txBody>
      </p:sp>
      <p:sp>
        <p:nvSpPr>
          <p:cNvPr id="102" name="Freeform 101"/>
          <p:cNvSpPr/>
          <p:nvPr/>
        </p:nvSpPr>
        <p:spPr bwMode="gray">
          <a:xfrm>
            <a:off x="3439909" y="4109472"/>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275" tIns="218275" rIns="218275" bIns="218275" numCol="1" spcCol="1270" anchor="ctr" anchorCtr="0">
            <a:noAutofit/>
          </a:bodyPr>
          <a:lstStyle/>
          <a:p>
            <a:pPr lvl="0" algn="ctr" defTabSz="2667000">
              <a:lnSpc>
                <a:spcPct val="90000"/>
              </a:lnSpc>
              <a:spcBef>
                <a:spcPct val="0"/>
              </a:spcBef>
              <a:spcAft>
                <a:spcPct val="35000"/>
              </a:spcAft>
            </a:pPr>
            <a:endParaRPr lang="en-US" sz="900" kern="1200" dirty="0"/>
          </a:p>
        </p:txBody>
      </p:sp>
      <p:sp>
        <p:nvSpPr>
          <p:cNvPr id="103" name="Freeform 102"/>
          <p:cNvSpPr>
            <a:spLocks noChangeArrowheads="1"/>
          </p:cNvSpPr>
          <p:nvPr/>
        </p:nvSpPr>
        <p:spPr bwMode="auto">
          <a:xfrm>
            <a:off x="3610915" y="4152996"/>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39" name="Title 1"/>
          <p:cNvSpPr>
            <a:spLocks noGrp="1"/>
          </p:cNvSpPr>
          <p:nvPr>
            <p:ph type="title"/>
          </p:nvPr>
        </p:nvSpPr>
        <p:spPr/>
        <p:txBody>
          <a:bodyPr/>
          <a:lstStyle/>
          <a:p>
            <a:r>
              <a:rPr lang="en-US" dirty="0" smtClean="0"/>
              <a:t>Implementing Digital Platforms Is a Team Effort</a:t>
            </a:r>
            <a:endParaRPr lang="en-US" dirty="0"/>
          </a:p>
        </p:txBody>
      </p:sp>
      <p:sp>
        <p:nvSpPr>
          <p:cNvPr id="72" name="Freeform 71"/>
          <p:cNvSpPr/>
          <p:nvPr/>
        </p:nvSpPr>
        <p:spPr bwMode="gray">
          <a:xfrm>
            <a:off x="4059058" y="1529541"/>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275" tIns="218275" rIns="218275" bIns="218275" numCol="1" spcCol="1270" anchor="ctr" anchorCtr="0">
            <a:noAutofit/>
          </a:bodyPr>
          <a:lstStyle/>
          <a:p>
            <a:pPr lvl="0" algn="ctr" defTabSz="2667000">
              <a:lnSpc>
                <a:spcPct val="90000"/>
              </a:lnSpc>
              <a:spcBef>
                <a:spcPct val="0"/>
              </a:spcBef>
              <a:spcAft>
                <a:spcPct val="35000"/>
              </a:spcAft>
            </a:pPr>
            <a:endParaRPr lang="en-US" sz="900" kern="1200" dirty="0"/>
          </a:p>
        </p:txBody>
      </p:sp>
      <p:sp>
        <p:nvSpPr>
          <p:cNvPr id="62" name="Freeform 61"/>
          <p:cNvSpPr/>
          <p:nvPr/>
        </p:nvSpPr>
        <p:spPr bwMode="gray">
          <a:xfrm>
            <a:off x="5708701" y="1185773"/>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320" tIns="197320" rIns="197320" bIns="197320" numCol="1" spcCol="1270" anchor="ctr" anchorCtr="0">
            <a:noAutofit/>
          </a:bodyPr>
          <a:lstStyle/>
          <a:p>
            <a:pPr lvl="0" algn="ctr" defTabSz="1200150">
              <a:lnSpc>
                <a:spcPct val="90000"/>
              </a:lnSpc>
              <a:spcBef>
                <a:spcPct val="0"/>
              </a:spcBef>
              <a:spcAft>
                <a:spcPct val="35000"/>
              </a:spcAft>
            </a:pPr>
            <a:endParaRPr lang="en-US" sz="900" kern="1200" dirty="0"/>
          </a:p>
        </p:txBody>
      </p:sp>
      <p:sp>
        <p:nvSpPr>
          <p:cNvPr id="57" name="Freeform 56"/>
          <p:cNvSpPr/>
          <p:nvPr/>
        </p:nvSpPr>
        <p:spPr bwMode="gray">
          <a:xfrm>
            <a:off x="6652150" y="5254420"/>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320" tIns="197320" rIns="197320" bIns="197320" numCol="1" spcCol="1270" anchor="ctr" anchorCtr="0">
            <a:noAutofit/>
          </a:bodyPr>
          <a:lstStyle/>
          <a:p>
            <a:pPr lvl="0" algn="ctr" defTabSz="1200150">
              <a:lnSpc>
                <a:spcPct val="90000"/>
              </a:lnSpc>
              <a:spcBef>
                <a:spcPct val="0"/>
              </a:spcBef>
              <a:spcAft>
                <a:spcPct val="35000"/>
              </a:spcAft>
            </a:pPr>
            <a:endParaRPr lang="en-US" sz="900" kern="1200" dirty="0"/>
          </a:p>
        </p:txBody>
      </p:sp>
      <p:sp>
        <p:nvSpPr>
          <p:cNvPr id="52" name="Freeform 51"/>
          <p:cNvSpPr/>
          <p:nvPr/>
        </p:nvSpPr>
        <p:spPr bwMode="gray">
          <a:xfrm>
            <a:off x="3059124" y="2782730"/>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275" tIns="218275" rIns="218275" bIns="218275" numCol="1" spcCol="1270" anchor="ctr" anchorCtr="0">
            <a:noAutofit/>
          </a:bodyPr>
          <a:lstStyle/>
          <a:p>
            <a:pPr lvl="0" algn="ctr" defTabSz="2667000">
              <a:lnSpc>
                <a:spcPct val="90000"/>
              </a:lnSpc>
              <a:spcBef>
                <a:spcPct val="0"/>
              </a:spcBef>
              <a:spcAft>
                <a:spcPct val="35000"/>
              </a:spcAft>
            </a:pPr>
            <a:endParaRPr lang="en-US" sz="900" kern="1200" dirty="0"/>
          </a:p>
        </p:txBody>
      </p:sp>
      <p:sp>
        <p:nvSpPr>
          <p:cNvPr id="42" name="Freeform 41"/>
          <p:cNvSpPr/>
          <p:nvPr/>
        </p:nvSpPr>
        <p:spPr bwMode="gray">
          <a:xfrm>
            <a:off x="4676075" y="5219521"/>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275" tIns="218275" rIns="218275" bIns="218275" numCol="1" spcCol="1270" anchor="ctr" anchorCtr="0">
            <a:noAutofit/>
          </a:bodyPr>
          <a:lstStyle/>
          <a:p>
            <a:pPr lvl="0" algn="ctr" defTabSz="2667000">
              <a:lnSpc>
                <a:spcPct val="90000"/>
              </a:lnSpc>
              <a:spcBef>
                <a:spcPct val="0"/>
              </a:spcBef>
              <a:spcAft>
                <a:spcPct val="35000"/>
              </a:spcAft>
            </a:pPr>
            <a:endParaRPr lang="en-US" sz="900" kern="1200" dirty="0"/>
          </a:p>
        </p:txBody>
      </p:sp>
      <p:sp>
        <p:nvSpPr>
          <p:cNvPr id="36" name="Freeform 35"/>
          <p:cNvSpPr/>
          <p:nvPr/>
        </p:nvSpPr>
        <p:spPr bwMode="gray">
          <a:xfrm>
            <a:off x="7278124" y="1529541"/>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320" tIns="197320" rIns="197320" bIns="197320" numCol="1" spcCol="1270" anchor="ctr" anchorCtr="0">
            <a:noAutofit/>
          </a:bodyPr>
          <a:lstStyle/>
          <a:p>
            <a:pPr lvl="0" algn="ctr" defTabSz="1200150">
              <a:lnSpc>
                <a:spcPct val="90000"/>
              </a:lnSpc>
              <a:spcBef>
                <a:spcPct val="0"/>
              </a:spcBef>
              <a:spcAft>
                <a:spcPct val="35000"/>
              </a:spcAft>
            </a:pPr>
            <a:endParaRPr lang="en-US" sz="900" kern="1200" dirty="0"/>
          </a:p>
        </p:txBody>
      </p:sp>
      <p:sp>
        <p:nvSpPr>
          <p:cNvPr id="31" name="Freeform 30"/>
          <p:cNvSpPr/>
          <p:nvPr/>
        </p:nvSpPr>
        <p:spPr bwMode="gray">
          <a:xfrm>
            <a:off x="8076746" y="2782730"/>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320" tIns="197320" rIns="197320" bIns="197320" numCol="1" spcCol="1270" anchor="ctr" anchorCtr="0">
            <a:noAutofit/>
          </a:bodyPr>
          <a:lstStyle/>
          <a:p>
            <a:pPr lvl="0" algn="ctr" defTabSz="1200150">
              <a:lnSpc>
                <a:spcPct val="90000"/>
              </a:lnSpc>
              <a:spcBef>
                <a:spcPct val="0"/>
              </a:spcBef>
              <a:spcAft>
                <a:spcPct val="35000"/>
              </a:spcAft>
            </a:pPr>
            <a:endParaRPr lang="en-US" sz="900" kern="1200" dirty="0"/>
          </a:p>
        </p:txBody>
      </p:sp>
      <p:sp>
        <p:nvSpPr>
          <p:cNvPr id="21" name="Text Box 7"/>
          <p:cNvSpPr txBox="1">
            <a:spLocks noChangeArrowheads="1"/>
          </p:cNvSpPr>
          <p:nvPr/>
        </p:nvSpPr>
        <p:spPr bwMode="gray">
          <a:xfrm>
            <a:off x="5865602" y="858684"/>
            <a:ext cx="639789" cy="313932"/>
          </a:xfrm>
          <a:prstGeom prst="rect">
            <a:avLst/>
          </a:prstGeom>
          <a:noFill/>
          <a:ln w="12700" algn="ctr">
            <a:noFill/>
            <a:miter lim="800000"/>
            <a:headEnd/>
            <a:tailEnd/>
          </a:ln>
          <a:effectLst/>
        </p:spPr>
        <p:txBody>
          <a:bodyPr wrap="square" lIns="18288" tIns="18288" rIns="18288" bIns="18288" anchor="ctr">
            <a:spAutoFit/>
          </a:bodyPr>
          <a:lstStyle/>
          <a:p>
            <a:r>
              <a:rPr lang="en-US" sz="2000" dirty="0" smtClean="0">
                <a:solidFill>
                  <a:schemeClr val="tx1">
                    <a:lumMod val="50000"/>
                    <a:lumOff val="50000"/>
                  </a:schemeClr>
                </a:solidFill>
                <a:effectLst/>
                <a:latin typeface="+mn-lt"/>
              </a:rPr>
              <a:t>CIO</a:t>
            </a:r>
            <a:endParaRPr lang="en-US" sz="2000" dirty="0">
              <a:solidFill>
                <a:schemeClr val="tx1">
                  <a:lumMod val="50000"/>
                  <a:lumOff val="50000"/>
                </a:schemeClr>
              </a:solidFill>
              <a:effectLst/>
              <a:latin typeface="+mn-lt"/>
            </a:endParaRPr>
          </a:p>
        </p:txBody>
      </p:sp>
      <p:sp>
        <p:nvSpPr>
          <p:cNvPr id="22" name="Text Box 7"/>
          <p:cNvSpPr txBox="1">
            <a:spLocks noChangeArrowheads="1"/>
          </p:cNvSpPr>
          <p:nvPr/>
        </p:nvSpPr>
        <p:spPr bwMode="gray">
          <a:xfrm>
            <a:off x="8226246" y="1776954"/>
            <a:ext cx="1603978" cy="313932"/>
          </a:xfrm>
          <a:prstGeom prst="rect">
            <a:avLst/>
          </a:prstGeom>
          <a:noFill/>
          <a:ln w="12700" algn="ctr">
            <a:noFill/>
            <a:miter lim="800000"/>
            <a:headEnd/>
            <a:tailEnd/>
          </a:ln>
          <a:effectLst/>
        </p:spPr>
        <p:txBody>
          <a:bodyPr wrap="square" lIns="18288" tIns="18288" rIns="18288" bIns="18288" anchor="ctr">
            <a:spAutoFit/>
          </a:bodyPr>
          <a:lstStyle/>
          <a:p>
            <a:pPr algn="l"/>
            <a:r>
              <a:rPr lang="en-US" sz="2000" b="1" dirty="0" smtClean="0">
                <a:solidFill>
                  <a:schemeClr val="accent2">
                    <a:lumMod val="75000"/>
                  </a:schemeClr>
                </a:solidFill>
                <a:effectLst/>
                <a:latin typeface="+mn-lt"/>
              </a:rPr>
              <a:t>Business</a:t>
            </a:r>
            <a:endParaRPr lang="en-US" sz="2000" b="1" dirty="0">
              <a:solidFill>
                <a:schemeClr val="accent2">
                  <a:lumMod val="75000"/>
                </a:schemeClr>
              </a:solidFill>
              <a:effectLst/>
              <a:latin typeface="+mn-lt"/>
            </a:endParaRPr>
          </a:p>
        </p:txBody>
      </p:sp>
      <p:sp>
        <p:nvSpPr>
          <p:cNvPr id="23" name="Text Box 11"/>
          <p:cNvSpPr txBox="1">
            <a:spLocks noChangeArrowheads="1"/>
          </p:cNvSpPr>
          <p:nvPr/>
        </p:nvSpPr>
        <p:spPr bwMode="gray">
          <a:xfrm>
            <a:off x="9064588" y="2860867"/>
            <a:ext cx="2803562" cy="652486"/>
          </a:xfrm>
          <a:prstGeom prst="rect">
            <a:avLst/>
          </a:prstGeom>
          <a:noFill/>
          <a:ln w="12700" algn="ctr">
            <a:noFill/>
            <a:miter lim="800000"/>
            <a:headEnd/>
            <a:tailEnd/>
          </a:ln>
          <a:effectLst/>
        </p:spPr>
        <p:txBody>
          <a:bodyPr wrap="square" lIns="18288" tIns="18288" rIns="18288" bIns="18288" anchor="ctr">
            <a:spAutoFit/>
          </a:bodyPr>
          <a:lstStyle/>
          <a:p>
            <a:pPr algn="l">
              <a:lnSpc>
                <a:spcPct val="100000"/>
              </a:lnSpc>
              <a:spcBef>
                <a:spcPts val="200"/>
              </a:spcBef>
              <a:spcAft>
                <a:spcPts val="100"/>
              </a:spcAft>
            </a:pPr>
            <a:r>
              <a:rPr lang="en-US" sz="2000" b="1" dirty="0" smtClean="0">
                <a:effectLst/>
                <a:latin typeface="+mn-lt"/>
              </a:rPr>
              <a:t>Program and Portfolio Management</a:t>
            </a:r>
            <a:endParaRPr lang="en-US" sz="2000" b="1" dirty="0">
              <a:effectLst/>
              <a:latin typeface="+mn-lt"/>
            </a:endParaRPr>
          </a:p>
        </p:txBody>
      </p:sp>
      <p:sp>
        <p:nvSpPr>
          <p:cNvPr id="24" name="Text Box 5"/>
          <p:cNvSpPr txBox="1">
            <a:spLocks noChangeArrowheads="1"/>
          </p:cNvSpPr>
          <p:nvPr/>
        </p:nvSpPr>
        <p:spPr bwMode="gray">
          <a:xfrm>
            <a:off x="880802" y="1607677"/>
            <a:ext cx="3183096" cy="652486"/>
          </a:xfrm>
          <a:prstGeom prst="rect">
            <a:avLst/>
          </a:prstGeom>
          <a:noFill/>
          <a:ln w="12700" algn="ctr">
            <a:noFill/>
            <a:miter lim="800000"/>
            <a:headEnd/>
            <a:tailEnd/>
          </a:ln>
          <a:effectLst/>
        </p:spPr>
        <p:txBody>
          <a:bodyPr wrap="square" lIns="18288" tIns="18288" rIns="18288" bIns="18288" anchor="ctr">
            <a:spAutoFit/>
          </a:bodyPr>
          <a:lstStyle/>
          <a:p>
            <a:pPr algn="r">
              <a:lnSpc>
                <a:spcPct val="100000"/>
              </a:lnSpc>
              <a:spcBef>
                <a:spcPts val="200"/>
              </a:spcBef>
              <a:spcAft>
                <a:spcPts val="100"/>
              </a:spcAft>
            </a:pPr>
            <a:r>
              <a:rPr lang="en-US" sz="2000" dirty="0" smtClean="0">
                <a:solidFill>
                  <a:schemeClr val="tx1">
                    <a:lumMod val="50000"/>
                    <a:lumOff val="50000"/>
                  </a:schemeClr>
                </a:solidFill>
                <a:effectLst/>
                <a:latin typeface="+mn-lt"/>
              </a:rPr>
              <a:t>Sourcing and </a:t>
            </a:r>
            <a:br>
              <a:rPr lang="en-US" sz="2000" dirty="0" smtClean="0">
                <a:solidFill>
                  <a:schemeClr val="tx1">
                    <a:lumMod val="50000"/>
                    <a:lumOff val="50000"/>
                  </a:schemeClr>
                </a:solidFill>
                <a:effectLst/>
                <a:latin typeface="+mn-lt"/>
              </a:rPr>
            </a:br>
            <a:r>
              <a:rPr lang="en-US" sz="2000" dirty="0" smtClean="0">
                <a:solidFill>
                  <a:schemeClr val="tx1">
                    <a:lumMod val="50000"/>
                    <a:lumOff val="50000"/>
                  </a:schemeClr>
                </a:solidFill>
                <a:latin typeface="+mn-lt"/>
              </a:rPr>
              <a:t>Vendor Management</a:t>
            </a:r>
            <a:endParaRPr lang="en-US" sz="2000" dirty="0">
              <a:solidFill>
                <a:schemeClr val="tx1">
                  <a:lumMod val="50000"/>
                  <a:lumOff val="50000"/>
                </a:schemeClr>
              </a:solidFill>
              <a:effectLst/>
              <a:latin typeface="+mn-lt"/>
            </a:endParaRPr>
          </a:p>
        </p:txBody>
      </p:sp>
      <p:sp>
        <p:nvSpPr>
          <p:cNvPr id="25" name="Text Box 8"/>
          <p:cNvSpPr txBox="1">
            <a:spLocks noChangeArrowheads="1"/>
          </p:cNvSpPr>
          <p:nvPr/>
        </p:nvSpPr>
        <p:spPr bwMode="gray">
          <a:xfrm>
            <a:off x="6245100" y="6035815"/>
            <a:ext cx="1759787" cy="344710"/>
          </a:xfrm>
          <a:prstGeom prst="rect">
            <a:avLst/>
          </a:prstGeom>
          <a:noFill/>
          <a:ln w="12700" algn="ctr">
            <a:noFill/>
            <a:miter lim="800000"/>
            <a:headEnd/>
            <a:tailEnd/>
          </a:ln>
          <a:effectLst/>
        </p:spPr>
        <p:txBody>
          <a:bodyPr wrap="square" lIns="18288" tIns="18288" rIns="18288" bIns="18288" anchor="ctr">
            <a:spAutoFit/>
          </a:bodyPr>
          <a:lstStyle/>
          <a:p>
            <a:pPr>
              <a:lnSpc>
                <a:spcPct val="100000"/>
              </a:lnSpc>
            </a:pPr>
            <a:r>
              <a:rPr lang="en-US" sz="2000" dirty="0" smtClean="0">
                <a:solidFill>
                  <a:schemeClr val="tx1">
                    <a:lumMod val="50000"/>
                    <a:lumOff val="50000"/>
                  </a:schemeClr>
                </a:solidFill>
                <a:effectLst/>
                <a:latin typeface="+mn-lt"/>
              </a:rPr>
              <a:t>Applications</a:t>
            </a:r>
            <a:endParaRPr lang="en-US" sz="2000" dirty="0">
              <a:solidFill>
                <a:schemeClr val="tx1">
                  <a:lumMod val="50000"/>
                  <a:lumOff val="50000"/>
                </a:schemeClr>
              </a:solidFill>
              <a:effectLst/>
              <a:latin typeface="+mn-lt"/>
            </a:endParaRPr>
          </a:p>
        </p:txBody>
      </p:sp>
      <p:sp>
        <p:nvSpPr>
          <p:cNvPr id="26" name="Text Box 6"/>
          <p:cNvSpPr txBox="1">
            <a:spLocks noChangeArrowheads="1"/>
          </p:cNvSpPr>
          <p:nvPr/>
        </p:nvSpPr>
        <p:spPr bwMode="gray">
          <a:xfrm>
            <a:off x="333375" y="4039894"/>
            <a:ext cx="3136156" cy="960263"/>
          </a:xfrm>
          <a:prstGeom prst="rect">
            <a:avLst/>
          </a:prstGeom>
          <a:noFill/>
          <a:ln w="12700" algn="ctr">
            <a:noFill/>
            <a:miter lim="800000"/>
            <a:headEnd/>
            <a:tailEnd/>
          </a:ln>
          <a:effectLst/>
        </p:spPr>
        <p:txBody>
          <a:bodyPr wrap="square" lIns="18288" tIns="18288" rIns="18288" bIns="18288" anchor="ctr">
            <a:spAutoFit/>
          </a:bodyPr>
          <a:lstStyle/>
          <a:p>
            <a:pPr algn="r">
              <a:lnSpc>
                <a:spcPct val="100000"/>
              </a:lnSpc>
              <a:spcBef>
                <a:spcPts val="200"/>
              </a:spcBef>
              <a:spcAft>
                <a:spcPts val="100"/>
              </a:spcAft>
            </a:pPr>
            <a:r>
              <a:rPr lang="en-US" sz="2000" dirty="0" smtClean="0">
                <a:solidFill>
                  <a:schemeClr val="tx1">
                    <a:lumMod val="50000"/>
                    <a:lumOff val="50000"/>
                  </a:schemeClr>
                </a:solidFill>
                <a:effectLst/>
                <a:latin typeface="+mn-lt"/>
              </a:rPr>
              <a:t>Enterprise </a:t>
            </a:r>
            <a:br>
              <a:rPr lang="en-US" sz="2000" dirty="0" smtClean="0">
                <a:solidFill>
                  <a:schemeClr val="tx1">
                    <a:lumMod val="50000"/>
                    <a:lumOff val="50000"/>
                  </a:schemeClr>
                </a:solidFill>
                <a:effectLst/>
                <a:latin typeface="+mn-lt"/>
              </a:rPr>
            </a:br>
            <a:r>
              <a:rPr lang="en-US" sz="2000" dirty="0" smtClean="0">
                <a:solidFill>
                  <a:schemeClr val="tx1">
                    <a:lumMod val="50000"/>
                    <a:lumOff val="50000"/>
                  </a:schemeClr>
                </a:solidFill>
                <a:latin typeface="+mn-lt"/>
              </a:rPr>
              <a:t>Architecture and Technology Innovation</a:t>
            </a:r>
            <a:endParaRPr lang="en-US" sz="2000" dirty="0">
              <a:solidFill>
                <a:schemeClr val="tx1">
                  <a:lumMod val="50000"/>
                  <a:lumOff val="50000"/>
                </a:schemeClr>
              </a:solidFill>
              <a:latin typeface="+mn-lt"/>
            </a:endParaRPr>
          </a:p>
        </p:txBody>
      </p:sp>
      <p:sp>
        <p:nvSpPr>
          <p:cNvPr id="28" name="Text Box 11"/>
          <p:cNvSpPr txBox="1">
            <a:spLocks noChangeArrowheads="1"/>
          </p:cNvSpPr>
          <p:nvPr/>
        </p:nvSpPr>
        <p:spPr bwMode="gray">
          <a:xfrm>
            <a:off x="8979964" y="4375277"/>
            <a:ext cx="2308626" cy="344710"/>
          </a:xfrm>
          <a:prstGeom prst="rect">
            <a:avLst/>
          </a:prstGeom>
          <a:noFill/>
          <a:ln w="12700" algn="ctr">
            <a:noFill/>
            <a:miter lim="800000"/>
            <a:headEnd/>
            <a:tailEnd/>
          </a:ln>
          <a:effectLst/>
        </p:spPr>
        <p:txBody>
          <a:bodyPr wrap="square" lIns="18288" tIns="18288" rIns="18288" bIns="18288" anchor="ctr">
            <a:spAutoFit/>
          </a:bodyPr>
          <a:lstStyle/>
          <a:p>
            <a:pPr algn="l">
              <a:lnSpc>
                <a:spcPct val="100000"/>
              </a:lnSpc>
              <a:spcBef>
                <a:spcPts val="200"/>
              </a:spcBef>
              <a:spcAft>
                <a:spcPts val="100"/>
              </a:spcAft>
            </a:pPr>
            <a:r>
              <a:rPr lang="en-US" sz="2000" dirty="0" smtClean="0">
                <a:solidFill>
                  <a:schemeClr val="tx1">
                    <a:lumMod val="50000"/>
                    <a:lumOff val="50000"/>
                  </a:schemeClr>
                </a:solidFill>
                <a:effectLst/>
                <a:latin typeface="+mn-lt"/>
              </a:rPr>
              <a:t>Data and </a:t>
            </a:r>
            <a:r>
              <a:rPr lang="en-US" sz="2000" dirty="0" smtClean="0">
                <a:solidFill>
                  <a:schemeClr val="tx1">
                    <a:lumMod val="50000"/>
                    <a:lumOff val="50000"/>
                  </a:schemeClr>
                </a:solidFill>
                <a:latin typeface="+mn-lt"/>
              </a:rPr>
              <a:t>Analytics</a:t>
            </a:r>
            <a:endParaRPr lang="en-US" sz="2000" dirty="0">
              <a:solidFill>
                <a:schemeClr val="tx1">
                  <a:lumMod val="50000"/>
                  <a:lumOff val="50000"/>
                </a:schemeClr>
              </a:solidFill>
              <a:effectLst/>
              <a:latin typeface="+mn-lt"/>
            </a:endParaRPr>
          </a:p>
        </p:txBody>
      </p:sp>
      <p:sp>
        <p:nvSpPr>
          <p:cNvPr id="29" name="Rectangle 28"/>
          <p:cNvSpPr/>
          <p:nvPr/>
        </p:nvSpPr>
        <p:spPr bwMode="gray">
          <a:xfrm>
            <a:off x="790448" y="4023162"/>
            <a:ext cx="2605699" cy="1050208"/>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mn-lt"/>
            </a:endParaRPr>
          </a:p>
        </p:txBody>
      </p:sp>
      <p:sp>
        <p:nvSpPr>
          <p:cNvPr id="30" name="Text Box 13"/>
          <p:cNvSpPr txBox="1">
            <a:spLocks noChangeArrowheads="1"/>
          </p:cNvSpPr>
          <p:nvPr/>
        </p:nvSpPr>
        <p:spPr bwMode="gray">
          <a:xfrm>
            <a:off x="3996173" y="5940056"/>
            <a:ext cx="2313394" cy="652486"/>
          </a:xfrm>
          <a:prstGeom prst="rect">
            <a:avLst/>
          </a:prstGeom>
          <a:noFill/>
          <a:ln w="12700" algn="ctr">
            <a:noFill/>
            <a:miter lim="800000"/>
            <a:headEnd/>
            <a:tailEnd/>
          </a:ln>
          <a:effectLst/>
        </p:spPr>
        <p:txBody>
          <a:bodyPr wrap="square" lIns="18288" tIns="18288" rIns="18288" bIns="18288" anchor="ctr">
            <a:spAutoFit/>
          </a:bodyPr>
          <a:lstStyle>
            <a:defPPr>
              <a:defRPr lang="en-US"/>
            </a:defPPr>
            <a:lvl1pPr>
              <a:lnSpc>
                <a:spcPct val="100000"/>
              </a:lnSpc>
              <a:defRPr sz="1400" b="1">
                <a:effectLst/>
                <a:latin typeface="+mn-lt"/>
              </a:defRPr>
            </a:lvl1pPr>
          </a:lstStyle>
          <a:p>
            <a:r>
              <a:rPr lang="en-US" sz="2000" b="0" dirty="0">
                <a:solidFill>
                  <a:schemeClr val="tx1">
                    <a:lumMod val="50000"/>
                    <a:lumOff val="50000"/>
                  </a:schemeClr>
                </a:solidFill>
              </a:rPr>
              <a:t>Security </a:t>
            </a:r>
            <a:r>
              <a:rPr lang="en-US" sz="2000" b="0" dirty="0" smtClean="0">
                <a:solidFill>
                  <a:schemeClr val="tx1">
                    <a:lumMod val="50000"/>
                    <a:lumOff val="50000"/>
                  </a:schemeClr>
                </a:solidFill>
              </a:rPr>
              <a:t/>
            </a:r>
            <a:br>
              <a:rPr lang="en-US" sz="2000" b="0" dirty="0" smtClean="0">
                <a:solidFill>
                  <a:schemeClr val="tx1">
                    <a:lumMod val="50000"/>
                    <a:lumOff val="50000"/>
                  </a:schemeClr>
                </a:solidFill>
              </a:rPr>
            </a:br>
            <a:r>
              <a:rPr lang="en-US" sz="2000" b="0" dirty="0" smtClean="0">
                <a:solidFill>
                  <a:schemeClr val="tx1">
                    <a:lumMod val="50000"/>
                    <a:lumOff val="50000"/>
                  </a:schemeClr>
                </a:solidFill>
              </a:rPr>
              <a:t>and </a:t>
            </a:r>
            <a:r>
              <a:rPr lang="en-US" sz="2000" b="0" dirty="0">
                <a:solidFill>
                  <a:schemeClr val="tx1">
                    <a:lumMod val="50000"/>
                    <a:lumOff val="50000"/>
                  </a:schemeClr>
                </a:solidFill>
              </a:rPr>
              <a:t>Risk</a:t>
            </a:r>
          </a:p>
        </p:txBody>
      </p:sp>
      <p:pic>
        <p:nvPicPr>
          <p:cNvPr id="77" name="Picture 76"/>
          <p:cNvPicPr/>
          <p:nvPr/>
        </p:nvPicPr>
        <p:blipFill>
          <a:blip r:embed="rId3">
            <a:extLst>
              <a:ext uri="{28A0092B-C50C-407E-A947-70E740481C1C}">
                <a14:useLocalDpi xmlns:a14="http://schemas.microsoft.com/office/drawing/2010/main" val="0"/>
              </a:ext>
            </a:extLst>
          </a:blip>
          <a:stretch>
            <a:fillRect/>
          </a:stretch>
        </p:blipFill>
        <p:spPr>
          <a:xfrm>
            <a:off x="4774284" y="2272767"/>
            <a:ext cx="2761096" cy="2761096"/>
          </a:xfrm>
          <a:prstGeom prst="rect">
            <a:avLst/>
          </a:prstGeom>
        </p:spPr>
      </p:pic>
      <p:sp>
        <p:nvSpPr>
          <p:cNvPr id="47" name="Freeform 46"/>
          <p:cNvSpPr/>
          <p:nvPr/>
        </p:nvSpPr>
        <p:spPr bwMode="gray">
          <a:xfrm>
            <a:off x="8033029" y="4143252"/>
            <a:ext cx="953590" cy="808758"/>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320" tIns="197320" rIns="197320" bIns="197320" numCol="1" spcCol="1270" anchor="ctr" anchorCtr="0">
            <a:noAutofit/>
          </a:bodyPr>
          <a:lstStyle/>
          <a:p>
            <a:pPr lvl="0" algn="ctr" defTabSz="1200150">
              <a:lnSpc>
                <a:spcPct val="90000"/>
              </a:lnSpc>
              <a:spcBef>
                <a:spcPct val="0"/>
              </a:spcBef>
              <a:spcAft>
                <a:spcPct val="35000"/>
              </a:spcAft>
            </a:pPr>
            <a:endParaRPr lang="en-US" sz="900" kern="1200" dirty="0"/>
          </a:p>
        </p:txBody>
      </p:sp>
      <p:sp>
        <p:nvSpPr>
          <p:cNvPr id="27" name="Text Box 10"/>
          <p:cNvSpPr txBox="1">
            <a:spLocks noChangeArrowheads="1"/>
          </p:cNvSpPr>
          <p:nvPr/>
        </p:nvSpPr>
        <p:spPr bwMode="gray">
          <a:xfrm>
            <a:off x="210511" y="2860866"/>
            <a:ext cx="2830013" cy="652486"/>
          </a:xfrm>
          <a:prstGeom prst="rect">
            <a:avLst/>
          </a:prstGeom>
          <a:noFill/>
          <a:ln w="12700" algn="ctr">
            <a:noFill/>
            <a:miter lim="800000"/>
            <a:headEnd/>
            <a:tailEnd/>
          </a:ln>
          <a:effectLst/>
        </p:spPr>
        <p:txBody>
          <a:bodyPr wrap="square" lIns="91440" tIns="18288" rIns="18288" bIns="18288" anchor="ctr">
            <a:spAutoFit/>
          </a:bodyPr>
          <a:lstStyle/>
          <a:p>
            <a:pPr algn="r">
              <a:lnSpc>
                <a:spcPct val="100000"/>
              </a:lnSpc>
              <a:spcBef>
                <a:spcPts val="200"/>
              </a:spcBef>
              <a:spcAft>
                <a:spcPts val="100"/>
              </a:spcAft>
            </a:pPr>
            <a:r>
              <a:rPr lang="en-US" sz="2000" dirty="0" smtClean="0">
                <a:solidFill>
                  <a:schemeClr val="tx2">
                    <a:lumMod val="50000"/>
                  </a:schemeClr>
                </a:solidFill>
                <a:effectLst/>
                <a:latin typeface="+mn-lt"/>
              </a:rPr>
              <a:t>Infrastructure and</a:t>
            </a:r>
            <a:br>
              <a:rPr lang="en-US" sz="2000" dirty="0" smtClean="0">
                <a:solidFill>
                  <a:schemeClr val="tx2">
                    <a:lumMod val="50000"/>
                  </a:schemeClr>
                </a:solidFill>
                <a:effectLst/>
                <a:latin typeface="+mn-lt"/>
              </a:rPr>
            </a:br>
            <a:r>
              <a:rPr lang="en-US" sz="2000" dirty="0" smtClean="0">
                <a:solidFill>
                  <a:schemeClr val="tx2">
                    <a:lumMod val="50000"/>
                  </a:schemeClr>
                </a:solidFill>
                <a:effectLst/>
                <a:latin typeface="+mn-lt"/>
              </a:rPr>
              <a:t>Operations</a:t>
            </a:r>
            <a:endParaRPr lang="en-US" sz="2000" dirty="0">
              <a:solidFill>
                <a:schemeClr val="tx2">
                  <a:lumMod val="50000"/>
                </a:schemeClr>
              </a:solidFill>
              <a:effectLst/>
              <a:latin typeface="+mn-lt"/>
            </a:endParaRPr>
          </a:p>
        </p:txBody>
      </p:sp>
      <p:sp>
        <p:nvSpPr>
          <p:cNvPr id="95" name="Freeform 94"/>
          <p:cNvSpPr>
            <a:spLocks noChangeArrowheads="1"/>
          </p:cNvSpPr>
          <p:nvPr/>
        </p:nvSpPr>
        <p:spPr bwMode="auto">
          <a:xfrm>
            <a:off x="5907536" y="1272662"/>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97" name="Freeform 96"/>
          <p:cNvSpPr>
            <a:spLocks noChangeArrowheads="1"/>
          </p:cNvSpPr>
          <p:nvPr/>
        </p:nvSpPr>
        <p:spPr bwMode="auto">
          <a:xfrm>
            <a:off x="7396636" y="1616429"/>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46A33F"/>
          </a:solidFill>
          <a:ln>
            <a:noFill/>
          </a:ln>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98" name="Freeform 97"/>
          <p:cNvSpPr>
            <a:spLocks noChangeArrowheads="1"/>
          </p:cNvSpPr>
          <p:nvPr/>
        </p:nvSpPr>
        <p:spPr bwMode="auto">
          <a:xfrm>
            <a:off x="8233572" y="2845512"/>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99" name="Freeform 98"/>
          <p:cNvSpPr>
            <a:spLocks noChangeArrowheads="1"/>
          </p:cNvSpPr>
          <p:nvPr/>
        </p:nvSpPr>
        <p:spPr bwMode="auto">
          <a:xfrm>
            <a:off x="8130980" y="4142439"/>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100" name="Freeform 99"/>
          <p:cNvSpPr>
            <a:spLocks noChangeArrowheads="1"/>
          </p:cNvSpPr>
          <p:nvPr/>
        </p:nvSpPr>
        <p:spPr bwMode="auto">
          <a:xfrm>
            <a:off x="6880323" y="5258659"/>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101" name="Freeform 100"/>
          <p:cNvSpPr>
            <a:spLocks noChangeArrowheads="1"/>
          </p:cNvSpPr>
          <p:nvPr/>
        </p:nvSpPr>
        <p:spPr bwMode="auto">
          <a:xfrm>
            <a:off x="4847081" y="5212245"/>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104" name="Freeform 103"/>
          <p:cNvSpPr>
            <a:spLocks noChangeArrowheads="1"/>
          </p:cNvSpPr>
          <p:nvPr/>
        </p:nvSpPr>
        <p:spPr bwMode="auto">
          <a:xfrm>
            <a:off x="3396147" y="2857327"/>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105" name="Freeform 104"/>
          <p:cNvSpPr>
            <a:spLocks noChangeArrowheads="1"/>
          </p:cNvSpPr>
          <p:nvPr/>
        </p:nvSpPr>
        <p:spPr bwMode="auto">
          <a:xfrm>
            <a:off x="4349578" y="1602996"/>
            <a:ext cx="555920" cy="634982"/>
          </a:xfrm>
          <a:custGeom>
            <a:avLst/>
            <a:gdLst>
              <a:gd name="connsiteX0" fmla="*/ 56123 w 400274"/>
              <a:gd name="connsiteY0" fmla="*/ 200136 h 457199"/>
              <a:gd name="connsiteX1" fmla="*/ 344151 w 400274"/>
              <a:gd name="connsiteY1" fmla="*/ 200136 h 457199"/>
              <a:gd name="connsiteX2" fmla="*/ 400274 w 400274"/>
              <a:gd name="connsiteY2" fmla="*/ 257261 h 457199"/>
              <a:gd name="connsiteX3" fmla="*/ 400274 w 400274"/>
              <a:gd name="connsiteY3" fmla="*/ 457199 h 457199"/>
              <a:gd name="connsiteX4" fmla="*/ 350505 w 400274"/>
              <a:gd name="connsiteY4" fmla="*/ 457199 h 457199"/>
              <a:gd name="connsiteX5" fmla="*/ 343092 w 400274"/>
              <a:gd name="connsiteY5" fmla="*/ 278419 h 457199"/>
              <a:gd name="connsiteX6" fmla="*/ 311324 w 400274"/>
              <a:gd name="connsiteY6" fmla="*/ 278419 h 457199"/>
              <a:gd name="connsiteX7" fmla="*/ 311324 w 400274"/>
              <a:gd name="connsiteY7" fmla="*/ 457199 h 457199"/>
              <a:gd name="connsiteX8" fmla="*/ 88950 w 400274"/>
              <a:gd name="connsiteY8" fmla="*/ 457199 h 457199"/>
              <a:gd name="connsiteX9" fmla="*/ 88950 w 400274"/>
              <a:gd name="connsiteY9" fmla="*/ 278419 h 457199"/>
              <a:gd name="connsiteX10" fmla="*/ 57182 w 400274"/>
              <a:gd name="connsiteY10" fmla="*/ 278419 h 457199"/>
              <a:gd name="connsiteX11" fmla="*/ 49769 w 400274"/>
              <a:gd name="connsiteY11" fmla="*/ 457199 h 457199"/>
              <a:gd name="connsiteX12" fmla="*/ 0 w 400274"/>
              <a:gd name="connsiteY12" fmla="*/ 457199 h 457199"/>
              <a:gd name="connsiteX13" fmla="*/ 0 w 400274"/>
              <a:gd name="connsiteY13" fmla="*/ 257261 h 457199"/>
              <a:gd name="connsiteX14" fmla="*/ 56123 w 400274"/>
              <a:gd name="connsiteY14" fmla="*/ 200136 h 457199"/>
              <a:gd name="connsiteX15" fmla="*/ 200138 w 400274"/>
              <a:gd name="connsiteY15" fmla="*/ 0 h 457199"/>
              <a:gd name="connsiteX16" fmla="*/ 285975 w 400274"/>
              <a:gd name="connsiteY16" fmla="*/ 85169 h 457199"/>
              <a:gd name="connsiteX17" fmla="*/ 200138 w 400274"/>
              <a:gd name="connsiteY17" fmla="*/ 170338 h 457199"/>
              <a:gd name="connsiteX18" fmla="*/ 114301 w 400274"/>
              <a:gd name="connsiteY18" fmla="*/ 85169 h 457199"/>
              <a:gd name="connsiteX19" fmla="*/ 200138 w 400274"/>
              <a:gd name="connsiteY19"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0274" h="457199">
                <a:moveTo>
                  <a:pt x="56123" y="200136"/>
                </a:moveTo>
                <a:cubicBezTo>
                  <a:pt x="56123" y="200136"/>
                  <a:pt x="344151" y="200136"/>
                  <a:pt x="344151" y="200136"/>
                </a:cubicBezTo>
                <a:cubicBezTo>
                  <a:pt x="374860" y="200136"/>
                  <a:pt x="400274" y="225525"/>
                  <a:pt x="400274" y="257261"/>
                </a:cubicBezTo>
                <a:cubicBezTo>
                  <a:pt x="400274" y="457199"/>
                  <a:pt x="400274" y="457199"/>
                  <a:pt x="400274" y="457199"/>
                </a:cubicBezTo>
                <a:cubicBezTo>
                  <a:pt x="350505" y="457199"/>
                  <a:pt x="350505" y="457199"/>
                  <a:pt x="350505" y="457199"/>
                </a:cubicBezTo>
                <a:cubicBezTo>
                  <a:pt x="343092" y="278419"/>
                  <a:pt x="343092" y="278419"/>
                  <a:pt x="343092" y="278419"/>
                </a:cubicBezTo>
                <a:cubicBezTo>
                  <a:pt x="311324" y="278419"/>
                  <a:pt x="311324" y="278419"/>
                  <a:pt x="311324" y="278419"/>
                </a:cubicBezTo>
                <a:cubicBezTo>
                  <a:pt x="311324" y="457199"/>
                  <a:pt x="311324" y="457199"/>
                  <a:pt x="311324" y="457199"/>
                </a:cubicBezTo>
                <a:cubicBezTo>
                  <a:pt x="88950" y="457199"/>
                  <a:pt x="88950" y="457199"/>
                  <a:pt x="88950" y="457199"/>
                </a:cubicBezTo>
                <a:cubicBezTo>
                  <a:pt x="88950" y="278419"/>
                  <a:pt x="88950" y="278419"/>
                  <a:pt x="88950" y="278419"/>
                </a:cubicBezTo>
                <a:cubicBezTo>
                  <a:pt x="57182" y="278419"/>
                  <a:pt x="57182" y="278419"/>
                  <a:pt x="57182" y="278419"/>
                </a:cubicBezTo>
                <a:cubicBezTo>
                  <a:pt x="49769" y="457199"/>
                  <a:pt x="49769" y="457199"/>
                  <a:pt x="49769" y="457199"/>
                </a:cubicBezTo>
                <a:lnTo>
                  <a:pt x="0" y="457199"/>
                </a:lnTo>
                <a:cubicBezTo>
                  <a:pt x="0" y="257261"/>
                  <a:pt x="0" y="257261"/>
                  <a:pt x="0" y="257261"/>
                </a:cubicBezTo>
                <a:cubicBezTo>
                  <a:pt x="0" y="225525"/>
                  <a:pt x="25414" y="200136"/>
                  <a:pt x="56123" y="200136"/>
                </a:cubicBezTo>
                <a:close/>
                <a:moveTo>
                  <a:pt x="200138" y="0"/>
                </a:moveTo>
                <a:cubicBezTo>
                  <a:pt x="247544" y="0"/>
                  <a:pt x="285975" y="38131"/>
                  <a:pt x="285975" y="85169"/>
                </a:cubicBezTo>
                <a:cubicBezTo>
                  <a:pt x="285975" y="132207"/>
                  <a:pt x="247544" y="170338"/>
                  <a:pt x="200138" y="170338"/>
                </a:cubicBezTo>
                <a:cubicBezTo>
                  <a:pt x="152732" y="170338"/>
                  <a:pt x="114301" y="132207"/>
                  <a:pt x="114301" y="85169"/>
                </a:cubicBezTo>
                <a:cubicBezTo>
                  <a:pt x="114301" y="38131"/>
                  <a:pt x="152732" y="0"/>
                  <a:pt x="200138"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Tree>
    <p:extLst>
      <p:ext uri="{BB962C8B-B14F-4D97-AF65-F5344CB8AC3E}">
        <p14:creationId xmlns:p14="http://schemas.microsoft.com/office/powerpoint/2010/main" val="16458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Competencies </a:t>
            </a:r>
            <a:r>
              <a:rPr lang="en-US" dirty="0" smtClean="0"/>
              <a:t>for the </a:t>
            </a:r>
            <a:r>
              <a:rPr lang="en-US" dirty="0"/>
              <a:t>Future: </a:t>
            </a:r>
            <a:r>
              <a:rPr lang="en-US" dirty="0" smtClean="0"/>
              <a:t>Program </a:t>
            </a:r>
            <a:r>
              <a:rPr lang="en-US" dirty="0"/>
              <a:t>Manager</a:t>
            </a:r>
          </a:p>
        </p:txBody>
      </p:sp>
      <p:sp>
        <p:nvSpPr>
          <p:cNvPr id="3" name="Rectangle 2"/>
          <p:cNvSpPr/>
          <p:nvPr/>
        </p:nvSpPr>
        <p:spPr bwMode="auto">
          <a:xfrm>
            <a:off x="304800" y="1323975"/>
            <a:ext cx="4805082" cy="3520440"/>
          </a:xfrm>
          <a:prstGeom prst="rect">
            <a:avLst/>
          </a:prstGeom>
          <a:solidFill>
            <a:srgbClr val="00529B"/>
          </a:solidFill>
          <a:ln w="12700" cap="flat" cmpd="sng" algn="ctr">
            <a:noFill/>
            <a:prstDash val="solid"/>
            <a:round/>
            <a:headEnd type="none" w="med" len="med"/>
            <a:tailEnd type="none" w="med" len="med"/>
          </a:ln>
          <a:effectLst/>
        </p:spPr>
        <p:txBody>
          <a:bodyPr vert="horz" wrap="square" lIns="182880" tIns="182880" rIns="91440" bIns="45720" numCol="1" rtlCol="0" anchor="ctr" anchorCtr="0" compatLnSpc="1">
            <a:prstTxWarp prst="textNoShape">
              <a:avLst/>
            </a:prstTxWarp>
            <a:noAutofit/>
          </a:bodyPr>
          <a:lstStyle/>
          <a:p>
            <a:pPr algn="l">
              <a:lnSpc>
                <a:spcPct val="100000"/>
              </a:lnSpc>
              <a:spcBef>
                <a:spcPct val="50000"/>
              </a:spcBef>
              <a:spcAft>
                <a:spcPct val="0"/>
              </a:spcAft>
            </a:pPr>
            <a:r>
              <a:rPr lang="en-US" sz="2600" dirty="0">
                <a:solidFill>
                  <a:schemeClr val="bg1"/>
                </a:solidFill>
              </a:rPr>
              <a:t>Program Management –</a:t>
            </a:r>
            <a:br>
              <a:rPr lang="en-US" sz="2600" dirty="0">
                <a:solidFill>
                  <a:schemeClr val="bg1"/>
                </a:solidFill>
              </a:rPr>
            </a:br>
            <a:r>
              <a:rPr lang="en-US" sz="2600" dirty="0">
                <a:solidFill>
                  <a:schemeClr val="bg1"/>
                </a:solidFill>
              </a:rPr>
              <a:t>inside the </a:t>
            </a:r>
            <a:r>
              <a:rPr lang="en-US" sz="2600" dirty="0" smtClean="0">
                <a:solidFill>
                  <a:schemeClr val="bg1"/>
                </a:solidFill>
              </a:rPr>
              <a:t>program — will </a:t>
            </a:r>
            <a:r>
              <a:rPr lang="en-US" sz="2600" dirty="0">
                <a:solidFill>
                  <a:schemeClr val="bg1"/>
                </a:solidFill>
              </a:rPr>
              <a:t>be least impacted by digital transformation. Surrounding "ecosystem" changes </a:t>
            </a:r>
            <a:r>
              <a:rPr lang="en-US" sz="2600" dirty="0" smtClean="0">
                <a:solidFill>
                  <a:schemeClr val="bg1"/>
                </a:solidFill>
              </a:rPr>
              <a:t>will</a:t>
            </a:r>
            <a:br>
              <a:rPr lang="en-US" sz="2600" dirty="0" smtClean="0">
                <a:solidFill>
                  <a:schemeClr val="bg1"/>
                </a:solidFill>
              </a:rPr>
            </a:br>
            <a:r>
              <a:rPr lang="en-US" sz="2600" dirty="0" smtClean="0">
                <a:solidFill>
                  <a:schemeClr val="bg1"/>
                </a:solidFill>
              </a:rPr>
              <a:t>drive </a:t>
            </a:r>
            <a:r>
              <a:rPr lang="en-US" sz="2600" dirty="0">
                <a:solidFill>
                  <a:schemeClr val="bg1"/>
                </a:solidFill>
              </a:rPr>
              <a:t>new behaviors and strategic change</a:t>
            </a:r>
            <a:endParaRPr kumimoji="0" lang="en-US" sz="2600" i="0" u="none" strike="noStrike" cap="none" normalizeH="0" baseline="0" dirty="0" smtClean="0">
              <a:ln>
                <a:noFill/>
              </a:ln>
              <a:solidFill>
                <a:schemeClr val="bg1"/>
              </a:solidFill>
              <a:effectLst/>
            </a:endParaRPr>
          </a:p>
        </p:txBody>
      </p:sp>
      <p:sp>
        <p:nvSpPr>
          <p:cNvPr id="4" name="Pentagon 3"/>
          <p:cNvSpPr/>
          <p:nvPr/>
        </p:nvSpPr>
        <p:spPr bwMode="auto">
          <a:xfrm>
            <a:off x="5105123" y="1325361"/>
            <a:ext cx="3723917" cy="3519054"/>
          </a:xfrm>
          <a:prstGeom prst="homePlate">
            <a:avLst>
              <a:gd name="adj" fmla="val 23622"/>
            </a:avLst>
          </a:prstGeom>
          <a:solidFill>
            <a:schemeClr val="bg1"/>
          </a:solid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Oval 4"/>
          <p:cNvSpPr/>
          <p:nvPr/>
        </p:nvSpPr>
        <p:spPr bwMode="auto">
          <a:xfrm>
            <a:off x="5487689" y="1744413"/>
            <a:ext cx="2680952" cy="2680952"/>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6" name="Oval 9"/>
          <p:cNvSpPr>
            <a:spLocks noChangeAspect="1" noChangeArrowheads="1"/>
          </p:cNvSpPr>
          <p:nvPr/>
        </p:nvSpPr>
        <p:spPr bwMode="auto">
          <a:xfrm>
            <a:off x="6393727" y="2013316"/>
            <a:ext cx="868874" cy="2143146"/>
          </a:xfrm>
          <a:custGeom>
            <a:avLst/>
            <a:gdLst/>
            <a:ahLst/>
            <a:cxnLst/>
            <a:rect l="l" t="t" r="r" b="b"/>
            <a:pathLst>
              <a:path w="1068388" h="2635250">
                <a:moveTo>
                  <a:pt x="169287" y="546100"/>
                </a:moveTo>
                <a:cubicBezTo>
                  <a:pt x="172890" y="546100"/>
                  <a:pt x="173042" y="546100"/>
                  <a:pt x="173049" y="546100"/>
                </a:cubicBezTo>
                <a:cubicBezTo>
                  <a:pt x="173049" y="546100"/>
                  <a:pt x="173049" y="546100"/>
                  <a:pt x="895339" y="546100"/>
                </a:cubicBezTo>
                <a:cubicBezTo>
                  <a:pt x="989388" y="546100"/>
                  <a:pt x="1068388" y="621385"/>
                  <a:pt x="1068388" y="715491"/>
                </a:cubicBezTo>
                <a:cubicBezTo>
                  <a:pt x="1068388" y="715491"/>
                  <a:pt x="1068388" y="715491"/>
                  <a:pt x="1068388" y="1577500"/>
                </a:cubicBezTo>
                <a:cubicBezTo>
                  <a:pt x="1068388" y="1611378"/>
                  <a:pt x="1038293" y="1641492"/>
                  <a:pt x="1000673" y="1641492"/>
                </a:cubicBezTo>
                <a:cubicBezTo>
                  <a:pt x="963054" y="1641492"/>
                  <a:pt x="932959" y="1611378"/>
                  <a:pt x="932959" y="1577500"/>
                </a:cubicBezTo>
                <a:cubicBezTo>
                  <a:pt x="932959" y="1577500"/>
                  <a:pt x="932959" y="1577500"/>
                  <a:pt x="887815" y="779483"/>
                </a:cubicBezTo>
                <a:cubicBezTo>
                  <a:pt x="887815" y="779483"/>
                  <a:pt x="887815" y="779483"/>
                  <a:pt x="838910" y="779483"/>
                </a:cubicBezTo>
                <a:cubicBezTo>
                  <a:pt x="838910" y="779483"/>
                  <a:pt x="838910" y="779483"/>
                  <a:pt x="838910" y="1532330"/>
                </a:cubicBezTo>
                <a:cubicBezTo>
                  <a:pt x="838910" y="1532330"/>
                  <a:pt x="838910" y="1532330"/>
                  <a:pt x="838910" y="2635250"/>
                </a:cubicBezTo>
                <a:cubicBezTo>
                  <a:pt x="838910" y="2635250"/>
                  <a:pt x="838910" y="2635250"/>
                  <a:pt x="639528" y="2635250"/>
                </a:cubicBezTo>
                <a:cubicBezTo>
                  <a:pt x="639528" y="2635250"/>
                  <a:pt x="639528" y="2635250"/>
                  <a:pt x="571813" y="1532330"/>
                </a:cubicBezTo>
                <a:cubicBezTo>
                  <a:pt x="571813" y="1532330"/>
                  <a:pt x="571813" y="1532330"/>
                  <a:pt x="496575" y="1532330"/>
                </a:cubicBezTo>
                <a:cubicBezTo>
                  <a:pt x="496575" y="1532330"/>
                  <a:pt x="496575" y="1532330"/>
                  <a:pt x="428860" y="2635250"/>
                </a:cubicBezTo>
                <a:cubicBezTo>
                  <a:pt x="428860" y="2635250"/>
                  <a:pt x="428860" y="2635250"/>
                  <a:pt x="229478" y="2635250"/>
                </a:cubicBezTo>
                <a:cubicBezTo>
                  <a:pt x="229478" y="2635250"/>
                  <a:pt x="229478" y="2635250"/>
                  <a:pt x="229478" y="1532330"/>
                </a:cubicBezTo>
                <a:cubicBezTo>
                  <a:pt x="229478" y="1532330"/>
                  <a:pt x="229478" y="1532330"/>
                  <a:pt x="229478" y="1475866"/>
                </a:cubicBezTo>
                <a:cubicBezTo>
                  <a:pt x="229478" y="1475866"/>
                  <a:pt x="229478" y="1475866"/>
                  <a:pt x="229478" y="779483"/>
                </a:cubicBezTo>
                <a:cubicBezTo>
                  <a:pt x="229478" y="779483"/>
                  <a:pt x="229478" y="779483"/>
                  <a:pt x="180573" y="779483"/>
                </a:cubicBezTo>
                <a:cubicBezTo>
                  <a:pt x="180573" y="779483"/>
                  <a:pt x="180573" y="779483"/>
                  <a:pt x="135429" y="1577500"/>
                </a:cubicBezTo>
                <a:cubicBezTo>
                  <a:pt x="135429" y="1611378"/>
                  <a:pt x="105334" y="1641492"/>
                  <a:pt x="67715" y="1641492"/>
                </a:cubicBezTo>
                <a:cubicBezTo>
                  <a:pt x="30095" y="1641492"/>
                  <a:pt x="0" y="1611378"/>
                  <a:pt x="0" y="1577500"/>
                </a:cubicBezTo>
                <a:cubicBezTo>
                  <a:pt x="0" y="1577500"/>
                  <a:pt x="0" y="1577500"/>
                  <a:pt x="0" y="715491"/>
                </a:cubicBezTo>
                <a:cubicBezTo>
                  <a:pt x="0" y="621385"/>
                  <a:pt x="75239" y="546100"/>
                  <a:pt x="169287" y="546100"/>
                </a:cubicBezTo>
                <a:close/>
                <a:moveTo>
                  <a:pt x="534195" y="0"/>
                </a:moveTo>
                <a:cubicBezTo>
                  <a:pt x="667023" y="0"/>
                  <a:pt x="774702" y="108034"/>
                  <a:pt x="774702" y="241300"/>
                </a:cubicBezTo>
                <a:cubicBezTo>
                  <a:pt x="774702" y="374566"/>
                  <a:pt x="667023" y="482600"/>
                  <a:pt x="534195" y="482600"/>
                </a:cubicBezTo>
                <a:cubicBezTo>
                  <a:pt x="401367" y="482600"/>
                  <a:pt x="293688" y="374566"/>
                  <a:pt x="293688" y="241300"/>
                </a:cubicBezTo>
                <a:cubicBezTo>
                  <a:pt x="293688" y="108034"/>
                  <a:pt x="401367" y="0"/>
                  <a:pt x="53419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800" dirty="0">
              <a:solidFill>
                <a:schemeClr val="bg1"/>
              </a:solidFill>
            </a:endParaRPr>
          </a:p>
        </p:txBody>
      </p:sp>
      <p:sp>
        <p:nvSpPr>
          <p:cNvPr id="7" name="TextBox 6"/>
          <p:cNvSpPr txBox="1"/>
          <p:nvPr/>
        </p:nvSpPr>
        <p:spPr>
          <a:xfrm>
            <a:off x="8971280" y="1323975"/>
            <a:ext cx="2910577" cy="3520440"/>
          </a:xfrm>
          <a:prstGeom prst="rect">
            <a:avLst/>
          </a:prstGeom>
          <a:solidFill>
            <a:srgbClr val="00529B"/>
          </a:solidFill>
        </p:spPr>
        <p:txBody>
          <a:bodyPr wrap="square" lIns="182880" rIns="0" rtlCol="0" anchor="ctr" anchorCtr="0">
            <a:noAutofit/>
          </a:bodyPr>
          <a:lstStyle/>
          <a:p>
            <a:pPr algn="l"/>
            <a:r>
              <a:rPr lang="en-US" sz="2600" dirty="0">
                <a:solidFill>
                  <a:schemeClr val="bg1"/>
                </a:solidFill>
              </a:rPr>
              <a:t>Complex </a:t>
            </a:r>
            <a:r>
              <a:rPr lang="en-US" sz="2600" dirty="0" smtClean="0">
                <a:solidFill>
                  <a:schemeClr val="bg1"/>
                </a:solidFill>
              </a:rPr>
              <a:t>Assembly</a:t>
            </a:r>
            <a:br>
              <a:rPr lang="en-US" sz="2600" dirty="0" smtClean="0">
                <a:solidFill>
                  <a:schemeClr val="bg1"/>
                </a:solidFill>
              </a:rPr>
            </a:br>
            <a:r>
              <a:rPr lang="en-US" sz="2600" dirty="0" smtClean="0">
                <a:solidFill>
                  <a:schemeClr val="bg1"/>
                </a:solidFill>
              </a:rPr>
              <a:t/>
            </a:r>
            <a:br>
              <a:rPr lang="en-US" sz="2600" dirty="0" smtClean="0">
                <a:solidFill>
                  <a:schemeClr val="bg1"/>
                </a:solidFill>
              </a:rPr>
            </a:br>
            <a:r>
              <a:rPr lang="en-US" sz="2600" dirty="0" smtClean="0">
                <a:solidFill>
                  <a:schemeClr val="bg1"/>
                </a:solidFill>
              </a:rPr>
              <a:t>Architecture</a:t>
            </a:r>
            <a:br>
              <a:rPr lang="en-US" sz="2600" dirty="0" smtClean="0">
                <a:solidFill>
                  <a:schemeClr val="bg1"/>
                </a:solidFill>
              </a:rPr>
            </a:br>
            <a:r>
              <a:rPr lang="en-US" sz="2600" dirty="0" smtClean="0">
                <a:solidFill>
                  <a:schemeClr val="bg1"/>
                </a:solidFill>
              </a:rPr>
              <a:t/>
            </a:r>
            <a:br>
              <a:rPr lang="en-US" sz="2600" dirty="0" smtClean="0">
                <a:solidFill>
                  <a:schemeClr val="bg1"/>
                </a:solidFill>
              </a:rPr>
            </a:br>
            <a:r>
              <a:rPr lang="en-US" sz="2600" dirty="0" smtClean="0">
                <a:solidFill>
                  <a:schemeClr val="bg1"/>
                </a:solidFill>
              </a:rPr>
              <a:t>Strategic Change</a:t>
            </a:r>
            <a:br>
              <a:rPr lang="en-US" sz="2600" dirty="0" smtClean="0">
                <a:solidFill>
                  <a:schemeClr val="bg1"/>
                </a:solidFill>
              </a:rPr>
            </a:br>
            <a:r>
              <a:rPr lang="en-US" sz="2600" dirty="0" smtClean="0">
                <a:solidFill>
                  <a:schemeClr val="bg1"/>
                </a:solidFill>
              </a:rPr>
              <a:t/>
            </a:r>
            <a:br>
              <a:rPr lang="en-US" sz="2600" dirty="0" smtClean="0">
                <a:solidFill>
                  <a:schemeClr val="bg1"/>
                </a:solidFill>
              </a:rPr>
            </a:br>
            <a:r>
              <a:rPr lang="en-US" sz="2600" dirty="0" smtClean="0">
                <a:solidFill>
                  <a:schemeClr val="bg1"/>
                </a:solidFill>
              </a:rPr>
              <a:t>Dispersed </a:t>
            </a:r>
            <a:r>
              <a:rPr lang="en-US" sz="2600" dirty="0">
                <a:solidFill>
                  <a:schemeClr val="bg1"/>
                </a:solidFill>
              </a:rPr>
              <a:t>Teams</a:t>
            </a:r>
            <a:endParaRPr lang="en-US" sz="2600" dirty="0" smtClean="0">
              <a:solidFill>
                <a:schemeClr val="bg1"/>
              </a:solidFill>
            </a:endParaRPr>
          </a:p>
        </p:txBody>
      </p:sp>
    </p:spTree>
    <p:extLst>
      <p:ext uri="{BB962C8B-B14F-4D97-AF65-F5344CB8AC3E}">
        <p14:creationId xmlns:p14="http://schemas.microsoft.com/office/powerpoint/2010/main" val="20926020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Competencies </a:t>
            </a:r>
            <a:r>
              <a:rPr lang="en-US" dirty="0" smtClean="0"/>
              <a:t>for the </a:t>
            </a:r>
            <a:r>
              <a:rPr lang="en-US" dirty="0"/>
              <a:t>Future: </a:t>
            </a:r>
            <a:r>
              <a:rPr lang="en-US" dirty="0" smtClean="0"/>
              <a:t>Portfolio </a:t>
            </a:r>
            <a:r>
              <a:rPr lang="en-US" dirty="0"/>
              <a:t>Manager</a:t>
            </a:r>
          </a:p>
        </p:txBody>
      </p:sp>
      <p:sp>
        <p:nvSpPr>
          <p:cNvPr id="3" name="Rectangle 2"/>
          <p:cNvSpPr/>
          <p:nvPr/>
        </p:nvSpPr>
        <p:spPr bwMode="auto">
          <a:xfrm>
            <a:off x="304800" y="1323975"/>
            <a:ext cx="4805082" cy="3520440"/>
          </a:xfrm>
          <a:prstGeom prst="rect">
            <a:avLst/>
          </a:prstGeom>
          <a:solidFill>
            <a:srgbClr val="00529B"/>
          </a:solidFill>
          <a:ln w="12700" cap="flat" cmpd="sng" algn="ctr">
            <a:noFill/>
            <a:prstDash val="solid"/>
            <a:round/>
            <a:headEnd type="none" w="med" len="med"/>
            <a:tailEnd type="none" w="med" len="med"/>
          </a:ln>
          <a:effectLst/>
        </p:spPr>
        <p:txBody>
          <a:bodyPr vert="horz" wrap="square" lIns="182880" tIns="182880" rIns="91440" bIns="45720" numCol="1" rtlCol="0" anchor="ctr" anchorCtr="0" compatLnSpc="1">
            <a:prstTxWarp prst="textNoShape">
              <a:avLst/>
            </a:prstTxWarp>
            <a:noAutofit/>
          </a:bodyPr>
          <a:lstStyle/>
          <a:p>
            <a:pPr algn="l">
              <a:lnSpc>
                <a:spcPct val="100000"/>
              </a:lnSpc>
              <a:spcBef>
                <a:spcPct val="50000"/>
              </a:spcBef>
              <a:spcAft>
                <a:spcPct val="0"/>
              </a:spcAft>
            </a:pPr>
            <a:r>
              <a:rPr lang="en-US" sz="2600" dirty="0">
                <a:solidFill>
                  <a:schemeClr val="bg1"/>
                </a:solidFill>
              </a:rPr>
              <a:t>Strategy </a:t>
            </a:r>
            <a:r>
              <a:rPr lang="en-US" sz="2600" dirty="0" smtClean="0">
                <a:solidFill>
                  <a:schemeClr val="bg1"/>
                </a:solidFill>
              </a:rPr>
              <a:t>"disconnects" and </a:t>
            </a:r>
            <a:r>
              <a:rPr lang="en-US" sz="2600" dirty="0">
                <a:solidFill>
                  <a:schemeClr val="bg1"/>
                </a:solidFill>
              </a:rPr>
              <a:t>increased change velocity will all distort portfolio data reported to leadership. Constant scenario building, hypothesis testing and iteration will be necessary. </a:t>
            </a:r>
            <a:endParaRPr kumimoji="0" lang="en-US" sz="2600" i="0" u="none" strike="noStrike" cap="none" normalizeH="0" baseline="0" dirty="0" smtClean="0">
              <a:ln>
                <a:noFill/>
              </a:ln>
              <a:solidFill>
                <a:schemeClr val="bg1"/>
              </a:solidFill>
              <a:effectLst/>
            </a:endParaRPr>
          </a:p>
        </p:txBody>
      </p:sp>
      <p:sp>
        <p:nvSpPr>
          <p:cNvPr id="4" name="Pentagon 3"/>
          <p:cNvSpPr/>
          <p:nvPr/>
        </p:nvSpPr>
        <p:spPr bwMode="auto">
          <a:xfrm>
            <a:off x="5105123" y="1325361"/>
            <a:ext cx="3723917" cy="3519054"/>
          </a:xfrm>
          <a:prstGeom prst="homePlate">
            <a:avLst>
              <a:gd name="adj" fmla="val 23622"/>
            </a:avLst>
          </a:prstGeom>
          <a:solidFill>
            <a:schemeClr val="bg1"/>
          </a:solid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Oval 4"/>
          <p:cNvSpPr/>
          <p:nvPr/>
        </p:nvSpPr>
        <p:spPr bwMode="auto">
          <a:xfrm>
            <a:off x="5487689" y="1744413"/>
            <a:ext cx="2680952" cy="2680952"/>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6" name="Oval 9"/>
          <p:cNvSpPr>
            <a:spLocks noChangeAspect="1" noChangeArrowheads="1"/>
          </p:cNvSpPr>
          <p:nvPr/>
        </p:nvSpPr>
        <p:spPr bwMode="auto">
          <a:xfrm>
            <a:off x="6393727" y="2013316"/>
            <a:ext cx="868874" cy="2143146"/>
          </a:xfrm>
          <a:custGeom>
            <a:avLst/>
            <a:gdLst/>
            <a:ahLst/>
            <a:cxnLst/>
            <a:rect l="l" t="t" r="r" b="b"/>
            <a:pathLst>
              <a:path w="1068388" h="2635250">
                <a:moveTo>
                  <a:pt x="169287" y="546100"/>
                </a:moveTo>
                <a:cubicBezTo>
                  <a:pt x="172890" y="546100"/>
                  <a:pt x="173042" y="546100"/>
                  <a:pt x="173049" y="546100"/>
                </a:cubicBezTo>
                <a:cubicBezTo>
                  <a:pt x="173049" y="546100"/>
                  <a:pt x="173049" y="546100"/>
                  <a:pt x="895339" y="546100"/>
                </a:cubicBezTo>
                <a:cubicBezTo>
                  <a:pt x="989388" y="546100"/>
                  <a:pt x="1068388" y="621385"/>
                  <a:pt x="1068388" y="715491"/>
                </a:cubicBezTo>
                <a:cubicBezTo>
                  <a:pt x="1068388" y="715491"/>
                  <a:pt x="1068388" y="715491"/>
                  <a:pt x="1068388" y="1577500"/>
                </a:cubicBezTo>
                <a:cubicBezTo>
                  <a:pt x="1068388" y="1611378"/>
                  <a:pt x="1038293" y="1641492"/>
                  <a:pt x="1000673" y="1641492"/>
                </a:cubicBezTo>
                <a:cubicBezTo>
                  <a:pt x="963054" y="1641492"/>
                  <a:pt x="932959" y="1611378"/>
                  <a:pt x="932959" y="1577500"/>
                </a:cubicBezTo>
                <a:cubicBezTo>
                  <a:pt x="932959" y="1577500"/>
                  <a:pt x="932959" y="1577500"/>
                  <a:pt x="887815" y="779483"/>
                </a:cubicBezTo>
                <a:cubicBezTo>
                  <a:pt x="887815" y="779483"/>
                  <a:pt x="887815" y="779483"/>
                  <a:pt x="838910" y="779483"/>
                </a:cubicBezTo>
                <a:cubicBezTo>
                  <a:pt x="838910" y="779483"/>
                  <a:pt x="838910" y="779483"/>
                  <a:pt x="838910" y="1532330"/>
                </a:cubicBezTo>
                <a:cubicBezTo>
                  <a:pt x="838910" y="1532330"/>
                  <a:pt x="838910" y="1532330"/>
                  <a:pt x="838910" y="2635250"/>
                </a:cubicBezTo>
                <a:cubicBezTo>
                  <a:pt x="838910" y="2635250"/>
                  <a:pt x="838910" y="2635250"/>
                  <a:pt x="639528" y="2635250"/>
                </a:cubicBezTo>
                <a:cubicBezTo>
                  <a:pt x="639528" y="2635250"/>
                  <a:pt x="639528" y="2635250"/>
                  <a:pt x="571813" y="1532330"/>
                </a:cubicBezTo>
                <a:cubicBezTo>
                  <a:pt x="571813" y="1532330"/>
                  <a:pt x="571813" y="1532330"/>
                  <a:pt x="496575" y="1532330"/>
                </a:cubicBezTo>
                <a:cubicBezTo>
                  <a:pt x="496575" y="1532330"/>
                  <a:pt x="496575" y="1532330"/>
                  <a:pt x="428860" y="2635250"/>
                </a:cubicBezTo>
                <a:cubicBezTo>
                  <a:pt x="428860" y="2635250"/>
                  <a:pt x="428860" y="2635250"/>
                  <a:pt x="229478" y="2635250"/>
                </a:cubicBezTo>
                <a:cubicBezTo>
                  <a:pt x="229478" y="2635250"/>
                  <a:pt x="229478" y="2635250"/>
                  <a:pt x="229478" y="1532330"/>
                </a:cubicBezTo>
                <a:cubicBezTo>
                  <a:pt x="229478" y="1532330"/>
                  <a:pt x="229478" y="1532330"/>
                  <a:pt x="229478" y="1475866"/>
                </a:cubicBezTo>
                <a:cubicBezTo>
                  <a:pt x="229478" y="1475866"/>
                  <a:pt x="229478" y="1475866"/>
                  <a:pt x="229478" y="779483"/>
                </a:cubicBezTo>
                <a:cubicBezTo>
                  <a:pt x="229478" y="779483"/>
                  <a:pt x="229478" y="779483"/>
                  <a:pt x="180573" y="779483"/>
                </a:cubicBezTo>
                <a:cubicBezTo>
                  <a:pt x="180573" y="779483"/>
                  <a:pt x="180573" y="779483"/>
                  <a:pt x="135429" y="1577500"/>
                </a:cubicBezTo>
                <a:cubicBezTo>
                  <a:pt x="135429" y="1611378"/>
                  <a:pt x="105334" y="1641492"/>
                  <a:pt x="67715" y="1641492"/>
                </a:cubicBezTo>
                <a:cubicBezTo>
                  <a:pt x="30095" y="1641492"/>
                  <a:pt x="0" y="1611378"/>
                  <a:pt x="0" y="1577500"/>
                </a:cubicBezTo>
                <a:cubicBezTo>
                  <a:pt x="0" y="1577500"/>
                  <a:pt x="0" y="1577500"/>
                  <a:pt x="0" y="715491"/>
                </a:cubicBezTo>
                <a:cubicBezTo>
                  <a:pt x="0" y="621385"/>
                  <a:pt x="75239" y="546100"/>
                  <a:pt x="169287" y="546100"/>
                </a:cubicBezTo>
                <a:close/>
                <a:moveTo>
                  <a:pt x="534195" y="0"/>
                </a:moveTo>
                <a:cubicBezTo>
                  <a:pt x="667023" y="0"/>
                  <a:pt x="774702" y="108034"/>
                  <a:pt x="774702" y="241300"/>
                </a:cubicBezTo>
                <a:cubicBezTo>
                  <a:pt x="774702" y="374566"/>
                  <a:pt x="667023" y="482600"/>
                  <a:pt x="534195" y="482600"/>
                </a:cubicBezTo>
                <a:cubicBezTo>
                  <a:pt x="401367" y="482600"/>
                  <a:pt x="293688" y="374566"/>
                  <a:pt x="293688" y="241300"/>
                </a:cubicBezTo>
                <a:cubicBezTo>
                  <a:pt x="293688" y="108034"/>
                  <a:pt x="401367" y="0"/>
                  <a:pt x="53419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800" dirty="0">
              <a:solidFill>
                <a:schemeClr val="bg1"/>
              </a:solidFill>
            </a:endParaRPr>
          </a:p>
        </p:txBody>
      </p:sp>
      <p:sp>
        <p:nvSpPr>
          <p:cNvPr id="7" name="TextBox 6"/>
          <p:cNvSpPr txBox="1"/>
          <p:nvPr/>
        </p:nvSpPr>
        <p:spPr>
          <a:xfrm>
            <a:off x="8971280" y="1323975"/>
            <a:ext cx="3027131" cy="3520440"/>
          </a:xfrm>
          <a:prstGeom prst="rect">
            <a:avLst/>
          </a:prstGeom>
          <a:solidFill>
            <a:srgbClr val="00529B"/>
          </a:solidFill>
        </p:spPr>
        <p:txBody>
          <a:bodyPr wrap="square" lIns="182880" rIns="0" rtlCol="0" anchor="ctr" anchorCtr="0">
            <a:noAutofit/>
          </a:bodyPr>
          <a:lstStyle/>
          <a:p>
            <a:pPr algn="l"/>
            <a:r>
              <a:rPr lang="en-US" sz="2600" dirty="0">
                <a:solidFill>
                  <a:schemeClr val="bg1"/>
                </a:solidFill>
              </a:rPr>
              <a:t>IT + Business </a:t>
            </a:r>
            <a:r>
              <a:rPr lang="en-US" sz="2600" dirty="0" smtClean="0">
                <a:solidFill>
                  <a:schemeClr val="bg1"/>
                </a:solidFill>
              </a:rPr>
              <a:t>Understanding</a:t>
            </a: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2600" dirty="0" smtClean="0">
                <a:solidFill>
                  <a:schemeClr val="bg1"/>
                </a:solidFill>
              </a:rPr>
              <a:t>Focus on Outcomes</a:t>
            </a: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2600" dirty="0" smtClean="0">
                <a:solidFill>
                  <a:schemeClr val="bg1"/>
                </a:solidFill>
              </a:rPr>
              <a:t>Utilizing </a:t>
            </a:r>
            <a:r>
              <a:rPr lang="en-US" sz="2600" dirty="0">
                <a:solidFill>
                  <a:schemeClr val="bg1"/>
                </a:solidFill>
              </a:rPr>
              <a:t>Enhanced Automation</a:t>
            </a: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2600" dirty="0" smtClean="0">
                <a:solidFill>
                  <a:schemeClr val="bg1"/>
                </a:solidFill>
              </a:rPr>
              <a:t>Integrated </a:t>
            </a:r>
            <a:r>
              <a:rPr lang="en-US" sz="2600" dirty="0">
                <a:solidFill>
                  <a:schemeClr val="bg1"/>
                </a:solidFill>
              </a:rPr>
              <a:t>Analysis</a:t>
            </a:r>
            <a:endParaRPr lang="en-US" sz="2600" dirty="0" smtClean="0">
              <a:solidFill>
                <a:schemeClr val="bg1"/>
              </a:solidFill>
            </a:endParaRPr>
          </a:p>
        </p:txBody>
      </p:sp>
    </p:spTree>
    <p:extLst>
      <p:ext uri="{BB962C8B-B14F-4D97-AF65-F5344CB8AC3E}">
        <p14:creationId xmlns:p14="http://schemas.microsoft.com/office/powerpoint/2010/main" val="38003520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4354513"/>
            <a:ext cx="11576049" cy="96043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Title 4"/>
          <p:cNvSpPr>
            <a:spLocks noGrp="1"/>
          </p:cNvSpPr>
          <p:nvPr>
            <p:ph type="title"/>
          </p:nvPr>
        </p:nvSpPr>
        <p:spPr/>
        <p:txBody>
          <a:bodyPr/>
          <a:lstStyle/>
          <a:p>
            <a:r>
              <a:rPr lang="en-US" dirty="0"/>
              <a:t>Key Issues</a:t>
            </a:r>
          </a:p>
        </p:txBody>
      </p:sp>
      <p:sp>
        <p:nvSpPr>
          <p:cNvPr id="6" name="Text Placeholder 5"/>
          <p:cNvSpPr>
            <a:spLocks noGrp="1"/>
          </p:cNvSpPr>
          <p:nvPr>
            <p:ph type="body" sz="quarter" idx="10"/>
          </p:nvPr>
        </p:nvSpPr>
        <p:spPr/>
        <p:txBody>
          <a:bodyPr/>
          <a:lstStyle/>
          <a:p>
            <a:r>
              <a:rPr lang="en-US" dirty="0" smtClean="0"/>
              <a:t>What </a:t>
            </a:r>
            <a:r>
              <a:rPr lang="en-US" dirty="0"/>
              <a:t>are the future trends and challenges affecting the program and portfolio management (PPM) leader?</a:t>
            </a:r>
          </a:p>
          <a:p>
            <a:r>
              <a:rPr lang="en-US" dirty="0"/>
              <a:t>How do leading organizations deliver the highest value using PPM to drive innovation</a:t>
            </a:r>
            <a:r>
              <a:rPr lang="en-US" dirty="0" smtClean="0"/>
              <a:t>?</a:t>
            </a:r>
            <a:endParaRPr lang="en-US" dirty="0"/>
          </a:p>
          <a:p>
            <a:r>
              <a:rPr lang="en-US" dirty="0"/>
              <a:t>What leadership skills and competencies are needed for the PPM leader in the digital age?</a:t>
            </a:r>
          </a:p>
          <a:p>
            <a:r>
              <a:rPr lang="en-US" dirty="0">
                <a:solidFill>
                  <a:schemeClr val="bg1"/>
                </a:solidFill>
              </a:rPr>
              <a:t>What actions and </a:t>
            </a:r>
            <a:r>
              <a:rPr lang="en-US" dirty="0" smtClean="0">
                <a:solidFill>
                  <a:schemeClr val="bg1"/>
                </a:solidFill>
              </a:rPr>
              <a:t>next (best) practices </a:t>
            </a:r>
            <a:r>
              <a:rPr lang="en-US" dirty="0">
                <a:solidFill>
                  <a:schemeClr val="bg1"/>
                </a:solidFill>
              </a:rPr>
              <a:t>should a PPM leader and team </a:t>
            </a:r>
            <a:r>
              <a:rPr lang="en-US" dirty="0" smtClean="0">
                <a:solidFill>
                  <a:schemeClr val="bg1"/>
                </a:solidFill>
              </a:rPr>
              <a:t>implement </a:t>
            </a:r>
            <a:r>
              <a:rPr lang="en-US" dirty="0">
                <a:solidFill>
                  <a:schemeClr val="bg1"/>
                </a:solidFill>
              </a:rPr>
              <a:t>next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2355034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1325563"/>
            <a:ext cx="5670550" cy="2687637"/>
          </a:xfrm>
        </p:spPr>
        <p:txBody>
          <a:bodyPr/>
          <a:lstStyle/>
          <a:p>
            <a:pPr marL="0" indent="0">
              <a:spcAft>
                <a:spcPts val="300"/>
              </a:spcAft>
              <a:buNone/>
            </a:pPr>
            <a:r>
              <a:rPr lang="en-US" sz="1800" b="1" dirty="0"/>
              <a:t>Today's </a:t>
            </a:r>
            <a:r>
              <a:rPr lang="en-US" sz="1800" b="1" dirty="0" smtClean="0"/>
              <a:t>Enterprise </a:t>
            </a:r>
            <a:r>
              <a:rPr lang="en-US" sz="1800" b="1" dirty="0"/>
              <a:t>PPM Leader — Prepare to </a:t>
            </a:r>
            <a:r>
              <a:rPr lang="en-US" sz="1800" b="1" dirty="0" smtClean="0"/>
              <a:t>Jump </a:t>
            </a:r>
            <a:r>
              <a:rPr lang="en-US" sz="1800" b="1" dirty="0"/>
              <a:t>the </a:t>
            </a:r>
            <a:r>
              <a:rPr lang="en-US" sz="1800" b="1" dirty="0" smtClean="0"/>
              <a:t>Divide</a:t>
            </a:r>
            <a:r>
              <a:rPr lang="en-US" sz="1800" b="1" dirty="0"/>
              <a:t>:</a:t>
            </a:r>
          </a:p>
          <a:p>
            <a:pPr marL="195263" indent="-195263">
              <a:spcAft>
                <a:spcPts val="300"/>
              </a:spcAft>
            </a:pPr>
            <a:r>
              <a:rPr lang="en-US" sz="1800" dirty="0"/>
              <a:t>Introduce adaptive program </a:t>
            </a:r>
            <a:r>
              <a:rPr lang="en-US" sz="1800" dirty="0" smtClean="0"/>
              <a:t>management for delivery</a:t>
            </a:r>
            <a:endParaRPr lang="en-US" sz="1800" dirty="0"/>
          </a:p>
          <a:p>
            <a:pPr marL="195263" indent="-195263">
              <a:spcAft>
                <a:spcPts val="300"/>
              </a:spcAft>
            </a:pPr>
            <a:r>
              <a:rPr lang="en-US" sz="1800" dirty="0"/>
              <a:t>Perfect your portfolio analytical skills</a:t>
            </a:r>
          </a:p>
          <a:p>
            <a:pPr marL="195263" indent="-195263">
              <a:spcAft>
                <a:spcPts val="300"/>
              </a:spcAft>
            </a:pPr>
            <a:r>
              <a:rPr lang="en-US" sz="1800" dirty="0"/>
              <a:t>Establish communication across </a:t>
            </a:r>
            <a:r>
              <a:rPr lang="en-US" sz="1800" dirty="0" smtClean="0"/>
              <a:t>silos and </a:t>
            </a:r>
            <a:r>
              <a:rPr lang="en-US" sz="1800" dirty="0"/>
              <a:t>functions</a:t>
            </a:r>
          </a:p>
          <a:p>
            <a:pPr marL="195263" indent="-195263">
              <a:spcAft>
                <a:spcPts val="300"/>
              </a:spcAft>
            </a:pPr>
            <a:r>
              <a:rPr lang="en-US" sz="1800" dirty="0"/>
              <a:t>Build long-term change enablement </a:t>
            </a:r>
            <a:r>
              <a:rPr lang="en-US" sz="1800" dirty="0" smtClean="0"/>
              <a:t>into</a:t>
            </a:r>
            <a:br>
              <a:rPr lang="en-US" sz="1800" dirty="0" smtClean="0"/>
            </a:br>
            <a:r>
              <a:rPr lang="en-US" sz="1800" dirty="0" smtClean="0"/>
              <a:t>your </a:t>
            </a:r>
            <a:r>
              <a:rPr lang="en-US" sz="1800" dirty="0"/>
              <a:t>programs</a:t>
            </a:r>
          </a:p>
        </p:txBody>
      </p:sp>
      <p:sp>
        <p:nvSpPr>
          <p:cNvPr id="4" name="Text Placeholder 3"/>
          <p:cNvSpPr>
            <a:spLocks noGrp="1"/>
          </p:cNvSpPr>
          <p:nvPr>
            <p:ph type="body" sz="quarter" idx="12"/>
          </p:nvPr>
        </p:nvSpPr>
        <p:spPr>
          <a:xfrm>
            <a:off x="6218238" y="1325563"/>
            <a:ext cx="5662612" cy="2687637"/>
          </a:xfrm>
        </p:spPr>
        <p:txBody>
          <a:bodyPr/>
          <a:lstStyle/>
          <a:p>
            <a:pPr marL="0" indent="0">
              <a:spcAft>
                <a:spcPts val="300"/>
              </a:spcAft>
              <a:buNone/>
            </a:pPr>
            <a:r>
              <a:rPr lang="en-US" sz="1800" b="1" dirty="0"/>
              <a:t>Tomorrow's </a:t>
            </a:r>
            <a:r>
              <a:rPr lang="en-US" sz="1800" b="1" dirty="0" smtClean="0"/>
              <a:t>Strategy Realization Leader — On the Other Side </a:t>
            </a:r>
            <a:r>
              <a:rPr lang="en-US" sz="1800" b="1" dirty="0"/>
              <a:t>of the </a:t>
            </a:r>
            <a:r>
              <a:rPr lang="en-US" sz="1800" b="1" dirty="0" smtClean="0"/>
              <a:t>Divide</a:t>
            </a:r>
            <a:r>
              <a:rPr lang="en-US" sz="1800" b="1" dirty="0"/>
              <a:t>:</a:t>
            </a:r>
          </a:p>
          <a:p>
            <a:pPr marL="195263" indent="-195263">
              <a:spcAft>
                <a:spcPts val="300"/>
              </a:spcAft>
            </a:pPr>
            <a:r>
              <a:rPr lang="en-US" sz="1800" dirty="0"/>
              <a:t>Use adaptive approaches for delivery</a:t>
            </a:r>
          </a:p>
          <a:p>
            <a:pPr marL="195263" indent="-195263">
              <a:spcAft>
                <a:spcPts val="300"/>
              </a:spcAft>
            </a:pPr>
            <a:r>
              <a:rPr lang="en-US" sz="1800" dirty="0"/>
              <a:t>Create a culture of continuous </a:t>
            </a:r>
            <a:r>
              <a:rPr lang="en-US" sz="1800" dirty="0" smtClean="0"/>
              <a:t>scanning for </a:t>
            </a:r>
            <a:r>
              <a:rPr lang="en-US" sz="1800" dirty="0"/>
              <a:t>change</a:t>
            </a:r>
          </a:p>
          <a:p>
            <a:pPr marL="195263" indent="-195263">
              <a:spcAft>
                <a:spcPts val="300"/>
              </a:spcAft>
            </a:pPr>
            <a:r>
              <a:rPr lang="en-US" sz="1800" dirty="0"/>
              <a:t>Put people at the forefront of your considerations </a:t>
            </a:r>
          </a:p>
          <a:p>
            <a:pPr marL="195263" indent="-195263">
              <a:spcAft>
                <a:spcPts val="300"/>
              </a:spcAft>
            </a:pPr>
            <a:r>
              <a:rPr lang="en-US" sz="1800" dirty="0"/>
              <a:t>Remember that teams supply the </a:t>
            </a:r>
            <a:r>
              <a:rPr lang="en-US" sz="1800" dirty="0" smtClean="0"/>
              <a:t>creativity</a:t>
            </a:r>
            <a:br>
              <a:rPr lang="en-US" sz="1800" dirty="0" smtClean="0"/>
            </a:br>
            <a:r>
              <a:rPr lang="en-US" sz="1800" dirty="0" smtClean="0"/>
              <a:t>and </a:t>
            </a:r>
            <a:r>
              <a:rPr lang="en-US" sz="1800" dirty="0"/>
              <a:t>innovation</a:t>
            </a:r>
          </a:p>
          <a:p>
            <a:pPr marL="195263" indent="-195263">
              <a:spcAft>
                <a:spcPts val="300"/>
              </a:spcAft>
            </a:pPr>
            <a:r>
              <a:rPr lang="en-US" sz="1800" dirty="0"/>
              <a:t>Do more with less structure</a:t>
            </a:r>
          </a:p>
        </p:txBody>
      </p:sp>
      <p:sp>
        <p:nvSpPr>
          <p:cNvPr id="2" name="Title 1"/>
          <p:cNvSpPr>
            <a:spLocks noGrp="1"/>
          </p:cNvSpPr>
          <p:nvPr>
            <p:ph type="title"/>
          </p:nvPr>
        </p:nvSpPr>
        <p:spPr/>
        <p:txBody>
          <a:bodyPr/>
          <a:lstStyle/>
          <a:p>
            <a:r>
              <a:rPr lang="en-US" dirty="0"/>
              <a:t>Next Action Steps</a:t>
            </a:r>
          </a:p>
        </p:txBody>
      </p:sp>
      <p:grpSp>
        <p:nvGrpSpPr>
          <p:cNvPr id="14" name="Group 13"/>
          <p:cNvGrpSpPr/>
          <p:nvPr/>
        </p:nvGrpSpPr>
        <p:grpSpPr>
          <a:xfrm>
            <a:off x="3237394" y="3962400"/>
            <a:ext cx="6296750" cy="2378629"/>
            <a:chOff x="1304116" y="1270001"/>
            <a:chExt cx="10087243" cy="5245993"/>
          </a:xfrm>
        </p:grpSpPr>
        <p:sp>
          <p:nvSpPr>
            <p:cNvPr id="5" name="Shape 4"/>
            <p:cNvSpPr/>
            <p:nvPr/>
          </p:nvSpPr>
          <p:spPr>
            <a:xfrm>
              <a:off x="2379360" y="1270001"/>
              <a:ext cx="7191880" cy="4028144"/>
            </a:xfrm>
            <a:prstGeom prst="swooshArrow">
              <a:avLst>
                <a:gd name="adj1" fmla="val 25000"/>
                <a:gd name="adj2" fmla="val 25000"/>
              </a:avLst>
            </a:prstGeom>
            <a:solidFill>
              <a:srgbClr val="A3C0DB"/>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Oval 5"/>
            <p:cNvSpPr/>
            <p:nvPr/>
          </p:nvSpPr>
          <p:spPr>
            <a:xfrm>
              <a:off x="3068536" y="4301344"/>
              <a:ext cx="116396" cy="165412"/>
            </a:xfrm>
            <a:prstGeom prst="ellipse">
              <a:avLst/>
            </a:prstGeom>
            <a:solidFill>
              <a:srgbClr val="00529B"/>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Freeform 6"/>
            <p:cNvSpPr/>
            <p:nvPr/>
          </p:nvSpPr>
          <p:spPr>
            <a:xfrm>
              <a:off x="3257337" y="4468289"/>
              <a:ext cx="654833" cy="427638"/>
            </a:xfrm>
            <a:custGeom>
              <a:avLst/>
              <a:gdLst>
                <a:gd name="connsiteX0" fmla="*/ 0 w 1525480"/>
                <a:gd name="connsiteY0" fmla="*/ 0 h 801286"/>
                <a:gd name="connsiteX1" fmla="*/ 1525480 w 1525480"/>
                <a:gd name="connsiteY1" fmla="*/ 0 h 801286"/>
                <a:gd name="connsiteX2" fmla="*/ 1525480 w 1525480"/>
                <a:gd name="connsiteY2" fmla="*/ 801286 h 801286"/>
                <a:gd name="connsiteX3" fmla="*/ 0 w 1525480"/>
                <a:gd name="connsiteY3" fmla="*/ 801286 h 801286"/>
                <a:gd name="connsiteX4" fmla="*/ 0 w 1525480"/>
                <a:gd name="connsiteY4" fmla="*/ 0 h 80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801286">
                  <a:moveTo>
                    <a:pt x="0" y="0"/>
                  </a:moveTo>
                  <a:lnTo>
                    <a:pt x="1525480" y="0"/>
                  </a:lnTo>
                  <a:lnTo>
                    <a:pt x="1525480" y="801286"/>
                  </a:lnTo>
                  <a:lnTo>
                    <a:pt x="0" y="8012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defTabSz="711200">
                <a:lnSpc>
                  <a:spcPct val="90000"/>
                </a:lnSpc>
                <a:spcBef>
                  <a:spcPct val="0"/>
                </a:spcBef>
                <a:spcAft>
                  <a:spcPct val="35000"/>
                </a:spcAft>
              </a:pPr>
              <a:r>
                <a:rPr lang="en-US" sz="1400" dirty="0"/>
                <a:t>PMO</a:t>
              </a:r>
            </a:p>
          </p:txBody>
        </p:sp>
        <p:sp>
          <p:nvSpPr>
            <p:cNvPr id="8" name="Oval 7"/>
            <p:cNvSpPr/>
            <p:nvPr/>
          </p:nvSpPr>
          <p:spPr>
            <a:xfrm>
              <a:off x="4693601" y="3019384"/>
              <a:ext cx="313763" cy="445895"/>
            </a:xfrm>
            <a:prstGeom prst="ellipse">
              <a:avLst/>
            </a:prstGeom>
            <a:solidFill>
              <a:srgbClr val="00529B"/>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 name="TextBox 8"/>
            <p:cNvSpPr txBox="1"/>
            <p:nvPr/>
          </p:nvSpPr>
          <p:spPr>
            <a:xfrm>
              <a:off x="9453397" y="1572152"/>
              <a:ext cx="1937962" cy="1058914"/>
            </a:xfrm>
            <a:prstGeom prst="rect">
              <a:avLst/>
            </a:prstGeom>
            <a:noFill/>
          </p:spPr>
          <p:txBody>
            <a:bodyPr wrap="square" rtlCol="0">
              <a:spAutoFit/>
            </a:bodyPr>
            <a:lstStyle/>
            <a:p>
              <a:r>
                <a:rPr lang="en-US" sz="1400" dirty="0"/>
                <a:t>The Digital Enterprise</a:t>
              </a:r>
            </a:p>
          </p:txBody>
        </p:sp>
        <p:sp>
          <p:nvSpPr>
            <p:cNvPr id="10" name="TextBox 9"/>
            <p:cNvSpPr txBox="1"/>
            <p:nvPr/>
          </p:nvSpPr>
          <p:spPr>
            <a:xfrm>
              <a:off x="1304116" y="5457080"/>
              <a:ext cx="2111388" cy="1058914"/>
            </a:xfrm>
            <a:prstGeom prst="rect">
              <a:avLst/>
            </a:prstGeom>
            <a:noFill/>
          </p:spPr>
          <p:txBody>
            <a:bodyPr wrap="none" rtlCol="0">
              <a:spAutoFit/>
            </a:bodyPr>
            <a:lstStyle/>
            <a:p>
              <a:r>
                <a:rPr lang="en-US" sz="1400" dirty="0"/>
                <a:t>The Industrial </a:t>
              </a:r>
              <a:r>
                <a:rPr lang="en-US" sz="1400" dirty="0" smtClean="0"/>
                <a:t/>
              </a:r>
              <a:br>
                <a:rPr lang="en-US" sz="1400" dirty="0" smtClean="0"/>
              </a:br>
              <a:r>
                <a:rPr lang="en-US" sz="1400" dirty="0" smtClean="0"/>
                <a:t>Enterprise</a:t>
              </a:r>
              <a:endParaRPr lang="en-US" sz="1400" dirty="0"/>
            </a:p>
          </p:txBody>
        </p:sp>
        <p:sp>
          <p:nvSpPr>
            <p:cNvPr id="11" name="Rectangle 10"/>
            <p:cNvSpPr/>
            <p:nvPr/>
          </p:nvSpPr>
          <p:spPr bwMode="auto">
            <a:xfrm rot="20513663">
              <a:off x="6241989" y="2293994"/>
              <a:ext cx="182741" cy="906205"/>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chemeClr val="bg1"/>
                </a:solidFill>
                <a:latin typeface="Arial" charset="0"/>
              </a:endParaRPr>
            </a:p>
          </p:txBody>
        </p:sp>
        <p:sp>
          <p:nvSpPr>
            <p:cNvPr id="12" name="Oval 11"/>
            <p:cNvSpPr/>
            <p:nvPr/>
          </p:nvSpPr>
          <p:spPr>
            <a:xfrm>
              <a:off x="7603240" y="2091920"/>
              <a:ext cx="400254" cy="568810"/>
            </a:xfrm>
            <a:prstGeom prst="ellipse">
              <a:avLst/>
            </a:prstGeom>
            <a:solidFill>
              <a:srgbClr val="00529B"/>
            </a:solidFill>
            <a:ln w="127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3" name="TextBox 12"/>
            <p:cNvSpPr txBox="1"/>
            <p:nvPr/>
          </p:nvSpPr>
          <p:spPr>
            <a:xfrm>
              <a:off x="5196719" y="2318984"/>
              <a:ext cx="2334284" cy="1058914"/>
            </a:xfrm>
            <a:prstGeom prst="rect">
              <a:avLst/>
            </a:prstGeom>
            <a:noFill/>
          </p:spPr>
          <p:txBody>
            <a:bodyPr wrap="square" rtlCol="0">
              <a:spAutoFit/>
            </a:bodyPr>
            <a:lstStyle/>
            <a:p>
              <a:r>
                <a:rPr lang="en-US" sz="1400" b="1" dirty="0"/>
                <a:t>The Digital Divide</a:t>
              </a:r>
            </a:p>
          </p:txBody>
        </p:sp>
        <p:sp>
          <p:nvSpPr>
            <p:cNvPr id="15" name="Freeform 14"/>
            <p:cNvSpPr/>
            <p:nvPr/>
          </p:nvSpPr>
          <p:spPr>
            <a:xfrm>
              <a:off x="3952054" y="2478497"/>
              <a:ext cx="847432" cy="427638"/>
            </a:xfrm>
            <a:custGeom>
              <a:avLst/>
              <a:gdLst>
                <a:gd name="connsiteX0" fmla="*/ 0 w 1525480"/>
                <a:gd name="connsiteY0" fmla="*/ 0 h 801286"/>
                <a:gd name="connsiteX1" fmla="*/ 1525480 w 1525480"/>
                <a:gd name="connsiteY1" fmla="*/ 0 h 801286"/>
                <a:gd name="connsiteX2" fmla="*/ 1525480 w 1525480"/>
                <a:gd name="connsiteY2" fmla="*/ 801286 h 801286"/>
                <a:gd name="connsiteX3" fmla="*/ 0 w 1525480"/>
                <a:gd name="connsiteY3" fmla="*/ 801286 h 801286"/>
                <a:gd name="connsiteX4" fmla="*/ 0 w 1525480"/>
                <a:gd name="connsiteY4" fmla="*/ 0 h 80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801286">
                  <a:moveTo>
                    <a:pt x="0" y="0"/>
                  </a:moveTo>
                  <a:lnTo>
                    <a:pt x="1525480" y="0"/>
                  </a:lnTo>
                  <a:lnTo>
                    <a:pt x="1525480" y="801286"/>
                  </a:lnTo>
                  <a:lnTo>
                    <a:pt x="0" y="8012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defTabSz="711200">
                <a:lnSpc>
                  <a:spcPct val="90000"/>
                </a:lnSpc>
                <a:spcBef>
                  <a:spcPct val="0"/>
                </a:spcBef>
                <a:spcAft>
                  <a:spcPct val="35000"/>
                </a:spcAft>
              </a:pPr>
              <a:r>
                <a:rPr lang="en-US" sz="1400" dirty="0" smtClean="0"/>
                <a:t>EPMO</a:t>
              </a:r>
              <a:endParaRPr lang="en-US" sz="1400" dirty="0"/>
            </a:p>
          </p:txBody>
        </p:sp>
      </p:grpSp>
      <p:sp>
        <p:nvSpPr>
          <p:cNvPr id="16" name="Freeform 15"/>
          <p:cNvSpPr/>
          <p:nvPr/>
        </p:nvSpPr>
        <p:spPr>
          <a:xfrm>
            <a:off x="7169490" y="4099401"/>
            <a:ext cx="389530" cy="193899"/>
          </a:xfrm>
          <a:custGeom>
            <a:avLst/>
            <a:gdLst>
              <a:gd name="connsiteX0" fmla="*/ 0 w 1525480"/>
              <a:gd name="connsiteY0" fmla="*/ 0 h 801286"/>
              <a:gd name="connsiteX1" fmla="*/ 1525480 w 1525480"/>
              <a:gd name="connsiteY1" fmla="*/ 0 h 801286"/>
              <a:gd name="connsiteX2" fmla="*/ 1525480 w 1525480"/>
              <a:gd name="connsiteY2" fmla="*/ 801286 h 801286"/>
              <a:gd name="connsiteX3" fmla="*/ 0 w 1525480"/>
              <a:gd name="connsiteY3" fmla="*/ 801286 h 801286"/>
              <a:gd name="connsiteX4" fmla="*/ 0 w 1525480"/>
              <a:gd name="connsiteY4" fmla="*/ 0 h 80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801286">
                <a:moveTo>
                  <a:pt x="0" y="0"/>
                </a:moveTo>
                <a:lnTo>
                  <a:pt x="1525480" y="0"/>
                </a:lnTo>
                <a:lnTo>
                  <a:pt x="1525480" y="801286"/>
                </a:lnTo>
                <a:lnTo>
                  <a:pt x="0" y="8012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defTabSz="711200">
              <a:lnSpc>
                <a:spcPct val="90000"/>
              </a:lnSpc>
              <a:spcBef>
                <a:spcPct val="0"/>
              </a:spcBef>
              <a:spcAft>
                <a:spcPct val="35000"/>
              </a:spcAft>
            </a:pPr>
            <a:r>
              <a:rPr lang="en-US" sz="1400" dirty="0" smtClean="0"/>
              <a:t>SRO</a:t>
            </a:r>
            <a:endParaRPr lang="en-US" sz="1400" dirty="0"/>
          </a:p>
        </p:txBody>
      </p:sp>
    </p:spTree>
    <p:extLst>
      <p:ext uri="{BB962C8B-B14F-4D97-AF65-F5344CB8AC3E}">
        <p14:creationId xmlns:p14="http://schemas.microsoft.com/office/powerpoint/2010/main" val="8487955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Gartner Recommended Research</a:t>
            </a:r>
            <a:endParaRPr lang="en-US" dirty="0"/>
          </a:p>
        </p:txBody>
      </p:sp>
      <p:sp>
        <p:nvSpPr>
          <p:cNvPr id="183" name="Text Placeholder 1"/>
          <p:cNvSpPr>
            <a:spLocks noGrp="1"/>
          </p:cNvSpPr>
          <p:nvPr>
            <p:ph type="body" sz="quarter" idx="10"/>
          </p:nvPr>
        </p:nvSpPr>
        <p:spPr/>
        <p:txBody>
          <a:bodyPr rIns="0"/>
          <a:lstStyle/>
          <a:p>
            <a:pPr>
              <a:spcAft>
                <a:spcPts val="600"/>
              </a:spcAft>
            </a:pPr>
            <a:r>
              <a:rPr lang="en-US" sz="2000" kern="1200" dirty="0" smtClean="0">
                <a:cs typeface="Times New Roman" panose="02020603050405020304" pitchFamily="18" charset="0"/>
                <a:hlinkClick r:id="rId3"/>
              </a:rPr>
              <a:t>"Hype Cycle for Project and Portfolio Management, 2017"</a:t>
            </a:r>
            <a:r>
              <a:rPr lang="en-US" sz="2000" kern="1200" dirty="0" smtClean="0">
                <a:cs typeface="Times New Roman" panose="02020603050405020304" pitchFamily="18" charset="0"/>
              </a:rPr>
              <a:t/>
            </a:r>
            <a:br>
              <a:rPr lang="en-US" sz="2000" kern="1200" dirty="0" smtClean="0">
                <a:cs typeface="Times New Roman" panose="02020603050405020304" pitchFamily="18" charset="0"/>
              </a:rPr>
            </a:br>
            <a:r>
              <a:rPr lang="en-US" sz="2000" b="0" kern="1200" dirty="0" smtClean="0">
                <a:cs typeface="Times New Roman" panose="02020603050405020304" pitchFamily="18" charset="0"/>
              </a:rPr>
              <a:t>Mbula Schoen</a:t>
            </a:r>
            <a:endParaRPr lang="en-US" sz="2000" dirty="0" smtClean="0"/>
          </a:p>
          <a:p>
            <a:pPr>
              <a:spcAft>
                <a:spcPts val="600"/>
              </a:spcAft>
            </a:pPr>
            <a:r>
              <a:rPr lang="en-US" sz="2000" dirty="0" smtClean="0">
                <a:hlinkClick r:id="rId4"/>
              </a:rPr>
              <a:t>"Moving From Project to Products Requires a Product Manager"</a:t>
            </a:r>
            <a:r>
              <a:rPr lang="en-US" sz="2000" dirty="0" smtClean="0"/>
              <a:t/>
            </a:r>
            <a:br>
              <a:rPr lang="en-US" sz="2000" dirty="0" smtClean="0"/>
            </a:br>
            <a:r>
              <a:rPr lang="en-US" sz="2000" b="0" dirty="0" smtClean="0"/>
              <a:t>Bill Swanton, Stefan Van Der Zijden, Donna Fitzgerald</a:t>
            </a:r>
          </a:p>
          <a:p>
            <a:pPr>
              <a:spcAft>
                <a:spcPts val="600"/>
              </a:spcAft>
            </a:pPr>
            <a:r>
              <a:rPr lang="en-US" sz="2000" dirty="0" smtClean="0">
                <a:hlinkClick r:id="rId5"/>
              </a:rPr>
              <a:t>"Predicts 2017: PPM Leaders"</a:t>
            </a:r>
            <a:r>
              <a:rPr lang="en-US" sz="2000" dirty="0" smtClean="0"/>
              <a:t/>
            </a:r>
            <a:br>
              <a:rPr lang="en-US" sz="2000" dirty="0" smtClean="0"/>
            </a:br>
            <a:r>
              <a:rPr lang="en-US" sz="2000" b="0" dirty="0"/>
              <a:t>Matt </a:t>
            </a:r>
            <a:r>
              <a:rPr lang="en-US" sz="2000" b="0" dirty="0" smtClean="0"/>
              <a:t>Light, Donna </a:t>
            </a:r>
            <a:r>
              <a:rPr lang="en-US" sz="2000" b="0" dirty="0"/>
              <a:t>Fitzgerald, Robert A. Handler</a:t>
            </a:r>
          </a:p>
          <a:p>
            <a:pPr>
              <a:spcAft>
                <a:spcPts val="600"/>
              </a:spcAft>
            </a:pPr>
            <a:r>
              <a:rPr lang="en-US" sz="2000" dirty="0" smtClean="0">
                <a:hlinkClick r:id="rId6"/>
              </a:rPr>
              <a:t>"2017 CEO Survey: CIOs Must Scale Up Digital Business"</a:t>
            </a:r>
            <a:r>
              <a:rPr lang="en-US" sz="2000" dirty="0" smtClean="0"/>
              <a:t/>
            </a:r>
            <a:br>
              <a:rPr lang="en-US" sz="2000" dirty="0" smtClean="0"/>
            </a:br>
            <a:r>
              <a:rPr lang="en-US" sz="2000" b="0" dirty="0" smtClean="0"/>
              <a:t>Mark Raskino</a:t>
            </a:r>
          </a:p>
          <a:p>
            <a:pPr>
              <a:spcAft>
                <a:spcPts val="600"/>
              </a:spcAft>
            </a:pPr>
            <a:r>
              <a:rPr lang="en-US" sz="2000" dirty="0" smtClean="0">
                <a:hlinkClick r:id="rId7"/>
              </a:rPr>
              <a:t>"Digitalization's Impact on PPM Practices and the PMO by 2030"</a:t>
            </a:r>
            <a:r>
              <a:rPr lang="en-US" sz="2000" dirty="0" smtClean="0"/>
              <a:t/>
            </a:r>
            <a:br>
              <a:rPr lang="en-US" sz="2000" dirty="0" smtClean="0"/>
            </a:br>
            <a:r>
              <a:rPr lang="en-US" sz="2000" b="0" kern="1200" dirty="0" smtClean="0">
                <a:cs typeface="Times New Roman" panose="02020603050405020304" pitchFamily="18" charset="0"/>
              </a:rPr>
              <a:t>Mbula Schoen</a:t>
            </a:r>
            <a:endParaRPr lang="en-US" sz="2000" b="0" dirty="0" smtClean="0"/>
          </a:p>
          <a:p>
            <a:pPr>
              <a:spcAft>
                <a:spcPts val="600"/>
              </a:spcAft>
            </a:pPr>
            <a:r>
              <a:rPr lang="en-US" sz="2000" dirty="0" smtClean="0">
                <a:hlinkClick r:id="rId8"/>
              </a:rPr>
              <a:t>"Toolkit: How to Design Relevant and Effective Metrics That Drive Better</a:t>
            </a:r>
            <a:br>
              <a:rPr lang="en-US" sz="2000" dirty="0" smtClean="0">
                <a:hlinkClick r:id="rId8"/>
              </a:rPr>
            </a:br>
            <a:r>
              <a:rPr lang="en-US" sz="2000" dirty="0" smtClean="0">
                <a:hlinkClick r:id="rId8"/>
              </a:rPr>
              <a:t>Business Outcomes"</a:t>
            </a:r>
            <a:r>
              <a:rPr lang="en-US" sz="2000" dirty="0" smtClean="0"/>
              <a:t/>
            </a:r>
            <a:br>
              <a:rPr lang="en-US" sz="2000" dirty="0" smtClean="0"/>
            </a:br>
            <a:r>
              <a:rPr lang="en-US" sz="2000" b="0" dirty="0" smtClean="0"/>
              <a:t>Samantha Searle</a:t>
            </a:r>
          </a:p>
          <a:p>
            <a:pPr>
              <a:spcAft>
                <a:spcPts val="600"/>
              </a:spcAft>
            </a:pPr>
            <a:endParaRPr lang="en-US" sz="2000" b="0" noProof="0" dirty="0" smtClean="0"/>
          </a:p>
        </p:txBody>
      </p:sp>
    </p:spTree>
    <p:extLst>
      <p:ext uri="{BB962C8B-B14F-4D97-AF65-F5344CB8AC3E}">
        <p14:creationId xmlns:p14="http://schemas.microsoft.com/office/powerpoint/2010/main" val="36961463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a:xfrm>
            <a:off x="304800" y="228600"/>
            <a:ext cx="11576050" cy="535531"/>
          </a:xfrm>
        </p:spPr>
        <p:txBody>
          <a:bodyPr/>
          <a:lstStyle/>
          <a:p>
            <a:r>
              <a:rPr lang="en-US" dirty="0"/>
              <a:t>Key Challenges for PPM Leaders and PMOs</a:t>
            </a:r>
            <a:endParaRPr lang="en-US" dirty="0" smtClean="0"/>
          </a:p>
        </p:txBody>
      </p:sp>
      <p:sp>
        <p:nvSpPr>
          <p:cNvPr id="5" name="TextBox 4"/>
          <p:cNvSpPr txBox="1"/>
          <p:nvPr/>
        </p:nvSpPr>
        <p:spPr>
          <a:xfrm>
            <a:off x="8060460" y="3932545"/>
            <a:ext cx="3487290" cy="1698927"/>
          </a:xfrm>
          <a:prstGeom prst="rect">
            <a:avLst/>
          </a:prstGeom>
          <a:noFill/>
        </p:spPr>
        <p:txBody>
          <a:bodyPr wrap="square" lIns="0" rtlCol="0">
            <a:spAutoFit/>
          </a:bodyPr>
          <a:lstStyle/>
          <a:p>
            <a:pPr algn="l"/>
            <a:r>
              <a:rPr lang="en-US" dirty="0" smtClean="0">
                <a:solidFill>
                  <a:schemeClr val="bg1"/>
                </a:solidFill>
              </a:rPr>
              <a:t>"How do we establish ourselves as a </a:t>
            </a:r>
            <a:r>
              <a:rPr lang="en-US" sz="4400" b="1" dirty="0" smtClean="0">
                <a:solidFill>
                  <a:schemeClr val="bg1"/>
                </a:solidFill>
              </a:rPr>
              <a:t>partner</a:t>
            </a:r>
            <a:r>
              <a:rPr lang="en-US" dirty="0">
                <a:solidFill>
                  <a:schemeClr val="bg1"/>
                </a:solidFill>
              </a:rPr>
              <a:t/>
            </a:r>
            <a:br>
              <a:rPr lang="en-US" dirty="0">
                <a:solidFill>
                  <a:schemeClr val="bg1"/>
                </a:solidFill>
              </a:rPr>
            </a:br>
            <a:r>
              <a:rPr lang="en-US" dirty="0" smtClean="0">
                <a:solidFill>
                  <a:schemeClr val="bg1"/>
                </a:solidFill>
              </a:rPr>
              <a:t>with the business?" </a:t>
            </a:r>
          </a:p>
        </p:txBody>
      </p:sp>
      <p:sp>
        <p:nvSpPr>
          <p:cNvPr id="6" name="TextBox 5"/>
          <p:cNvSpPr txBox="1"/>
          <p:nvPr/>
        </p:nvSpPr>
        <p:spPr>
          <a:xfrm>
            <a:off x="1153886" y="3932545"/>
            <a:ext cx="3666380" cy="1698927"/>
          </a:xfrm>
          <a:prstGeom prst="rect">
            <a:avLst/>
          </a:prstGeom>
          <a:noFill/>
        </p:spPr>
        <p:txBody>
          <a:bodyPr wrap="square" lIns="0" rtlCol="0">
            <a:spAutoFit/>
          </a:bodyPr>
          <a:lstStyle/>
          <a:p>
            <a:pPr algn="l"/>
            <a:r>
              <a:rPr lang="en-US" dirty="0" smtClean="0">
                <a:solidFill>
                  <a:schemeClr val="bg1"/>
                </a:solidFill>
              </a:rPr>
              <a:t>"How do we </a:t>
            </a:r>
            <a:r>
              <a:rPr lang="en-US" sz="4400" b="1" dirty="0" smtClean="0">
                <a:solidFill>
                  <a:schemeClr val="bg1"/>
                </a:solidFill>
              </a:rPr>
              <a:t>reconcile</a:t>
            </a:r>
            <a:r>
              <a:rPr lang="en-US" dirty="0">
                <a:solidFill>
                  <a:schemeClr val="bg1"/>
                </a:solidFill>
              </a:rPr>
              <a:t/>
            </a:r>
            <a:br>
              <a:rPr lang="en-US" dirty="0">
                <a:solidFill>
                  <a:schemeClr val="bg1"/>
                </a:solidFill>
              </a:rPr>
            </a:br>
            <a:r>
              <a:rPr lang="en-US" dirty="0" smtClean="0">
                <a:solidFill>
                  <a:schemeClr val="bg1"/>
                </a:solidFill>
              </a:rPr>
              <a:t>value delivery as new workstreams emerge?" </a:t>
            </a:r>
            <a:endParaRPr lang="en-US" dirty="0">
              <a:solidFill>
                <a:schemeClr val="bg1"/>
              </a:solidFill>
            </a:endParaRPr>
          </a:p>
        </p:txBody>
      </p:sp>
      <p:sp>
        <p:nvSpPr>
          <p:cNvPr id="7" name="TextBox 6"/>
          <p:cNvSpPr txBox="1"/>
          <p:nvPr/>
        </p:nvSpPr>
        <p:spPr>
          <a:xfrm>
            <a:off x="8060461" y="1264014"/>
            <a:ext cx="3820390" cy="1698927"/>
          </a:xfrm>
          <a:prstGeom prst="rect">
            <a:avLst/>
          </a:prstGeom>
          <a:noFill/>
        </p:spPr>
        <p:txBody>
          <a:bodyPr wrap="square" lIns="0" rtlCol="0">
            <a:spAutoFit/>
          </a:bodyPr>
          <a:lstStyle/>
          <a:p>
            <a:pPr marL="119063" indent="-119063" algn="l"/>
            <a:r>
              <a:rPr lang="en-US" dirty="0" smtClean="0">
                <a:solidFill>
                  <a:schemeClr val="bg1"/>
                </a:solidFill>
              </a:rPr>
              <a:t>"How do we </a:t>
            </a:r>
            <a:r>
              <a:rPr lang="en-US" sz="4400" b="1" dirty="0" smtClean="0">
                <a:solidFill>
                  <a:schemeClr val="bg1"/>
                </a:solidFill>
              </a:rPr>
              <a:t>support</a:t>
            </a:r>
            <a:r>
              <a:rPr lang="en-US" dirty="0" smtClean="0">
                <a:solidFill>
                  <a:schemeClr val="bg1"/>
                </a:solidFill>
              </a:rPr>
              <a:t/>
            </a:r>
            <a:br>
              <a:rPr lang="en-US" dirty="0" smtClean="0">
                <a:solidFill>
                  <a:schemeClr val="bg1"/>
                </a:solidFill>
              </a:rPr>
            </a:br>
            <a:r>
              <a:rPr lang="en-US" dirty="0" smtClean="0">
                <a:solidFill>
                  <a:schemeClr val="bg1"/>
                </a:solidFill>
              </a:rPr>
              <a:t>and work with emergent workstreams?"</a:t>
            </a:r>
            <a:endParaRPr lang="en-US" dirty="0">
              <a:solidFill>
                <a:schemeClr val="bg1"/>
              </a:solidFill>
            </a:endParaRPr>
          </a:p>
        </p:txBody>
      </p:sp>
      <p:sp>
        <p:nvSpPr>
          <p:cNvPr id="8" name="TextBox 7"/>
          <p:cNvSpPr txBox="1"/>
          <p:nvPr/>
        </p:nvSpPr>
        <p:spPr>
          <a:xfrm>
            <a:off x="1219200" y="1264014"/>
            <a:ext cx="3315355" cy="1698927"/>
          </a:xfrm>
          <a:prstGeom prst="rect">
            <a:avLst/>
          </a:prstGeom>
          <a:noFill/>
        </p:spPr>
        <p:txBody>
          <a:bodyPr wrap="square" lIns="0" rtlCol="0">
            <a:spAutoFit/>
          </a:bodyPr>
          <a:lstStyle/>
          <a:p>
            <a:pPr algn="l"/>
            <a:r>
              <a:rPr lang="en-US" dirty="0" smtClean="0">
                <a:solidFill>
                  <a:schemeClr val="bg1"/>
                </a:solidFill>
              </a:rPr>
              <a:t>"How do we remain </a:t>
            </a:r>
            <a:r>
              <a:rPr lang="en-US" sz="4400" b="1" dirty="0" smtClean="0">
                <a:solidFill>
                  <a:schemeClr val="bg1"/>
                </a:solidFill>
              </a:rPr>
              <a:t>relevant</a:t>
            </a:r>
            <a:r>
              <a:rPr lang="en-US" dirty="0">
                <a:solidFill>
                  <a:schemeClr val="bg1"/>
                </a:solidFill>
              </a:rPr>
              <a:t/>
            </a:r>
            <a:br>
              <a:rPr lang="en-US" dirty="0">
                <a:solidFill>
                  <a:schemeClr val="bg1"/>
                </a:solidFill>
              </a:rPr>
            </a:br>
            <a:r>
              <a:rPr lang="en-US" dirty="0" smtClean="0">
                <a:solidFill>
                  <a:schemeClr val="bg1"/>
                </a:solidFill>
              </a:rPr>
              <a:t>as a PMO in the face</a:t>
            </a:r>
            <a:br>
              <a:rPr lang="en-US" dirty="0" smtClean="0">
                <a:solidFill>
                  <a:schemeClr val="bg1"/>
                </a:solidFill>
              </a:rPr>
            </a:br>
            <a:r>
              <a:rPr lang="en-US" dirty="0" smtClean="0">
                <a:solidFill>
                  <a:schemeClr val="bg1"/>
                </a:solidFill>
              </a:rPr>
              <a:t>of digitalization?"</a:t>
            </a:r>
            <a:endParaRPr lang="en-US" dirty="0">
              <a:solidFill>
                <a:schemeClr val="bg1"/>
              </a:solidFill>
            </a:endParaRPr>
          </a:p>
        </p:txBody>
      </p:sp>
      <p:sp>
        <p:nvSpPr>
          <p:cNvPr id="9" name="Freeform 8"/>
          <p:cNvSpPr>
            <a:spLocks noChangeAspect="1" noEditPoints="1"/>
          </p:cNvSpPr>
          <p:nvPr/>
        </p:nvSpPr>
        <p:spPr bwMode="auto">
          <a:xfrm>
            <a:off x="4507256" y="1838739"/>
            <a:ext cx="3177488" cy="3180522"/>
          </a:xfrm>
          <a:custGeom>
            <a:avLst/>
            <a:gdLst>
              <a:gd name="T0" fmla="*/ 540 w 1080"/>
              <a:gd name="T1" fmla="*/ 0 h 1080"/>
              <a:gd name="T2" fmla="*/ 0 w 1080"/>
              <a:gd name="T3" fmla="*/ 540 h 1080"/>
              <a:gd name="T4" fmla="*/ 540 w 1080"/>
              <a:gd name="T5" fmla="*/ 1080 h 1080"/>
              <a:gd name="T6" fmla="*/ 1080 w 1080"/>
              <a:gd name="T7" fmla="*/ 540 h 1080"/>
              <a:gd name="T8" fmla="*/ 540 w 1080"/>
              <a:gd name="T9" fmla="*/ 0 h 1080"/>
              <a:gd name="T10" fmla="*/ 632 w 1080"/>
              <a:gd name="T11" fmla="*/ 909 h 1080"/>
              <a:gd name="T12" fmla="*/ 435 w 1080"/>
              <a:gd name="T13" fmla="*/ 909 h 1080"/>
              <a:gd name="T14" fmla="*/ 435 w 1080"/>
              <a:gd name="T15" fmla="*/ 713 h 1080"/>
              <a:gd name="T16" fmla="*/ 632 w 1080"/>
              <a:gd name="T17" fmla="*/ 713 h 1080"/>
              <a:gd name="T18" fmla="*/ 632 w 1080"/>
              <a:gd name="T19" fmla="*/ 909 h 1080"/>
              <a:gd name="T20" fmla="*/ 687 w 1080"/>
              <a:gd name="T21" fmla="*/ 544 h 1080"/>
              <a:gd name="T22" fmla="*/ 617 w 1080"/>
              <a:gd name="T23" fmla="*/ 660 h 1080"/>
              <a:gd name="T24" fmla="*/ 450 w 1080"/>
              <a:gd name="T25" fmla="*/ 660 h 1080"/>
              <a:gd name="T26" fmla="*/ 450 w 1080"/>
              <a:gd name="T27" fmla="*/ 607 h 1080"/>
              <a:gd name="T28" fmla="*/ 535 w 1080"/>
              <a:gd name="T29" fmla="*/ 460 h 1080"/>
              <a:gd name="T30" fmla="*/ 620 w 1080"/>
              <a:gd name="T31" fmla="*/ 355 h 1080"/>
              <a:gd name="T32" fmla="*/ 551 w 1080"/>
              <a:gd name="T33" fmla="*/ 290 h 1080"/>
              <a:gd name="T34" fmla="*/ 460 w 1080"/>
              <a:gd name="T35" fmla="*/ 381 h 1080"/>
              <a:gd name="T36" fmla="*/ 460 w 1080"/>
              <a:gd name="T37" fmla="*/ 402 h 1080"/>
              <a:gd name="T38" fmla="*/ 275 w 1080"/>
              <a:gd name="T39" fmla="*/ 402 h 1080"/>
              <a:gd name="T40" fmla="*/ 552 w 1080"/>
              <a:gd name="T41" fmla="*/ 138 h 1080"/>
              <a:gd name="T42" fmla="*/ 817 w 1080"/>
              <a:gd name="T43" fmla="*/ 354 h 1080"/>
              <a:gd name="T44" fmla="*/ 687 w 1080"/>
              <a:gd name="T45" fmla="*/ 544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0" h="1080">
                <a:moveTo>
                  <a:pt x="540" y="0"/>
                </a:moveTo>
                <a:cubicBezTo>
                  <a:pt x="242" y="0"/>
                  <a:pt x="0" y="242"/>
                  <a:pt x="0" y="540"/>
                </a:cubicBezTo>
                <a:cubicBezTo>
                  <a:pt x="0" y="838"/>
                  <a:pt x="242" y="1080"/>
                  <a:pt x="540" y="1080"/>
                </a:cubicBezTo>
                <a:cubicBezTo>
                  <a:pt x="838" y="1080"/>
                  <a:pt x="1080" y="838"/>
                  <a:pt x="1080" y="540"/>
                </a:cubicBezTo>
                <a:cubicBezTo>
                  <a:pt x="1080" y="242"/>
                  <a:pt x="838" y="0"/>
                  <a:pt x="540" y="0"/>
                </a:cubicBezTo>
                <a:close/>
                <a:moveTo>
                  <a:pt x="632" y="909"/>
                </a:moveTo>
                <a:cubicBezTo>
                  <a:pt x="435" y="909"/>
                  <a:pt x="435" y="909"/>
                  <a:pt x="435" y="909"/>
                </a:cubicBezTo>
                <a:cubicBezTo>
                  <a:pt x="435" y="713"/>
                  <a:pt x="435" y="713"/>
                  <a:pt x="435" y="713"/>
                </a:cubicBezTo>
                <a:cubicBezTo>
                  <a:pt x="632" y="713"/>
                  <a:pt x="632" y="713"/>
                  <a:pt x="632" y="713"/>
                </a:cubicBezTo>
                <a:lnTo>
                  <a:pt x="632" y="909"/>
                </a:lnTo>
                <a:close/>
                <a:moveTo>
                  <a:pt x="687" y="544"/>
                </a:moveTo>
                <a:cubicBezTo>
                  <a:pt x="632" y="580"/>
                  <a:pt x="618" y="596"/>
                  <a:pt x="617" y="660"/>
                </a:cubicBezTo>
                <a:cubicBezTo>
                  <a:pt x="450" y="660"/>
                  <a:pt x="450" y="660"/>
                  <a:pt x="450" y="660"/>
                </a:cubicBezTo>
                <a:cubicBezTo>
                  <a:pt x="450" y="607"/>
                  <a:pt x="450" y="607"/>
                  <a:pt x="450" y="607"/>
                </a:cubicBezTo>
                <a:cubicBezTo>
                  <a:pt x="450" y="524"/>
                  <a:pt x="496" y="488"/>
                  <a:pt x="535" y="460"/>
                </a:cubicBezTo>
                <a:cubicBezTo>
                  <a:pt x="579" y="430"/>
                  <a:pt x="620" y="408"/>
                  <a:pt x="620" y="355"/>
                </a:cubicBezTo>
                <a:cubicBezTo>
                  <a:pt x="620" y="315"/>
                  <a:pt x="589" y="290"/>
                  <a:pt x="551" y="290"/>
                </a:cubicBezTo>
                <a:cubicBezTo>
                  <a:pt x="493" y="290"/>
                  <a:pt x="463" y="325"/>
                  <a:pt x="460" y="381"/>
                </a:cubicBezTo>
                <a:cubicBezTo>
                  <a:pt x="460" y="402"/>
                  <a:pt x="460" y="402"/>
                  <a:pt x="460" y="402"/>
                </a:cubicBezTo>
                <a:cubicBezTo>
                  <a:pt x="275" y="402"/>
                  <a:pt x="275" y="402"/>
                  <a:pt x="275" y="402"/>
                </a:cubicBezTo>
                <a:cubicBezTo>
                  <a:pt x="277" y="234"/>
                  <a:pt x="387" y="138"/>
                  <a:pt x="552" y="138"/>
                </a:cubicBezTo>
                <a:cubicBezTo>
                  <a:pt x="685" y="138"/>
                  <a:pt x="817" y="208"/>
                  <a:pt x="817" y="354"/>
                </a:cubicBezTo>
                <a:cubicBezTo>
                  <a:pt x="817" y="457"/>
                  <a:pt x="767" y="494"/>
                  <a:pt x="687" y="5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3345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325563"/>
            <a:ext cx="11576049" cy="96043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5" name="Title 4"/>
          <p:cNvSpPr>
            <a:spLocks noGrp="1"/>
          </p:cNvSpPr>
          <p:nvPr>
            <p:ph type="title"/>
          </p:nvPr>
        </p:nvSpPr>
        <p:spPr/>
        <p:txBody>
          <a:bodyPr/>
          <a:lstStyle/>
          <a:p>
            <a:r>
              <a:rPr lang="en-US" dirty="0"/>
              <a:t>Key Issues</a:t>
            </a:r>
          </a:p>
        </p:txBody>
      </p:sp>
      <p:sp>
        <p:nvSpPr>
          <p:cNvPr id="6" name="Text Placeholder 5"/>
          <p:cNvSpPr>
            <a:spLocks noGrp="1"/>
          </p:cNvSpPr>
          <p:nvPr>
            <p:ph type="body" sz="quarter" idx="10"/>
          </p:nvPr>
        </p:nvSpPr>
        <p:spPr/>
        <p:txBody>
          <a:bodyPr/>
          <a:lstStyle/>
          <a:p>
            <a:pPr>
              <a:buClr>
                <a:schemeClr val="bg1"/>
              </a:buClr>
            </a:pPr>
            <a:r>
              <a:rPr lang="en-US" dirty="0">
                <a:solidFill>
                  <a:schemeClr val="bg1"/>
                </a:solidFill>
              </a:rPr>
              <a:t>What are the future trends and challenges affecting the program and portfolio management (PPM) leader?</a:t>
            </a:r>
          </a:p>
          <a:p>
            <a:r>
              <a:rPr lang="en-US" dirty="0"/>
              <a:t>How do leading organizations deliver the highest value using PPM to drive innovation</a:t>
            </a:r>
            <a:r>
              <a:rPr lang="en-US" dirty="0" smtClean="0"/>
              <a:t>?</a:t>
            </a:r>
            <a:endParaRPr lang="en-US" dirty="0"/>
          </a:p>
          <a:p>
            <a:r>
              <a:rPr lang="en-US" dirty="0"/>
              <a:t>What leadership skills and competencies are needed for the PPM leader in the digital age?</a:t>
            </a:r>
          </a:p>
          <a:p>
            <a:r>
              <a:rPr lang="en-US" dirty="0"/>
              <a:t>What actions and </a:t>
            </a:r>
            <a:r>
              <a:rPr lang="en-US" dirty="0" smtClean="0"/>
              <a:t>next (best) practices </a:t>
            </a:r>
            <a:r>
              <a:rPr lang="en-US" dirty="0"/>
              <a:t>should a PPM leader and team </a:t>
            </a:r>
            <a:r>
              <a:rPr lang="en-US" dirty="0" smtClean="0"/>
              <a:t>implement?</a:t>
            </a:r>
            <a:endParaRPr lang="en-US" dirty="0"/>
          </a:p>
        </p:txBody>
      </p:sp>
    </p:spTree>
    <p:extLst>
      <p:ext uri="{BB962C8B-B14F-4D97-AF65-F5344CB8AC3E}">
        <p14:creationId xmlns:p14="http://schemas.microsoft.com/office/powerpoint/2010/main" val="12852751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1"/>
          </p:nvPr>
        </p:nvSpPr>
        <p:spPr>
          <a:xfrm>
            <a:off x="304800" y="1325563"/>
            <a:ext cx="6170645" cy="4554537"/>
          </a:xfrm>
        </p:spPr>
        <p:txBody>
          <a:bodyPr/>
          <a:lstStyle/>
          <a:p>
            <a:pPr marL="0" lvl="0" indent="0">
              <a:buNone/>
            </a:pPr>
            <a:r>
              <a:rPr lang="en-US" sz="2000" b="1" dirty="0"/>
              <a:t>The benefits of PPM using </a:t>
            </a:r>
            <a:r>
              <a:rPr lang="en-US" sz="2000" b="1" dirty="0" smtClean="0"/>
              <a:t>advanced</a:t>
            </a:r>
            <a:br>
              <a:rPr lang="en-US" sz="2000" b="1" dirty="0" smtClean="0"/>
            </a:br>
            <a:r>
              <a:rPr lang="en-US" sz="2000" b="1" dirty="0" smtClean="0"/>
              <a:t>practices </a:t>
            </a:r>
            <a:r>
              <a:rPr lang="en-US" sz="2000" b="1" dirty="0"/>
              <a:t>include:</a:t>
            </a:r>
          </a:p>
          <a:p>
            <a:pPr lvl="0"/>
            <a:r>
              <a:rPr lang="en-US" sz="2000" dirty="0"/>
              <a:t>Optimizing a complex set of portfolios across products, projects, programs, streams and teams </a:t>
            </a:r>
          </a:p>
          <a:p>
            <a:pPr lvl="0"/>
            <a:r>
              <a:rPr lang="en-US" sz="2000" dirty="0" smtClean="0"/>
              <a:t>Ensuring </a:t>
            </a:r>
            <a:r>
              <a:rPr lang="en-US" sz="2000" dirty="0"/>
              <a:t>you have ongoing transparency to key information that allows you to make better decisions faster and enhance organizational agility</a:t>
            </a:r>
          </a:p>
          <a:p>
            <a:pPr lvl="0"/>
            <a:r>
              <a:rPr lang="en-US" sz="2000" dirty="0" smtClean="0"/>
              <a:t>Ensuring </a:t>
            </a:r>
            <a:r>
              <a:rPr lang="en-US" sz="2000" dirty="0"/>
              <a:t>that there is consensus on value and priority for </a:t>
            </a:r>
            <a:r>
              <a:rPr lang="en-US" sz="2000" dirty="0" smtClean="0"/>
              <a:t>all </a:t>
            </a:r>
            <a:r>
              <a:rPr lang="en-US" sz="2000" dirty="0"/>
              <a:t>activities</a:t>
            </a:r>
          </a:p>
          <a:p>
            <a:pPr lvl="0"/>
            <a:r>
              <a:rPr lang="en-US" sz="2000" dirty="0" smtClean="0"/>
              <a:t>Building </a:t>
            </a:r>
            <a:r>
              <a:rPr lang="en-US" sz="2000" dirty="0"/>
              <a:t>capability to execute strategy and complex programs </a:t>
            </a:r>
            <a:r>
              <a:rPr lang="en-US" sz="2000" dirty="0" smtClean="0"/>
              <a:t>reliably</a:t>
            </a:r>
            <a:endParaRPr lang="en-US" sz="2000" dirty="0"/>
          </a:p>
        </p:txBody>
      </p:sp>
      <p:sp>
        <p:nvSpPr>
          <p:cNvPr id="17" name="Title 16"/>
          <p:cNvSpPr>
            <a:spLocks noGrp="1"/>
          </p:cNvSpPr>
          <p:nvPr>
            <p:ph type="title"/>
          </p:nvPr>
        </p:nvSpPr>
        <p:spPr/>
        <p:txBody>
          <a:bodyPr/>
          <a:lstStyle/>
          <a:p>
            <a:r>
              <a:rPr lang="en-US" dirty="0"/>
              <a:t>Why Have a PMO and Other PPM Functions?</a:t>
            </a:r>
          </a:p>
        </p:txBody>
      </p:sp>
      <p:pic>
        <p:nvPicPr>
          <p:cNvPr id="6" name="Picture 5"/>
          <p:cNvPicPr>
            <a:picLocks noChangeAspect="1"/>
          </p:cNvPicPr>
          <p:nvPr/>
        </p:nvPicPr>
        <p:blipFill rotWithShape="1">
          <a:blip r:embed="rId3"/>
          <a:srcRect l="4362" r="3835" b="12079"/>
          <a:stretch/>
        </p:blipFill>
        <p:spPr>
          <a:xfrm>
            <a:off x="6571622" y="1345659"/>
            <a:ext cx="5315282" cy="3069526"/>
          </a:xfrm>
          <a:prstGeom prst="rect">
            <a:avLst/>
          </a:prstGeom>
        </p:spPr>
      </p:pic>
    </p:spTree>
    <p:extLst>
      <p:ext uri="{BB962C8B-B14F-4D97-AF65-F5344CB8AC3E}">
        <p14:creationId xmlns:p14="http://schemas.microsoft.com/office/powerpoint/2010/main" val="235884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Gartner </a:t>
            </a:r>
            <a:r>
              <a:rPr lang="en-US" dirty="0" smtClean="0"/>
              <a:t>Predicts: Change </a:t>
            </a:r>
            <a:r>
              <a:rPr lang="en-US" dirty="0"/>
              <a:t>Is Here Now </a:t>
            </a:r>
            <a:r>
              <a:rPr lang="en-US" dirty="0" smtClean="0"/>
              <a:t>for </a:t>
            </a:r>
            <a:r>
              <a:rPr lang="en-US" dirty="0"/>
              <a:t>PPM </a:t>
            </a:r>
          </a:p>
        </p:txBody>
      </p:sp>
      <p:sp>
        <p:nvSpPr>
          <p:cNvPr id="4" name="Text Placeholder 3"/>
          <p:cNvSpPr>
            <a:spLocks noGrp="1"/>
          </p:cNvSpPr>
          <p:nvPr>
            <p:ph type="body" sz="quarter" idx="10"/>
          </p:nvPr>
        </p:nvSpPr>
        <p:spPr>
          <a:xfrm>
            <a:off x="304800" y="2522136"/>
            <a:ext cx="11576050" cy="3357963"/>
          </a:xfrm>
        </p:spPr>
        <p:txBody>
          <a:bodyPr/>
          <a:lstStyle/>
          <a:p>
            <a:r>
              <a:rPr lang="en-US" sz="2400" b="1" dirty="0" smtClean="0">
                <a:solidFill>
                  <a:srgbClr val="00529B"/>
                </a:solidFill>
              </a:rPr>
              <a:t>50</a:t>
            </a:r>
            <a:r>
              <a:rPr lang="en-US" sz="2400" b="1" dirty="0">
                <a:solidFill>
                  <a:srgbClr val="00529B"/>
                </a:solidFill>
              </a:rPr>
              <a:t>% </a:t>
            </a:r>
            <a:r>
              <a:rPr lang="en-US" sz="2400" dirty="0"/>
              <a:t>of large organizations will have integrated disparate business and IT PMOs into EPMO hubs to enable digital transformation.</a:t>
            </a:r>
          </a:p>
          <a:p>
            <a:r>
              <a:rPr lang="en-US" sz="2400" dirty="0" smtClean="0"/>
              <a:t>IT </a:t>
            </a:r>
            <a:r>
              <a:rPr lang="en-US" sz="2400" dirty="0"/>
              <a:t>PMOs that fail to shift focus toward speed of delivery will be relegated to legacy maintenance oversight or disbanded.</a:t>
            </a:r>
          </a:p>
          <a:p>
            <a:r>
              <a:rPr lang="en-US" sz="2400" dirty="0" smtClean="0"/>
              <a:t>Traditional </a:t>
            </a:r>
            <a:r>
              <a:rPr lang="en-US" sz="2400" dirty="0"/>
              <a:t>project management discipline will be largely supplanted by modern, dynamic methods for the bulk of digital and IT projects.</a:t>
            </a:r>
          </a:p>
        </p:txBody>
      </p:sp>
      <p:grpSp>
        <p:nvGrpSpPr>
          <p:cNvPr id="5" name="Group 4"/>
          <p:cNvGrpSpPr/>
          <p:nvPr/>
        </p:nvGrpSpPr>
        <p:grpSpPr>
          <a:xfrm>
            <a:off x="5415015" y="1323975"/>
            <a:ext cx="6776983" cy="773226"/>
            <a:chOff x="5415015" y="1222375"/>
            <a:chExt cx="6776983" cy="773226"/>
          </a:xfrm>
        </p:grpSpPr>
        <p:sp>
          <p:nvSpPr>
            <p:cNvPr id="6" name="Pentagon 5"/>
            <p:cNvSpPr/>
            <p:nvPr/>
          </p:nvSpPr>
          <p:spPr bwMode="auto">
            <a:xfrm rot="10800000">
              <a:off x="5415015" y="1222375"/>
              <a:ext cx="6776983" cy="773226"/>
            </a:xfrm>
            <a:prstGeom prst="homePlate">
              <a:avLst>
                <a:gd name="adj" fmla="val 37613"/>
              </a:avLst>
            </a:prstGeom>
            <a:solidFill>
              <a:srgbClr val="00529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7" name="Rectangle 6"/>
            <p:cNvSpPr/>
            <p:nvPr/>
          </p:nvSpPr>
          <p:spPr>
            <a:xfrm>
              <a:off x="5686425" y="1368923"/>
              <a:ext cx="1901483" cy="480131"/>
            </a:xfrm>
            <a:prstGeom prst="rect">
              <a:avLst/>
            </a:prstGeom>
          </p:spPr>
          <p:txBody>
            <a:bodyPr wrap="none">
              <a:spAutoFit/>
            </a:bodyPr>
            <a:lstStyle/>
            <a:p>
              <a:pPr algn="l"/>
              <a:r>
                <a:rPr lang="en-US" sz="2800" dirty="0" smtClean="0">
                  <a:solidFill>
                    <a:schemeClr val="bg1"/>
                  </a:solidFill>
                </a:rPr>
                <a:t>... By </a:t>
              </a:r>
              <a:r>
                <a:rPr lang="en-US" sz="2800" b="1" dirty="0" smtClean="0">
                  <a:solidFill>
                    <a:schemeClr val="bg1"/>
                  </a:solidFill>
                </a:rPr>
                <a:t>2021</a:t>
              </a:r>
              <a:endParaRPr lang="en-US" sz="2800" b="1" dirty="0">
                <a:solidFill>
                  <a:schemeClr val="bg1"/>
                </a:solidFill>
              </a:endParaRPr>
            </a:p>
          </p:txBody>
        </p:sp>
      </p:grpSp>
    </p:spTree>
    <p:extLst>
      <p:ext uri="{BB962C8B-B14F-4D97-AF65-F5344CB8AC3E}">
        <p14:creationId xmlns:p14="http://schemas.microsoft.com/office/powerpoint/2010/main" val="5629035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a:t>Gartner </a:t>
            </a:r>
            <a:r>
              <a:rPr lang="en-US" dirty="0" smtClean="0"/>
              <a:t>Predicts: Strategy </a:t>
            </a:r>
            <a:r>
              <a:rPr lang="en-US" dirty="0"/>
              <a:t>Needs Humans, Maybe Projects </a:t>
            </a:r>
            <a:r>
              <a:rPr lang="en-US" dirty="0" smtClean="0"/>
              <a:t>Don't</a:t>
            </a:r>
            <a:endParaRPr lang="en-US" dirty="0"/>
          </a:p>
        </p:txBody>
      </p:sp>
      <p:sp>
        <p:nvSpPr>
          <p:cNvPr id="4" name="Text Placeholder 3"/>
          <p:cNvSpPr>
            <a:spLocks noGrp="1"/>
          </p:cNvSpPr>
          <p:nvPr>
            <p:ph type="body" sz="quarter" idx="10"/>
          </p:nvPr>
        </p:nvSpPr>
        <p:spPr>
          <a:xfrm>
            <a:off x="304800" y="2522136"/>
            <a:ext cx="11576050" cy="3357963"/>
          </a:xfrm>
        </p:spPr>
        <p:txBody>
          <a:bodyPr/>
          <a:lstStyle/>
          <a:p>
            <a:r>
              <a:rPr lang="en-US" sz="2400" dirty="0"/>
              <a:t>Enterprises that commit dedicated organizational resources to ensuring that strategy is </a:t>
            </a:r>
            <a:r>
              <a:rPr lang="en-US" sz="2400" dirty="0" smtClean="0"/>
              <a:t>successfully </a:t>
            </a:r>
            <a:r>
              <a:rPr lang="en-US" sz="2400" dirty="0"/>
              <a:t>executed are </a:t>
            </a:r>
            <a:r>
              <a:rPr lang="en-US" sz="2400" b="1" dirty="0" smtClean="0">
                <a:solidFill>
                  <a:srgbClr val="00529B"/>
                </a:solidFill>
              </a:rPr>
              <a:t>80</a:t>
            </a:r>
            <a:r>
              <a:rPr lang="en-US" sz="2400" b="1" dirty="0">
                <a:solidFill>
                  <a:srgbClr val="00529B"/>
                </a:solidFill>
              </a:rPr>
              <a:t>% </a:t>
            </a:r>
            <a:r>
              <a:rPr lang="en-US" sz="2400" dirty="0"/>
              <a:t>more likely to be industry </a:t>
            </a:r>
            <a:r>
              <a:rPr lang="en-US" sz="2400" dirty="0" smtClean="0"/>
              <a:t>leaders.</a:t>
            </a:r>
            <a:endParaRPr lang="en-US" sz="2400" b="1" dirty="0"/>
          </a:p>
          <a:p>
            <a:r>
              <a:rPr lang="en-US" sz="2400" dirty="0" smtClean="0"/>
              <a:t>Some </a:t>
            </a:r>
            <a:r>
              <a:rPr lang="en-US" sz="2400" b="1" dirty="0">
                <a:solidFill>
                  <a:srgbClr val="00529B"/>
                </a:solidFill>
              </a:rPr>
              <a:t>80% </a:t>
            </a:r>
            <a:r>
              <a:rPr lang="en-US" sz="2400" dirty="0"/>
              <a:t>of the "work" that represents the bulk of today's project management discipline, practices and activities will be eliminated by partnerships between humans, smart machines and AI.</a:t>
            </a:r>
          </a:p>
          <a:p>
            <a:r>
              <a:rPr lang="en-US" sz="2400" dirty="0" smtClean="0"/>
              <a:t>The </a:t>
            </a:r>
            <a:r>
              <a:rPr lang="en-US" sz="2400" dirty="0"/>
              <a:t>multitude of PMOs existing in organizations will have to amalgamate </a:t>
            </a:r>
            <a:r>
              <a:rPr lang="en-US" sz="2400" dirty="0" smtClean="0"/>
              <a:t>into</a:t>
            </a:r>
            <a:br>
              <a:rPr lang="en-US" sz="2400" dirty="0" smtClean="0"/>
            </a:br>
            <a:r>
              <a:rPr lang="en-US" sz="2400" dirty="0" smtClean="0"/>
              <a:t>one </a:t>
            </a:r>
            <a:r>
              <a:rPr lang="en-US" sz="2400" dirty="0"/>
              <a:t>function concerned with change, strategy, product evolution </a:t>
            </a:r>
            <a:r>
              <a:rPr lang="en-US" sz="2400" dirty="0" smtClean="0"/>
              <a:t>and</a:t>
            </a:r>
            <a:br>
              <a:rPr lang="en-US" sz="2400" dirty="0" smtClean="0"/>
            </a:br>
            <a:r>
              <a:rPr lang="en-US" sz="2400" dirty="0" smtClean="0"/>
              <a:t>organizational </a:t>
            </a:r>
            <a:r>
              <a:rPr lang="en-US" sz="2400" dirty="0"/>
              <a:t>governance.</a:t>
            </a:r>
          </a:p>
        </p:txBody>
      </p:sp>
      <p:grpSp>
        <p:nvGrpSpPr>
          <p:cNvPr id="5" name="Group 4"/>
          <p:cNvGrpSpPr/>
          <p:nvPr/>
        </p:nvGrpSpPr>
        <p:grpSpPr>
          <a:xfrm rot="10800000">
            <a:off x="0" y="1323975"/>
            <a:ext cx="6776983" cy="773226"/>
            <a:chOff x="5415015" y="1222375"/>
            <a:chExt cx="6776983" cy="773226"/>
          </a:xfrm>
        </p:grpSpPr>
        <p:sp>
          <p:nvSpPr>
            <p:cNvPr id="6" name="Pentagon 5"/>
            <p:cNvSpPr/>
            <p:nvPr/>
          </p:nvSpPr>
          <p:spPr bwMode="auto">
            <a:xfrm rot="10800000">
              <a:off x="5415015" y="1222375"/>
              <a:ext cx="6776983" cy="773226"/>
            </a:xfrm>
            <a:prstGeom prst="homePlate">
              <a:avLst>
                <a:gd name="adj" fmla="val 37613"/>
              </a:avLst>
            </a:prstGeom>
            <a:solidFill>
              <a:srgbClr val="00529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7" name="Rectangle 6"/>
            <p:cNvSpPr/>
            <p:nvPr/>
          </p:nvSpPr>
          <p:spPr>
            <a:xfrm rot="10800000">
              <a:off x="5587038" y="1368923"/>
              <a:ext cx="1901483" cy="480131"/>
            </a:xfrm>
            <a:prstGeom prst="rect">
              <a:avLst/>
            </a:prstGeom>
          </p:spPr>
          <p:txBody>
            <a:bodyPr wrap="none">
              <a:spAutoFit/>
            </a:bodyPr>
            <a:lstStyle/>
            <a:p>
              <a:pPr algn="l"/>
              <a:r>
                <a:rPr lang="en-US" sz="2800" dirty="0" smtClean="0">
                  <a:solidFill>
                    <a:schemeClr val="bg1"/>
                  </a:solidFill>
                </a:rPr>
                <a:t>... By </a:t>
              </a:r>
              <a:r>
                <a:rPr lang="en-US" sz="2800" b="1" dirty="0" smtClean="0">
                  <a:solidFill>
                    <a:schemeClr val="bg1"/>
                  </a:solidFill>
                </a:rPr>
                <a:t>2030</a:t>
              </a:r>
              <a:endParaRPr lang="en-US" sz="2800" b="1" dirty="0">
                <a:solidFill>
                  <a:schemeClr val="bg1"/>
                </a:solidFill>
              </a:endParaRPr>
            </a:p>
          </p:txBody>
        </p:sp>
      </p:grpSp>
    </p:spTree>
    <p:extLst>
      <p:ext uri="{BB962C8B-B14F-4D97-AF65-F5344CB8AC3E}">
        <p14:creationId xmlns:p14="http://schemas.microsoft.com/office/powerpoint/2010/main" val="39703526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978729"/>
          </a:xfrm>
        </p:spPr>
        <p:txBody>
          <a:bodyPr/>
          <a:lstStyle/>
          <a:p>
            <a:r>
              <a:rPr lang="en-US" dirty="0"/>
              <a:t>PPM Innovation Is Possible and Necessary </a:t>
            </a:r>
            <a:r>
              <a:rPr lang="en-US" dirty="0" smtClean="0"/>
              <a:t>ㄧ </a:t>
            </a:r>
            <a:r>
              <a:rPr lang="en-US" dirty="0"/>
              <a:t>Move Early With Innovations That Make Sense</a:t>
            </a:r>
          </a:p>
        </p:txBody>
      </p:sp>
      <p:sp>
        <p:nvSpPr>
          <p:cNvPr id="8" name="Text Box 91"/>
          <p:cNvSpPr txBox="1">
            <a:spLocks noChangeAspect="1" noChangeArrowheads="1"/>
          </p:cNvSpPr>
          <p:nvPr/>
        </p:nvSpPr>
        <p:spPr bwMode="gray">
          <a:xfrm>
            <a:off x="304800" y="6221918"/>
            <a:ext cx="5626894" cy="216982"/>
          </a:xfrm>
          <a:prstGeom prst="rect">
            <a:avLst/>
          </a:prstGeom>
        </p:spPr>
        <p:txBody>
          <a:bodyPr wrap="square" lIns="0" tIns="0" rIns="0" bIns="91440" anchor="b">
            <a:spAutoFit/>
          </a:bodyPr>
          <a:lstStyle>
            <a:defPPr>
              <a:defRPr lang="en-US"/>
            </a:defPPr>
            <a:lvl1pPr algn="l">
              <a:spcBef>
                <a:spcPts val="0"/>
              </a:spcBef>
              <a:spcAft>
                <a:spcPts val="600"/>
              </a:spcAft>
              <a:defRPr sz="900">
                <a:solidFill>
                  <a:srgbClr val="000000"/>
                </a:solidFill>
                <a:latin typeface="Arial" panose="020B0604020202020204" pitchFamily="34" charset="0"/>
              </a:defRPr>
            </a:lvl1pPr>
          </a:lstStyle>
          <a:p>
            <a:pPr>
              <a:spcAft>
                <a:spcPts val="200"/>
              </a:spcAft>
            </a:pPr>
            <a:r>
              <a:rPr lang="en-US" dirty="0"/>
              <a:t>From </a:t>
            </a:r>
            <a:r>
              <a:rPr lang="en-US" dirty="0">
                <a:hlinkClick r:id="rId3"/>
              </a:rPr>
              <a:t>"Hype Cycle for Project and Portfolio Management, 2017."</a:t>
            </a:r>
            <a:endParaRPr lang="en-US" dirty="0"/>
          </a:p>
        </p:txBody>
      </p:sp>
      <p:grpSp>
        <p:nvGrpSpPr>
          <p:cNvPr id="9" name="Group 8"/>
          <p:cNvGrpSpPr/>
          <p:nvPr/>
        </p:nvGrpSpPr>
        <p:grpSpPr>
          <a:xfrm>
            <a:off x="2146087" y="1262846"/>
            <a:ext cx="7862465" cy="4921982"/>
            <a:chOff x="549392" y="690608"/>
            <a:chExt cx="7389331" cy="4774469"/>
          </a:xfrm>
        </p:grpSpPr>
        <p:grpSp>
          <p:nvGrpSpPr>
            <p:cNvPr id="10" name="Group 257"/>
            <p:cNvGrpSpPr>
              <a:grpSpLocks/>
            </p:cNvGrpSpPr>
            <p:nvPr/>
          </p:nvGrpSpPr>
          <p:grpSpPr bwMode="auto">
            <a:xfrm>
              <a:off x="1252537" y="710514"/>
              <a:ext cx="6565900" cy="4754563"/>
              <a:chOff x="789" y="448"/>
              <a:chExt cx="4136" cy="2995"/>
            </a:xfrm>
          </p:grpSpPr>
          <p:grpSp>
            <p:nvGrpSpPr>
              <p:cNvPr id="81" name="Group 256"/>
              <p:cNvGrpSpPr>
                <a:grpSpLocks/>
              </p:cNvGrpSpPr>
              <p:nvPr userDrawn="1"/>
            </p:nvGrpSpPr>
            <p:grpSpPr bwMode="auto">
              <a:xfrm>
                <a:off x="789" y="448"/>
                <a:ext cx="4100" cy="2738"/>
                <a:chOff x="789" y="448"/>
                <a:chExt cx="4100" cy="2738"/>
              </a:xfrm>
            </p:grpSpPr>
            <p:grpSp>
              <p:nvGrpSpPr>
                <p:cNvPr id="95" name="Group 13"/>
                <p:cNvGrpSpPr>
                  <a:grpSpLocks/>
                </p:cNvGrpSpPr>
                <p:nvPr userDrawn="1"/>
              </p:nvGrpSpPr>
              <p:grpSpPr bwMode="auto">
                <a:xfrm>
                  <a:off x="789" y="448"/>
                  <a:ext cx="4100" cy="2643"/>
                  <a:chOff x="698" y="1006"/>
                  <a:chExt cx="4332" cy="2791"/>
                </a:xfrm>
              </p:grpSpPr>
              <p:grpSp>
                <p:nvGrpSpPr>
                  <p:cNvPr id="103" name="Group 14"/>
                  <p:cNvGrpSpPr>
                    <a:grpSpLocks/>
                  </p:cNvGrpSpPr>
                  <p:nvPr/>
                </p:nvGrpSpPr>
                <p:grpSpPr bwMode="auto">
                  <a:xfrm>
                    <a:off x="1618" y="1013"/>
                    <a:ext cx="2748" cy="2406"/>
                    <a:chOff x="1618" y="1013"/>
                    <a:chExt cx="2748" cy="2406"/>
                  </a:xfrm>
                </p:grpSpPr>
                <p:sp>
                  <p:nvSpPr>
                    <p:cNvPr id="112" name="Line 15"/>
                    <p:cNvSpPr>
                      <a:spLocks noChangeShapeType="1"/>
                    </p:cNvSpPr>
                    <p:nvPr/>
                  </p:nvSpPr>
                  <p:spPr bwMode="gray">
                    <a:xfrm>
                      <a:off x="1618" y="1013"/>
                      <a:ext cx="0" cy="2406"/>
                    </a:xfrm>
                    <a:prstGeom prst="line">
                      <a:avLst/>
                    </a:prstGeom>
                    <a:noFill/>
                    <a:ln w="19050">
                      <a:solidFill>
                        <a:srgbClr val="DDDDDD"/>
                      </a:solidFill>
                      <a:round/>
                      <a:headEnd/>
                      <a:tailEnd/>
                    </a:ln>
                    <a:effectLst/>
                  </p:spPr>
                  <p:txBody>
                    <a:bodyPr/>
                    <a:lstStyle/>
                    <a:p>
                      <a:endParaRPr lang="en-US" dirty="0"/>
                    </a:p>
                  </p:txBody>
                </p:sp>
                <p:sp>
                  <p:nvSpPr>
                    <p:cNvPr id="113" name="Line 16"/>
                    <p:cNvSpPr>
                      <a:spLocks noChangeShapeType="1"/>
                    </p:cNvSpPr>
                    <p:nvPr/>
                  </p:nvSpPr>
                  <p:spPr bwMode="gray">
                    <a:xfrm>
                      <a:off x="2055" y="1013"/>
                      <a:ext cx="0" cy="2406"/>
                    </a:xfrm>
                    <a:prstGeom prst="line">
                      <a:avLst/>
                    </a:prstGeom>
                    <a:noFill/>
                    <a:ln w="19050">
                      <a:solidFill>
                        <a:srgbClr val="DDDDDD"/>
                      </a:solidFill>
                      <a:round/>
                      <a:headEnd/>
                      <a:tailEnd/>
                    </a:ln>
                    <a:effectLst/>
                  </p:spPr>
                  <p:txBody>
                    <a:bodyPr/>
                    <a:lstStyle/>
                    <a:p>
                      <a:endParaRPr lang="en-US" dirty="0"/>
                    </a:p>
                  </p:txBody>
                </p:sp>
                <p:sp>
                  <p:nvSpPr>
                    <p:cNvPr id="114" name="Line 17"/>
                    <p:cNvSpPr>
                      <a:spLocks noChangeShapeType="1"/>
                    </p:cNvSpPr>
                    <p:nvPr/>
                  </p:nvSpPr>
                  <p:spPr bwMode="gray">
                    <a:xfrm>
                      <a:off x="4366" y="1013"/>
                      <a:ext cx="0" cy="2403"/>
                    </a:xfrm>
                    <a:prstGeom prst="line">
                      <a:avLst/>
                    </a:prstGeom>
                    <a:noFill/>
                    <a:ln w="19050">
                      <a:solidFill>
                        <a:srgbClr val="DDDDDD"/>
                      </a:solidFill>
                      <a:round/>
                      <a:headEnd/>
                      <a:tailEnd/>
                    </a:ln>
                    <a:effectLst/>
                  </p:spPr>
                  <p:txBody>
                    <a:bodyPr/>
                    <a:lstStyle/>
                    <a:p>
                      <a:endParaRPr lang="en-US" dirty="0"/>
                    </a:p>
                  </p:txBody>
                </p:sp>
                <p:sp>
                  <p:nvSpPr>
                    <p:cNvPr id="115" name="Line 18"/>
                    <p:cNvSpPr>
                      <a:spLocks noChangeShapeType="1"/>
                    </p:cNvSpPr>
                    <p:nvPr/>
                  </p:nvSpPr>
                  <p:spPr bwMode="gray">
                    <a:xfrm>
                      <a:off x="3051" y="1013"/>
                      <a:ext cx="0" cy="2403"/>
                    </a:xfrm>
                    <a:prstGeom prst="line">
                      <a:avLst/>
                    </a:prstGeom>
                    <a:noFill/>
                    <a:ln w="19050">
                      <a:solidFill>
                        <a:srgbClr val="DDDDDD"/>
                      </a:solidFill>
                      <a:round/>
                      <a:headEnd/>
                      <a:tailEnd/>
                    </a:ln>
                    <a:effectLst/>
                  </p:spPr>
                  <p:txBody>
                    <a:bodyPr/>
                    <a:lstStyle/>
                    <a:p>
                      <a:endParaRPr lang="en-US" dirty="0"/>
                    </a:p>
                  </p:txBody>
                </p:sp>
              </p:grpSp>
              <p:grpSp>
                <p:nvGrpSpPr>
                  <p:cNvPr id="104" name="Group 19"/>
                  <p:cNvGrpSpPr>
                    <a:grpSpLocks/>
                  </p:cNvGrpSpPr>
                  <p:nvPr/>
                </p:nvGrpSpPr>
                <p:grpSpPr bwMode="auto">
                  <a:xfrm>
                    <a:off x="698" y="1006"/>
                    <a:ext cx="4332" cy="2791"/>
                    <a:chOff x="850" y="987"/>
                    <a:chExt cx="4018" cy="2592"/>
                  </a:xfrm>
                </p:grpSpPr>
                <p:grpSp>
                  <p:nvGrpSpPr>
                    <p:cNvPr id="106" name="Group 20"/>
                    <p:cNvGrpSpPr>
                      <a:grpSpLocks/>
                    </p:cNvGrpSpPr>
                    <p:nvPr/>
                  </p:nvGrpSpPr>
                  <p:grpSpPr bwMode="auto">
                    <a:xfrm>
                      <a:off x="850" y="987"/>
                      <a:ext cx="64" cy="2528"/>
                      <a:chOff x="850" y="987"/>
                      <a:chExt cx="64" cy="2528"/>
                    </a:xfrm>
                  </p:grpSpPr>
                  <p:sp>
                    <p:nvSpPr>
                      <p:cNvPr id="110" name="Line 21"/>
                      <p:cNvSpPr>
                        <a:spLocks noChangeShapeType="1"/>
                      </p:cNvSpPr>
                      <p:nvPr/>
                    </p:nvSpPr>
                    <p:spPr bwMode="gray">
                      <a:xfrm flipV="1">
                        <a:off x="914" y="1089"/>
                        <a:ext cx="0" cy="2426"/>
                      </a:xfrm>
                      <a:prstGeom prst="line">
                        <a:avLst/>
                      </a:prstGeom>
                      <a:noFill/>
                      <a:ln w="12700">
                        <a:solidFill>
                          <a:srgbClr val="808080"/>
                        </a:solidFill>
                        <a:round/>
                        <a:headEnd/>
                        <a:tailEnd/>
                      </a:ln>
                      <a:effectLst/>
                    </p:spPr>
                    <p:txBody>
                      <a:bodyPr/>
                      <a:lstStyle/>
                      <a:p>
                        <a:endParaRPr lang="en-US" dirty="0"/>
                      </a:p>
                    </p:txBody>
                  </p:sp>
                  <p:sp>
                    <p:nvSpPr>
                      <p:cNvPr id="111" name="AutoShape 22"/>
                      <p:cNvSpPr>
                        <a:spLocks noChangeArrowheads="1"/>
                      </p:cNvSpPr>
                      <p:nvPr/>
                    </p:nvSpPr>
                    <p:spPr bwMode="gray">
                      <a:xfrm flipH="1">
                        <a:off x="850" y="987"/>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dirty="0"/>
                      </a:p>
                    </p:txBody>
                  </p:sp>
                </p:grpSp>
                <p:grpSp>
                  <p:nvGrpSpPr>
                    <p:cNvPr id="107" name="Group 23"/>
                    <p:cNvGrpSpPr>
                      <a:grpSpLocks/>
                    </p:cNvGrpSpPr>
                    <p:nvPr/>
                  </p:nvGrpSpPr>
                  <p:grpSpPr bwMode="auto">
                    <a:xfrm>
                      <a:off x="912" y="3515"/>
                      <a:ext cx="3956" cy="64"/>
                      <a:chOff x="912" y="3515"/>
                      <a:chExt cx="3956" cy="64"/>
                    </a:xfrm>
                  </p:grpSpPr>
                  <p:sp>
                    <p:nvSpPr>
                      <p:cNvPr id="108" name="Line 24"/>
                      <p:cNvSpPr>
                        <a:spLocks noChangeShapeType="1"/>
                      </p:cNvSpPr>
                      <p:nvPr/>
                    </p:nvSpPr>
                    <p:spPr bwMode="gray">
                      <a:xfrm rot="-5400000">
                        <a:off x="2838" y="1589"/>
                        <a:ext cx="0" cy="3851"/>
                      </a:xfrm>
                      <a:prstGeom prst="line">
                        <a:avLst/>
                      </a:prstGeom>
                      <a:noFill/>
                      <a:ln w="12700">
                        <a:solidFill>
                          <a:srgbClr val="808080"/>
                        </a:solidFill>
                        <a:round/>
                        <a:headEnd/>
                        <a:tailEnd/>
                      </a:ln>
                      <a:effectLst/>
                    </p:spPr>
                    <p:txBody>
                      <a:bodyPr/>
                      <a:lstStyle/>
                      <a:p>
                        <a:endParaRPr lang="en-US" dirty="0"/>
                      </a:p>
                    </p:txBody>
                  </p:sp>
                  <p:sp>
                    <p:nvSpPr>
                      <p:cNvPr id="109" name="AutoShape 25"/>
                      <p:cNvSpPr>
                        <a:spLocks noChangeArrowheads="1"/>
                      </p:cNvSpPr>
                      <p:nvPr/>
                    </p:nvSpPr>
                    <p:spPr bwMode="gray">
                      <a:xfrm rot="-5400000" flipH="1" flipV="1">
                        <a:off x="4784" y="3494"/>
                        <a:ext cx="64" cy="105"/>
                      </a:xfrm>
                      <a:prstGeom prst="rtTriangle">
                        <a:avLst/>
                      </a:prstGeom>
                      <a:solidFill>
                        <a:srgbClr val="808080"/>
                      </a:solidFill>
                      <a:ln w="12700">
                        <a:solidFill>
                          <a:srgbClr val="808080"/>
                        </a:solidFill>
                        <a:miter lim="800000"/>
                        <a:headEnd/>
                        <a:tailEnd/>
                      </a:ln>
                      <a:effectLst/>
                    </p:spPr>
                    <p:txBody>
                      <a:bodyPr wrap="none" anchor="ctr"/>
                      <a:lstStyle/>
                      <a:p>
                        <a:endParaRPr lang="en-US" dirty="0"/>
                      </a:p>
                    </p:txBody>
                  </p:sp>
                </p:grpSp>
              </p:grpSp>
              <p:sp>
                <p:nvSpPr>
                  <p:cNvPr id="105" name="Line 26"/>
                  <p:cNvSpPr>
                    <a:spLocks noChangeShapeType="1"/>
                  </p:cNvSpPr>
                  <p:nvPr/>
                </p:nvSpPr>
                <p:spPr bwMode="gray">
                  <a:xfrm rot="-5400000">
                    <a:off x="2893" y="1286"/>
                    <a:ext cx="0" cy="4262"/>
                  </a:xfrm>
                  <a:prstGeom prst="line">
                    <a:avLst/>
                  </a:prstGeom>
                  <a:noFill/>
                  <a:ln w="12700">
                    <a:solidFill>
                      <a:srgbClr val="808080"/>
                    </a:solidFill>
                    <a:round/>
                    <a:headEnd/>
                    <a:tailEnd/>
                  </a:ln>
                  <a:effectLst/>
                </p:spPr>
                <p:txBody>
                  <a:bodyPr/>
                  <a:lstStyle/>
                  <a:p>
                    <a:endParaRPr lang="en-US" dirty="0"/>
                  </a:p>
                </p:txBody>
              </p:sp>
            </p:grpSp>
            <p:grpSp>
              <p:nvGrpSpPr>
                <p:cNvPr id="96" name="Group 27"/>
                <p:cNvGrpSpPr>
                  <a:grpSpLocks/>
                </p:cNvGrpSpPr>
                <p:nvPr userDrawn="1"/>
              </p:nvGrpSpPr>
              <p:grpSpPr bwMode="auto">
                <a:xfrm>
                  <a:off x="880" y="2720"/>
                  <a:ext cx="4008" cy="310"/>
                  <a:chOff x="794" y="3405"/>
                  <a:chExt cx="4233" cy="327"/>
                </a:xfrm>
              </p:grpSpPr>
              <p:sp>
                <p:nvSpPr>
                  <p:cNvPr id="98" name="Text Box 28"/>
                  <p:cNvSpPr txBox="1">
                    <a:spLocks noChangeAspect="1" noChangeArrowheads="1"/>
                  </p:cNvSpPr>
                  <p:nvPr/>
                </p:nvSpPr>
                <p:spPr bwMode="gray">
                  <a:xfrm>
                    <a:off x="794" y="3551"/>
                    <a:ext cx="792" cy="138"/>
                  </a:xfrm>
                  <a:prstGeom prst="rect">
                    <a:avLst/>
                  </a:prstGeom>
                  <a:noFill/>
                  <a:ln w="12700">
                    <a:noFill/>
                    <a:miter lim="800000"/>
                    <a:headEnd/>
                    <a:tailEnd/>
                  </a:ln>
                  <a:effectLst/>
                </p:spPr>
                <p:txBody>
                  <a:bodyPr lIns="74876" tIns="37439" rIns="74876" bIns="37439" anchor="b">
                    <a:spAutoFit/>
                  </a:bodyPr>
                  <a:lstStyle/>
                  <a:p>
                    <a:pPr>
                      <a:lnSpc>
                        <a:spcPct val="90000"/>
                      </a:lnSpc>
                      <a:spcBef>
                        <a:spcPct val="0"/>
                      </a:spcBef>
                    </a:pPr>
                    <a:r>
                      <a:rPr lang="en-US" sz="1000" b="1" dirty="0" smtClean="0"/>
                      <a:t>Innovation </a:t>
                    </a:r>
                    <a:r>
                      <a:rPr lang="en-US" sz="1000" b="1" dirty="0"/>
                      <a:t>Trigger</a:t>
                    </a:r>
                  </a:p>
                </p:txBody>
              </p:sp>
              <p:sp>
                <p:nvSpPr>
                  <p:cNvPr id="99" name="Text Box 29"/>
                  <p:cNvSpPr txBox="1">
                    <a:spLocks noChangeAspect="1" noChangeArrowheads="1"/>
                  </p:cNvSpPr>
                  <p:nvPr/>
                </p:nvSpPr>
                <p:spPr bwMode="gray">
                  <a:xfrm>
                    <a:off x="1430" y="3405"/>
                    <a:ext cx="826" cy="327"/>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Peak of</a:t>
                    </a:r>
                  </a:p>
                  <a:p>
                    <a:pPr>
                      <a:lnSpc>
                        <a:spcPct val="90000"/>
                      </a:lnSpc>
                      <a:spcBef>
                        <a:spcPct val="0"/>
                      </a:spcBef>
                    </a:pPr>
                    <a:r>
                      <a:rPr lang="en-US" sz="1000" b="1" dirty="0"/>
                      <a:t>Inflated Expectations</a:t>
                    </a:r>
                  </a:p>
                </p:txBody>
              </p:sp>
              <p:sp>
                <p:nvSpPr>
                  <p:cNvPr id="100" name="Text Box 30"/>
                  <p:cNvSpPr txBox="1">
                    <a:spLocks noChangeAspect="1" noChangeArrowheads="1"/>
                  </p:cNvSpPr>
                  <p:nvPr/>
                </p:nvSpPr>
                <p:spPr bwMode="gray">
                  <a:xfrm>
                    <a:off x="2055" y="3457"/>
                    <a:ext cx="995"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Trough of Disillusionment</a:t>
                    </a:r>
                  </a:p>
                </p:txBody>
              </p:sp>
              <p:sp>
                <p:nvSpPr>
                  <p:cNvPr id="101" name="Text Box 31"/>
                  <p:cNvSpPr txBox="1">
                    <a:spLocks noChangeAspect="1" noChangeArrowheads="1"/>
                  </p:cNvSpPr>
                  <p:nvPr/>
                </p:nvSpPr>
                <p:spPr bwMode="gray">
                  <a:xfrm>
                    <a:off x="3053" y="3504"/>
                    <a:ext cx="1314" cy="141"/>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Slope of Enlightenment</a:t>
                    </a:r>
                  </a:p>
                </p:txBody>
              </p:sp>
              <p:sp>
                <p:nvSpPr>
                  <p:cNvPr id="102" name="Text Box 32"/>
                  <p:cNvSpPr txBox="1">
                    <a:spLocks noChangeAspect="1" noChangeArrowheads="1"/>
                  </p:cNvSpPr>
                  <p:nvPr/>
                </p:nvSpPr>
                <p:spPr bwMode="gray">
                  <a:xfrm>
                    <a:off x="4364" y="3457"/>
                    <a:ext cx="663" cy="23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000" b="1" dirty="0"/>
                      <a:t>Plateau of Productivity</a:t>
                    </a:r>
                  </a:p>
                </p:txBody>
              </p:sp>
            </p:grpSp>
            <p:sp>
              <p:nvSpPr>
                <p:cNvPr id="97" name="Text Box 34"/>
                <p:cNvSpPr txBox="1">
                  <a:spLocks noChangeAspect="1" noChangeArrowheads="1"/>
                </p:cNvSpPr>
                <p:nvPr userDrawn="1"/>
              </p:nvSpPr>
              <p:spPr bwMode="gray">
                <a:xfrm>
                  <a:off x="2535" y="3034"/>
                  <a:ext cx="669" cy="152"/>
                </a:xfrm>
                <a:prstGeom prst="rect">
                  <a:avLst/>
                </a:prstGeom>
                <a:noFill/>
                <a:ln w="12700" algn="ctr">
                  <a:noFill/>
                  <a:miter lim="800000"/>
                  <a:headEnd/>
                  <a:tailEnd/>
                </a:ln>
                <a:effectLst/>
              </p:spPr>
              <p:txBody>
                <a:bodyPr lIns="74876" tIns="37439" rIns="74876" bIns="37439" anchor="b">
                  <a:spAutoFit/>
                </a:bodyPr>
                <a:lstStyle/>
                <a:p>
                  <a:pPr>
                    <a:lnSpc>
                      <a:spcPct val="90000"/>
                    </a:lnSpc>
                    <a:spcBef>
                      <a:spcPct val="0"/>
                    </a:spcBef>
                  </a:pPr>
                  <a:r>
                    <a:rPr lang="en-US" sz="1200" b="1" dirty="0"/>
                    <a:t>time</a:t>
                  </a:r>
                </a:p>
              </p:txBody>
            </p:sp>
          </p:grpSp>
          <p:grpSp>
            <p:nvGrpSpPr>
              <p:cNvPr id="82" name="Group 36"/>
              <p:cNvGrpSpPr>
                <a:grpSpLocks/>
              </p:cNvGrpSpPr>
              <p:nvPr userDrawn="1"/>
            </p:nvGrpSpPr>
            <p:grpSpPr bwMode="auto">
              <a:xfrm>
                <a:off x="854" y="3155"/>
                <a:ext cx="4071" cy="288"/>
                <a:chOff x="767" y="3867"/>
                <a:chExt cx="4302" cy="304"/>
              </a:xfrm>
            </p:grpSpPr>
            <p:sp>
              <p:nvSpPr>
                <p:cNvPr id="84" name="Text Box 37"/>
                <p:cNvSpPr txBox="1">
                  <a:spLocks noChangeAspect="1" noChangeArrowheads="1"/>
                </p:cNvSpPr>
                <p:nvPr/>
              </p:nvSpPr>
              <p:spPr bwMode="gray">
                <a:xfrm>
                  <a:off x="767" y="3867"/>
                  <a:ext cx="1638" cy="151"/>
                </a:xfrm>
                <a:prstGeom prst="rect">
                  <a:avLst/>
                </a:prstGeom>
                <a:noFill/>
                <a:ln w="12700" algn="ctr">
                  <a:noFill/>
                  <a:miter lim="800000"/>
                  <a:headEnd/>
                  <a:tailEnd/>
                </a:ln>
                <a:effectLst/>
              </p:spPr>
              <p:txBody>
                <a:bodyPr lIns="74876" tIns="37439" rIns="74876" bIns="37439" anchor="b">
                  <a:spAutoFit/>
                </a:bodyPr>
                <a:lstStyle/>
                <a:p>
                  <a:pPr algn="l">
                    <a:lnSpc>
                      <a:spcPct val="90000"/>
                    </a:lnSpc>
                    <a:spcBef>
                      <a:spcPct val="0"/>
                    </a:spcBef>
                  </a:pPr>
                  <a:r>
                    <a:rPr lang="en-US" sz="1100" b="1" dirty="0"/>
                    <a:t>Years to mainstream adoption:</a:t>
                  </a:r>
                </a:p>
              </p:txBody>
            </p:sp>
            <p:sp>
              <p:nvSpPr>
                <p:cNvPr id="85" name="Oval 38"/>
                <p:cNvSpPr>
                  <a:spLocks noChangeAspect="1" noChangeArrowheads="1"/>
                </p:cNvSpPr>
                <p:nvPr/>
              </p:nvSpPr>
              <p:spPr bwMode="gray">
                <a:xfrm>
                  <a:off x="810" y="4065"/>
                  <a:ext cx="56" cy="56"/>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86" name="Text Box 39"/>
                <p:cNvSpPr txBox="1">
                  <a:spLocks noChangeAspect="1" noChangeArrowheads="1"/>
                </p:cNvSpPr>
                <p:nvPr/>
              </p:nvSpPr>
              <p:spPr bwMode="gray">
                <a:xfrm>
                  <a:off x="849" y="4020"/>
                  <a:ext cx="823"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less than 2 years</a:t>
                  </a:r>
                </a:p>
              </p:txBody>
            </p:sp>
            <p:sp>
              <p:nvSpPr>
                <p:cNvPr id="87" name="Oval 40"/>
                <p:cNvSpPr>
                  <a:spLocks noChangeAspect="1" noChangeArrowheads="1"/>
                </p:cNvSpPr>
                <p:nvPr/>
              </p:nvSpPr>
              <p:spPr bwMode="gray">
                <a:xfrm>
                  <a:off x="1735" y="4065"/>
                  <a:ext cx="55" cy="56"/>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88" name="Text Box 41"/>
                <p:cNvSpPr txBox="1">
                  <a:spLocks noChangeAspect="1" noChangeArrowheads="1"/>
                </p:cNvSpPr>
                <p:nvPr/>
              </p:nvSpPr>
              <p:spPr bwMode="gray">
                <a:xfrm>
                  <a:off x="1780" y="4020"/>
                  <a:ext cx="630"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2 to 5 years</a:t>
                  </a:r>
                </a:p>
              </p:txBody>
            </p:sp>
            <p:sp>
              <p:nvSpPr>
                <p:cNvPr id="89" name="Oval 42"/>
                <p:cNvSpPr>
                  <a:spLocks noChangeAspect="1" noChangeArrowheads="1"/>
                </p:cNvSpPr>
                <p:nvPr/>
              </p:nvSpPr>
              <p:spPr bwMode="gray">
                <a:xfrm>
                  <a:off x="2465" y="4065"/>
                  <a:ext cx="56" cy="56"/>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90" name="Text Box 43"/>
                <p:cNvSpPr txBox="1">
                  <a:spLocks noChangeAspect="1" noChangeArrowheads="1"/>
                </p:cNvSpPr>
                <p:nvPr/>
              </p:nvSpPr>
              <p:spPr bwMode="gray">
                <a:xfrm>
                  <a:off x="2511" y="4020"/>
                  <a:ext cx="715"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5 to 10 years</a:t>
                  </a:r>
                </a:p>
              </p:txBody>
            </p:sp>
            <p:sp>
              <p:nvSpPr>
                <p:cNvPr id="91" name="AutoShape 44"/>
                <p:cNvSpPr>
                  <a:spLocks noChangeAspect="1" noChangeArrowheads="1"/>
                </p:cNvSpPr>
                <p:nvPr/>
              </p:nvSpPr>
              <p:spPr bwMode="gray">
                <a:xfrm flipH="1">
                  <a:off x="3243" y="4060"/>
                  <a:ext cx="80" cy="69"/>
                </a:xfrm>
                <a:prstGeom prst="triangle">
                  <a:avLst>
                    <a:gd name="adj" fmla="val 50000"/>
                  </a:avLst>
                </a:prstGeom>
                <a:solidFill>
                  <a:srgbClr val="FF9900"/>
                </a:solidFill>
                <a:ln w="12700">
                  <a:solidFill>
                    <a:schemeClr val="tx1"/>
                  </a:solidFill>
                  <a:miter lim="800000"/>
                  <a:headEnd/>
                  <a:tailEnd/>
                </a:ln>
                <a:effectLst/>
              </p:spPr>
              <p:txBody>
                <a:bodyPr lIns="74876" tIns="37439" rIns="74876" bIns="37439" anchor="ctr">
                  <a:spAutoFit/>
                </a:bodyPr>
                <a:lstStyle/>
                <a:p>
                  <a:endParaRPr lang="en-US" dirty="0"/>
                </a:p>
              </p:txBody>
            </p:sp>
            <p:sp>
              <p:nvSpPr>
                <p:cNvPr id="92" name="Text Box 45"/>
                <p:cNvSpPr txBox="1">
                  <a:spLocks noChangeAspect="1" noChangeArrowheads="1"/>
                </p:cNvSpPr>
                <p:nvPr/>
              </p:nvSpPr>
              <p:spPr bwMode="gray">
                <a:xfrm>
                  <a:off x="3311" y="4020"/>
                  <a:ext cx="941" cy="151"/>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more than 10 years</a:t>
                  </a:r>
                </a:p>
              </p:txBody>
            </p:sp>
            <p:sp>
              <p:nvSpPr>
                <p:cNvPr id="93" name="Text Box 46"/>
                <p:cNvSpPr txBox="1">
                  <a:spLocks noChangeAspect="1" noChangeArrowheads="1"/>
                </p:cNvSpPr>
                <p:nvPr/>
              </p:nvSpPr>
              <p:spPr bwMode="gray">
                <a:xfrm>
                  <a:off x="4348" y="3915"/>
                  <a:ext cx="721" cy="256"/>
                </a:xfrm>
                <a:prstGeom prst="rect">
                  <a:avLst/>
                </a:prstGeom>
                <a:noFill/>
                <a:ln w="12700">
                  <a:noFill/>
                  <a:miter lim="800000"/>
                  <a:headEnd/>
                  <a:tailEnd/>
                </a:ln>
                <a:effectLst/>
              </p:spPr>
              <p:txBody>
                <a:bodyPr lIns="74876" tIns="37439" rIns="74876" bIns="37439" anchor="b">
                  <a:spAutoFit/>
                </a:bodyPr>
                <a:lstStyle/>
                <a:p>
                  <a:pPr algn="l">
                    <a:lnSpc>
                      <a:spcPct val="90000"/>
                    </a:lnSpc>
                    <a:spcBef>
                      <a:spcPct val="0"/>
                    </a:spcBef>
                  </a:pPr>
                  <a:r>
                    <a:rPr lang="en-US" sz="1100" dirty="0"/>
                    <a:t>obsolete</a:t>
                  </a:r>
                </a:p>
                <a:p>
                  <a:pPr algn="l">
                    <a:lnSpc>
                      <a:spcPct val="90000"/>
                    </a:lnSpc>
                    <a:spcBef>
                      <a:spcPct val="0"/>
                    </a:spcBef>
                  </a:pPr>
                  <a:r>
                    <a:rPr lang="en-US" sz="1100" dirty="0"/>
                    <a:t>before plateau</a:t>
                  </a:r>
                </a:p>
              </p:txBody>
            </p:sp>
            <p:sp>
              <p:nvSpPr>
                <p:cNvPr id="94" name="AutoShape 47"/>
                <p:cNvSpPr>
                  <a:spLocks noChangeAspect="1" noChangeArrowheads="1"/>
                </p:cNvSpPr>
                <p:nvPr/>
              </p:nvSpPr>
              <p:spPr bwMode="gray">
                <a:xfrm>
                  <a:off x="4294" y="4064"/>
                  <a:ext cx="60" cy="61"/>
                </a:xfrm>
                <a:prstGeom prst="flowChartSummingJunction">
                  <a:avLst/>
                </a:prstGeom>
                <a:solidFill>
                  <a:schemeClr val="bg1"/>
                </a:solidFill>
                <a:ln w="12700">
                  <a:solidFill>
                    <a:srgbClr val="FF0000"/>
                  </a:solidFill>
                  <a:round/>
                  <a:headEnd/>
                  <a:tailEnd/>
                </a:ln>
                <a:effectLst/>
              </p:spPr>
              <p:txBody>
                <a:bodyPr lIns="74876" tIns="37439" rIns="74876" bIns="37439" anchor="ctr">
                  <a:spAutoFit/>
                </a:bodyPr>
                <a:lstStyle/>
                <a:p>
                  <a:endParaRPr lang="en-US" dirty="0"/>
                </a:p>
              </p:txBody>
            </p:sp>
          </p:grpSp>
          <p:sp>
            <p:nvSpPr>
              <p:cNvPr id="83" name="Freeform 49"/>
              <p:cNvSpPr>
                <a:spLocks/>
              </p:cNvSpPr>
              <p:nvPr userDrawn="1"/>
            </p:nvSpPr>
            <p:spPr bwMode="gray">
              <a:xfrm>
                <a:off x="1068" y="569"/>
                <a:ext cx="3816" cy="2065"/>
              </a:xfrm>
              <a:custGeom>
                <a:avLst/>
                <a:gdLst/>
                <a:ahLst/>
                <a:cxnLst>
                  <a:cxn ang="0">
                    <a:pos x="41" y="1980"/>
                  </a:cxn>
                  <a:cxn ang="0">
                    <a:pos x="173" y="1806"/>
                  </a:cxn>
                  <a:cxn ang="0">
                    <a:pos x="263" y="1604"/>
                  </a:cxn>
                  <a:cxn ang="0">
                    <a:pos x="331" y="1400"/>
                  </a:cxn>
                  <a:cxn ang="0">
                    <a:pos x="385" y="1194"/>
                  </a:cxn>
                  <a:cxn ang="0">
                    <a:pos x="437" y="990"/>
                  </a:cxn>
                  <a:cxn ang="0">
                    <a:pos x="489" y="782"/>
                  </a:cxn>
                  <a:cxn ang="0">
                    <a:pos x="543" y="572"/>
                  </a:cxn>
                  <a:cxn ang="0">
                    <a:pos x="595" y="362"/>
                  </a:cxn>
                  <a:cxn ang="0">
                    <a:pos x="649" y="156"/>
                  </a:cxn>
                  <a:cxn ang="0">
                    <a:pos x="679" y="88"/>
                  </a:cxn>
                  <a:cxn ang="0">
                    <a:pos x="755" y="16"/>
                  </a:cxn>
                  <a:cxn ang="0">
                    <a:pos x="851" y="8"/>
                  </a:cxn>
                  <a:cxn ang="0">
                    <a:pos x="921" y="76"/>
                  </a:cxn>
                  <a:cxn ang="0">
                    <a:pos x="957" y="216"/>
                  </a:cxn>
                  <a:cxn ang="0">
                    <a:pos x="995" y="404"/>
                  </a:cxn>
                  <a:cxn ang="0">
                    <a:pos x="1033" y="584"/>
                  </a:cxn>
                  <a:cxn ang="0">
                    <a:pos x="1067" y="766"/>
                  </a:cxn>
                  <a:cxn ang="0">
                    <a:pos x="1103" y="946"/>
                  </a:cxn>
                  <a:cxn ang="0">
                    <a:pos x="1141" y="1136"/>
                  </a:cxn>
                  <a:cxn ang="0">
                    <a:pos x="1171" y="1253"/>
                  </a:cxn>
                  <a:cxn ang="0">
                    <a:pos x="1213" y="1374"/>
                  </a:cxn>
                  <a:cxn ang="0">
                    <a:pos x="1261" y="1458"/>
                  </a:cxn>
                  <a:cxn ang="0">
                    <a:pos x="1331" y="1526"/>
                  </a:cxn>
                  <a:cxn ang="0">
                    <a:pos x="1419" y="1574"/>
                  </a:cxn>
                  <a:cxn ang="0">
                    <a:pos x="1517" y="1596"/>
                  </a:cxn>
                  <a:cxn ang="0">
                    <a:pos x="1619" y="1596"/>
                  </a:cxn>
                  <a:cxn ang="0">
                    <a:pos x="1721" y="1570"/>
                  </a:cxn>
                  <a:cxn ang="0">
                    <a:pos x="1813" y="1524"/>
                  </a:cxn>
                  <a:cxn ang="0">
                    <a:pos x="1961" y="1438"/>
                  </a:cxn>
                  <a:cxn ang="0">
                    <a:pos x="2167" y="1320"/>
                  </a:cxn>
                  <a:cxn ang="0">
                    <a:pos x="2369" y="1220"/>
                  </a:cxn>
                  <a:cxn ang="0">
                    <a:pos x="2585" y="1122"/>
                  </a:cxn>
                  <a:cxn ang="0">
                    <a:pos x="2783" y="1046"/>
                  </a:cxn>
                  <a:cxn ang="0">
                    <a:pos x="2983" y="986"/>
                  </a:cxn>
                  <a:cxn ang="0">
                    <a:pos x="3182" y="933"/>
                  </a:cxn>
                  <a:cxn ang="0">
                    <a:pos x="3335" y="899"/>
                  </a:cxn>
                  <a:cxn ang="0">
                    <a:pos x="3434" y="879"/>
                  </a:cxn>
                  <a:cxn ang="0">
                    <a:pos x="3533" y="864"/>
                  </a:cxn>
                  <a:cxn ang="0">
                    <a:pos x="3746" y="858"/>
                  </a:cxn>
                </a:cxnLst>
                <a:rect l="0" t="0" r="r" b="b"/>
                <a:pathLst>
                  <a:path w="3746" h="2025">
                    <a:moveTo>
                      <a:pt x="0" y="2025"/>
                    </a:moveTo>
                    <a:lnTo>
                      <a:pt x="41" y="1980"/>
                    </a:lnTo>
                    <a:lnTo>
                      <a:pt x="113" y="1902"/>
                    </a:lnTo>
                    <a:lnTo>
                      <a:pt x="173" y="1806"/>
                    </a:lnTo>
                    <a:lnTo>
                      <a:pt x="223" y="1710"/>
                    </a:lnTo>
                    <a:lnTo>
                      <a:pt x="263" y="1604"/>
                    </a:lnTo>
                    <a:lnTo>
                      <a:pt x="299" y="1500"/>
                    </a:lnTo>
                    <a:lnTo>
                      <a:pt x="331" y="1400"/>
                    </a:lnTo>
                    <a:lnTo>
                      <a:pt x="359" y="1296"/>
                    </a:lnTo>
                    <a:lnTo>
                      <a:pt x="385" y="1194"/>
                    </a:lnTo>
                    <a:lnTo>
                      <a:pt x="409" y="1092"/>
                    </a:lnTo>
                    <a:lnTo>
                      <a:pt x="437" y="990"/>
                    </a:lnTo>
                    <a:lnTo>
                      <a:pt x="465" y="886"/>
                    </a:lnTo>
                    <a:lnTo>
                      <a:pt x="489" y="782"/>
                    </a:lnTo>
                    <a:lnTo>
                      <a:pt x="515" y="676"/>
                    </a:lnTo>
                    <a:lnTo>
                      <a:pt x="543" y="572"/>
                    </a:lnTo>
                    <a:lnTo>
                      <a:pt x="569" y="468"/>
                    </a:lnTo>
                    <a:lnTo>
                      <a:pt x="595" y="362"/>
                    </a:lnTo>
                    <a:lnTo>
                      <a:pt x="621" y="256"/>
                    </a:lnTo>
                    <a:lnTo>
                      <a:pt x="649" y="156"/>
                    </a:lnTo>
                    <a:lnTo>
                      <a:pt x="667" y="110"/>
                    </a:lnTo>
                    <a:lnTo>
                      <a:pt x="679" y="88"/>
                    </a:lnTo>
                    <a:lnTo>
                      <a:pt x="705" y="52"/>
                    </a:lnTo>
                    <a:lnTo>
                      <a:pt x="755" y="16"/>
                    </a:lnTo>
                    <a:lnTo>
                      <a:pt x="805" y="0"/>
                    </a:lnTo>
                    <a:lnTo>
                      <a:pt x="851" y="8"/>
                    </a:lnTo>
                    <a:lnTo>
                      <a:pt x="893" y="34"/>
                    </a:lnTo>
                    <a:lnTo>
                      <a:pt x="921" y="76"/>
                    </a:lnTo>
                    <a:lnTo>
                      <a:pt x="939" y="120"/>
                    </a:lnTo>
                    <a:lnTo>
                      <a:pt x="957" y="216"/>
                    </a:lnTo>
                    <a:lnTo>
                      <a:pt x="977" y="312"/>
                    </a:lnTo>
                    <a:lnTo>
                      <a:pt x="995" y="404"/>
                    </a:lnTo>
                    <a:lnTo>
                      <a:pt x="1013" y="496"/>
                    </a:lnTo>
                    <a:lnTo>
                      <a:pt x="1033" y="584"/>
                    </a:lnTo>
                    <a:lnTo>
                      <a:pt x="1049" y="674"/>
                    </a:lnTo>
                    <a:lnTo>
                      <a:pt x="1067" y="766"/>
                    </a:lnTo>
                    <a:lnTo>
                      <a:pt x="1085" y="856"/>
                    </a:lnTo>
                    <a:lnTo>
                      <a:pt x="1103" y="946"/>
                    </a:lnTo>
                    <a:lnTo>
                      <a:pt x="1123" y="1038"/>
                    </a:lnTo>
                    <a:lnTo>
                      <a:pt x="1141" y="1136"/>
                    </a:lnTo>
                    <a:lnTo>
                      <a:pt x="1161" y="1230"/>
                    </a:lnTo>
                    <a:lnTo>
                      <a:pt x="1171" y="1253"/>
                    </a:lnTo>
                    <a:lnTo>
                      <a:pt x="1193" y="1318"/>
                    </a:lnTo>
                    <a:lnTo>
                      <a:pt x="1213" y="1374"/>
                    </a:lnTo>
                    <a:lnTo>
                      <a:pt x="1233" y="1416"/>
                    </a:lnTo>
                    <a:lnTo>
                      <a:pt x="1261" y="1458"/>
                    </a:lnTo>
                    <a:lnTo>
                      <a:pt x="1293" y="1494"/>
                    </a:lnTo>
                    <a:lnTo>
                      <a:pt x="1331" y="1526"/>
                    </a:lnTo>
                    <a:lnTo>
                      <a:pt x="1373" y="1556"/>
                    </a:lnTo>
                    <a:lnTo>
                      <a:pt x="1419" y="1574"/>
                    </a:lnTo>
                    <a:lnTo>
                      <a:pt x="1465" y="1586"/>
                    </a:lnTo>
                    <a:lnTo>
                      <a:pt x="1517" y="1596"/>
                    </a:lnTo>
                    <a:lnTo>
                      <a:pt x="1565" y="1602"/>
                    </a:lnTo>
                    <a:lnTo>
                      <a:pt x="1619" y="1596"/>
                    </a:lnTo>
                    <a:lnTo>
                      <a:pt x="1665" y="1584"/>
                    </a:lnTo>
                    <a:lnTo>
                      <a:pt x="1721" y="1570"/>
                    </a:lnTo>
                    <a:lnTo>
                      <a:pt x="1767" y="1550"/>
                    </a:lnTo>
                    <a:lnTo>
                      <a:pt x="1813" y="1524"/>
                    </a:lnTo>
                    <a:lnTo>
                      <a:pt x="1861" y="1496"/>
                    </a:lnTo>
                    <a:lnTo>
                      <a:pt x="1961" y="1438"/>
                    </a:lnTo>
                    <a:lnTo>
                      <a:pt x="2063" y="1376"/>
                    </a:lnTo>
                    <a:lnTo>
                      <a:pt x="2167" y="1320"/>
                    </a:lnTo>
                    <a:lnTo>
                      <a:pt x="2267" y="1268"/>
                    </a:lnTo>
                    <a:lnTo>
                      <a:pt x="2369" y="1220"/>
                    </a:lnTo>
                    <a:lnTo>
                      <a:pt x="2475" y="1168"/>
                    </a:lnTo>
                    <a:lnTo>
                      <a:pt x="2585" y="1122"/>
                    </a:lnTo>
                    <a:lnTo>
                      <a:pt x="2683" y="1084"/>
                    </a:lnTo>
                    <a:lnTo>
                      <a:pt x="2783" y="1046"/>
                    </a:lnTo>
                    <a:lnTo>
                      <a:pt x="2881" y="1014"/>
                    </a:lnTo>
                    <a:lnTo>
                      <a:pt x="2983" y="986"/>
                    </a:lnTo>
                    <a:lnTo>
                      <a:pt x="3081" y="958"/>
                    </a:lnTo>
                    <a:lnTo>
                      <a:pt x="3182" y="933"/>
                    </a:lnTo>
                    <a:lnTo>
                      <a:pt x="3284" y="908"/>
                    </a:lnTo>
                    <a:lnTo>
                      <a:pt x="3335" y="899"/>
                    </a:lnTo>
                    <a:lnTo>
                      <a:pt x="3383" y="888"/>
                    </a:lnTo>
                    <a:lnTo>
                      <a:pt x="3434" y="879"/>
                    </a:lnTo>
                    <a:lnTo>
                      <a:pt x="3485" y="870"/>
                    </a:lnTo>
                    <a:lnTo>
                      <a:pt x="3533" y="864"/>
                    </a:lnTo>
                    <a:lnTo>
                      <a:pt x="3581" y="858"/>
                    </a:lnTo>
                    <a:lnTo>
                      <a:pt x="3746" y="858"/>
                    </a:lnTo>
                  </a:path>
                </a:pathLst>
              </a:custGeom>
              <a:noFill/>
              <a:ln w="38100" cap="flat" cmpd="sng">
                <a:solidFill>
                  <a:srgbClr val="969696"/>
                </a:solidFill>
                <a:prstDash val="solid"/>
                <a:round/>
                <a:headEnd type="none" w="med" len="med"/>
                <a:tailEnd type="none" w="med" len="lg"/>
              </a:ln>
              <a:effectLst/>
            </p:spPr>
            <p:txBody>
              <a:bodyPr lIns="74876" tIns="37439" rIns="74876" bIns="37439" anchor="ctr">
                <a:spAutoFit/>
              </a:bodyPr>
              <a:lstStyle/>
              <a:p>
                <a:endParaRPr lang="en-US" dirty="0"/>
              </a:p>
            </p:txBody>
          </p:sp>
        </p:grpSp>
        <p:grpSp>
          <p:nvGrpSpPr>
            <p:cNvPr id="11" name="Group 10"/>
            <p:cNvGrpSpPr/>
            <p:nvPr/>
          </p:nvGrpSpPr>
          <p:grpSpPr>
            <a:xfrm>
              <a:off x="549392" y="690608"/>
              <a:ext cx="7389331" cy="3641021"/>
              <a:chOff x="549392" y="690608"/>
              <a:chExt cx="7389331" cy="3641021"/>
            </a:xfrm>
          </p:grpSpPr>
          <p:sp>
            <p:nvSpPr>
              <p:cNvPr id="12" name="Text Box 597"/>
              <p:cNvSpPr txBox="1">
                <a:spLocks noChangeArrowheads="1"/>
              </p:cNvSpPr>
              <p:nvPr/>
            </p:nvSpPr>
            <p:spPr bwMode="gray">
              <a:xfrm>
                <a:off x="6932243" y="4121150"/>
                <a:ext cx="914771" cy="210479"/>
              </a:xfrm>
              <a:prstGeom prst="rect">
                <a:avLst/>
              </a:prstGeom>
              <a:noFill/>
              <a:ln w="9525">
                <a:noFill/>
                <a:miter lim="800000"/>
                <a:headEnd/>
                <a:tailEnd/>
              </a:ln>
              <a:effectLst/>
            </p:spPr>
            <p:txBody>
              <a:bodyPr wrap="none">
                <a:spAutoFit/>
              </a:bodyPr>
              <a:lstStyle/>
              <a:p>
                <a:pPr algn="r">
                  <a:spcBef>
                    <a:spcPct val="0"/>
                  </a:spcBef>
                </a:pPr>
                <a:r>
                  <a:rPr lang="en-US" sz="900" dirty="0"/>
                  <a:t>As of </a:t>
                </a:r>
                <a:r>
                  <a:rPr lang="en-US" sz="900" dirty="0" smtClean="0"/>
                  <a:t>July 2017</a:t>
                </a:r>
                <a:endParaRPr lang="en-US" sz="900" dirty="0"/>
              </a:p>
            </p:txBody>
          </p:sp>
          <p:sp>
            <p:nvSpPr>
              <p:cNvPr id="13" name="dark_blue_dot_1"/>
              <p:cNvSpPr>
                <a:spLocks noChangeAspect="1" noChangeArrowheads="1"/>
              </p:cNvSpPr>
              <p:nvPr/>
            </p:nvSpPr>
            <p:spPr bwMode="gray">
              <a:xfrm>
                <a:off x="1833181" y="3931539"/>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4" name="text_1"/>
              <p:cNvSpPr>
                <a:spLocks noChangeArrowheads="1"/>
              </p:cNvSpPr>
              <p:nvPr/>
            </p:nvSpPr>
            <p:spPr bwMode="gray">
              <a:xfrm>
                <a:off x="549392" y="3918838"/>
                <a:ext cx="1247415"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Project Management Bots</a:t>
                </a:r>
                <a:endParaRPr lang="en-US" sz="900" dirty="0"/>
              </a:p>
            </p:txBody>
          </p:sp>
          <p:sp>
            <p:nvSpPr>
              <p:cNvPr id="15" name="light_blue_dot_2"/>
              <p:cNvSpPr>
                <a:spLocks noChangeAspect="1" noChangeArrowheads="1"/>
              </p:cNvSpPr>
              <p:nvPr/>
            </p:nvSpPr>
            <p:spPr bwMode="gray">
              <a:xfrm>
                <a:off x="2011680" y="3630168"/>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6" name="text_2"/>
              <p:cNvSpPr>
                <a:spLocks noChangeArrowheads="1"/>
              </p:cNvSpPr>
              <p:nvPr/>
            </p:nvSpPr>
            <p:spPr bwMode="gray">
              <a:xfrm>
                <a:off x="777189" y="3612706"/>
                <a:ext cx="1199206"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Human-Centered Design</a:t>
                </a:r>
                <a:endParaRPr lang="en-US" sz="900" dirty="0"/>
              </a:p>
            </p:txBody>
          </p:sp>
          <p:sp>
            <p:nvSpPr>
              <p:cNvPr id="17" name="dark_blue_dot_3"/>
              <p:cNvSpPr>
                <a:spLocks noChangeAspect="1" noChangeArrowheads="1"/>
              </p:cNvSpPr>
              <p:nvPr/>
            </p:nvSpPr>
            <p:spPr bwMode="gray">
              <a:xfrm>
                <a:off x="2231136" y="296265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18" name="text_3"/>
              <p:cNvSpPr>
                <a:spLocks noChangeArrowheads="1"/>
              </p:cNvSpPr>
              <p:nvPr/>
            </p:nvSpPr>
            <p:spPr bwMode="gray">
              <a:xfrm>
                <a:off x="938206" y="2945193"/>
                <a:ext cx="1253441"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Project Capability Centers</a:t>
                </a:r>
                <a:endParaRPr lang="en-US" sz="900" dirty="0"/>
              </a:p>
            </p:txBody>
          </p:sp>
          <p:sp>
            <p:nvSpPr>
              <p:cNvPr id="19" name="light_blue_dot_4"/>
              <p:cNvSpPr>
                <a:spLocks noChangeAspect="1" noChangeArrowheads="1"/>
              </p:cNvSpPr>
              <p:nvPr/>
            </p:nvSpPr>
            <p:spPr bwMode="gray">
              <a:xfrm>
                <a:off x="3376422" y="209950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20" name="text_4"/>
              <p:cNvSpPr>
                <a:spLocks noChangeArrowheads="1"/>
              </p:cNvSpPr>
              <p:nvPr/>
            </p:nvSpPr>
            <p:spPr bwMode="gray">
              <a:xfrm>
                <a:off x="3493898" y="2082036"/>
                <a:ext cx="1904267"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Hybrid Application Project Management</a:t>
                </a:r>
                <a:endParaRPr lang="en-US" sz="900" dirty="0"/>
              </a:p>
            </p:txBody>
          </p:sp>
          <p:sp>
            <p:nvSpPr>
              <p:cNvPr id="21" name="dark_blue_dot_5"/>
              <p:cNvSpPr>
                <a:spLocks noChangeAspect="1" noChangeArrowheads="1"/>
              </p:cNvSpPr>
              <p:nvPr/>
            </p:nvSpPr>
            <p:spPr bwMode="gray">
              <a:xfrm>
                <a:off x="2487168" y="195681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22" name="text_5"/>
              <p:cNvSpPr>
                <a:spLocks noChangeArrowheads="1"/>
              </p:cNvSpPr>
              <p:nvPr/>
            </p:nvSpPr>
            <p:spPr bwMode="gray">
              <a:xfrm>
                <a:off x="1162829" y="1939354"/>
                <a:ext cx="1283572"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Strategy Realization Office</a:t>
                </a:r>
                <a:endParaRPr lang="en-US" sz="900" dirty="0"/>
              </a:p>
            </p:txBody>
          </p:sp>
          <p:sp>
            <p:nvSpPr>
              <p:cNvPr id="23" name="dark_blue_dot_6"/>
              <p:cNvSpPr>
                <a:spLocks noChangeAspect="1" noChangeArrowheads="1"/>
              </p:cNvSpPr>
              <p:nvPr/>
            </p:nvSpPr>
            <p:spPr bwMode="gray">
              <a:xfrm>
                <a:off x="2573845" y="1618488"/>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24" name="text_6"/>
              <p:cNvSpPr>
                <a:spLocks noChangeArrowheads="1"/>
              </p:cNvSpPr>
              <p:nvPr/>
            </p:nvSpPr>
            <p:spPr bwMode="gray">
              <a:xfrm>
                <a:off x="1589845" y="1601025"/>
                <a:ext cx="946107" cy="120914"/>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Adaptive Enterprise</a:t>
                </a:r>
                <a:endParaRPr lang="en-US" sz="900" dirty="0"/>
              </a:p>
            </p:txBody>
          </p:sp>
          <p:grpSp>
            <p:nvGrpSpPr>
              <p:cNvPr id="25" name="Group 24"/>
              <p:cNvGrpSpPr/>
              <p:nvPr/>
            </p:nvGrpSpPr>
            <p:grpSpPr>
              <a:xfrm>
                <a:off x="916141" y="690608"/>
                <a:ext cx="1530645" cy="885793"/>
                <a:chOff x="5716740" y="271507"/>
                <a:chExt cx="1530645" cy="885793"/>
              </a:xfrm>
            </p:grpSpPr>
            <p:sp>
              <p:nvSpPr>
                <p:cNvPr id="75" name="text_7"/>
                <p:cNvSpPr>
                  <a:spLocks noChangeArrowheads="1"/>
                </p:cNvSpPr>
                <p:nvPr/>
              </p:nvSpPr>
              <p:spPr bwMode="gray">
                <a:xfrm>
                  <a:off x="5716740" y="1036386"/>
                  <a:ext cx="1530645"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Adaptive Program Management</a:t>
                  </a:r>
                  <a:endParaRPr lang="en-US" sz="900" dirty="0"/>
                </a:p>
              </p:txBody>
            </p:sp>
            <p:sp>
              <p:nvSpPr>
                <p:cNvPr id="76" name="text_8"/>
                <p:cNvSpPr>
                  <a:spLocks noChangeArrowheads="1"/>
                </p:cNvSpPr>
                <p:nvPr/>
              </p:nvSpPr>
              <p:spPr bwMode="gray">
                <a:xfrm>
                  <a:off x="6536298" y="906844"/>
                  <a:ext cx="711087" cy="120914"/>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Business Agile</a:t>
                  </a:r>
                  <a:endParaRPr lang="en-US" sz="900" dirty="0"/>
                </a:p>
              </p:txBody>
            </p:sp>
            <p:sp>
              <p:nvSpPr>
                <p:cNvPr id="77" name="text_9"/>
                <p:cNvSpPr>
                  <a:spLocks noChangeArrowheads="1"/>
                </p:cNvSpPr>
                <p:nvPr/>
              </p:nvSpPr>
              <p:spPr bwMode="gray">
                <a:xfrm>
                  <a:off x="5734819" y="777304"/>
                  <a:ext cx="1512566"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Business Transformation Office</a:t>
                  </a:r>
                  <a:endParaRPr lang="en-US" sz="900" dirty="0"/>
                </a:p>
              </p:txBody>
            </p:sp>
            <p:sp>
              <p:nvSpPr>
                <p:cNvPr id="78" name="text_10"/>
                <p:cNvSpPr>
                  <a:spLocks noChangeArrowheads="1"/>
                </p:cNvSpPr>
                <p:nvPr/>
              </p:nvSpPr>
              <p:spPr bwMode="gray">
                <a:xfrm>
                  <a:off x="5855341" y="647764"/>
                  <a:ext cx="1392044"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Enterprise Agile Frameworks</a:t>
                  </a:r>
                  <a:endParaRPr lang="en-US" sz="900" dirty="0"/>
                </a:p>
              </p:txBody>
            </p:sp>
            <p:sp>
              <p:nvSpPr>
                <p:cNvPr id="79" name="text_11"/>
                <p:cNvSpPr>
                  <a:spLocks noChangeArrowheads="1"/>
                </p:cNvSpPr>
                <p:nvPr/>
              </p:nvSpPr>
              <p:spPr bwMode="gray">
                <a:xfrm>
                  <a:off x="5770975" y="518224"/>
                  <a:ext cx="1476410" cy="120914"/>
                </a:xfrm>
                <a:prstGeom prst="rect">
                  <a:avLst/>
                </a:prstGeom>
                <a:solidFill>
                  <a:schemeClr val="bg1"/>
                </a:solid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Integrated IT Portfolio Analysis</a:t>
                  </a:r>
                  <a:endParaRPr lang="en-US" sz="900" dirty="0"/>
                </a:p>
              </p:txBody>
            </p:sp>
            <p:sp>
              <p:nvSpPr>
                <p:cNvPr id="80" name="text_12"/>
                <p:cNvSpPr>
                  <a:spLocks noChangeArrowheads="1"/>
                </p:cNvSpPr>
                <p:nvPr/>
              </p:nvSpPr>
              <p:spPr bwMode="gray">
                <a:xfrm>
                  <a:off x="6241016" y="271507"/>
                  <a:ext cx="1006369" cy="241827"/>
                </a:xfrm>
                <a:prstGeom prst="rect">
                  <a:avLst/>
                </a:prstGeom>
                <a:noFill/>
                <a:ln w="9525" algn="ctr">
                  <a:noFill/>
                  <a:miter lim="800000"/>
                  <a:headEnd/>
                  <a:tailEnd type="none" w="lg" len="lg"/>
                </a:ln>
                <a:effectLst/>
              </p:spPr>
              <p:txBody>
                <a:bodyPr wrap="none" lIns="0" tIns="0" rIns="0" bIns="0" anchor="b">
                  <a:spAutoFit/>
                </a:bodyPr>
                <a:lstStyle/>
                <a:p>
                  <a:pPr algn="r">
                    <a:lnSpc>
                      <a:spcPct val="90000"/>
                    </a:lnSpc>
                    <a:spcBef>
                      <a:spcPct val="0"/>
                    </a:spcBef>
                  </a:pPr>
                  <a:r>
                    <a:rPr lang="en-US" sz="900" dirty="0" smtClean="0">
                      <a:cs typeface="Arial" charset="0"/>
                    </a:rPr>
                    <a:t>Project Collaboration</a:t>
                  </a:r>
                  <a:br>
                    <a:rPr lang="en-US" sz="900" dirty="0" smtClean="0">
                      <a:cs typeface="Arial" charset="0"/>
                    </a:rPr>
                  </a:br>
                  <a:r>
                    <a:rPr lang="en-US" sz="900" dirty="0" smtClean="0">
                      <a:cs typeface="Arial" charset="0"/>
                    </a:rPr>
                    <a:t> and Management</a:t>
                  </a:r>
                  <a:endParaRPr lang="en-US" sz="900" dirty="0"/>
                </a:p>
              </p:txBody>
            </p:sp>
          </p:grpSp>
          <p:sp>
            <p:nvSpPr>
              <p:cNvPr id="26" name="dark_blue_dot_13"/>
              <p:cNvSpPr>
                <a:spLocks noChangeAspect="1" noChangeArrowheads="1"/>
              </p:cNvSpPr>
              <p:nvPr/>
            </p:nvSpPr>
            <p:spPr bwMode="gray">
              <a:xfrm>
                <a:off x="3090672" y="923544"/>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27" name="text_13"/>
              <p:cNvSpPr>
                <a:spLocks noChangeArrowheads="1"/>
              </p:cNvSpPr>
              <p:nvPr/>
            </p:nvSpPr>
            <p:spPr bwMode="gray">
              <a:xfrm>
                <a:off x="3216085" y="909257"/>
                <a:ext cx="1711429"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PPM for New Product Development</a:t>
                </a:r>
                <a:endParaRPr lang="en-US" sz="900" dirty="0"/>
              </a:p>
            </p:txBody>
          </p:sp>
          <p:sp>
            <p:nvSpPr>
              <p:cNvPr id="28" name="dark_blue_dot_14"/>
              <p:cNvSpPr>
                <a:spLocks noChangeAspect="1" noChangeArrowheads="1"/>
              </p:cNvSpPr>
              <p:nvPr/>
            </p:nvSpPr>
            <p:spPr bwMode="gray">
              <a:xfrm>
                <a:off x="3163443" y="1060704"/>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29" name="text_14"/>
              <p:cNvSpPr>
                <a:spLocks noChangeArrowheads="1"/>
              </p:cNvSpPr>
              <p:nvPr/>
            </p:nvSpPr>
            <p:spPr bwMode="gray">
              <a:xfrm>
                <a:off x="3288856" y="1046416"/>
                <a:ext cx="1271520"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Agile Project Management</a:t>
                </a:r>
                <a:endParaRPr lang="en-US" sz="900" dirty="0"/>
              </a:p>
            </p:txBody>
          </p:sp>
          <p:sp>
            <p:nvSpPr>
              <p:cNvPr id="30" name="light_blue_dot_15"/>
              <p:cNvSpPr>
                <a:spLocks noChangeAspect="1" noChangeArrowheads="1"/>
              </p:cNvSpPr>
              <p:nvPr/>
            </p:nvSpPr>
            <p:spPr bwMode="gray">
              <a:xfrm>
                <a:off x="3291840" y="1664208"/>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31" name="text_15"/>
              <p:cNvSpPr>
                <a:spLocks noChangeArrowheads="1"/>
              </p:cNvSpPr>
              <p:nvPr/>
            </p:nvSpPr>
            <p:spPr bwMode="gray">
              <a:xfrm>
                <a:off x="3412489" y="1645157"/>
                <a:ext cx="1621037"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Application Portfolio Management</a:t>
                </a:r>
                <a:endParaRPr lang="en-US" sz="900" dirty="0"/>
              </a:p>
            </p:txBody>
          </p:sp>
          <p:sp>
            <p:nvSpPr>
              <p:cNvPr id="32" name="clear_dot_16"/>
              <p:cNvSpPr>
                <a:spLocks noChangeAspect="1" noChangeArrowheads="1"/>
              </p:cNvSpPr>
              <p:nvPr/>
            </p:nvSpPr>
            <p:spPr bwMode="gray">
              <a:xfrm>
                <a:off x="3319272" y="1805749"/>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33" name="text_16"/>
              <p:cNvSpPr>
                <a:spLocks noChangeArrowheads="1"/>
              </p:cNvSpPr>
              <p:nvPr/>
            </p:nvSpPr>
            <p:spPr bwMode="gray">
              <a:xfrm>
                <a:off x="3444685" y="1791462"/>
                <a:ext cx="1464357"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Cloud-Based IT PPM Services</a:t>
                </a:r>
                <a:endParaRPr lang="en-US" sz="900" dirty="0"/>
              </a:p>
            </p:txBody>
          </p:sp>
          <p:sp>
            <p:nvSpPr>
              <p:cNvPr id="34" name="light_blue_dot_17"/>
              <p:cNvSpPr>
                <a:spLocks noChangeAspect="1" noChangeArrowheads="1"/>
              </p:cNvSpPr>
              <p:nvPr/>
            </p:nvSpPr>
            <p:spPr bwMode="gray">
              <a:xfrm>
                <a:off x="3410712" y="2249424"/>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35" name="text_17"/>
              <p:cNvSpPr>
                <a:spLocks noChangeArrowheads="1"/>
              </p:cNvSpPr>
              <p:nvPr/>
            </p:nvSpPr>
            <p:spPr bwMode="gray">
              <a:xfrm>
                <a:off x="3531363" y="2239899"/>
                <a:ext cx="1030474"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Kanban for Programs</a:t>
                </a:r>
                <a:endParaRPr lang="en-US" sz="900" dirty="0"/>
              </a:p>
            </p:txBody>
          </p:sp>
          <p:sp>
            <p:nvSpPr>
              <p:cNvPr id="36" name="red_x_circle_18"/>
              <p:cNvSpPr>
                <a:spLocks noChangeAspect="1" noChangeArrowheads="1"/>
              </p:cNvSpPr>
              <p:nvPr/>
            </p:nvSpPr>
            <p:spPr bwMode="gray">
              <a:xfrm>
                <a:off x="3502152" y="2697480"/>
                <a:ext cx="90488" cy="90488"/>
              </a:xfrm>
              <a:prstGeom prst="flowChartSummingJunction">
                <a:avLst/>
              </a:prstGeom>
              <a:solidFill>
                <a:schemeClr val="bg1"/>
              </a:solidFill>
              <a:ln w="12700">
                <a:solidFill>
                  <a:srgbClr val="FF0000"/>
                </a:solidFill>
                <a:round/>
                <a:headEnd/>
                <a:tailEnd/>
              </a:ln>
              <a:effectLst/>
            </p:spPr>
            <p:txBody>
              <a:bodyPr lIns="74876" tIns="37439" rIns="74876" bIns="37439" anchor="ctr">
                <a:spAutoFit/>
              </a:bodyPr>
              <a:lstStyle/>
              <a:p>
                <a:endParaRPr lang="en-US" dirty="0"/>
              </a:p>
            </p:txBody>
          </p:sp>
          <p:sp>
            <p:nvSpPr>
              <p:cNvPr id="37" name="text_18"/>
              <p:cNvSpPr>
                <a:spLocks noChangeArrowheads="1"/>
              </p:cNvSpPr>
              <p:nvPr/>
            </p:nvSpPr>
            <p:spPr bwMode="gray">
              <a:xfrm>
                <a:off x="3627564" y="2683192"/>
                <a:ext cx="1602959"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Project Management Certification</a:t>
                </a:r>
                <a:endParaRPr lang="en-US" sz="900" dirty="0"/>
              </a:p>
            </p:txBody>
          </p:sp>
          <p:sp>
            <p:nvSpPr>
              <p:cNvPr id="38" name="text_19"/>
              <p:cNvSpPr>
                <a:spLocks noChangeArrowheads="1"/>
              </p:cNvSpPr>
              <p:nvPr/>
            </p:nvSpPr>
            <p:spPr bwMode="gray">
              <a:xfrm>
                <a:off x="2997669" y="3497579"/>
                <a:ext cx="819558" cy="120914"/>
              </a:xfrm>
              <a:prstGeom prst="rect">
                <a:avLst/>
              </a:prstGeom>
              <a:noFill/>
              <a:ln w="9525" algn="ctr">
                <a:noFill/>
                <a:miter lim="800000"/>
                <a:headEnd/>
                <a:tailEnd type="none" w="lg" len="lg"/>
              </a:ln>
              <a:effectLst/>
            </p:spPr>
            <p:txBody>
              <a:bodyPr wrap="none" lIns="0" tIns="0" rIns="0" bIns="0">
                <a:spAutoFit/>
              </a:bodyPr>
              <a:lstStyle/>
              <a:p>
                <a:pPr algn="r">
                  <a:lnSpc>
                    <a:spcPct val="90000"/>
                  </a:lnSpc>
                  <a:spcBef>
                    <a:spcPct val="0"/>
                  </a:spcBef>
                </a:pPr>
                <a:r>
                  <a:rPr lang="en-US" sz="900" dirty="0" smtClean="0">
                    <a:cs typeface="Arial" charset="0"/>
                  </a:rPr>
                  <a:t>Reporting EPMO</a:t>
                </a:r>
                <a:endParaRPr lang="en-US" sz="900" dirty="0"/>
              </a:p>
            </p:txBody>
          </p:sp>
          <p:sp>
            <p:nvSpPr>
              <p:cNvPr id="39" name="text_20"/>
              <p:cNvSpPr>
                <a:spLocks noChangeArrowheads="1"/>
              </p:cNvSpPr>
              <p:nvPr/>
            </p:nvSpPr>
            <p:spPr bwMode="gray">
              <a:xfrm>
                <a:off x="4497387" y="3748088"/>
                <a:ext cx="1126892"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Resource Management</a:t>
                </a:r>
                <a:endParaRPr lang="en-US" sz="900" dirty="0"/>
              </a:p>
            </p:txBody>
          </p:sp>
          <p:grpSp>
            <p:nvGrpSpPr>
              <p:cNvPr id="40" name="Group 39"/>
              <p:cNvGrpSpPr/>
              <p:nvPr/>
            </p:nvGrpSpPr>
            <p:grpSpPr>
              <a:xfrm>
                <a:off x="4847588" y="3444620"/>
                <a:ext cx="1663220" cy="249502"/>
                <a:chOff x="4857113" y="3268407"/>
                <a:chExt cx="1663220" cy="249502"/>
              </a:xfrm>
            </p:grpSpPr>
            <p:sp>
              <p:nvSpPr>
                <p:cNvPr id="73" name="text_21"/>
                <p:cNvSpPr>
                  <a:spLocks noChangeArrowheads="1"/>
                </p:cNvSpPr>
                <p:nvPr/>
              </p:nvSpPr>
              <p:spPr bwMode="gray">
                <a:xfrm>
                  <a:off x="4857113" y="3396995"/>
                  <a:ext cx="1138944"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Organizational Change </a:t>
                  </a:r>
                  <a:endParaRPr lang="en-US" sz="900" dirty="0"/>
                </a:p>
              </p:txBody>
            </p:sp>
            <p:sp>
              <p:nvSpPr>
                <p:cNvPr id="74" name="text_22"/>
                <p:cNvSpPr>
                  <a:spLocks noChangeArrowheads="1"/>
                </p:cNvSpPr>
                <p:nvPr/>
              </p:nvSpPr>
              <p:spPr bwMode="gray">
                <a:xfrm>
                  <a:off x="4857113" y="3268407"/>
                  <a:ext cx="1663220"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Traditional IT Project Management</a:t>
                  </a:r>
                  <a:endParaRPr lang="en-US" sz="900" dirty="0"/>
                </a:p>
              </p:txBody>
            </p:sp>
          </p:grpSp>
          <p:sp>
            <p:nvSpPr>
              <p:cNvPr id="41" name="text_23"/>
              <p:cNvSpPr>
                <a:spLocks noChangeArrowheads="1"/>
              </p:cNvSpPr>
              <p:nvPr/>
            </p:nvSpPr>
            <p:spPr bwMode="gray">
              <a:xfrm>
                <a:off x="5306440" y="3270695"/>
                <a:ext cx="373622"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IT PMO</a:t>
                </a:r>
                <a:endParaRPr lang="en-US" sz="900" dirty="0"/>
              </a:p>
            </p:txBody>
          </p:sp>
          <p:sp>
            <p:nvSpPr>
              <p:cNvPr id="42" name="text_24"/>
              <p:cNvSpPr>
                <a:spLocks noChangeArrowheads="1"/>
              </p:cNvSpPr>
              <p:nvPr/>
            </p:nvSpPr>
            <p:spPr bwMode="gray">
              <a:xfrm>
                <a:off x="5635625" y="3087051"/>
                <a:ext cx="1319730"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Earned Value Management</a:t>
                </a:r>
                <a:endParaRPr lang="en-US" sz="900" dirty="0"/>
              </a:p>
            </p:txBody>
          </p:sp>
          <p:sp>
            <p:nvSpPr>
              <p:cNvPr id="43" name="text_25"/>
              <p:cNvSpPr>
                <a:spLocks noChangeArrowheads="1"/>
              </p:cNvSpPr>
              <p:nvPr/>
            </p:nvSpPr>
            <p:spPr bwMode="gray">
              <a:xfrm>
                <a:off x="6142928" y="2791015"/>
                <a:ext cx="1795795" cy="241827"/>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IT Project and Portfolio Management </a:t>
                </a:r>
                <a:br>
                  <a:rPr lang="en-US" sz="900" dirty="0" smtClean="0">
                    <a:cs typeface="Arial" charset="0"/>
                  </a:rPr>
                </a:br>
                <a:r>
                  <a:rPr lang="en-US" sz="900" dirty="0" smtClean="0">
                    <a:cs typeface="Arial" charset="0"/>
                  </a:rPr>
                  <a:t>Applications</a:t>
                </a:r>
                <a:endParaRPr lang="en-US" sz="900" dirty="0"/>
              </a:p>
            </p:txBody>
          </p:sp>
          <p:sp>
            <p:nvSpPr>
              <p:cNvPr id="44" name="text_26"/>
              <p:cNvSpPr>
                <a:spLocks noChangeArrowheads="1"/>
              </p:cNvSpPr>
              <p:nvPr/>
            </p:nvSpPr>
            <p:spPr bwMode="gray">
              <a:xfrm>
                <a:off x="6303136" y="2626995"/>
                <a:ext cx="1464357" cy="120914"/>
              </a:xfrm>
              <a:prstGeom prst="rect">
                <a:avLst/>
              </a:prstGeom>
              <a:noFill/>
              <a:ln w="9525" algn="ctr">
                <a:noFill/>
                <a:miter lim="800000"/>
                <a:headEnd/>
                <a:tailEnd type="none" w="lg" len="lg"/>
              </a:ln>
              <a:effectLst/>
            </p:spPr>
            <p:txBody>
              <a:bodyPr wrap="none" lIns="0" tIns="0" rIns="0" bIns="0">
                <a:spAutoFit/>
              </a:bodyPr>
              <a:lstStyle/>
              <a:p>
                <a:pPr algn="l">
                  <a:lnSpc>
                    <a:spcPct val="90000"/>
                  </a:lnSpc>
                  <a:spcBef>
                    <a:spcPct val="0"/>
                  </a:spcBef>
                </a:pPr>
                <a:r>
                  <a:rPr lang="en-US" sz="900" dirty="0" smtClean="0">
                    <a:cs typeface="Arial" charset="0"/>
                  </a:rPr>
                  <a:t>PPM for Professional Services</a:t>
                </a:r>
                <a:endParaRPr lang="en-US" sz="900" dirty="0"/>
              </a:p>
            </p:txBody>
          </p:sp>
          <p:sp>
            <p:nvSpPr>
              <p:cNvPr id="45" name="Freeform 44"/>
              <p:cNvSpPr/>
              <p:nvPr/>
            </p:nvSpPr>
            <p:spPr bwMode="auto">
              <a:xfrm flipV="1">
                <a:off x="2476498" y="809625"/>
                <a:ext cx="292227" cy="300037"/>
              </a:xfrm>
              <a:custGeom>
                <a:avLst/>
                <a:gdLst>
                  <a:gd name="connsiteX0" fmla="*/ 57150 w 57150"/>
                  <a:gd name="connsiteY0" fmla="*/ 0 h 128587"/>
                  <a:gd name="connsiteX1" fmla="*/ 57150 w 57150"/>
                  <a:gd name="connsiteY1" fmla="*/ 128587 h 128587"/>
                  <a:gd name="connsiteX2" fmla="*/ 0 w 57150"/>
                  <a:gd name="connsiteY2" fmla="*/ 128587 h 128587"/>
                  <a:gd name="connsiteX0" fmla="*/ 228302 w 228302"/>
                  <a:gd name="connsiteY0" fmla="*/ 0 h 300037"/>
                  <a:gd name="connsiteX1" fmla="*/ 57150 w 228302"/>
                  <a:gd name="connsiteY1" fmla="*/ 300037 h 300037"/>
                  <a:gd name="connsiteX2" fmla="*/ 0 w 228302"/>
                  <a:gd name="connsiteY2" fmla="*/ 300037 h 300037"/>
                </a:gdLst>
                <a:ahLst/>
                <a:cxnLst>
                  <a:cxn ang="0">
                    <a:pos x="connsiteX0" y="connsiteY0"/>
                  </a:cxn>
                  <a:cxn ang="0">
                    <a:pos x="connsiteX1" y="connsiteY1"/>
                  </a:cxn>
                  <a:cxn ang="0">
                    <a:pos x="connsiteX2" y="connsiteY2"/>
                  </a:cxn>
                </a:cxnLst>
                <a:rect l="l" t="t" r="r" b="b"/>
                <a:pathLst>
                  <a:path w="228302" h="300037">
                    <a:moveTo>
                      <a:pt x="228302" y="0"/>
                    </a:moveTo>
                    <a:lnTo>
                      <a:pt x="57150" y="300037"/>
                    </a:lnTo>
                    <a:lnTo>
                      <a:pt x="0" y="30003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46" name="Freeform 45"/>
              <p:cNvSpPr/>
              <p:nvPr/>
            </p:nvSpPr>
            <p:spPr bwMode="auto">
              <a:xfrm>
                <a:off x="3848101" y="3429001"/>
                <a:ext cx="73152" cy="128587"/>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47" name="Freeform 46"/>
              <p:cNvSpPr/>
              <p:nvPr/>
            </p:nvSpPr>
            <p:spPr bwMode="auto">
              <a:xfrm flipH="1">
                <a:off x="6200775" y="2600325"/>
                <a:ext cx="73152" cy="91440"/>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48" name="Freeform 47"/>
              <p:cNvSpPr/>
              <p:nvPr/>
            </p:nvSpPr>
            <p:spPr bwMode="auto">
              <a:xfrm flipH="1">
                <a:off x="6038850" y="2643185"/>
                <a:ext cx="73152" cy="274320"/>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49" name="Freeform 48"/>
              <p:cNvSpPr/>
              <p:nvPr/>
            </p:nvSpPr>
            <p:spPr bwMode="auto">
              <a:xfrm flipH="1">
                <a:off x="5529263" y="2871786"/>
                <a:ext cx="73152" cy="274320"/>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50" name="Freeform 49"/>
              <p:cNvSpPr/>
              <p:nvPr/>
            </p:nvSpPr>
            <p:spPr bwMode="auto">
              <a:xfrm flipH="1">
                <a:off x="5200650" y="3052761"/>
                <a:ext cx="73152" cy="274320"/>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51" name="Freeform 50"/>
              <p:cNvSpPr/>
              <p:nvPr/>
            </p:nvSpPr>
            <p:spPr bwMode="auto">
              <a:xfrm flipH="1">
                <a:off x="4743450" y="3281361"/>
                <a:ext cx="73152" cy="228600"/>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52" name="Freeform 51"/>
              <p:cNvSpPr/>
              <p:nvPr/>
            </p:nvSpPr>
            <p:spPr bwMode="auto">
              <a:xfrm flipH="1">
                <a:off x="4667250" y="3352800"/>
                <a:ext cx="149352" cy="285749"/>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53" name="Freeform 52"/>
              <p:cNvSpPr/>
              <p:nvPr/>
            </p:nvSpPr>
            <p:spPr bwMode="auto">
              <a:xfrm flipH="1">
                <a:off x="4391025" y="3448046"/>
                <a:ext cx="73152" cy="365760"/>
              </a:xfrm>
              <a:custGeom>
                <a:avLst/>
                <a:gdLst>
                  <a:gd name="connsiteX0" fmla="*/ 57150 w 57150"/>
                  <a:gd name="connsiteY0" fmla="*/ 0 h 128587"/>
                  <a:gd name="connsiteX1" fmla="*/ 57150 w 57150"/>
                  <a:gd name="connsiteY1" fmla="*/ 128587 h 128587"/>
                  <a:gd name="connsiteX2" fmla="*/ 0 w 57150"/>
                  <a:gd name="connsiteY2" fmla="*/ 128587 h 128587"/>
                </a:gdLst>
                <a:ahLst/>
                <a:cxnLst>
                  <a:cxn ang="0">
                    <a:pos x="connsiteX0" y="connsiteY0"/>
                  </a:cxn>
                  <a:cxn ang="0">
                    <a:pos x="connsiteX1" y="connsiteY1"/>
                  </a:cxn>
                  <a:cxn ang="0">
                    <a:pos x="connsiteX2" y="connsiteY2"/>
                  </a:cxn>
                </a:cxnLst>
                <a:rect l="l" t="t" r="r" b="b"/>
                <a:pathLst>
                  <a:path w="57150" h="128587">
                    <a:moveTo>
                      <a:pt x="57150" y="0"/>
                    </a:moveTo>
                    <a:lnTo>
                      <a:pt x="57150" y="128587"/>
                    </a:lnTo>
                    <a:lnTo>
                      <a:pt x="0" y="128587"/>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54" name="red_x_circle_19"/>
              <p:cNvSpPr>
                <a:spLocks noChangeAspect="1" noChangeArrowheads="1"/>
              </p:cNvSpPr>
              <p:nvPr/>
            </p:nvSpPr>
            <p:spPr bwMode="gray">
              <a:xfrm>
                <a:off x="3872294" y="3378518"/>
                <a:ext cx="90488" cy="90488"/>
              </a:xfrm>
              <a:prstGeom prst="flowChartSummingJunction">
                <a:avLst/>
              </a:prstGeom>
              <a:solidFill>
                <a:schemeClr val="bg1"/>
              </a:solidFill>
              <a:ln w="12700">
                <a:solidFill>
                  <a:srgbClr val="FF0000"/>
                </a:solidFill>
                <a:round/>
                <a:headEnd/>
                <a:tailEnd/>
              </a:ln>
              <a:effectLst/>
            </p:spPr>
            <p:txBody>
              <a:bodyPr lIns="74876" tIns="37439" rIns="74876" bIns="37439" anchor="ctr">
                <a:spAutoFit/>
              </a:bodyPr>
              <a:lstStyle/>
              <a:p>
                <a:endParaRPr lang="en-US" dirty="0"/>
              </a:p>
            </p:txBody>
          </p:sp>
          <p:sp>
            <p:nvSpPr>
              <p:cNvPr id="55" name="light_blue_dot_20"/>
              <p:cNvSpPr>
                <a:spLocks noChangeAspect="1" noChangeArrowheads="1"/>
              </p:cNvSpPr>
              <p:nvPr/>
            </p:nvSpPr>
            <p:spPr bwMode="gray">
              <a:xfrm>
                <a:off x="4348163" y="342423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56" name="dark_blue_dot_21"/>
              <p:cNvSpPr>
                <a:spLocks noChangeAspect="1" noChangeArrowheads="1"/>
              </p:cNvSpPr>
              <p:nvPr/>
            </p:nvSpPr>
            <p:spPr bwMode="gray">
              <a:xfrm>
                <a:off x="4701540" y="3254121"/>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57" name="dark_blue_dot_22"/>
              <p:cNvSpPr>
                <a:spLocks noChangeAspect="1" noChangeArrowheads="1"/>
              </p:cNvSpPr>
              <p:nvPr/>
            </p:nvSpPr>
            <p:spPr bwMode="gray">
              <a:xfrm>
                <a:off x="4626927" y="3301746"/>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58" name="light_blue_dot_23"/>
              <p:cNvSpPr>
                <a:spLocks noChangeAspect="1" noChangeArrowheads="1"/>
              </p:cNvSpPr>
              <p:nvPr/>
            </p:nvSpPr>
            <p:spPr bwMode="gray">
              <a:xfrm>
                <a:off x="5157216" y="2994470"/>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59" name="dark_blue_dot_24"/>
              <p:cNvSpPr>
                <a:spLocks noChangeAspect="1" noChangeArrowheads="1"/>
              </p:cNvSpPr>
              <p:nvPr/>
            </p:nvSpPr>
            <p:spPr bwMode="gray">
              <a:xfrm>
                <a:off x="5486400" y="2834640"/>
                <a:ext cx="84137" cy="84137"/>
              </a:xfrm>
              <a:prstGeom prst="ellipse">
                <a:avLst/>
              </a:prstGeom>
              <a:solidFill>
                <a:srgbClr val="003399"/>
              </a:solidFill>
              <a:ln w="12700" algn="ctr">
                <a:solidFill>
                  <a:schemeClr val="tx1"/>
                </a:solidFill>
                <a:round/>
                <a:headEnd/>
                <a:tailEnd/>
              </a:ln>
              <a:effectLst/>
            </p:spPr>
            <p:txBody>
              <a:bodyPr lIns="74876" tIns="37439" rIns="74876" bIns="37439" anchor="ctr">
                <a:spAutoFit/>
              </a:bodyPr>
              <a:lstStyle/>
              <a:p>
                <a:endParaRPr lang="en-US" dirty="0"/>
              </a:p>
            </p:txBody>
          </p:sp>
          <p:sp>
            <p:nvSpPr>
              <p:cNvPr id="60" name="clear_dot_25"/>
              <p:cNvSpPr>
                <a:spLocks noChangeAspect="1" noChangeArrowheads="1"/>
              </p:cNvSpPr>
              <p:nvPr/>
            </p:nvSpPr>
            <p:spPr bwMode="gray">
              <a:xfrm>
                <a:off x="5993702" y="2614803"/>
                <a:ext cx="84137" cy="84137"/>
              </a:xfrm>
              <a:prstGeom prst="ellipse">
                <a:avLst/>
              </a:prstGeom>
              <a:solidFill>
                <a:srgbClr val="FFFFFF"/>
              </a:solidFill>
              <a:ln w="12700">
                <a:solidFill>
                  <a:schemeClr val="tx1"/>
                </a:solidFill>
                <a:round/>
                <a:headEnd/>
                <a:tailEnd/>
              </a:ln>
              <a:effectLst/>
            </p:spPr>
            <p:txBody>
              <a:bodyPr lIns="74876" tIns="37439" rIns="74876" bIns="37439" anchor="ctr">
                <a:spAutoFit/>
              </a:bodyPr>
              <a:lstStyle/>
              <a:p>
                <a:endParaRPr lang="en-US" dirty="0"/>
              </a:p>
            </p:txBody>
          </p:sp>
          <p:sp>
            <p:nvSpPr>
              <p:cNvPr id="61" name="light_blue_dot_26"/>
              <p:cNvSpPr>
                <a:spLocks noChangeAspect="1" noChangeArrowheads="1"/>
              </p:cNvSpPr>
              <p:nvPr/>
            </p:nvSpPr>
            <p:spPr bwMode="gray">
              <a:xfrm>
                <a:off x="6158675" y="255555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cxnSp>
            <p:nvCxnSpPr>
              <p:cNvPr id="62" name="Straight Connector 61"/>
              <p:cNvCxnSpPr/>
              <p:nvPr/>
            </p:nvCxnSpPr>
            <p:spPr bwMode="auto">
              <a:xfrm>
                <a:off x="2476498" y="1519238"/>
                <a:ext cx="182880" cy="0"/>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63" name="Freeform 62"/>
              <p:cNvSpPr/>
              <p:nvPr/>
            </p:nvSpPr>
            <p:spPr bwMode="auto">
              <a:xfrm flipV="1">
                <a:off x="2476498" y="995363"/>
                <a:ext cx="249364" cy="195262"/>
              </a:xfrm>
              <a:custGeom>
                <a:avLst/>
                <a:gdLst>
                  <a:gd name="connsiteX0" fmla="*/ 57150 w 57150"/>
                  <a:gd name="connsiteY0" fmla="*/ 0 h 128587"/>
                  <a:gd name="connsiteX1" fmla="*/ 57150 w 57150"/>
                  <a:gd name="connsiteY1" fmla="*/ 128587 h 128587"/>
                  <a:gd name="connsiteX2" fmla="*/ 0 w 57150"/>
                  <a:gd name="connsiteY2" fmla="*/ 128587 h 128587"/>
                  <a:gd name="connsiteX0" fmla="*/ 194816 w 194816"/>
                  <a:gd name="connsiteY0" fmla="*/ 0 h 195262"/>
                  <a:gd name="connsiteX1" fmla="*/ 57150 w 194816"/>
                  <a:gd name="connsiteY1" fmla="*/ 195262 h 195262"/>
                  <a:gd name="connsiteX2" fmla="*/ 0 w 194816"/>
                  <a:gd name="connsiteY2" fmla="*/ 195262 h 195262"/>
                </a:gdLst>
                <a:ahLst/>
                <a:cxnLst>
                  <a:cxn ang="0">
                    <a:pos x="connsiteX0" y="connsiteY0"/>
                  </a:cxn>
                  <a:cxn ang="0">
                    <a:pos x="connsiteX1" y="connsiteY1"/>
                  </a:cxn>
                  <a:cxn ang="0">
                    <a:pos x="connsiteX2" y="connsiteY2"/>
                  </a:cxn>
                </a:cxnLst>
                <a:rect l="l" t="t" r="r" b="b"/>
                <a:pathLst>
                  <a:path w="194816" h="195262">
                    <a:moveTo>
                      <a:pt x="194816" y="0"/>
                    </a:moveTo>
                    <a:lnTo>
                      <a:pt x="57150" y="195262"/>
                    </a:lnTo>
                    <a:lnTo>
                      <a:pt x="0" y="19526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64" name="Freeform 63"/>
              <p:cNvSpPr/>
              <p:nvPr/>
            </p:nvSpPr>
            <p:spPr bwMode="auto">
              <a:xfrm flipV="1">
                <a:off x="2476498" y="1128713"/>
                <a:ext cx="230314" cy="142875"/>
              </a:xfrm>
              <a:custGeom>
                <a:avLst/>
                <a:gdLst>
                  <a:gd name="connsiteX0" fmla="*/ 57150 w 57150"/>
                  <a:gd name="connsiteY0" fmla="*/ 0 h 128587"/>
                  <a:gd name="connsiteX1" fmla="*/ 57150 w 57150"/>
                  <a:gd name="connsiteY1" fmla="*/ 128587 h 128587"/>
                  <a:gd name="connsiteX2" fmla="*/ 0 w 57150"/>
                  <a:gd name="connsiteY2" fmla="*/ 128587 h 128587"/>
                  <a:gd name="connsiteX0" fmla="*/ 179933 w 179933"/>
                  <a:gd name="connsiteY0" fmla="*/ 0 h 142875"/>
                  <a:gd name="connsiteX1" fmla="*/ 57150 w 179933"/>
                  <a:gd name="connsiteY1" fmla="*/ 142875 h 142875"/>
                  <a:gd name="connsiteX2" fmla="*/ 0 w 179933"/>
                  <a:gd name="connsiteY2" fmla="*/ 142875 h 142875"/>
                </a:gdLst>
                <a:ahLst/>
                <a:cxnLst>
                  <a:cxn ang="0">
                    <a:pos x="connsiteX0" y="connsiteY0"/>
                  </a:cxn>
                  <a:cxn ang="0">
                    <a:pos x="connsiteX1" y="connsiteY1"/>
                  </a:cxn>
                  <a:cxn ang="0">
                    <a:pos x="connsiteX2" y="connsiteY2"/>
                  </a:cxn>
                </a:cxnLst>
                <a:rect l="l" t="t" r="r" b="b"/>
                <a:pathLst>
                  <a:path w="179933" h="142875">
                    <a:moveTo>
                      <a:pt x="179933" y="0"/>
                    </a:moveTo>
                    <a:lnTo>
                      <a:pt x="57150" y="142875"/>
                    </a:lnTo>
                    <a:lnTo>
                      <a:pt x="0" y="142875"/>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65" name="Freeform 64"/>
              <p:cNvSpPr/>
              <p:nvPr/>
            </p:nvSpPr>
            <p:spPr bwMode="auto">
              <a:xfrm flipV="1">
                <a:off x="2476498" y="1252539"/>
                <a:ext cx="216027" cy="104774"/>
              </a:xfrm>
              <a:custGeom>
                <a:avLst/>
                <a:gdLst>
                  <a:gd name="connsiteX0" fmla="*/ 57150 w 57150"/>
                  <a:gd name="connsiteY0" fmla="*/ 0 h 128587"/>
                  <a:gd name="connsiteX1" fmla="*/ 57150 w 57150"/>
                  <a:gd name="connsiteY1" fmla="*/ 128587 h 128587"/>
                  <a:gd name="connsiteX2" fmla="*/ 0 w 57150"/>
                  <a:gd name="connsiteY2" fmla="*/ 128587 h 128587"/>
                  <a:gd name="connsiteX0" fmla="*/ 168771 w 168771"/>
                  <a:gd name="connsiteY0" fmla="*/ 0 h 104774"/>
                  <a:gd name="connsiteX1" fmla="*/ 57150 w 168771"/>
                  <a:gd name="connsiteY1" fmla="*/ 104774 h 104774"/>
                  <a:gd name="connsiteX2" fmla="*/ 0 w 168771"/>
                  <a:gd name="connsiteY2" fmla="*/ 104774 h 104774"/>
                </a:gdLst>
                <a:ahLst/>
                <a:cxnLst>
                  <a:cxn ang="0">
                    <a:pos x="connsiteX0" y="connsiteY0"/>
                  </a:cxn>
                  <a:cxn ang="0">
                    <a:pos x="connsiteX1" y="connsiteY1"/>
                  </a:cxn>
                  <a:cxn ang="0">
                    <a:pos x="connsiteX2" y="connsiteY2"/>
                  </a:cxn>
                </a:cxnLst>
                <a:rect l="l" t="t" r="r" b="b"/>
                <a:pathLst>
                  <a:path w="168771" h="104774">
                    <a:moveTo>
                      <a:pt x="168771" y="0"/>
                    </a:moveTo>
                    <a:lnTo>
                      <a:pt x="57150" y="104774"/>
                    </a:lnTo>
                    <a:lnTo>
                      <a:pt x="0" y="104774"/>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66" name="Freeform 65"/>
              <p:cNvSpPr/>
              <p:nvPr/>
            </p:nvSpPr>
            <p:spPr bwMode="auto">
              <a:xfrm flipV="1">
                <a:off x="2476498" y="1385889"/>
                <a:ext cx="187452" cy="42862"/>
              </a:xfrm>
              <a:custGeom>
                <a:avLst/>
                <a:gdLst>
                  <a:gd name="connsiteX0" fmla="*/ 57150 w 57150"/>
                  <a:gd name="connsiteY0" fmla="*/ 0 h 128587"/>
                  <a:gd name="connsiteX1" fmla="*/ 57150 w 57150"/>
                  <a:gd name="connsiteY1" fmla="*/ 128587 h 128587"/>
                  <a:gd name="connsiteX2" fmla="*/ 0 w 57150"/>
                  <a:gd name="connsiteY2" fmla="*/ 128587 h 128587"/>
                  <a:gd name="connsiteX0" fmla="*/ 146447 w 146447"/>
                  <a:gd name="connsiteY0" fmla="*/ 0 h 42862"/>
                  <a:gd name="connsiteX1" fmla="*/ 57150 w 146447"/>
                  <a:gd name="connsiteY1" fmla="*/ 42862 h 42862"/>
                  <a:gd name="connsiteX2" fmla="*/ 0 w 146447"/>
                  <a:gd name="connsiteY2" fmla="*/ 42862 h 42862"/>
                </a:gdLst>
                <a:ahLst/>
                <a:cxnLst>
                  <a:cxn ang="0">
                    <a:pos x="connsiteX0" y="connsiteY0"/>
                  </a:cxn>
                  <a:cxn ang="0">
                    <a:pos x="connsiteX1" y="connsiteY1"/>
                  </a:cxn>
                  <a:cxn ang="0">
                    <a:pos x="connsiteX2" y="connsiteY2"/>
                  </a:cxn>
                </a:cxnLst>
                <a:rect l="l" t="t" r="r" b="b"/>
                <a:pathLst>
                  <a:path w="146447" h="42862">
                    <a:moveTo>
                      <a:pt x="146447" y="0"/>
                    </a:moveTo>
                    <a:lnTo>
                      <a:pt x="57150" y="42862"/>
                    </a:lnTo>
                    <a:lnTo>
                      <a:pt x="0" y="42862"/>
                    </a:lnTo>
                  </a:path>
                </a:pathLst>
              </a:custGeom>
              <a:noFill/>
              <a:ln w="12700"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67" name="light_blue_dot_7"/>
              <p:cNvSpPr>
                <a:spLocks noChangeAspect="1" noChangeArrowheads="1"/>
              </p:cNvSpPr>
              <p:nvPr/>
            </p:nvSpPr>
            <p:spPr bwMode="gray">
              <a:xfrm>
                <a:off x="2610422" y="1477709"/>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68" name="light_blue_dot_8"/>
              <p:cNvSpPr>
                <a:spLocks noChangeAspect="1" noChangeArrowheads="1"/>
              </p:cNvSpPr>
              <p:nvPr/>
            </p:nvSpPr>
            <p:spPr bwMode="gray">
              <a:xfrm>
                <a:off x="2626297" y="1396747"/>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69" name="light_blue_dot_9"/>
              <p:cNvSpPr>
                <a:spLocks noChangeAspect="1" noChangeArrowheads="1"/>
              </p:cNvSpPr>
              <p:nvPr/>
            </p:nvSpPr>
            <p:spPr bwMode="gray">
              <a:xfrm>
                <a:off x="2646934" y="1311022"/>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70" name="light_blue_dot_10"/>
              <p:cNvSpPr>
                <a:spLocks noChangeAspect="1" noChangeArrowheads="1"/>
              </p:cNvSpPr>
              <p:nvPr/>
            </p:nvSpPr>
            <p:spPr bwMode="gray">
              <a:xfrm>
                <a:off x="2672334" y="1230059"/>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sp>
            <p:nvSpPr>
              <p:cNvPr id="71" name="orange_triangle_11"/>
              <p:cNvSpPr>
                <a:spLocks noChangeAspect="1" noChangeArrowheads="1"/>
              </p:cNvSpPr>
              <p:nvPr/>
            </p:nvSpPr>
            <p:spPr bwMode="gray">
              <a:xfrm flipH="1">
                <a:off x="2678685" y="1120521"/>
                <a:ext cx="119063" cy="103188"/>
              </a:xfrm>
              <a:prstGeom prst="triangle">
                <a:avLst>
                  <a:gd name="adj" fmla="val 50000"/>
                </a:avLst>
              </a:prstGeom>
              <a:solidFill>
                <a:srgbClr val="FF9900"/>
              </a:solidFill>
              <a:ln w="12700">
                <a:solidFill>
                  <a:schemeClr val="tx1"/>
                </a:solidFill>
                <a:miter lim="800000"/>
                <a:headEnd/>
                <a:tailEnd/>
              </a:ln>
              <a:effectLst/>
            </p:spPr>
            <p:txBody>
              <a:bodyPr lIns="74876" tIns="37439" rIns="74876" bIns="37439" anchor="ctr">
                <a:spAutoFit/>
              </a:bodyPr>
              <a:lstStyle/>
              <a:p>
                <a:endParaRPr lang="en-US" dirty="0"/>
              </a:p>
            </p:txBody>
          </p:sp>
          <p:sp>
            <p:nvSpPr>
              <p:cNvPr id="72" name="light_blue_dot_12"/>
              <p:cNvSpPr>
                <a:spLocks noChangeAspect="1" noChangeArrowheads="1"/>
              </p:cNvSpPr>
              <p:nvPr/>
            </p:nvSpPr>
            <p:spPr bwMode="gray">
              <a:xfrm>
                <a:off x="2723134" y="1068133"/>
                <a:ext cx="82550" cy="84137"/>
              </a:xfrm>
              <a:prstGeom prst="ellipse">
                <a:avLst/>
              </a:prstGeom>
              <a:solidFill>
                <a:srgbClr val="99CCFF"/>
              </a:solidFill>
              <a:ln w="12700" algn="ctr">
                <a:solidFill>
                  <a:schemeClr val="tx1"/>
                </a:solidFill>
                <a:round/>
                <a:headEnd/>
                <a:tailEnd/>
              </a:ln>
              <a:effectLst/>
            </p:spPr>
            <p:txBody>
              <a:bodyPr lIns="74876" tIns="37439" rIns="74876" bIns="37439" anchor="ctr">
                <a:spAutoFit/>
              </a:bodyPr>
              <a:lstStyle/>
              <a:p>
                <a:endParaRPr lang="en-US" dirty="0"/>
              </a:p>
            </p:txBody>
          </p:sp>
        </p:grpSp>
      </p:grpSp>
    </p:spTree>
    <p:extLst>
      <p:ext uri="{BB962C8B-B14F-4D97-AF65-F5344CB8AC3E}">
        <p14:creationId xmlns:p14="http://schemas.microsoft.com/office/powerpoint/2010/main" val="6913927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6050" cy="1255728"/>
          </a:xfrm>
        </p:spPr>
        <p:txBody>
          <a:bodyPr/>
          <a:lstStyle/>
          <a:p>
            <a:r>
              <a:rPr lang="en-US" sz="2700" dirty="0"/>
              <a:t>PPM Leaders Do Not Regularly Collaborate With the </a:t>
            </a:r>
            <a:r>
              <a:rPr lang="en-US" sz="2700" dirty="0" smtClean="0"/>
              <a:t>"Team" </a:t>
            </a:r>
            <a:r>
              <a:rPr lang="en-US" sz="2700" dirty="0"/>
              <a:t>Associated With Digital </a:t>
            </a:r>
            <a:r>
              <a:rPr lang="en-US" sz="2700" dirty="0" smtClean="0"/>
              <a:t>Transformation, </a:t>
            </a:r>
            <a:r>
              <a:rPr lang="en-US" sz="2700" dirty="0"/>
              <a:t>Despite Other Leaders Seeing It </a:t>
            </a:r>
            <a:r>
              <a:rPr lang="en-US" sz="2700" dirty="0" smtClean="0"/>
              <a:t>as Important — Don't </a:t>
            </a:r>
            <a:r>
              <a:rPr lang="en-US" sz="2700" dirty="0"/>
              <a:t>Let Someone Else Fill This Vacuum</a:t>
            </a:r>
          </a:p>
        </p:txBody>
      </p:sp>
      <p:sp>
        <p:nvSpPr>
          <p:cNvPr id="7" name="TextBox 6"/>
          <p:cNvSpPr txBox="1"/>
          <p:nvPr/>
        </p:nvSpPr>
        <p:spPr bwMode="gray">
          <a:xfrm>
            <a:off x="1391336" y="1627163"/>
            <a:ext cx="3357394" cy="166199"/>
          </a:xfrm>
          <a:prstGeom prst="rect">
            <a:avLst/>
          </a:prstGeom>
          <a:noFill/>
        </p:spPr>
        <p:txBody>
          <a:bodyPr wrap="none" lIns="0" tIns="0" rIns="0" bIns="0" rtlCol="0">
            <a:spAutoFit/>
          </a:bodyPr>
          <a:lstStyle/>
          <a:p>
            <a:r>
              <a:rPr lang="en-US" sz="1200" b="1" dirty="0" smtClean="0"/>
              <a:t>Regularly Collaborate (Among All Disciplines)</a:t>
            </a:r>
            <a:endParaRPr lang="en-US" sz="1200" b="1" dirty="0"/>
          </a:p>
        </p:txBody>
      </p:sp>
      <p:sp>
        <p:nvSpPr>
          <p:cNvPr id="8" name="TextBox 7"/>
          <p:cNvSpPr txBox="1"/>
          <p:nvPr/>
        </p:nvSpPr>
        <p:spPr bwMode="gray">
          <a:xfrm>
            <a:off x="7522845" y="1627163"/>
            <a:ext cx="3181064" cy="166199"/>
          </a:xfrm>
          <a:prstGeom prst="rect">
            <a:avLst/>
          </a:prstGeom>
          <a:noFill/>
        </p:spPr>
        <p:txBody>
          <a:bodyPr wrap="none" lIns="0" tIns="0" rIns="0" bIns="0" rtlCol="0">
            <a:spAutoFit/>
          </a:bodyPr>
          <a:lstStyle/>
          <a:p>
            <a:r>
              <a:rPr lang="en-US" sz="1200" b="1" dirty="0" smtClean="0"/>
              <a:t>Should Collaborate (Among All Disciplines)</a:t>
            </a:r>
            <a:endParaRPr lang="en-US" sz="1200" b="1" dirty="0"/>
          </a:p>
        </p:txBody>
      </p:sp>
      <p:graphicFrame>
        <p:nvGraphicFramePr>
          <p:cNvPr id="10" name="TY.RC_PR.3c4a_SL.e7d8669c_IT.1301e3183e87_DPH.f6cde302_TH.d9ae8199098e_DPS.1_TS.5"/>
          <p:cNvGraphicFramePr/>
          <p:nvPr>
            <p:extLst>
              <p:ext uri="{D42A27DB-BD31-4B8C-83A1-F6EECF244321}">
                <p14:modId xmlns:p14="http://schemas.microsoft.com/office/powerpoint/2010/main" val="2552509682"/>
              </p:ext>
            </p:extLst>
          </p:nvPr>
        </p:nvGraphicFramePr>
        <p:xfrm>
          <a:off x="304800" y="1793550"/>
          <a:ext cx="5671043" cy="3799904"/>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bwMode="gray">
          <a:xfrm>
            <a:off x="513079" y="4911783"/>
            <a:ext cx="4419601" cy="261110"/>
          </a:xfrm>
          <a:prstGeom prst="roundRect">
            <a:avLst>
              <a:gd name="adj" fmla="val 0"/>
            </a:avLst>
          </a:prstGeom>
          <a:noFill/>
          <a:ln w="19050" cap="flat" cmpd="sng" algn="ctr">
            <a:solidFill>
              <a:srgbClr val="E555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graphicFrame>
        <p:nvGraphicFramePr>
          <p:cNvPr id="12" name="TY.RC_PR.3c4a_SL.e7d8669c_IT.1301e3183e87_DPH.f6cde302_TH.d9ae8199098e_DPS.1_TS.5"/>
          <p:cNvGraphicFramePr/>
          <p:nvPr>
            <p:extLst>
              <p:ext uri="{D42A27DB-BD31-4B8C-83A1-F6EECF244321}">
                <p14:modId xmlns:p14="http://schemas.microsoft.com/office/powerpoint/2010/main" val="497990767"/>
              </p:ext>
            </p:extLst>
          </p:nvPr>
        </p:nvGraphicFramePr>
        <p:xfrm>
          <a:off x="6200775" y="1793363"/>
          <a:ext cx="5680075" cy="3803570"/>
        </p:xfrm>
        <a:graphic>
          <a:graphicData uri="http://schemas.openxmlformats.org/drawingml/2006/chart">
            <c:chart xmlns:c="http://schemas.openxmlformats.org/drawingml/2006/chart" xmlns:r="http://schemas.openxmlformats.org/officeDocument/2006/relationships" r:id="rId4"/>
          </a:graphicData>
        </a:graphic>
      </p:graphicFrame>
      <p:sp>
        <p:nvSpPr>
          <p:cNvPr id="13" name="Rounded Rectangle 12"/>
          <p:cNvSpPr/>
          <p:nvPr/>
        </p:nvSpPr>
        <p:spPr bwMode="gray">
          <a:xfrm>
            <a:off x="6200775" y="2213253"/>
            <a:ext cx="5680074" cy="265176"/>
          </a:xfrm>
          <a:prstGeom prst="roundRect">
            <a:avLst>
              <a:gd name="adj" fmla="val 0"/>
            </a:avLst>
          </a:prstGeom>
          <a:noFill/>
          <a:ln w="19050" cap="flat" cmpd="sng" algn="ctr">
            <a:solidFill>
              <a:srgbClr val="E555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FFFFFF"/>
              </a:solidFill>
            </a:endParaRPr>
          </a:p>
        </p:txBody>
      </p:sp>
      <p:sp>
        <p:nvSpPr>
          <p:cNvPr id="14" name="Rounded Rectangle 13"/>
          <p:cNvSpPr/>
          <p:nvPr/>
        </p:nvSpPr>
        <p:spPr bwMode="gray">
          <a:xfrm>
            <a:off x="6200774" y="3119120"/>
            <a:ext cx="5680075" cy="264769"/>
          </a:xfrm>
          <a:prstGeom prst="roundRect">
            <a:avLst>
              <a:gd name="adj" fmla="val 0"/>
            </a:avLst>
          </a:prstGeom>
          <a:noFill/>
          <a:ln w="19050" cap="flat" cmpd="sng" algn="ctr">
            <a:solidFill>
              <a:srgbClr val="E555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FFFFFF"/>
              </a:solidFill>
            </a:endParaRPr>
          </a:p>
        </p:txBody>
      </p:sp>
      <p:sp>
        <p:nvSpPr>
          <p:cNvPr id="15" name="Text Box 91"/>
          <p:cNvSpPr txBox="1">
            <a:spLocks noChangeAspect="1" noChangeArrowheads="1"/>
          </p:cNvSpPr>
          <p:nvPr/>
        </p:nvSpPr>
        <p:spPr bwMode="gray">
          <a:xfrm>
            <a:off x="304800" y="5796673"/>
            <a:ext cx="6829530" cy="642227"/>
          </a:xfrm>
          <a:prstGeom prst="rect">
            <a:avLst/>
          </a:prstGeom>
        </p:spPr>
        <p:txBody>
          <a:bodyPr wrap="square" lIns="0" tIns="0" rIns="0" bIns="91440" anchor="b">
            <a:spAutoFit/>
          </a:bodyPr>
          <a:lstStyle>
            <a:defPPr>
              <a:defRPr lang="en-US"/>
            </a:defPPr>
            <a:lvl1pPr algn="l">
              <a:spcBef>
                <a:spcPts val="0"/>
              </a:spcBef>
              <a:spcAft>
                <a:spcPts val="600"/>
              </a:spcAft>
              <a:defRPr sz="900">
                <a:solidFill>
                  <a:srgbClr val="000000"/>
                </a:solidFill>
                <a:latin typeface="Arial" panose="020B0604020202020204" pitchFamily="34" charset="0"/>
              </a:defRPr>
            </a:lvl1pPr>
          </a:lstStyle>
          <a:p>
            <a:pPr>
              <a:spcAft>
                <a:spcPts val="200"/>
              </a:spcAft>
            </a:pPr>
            <a:r>
              <a:rPr lang="en-US" dirty="0"/>
              <a:t>"Applications" includes development, integration, CRM, ERP, supply chain management and portals, content, and collaboration.</a:t>
            </a:r>
          </a:p>
          <a:p>
            <a:pPr>
              <a:spcAft>
                <a:spcPts val="200"/>
              </a:spcAft>
            </a:pPr>
            <a:r>
              <a:rPr lang="en-US" dirty="0"/>
              <a:t>Q13A: Which roles or functional areas do you regularly collaborate with?</a:t>
            </a:r>
          </a:p>
          <a:p>
            <a:pPr>
              <a:spcAft>
                <a:spcPts val="200"/>
              </a:spcAft>
            </a:pPr>
            <a:r>
              <a:rPr lang="en-US" dirty="0"/>
              <a:t>Q16: Which are the role(s) or functional area(s) that you should collaborate with, other than that which you regularly collaborate with?</a:t>
            </a:r>
            <a:br>
              <a:rPr lang="en-US" dirty="0"/>
            </a:br>
            <a:r>
              <a:rPr lang="en-US" dirty="0"/>
              <a:t>Base: n = 274</a:t>
            </a:r>
          </a:p>
        </p:txBody>
      </p:sp>
    </p:spTree>
    <p:extLst>
      <p:ext uri="{BB962C8B-B14F-4D97-AF65-F5344CB8AC3E}">
        <p14:creationId xmlns:p14="http://schemas.microsoft.com/office/powerpoint/2010/main" val="299114548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SIZELISTINDEX" val="2"/>
  <p:tag name="SAFEMARGIN" val="0"/>
  <p:tag name="VERTICALOFFSET" val="0"/>
  <p:tag name="HORIZONTALOFFSET" val="0"/>
  <p:tag name="CUSTOMNAME" val="%f_Resized"/>
  <p:tag name="NAMEOPTION" val="RESIZED_LAS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neric 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F5F"/>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blank.potx" id="{0BD03C57-11D2-479E-A201-1DCA78150DF0}" vid="{BACD8ACC-66A2-44BA-862A-57AEF4C76190}"/>
    </a:ext>
  </a:extLst>
</a:theme>
</file>

<file path=ppt/theme/theme2.xml><?xml version="1.0" encoding="utf-8"?>
<a:theme xmlns:a="http://schemas.openxmlformats.org/drawingml/2006/main" name="Grey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F5F"/>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blank.potx" id="{0BD03C57-11D2-479E-A201-1DCA78150DF0}" vid="{61B24AE5-6D3D-4687-950A-F51BD5CF887C}"/>
    </a:ext>
  </a:extLst>
</a:theme>
</file>

<file path=ppt/theme/theme3.xml><?xml version="1.0" encoding="utf-8"?>
<a:theme xmlns:a="http://schemas.openxmlformats.org/drawingml/2006/main" name="Office Theme">
  <a:themeElements>
    <a:clrScheme name="RIG-2015a">
      <a:dk1>
        <a:srgbClr val="000000"/>
      </a:dk1>
      <a:lt1>
        <a:srgbClr val="FFFFFF"/>
      </a:lt1>
      <a:dk2>
        <a:srgbClr val="FFFFFF"/>
      </a:dk2>
      <a:lt2>
        <a:srgbClr val="6E96D5"/>
      </a:lt2>
      <a:accent1>
        <a:srgbClr val="00529B"/>
      </a:accent1>
      <a:accent2>
        <a:srgbClr val="46A33F"/>
      </a:accent2>
      <a:accent3>
        <a:srgbClr val="E5550D"/>
      </a:accent3>
      <a:accent4>
        <a:srgbClr val="6E96D5"/>
      </a:accent4>
      <a:accent5>
        <a:srgbClr val="CDCDCD"/>
      </a:accent5>
      <a:accent6>
        <a:srgbClr val="AC0000"/>
      </a:accent6>
      <a:hlink>
        <a:srgbClr val="6E96D5"/>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22</Pages>
  <Words>5166</Words>
  <Application>Microsoft Office PowerPoint</Application>
  <PresentationFormat>Widescreen</PresentationFormat>
  <Paragraphs>413</Paragraphs>
  <Slides>24</Slides>
  <Notes>24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4" baseType="lpstr">
      <vt:lpstr>Arial Unicode MS</vt:lpstr>
      <vt:lpstr>Arial</vt:lpstr>
      <vt:lpstr>Calibri</vt:lpstr>
      <vt:lpstr>Times</vt:lpstr>
      <vt:lpstr>Times New Roman</vt:lpstr>
      <vt:lpstr>Wingdings</vt:lpstr>
      <vt:lpstr>Wingdings 3</vt:lpstr>
      <vt:lpstr>Generic White Master</vt:lpstr>
      <vt:lpstr>Grey Master</vt:lpstr>
      <vt:lpstr>think-cell Slide</vt:lpstr>
      <vt:lpstr>Leadership Vision for 2019: Program and Portfolio Management Leader</vt:lpstr>
      <vt:lpstr>Implementing Digital Platforms Is a Team Effort</vt:lpstr>
      <vt:lpstr>Key Challenges for PPM Leaders and PMOs</vt:lpstr>
      <vt:lpstr>Key Issues</vt:lpstr>
      <vt:lpstr>Why Have a PMO and Other PPM Functions?</vt:lpstr>
      <vt:lpstr>Gartner Predicts: Change Is Here Now for PPM </vt:lpstr>
      <vt:lpstr>Gartner Predicts: Strategy Needs Humans, Maybe Projects Don't</vt:lpstr>
      <vt:lpstr>PPM Innovation Is Possible and Necessary ㄧ Move Early With Innovations That Make Sense</vt:lpstr>
      <vt:lpstr>PPM Leaders Do Not Regularly Collaborate With the "Team" Associated With Digital Transformation, Despite Other Leaders Seeing It as Important — Don't Let Someone Else Fill This Vacuum</vt:lpstr>
      <vt:lpstr>Key Issues</vt:lpstr>
      <vt:lpstr>PPM ITScore Maturity Model — Level 2 Can Be Zombies, Level 3 Is OK for Now, Level 4 Needed for Digital Futures</vt:lpstr>
      <vt:lpstr>According to Gartner Research, PMOs Need to "Shift Emphasis" for the Digital Era</vt:lpstr>
      <vt:lpstr>Evolving and Repositioning: PMOs Can Only Persist by Enabling Enterprise Strategy, Program and Change</vt:lpstr>
      <vt:lpstr>The Ps — Definitions Vary by Organization, but Coexistence Is a Must as All Forms of Building Capabilities and Executing Change Will Be Called Into Play</vt:lpstr>
      <vt:lpstr>Build a Business Agile Mindset to Enable Enterprise Agility, Including, but Not Exclusive to IT </vt:lpstr>
      <vt:lpstr>Key Issues</vt:lpstr>
      <vt:lpstr>To Be a Great PMO Leader, You Must Hone 5 Specific Soft Skills to Facilitate Success and Execution Through the Work of Others</vt:lpstr>
      <vt:lpstr>Choose Behaviors Today That Move You Toward an Activist PMO Approach</vt:lpstr>
      <vt:lpstr>Competencies for the Future: Project Manager</vt:lpstr>
      <vt:lpstr>Competencies for the Future: Program Manager</vt:lpstr>
      <vt:lpstr>Competencies for the Future: Portfolio Manager</vt:lpstr>
      <vt:lpstr>Key Issues</vt:lpstr>
      <vt:lpstr>Next Action Steps</vt:lpstr>
      <vt:lpstr>Gartner Recommended Research</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2018-03-13T15:57:55Z</dcterms:created>
  <dcterms:modified xsi:type="dcterms:W3CDTF">2018-03-13T15:57:56Z</dcterms:modified>
</cp:coreProperties>
</file>