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90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</p:sldIdLst>
  <p:sldSz cx="9144000" cy="6858000" type="screen4x3"/>
  <p:notesSz cx="6858000" cy="9144000"/>
  <p:embeddedFontLst>
    <p:embeddedFont>
      <p:font typeface="Corbel" panose="020B050302020402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8" y="8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493848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551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7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16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00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307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932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8501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601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293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89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358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63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99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189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680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6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34369F0-0575-4F0F-B09E-99191CDA3989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A488D0A-6162-4E72-84AA-C020BE9FA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18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Predictive Analytics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 Marshall, MD MPH MISM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DoD Clinical Informatics Fellowship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157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264023"/>
          </a:xfrm>
        </p:spPr>
        <p:txBody>
          <a:bodyPr/>
          <a:lstStyle/>
          <a:p>
            <a:r>
              <a:rPr lang="en-US" dirty="0" smtClean="0"/>
              <a:t>Descriptive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721224"/>
            <a:ext cx="7704667" cy="4278592"/>
          </a:xfrm>
        </p:spPr>
        <p:txBody>
          <a:bodyPr>
            <a:normAutofit fontScale="92500"/>
          </a:bodyPr>
          <a:lstStyle/>
          <a:p>
            <a:r>
              <a:rPr lang="en-US" dirty="0"/>
              <a:t>Descriptive models quantify relationships in data in a </a:t>
            </a:r>
            <a:r>
              <a:rPr lang="en-US" dirty="0" smtClean="0"/>
              <a:t>way that </a:t>
            </a:r>
            <a:r>
              <a:rPr lang="en-US" dirty="0"/>
              <a:t>is often used to classify customers or prospects </a:t>
            </a:r>
            <a:r>
              <a:rPr lang="en-US" dirty="0" smtClean="0"/>
              <a:t>into groups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Unlike </a:t>
            </a:r>
            <a:r>
              <a:rPr lang="en-US" dirty="0"/>
              <a:t>predictive models that focus on </a:t>
            </a:r>
            <a:r>
              <a:rPr lang="en-US" dirty="0" smtClean="0"/>
              <a:t>predicting a </a:t>
            </a:r>
            <a:r>
              <a:rPr lang="en-US" dirty="0"/>
              <a:t>single customer behavior (such as credit risk), </a:t>
            </a:r>
            <a:r>
              <a:rPr lang="en-US" dirty="0" smtClean="0"/>
              <a:t>descriptive models </a:t>
            </a:r>
            <a:r>
              <a:rPr lang="en-US" dirty="0"/>
              <a:t>identify many diﬀerent relationships </a:t>
            </a:r>
            <a:r>
              <a:rPr lang="en-US" dirty="0" smtClean="0"/>
              <a:t>between customers </a:t>
            </a:r>
            <a:r>
              <a:rPr lang="en-US" dirty="0"/>
              <a:t>or products. </a:t>
            </a:r>
            <a:endParaRPr lang="en-US" dirty="0" smtClean="0"/>
          </a:p>
          <a:p>
            <a:r>
              <a:rPr lang="en-US" dirty="0" smtClean="0"/>
              <a:t>Descriptive models </a:t>
            </a:r>
            <a:r>
              <a:rPr lang="en-US" dirty="0"/>
              <a:t>can be used, for example, to categorize </a:t>
            </a:r>
            <a:r>
              <a:rPr lang="en-US" dirty="0" smtClean="0"/>
              <a:t>customers by </a:t>
            </a:r>
            <a:r>
              <a:rPr lang="en-US" dirty="0"/>
              <a:t>their product preferences and life stage. </a:t>
            </a:r>
            <a:endParaRPr lang="en-US" dirty="0" smtClean="0"/>
          </a:p>
          <a:p>
            <a:r>
              <a:rPr lang="en-US" dirty="0" smtClean="0"/>
              <a:t>Descriptive modeling </a:t>
            </a:r>
            <a:r>
              <a:rPr lang="en-US" dirty="0"/>
              <a:t>tools can be utilized to develop further </a:t>
            </a:r>
            <a:r>
              <a:rPr lang="en-US" dirty="0" smtClean="0"/>
              <a:t>models that </a:t>
            </a:r>
            <a:r>
              <a:rPr lang="en-US" dirty="0"/>
              <a:t>can simulate large number of individualized </a:t>
            </a:r>
            <a:r>
              <a:rPr lang="en-US" dirty="0" smtClean="0"/>
              <a:t>agents and </a:t>
            </a:r>
            <a:r>
              <a:rPr lang="en-US" dirty="0"/>
              <a:t>make predictions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21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398493"/>
          </a:xfrm>
        </p:spPr>
        <p:txBody>
          <a:bodyPr/>
          <a:lstStyle/>
          <a:p>
            <a:r>
              <a:rPr lang="en-US" dirty="0" smtClean="0"/>
              <a:t>Decision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855694"/>
            <a:ext cx="7704667" cy="4144122"/>
          </a:xfrm>
        </p:spPr>
        <p:txBody>
          <a:bodyPr>
            <a:normAutofit/>
          </a:bodyPr>
          <a:lstStyle/>
          <a:p>
            <a:r>
              <a:rPr lang="en-US" dirty="0"/>
              <a:t>Decision models describe </a:t>
            </a:r>
            <a:r>
              <a:rPr lang="en-US" dirty="0" smtClean="0"/>
              <a:t>relationship </a:t>
            </a:r>
            <a:r>
              <a:rPr lang="en-US" dirty="0"/>
              <a:t>between </a:t>
            </a:r>
            <a:r>
              <a:rPr lang="en-US" dirty="0" smtClean="0"/>
              <a:t>all elements </a:t>
            </a:r>
            <a:r>
              <a:rPr lang="en-US" dirty="0"/>
              <a:t>of a decision </a:t>
            </a:r>
            <a:r>
              <a:rPr lang="en-US" dirty="0" smtClean="0"/>
              <a:t>—known </a:t>
            </a:r>
            <a:r>
              <a:rPr lang="en-US" dirty="0"/>
              <a:t>data (including </a:t>
            </a:r>
            <a:r>
              <a:rPr lang="en-US" dirty="0" smtClean="0"/>
              <a:t>results of </a:t>
            </a:r>
            <a:r>
              <a:rPr lang="en-US" dirty="0"/>
              <a:t>predictive models), </a:t>
            </a:r>
            <a:r>
              <a:rPr lang="en-US" dirty="0" smtClean="0"/>
              <a:t>decision</a:t>
            </a:r>
            <a:r>
              <a:rPr lang="en-US" dirty="0"/>
              <a:t>, and </a:t>
            </a:r>
            <a:r>
              <a:rPr lang="en-US" dirty="0" smtClean="0"/>
              <a:t>forecast results </a:t>
            </a:r>
            <a:r>
              <a:rPr lang="en-US" dirty="0"/>
              <a:t>of the decision — in order to predict </a:t>
            </a:r>
            <a:r>
              <a:rPr lang="en-US" dirty="0" smtClean="0"/>
              <a:t>results of decisions </a:t>
            </a:r>
            <a:r>
              <a:rPr lang="en-US" dirty="0"/>
              <a:t>involving many </a:t>
            </a:r>
            <a:r>
              <a:rPr lang="en-US" dirty="0" smtClean="0"/>
              <a:t>variables</a:t>
            </a:r>
            <a:endParaRPr lang="en-US" dirty="0"/>
          </a:p>
          <a:p>
            <a:r>
              <a:rPr lang="en-US" dirty="0"/>
              <a:t>Decision models </a:t>
            </a:r>
            <a:r>
              <a:rPr lang="en-US" dirty="0" smtClean="0"/>
              <a:t>generally </a:t>
            </a:r>
            <a:r>
              <a:rPr lang="en-US" dirty="0"/>
              <a:t>used </a:t>
            </a:r>
            <a:r>
              <a:rPr lang="en-US" dirty="0" smtClean="0"/>
              <a:t>to develop </a:t>
            </a:r>
            <a:r>
              <a:rPr lang="en-US" dirty="0"/>
              <a:t>decision logic or </a:t>
            </a:r>
            <a:r>
              <a:rPr lang="en-US" dirty="0" smtClean="0"/>
              <a:t>set </a:t>
            </a:r>
            <a:r>
              <a:rPr lang="en-US" dirty="0"/>
              <a:t>of business rules that </a:t>
            </a:r>
            <a:r>
              <a:rPr lang="en-US" dirty="0" smtClean="0"/>
              <a:t>will produce desired </a:t>
            </a:r>
            <a:r>
              <a:rPr lang="en-US" dirty="0"/>
              <a:t>action for every customer </a:t>
            </a:r>
            <a:r>
              <a:rPr lang="en-US" dirty="0" smtClean="0"/>
              <a:t>(patient) or </a:t>
            </a:r>
            <a:r>
              <a:rPr lang="en-US" dirty="0"/>
              <a:t>circumstance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77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250575"/>
          </a:xfrm>
        </p:spPr>
        <p:txBody>
          <a:bodyPr/>
          <a:lstStyle/>
          <a:p>
            <a:r>
              <a:rPr lang="en-US" dirty="0" smtClean="0"/>
              <a:t>Clinical Decision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815353"/>
            <a:ext cx="7704667" cy="4184463"/>
          </a:xfrm>
        </p:spPr>
        <p:txBody>
          <a:bodyPr>
            <a:normAutofit fontScale="92500"/>
          </a:bodyPr>
          <a:lstStyle/>
          <a:p>
            <a:r>
              <a:rPr lang="en-US" dirty="0"/>
              <a:t>P</a:t>
            </a:r>
            <a:r>
              <a:rPr lang="en-US" dirty="0" smtClean="0"/>
              <a:t>redictive </a:t>
            </a:r>
            <a:r>
              <a:rPr lang="en-US" dirty="0"/>
              <a:t>analysis in health care primarily </a:t>
            </a:r>
            <a:r>
              <a:rPr lang="en-US" dirty="0" smtClean="0"/>
              <a:t>used to determine </a:t>
            </a:r>
            <a:r>
              <a:rPr lang="en-US" dirty="0"/>
              <a:t>which patients </a:t>
            </a:r>
            <a:r>
              <a:rPr lang="en-US" dirty="0" smtClean="0"/>
              <a:t>at </a:t>
            </a:r>
            <a:r>
              <a:rPr lang="en-US" dirty="0"/>
              <a:t>risk of developing </a:t>
            </a:r>
            <a:r>
              <a:rPr lang="en-US" dirty="0" smtClean="0"/>
              <a:t>certain conditions</a:t>
            </a:r>
            <a:r>
              <a:rPr lang="en-US" dirty="0"/>
              <a:t>, like diabetes, asthma, heart disease, and </a:t>
            </a:r>
            <a:r>
              <a:rPr lang="en-US" dirty="0" smtClean="0"/>
              <a:t>other lifetime illnesses </a:t>
            </a:r>
          </a:p>
          <a:p>
            <a:r>
              <a:rPr lang="en-US" dirty="0" smtClean="0"/>
              <a:t>Additionally</a:t>
            </a:r>
            <a:r>
              <a:rPr lang="en-US" dirty="0"/>
              <a:t>, sophisticated clinical </a:t>
            </a:r>
            <a:r>
              <a:rPr lang="en-US" dirty="0" smtClean="0"/>
              <a:t>decision support </a:t>
            </a:r>
            <a:r>
              <a:rPr lang="en-US" dirty="0"/>
              <a:t>systems incorporate predictive analytics </a:t>
            </a:r>
            <a:r>
              <a:rPr lang="en-US" dirty="0" smtClean="0"/>
              <a:t>to support </a:t>
            </a:r>
            <a:r>
              <a:rPr lang="en-US" dirty="0"/>
              <a:t>medical decision making at the point of </a:t>
            </a:r>
            <a:r>
              <a:rPr lang="en-US" dirty="0" smtClean="0"/>
              <a:t>care </a:t>
            </a:r>
          </a:p>
          <a:p>
            <a:r>
              <a:rPr lang="en-US" dirty="0" smtClean="0"/>
              <a:t>Working </a:t>
            </a:r>
            <a:r>
              <a:rPr lang="en-US" dirty="0"/>
              <a:t>deﬁnition </a:t>
            </a:r>
            <a:r>
              <a:rPr lang="en-US" dirty="0" smtClean="0"/>
              <a:t>proposed </a:t>
            </a:r>
            <a:r>
              <a:rPr lang="en-US" dirty="0"/>
              <a:t>by Robert </a:t>
            </a:r>
            <a:r>
              <a:rPr lang="en-US" dirty="0" smtClean="0"/>
              <a:t>Hayward of </a:t>
            </a:r>
            <a:r>
              <a:rPr lang="en-US" dirty="0"/>
              <a:t>the Centre for Health Evidence: “Clinical </a:t>
            </a:r>
            <a:r>
              <a:rPr lang="en-US" dirty="0" smtClean="0"/>
              <a:t>Decision Support </a:t>
            </a:r>
            <a:r>
              <a:rPr lang="en-US" dirty="0"/>
              <a:t>Systems link health observations with </a:t>
            </a:r>
            <a:r>
              <a:rPr lang="en-US" dirty="0" smtClean="0"/>
              <a:t>health knowledge </a:t>
            </a:r>
            <a:r>
              <a:rPr lang="en-US" dirty="0"/>
              <a:t>to inﬂuence health choices by clinicians </a:t>
            </a:r>
            <a:r>
              <a:rPr lang="en-US" dirty="0" smtClean="0"/>
              <a:t>for improved </a:t>
            </a:r>
            <a:r>
              <a:rPr lang="en-US" dirty="0"/>
              <a:t>health care.”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24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156446"/>
          </a:xfrm>
        </p:spPr>
        <p:txBody>
          <a:bodyPr/>
          <a:lstStyle/>
          <a:p>
            <a:r>
              <a:rPr lang="en-US" dirty="0" smtClean="0"/>
              <a:t>Population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613647"/>
            <a:ext cx="7704667" cy="4386169"/>
          </a:xfrm>
        </p:spPr>
        <p:txBody>
          <a:bodyPr/>
          <a:lstStyle/>
          <a:p>
            <a:r>
              <a:rPr lang="en-US" dirty="0" smtClean="0"/>
              <a:t>Can use predictive analytics to forecast disease burden and healthcare resource utilization rates for a given population </a:t>
            </a:r>
          </a:p>
          <a:p>
            <a:pPr lvl="1"/>
            <a:r>
              <a:rPr lang="en-US" dirty="0" smtClean="0"/>
              <a:t>Can use zip code analysis for median income, age distribution, gender prevalence, education level, crime statistics, and more readily available historical/demographic factors</a:t>
            </a:r>
          </a:p>
          <a:p>
            <a:pPr lvl="1"/>
            <a:r>
              <a:rPr lang="en-US" dirty="0" smtClean="0"/>
              <a:t>Combine these with national statistics on disease burden, accidents/trauma and healthcare utilization rates to predict future use/needs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2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196787"/>
          </a:xfrm>
        </p:spPr>
        <p:txBody>
          <a:bodyPr/>
          <a:lstStyle/>
          <a:p>
            <a:r>
              <a:rPr lang="en-US" dirty="0" smtClean="0"/>
              <a:t>Analytic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653988"/>
            <a:ext cx="7704667" cy="434582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approaches </a:t>
            </a:r>
            <a:r>
              <a:rPr lang="en-US" dirty="0"/>
              <a:t>and techniques used to conduct </a:t>
            </a:r>
            <a:r>
              <a:rPr lang="en-US" dirty="0" smtClean="0"/>
              <a:t>predictive analytics </a:t>
            </a:r>
            <a:r>
              <a:rPr lang="en-US" dirty="0"/>
              <a:t>can broadly be grouped into regression </a:t>
            </a:r>
            <a:r>
              <a:rPr lang="en-US" dirty="0" smtClean="0"/>
              <a:t>techniques </a:t>
            </a:r>
            <a:r>
              <a:rPr lang="en-US" dirty="0"/>
              <a:t>and machine learning </a:t>
            </a:r>
            <a:r>
              <a:rPr lang="en-US" dirty="0" smtClean="0"/>
              <a:t>techniques</a:t>
            </a:r>
          </a:p>
          <a:p>
            <a:r>
              <a:rPr lang="en-US" dirty="0"/>
              <a:t>Regression models are </a:t>
            </a:r>
            <a:r>
              <a:rPr lang="en-US" dirty="0" smtClean="0"/>
              <a:t>mainstay </a:t>
            </a:r>
            <a:r>
              <a:rPr lang="en-US" dirty="0"/>
              <a:t>of predictive analytics.</a:t>
            </a:r>
          </a:p>
          <a:p>
            <a:pPr lvl="1"/>
            <a:r>
              <a:rPr lang="en-US" dirty="0" smtClean="0"/>
              <a:t>Focus </a:t>
            </a:r>
            <a:r>
              <a:rPr lang="en-US" dirty="0"/>
              <a:t>lies on establishing </a:t>
            </a:r>
            <a:r>
              <a:rPr lang="en-US" dirty="0" smtClean="0"/>
              <a:t>mathematical equation as model </a:t>
            </a:r>
            <a:r>
              <a:rPr lang="en-US" dirty="0"/>
              <a:t>to represent </a:t>
            </a:r>
            <a:r>
              <a:rPr lang="en-US" dirty="0" smtClean="0"/>
              <a:t>interactions </a:t>
            </a:r>
            <a:r>
              <a:rPr lang="en-US" dirty="0"/>
              <a:t>between </a:t>
            </a:r>
            <a:r>
              <a:rPr lang="en-US" dirty="0" smtClean="0"/>
              <a:t>the diﬀerent </a:t>
            </a:r>
            <a:r>
              <a:rPr lang="en-US" dirty="0"/>
              <a:t>variables in consideration. </a:t>
            </a:r>
            <a:endParaRPr lang="en-US" dirty="0" smtClean="0"/>
          </a:p>
          <a:p>
            <a:r>
              <a:rPr lang="en-US" dirty="0"/>
              <a:t>Machine </a:t>
            </a:r>
            <a:r>
              <a:rPr lang="en-US" dirty="0" smtClean="0"/>
              <a:t>learning originally </a:t>
            </a:r>
            <a:r>
              <a:rPr lang="en-US" dirty="0"/>
              <a:t>employed to develop techniques to enable </a:t>
            </a:r>
            <a:r>
              <a:rPr lang="en-US" dirty="0" smtClean="0"/>
              <a:t>computers to learn</a:t>
            </a:r>
          </a:p>
          <a:p>
            <a:pPr lvl="1"/>
            <a:r>
              <a:rPr lang="en-US" dirty="0" smtClean="0"/>
              <a:t>For very complex underlying relationships with unknown dependencies, </a:t>
            </a:r>
            <a:r>
              <a:rPr lang="en-US" dirty="0"/>
              <a:t>machine learning techniques </a:t>
            </a:r>
            <a:r>
              <a:rPr lang="en-US" dirty="0" smtClean="0"/>
              <a:t>can emulate human cognition </a:t>
            </a:r>
            <a:r>
              <a:rPr lang="en-US" dirty="0"/>
              <a:t>and learn from training examples to predict </a:t>
            </a:r>
            <a:r>
              <a:rPr lang="en-US" dirty="0" smtClean="0"/>
              <a:t>future events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834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223681"/>
          </a:xfrm>
        </p:spPr>
        <p:txBody>
          <a:bodyPr/>
          <a:lstStyle/>
          <a:p>
            <a:r>
              <a:rPr lang="en-US" dirty="0" smtClean="0"/>
              <a:t>Linear Regression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680882"/>
            <a:ext cx="7704667" cy="431893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Analyzes relationship between response </a:t>
            </a:r>
            <a:r>
              <a:rPr lang="en-US" dirty="0"/>
              <a:t>or dependent variable and </a:t>
            </a:r>
            <a:r>
              <a:rPr lang="en-US" dirty="0" smtClean="0"/>
              <a:t>set </a:t>
            </a:r>
            <a:r>
              <a:rPr lang="en-US" dirty="0"/>
              <a:t>of </a:t>
            </a:r>
            <a:r>
              <a:rPr lang="en-US" dirty="0" smtClean="0"/>
              <a:t>independent or </a:t>
            </a:r>
            <a:r>
              <a:rPr lang="en-US" dirty="0"/>
              <a:t>predictor </a:t>
            </a:r>
            <a:r>
              <a:rPr lang="en-US" dirty="0" smtClean="0"/>
              <a:t>variables </a:t>
            </a:r>
          </a:p>
          <a:p>
            <a:r>
              <a:rPr lang="en-US" dirty="0"/>
              <a:t>R</a:t>
            </a:r>
            <a:r>
              <a:rPr lang="en-US" dirty="0" smtClean="0"/>
              <a:t>elationship expressed as </a:t>
            </a:r>
            <a:r>
              <a:rPr lang="en-US" dirty="0"/>
              <a:t>an equation that </a:t>
            </a:r>
            <a:r>
              <a:rPr lang="en-US" dirty="0" smtClean="0"/>
              <a:t>predicts </a:t>
            </a:r>
            <a:r>
              <a:rPr lang="en-US" dirty="0"/>
              <a:t>response </a:t>
            </a:r>
            <a:r>
              <a:rPr lang="en-US" dirty="0" smtClean="0"/>
              <a:t>variable as linear </a:t>
            </a:r>
            <a:r>
              <a:rPr lang="en-US" dirty="0"/>
              <a:t>function of the </a:t>
            </a:r>
            <a:r>
              <a:rPr lang="en-US" dirty="0" smtClean="0"/>
              <a:t>parameters </a:t>
            </a:r>
          </a:p>
          <a:p>
            <a:r>
              <a:rPr lang="en-US" dirty="0"/>
              <a:t>P</a:t>
            </a:r>
            <a:r>
              <a:rPr lang="en-US" dirty="0" smtClean="0"/>
              <a:t>arameters adjusted </a:t>
            </a:r>
            <a:r>
              <a:rPr lang="en-US" dirty="0"/>
              <a:t>so that a measure of ﬁt is </a:t>
            </a:r>
            <a:r>
              <a:rPr lang="en-US" dirty="0" smtClean="0"/>
              <a:t>optimized </a:t>
            </a:r>
          </a:p>
          <a:p>
            <a:r>
              <a:rPr lang="en-US" dirty="0" smtClean="0"/>
              <a:t>Much of </a:t>
            </a:r>
            <a:r>
              <a:rPr lang="en-US" dirty="0"/>
              <a:t>the eﬀort in model ﬁtting </a:t>
            </a:r>
            <a:r>
              <a:rPr lang="en-US" dirty="0" smtClean="0"/>
              <a:t>focused </a:t>
            </a:r>
            <a:r>
              <a:rPr lang="en-US" dirty="0"/>
              <a:t>on minimizing </a:t>
            </a:r>
            <a:r>
              <a:rPr lang="en-US" dirty="0" smtClean="0"/>
              <a:t>size </a:t>
            </a:r>
            <a:r>
              <a:rPr lang="en-US" dirty="0"/>
              <a:t>of </a:t>
            </a:r>
            <a:r>
              <a:rPr lang="en-US" dirty="0" smtClean="0"/>
              <a:t>residual</a:t>
            </a:r>
            <a:r>
              <a:rPr lang="en-US" dirty="0"/>
              <a:t>, as well as ensuring that it is </a:t>
            </a:r>
            <a:r>
              <a:rPr lang="en-US" dirty="0" smtClean="0"/>
              <a:t>randomly distributed </a:t>
            </a:r>
            <a:r>
              <a:rPr lang="en-US" dirty="0"/>
              <a:t>with respect to </a:t>
            </a:r>
            <a:r>
              <a:rPr lang="en-US" dirty="0" smtClean="0"/>
              <a:t>model predictions</a:t>
            </a:r>
          </a:p>
          <a:p>
            <a:r>
              <a:rPr lang="en-US" dirty="0" smtClean="0"/>
              <a:t>Generally </a:t>
            </a:r>
            <a:r>
              <a:rPr lang="en-US" dirty="0"/>
              <a:t>used </a:t>
            </a:r>
            <a:r>
              <a:rPr lang="en-US" dirty="0" smtClean="0"/>
              <a:t>when response </a:t>
            </a:r>
            <a:r>
              <a:rPr lang="en-US" dirty="0"/>
              <a:t>variable is continuous and has an </a:t>
            </a:r>
            <a:r>
              <a:rPr lang="en-US" dirty="0" smtClean="0"/>
              <a:t>unbounded range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94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223681"/>
          </a:xfrm>
        </p:spPr>
        <p:txBody>
          <a:bodyPr/>
          <a:lstStyle/>
          <a:p>
            <a:r>
              <a:rPr lang="en-US" dirty="0" smtClean="0"/>
              <a:t>Discrete Choice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559859"/>
            <a:ext cx="7704667" cy="443995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</a:t>
            </a:r>
            <a:r>
              <a:rPr lang="en-US" dirty="0" smtClean="0"/>
              <a:t>esponse </a:t>
            </a:r>
            <a:r>
              <a:rPr lang="en-US" dirty="0"/>
              <a:t>variable may not be </a:t>
            </a:r>
            <a:r>
              <a:rPr lang="en-US" dirty="0" smtClean="0"/>
              <a:t>continuous but </a:t>
            </a:r>
            <a:r>
              <a:rPr lang="en-US" dirty="0"/>
              <a:t>rather </a:t>
            </a:r>
            <a:r>
              <a:rPr lang="en-US" dirty="0" smtClean="0"/>
              <a:t>discrete </a:t>
            </a:r>
          </a:p>
          <a:p>
            <a:r>
              <a:rPr lang="en-US" dirty="0" smtClean="0"/>
              <a:t>While </a:t>
            </a:r>
            <a:r>
              <a:rPr lang="en-US" dirty="0"/>
              <a:t>mathematically </a:t>
            </a:r>
            <a:r>
              <a:rPr lang="en-US" dirty="0" smtClean="0"/>
              <a:t>feasible to apply </a:t>
            </a:r>
            <a:r>
              <a:rPr lang="en-US" dirty="0"/>
              <a:t>multivariate regression to discrete ordered </a:t>
            </a:r>
            <a:r>
              <a:rPr lang="en-US" dirty="0" smtClean="0"/>
              <a:t>dependent variables</a:t>
            </a:r>
            <a:r>
              <a:rPr lang="en-US" dirty="0"/>
              <a:t>, some of the assumptions behind the </a:t>
            </a:r>
            <a:r>
              <a:rPr lang="en-US" dirty="0" smtClean="0"/>
              <a:t>theory of </a:t>
            </a:r>
            <a:r>
              <a:rPr lang="en-US" dirty="0"/>
              <a:t>multivariate linear regression no longer </a:t>
            </a:r>
            <a:r>
              <a:rPr lang="en-US" dirty="0" smtClean="0"/>
              <a:t>hold </a:t>
            </a:r>
          </a:p>
          <a:p>
            <a:r>
              <a:rPr lang="en-US" dirty="0" smtClean="0"/>
              <a:t>Are </a:t>
            </a:r>
            <a:r>
              <a:rPr lang="en-US" dirty="0"/>
              <a:t>other </a:t>
            </a:r>
            <a:r>
              <a:rPr lang="en-US" dirty="0" smtClean="0"/>
              <a:t>techniques, </a:t>
            </a:r>
            <a:r>
              <a:rPr lang="en-US" dirty="0"/>
              <a:t>such as discrete choice </a:t>
            </a:r>
            <a:r>
              <a:rPr lang="en-US" dirty="0" smtClean="0"/>
              <a:t>models, better </a:t>
            </a:r>
            <a:r>
              <a:rPr lang="en-US" dirty="0"/>
              <a:t>suited for this type of </a:t>
            </a:r>
            <a:r>
              <a:rPr lang="en-US" dirty="0" smtClean="0"/>
              <a:t>analysis </a:t>
            </a:r>
          </a:p>
          <a:p>
            <a:r>
              <a:rPr lang="en-US" dirty="0" smtClean="0"/>
              <a:t>If dependent variable discrete</a:t>
            </a:r>
            <a:r>
              <a:rPr lang="en-US" dirty="0"/>
              <a:t>, some of those superior methods </a:t>
            </a:r>
            <a:r>
              <a:rPr lang="en-US" dirty="0" smtClean="0"/>
              <a:t>are logistic </a:t>
            </a:r>
            <a:r>
              <a:rPr lang="en-US" dirty="0"/>
              <a:t>regression, multinomial logit and </a:t>
            </a:r>
            <a:r>
              <a:rPr lang="en-US" dirty="0" err="1"/>
              <a:t>probit</a:t>
            </a:r>
            <a:r>
              <a:rPr lang="en-US" dirty="0"/>
              <a:t> </a:t>
            </a:r>
            <a:r>
              <a:rPr lang="en-US" dirty="0" smtClean="0"/>
              <a:t>models</a:t>
            </a:r>
            <a:endParaRPr lang="en-US" dirty="0"/>
          </a:p>
          <a:p>
            <a:r>
              <a:rPr lang="en-US" dirty="0"/>
              <a:t>Logistic regression and </a:t>
            </a:r>
            <a:r>
              <a:rPr lang="en-US" dirty="0" err="1"/>
              <a:t>probit</a:t>
            </a:r>
            <a:r>
              <a:rPr lang="en-US" dirty="0"/>
              <a:t> models </a:t>
            </a:r>
            <a:r>
              <a:rPr lang="en-US" dirty="0" smtClean="0"/>
              <a:t>used </a:t>
            </a:r>
            <a:r>
              <a:rPr lang="en-US" dirty="0"/>
              <a:t>when </a:t>
            </a:r>
            <a:r>
              <a:rPr lang="en-US" dirty="0" smtClean="0"/>
              <a:t>dependent </a:t>
            </a:r>
            <a:r>
              <a:rPr lang="en-US" dirty="0"/>
              <a:t>variable is </a:t>
            </a:r>
            <a:r>
              <a:rPr lang="en-US" dirty="0" smtClean="0"/>
              <a:t>binary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1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116105"/>
          </a:xfrm>
        </p:spPr>
        <p:txBody>
          <a:bodyPr/>
          <a:lstStyle/>
          <a:p>
            <a:r>
              <a:rPr lang="en-US" dirty="0" smtClean="0"/>
              <a:t>Time Series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573306"/>
            <a:ext cx="7704667" cy="4426510"/>
          </a:xfrm>
        </p:spPr>
        <p:txBody>
          <a:bodyPr>
            <a:normAutofit fontScale="92500"/>
          </a:bodyPr>
          <a:lstStyle/>
          <a:p>
            <a:r>
              <a:rPr lang="en-US" dirty="0"/>
              <a:t>Time series models </a:t>
            </a:r>
            <a:r>
              <a:rPr lang="en-US" dirty="0" smtClean="0"/>
              <a:t>used </a:t>
            </a:r>
            <a:r>
              <a:rPr lang="en-US" dirty="0"/>
              <a:t>for predicting or </a:t>
            </a:r>
            <a:r>
              <a:rPr lang="en-US" dirty="0" smtClean="0"/>
              <a:t>forecasting future </a:t>
            </a:r>
            <a:r>
              <a:rPr lang="en-US" dirty="0"/>
              <a:t>behavior of </a:t>
            </a:r>
            <a:r>
              <a:rPr lang="en-US" dirty="0" smtClean="0"/>
              <a:t>variables </a:t>
            </a:r>
          </a:p>
          <a:p>
            <a:r>
              <a:rPr lang="en-US" dirty="0" smtClean="0"/>
              <a:t>These </a:t>
            </a:r>
            <a:r>
              <a:rPr lang="en-US" dirty="0"/>
              <a:t>models </a:t>
            </a:r>
            <a:r>
              <a:rPr lang="en-US" dirty="0" smtClean="0"/>
              <a:t>account for fact </a:t>
            </a:r>
            <a:r>
              <a:rPr lang="en-US" dirty="0"/>
              <a:t>that data points taken over time may have </a:t>
            </a:r>
            <a:r>
              <a:rPr lang="en-US" dirty="0" smtClean="0"/>
              <a:t>internal </a:t>
            </a:r>
            <a:r>
              <a:rPr lang="en-US" dirty="0"/>
              <a:t>structure (such as autocorrelation, trend or </a:t>
            </a:r>
            <a:r>
              <a:rPr lang="en-US" dirty="0" smtClean="0"/>
              <a:t>seasonal variation</a:t>
            </a:r>
            <a:r>
              <a:rPr lang="en-US" dirty="0"/>
              <a:t>) that should be accounted </a:t>
            </a:r>
            <a:r>
              <a:rPr lang="en-US" dirty="0" smtClean="0"/>
              <a:t>for </a:t>
            </a:r>
          </a:p>
          <a:p>
            <a:r>
              <a:rPr lang="en-US" dirty="0" smtClean="0"/>
              <a:t>Modeling dynamic </a:t>
            </a:r>
            <a:r>
              <a:rPr lang="en-US" dirty="0"/>
              <a:t>path of a variable </a:t>
            </a:r>
            <a:r>
              <a:rPr lang="en-US" dirty="0" smtClean="0"/>
              <a:t>can improve </a:t>
            </a:r>
            <a:r>
              <a:rPr lang="en-US" dirty="0"/>
              <a:t>forecasts since </a:t>
            </a:r>
            <a:r>
              <a:rPr lang="en-US" dirty="0" smtClean="0"/>
              <a:t>predictable </a:t>
            </a:r>
            <a:r>
              <a:rPr lang="en-US" dirty="0"/>
              <a:t>component of </a:t>
            </a:r>
            <a:r>
              <a:rPr lang="en-US" dirty="0" smtClean="0"/>
              <a:t>series </a:t>
            </a:r>
            <a:r>
              <a:rPr lang="en-US" dirty="0"/>
              <a:t>can be projected into the </a:t>
            </a:r>
            <a:r>
              <a:rPr lang="en-US" dirty="0" smtClean="0"/>
              <a:t>future</a:t>
            </a:r>
          </a:p>
          <a:p>
            <a:r>
              <a:rPr lang="en-US" dirty="0"/>
              <a:t>Two commonly </a:t>
            </a:r>
            <a:r>
              <a:rPr lang="en-US" dirty="0" smtClean="0"/>
              <a:t>used forms </a:t>
            </a:r>
            <a:r>
              <a:rPr lang="en-US" dirty="0"/>
              <a:t>of these models are autoregressive models (AR</a:t>
            </a:r>
            <a:r>
              <a:rPr lang="en-US" dirty="0" smtClean="0"/>
              <a:t>) and </a:t>
            </a:r>
            <a:r>
              <a:rPr lang="en-US" dirty="0"/>
              <a:t>moving-average (MA)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40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Survival/Duration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Survival analysis is another name for time to event </a:t>
            </a:r>
            <a:r>
              <a:rPr lang="en-US" dirty="0" smtClean="0"/>
              <a:t>analysis</a:t>
            </a:r>
            <a:endParaRPr lang="en-US" dirty="0"/>
          </a:p>
          <a:p>
            <a:r>
              <a:rPr lang="en-US" dirty="0"/>
              <a:t>These techniques were primarily developed in </a:t>
            </a:r>
            <a:r>
              <a:rPr lang="en-US" dirty="0" smtClean="0"/>
              <a:t>the medical </a:t>
            </a:r>
            <a:r>
              <a:rPr lang="en-US" dirty="0"/>
              <a:t>and biological </a:t>
            </a:r>
            <a:r>
              <a:rPr lang="en-US" dirty="0" smtClean="0"/>
              <a:t>sciences</a:t>
            </a:r>
          </a:p>
          <a:p>
            <a:r>
              <a:rPr lang="en-US" dirty="0"/>
              <a:t>I</a:t>
            </a:r>
            <a:r>
              <a:rPr lang="en-US" dirty="0" smtClean="0"/>
              <a:t>mportant </a:t>
            </a:r>
            <a:r>
              <a:rPr lang="en-US" dirty="0"/>
              <a:t>concept in survival analysis is </a:t>
            </a:r>
            <a:r>
              <a:rPr lang="en-US" dirty="0" smtClean="0"/>
              <a:t>hazard rate</a:t>
            </a:r>
            <a:r>
              <a:rPr lang="en-US" dirty="0"/>
              <a:t>, deﬁned as </a:t>
            </a:r>
            <a:r>
              <a:rPr lang="en-US" dirty="0" smtClean="0"/>
              <a:t>probability </a:t>
            </a:r>
            <a:r>
              <a:rPr lang="en-US" dirty="0"/>
              <a:t>that the event will </a:t>
            </a:r>
            <a:r>
              <a:rPr lang="en-US" dirty="0" smtClean="0"/>
              <a:t>occur at </a:t>
            </a:r>
            <a:r>
              <a:rPr lang="en-US" dirty="0"/>
              <a:t>time t conditional on surviving until time </a:t>
            </a:r>
            <a:r>
              <a:rPr lang="en-US" dirty="0" smtClean="0"/>
              <a:t>t </a:t>
            </a:r>
          </a:p>
          <a:p>
            <a:r>
              <a:rPr lang="en-US" dirty="0" smtClean="0"/>
              <a:t>Another concept </a:t>
            </a:r>
            <a:r>
              <a:rPr lang="en-US" dirty="0"/>
              <a:t>related to </a:t>
            </a:r>
            <a:r>
              <a:rPr lang="en-US" dirty="0" smtClean="0"/>
              <a:t>hazard </a:t>
            </a:r>
            <a:r>
              <a:rPr lang="en-US" dirty="0"/>
              <a:t>rate is </a:t>
            </a:r>
            <a:r>
              <a:rPr lang="en-US" dirty="0" smtClean="0"/>
              <a:t>survival function which </a:t>
            </a:r>
            <a:r>
              <a:rPr lang="en-US" dirty="0"/>
              <a:t>can be deﬁned as </a:t>
            </a:r>
            <a:r>
              <a:rPr lang="en-US" dirty="0" smtClean="0"/>
              <a:t>probability </a:t>
            </a:r>
            <a:r>
              <a:rPr lang="en-US" dirty="0"/>
              <a:t>of surviving </a:t>
            </a:r>
            <a:r>
              <a:rPr lang="en-US" dirty="0" smtClean="0"/>
              <a:t>to time </a:t>
            </a:r>
            <a:r>
              <a:rPr lang="en-US" dirty="0"/>
              <a:t>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8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277470"/>
          </a:xfrm>
        </p:spPr>
        <p:txBody>
          <a:bodyPr/>
          <a:lstStyle/>
          <a:p>
            <a:r>
              <a:rPr lang="en-US" dirty="0" smtClean="0"/>
              <a:t>Machine Learning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788459"/>
            <a:ext cx="7704667" cy="4197909"/>
          </a:xfrm>
        </p:spPr>
        <p:txBody>
          <a:bodyPr/>
          <a:lstStyle/>
          <a:p>
            <a:r>
              <a:rPr lang="en-US" dirty="0" smtClean="0"/>
              <a:t>Neural networks</a:t>
            </a:r>
          </a:p>
          <a:p>
            <a:r>
              <a:rPr lang="en-US" dirty="0" smtClean="0"/>
              <a:t>Multilayer perceptron (MLP)</a:t>
            </a:r>
          </a:p>
          <a:p>
            <a:r>
              <a:rPr lang="en-US" dirty="0" smtClean="0"/>
              <a:t>Radial basis functions (RBF)</a:t>
            </a:r>
          </a:p>
          <a:p>
            <a:r>
              <a:rPr lang="en-US" dirty="0" smtClean="0"/>
              <a:t>Support vector machines (SVM)</a:t>
            </a:r>
          </a:p>
          <a:p>
            <a:r>
              <a:rPr lang="en-US" dirty="0" smtClean="0"/>
              <a:t>Naïve Bayes</a:t>
            </a:r>
          </a:p>
          <a:p>
            <a:r>
              <a:rPr lang="en-US" i="1" dirty="0" smtClean="0"/>
              <a:t>k</a:t>
            </a:r>
            <a:r>
              <a:rPr lang="en-US" dirty="0" smtClean="0"/>
              <a:t> – nearest neighbors (KNN)</a:t>
            </a:r>
          </a:p>
          <a:p>
            <a:r>
              <a:rPr lang="en-US" dirty="0" smtClean="0"/>
              <a:t>Geospatial predictive modeling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83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097741"/>
            <a:ext cx="7704667" cy="3902075"/>
          </a:xfrm>
        </p:spPr>
        <p:txBody>
          <a:bodyPr>
            <a:normAutofit/>
          </a:bodyPr>
          <a:lstStyle/>
          <a:p>
            <a:r>
              <a:rPr lang="en-US" dirty="0"/>
              <a:t>B</a:t>
            </a:r>
            <a:r>
              <a:rPr lang="en-US" dirty="0" smtClean="0"/>
              <a:t>ranch </a:t>
            </a:r>
            <a:r>
              <a:rPr lang="en-US" dirty="0"/>
              <a:t>of data mining concerned with </a:t>
            </a:r>
            <a:r>
              <a:rPr lang="en-US" dirty="0" smtClean="0"/>
              <a:t>prediction </a:t>
            </a:r>
            <a:r>
              <a:rPr lang="en-US" dirty="0"/>
              <a:t>of future </a:t>
            </a:r>
            <a:r>
              <a:rPr lang="en-US" dirty="0" smtClean="0"/>
              <a:t>probabilities/outcomes </a:t>
            </a:r>
            <a:r>
              <a:rPr lang="en-US" dirty="0"/>
              <a:t>and </a:t>
            </a:r>
            <a:r>
              <a:rPr lang="en-US" dirty="0" smtClean="0"/>
              <a:t>trends</a:t>
            </a:r>
          </a:p>
          <a:p>
            <a:r>
              <a:rPr lang="en-US" dirty="0"/>
              <a:t>C</a:t>
            </a:r>
            <a:r>
              <a:rPr lang="en-US" dirty="0" smtClean="0"/>
              <a:t>entral </a:t>
            </a:r>
            <a:r>
              <a:rPr lang="en-US" dirty="0"/>
              <a:t>element of predictive analytics is the </a:t>
            </a:r>
            <a:r>
              <a:rPr lang="en-US" i="1" dirty="0"/>
              <a:t>predictor</a:t>
            </a:r>
            <a:r>
              <a:rPr lang="en-US" dirty="0"/>
              <a:t>, </a:t>
            </a:r>
            <a:r>
              <a:rPr lang="en-US" dirty="0" smtClean="0"/>
              <a:t>variable </a:t>
            </a:r>
            <a:r>
              <a:rPr lang="en-US" dirty="0"/>
              <a:t>that can be measured for </a:t>
            </a:r>
            <a:r>
              <a:rPr lang="en-US" dirty="0" smtClean="0"/>
              <a:t>individual </a:t>
            </a:r>
            <a:r>
              <a:rPr lang="en-US" dirty="0"/>
              <a:t>or other entity to predict future </a:t>
            </a:r>
            <a:r>
              <a:rPr lang="en-US" dirty="0" smtClean="0"/>
              <a:t>behavior</a:t>
            </a:r>
          </a:p>
          <a:p>
            <a:r>
              <a:rPr lang="en-US" dirty="0"/>
              <a:t>Multiple predictors </a:t>
            </a:r>
            <a:r>
              <a:rPr lang="en-US" dirty="0" smtClean="0"/>
              <a:t>combined </a:t>
            </a:r>
            <a:r>
              <a:rPr lang="en-US" dirty="0"/>
              <a:t>into </a:t>
            </a:r>
            <a:r>
              <a:rPr lang="en-US" dirty="0" smtClean="0"/>
              <a:t>predictive </a:t>
            </a:r>
            <a:r>
              <a:rPr lang="en-US" dirty="0"/>
              <a:t>model, which, when subjected to analysis, can be used to forecast future probabilities with an acceptable level of reliability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62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264023"/>
          </a:xfrm>
        </p:spPr>
        <p:txBody>
          <a:bodyPr/>
          <a:lstStyle/>
          <a:p>
            <a:r>
              <a:rPr lang="en-US" dirty="0" smtClean="0"/>
              <a:t>Implementing Predictive Analytics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721224"/>
            <a:ext cx="7704667" cy="427859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 first thing you need to get started using predictive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analytics</a:t>
            </a:r>
            <a:r>
              <a:rPr lang="en-US" dirty="0"/>
              <a:t> is a problem </a:t>
            </a:r>
            <a:r>
              <a:rPr lang="en-US" dirty="0" smtClean="0"/>
              <a:t>to solve</a:t>
            </a:r>
          </a:p>
          <a:p>
            <a:r>
              <a:rPr lang="en-US" dirty="0"/>
              <a:t>Second, you’ll need </a:t>
            </a:r>
            <a:r>
              <a:rPr lang="en-US" dirty="0" smtClean="0"/>
              <a:t>data</a:t>
            </a:r>
          </a:p>
          <a:p>
            <a:r>
              <a:rPr lang="en-US" dirty="0" smtClean="0"/>
              <a:t>You will need someone with data management experience to help cleanse and prep the data for analysis</a:t>
            </a:r>
          </a:p>
          <a:p>
            <a:r>
              <a:rPr lang="en-US" dirty="0" smtClean="0"/>
              <a:t>You need someone who understands both the data and the problem to be solved to the prepare the data for predictive modeling</a:t>
            </a:r>
          </a:p>
          <a:p>
            <a:r>
              <a:rPr lang="en-US" dirty="0" smtClean="0"/>
              <a:t>How you define your target is essential to how you can interpret the outcome</a:t>
            </a:r>
          </a:p>
          <a:p>
            <a:r>
              <a:rPr lang="en-US" dirty="0"/>
              <a:t>After that, the predictive model building begins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109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9076" y="2057400"/>
            <a:ext cx="7897723" cy="44424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1822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</a:t>
            </a:r>
            <a:r>
              <a:rPr lang="en-US" sz="2800" dirty="0" err="1" smtClean="0"/>
              <a:t>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138082"/>
            <a:ext cx="7704667" cy="386173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 predictive modeling, data is collected, </a:t>
            </a:r>
            <a:r>
              <a:rPr lang="en-US" dirty="0" smtClean="0"/>
              <a:t>statistical </a:t>
            </a:r>
            <a:r>
              <a:rPr lang="en-US" dirty="0"/>
              <a:t>model </a:t>
            </a:r>
            <a:r>
              <a:rPr lang="en-US" dirty="0" smtClean="0"/>
              <a:t>formulated</a:t>
            </a:r>
            <a:r>
              <a:rPr lang="en-US" dirty="0"/>
              <a:t>, predictions are made and the model is validated (or revised) as additional data becomes </a:t>
            </a:r>
            <a:r>
              <a:rPr lang="en-US" dirty="0" smtClean="0"/>
              <a:t>available</a:t>
            </a:r>
          </a:p>
          <a:p>
            <a:r>
              <a:rPr lang="en-US" dirty="0"/>
              <a:t>M</a:t>
            </a:r>
            <a:r>
              <a:rPr lang="en-US" dirty="0" smtClean="0"/>
              <a:t>odel </a:t>
            </a:r>
            <a:r>
              <a:rPr lang="en-US" dirty="0"/>
              <a:t>may employ </a:t>
            </a:r>
            <a:r>
              <a:rPr lang="en-US" dirty="0" smtClean="0"/>
              <a:t>simple </a:t>
            </a:r>
            <a:r>
              <a:rPr lang="en-US" dirty="0"/>
              <a:t>linear equation </a:t>
            </a:r>
            <a:r>
              <a:rPr lang="en-US" dirty="0" smtClean="0"/>
              <a:t>or complex</a:t>
            </a:r>
            <a:r>
              <a:rPr lang="en-US" dirty="0"/>
              <a:t> neural network, mapped out by sophisticated </a:t>
            </a:r>
            <a:r>
              <a:rPr lang="en-US" dirty="0" smtClean="0"/>
              <a:t>software</a:t>
            </a:r>
          </a:p>
          <a:p>
            <a:r>
              <a:rPr lang="en-US" dirty="0"/>
              <a:t>Models capture relationships among </a:t>
            </a:r>
            <a:r>
              <a:rPr lang="en-US" dirty="0" smtClean="0"/>
              <a:t>many factors </a:t>
            </a:r>
            <a:r>
              <a:rPr lang="en-US" dirty="0"/>
              <a:t>to allow assessment of risk or potential </a:t>
            </a:r>
            <a:r>
              <a:rPr lang="en-US" dirty="0" smtClean="0"/>
              <a:t>(i.e., future) associated with </a:t>
            </a:r>
            <a:r>
              <a:rPr lang="en-US" dirty="0"/>
              <a:t>particular set of conditions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23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Deﬁning </a:t>
            </a:r>
            <a:r>
              <a:rPr lang="en-US" dirty="0"/>
              <a:t>functional eﬀect of these technical </a:t>
            </a:r>
            <a:r>
              <a:rPr lang="en-US" dirty="0" smtClean="0"/>
              <a:t>approaches is </a:t>
            </a:r>
            <a:r>
              <a:rPr lang="en-US" dirty="0"/>
              <a:t>that predictive analytics provides a </a:t>
            </a:r>
            <a:r>
              <a:rPr lang="en-US" dirty="0" smtClean="0"/>
              <a:t>predictive score </a:t>
            </a:r>
            <a:r>
              <a:rPr lang="en-US" dirty="0"/>
              <a:t>(probability) for each individual in </a:t>
            </a:r>
            <a:r>
              <a:rPr lang="en-US" dirty="0" smtClean="0"/>
              <a:t>order to </a:t>
            </a:r>
            <a:r>
              <a:rPr lang="en-US" dirty="0"/>
              <a:t>determine, inform, or inﬂuence organizational </a:t>
            </a:r>
            <a:r>
              <a:rPr lang="en-US" dirty="0" smtClean="0"/>
              <a:t>processes that </a:t>
            </a:r>
            <a:r>
              <a:rPr lang="en-US" dirty="0"/>
              <a:t>pertain across large numbers of </a:t>
            </a:r>
            <a:r>
              <a:rPr lang="en-US" dirty="0" smtClean="0"/>
              <a:t>individuals</a:t>
            </a:r>
          </a:p>
          <a:p>
            <a:r>
              <a:rPr lang="en-US" dirty="0" smtClean="0"/>
              <a:t>Core </a:t>
            </a:r>
            <a:r>
              <a:rPr lang="en-US" dirty="0"/>
              <a:t>of predictive analytics </a:t>
            </a:r>
            <a:r>
              <a:rPr lang="en-US" dirty="0" smtClean="0"/>
              <a:t>relies on </a:t>
            </a:r>
            <a:r>
              <a:rPr lang="en-US" dirty="0"/>
              <a:t>capturing relationships between explanatory </a:t>
            </a:r>
            <a:r>
              <a:rPr lang="en-US" dirty="0" smtClean="0"/>
              <a:t>variables and predicted </a:t>
            </a:r>
            <a:r>
              <a:rPr lang="en-US" dirty="0"/>
              <a:t>variables from past occurrences</a:t>
            </a:r>
            <a:r>
              <a:rPr lang="en-US" dirty="0" smtClean="0"/>
              <a:t>, and </a:t>
            </a:r>
            <a:r>
              <a:rPr lang="en-US" dirty="0"/>
              <a:t>exploiting them to predict the unknown outcome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14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Accuracy </a:t>
            </a:r>
            <a:r>
              <a:rPr lang="en-US" dirty="0"/>
              <a:t>and </a:t>
            </a:r>
            <a:r>
              <a:rPr lang="en-US" dirty="0" smtClean="0"/>
              <a:t>usability of </a:t>
            </a:r>
            <a:r>
              <a:rPr lang="en-US" dirty="0"/>
              <a:t>results </a:t>
            </a:r>
            <a:r>
              <a:rPr lang="en-US" dirty="0" smtClean="0"/>
              <a:t>depend </a:t>
            </a:r>
            <a:r>
              <a:rPr lang="en-US" dirty="0"/>
              <a:t>greatly on the level of </a:t>
            </a:r>
            <a:r>
              <a:rPr lang="en-US" dirty="0" smtClean="0"/>
              <a:t>data analysis </a:t>
            </a:r>
            <a:r>
              <a:rPr lang="en-US" dirty="0"/>
              <a:t>and the quality of </a:t>
            </a:r>
            <a:r>
              <a:rPr lang="en-US" dirty="0" smtClean="0"/>
              <a:t>assumptions</a:t>
            </a:r>
          </a:p>
          <a:p>
            <a:r>
              <a:rPr lang="en-US" dirty="0" smtClean="0"/>
              <a:t>Also very dependent on the accuracy or integrity of the different variable/factor data</a:t>
            </a:r>
          </a:p>
          <a:p>
            <a:pPr lvl="1"/>
            <a:r>
              <a:rPr lang="en-US" dirty="0" smtClean="0"/>
              <a:t>Inaccurate variable/factor date = inaccurate predictions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05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Predictive Analytics and Big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299447"/>
            <a:ext cx="7704667" cy="3700369"/>
          </a:xfrm>
        </p:spPr>
        <p:txBody>
          <a:bodyPr>
            <a:normAutofit/>
          </a:bodyPr>
          <a:lstStyle/>
          <a:p>
            <a:r>
              <a:rPr lang="en-US" dirty="0"/>
              <a:t>Predictive analytics is </a:t>
            </a:r>
            <a:r>
              <a:rPr lang="en-US" dirty="0" smtClean="0"/>
              <a:t>enabler</a:t>
            </a:r>
            <a:r>
              <a:rPr lang="en-US" dirty="0"/>
              <a:t> of big </a:t>
            </a:r>
            <a:r>
              <a:rPr lang="en-US" dirty="0" smtClean="0"/>
              <a:t>data</a:t>
            </a:r>
          </a:p>
          <a:p>
            <a:r>
              <a:rPr lang="en-US" dirty="0" smtClean="0"/>
              <a:t>Predictive analytics enable organizations to use big data (both stored and real time) to move from an historical view to a forward-looking perspective of the customer/ patient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22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Predictive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models of the relation between </a:t>
            </a:r>
            <a:r>
              <a:rPr lang="en-US" dirty="0" smtClean="0"/>
              <a:t>the speciﬁc </a:t>
            </a:r>
            <a:r>
              <a:rPr lang="en-US" dirty="0"/>
              <a:t>performance of a unit in a sample and one </a:t>
            </a:r>
            <a:r>
              <a:rPr lang="en-US" dirty="0" smtClean="0"/>
              <a:t>or more </a:t>
            </a:r>
            <a:r>
              <a:rPr lang="en-US" dirty="0"/>
              <a:t>known attributes or features of the unit. </a:t>
            </a:r>
            <a:endParaRPr lang="en-US" dirty="0" smtClean="0"/>
          </a:p>
          <a:p>
            <a:r>
              <a:rPr lang="en-US" dirty="0" smtClean="0"/>
              <a:t>The objective of </a:t>
            </a:r>
            <a:r>
              <a:rPr lang="en-US" dirty="0"/>
              <a:t>the model is to assess the likelihood that </a:t>
            </a:r>
            <a:r>
              <a:rPr lang="en-US" dirty="0" smtClean="0"/>
              <a:t>a similar </a:t>
            </a:r>
            <a:r>
              <a:rPr lang="en-US" dirty="0"/>
              <a:t>unit in a diﬀerent sample will exhibit the </a:t>
            </a:r>
            <a:r>
              <a:rPr lang="en-US" dirty="0" smtClean="0"/>
              <a:t>speciﬁc performance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Predictive models </a:t>
            </a:r>
            <a:r>
              <a:rPr lang="en-US" dirty="0" smtClean="0"/>
              <a:t>often perform </a:t>
            </a:r>
            <a:r>
              <a:rPr lang="en-US" dirty="0"/>
              <a:t>calculations during live transactions, for example</a:t>
            </a:r>
            <a:r>
              <a:rPr lang="en-US" dirty="0" smtClean="0"/>
              <a:t>, to </a:t>
            </a:r>
            <a:r>
              <a:rPr lang="en-US" dirty="0"/>
              <a:t>evaluate the risk or opportunity of a given </a:t>
            </a:r>
            <a:r>
              <a:rPr lang="en-US" dirty="0" smtClean="0"/>
              <a:t>customer or </a:t>
            </a:r>
            <a:r>
              <a:rPr lang="en-US" dirty="0"/>
              <a:t>transaction, in order to guide a decision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20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156446"/>
          </a:xfrm>
        </p:spPr>
        <p:txBody>
          <a:bodyPr/>
          <a:lstStyle/>
          <a:p>
            <a:r>
              <a:rPr lang="en-US" dirty="0" smtClean="0"/>
              <a:t>Predictive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613647"/>
            <a:ext cx="7704667" cy="4386169"/>
          </a:xfrm>
        </p:spPr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vailable </a:t>
            </a:r>
            <a:r>
              <a:rPr lang="en-US" dirty="0"/>
              <a:t>sample units with known attributes </a:t>
            </a:r>
            <a:r>
              <a:rPr lang="en-US" dirty="0" smtClean="0"/>
              <a:t>and known </a:t>
            </a:r>
            <a:r>
              <a:rPr lang="en-US" dirty="0"/>
              <a:t>performances </a:t>
            </a:r>
            <a:r>
              <a:rPr lang="en-US" dirty="0" smtClean="0"/>
              <a:t>are </a:t>
            </a:r>
            <a:r>
              <a:rPr lang="en-US" dirty="0"/>
              <a:t>referred to as the “training sample</a:t>
            </a:r>
            <a:r>
              <a:rPr lang="en-US" dirty="0" smtClean="0"/>
              <a:t>.”</a:t>
            </a:r>
            <a:endParaRPr lang="en-US" dirty="0"/>
          </a:p>
          <a:p>
            <a:r>
              <a:rPr lang="en-US" dirty="0"/>
              <a:t>U</a:t>
            </a:r>
            <a:r>
              <a:rPr lang="en-US" dirty="0" smtClean="0"/>
              <a:t>nits </a:t>
            </a:r>
            <a:r>
              <a:rPr lang="en-US" dirty="0"/>
              <a:t>in other samples, with known </a:t>
            </a:r>
            <a:r>
              <a:rPr lang="en-US" dirty="0" smtClean="0"/>
              <a:t>attributes but </a:t>
            </a:r>
            <a:r>
              <a:rPr lang="en-US" dirty="0"/>
              <a:t>unknown performances, are referred to as “out </a:t>
            </a:r>
            <a:r>
              <a:rPr lang="en-US" dirty="0" smtClean="0"/>
              <a:t>of [</a:t>
            </a:r>
            <a:r>
              <a:rPr lang="en-US" dirty="0"/>
              <a:t>training] sample” units. </a:t>
            </a:r>
            <a:endParaRPr lang="en-US" dirty="0" smtClean="0"/>
          </a:p>
          <a:p>
            <a:r>
              <a:rPr lang="en-US" dirty="0" smtClean="0"/>
              <a:t>Out of </a:t>
            </a:r>
            <a:r>
              <a:rPr lang="en-US" dirty="0"/>
              <a:t>sample </a:t>
            </a:r>
            <a:r>
              <a:rPr lang="en-US" dirty="0" smtClean="0"/>
              <a:t>units bear no chronological </a:t>
            </a:r>
            <a:r>
              <a:rPr lang="en-US" dirty="0"/>
              <a:t>relation to </a:t>
            </a:r>
            <a:r>
              <a:rPr lang="en-US" dirty="0" smtClean="0"/>
              <a:t>training </a:t>
            </a:r>
            <a:r>
              <a:rPr lang="en-US" dirty="0"/>
              <a:t>sample </a:t>
            </a:r>
            <a:r>
              <a:rPr lang="en-US" dirty="0" smtClean="0"/>
              <a:t>units</a:t>
            </a:r>
          </a:p>
          <a:p>
            <a:r>
              <a:rPr lang="en-US" dirty="0"/>
              <a:t>The </a:t>
            </a:r>
            <a:r>
              <a:rPr lang="en-US" dirty="0" smtClean="0"/>
              <a:t>out of </a:t>
            </a:r>
            <a:r>
              <a:rPr lang="en-US" dirty="0"/>
              <a:t>sample unit may be from the same time as the </a:t>
            </a:r>
            <a:r>
              <a:rPr lang="en-US" dirty="0" smtClean="0"/>
              <a:t>training units</a:t>
            </a:r>
            <a:r>
              <a:rPr lang="en-US" dirty="0"/>
              <a:t>, from a previous time, or from a future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21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183340"/>
          </a:xfrm>
        </p:spPr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640541"/>
            <a:ext cx="7704667" cy="4359275"/>
          </a:xfrm>
        </p:spPr>
        <p:txBody>
          <a:bodyPr>
            <a:normAutofit/>
          </a:bodyPr>
          <a:lstStyle/>
          <a:p>
            <a:r>
              <a:rPr lang="en-US" dirty="0" smtClean="0"/>
              <a:t>Example 1: training </a:t>
            </a:r>
            <a:r>
              <a:rPr lang="en-US" dirty="0"/>
              <a:t>sample may consists of literary </a:t>
            </a:r>
            <a:r>
              <a:rPr lang="en-US" dirty="0" smtClean="0"/>
              <a:t>attributes of </a:t>
            </a:r>
            <a:r>
              <a:rPr lang="en-US" dirty="0"/>
              <a:t>writings by Victorian authors, with known attribution</a:t>
            </a:r>
            <a:r>
              <a:rPr lang="en-US" dirty="0" smtClean="0"/>
              <a:t>, and </a:t>
            </a:r>
            <a:r>
              <a:rPr lang="en-US" dirty="0"/>
              <a:t>the </a:t>
            </a:r>
            <a:r>
              <a:rPr lang="en-US" dirty="0" smtClean="0"/>
              <a:t>out of </a:t>
            </a:r>
            <a:r>
              <a:rPr lang="en-US" dirty="0"/>
              <a:t>sample unit may be newly </a:t>
            </a:r>
            <a:r>
              <a:rPr lang="en-US" dirty="0" smtClean="0"/>
              <a:t>found writing </a:t>
            </a:r>
            <a:r>
              <a:rPr lang="en-US" dirty="0"/>
              <a:t>with unknown authorship; a predictive model </a:t>
            </a:r>
            <a:r>
              <a:rPr lang="en-US" dirty="0" smtClean="0"/>
              <a:t>may aid </a:t>
            </a:r>
            <a:r>
              <a:rPr lang="en-US" dirty="0"/>
              <a:t>in attributing a work to a known author. </a:t>
            </a:r>
            <a:endParaRPr lang="en-US" dirty="0" smtClean="0"/>
          </a:p>
          <a:p>
            <a:r>
              <a:rPr lang="en-US" dirty="0" smtClean="0"/>
              <a:t>Example 2: analysis </a:t>
            </a:r>
            <a:r>
              <a:rPr lang="en-US" dirty="0"/>
              <a:t>of blood splatter in </a:t>
            </a:r>
            <a:r>
              <a:rPr lang="en-US" dirty="0" smtClean="0"/>
              <a:t>simulated crime </a:t>
            </a:r>
            <a:r>
              <a:rPr lang="en-US" dirty="0"/>
              <a:t>scenes in which the out of sample unit is the </a:t>
            </a:r>
            <a:r>
              <a:rPr lang="en-US" dirty="0" smtClean="0"/>
              <a:t>actual blood </a:t>
            </a:r>
            <a:r>
              <a:rPr lang="en-US" dirty="0"/>
              <a:t>splatter pattern from a crime scene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58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193</TotalTime>
  <Words>1133</Words>
  <Application>Microsoft Office PowerPoint</Application>
  <PresentationFormat>On-screen Show (4:3)</PresentationFormat>
  <Paragraphs>93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Corbel</vt:lpstr>
      <vt:lpstr>Arial</vt:lpstr>
      <vt:lpstr>Parallax</vt:lpstr>
      <vt:lpstr>Predictive Analytics</vt:lpstr>
      <vt:lpstr>Definition</vt:lpstr>
      <vt:lpstr>Definition cont</vt:lpstr>
      <vt:lpstr>End Effect</vt:lpstr>
      <vt:lpstr>Dependencies</vt:lpstr>
      <vt:lpstr>Predictive Analytics and Big Data</vt:lpstr>
      <vt:lpstr>Predictive Models</vt:lpstr>
      <vt:lpstr>Predictive Models</vt:lpstr>
      <vt:lpstr>Examples</vt:lpstr>
      <vt:lpstr>Descriptive Models</vt:lpstr>
      <vt:lpstr>Decision Models</vt:lpstr>
      <vt:lpstr>Clinical Decision Support</vt:lpstr>
      <vt:lpstr>Population Health</vt:lpstr>
      <vt:lpstr>Analytic Techniques</vt:lpstr>
      <vt:lpstr>Linear Regression Model</vt:lpstr>
      <vt:lpstr>Discrete Choice Models</vt:lpstr>
      <vt:lpstr>Time Series Models</vt:lpstr>
      <vt:lpstr>Survival/Duration Analysis</vt:lpstr>
      <vt:lpstr>Machine Learning Techniques</vt:lpstr>
      <vt:lpstr>Implementing Predictive Analytics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Predictive Analytics</dc:title>
  <dc:creator>Bob Marshall</dc:creator>
  <cp:lastModifiedBy>Bob Marshall</cp:lastModifiedBy>
  <cp:revision>12</cp:revision>
  <dcterms:created xsi:type="dcterms:W3CDTF">2015-12-13T19:35:55Z</dcterms:created>
  <dcterms:modified xsi:type="dcterms:W3CDTF">2015-12-13T22:49:16Z</dcterms:modified>
</cp:coreProperties>
</file>