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notesMasterIdLst>
    <p:notesMasterId r:id="rId23"/>
  </p:notesMasterIdLst>
  <p:sldIdLst>
    <p:sldId id="256" r:id="rId2"/>
    <p:sldId id="257" r:id="rId3"/>
    <p:sldId id="258" r:id="rId4"/>
    <p:sldId id="259" r:id="rId5"/>
    <p:sldId id="273" r:id="rId6"/>
    <p:sldId id="260" r:id="rId7"/>
    <p:sldId id="263" r:id="rId8"/>
    <p:sldId id="261" r:id="rId9"/>
    <p:sldId id="262" r:id="rId10"/>
    <p:sldId id="264" r:id="rId11"/>
    <p:sldId id="265" r:id="rId12"/>
    <p:sldId id="266" r:id="rId13"/>
    <p:sldId id="274" r:id="rId14"/>
    <p:sldId id="267" r:id="rId15"/>
    <p:sldId id="268" r:id="rId16"/>
    <p:sldId id="269" r:id="rId17"/>
    <p:sldId id="275" r:id="rId18"/>
    <p:sldId id="270" r:id="rId19"/>
    <p:sldId id="271" r:id="rId20"/>
    <p:sldId id="272" r:id="rId21"/>
    <p:sldId id="276"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0" autoAdjust="0"/>
    <p:restoredTop sz="94660"/>
  </p:normalViewPr>
  <p:slideViewPr>
    <p:cSldViewPr snapToGrid="0">
      <p:cViewPr varScale="1">
        <p:scale>
          <a:sx n="77" d="100"/>
          <a:sy n="77" d="100"/>
        </p:scale>
        <p:origin x="174" y="6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79C684-0B7B-4654-B12C-2FDC4E3150F4}" type="datetimeFigureOut">
              <a:rPr lang="en-US" smtClean="0"/>
              <a:t>8/7/2016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84B11F-CFC3-4B81-B0D9-25439A6AD4F4}" type="slidenum">
              <a:rPr lang="en-US" smtClean="0"/>
              <a:t>‹#›</a:t>
            </a:fld>
            <a:endParaRPr lang="en-US"/>
          </a:p>
        </p:txBody>
      </p:sp>
    </p:spTree>
    <p:extLst>
      <p:ext uri="{BB962C8B-B14F-4D97-AF65-F5344CB8AC3E}">
        <p14:creationId xmlns:p14="http://schemas.microsoft.com/office/powerpoint/2010/main" val="601522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initiatives managed by the PPM organization/people become the engine of value growth, the way that the organization rebalances the IT investment portfolio, and the way that the IT reacts to changes in business focus or market dynamics</a:t>
            </a:r>
            <a:endParaRPr lang="en-US" dirty="0"/>
          </a:p>
        </p:txBody>
      </p:sp>
      <p:sp>
        <p:nvSpPr>
          <p:cNvPr id="4" name="Slide Number Placeholder 3"/>
          <p:cNvSpPr>
            <a:spLocks noGrp="1"/>
          </p:cNvSpPr>
          <p:nvPr>
            <p:ph type="sldNum" sz="quarter" idx="10"/>
          </p:nvPr>
        </p:nvSpPr>
        <p:spPr/>
        <p:txBody>
          <a:bodyPr/>
          <a:lstStyle/>
          <a:p>
            <a:fld id="{4884B11F-CFC3-4B81-B0D9-25439A6AD4F4}" type="slidenum">
              <a:rPr lang="en-US" smtClean="0"/>
              <a:t>14</a:t>
            </a:fld>
            <a:endParaRPr lang="en-US"/>
          </a:p>
        </p:txBody>
      </p:sp>
    </p:spTree>
    <p:extLst>
      <p:ext uri="{BB962C8B-B14F-4D97-AF65-F5344CB8AC3E}">
        <p14:creationId xmlns:p14="http://schemas.microsoft.com/office/powerpoint/2010/main" val="156168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20485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896836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85642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1746867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160140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5425367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445569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77398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3786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34476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8/7/2016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367170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8/7/2016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043623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8/7/2016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714967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2053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07096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330769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8/7/2016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20775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8/7/2016</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3150029875"/>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Portfolio Management</a:t>
            </a:r>
          </a:p>
        </p:txBody>
      </p:sp>
      <p:sp>
        <p:nvSpPr>
          <p:cNvPr id="3" name="Subtitle 2"/>
          <p:cNvSpPr>
            <a:spLocks noGrp="1"/>
          </p:cNvSpPr>
          <p:nvPr>
            <p:ph type="subTitle" idx="1"/>
          </p:nvPr>
        </p:nvSpPr>
        <p:spPr/>
        <p:txBody>
          <a:bodyPr/>
          <a:lstStyle/>
          <a:p>
            <a:r>
              <a:rPr lang="en-US" dirty="0"/>
              <a:t>Bob Marshall, MD MPH MISM FAAFP</a:t>
            </a:r>
          </a:p>
          <a:p>
            <a:r>
              <a:rPr lang="en-US" dirty="0"/>
              <a:t>Faculty, DoD Clinical Informatics Fellowship</a:t>
            </a:r>
          </a:p>
        </p:txBody>
      </p:sp>
    </p:spTree>
    <p:extLst>
      <p:ext uri="{BB962C8B-B14F-4D97-AF65-F5344CB8AC3E}">
        <p14:creationId xmlns:p14="http://schemas.microsoft.com/office/powerpoint/2010/main" val="4177615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Portfolio </a:t>
            </a:r>
            <a:r>
              <a:rPr lang="en-US" dirty="0" err="1"/>
              <a:t>Mgmt</a:t>
            </a:r>
            <a:r>
              <a:rPr lang="en-US" dirty="0"/>
              <a:t> in Context</a:t>
            </a:r>
          </a:p>
        </p:txBody>
      </p:sp>
      <p:sp>
        <p:nvSpPr>
          <p:cNvPr id="3" name="Content Placeholder 2"/>
          <p:cNvSpPr>
            <a:spLocks noGrp="1"/>
          </p:cNvSpPr>
          <p:nvPr>
            <p:ph idx="1"/>
          </p:nvPr>
        </p:nvSpPr>
        <p:spPr/>
        <p:txBody>
          <a:bodyPr>
            <a:normAutofit lnSpcReduction="10000"/>
          </a:bodyPr>
          <a:lstStyle/>
          <a:p>
            <a:r>
              <a:rPr lang="en-US" dirty="0"/>
              <a:t>IT portfolio management is the superset of the various portfolio management subspecialties required to develop, execute, and allocate the IT resources of the organization. </a:t>
            </a:r>
          </a:p>
          <a:p>
            <a:r>
              <a:rPr lang="en-US" dirty="0"/>
              <a:t>Together, these subspecialties provide the information needed for ongoing management and optimization, providing information up and down the reporting structure and creating the feedback loops required for optimal performance</a:t>
            </a:r>
          </a:p>
          <a:p>
            <a:r>
              <a:rPr lang="en-US" dirty="0"/>
              <a:t>Within this context, IT portfolio management sits between the strategic planning functions and the project arbitration, project management, and project optimization processes</a:t>
            </a:r>
          </a:p>
        </p:txBody>
      </p:sp>
    </p:spTree>
    <p:extLst>
      <p:ext uri="{BB962C8B-B14F-4D97-AF65-F5344CB8AC3E}">
        <p14:creationId xmlns:p14="http://schemas.microsoft.com/office/powerpoint/2010/main" val="3708196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Interrelating IT Processes</a:t>
            </a:r>
          </a:p>
        </p:txBody>
      </p:sp>
      <p:pic>
        <p:nvPicPr>
          <p:cNvPr id="5" name="Picture 4"/>
          <p:cNvPicPr>
            <a:picLocks noChangeAspect="1"/>
          </p:cNvPicPr>
          <p:nvPr/>
        </p:nvPicPr>
        <p:blipFill>
          <a:blip r:embed="rId2"/>
          <a:stretch>
            <a:fillRect/>
          </a:stretch>
        </p:blipFill>
        <p:spPr>
          <a:xfrm>
            <a:off x="456993" y="1490597"/>
            <a:ext cx="8236070" cy="4836076"/>
          </a:xfrm>
          <a:prstGeom prst="rect">
            <a:avLst/>
          </a:prstGeom>
        </p:spPr>
      </p:pic>
    </p:spTree>
    <p:extLst>
      <p:ext uri="{BB962C8B-B14F-4D97-AF65-F5344CB8AC3E}">
        <p14:creationId xmlns:p14="http://schemas.microsoft.com/office/powerpoint/2010/main" val="2007552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err="1"/>
              <a:t>Mgmt</a:t>
            </a:r>
            <a:r>
              <a:rPr lang="en-US" dirty="0"/>
              <a:t> Processes Overlay Operational Processes</a:t>
            </a:r>
          </a:p>
        </p:txBody>
      </p:sp>
      <p:pic>
        <p:nvPicPr>
          <p:cNvPr id="3" name="Picture 2"/>
          <p:cNvPicPr>
            <a:picLocks noChangeAspect="1"/>
          </p:cNvPicPr>
          <p:nvPr/>
        </p:nvPicPr>
        <p:blipFill>
          <a:blip r:embed="rId2"/>
          <a:stretch>
            <a:fillRect/>
          </a:stretch>
        </p:blipFill>
        <p:spPr>
          <a:xfrm>
            <a:off x="656528" y="1940930"/>
            <a:ext cx="7760961" cy="4483418"/>
          </a:xfrm>
          <a:prstGeom prst="rect">
            <a:avLst/>
          </a:prstGeom>
        </p:spPr>
      </p:pic>
    </p:spTree>
    <p:extLst>
      <p:ext uri="{BB962C8B-B14F-4D97-AF65-F5344CB8AC3E}">
        <p14:creationId xmlns:p14="http://schemas.microsoft.com/office/powerpoint/2010/main" val="1700223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826717" y="824949"/>
            <a:ext cx="7490565" cy="5562301"/>
          </a:xfrm>
          <a:prstGeom prst="rect">
            <a:avLst/>
          </a:prstGeom>
        </p:spPr>
      </p:pic>
    </p:spTree>
    <p:extLst>
      <p:ext uri="{BB962C8B-B14F-4D97-AF65-F5344CB8AC3E}">
        <p14:creationId xmlns:p14="http://schemas.microsoft.com/office/powerpoint/2010/main" val="3117698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Portfolio Management</a:t>
            </a:r>
          </a:p>
        </p:txBody>
      </p:sp>
      <p:sp>
        <p:nvSpPr>
          <p:cNvPr id="3" name="Content Placeholder 2"/>
          <p:cNvSpPr>
            <a:spLocks noGrp="1"/>
          </p:cNvSpPr>
          <p:nvPr>
            <p:ph idx="1"/>
          </p:nvPr>
        </p:nvSpPr>
        <p:spPr/>
        <p:txBody>
          <a:bodyPr/>
          <a:lstStyle/>
          <a:p>
            <a:r>
              <a:rPr lang="en-US" dirty="0"/>
              <a:t>Projects that are under consideration or currently underway are the domain of project portfolio management (PPM). </a:t>
            </a:r>
          </a:p>
          <a:p>
            <a:r>
              <a:rPr lang="en-US" dirty="0"/>
              <a:t>By using techniques like categorization, financial, inventory, and risk and benefits analysis combined with tools, organizations can prioritize which projects best fit their goals</a:t>
            </a:r>
          </a:p>
          <a:p>
            <a:r>
              <a:rPr lang="en-US" dirty="0"/>
              <a:t>Key goals of PPM include:</a:t>
            </a:r>
          </a:p>
          <a:p>
            <a:pPr lvl="1"/>
            <a:r>
              <a:rPr lang="en-US" dirty="0"/>
              <a:t>Elimination of redundancy</a:t>
            </a:r>
          </a:p>
          <a:p>
            <a:pPr lvl="1"/>
            <a:r>
              <a:rPr lang="en-US" dirty="0"/>
              <a:t>Better resource allocation</a:t>
            </a:r>
          </a:p>
          <a:p>
            <a:pPr lvl="1"/>
            <a:r>
              <a:rPr lang="en-US" dirty="0"/>
              <a:t>Common repository for business value metrics</a:t>
            </a:r>
          </a:p>
        </p:txBody>
      </p:sp>
    </p:spTree>
    <p:extLst>
      <p:ext uri="{BB962C8B-B14F-4D97-AF65-F5344CB8AC3E}">
        <p14:creationId xmlns:p14="http://schemas.microsoft.com/office/powerpoint/2010/main" val="3490212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Portfolio Management</a:t>
            </a:r>
          </a:p>
        </p:txBody>
      </p:sp>
      <p:sp>
        <p:nvSpPr>
          <p:cNvPr id="3" name="Content Placeholder 2"/>
          <p:cNvSpPr>
            <a:spLocks noGrp="1"/>
          </p:cNvSpPr>
          <p:nvPr>
            <p:ph idx="1"/>
          </p:nvPr>
        </p:nvSpPr>
        <p:spPr/>
        <p:txBody>
          <a:bodyPr>
            <a:normAutofit fontScale="92500" lnSpcReduction="10000"/>
          </a:bodyPr>
          <a:lstStyle/>
          <a:p>
            <a:r>
              <a:rPr lang="en-US" dirty="0"/>
              <a:t>Application portfolio management provides a way to create business-oriented metrics around existing applications by linking existing applications and components with concurrent costs to manage and maintain current business processes, business value, and business metrics.</a:t>
            </a:r>
          </a:p>
          <a:p>
            <a:r>
              <a:rPr lang="en-US" dirty="0"/>
              <a:t>Application portfolio management allows the following:</a:t>
            </a:r>
          </a:p>
          <a:p>
            <a:pPr lvl="1"/>
            <a:r>
              <a:rPr lang="en-US" dirty="0"/>
              <a:t>Maintenance and renewal decisions are made with sound business backing</a:t>
            </a:r>
          </a:p>
          <a:p>
            <a:pPr lvl="1"/>
            <a:r>
              <a:rPr lang="en-US" dirty="0"/>
              <a:t>Proper disaster recovery and business continuity planning can occur</a:t>
            </a:r>
          </a:p>
          <a:p>
            <a:pPr lvl="1"/>
            <a:r>
              <a:rPr lang="en-US" dirty="0"/>
              <a:t>Better outsourcing agreements can be developed – benefiting all partners</a:t>
            </a:r>
          </a:p>
        </p:txBody>
      </p:sp>
    </p:spTree>
    <p:extLst>
      <p:ext uri="{BB962C8B-B14F-4D97-AF65-F5344CB8AC3E}">
        <p14:creationId xmlns:p14="http://schemas.microsoft.com/office/powerpoint/2010/main" val="1976727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Asset and Infrastructure </a:t>
            </a:r>
            <a:r>
              <a:rPr lang="en-US" dirty="0" err="1"/>
              <a:t>Mgmt</a:t>
            </a:r>
            <a:endParaRPr lang="en-US" dirty="0"/>
          </a:p>
        </p:txBody>
      </p:sp>
      <p:sp>
        <p:nvSpPr>
          <p:cNvPr id="3" name="Content Placeholder 2"/>
          <p:cNvSpPr>
            <a:spLocks noGrp="1"/>
          </p:cNvSpPr>
          <p:nvPr>
            <p:ph idx="1"/>
          </p:nvPr>
        </p:nvSpPr>
        <p:spPr>
          <a:xfrm>
            <a:off x="827484" y="2066752"/>
            <a:ext cx="6709906" cy="3778135"/>
          </a:xfrm>
        </p:spPr>
        <p:txBody>
          <a:bodyPr>
            <a:normAutofit fontScale="85000" lnSpcReduction="10000"/>
          </a:bodyPr>
          <a:lstStyle/>
          <a:p>
            <a:r>
              <a:rPr lang="en-US" dirty="0"/>
              <a:t>IT asset management (ITAM) inventories network-attached hardware and installed licensed software and links them to underlying contracts, depreciation schedules, and maintenance agreements.</a:t>
            </a:r>
          </a:p>
          <a:p>
            <a:r>
              <a:rPr lang="en-US" dirty="0"/>
              <a:t>Potential benefits of ITAM include:</a:t>
            </a:r>
          </a:p>
          <a:p>
            <a:pPr lvl="1"/>
            <a:r>
              <a:rPr lang="en-US" dirty="0"/>
              <a:t>License compliance</a:t>
            </a:r>
          </a:p>
          <a:p>
            <a:pPr lvl="1"/>
            <a:r>
              <a:rPr lang="en-US" dirty="0"/>
              <a:t>Better maintenance and replacement requirements</a:t>
            </a:r>
          </a:p>
          <a:p>
            <a:pPr lvl="1"/>
            <a:r>
              <a:rPr lang="en-US" dirty="0"/>
              <a:t>Improved utilization of IT assets/infrastructure</a:t>
            </a:r>
          </a:p>
          <a:p>
            <a:r>
              <a:rPr lang="en-US" dirty="0"/>
              <a:t>IT infrastructure Investment decisions must be made based not solely on cost and cost savings possibilities but also as a component that can reduce IT risk, increase business flexibility, or enable business value through better execution of new application development and rollout</a:t>
            </a:r>
          </a:p>
        </p:txBody>
      </p:sp>
    </p:spTree>
    <p:extLst>
      <p:ext uri="{BB962C8B-B14F-4D97-AF65-F5344CB8AC3E}">
        <p14:creationId xmlns:p14="http://schemas.microsoft.com/office/powerpoint/2010/main" val="339605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716066" y="173122"/>
            <a:ext cx="5824601" cy="6512545"/>
          </a:xfrm>
          <a:prstGeom prst="rect">
            <a:avLst/>
          </a:prstGeom>
        </p:spPr>
      </p:pic>
    </p:spTree>
    <p:extLst>
      <p:ext uri="{BB962C8B-B14F-4D97-AF65-F5344CB8AC3E}">
        <p14:creationId xmlns:p14="http://schemas.microsoft.com/office/powerpoint/2010/main" val="3024452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Portfolio </a:t>
            </a:r>
            <a:r>
              <a:rPr lang="en-US" dirty="0" err="1"/>
              <a:t>Mgmt</a:t>
            </a:r>
            <a:r>
              <a:rPr lang="en-US" dirty="0"/>
              <a:t> &amp; Strategic Planning</a:t>
            </a:r>
          </a:p>
        </p:txBody>
      </p:sp>
      <p:sp>
        <p:nvSpPr>
          <p:cNvPr id="3" name="Content Placeholder 2"/>
          <p:cNvSpPr>
            <a:spLocks noGrp="1"/>
          </p:cNvSpPr>
          <p:nvPr>
            <p:ph idx="1"/>
          </p:nvPr>
        </p:nvSpPr>
        <p:spPr/>
        <p:txBody>
          <a:bodyPr>
            <a:normAutofit lnSpcReduction="10000"/>
          </a:bodyPr>
          <a:lstStyle/>
          <a:p>
            <a:r>
              <a:rPr lang="en-US" dirty="0"/>
              <a:t>An organization strategic plan lays out the basic goals and direction for that organization over a coming period of time. </a:t>
            </a:r>
          </a:p>
          <a:p>
            <a:r>
              <a:rPr lang="en-US" dirty="0"/>
              <a:t>To implement that plan, individual goals are apportioned to various departments in the organization. </a:t>
            </a:r>
          </a:p>
          <a:p>
            <a:r>
              <a:rPr lang="en-US" dirty="0"/>
              <a:t>These departments, in turn, define strategies and tactics to let them meet their part of the whole. </a:t>
            </a:r>
          </a:p>
          <a:p>
            <a:r>
              <a:rPr lang="en-US" dirty="0"/>
              <a:t>The IT organization receives its marching orders from two fronts:</a:t>
            </a:r>
          </a:p>
          <a:p>
            <a:pPr lvl="1"/>
            <a:r>
              <a:rPr lang="en-US" dirty="0"/>
              <a:t>General business management</a:t>
            </a:r>
          </a:p>
          <a:p>
            <a:pPr lvl="1"/>
            <a:r>
              <a:rPr lang="en-US" dirty="0"/>
              <a:t>Departmental business management</a:t>
            </a:r>
          </a:p>
        </p:txBody>
      </p:sp>
    </p:spTree>
    <p:extLst>
      <p:ext uri="{BB962C8B-B14F-4D97-AF65-F5344CB8AC3E}">
        <p14:creationId xmlns:p14="http://schemas.microsoft.com/office/powerpoint/2010/main" val="1709540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521" y="452718"/>
            <a:ext cx="7490564" cy="1400530"/>
          </a:xfrm>
        </p:spPr>
        <p:txBody>
          <a:bodyPr/>
          <a:lstStyle/>
          <a:p>
            <a:r>
              <a:rPr lang="en-US" dirty="0"/>
              <a:t>Linking the IT Portfolio to the Strategic Plan &amp; Investments</a:t>
            </a:r>
          </a:p>
        </p:txBody>
      </p:sp>
      <p:sp>
        <p:nvSpPr>
          <p:cNvPr id="3" name="Content Placeholder 2"/>
          <p:cNvSpPr>
            <a:spLocks noGrp="1"/>
          </p:cNvSpPr>
          <p:nvPr>
            <p:ph idx="1"/>
          </p:nvPr>
        </p:nvSpPr>
        <p:spPr>
          <a:xfrm>
            <a:off x="827700" y="2103029"/>
            <a:ext cx="6711654" cy="4195481"/>
          </a:xfrm>
        </p:spPr>
        <p:txBody>
          <a:bodyPr>
            <a:normAutofit lnSpcReduction="10000"/>
          </a:bodyPr>
          <a:lstStyle/>
          <a:p>
            <a:r>
              <a:rPr lang="en-US" dirty="0"/>
              <a:t>Once the strategic plan is developed and spending priorities established, potential investment options are analyzed to ensure that they contribute to one or more of the goals.</a:t>
            </a:r>
          </a:p>
          <a:p>
            <a:r>
              <a:rPr lang="en-US" dirty="0"/>
              <a:t>With this basic analysis completed, the portfolio manager can then:</a:t>
            </a:r>
          </a:p>
          <a:p>
            <a:pPr lvl="1"/>
            <a:r>
              <a:rPr lang="en-US" dirty="0"/>
              <a:t>Allocate spending by goal</a:t>
            </a:r>
          </a:p>
          <a:p>
            <a:pPr lvl="1"/>
            <a:r>
              <a:rPr lang="en-US" dirty="0"/>
              <a:t>Validate the relevancy of the strategic plan</a:t>
            </a:r>
          </a:p>
          <a:p>
            <a:pPr lvl="1"/>
            <a:r>
              <a:rPr lang="en-US" dirty="0"/>
              <a:t>Develop trial portfolios based on resource limitations</a:t>
            </a:r>
          </a:p>
          <a:p>
            <a:pPr lvl="1"/>
            <a:r>
              <a:rPr lang="en-US" dirty="0"/>
              <a:t>Communicate IT plans in business terms</a:t>
            </a:r>
          </a:p>
          <a:p>
            <a:pPr lvl="1"/>
            <a:r>
              <a:rPr lang="en-US" dirty="0"/>
              <a:t>Manage the portfolio as a portfolio</a:t>
            </a:r>
          </a:p>
          <a:p>
            <a:pPr lvl="1"/>
            <a:r>
              <a:rPr lang="en-US" dirty="0"/>
              <a:t>Expand the coverage</a:t>
            </a:r>
          </a:p>
        </p:txBody>
      </p:sp>
    </p:spTree>
    <p:extLst>
      <p:ext uri="{BB962C8B-B14F-4D97-AF65-F5344CB8AC3E}">
        <p14:creationId xmlns:p14="http://schemas.microsoft.com/office/powerpoint/2010/main" val="1196968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656572" y="2065451"/>
            <a:ext cx="6883517" cy="4195481"/>
          </a:xfrm>
        </p:spPr>
        <p:txBody>
          <a:bodyPr/>
          <a:lstStyle/>
          <a:p>
            <a:r>
              <a:rPr lang="en-US" dirty="0"/>
              <a:t>Review definitions</a:t>
            </a:r>
          </a:p>
          <a:p>
            <a:r>
              <a:rPr lang="en-US" dirty="0"/>
              <a:t>Compare financial and IT portfolio management</a:t>
            </a:r>
          </a:p>
          <a:p>
            <a:r>
              <a:rPr lang="en-US" dirty="0"/>
              <a:t>Overview and background of IT portfolio mgmt.</a:t>
            </a:r>
          </a:p>
          <a:p>
            <a:r>
              <a:rPr lang="en-US" dirty="0"/>
              <a:t>IT portfolio in context</a:t>
            </a:r>
          </a:p>
          <a:p>
            <a:r>
              <a:rPr lang="en-US" dirty="0"/>
              <a:t>Review each of the three types of IT portfolio management</a:t>
            </a:r>
          </a:p>
          <a:p>
            <a:r>
              <a:rPr lang="en-US" dirty="0"/>
              <a:t>IT portfolio management and strategic planning</a:t>
            </a:r>
          </a:p>
          <a:p>
            <a:r>
              <a:rPr lang="en-US" dirty="0"/>
              <a:t>Advanced IT portfolio </a:t>
            </a:r>
            <a:r>
              <a:rPr lang="en-US" dirty="0" err="1"/>
              <a:t>mgmt</a:t>
            </a:r>
            <a:r>
              <a:rPr lang="en-US" dirty="0"/>
              <a:t> and future reports</a:t>
            </a:r>
          </a:p>
          <a:p>
            <a:endParaRPr lang="en-US" dirty="0"/>
          </a:p>
          <a:p>
            <a:endParaRPr lang="en-US" dirty="0"/>
          </a:p>
        </p:txBody>
      </p:sp>
    </p:spTree>
    <p:extLst>
      <p:ext uri="{BB962C8B-B14F-4D97-AF65-F5344CB8AC3E}">
        <p14:creationId xmlns:p14="http://schemas.microsoft.com/office/powerpoint/2010/main" val="13061546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Advanced </a:t>
            </a:r>
            <a:r>
              <a:rPr lang="en-US" dirty="0" err="1"/>
              <a:t>Mgmt</a:t>
            </a:r>
            <a:r>
              <a:rPr lang="en-US" dirty="0"/>
              <a:t> &amp; Future Reports</a:t>
            </a:r>
          </a:p>
        </p:txBody>
      </p:sp>
      <p:sp>
        <p:nvSpPr>
          <p:cNvPr id="3" name="Content Placeholder 2"/>
          <p:cNvSpPr>
            <a:spLocks noGrp="1"/>
          </p:cNvSpPr>
          <p:nvPr>
            <p:ph idx="1"/>
          </p:nvPr>
        </p:nvSpPr>
        <p:spPr/>
        <p:txBody>
          <a:bodyPr/>
          <a:lstStyle/>
          <a:p>
            <a:r>
              <a:rPr lang="en-US" dirty="0"/>
              <a:t>Once the concepts of IT portfolio management are embraced, the process of evaluating and communicating the components and goals of the portfolio can be layered in. </a:t>
            </a:r>
          </a:p>
          <a:p>
            <a:r>
              <a:rPr lang="en-US" dirty="0"/>
              <a:t>Future reports will cover such topics as:</a:t>
            </a:r>
          </a:p>
          <a:p>
            <a:pPr lvl="1"/>
            <a:r>
              <a:rPr lang="en-US" dirty="0"/>
              <a:t>Visualizing the IT portfolio – classifying and categorizing IT investments</a:t>
            </a:r>
          </a:p>
          <a:p>
            <a:pPr lvl="1"/>
            <a:r>
              <a:rPr lang="en-US" dirty="0"/>
              <a:t>Metrics and measurements for the IT portfolio</a:t>
            </a:r>
          </a:p>
          <a:p>
            <a:pPr lvl="1"/>
            <a:r>
              <a:rPr lang="en-US" dirty="0"/>
              <a:t>Risk &amp; return – and their relationship to the IT portfolio</a:t>
            </a:r>
          </a:p>
          <a:p>
            <a:pPr lvl="1"/>
            <a:r>
              <a:rPr lang="en-US" dirty="0"/>
              <a:t>The role of architecture in maintaining the IT portfolio </a:t>
            </a:r>
          </a:p>
        </p:txBody>
      </p:sp>
    </p:spTree>
    <p:extLst>
      <p:ext uri="{BB962C8B-B14F-4D97-AF65-F5344CB8AC3E}">
        <p14:creationId xmlns:p14="http://schemas.microsoft.com/office/powerpoint/2010/main" val="2941914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71407" y="1302706"/>
            <a:ext cx="8071552" cy="5089364"/>
          </a:xfrm>
          <a:prstGeom prst="rect">
            <a:avLst/>
          </a:prstGeom>
          <a:ln>
            <a:noFill/>
          </a:ln>
          <a:effectLst>
            <a:softEdge rad="112500"/>
          </a:effectLst>
        </p:spPr>
      </p:pic>
    </p:spTree>
    <p:extLst>
      <p:ext uri="{BB962C8B-B14F-4D97-AF65-F5344CB8AC3E}">
        <p14:creationId xmlns:p14="http://schemas.microsoft.com/office/powerpoint/2010/main" val="3190576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lstStyle/>
          <a:p>
            <a:r>
              <a:rPr lang="en-US" dirty="0"/>
              <a:t>IT portfolio management is the application of systematic management to the investments, projects and activities of enterprise Information Technology (IT) departments.</a:t>
            </a:r>
          </a:p>
          <a:p>
            <a:r>
              <a:rPr lang="en-US" dirty="0"/>
              <a:t>Application Portfolio Management is using lessons from financial portfolio management to justify and measure the financial benefits of each application in comparison to the costs of the application's maintenance and operations.</a:t>
            </a:r>
          </a:p>
        </p:txBody>
      </p:sp>
    </p:spTree>
    <p:extLst>
      <p:ext uri="{BB962C8B-B14F-4D97-AF65-F5344CB8AC3E}">
        <p14:creationId xmlns:p14="http://schemas.microsoft.com/office/powerpoint/2010/main" val="491358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value?</a:t>
            </a:r>
          </a:p>
        </p:txBody>
      </p:sp>
      <p:sp>
        <p:nvSpPr>
          <p:cNvPr id="3" name="Content Placeholder 2"/>
          <p:cNvSpPr>
            <a:spLocks noGrp="1"/>
          </p:cNvSpPr>
          <p:nvPr>
            <p:ph idx="1"/>
          </p:nvPr>
        </p:nvSpPr>
        <p:spPr/>
        <p:txBody>
          <a:bodyPr/>
          <a:lstStyle/>
          <a:p>
            <a:r>
              <a:rPr lang="en-US" dirty="0"/>
              <a:t>According to Forrester Research, the typical IT organization expends 78% of its human and capital resources maintaining an ever growing inventory of applications and supporting infrastructure.</a:t>
            </a:r>
          </a:p>
          <a:p>
            <a:r>
              <a:rPr lang="en-US" dirty="0"/>
              <a:t>With a large majority of expenses going to manage the existing IT applications, the practice of Application Portfolio Management attempts to reign in these costs by identifying (and eliminating when possible) duplication and redundancy.</a:t>
            </a:r>
          </a:p>
          <a:p>
            <a:r>
              <a:rPr lang="en-US" dirty="0"/>
              <a:t>The same issues apply for the IT project and IT infrastructure portfolios (discussed shortly). </a:t>
            </a:r>
          </a:p>
        </p:txBody>
      </p:sp>
    </p:spTree>
    <p:extLst>
      <p:ext uri="{BB962C8B-B14F-4D97-AF65-F5344CB8AC3E}">
        <p14:creationId xmlns:p14="http://schemas.microsoft.com/office/powerpoint/2010/main" val="2208214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95507" y="1052186"/>
            <a:ext cx="8147451" cy="5255106"/>
          </a:xfrm>
          <a:prstGeom prst="rect">
            <a:avLst/>
          </a:prstGeom>
          <a:ln>
            <a:noFill/>
          </a:ln>
          <a:effectLst>
            <a:softEdge rad="112500"/>
          </a:effectLst>
        </p:spPr>
      </p:pic>
    </p:spTree>
    <p:extLst>
      <p:ext uri="{BB962C8B-B14F-4D97-AF65-F5344CB8AC3E}">
        <p14:creationId xmlns:p14="http://schemas.microsoft.com/office/powerpoint/2010/main" val="694990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IT and Financial PM</a:t>
            </a:r>
          </a:p>
        </p:txBody>
      </p:sp>
      <p:sp>
        <p:nvSpPr>
          <p:cNvPr id="3" name="Content Placeholder 2"/>
          <p:cNvSpPr>
            <a:spLocks noGrp="1"/>
          </p:cNvSpPr>
          <p:nvPr>
            <p:ph idx="1"/>
          </p:nvPr>
        </p:nvSpPr>
        <p:spPr/>
        <p:txBody>
          <a:bodyPr>
            <a:normAutofit fontScale="92500" lnSpcReduction="10000"/>
          </a:bodyPr>
          <a:lstStyle/>
          <a:p>
            <a:r>
              <a:rPr lang="en-US" dirty="0"/>
              <a:t>Financial portfolio assets typically have consistent measurement information (enabling accurate and objective comparisons) </a:t>
            </a:r>
          </a:p>
          <a:p>
            <a:r>
              <a:rPr lang="en-US" dirty="0"/>
              <a:t>Achieving such universality of measurement takes considerable effort in the IT industry</a:t>
            </a:r>
          </a:p>
          <a:p>
            <a:r>
              <a:rPr lang="en-US" dirty="0"/>
              <a:t>IT investments are not liquid, like stocks and bonds, and are measured using both financial and non-financial yardsticks (for example, a balanced scorecard approach); a purely financial view is not sufficient</a:t>
            </a:r>
          </a:p>
          <a:p>
            <a:r>
              <a:rPr lang="en-US" dirty="0"/>
              <a:t>Assets in an IT portfolio have a functional relationship to the organization, such as an inventory management system for logistics or a human resources system for tracking employees’ time</a:t>
            </a:r>
          </a:p>
        </p:txBody>
      </p:sp>
    </p:spTree>
    <p:extLst>
      <p:ext uri="{BB962C8B-B14F-4D97-AF65-F5344CB8AC3E}">
        <p14:creationId xmlns:p14="http://schemas.microsoft.com/office/powerpoint/2010/main" val="1358333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versus Portfolio </a:t>
            </a:r>
            <a:r>
              <a:rPr lang="en-US" dirty="0" err="1"/>
              <a:t>Mgmt</a:t>
            </a:r>
            <a:endParaRPr lang="en-US" dirty="0"/>
          </a:p>
        </p:txBody>
      </p:sp>
      <p:sp>
        <p:nvSpPr>
          <p:cNvPr id="3" name="Content Placeholder 2"/>
          <p:cNvSpPr>
            <a:spLocks noGrp="1"/>
          </p:cNvSpPr>
          <p:nvPr>
            <p:ph idx="1"/>
          </p:nvPr>
        </p:nvSpPr>
        <p:spPr/>
        <p:txBody>
          <a:bodyPr>
            <a:normAutofit fontScale="85000" lnSpcReduction="10000"/>
          </a:bodyPr>
          <a:lstStyle/>
          <a:p>
            <a:r>
              <a:rPr lang="en-US" dirty="0"/>
              <a:t>Every project is expected to be on time and on budget. </a:t>
            </a:r>
          </a:p>
          <a:p>
            <a:r>
              <a:rPr lang="en-US" dirty="0"/>
              <a:t>Every project is expected to deliver on expected returns.</a:t>
            </a:r>
          </a:p>
          <a:p>
            <a:r>
              <a:rPr lang="en-US" dirty="0"/>
              <a:t>IT investments are considered discretely. </a:t>
            </a:r>
          </a:p>
          <a:p>
            <a:r>
              <a:rPr lang="en-US" dirty="0"/>
              <a:t>Return on investment potential may be considered for an individual investment, but the impact on the portfolio as a whole is often ignored. </a:t>
            </a:r>
          </a:p>
          <a:p>
            <a:r>
              <a:rPr lang="en-US" dirty="0"/>
              <a:t>Investment allocation across segments is not targeted in advance, but is rather an outcome of project funding. </a:t>
            </a:r>
          </a:p>
          <a:p>
            <a:r>
              <a:rPr lang="en-US" dirty="0"/>
              <a:t>Resource utilization and optimization, rather than outcome, may drive decisions. </a:t>
            </a:r>
          </a:p>
          <a:p>
            <a:r>
              <a:rPr lang="en-US" dirty="0"/>
              <a:t>Perhaps most importantly, all investment classes are evaluated with the same set of criteria</a:t>
            </a:r>
          </a:p>
        </p:txBody>
      </p:sp>
    </p:spTree>
    <p:extLst>
      <p:ext uri="{BB962C8B-B14F-4D97-AF65-F5344CB8AC3E}">
        <p14:creationId xmlns:p14="http://schemas.microsoft.com/office/powerpoint/2010/main" val="3213201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Portfolio </a:t>
            </a:r>
            <a:r>
              <a:rPr lang="en-US" dirty="0" err="1"/>
              <a:t>Mgmt</a:t>
            </a:r>
            <a:r>
              <a:rPr lang="en-US" dirty="0"/>
              <a:t> - Overview</a:t>
            </a:r>
          </a:p>
        </p:txBody>
      </p:sp>
      <p:sp>
        <p:nvSpPr>
          <p:cNvPr id="3" name="Content Placeholder 2"/>
          <p:cNvSpPr>
            <a:spLocks noGrp="1"/>
          </p:cNvSpPr>
          <p:nvPr>
            <p:ph idx="1"/>
          </p:nvPr>
        </p:nvSpPr>
        <p:spPr/>
        <p:txBody>
          <a:bodyPr>
            <a:normAutofit fontScale="92500"/>
          </a:bodyPr>
          <a:lstStyle/>
          <a:p>
            <a:r>
              <a:rPr lang="en-US" dirty="0"/>
              <a:t>IT portfolio management is distinct from IT financial management in that it has an explicitly directive, strategic goal in determining what to continue investing in versus what to divest from</a:t>
            </a:r>
          </a:p>
          <a:p>
            <a:r>
              <a:rPr lang="en-US" dirty="0"/>
              <a:t>IT portfolio management is accomplished through the creation of three portfolios:</a:t>
            </a:r>
          </a:p>
          <a:p>
            <a:pPr lvl="1"/>
            <a:r>
              <a:rPr lang="en-US" dirty="0"/>
              <a:t>Application portfolio</a:t>
            </a:r>
          </a:p>
          <a:p>
            <a:pPr lvl="1"/>
            <a:r>
              <a:rPr lang="en-US" dirty="0"/>
              <a:t>Infrastructure portfolio</a:t>
            </a:r>
          </a:p>
          <a:p>
            <a:pPr lvl="1"/>
            <a:r>
              <a:rPr lang="en-US" dirty="0"/>
              <a:t>Project portfolio - addresses the issues with spending on development of innovative capabilities in terms of potential ROI, reducing investment overlaps in situations where reorganization or acquisition occurs, or complying with legal or regulatory mandates.</a:t>
            </a:r>
          </a:p>
        </p:txBody>
      </p:sp>
    </p:spTree>
    <p:extLst>
      <p:ext uri="{BB962C8B-B14F-4D97-AF65-F5344CB8AC3E}">
        <p14:creationId xmlns:p14="http://schemas.microsoft.com/office/powerpoint/2010/main" val="2010968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IT Portfolio </a:t>
            </a:r>
            <a:r>
              <a:rPr lang="en-US" dirty="0" err="1"/>
              <a:t>Mgmt</a:t>
            </a:r>
            <a:endParaRPr lang="en-US" dirty="0"/>
          </a:p>
        </p:txBody>
      </p:sp>
      <p:sp>
        <p:nvSpPr>
          <p:cNvPr id="3" name="Content Placeholder 2"/>
          <p:cNvSpPr>
            <a:spLocks noGrp="1"/>
          </p:cNvSpPr>
          <p:nvPr>
            <p:ph idx="1"/>
          </p:nvPr>
        </p:nvSpPr>
        <p:spPr/>
        <p:txBody>
          <a:bodyPr/>
          <a:lstStyle/>
          <a:p>
            <a:r>
              <a:rPr lang="en-US" dirty="0"/>
              <a:t>Agility of portfolio management is its biggest advantage over other investment approaches and methods. </a:t>
            </a:r>
          </a:p>
          <a:p>
            <a:r>
              <a:rPr lang="en-US" dirty="0"/>
              <a:t>Other benefits include central oversight of budget, risk management, strategic alignment of IT investments, demand and investment management along with standardization of investment procedure, rules and plans.</a:t>
            </a:r>
          </a:p>
        </p:txBody>
      </p:sp>
    </p:spTree>
    <p:extLst>
      <p:ext uri="{BB962C8B-B14F-4D97-AF65-F5344CB8AC3E}">
        <p14:creationId xmlns:p14="http://schemas.microsoft.com/office/powerpoint/2010/main" val="4443122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289</TotalTime>
  <Words>1168</Words>
  <Application>Microsoft Office PowerPoint</Application>
  <PresentationFormat>On-screen Show (4:3)</PresentationFormat>
  <Paragraphs>91</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Century Gothic</vt:lpstr>
      <vt:lpstr>Wingdings 3</vt:lpstr>
      <vt:lpstr>Ion</vt:lpstr>
      <vt:lpstr>Portfolio Management</vt:lpstr>
      <vt:lpstr>Learning Objectives</vt:lpstr>
      <vt:lpstr>Definitions</vt:lpstr>
      <vt:lpstr>What is the value?</vt:lpstr>
      <vt:lpstr>PowerPoint Presentation</vt:lpstr>
      <vt:lpstr>Comparing IT and Financial PM</vt:lpstr>
      <vt:lpstr>Financial versus Portfolio Mgmt</vt:lpstr>
      <vt:lpstr>IT Portfolio Mgmt - Overview</vt:lpstr>
      <vt:lpstr>Benefits of IT Portfolio Mgmt</vt:lpstr>
      <vt:lpstr>IT Portfolio Mgmt in Context</vt:lpstr>
      <vt:lpstr>Interrelating IT Processes</vt:lpstr>
      <vt:lpstr>IT Mgmt Processes Overlay Operational Processes</vt:lpstr>
      <vt:lpstr>PowerPoint Presentation</vt:lpstr>
      <vt:lpstr>Project Portfolio Management</vt:lpstr>
      <vt:lpstr>Application Portfolio Management</vt:lpstr>
      <vt:lpstr>IT Asset and Infrastructure Mgmt</vt:lpstr>
      <vt:lpstr>PowerPoint Presentation</vt:lpstr>
      <vt:lpstr>IT Portfolio Mgmt &amp; Strategic Planning</vt:lpstr>
      <vt:lpstr>Linking the IT Portfolio to the Strategic Plan &amp; Investments</vt:lpstr>
      <vt:lpstr>Advanced Mgmt &amp; Future Reports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Portfolio Management</dc:title>
  <dc:creator>Bob Marshall</dc:creator>
  <cp:lastModifiedBy>Bob Marshall</cp:lastModifiedBy>
  <cp:revision>12</cp:revision>
  <dcterms:created xsi:type="dcterms:W3CDTF">2016-08-07T17:49:59Z</dcterms:created>
  <dcterms:modified xsi:type="dcterms:W3CDTF">2016-08-07T22:39:12Z</dcterms:modified>
</cp:coreProperties>
</file>