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1"/>
  </p:notesMasterIdLst>
  <p:handoutMasterIdLst>
    <p:handoutMasterId r:id="rId32"/>
  </p:handoutMasterIdLst>
  <p:sldIdLst>
    <p:sldId id="267" r:id="rId5"/>
    <p:sldId id="268" r:id="rId6"/>
    <p:sldId id="278" r:id="rId7"/>
    <p:sldId id="279" r:id="rId8"/>
    <p:sldId id="280" r:id="rId9"/>
    <p:sldId id="296" r:id="rId10"/>
    <p:sldId id="297" r:id="rId11"/>
    <p:sldId id="298" r:id="rId12"/>
    <p:sldId id="281" r:id="rId13"/>
    <p:sldId id="282" r:id="rId14"/>
    <p:sldId id="283" r:id="rId15"/>
    <p:sldId id="284" r:id="rId16"/>
    <p:sldId id="285" r:id="rId17"/>
    <p:sldId id="286" r:id="rId18"/>
    <p:sldId id="287" r:id="rId19"/>
    <p:sldId id="288" r:id="rId20"/>
    <p:sldId id="290" r:id="rId21"/>
    <p:sldId id="301" r:id="rId22"/>
    <p:sldId id="299" r:id="rId23"/>
    <p:sldId id="295" r:id="rId24"/>
    <p:sldId id="289" r:id="rId25"/>
    <p:sldId id="291" r:id="rId26"/>
    <p:sldId id="292" r:id="rId27"/>
    <p:sldId id="293" r:id="rId28"/>
    <p:sldId id="294" r:id="rId29"/>
    <p:sldId id="30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44" autoAdjust="0"/>
    <p:restoredTop sz="94660"/>
  </p:normalViewPr>
  <p:slideViewPr>
    <p:cSldViewPr snapToGrid="0">
      <p:cViewPr varScale="1">
        <p:scale>
          <a:sx n="51" d="100"/>
          <a:sy n="51" d="100"/>
        </p:scale>
        <p:origin x="84" y="1398"/>
      </p:cViewPr>
      <p:guideLst>
        <p:guide pos="3840"/>
        <p:guide orient="horz" pos="2160"/>
      </p:guideLst>
    </p:cSldViewPr>
  </p:slideViewPr>
  <p:notesTextViewPr>
    <p:cViewPr>
      <p:scale>
        <a:sx n="1" d="1"/>
        <a:sy n="1" d="1"/>
      </p:scale>
      <p:origin x="0" y="0"/>
    </p:cViewPr>
  </p:notesTextViewPr>
  <p:notesViewPr>
    <p:cSldViewPr snapToGrid="0">
      <p:cViewPr varScale="1">
        <p:scale>
          <a:sx n="82" d="100"/>
          <a:sy n="82" d="100"/>
        </p:scale>
        <p:origin x="385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A591099-7EBE-4D12-B880-CCA6B38B92A6}" type="datetimeFigureOut">
              <a:rPr lang="en-US" smtClean="0"/>
              <a:t>9/24/2017</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3A36C10-A9D4-4995-9BAF-95FBD77A724B}" type="slidenum">
              <a:rPr lang="en-US" smtClean="0"/>
              <a:t>‹#›</a:t>
            </a:fld>
            <a:endParaRPr lang="en-US" dirty="0"/>
          </a:p>
        </p:txBody>
      </p:sp>
    </p:spTree>
    <p:extLst>
      <p:ext uri="{BB962C8B-B14F-4D97-AF65-F5344CB8AC3E}">
        <p14:creationId xmlns:p14="http://schemas.microsoft.com/office/powerpoint/2010/main" val="25092182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CF4299-1721-48C6-878D-74296BE00D21}" type="datetimeFigureOut">
              <a:rPr lang="en-US" smtClean="0"/>
              <a:t>9/24/2017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AEF9EC-8318-4FF6-847E-A85BBD2B7E49}" type="slidenum">
              <a:rPr lang="en-US" smtClean="0"/>
              <a:t>‹#›</a:t>
            </a:fld>
            <a:endParaRPr lang="en-US" dirty="0"/>
          </a:p>
        </p:txBody>
      </p:sp>
    </p:spTree>
    <p:extLst>
      <p:ext uri="{BB962C8B-B14F-4D97-AF65-F5344CB8AC3E}">
        <p14:creationId xmlns:p14="http://schemas.microsoft.com/office/powerpoint/2010/main" val="2283195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61254"/>
            <a:ext cx="8226490" cy="3083767"/>
          </a:xfrm>
        </p:spPr>
        <p:txBody>
          <a:bodyPr anchor="b">
            <a:normAutofit/>
          </a:bodyPr>
          <a:lstStyle>
            <a:lvl1pPr algn="l">
              <a:lnSpc>
                <a:spcPct val="80000"/>
              </a:lnSpc>
              <a:defRPr sz="72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609600" y="3386585"/>
            <a:ext cx="8229600" cy="1371600"/>
          </a:xfrm>
        </p:spPr>
        <p:txBody>
          <a:bodyPr/>
          <a:lstStyle>
            <a:lvl1pPr marL="0" indent="0" algn="l">
              <a:spcBef>
                <a:spcPts val="1200"/>
              </a:spcBef>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4" name="Date Placeholder 3"/>
          <p:cNvSpPr>
            <a:spLocks noGrp="1"/>
          </p:cNvSpPr>
          <p:nvPr>
            <p:ph type="dt" sz="half" idx="10"/>
          </p:nvPr>
        </p:nvSpPr>
        <p:spPr/>
        <p:txBody>
          <a:bodyPr/>
          <a:lstStyle/>
          <a:p>
            <a:fld id="{1C40B874-E53C-42B9-98BA-0781B387246C}" type="datetime1">
              <a:rPr lang="en-US" smtClean="0"/>
              <a:t>9/24/2017</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50680" y="365125"/>
            <a:ext cx="1645920" cy="5811838"/>
          </a:xfrm>
        </p:spPr>
        <p:txBody>
          <a:bodyPr vert="eaVert"/>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295400" y="365125"/>
            <a:ext cx="7624664"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4" name="Date Placeholder 3"/>
          <p:cNvSpPr>
            <a:spLocks noGrp="1"/>
          </p:cNvSpPr>
          <p:nvPr>
            <p:ph type="dt" sz="half" idx="10"/>
          </p:nvPr>
        </p:nvSpPr>
        <p:spPr/>
        <p:txBody>
          <a:bodyPr/>
          <a:lstStyle/>
          <a:p>
            <a:fld id="{75D402F4-45D7-406A-9C33-75238E131A1E}" type="datetime1">
              <a:rPr lang="en-US" smtClean="0"/>
              <a:t>9/24/2017</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4" name="Date Placeholder 3"/>
          <p:cNvSpPr>
            <a:spLocks noGrp="1"/>
          </p:cNvSpPr>
          <p:nvPr>
            <p:ph type="dt" sz="half" idx="10"/>
          </p:nvPr>
        </p:nvSpPr>
        <p:spPr/>
        <p:txBody>
          <a:bodyPr/>
          <a:lstStyle/>
          <a:p>
            <a:fld id="{4506E011-4F7D-42D0-82E1-078A40B76F01}" type="datetime1">
              <a:rPr lang="en-US" smtClean="0"/>
              <a:t>9/24/2017</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2648" y="265176"/>
            <a:ext cx="8229600" cy="3081528"/>
          </a:xfrm>
        </p:spPr>
        <p:txBody>
          <a:bodyPr anchor="b">
            <a:normAutofit/>
          </a:bodyPr>
          <a:lstStyle>
            <a:lvl1pPr>
              <a:defRPr sz="5400"/>
            </a:lvl1pPr>
          </a:lstStyle>
          <a:p>
            <a:r>
              <a:rPr lang="en-US"/>
              <a:t>Click to edit Master title style</a:t>
            </a:r>
          </a:p>
        </p:txBody>
      </p:sp>
      <p:sp>
        <p:nvSpPr>
          <p:cNvPr id="3" name="Text Placeholder 2"/>
          <p:cNvSpPr>
            <a:spLocks noGrp="1"/>
          </p:cNvSpPr>
          <p:nvPr>
            <p:ph type="body" idx="1"/>
          </p:nvPr>
        </p:nvSpPr>
        <p:spPr>
          <a:xfrm>
            <a:off x="612648" y="3388268"/>
            <a:ext cx="8229600" cy="1371600"/>
          </a:xfrm>
        </p:spPr>
        <p:txBody>
          <a:bodyPr/>
          <a:lstStyle>
            <a:lvl1pPr marL="0" indent="0">
              <a:spcBef>
                <a:spcPts val="1200"/>
              </a:spcBef>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4" name="Date Placeholder 3"/>
          <p:cNvSpPr>
            <a:spLocks noGrp="1"/>
          </p:cNvSpPr>
          <p:nvPr>
            <p:ph type="dt" sz="half" idx="10"/>
          </p:nvPr>
        </p:nvSpPr>
        <p:spPr/>
        <p:txBody>
          <a:bodyPr/>
          <a:lstStyle/>
          <a:p>
            <a:fld id="{3DA471FE-0FCC-47A4-B218-06AF00AFA70F}" type="datetime1">
              <a:rPr lang="en-US" smtClean="0"/>
              <a:t>9/24/2017</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1" y="1828800"/>
            <a:ext cx="4572000" cy="43481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599" y="1828800"/>
            <a:ext cx="4572000" cy="43481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5" name="Date Placeholder 4"/>
          <p:cNvSpPr>
            <a:spLocks noGrp="1"/>
          </p:cNvSpPr>
          <p:nvPr>
            <p:ph type="dt" sz="half" idx="10"/>
          </p:nvPr>
        </p:nvSpPr>
        <p:spPr/>
        <p:txBody>
          <a:bodyPr/>
          <a:lstStyle/>
          <a:p>
            <a:fld id="{BE42C22A-A385-4013-8BC3-1C712ED98224}" type="datetime1">
              <a:rPr lang="en-US" smtClean="0"/>
              <a:t>9/24/2017</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98448" y="1627258"/>
            <a:ext cx="4572000" cy="68580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8448" y="2373284"/>
            <a:ext cx="4572000" cy="384048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27648" y="1627258"/>
            <a:ext cx="4572000" cy="68580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27648" y="2373284"/>
            <a:ext cx="4572000" cy="384048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7" name="Date Placeholder 6"/>
          <p:cNvSpPr>
            <a:spLocks noGrp="1"/>
          </p:cNvSpPr>
          <p:nvPr>
            <p:ph type="dt" sz="half" idx="10"/>
          </p:nvPr>
        </p:nvSpPr>
        <p:spPr/>
        <p:txBody>
          <a:bodyPr/>
          <a:lstStyle/>
          <a:p>
            <a:fld id="{A4143CD7-DDC2-4E28-B80E-11B3368F8846}" type="datetime1">
              <a:rPr lang="en-US" smtClean="0"/>
              <a:t>9/24/2017</a:t>
            </a:fld>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3" name="Date Placeholder 2"/>
          <p:cNvSpPr>
            <a:spLocks noGrp="1"/>
          </p:cNvSpPr>
          <p:nvPr>
            <p:ph type="dt" sz="half" idx="10"/>
          </p:nvPr>
        </p:nvSpPr>
        <p:spPr/>
        <p:txBody>
          <a:bodyPr/>
          <a:lstStyle/>
          <a:p>
            <a:fld id="{68882D6B-0F0F-41E5-8A0F-FC2D7E2110E0}" type="datetime1">
              <a:rPr lang="en-US" smtClean="0"/>
              <a:t>9/24/2017</a:t>
            </a:fld>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Add a footer</a:t>
            </a:r>
            <a:endParaRPr lang="en-US" dirty="0"/>
          </a:p>
        </p:txBody>
      </p:sp>
      <p:sp>
        <p:nvSpPr>
          <p:cNvPr id="2" name="Date Placeholder 1"/>
          <p:cNvSpPr>
            <a:spLocks noGrp="1"/>
          </p:cNvSpPr>
          <p:nvPr>
            <p:ph type="dt" sz="half" idx="10"/>
          </p:nvPr>
        </p:nvSpPr>
        <p:spPr/>
        <p:txBody>
          <a:bodyPr/>
          <a:lstStyle/>
          <a:p>
            <a:fld id="{399C1A38-D70F-41CF-857C-945C6FF6B07D}" type="datetime1">
              <a:rPr lang="en-US" smtClean="0"/>
              <a:t>9/24/2017</a:t>
            </a:fld>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hidden">
          <a:xfrm>
            <a:off x="0" y="0"/>
            <a:ext cx="7315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979330" y="457200"/>
            <a:ext cx="3603070" cy="155448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606490" y="685800"/>
            <a:ext cx="610222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979330" y="2101850"/>
            <a:ext cx="3603070" cy="1828800"/>
          </a:xfrm>
        </p:spPr>
        <p:txBody>
          <a:bodyPr/>
          <a:lstStyle>
            <a:lvl1pPr marL="0" indent="0">
              <a:spcBef>
                <a:spcPts val="12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5" name="Date Placeholder 4"/>
          <p:cNvSpPr>
            <a:spLocks noGrp="1"/>
          </p:cNvSpPr>
          <p:nvPr>
            <p:ph type="dt" sz="half" idx="10"/>
          </p:nvPr>
        </p:nvSpPr>
        <p:spPr/>
        <p:txBody>
          <a:bodyPr/>
          <a:lstStyle/>
          <a:p>
            <a:fld id="{E32B96DC-D1E7-4668-A471-A46ECA2AE34F}" type="datetime1">
              <a:rPr lang="en-US" smtClean="0"/>
              <a:t>9/24/2017</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bwMode="hidden">
          <a:xfrm>
            <a:off x="0" y="0"/>
            <a:ext cx="7315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982712" y="457200"/>
            <a:ext cx="3602736" cy="1554480"/>
          </a:xfrm>
        </p:spPr>
        <p:txBody>
          <a:bodyPr anchor="b"/>
          <a:lstStyle>
            <a:lvl1pPr>
              <a:defRPr sz="32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0" y="-1"/>
            <a:ext cx="7315200" cy="6858000"/>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982712" y="2101850"/>
            <a:ext cx="3602736" cy="1828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5400" y="362303"/>
            <a:ext cx="9601200" cy="106994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95400" y="1828799"/>
            <a:ext cx="9601200" cy="43481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09600" y="6385492"/>
            <a:ext cx="6099048" cy="228600"/>
          </a:xfrm>
          <a:prstGeom prst="rect">
            <a:avLst/>
          </a:prstGeom>
        </p:spPr>
        <p:txBody>
          <a:bodyPr vert="horz" lIns="91440" tIns="45720" rIns="91440" bIns="45720" rtlCol="0" anchor="ctr"/>
          <a:lstStyle>
            <a:lvl1pPr algn="l">
              <a:defRPr sz="1100">
                <a:solidFill>
                  <a:schemeClr val="accent1"/>
                </a:solidFill>
              </a:defRPr>
            </a:lvl1pPr>
          </a:lstStyle>
          <a:p>
            <a:r>
              <a:rPr lang="en-US"/>
              <a:t>Add a footer</a:t>
            </a:r>
            <a:endParaRPr lang="en-US" dirty="0"/>
          </a:p>
        </p:txBody>
      </p:sp>
      <p:sp>
        <p:nvSpPr>
          <p:cNvPr id="4" name="Date Placeholder 3"/>
          <p:cNvSpPr>
            <a:spLocks noGrp="1"/>
          </p:cNvSpPr>
          <p:nvPr>
            <p:ph type="dt" sz="half" idx="2"/>
          </p:nvPr>
        </p:nvSpPr>
        <p:spPr>
          <a:xfrm>
            <a:off x="9419253" y="6385492"/>
            <a:ext cx="982047" cy="228600"/>
          </a:xfrm>
          <a:prstGeom prst="rect">
            <a:avLst/>
          </a:prstGeom>
        </p:spPr>
        <p:txBody>
          <a:bodyPr vert="horz" lIns="91440" tIns="45720" rIns="91440" bIns="45720" rtlCol="0" anchor="ctr"/>
          <a:lstStyle>
            <a:lvl1pPr algn="r">
              <a:defRPr sz="1100">
                <a:solidFill>
                  <a:schemeClr val="accent1"/>
                </a:solidFill>
              </a:defRPr>
            </a:lvl1pPr>
          </a:lstStyle>
          <a:p>
            <a:fld id="{CC444FFE-4BDB-4301-83D8-FE8B25E7CF5A}" type="datetime1">
              <a:rPr lang="en-US" smtClean="0"/>
              <a:t>9/24/2017</a:t>
            </a:fld>
            <a:endParaRPr lang="en-US" dirty="0"/>
          </a:p>
        </p:txBody>
      </p:sp>
      <p:sp>
        <p:nvSpPr>
          <p:cNvPr id="6" name="Slide Number Placeholder 5"/>
          <p:cNvSpPr>
            <a:spLocks noGrp="1"/>
          </p:cNvSpPr>
          <p:nvPr>
            <p:ph type="sldNum" sz="quarter" idx="4"/>
          </p:nvPr>
        </p:nvSpPr>
        <p:spPr>
          <a:xfrm>
            <a:off x="10753532" y="6385492"/>
            <a:ext cx="828868" cy="228600"/>
          </a:xfrm>
          <a:prstGeom prst="rect">
            <a:avLst/>
          </a:prstGeom>
        </p:spPr>
        <p:txBody>
          <a:bodyPr vert="horz" lIns="91440" tIns="45720" rIns="91440" bIns="45720" rtlCol="0" anchor="ctr"/>
          <a:lstStyle>
            <a:lvl1pPr algn="r">
              <a:defRPr sz="1100">
                <a:solidFill>
                  <a:schemeClr val="accent1"/>
                </a:solidFill>
              </a:defRPr>
            </a:lvl1p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194325986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Clr>
          <a:schemeClr val="accent1"/>
        </a:buClr>
        <a:buFont typeface="Arial"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Patient Engagement</a:t>
            </a:r>
          </a:p>
        </p:txBody>
      </p:sp>
      <p:sp>
        <p:nvSpPr>
          <p:cNvPr id="3" name="Subtitle 2"/>
          <p:cNvSpPr>
            <a:spLocks noGrp="1"/>
          </p:cNvSpPr>
          <p:nvPr>
            <p:ph type="subTitle" idx="1"/>
          </p:nvPr>
        </p:nvSpPr>
        <p:spPr/>
        <p:txBody>
          <a:bodyPr/>
          <a:lstStyle/>
          <a:p>
            <a:r>
              <a:rPr lang="en-US" dirty="0"/>
              <a:t>Bob Marshall, Program Director</a:t>
            </a:r>
          </a:p>
        </p:txBody>
      </p:sp>
      <p:pic>
        <p:nvPicPr>
          <p:cNvPr id="5" name="Picture 4" descr="A close up of a sign&#10;&#10;Description generated with very high confidence">
            <a:extLst>
              <a:ext uri="{FF2B5EF4-FFF2-40B4-BE49-F238E27FC236}">
                <a16:creationId xmlns:a16="http://schemas.microsoft.com/office/drawing/2014/main" id="{BFA50668-3E87-4514-A074-1B8C99CC22E8}"/>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9182100" y="0"/>
            <a:ext cx="3009900" cy="3660708"/>
          </a:xfrm>
          <a:prstGeom prst="rect">
            <a:avLst/>
          </a:prstGeom>
          <a:ln>
            <a:noFill/>
          </a:ln>
          <a:effectLst>
            <a:softEdge rad="112500"/>
          </a:effectLst>
        </p:spPr>
      </p:pic>
    </p:spTree>
    <p:extLst>
      <p:ext uri="{BB962C8B-B14F-4D97-AF65-F5344CB8AC3E}">
        <p14:creationId xmlns:p14="http://schemas.microsoft.com/office/powerpoint/2010/main" val="10518781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45357-945E-4410-9F61-74DCACCF562B}"/>
              </a:ext>
            </a:extLst>
          </p:cNvPr>
          <p:cNvSpPr>
            <a:spLocks noGrp="1"/>
          </p:cNvSpPr>
          <p:nvPr>
            <p:ph type="title"/>
          </p:nvPr>
        </p:nvSpPr>
        <p:spPr/>
        <p:txBody>
          <a:bodyPr/>
          <a:lstStyle/>
          <a:p>
            <a:r>
              <a:rPr lang="en-US" dirty="0"/>
              <a:t>Defining the organization vision </a:t>
            </a:r>
          </a:p>
        </p:txBody>
      </p:sp>
      <p:sp>
        <p:nvSpPr>
          <p:cNvPr id="3" name="Content Placeholder 2">
            <a:extLst>
              <a:ext uri="{FF2B5EF4-FFF2-40B4-BE49-F238E27FC236}">
                <a16:creationId xmlns:a16="http://schemas.microsoft.com/office/drawing/2014/main" id="{B46D2413-D339-43BB-BD10-294317426073}"/>
              </a:ext>
            </a:extLst>
          </p:cNvPr>
          <p:cNvSpPr>
            <a:spLocks noGrp="1"/>
          </p:cNvSpPr>
          <p:nvPr>
            <p:ph idx="1"/>
          </p:nvPr>
        </p:nvSpPr>
        <p:spPr/>
        <p:txBody>
          <a:bodyPr>
            <a:normAutofit lnSpcReduction="10000"/>
          </a:bodyPr>
          <a:lstStyle/>
          <a:p>
            <a:r>
              <a:rPr lang="en-US" dirty="0"/>
              <a:t>First, understand where you are and where you want to be in terms of patient engagement </a:t>
            </a:r>
          </a:p>
          <a:p>
            <a:r>
              <a:rPr lang="en-US" dirty="0"/>
              <a:t>Discuss what patient and family engagement means to your senior leadership, board, staff, patients and their families</a:t>
            </a:r>
          </a:p>
          <a:p>
            <a:r>
              <a:rPr lang="en-US" dirty="0"/>
              <a:t>With these discussions, you can work with the definition of engagement presented here or generate your own custom definition</a:t>
            </a:r>
          </a:p>
          <a:p>
            <a:r>
              <a:rPr lang="en-US" dirty="0"/>
              <a:t>Create an “end state” vision of what your practice will look like when you have a strong patient engagement strategy in place</a:t>
            </a:r>
          </a:p>
          <a:p>
            <a:r>
              <a:rPr lang="en-US" dirty="0"/>
              <a:t>Next, develop goals and expected outcomes based on your patient engagement vision</a:t>
            </a:r>
          </a:p>
          <a:p>
            <a:r>
              <a:rPr lang="en-US" dirty="0"/>
              <a:t>Keep in mind that to fully engage patients and families, health care practices must plan for change at multiple levels</a:t>
            </a:r>
          </a:p>
        </p:txBody>
      </p:sp>
    </p:spTree>
    <p:extLst>
      <p:ext uri="{BB962C8B-B14F-4D97-AF65-F5344CB8AC3E}">
        <p14:creationId xmlns:p14="http://schemas.microsoft.com/office/powerpoint/2010/main" val="298819708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804A4-3786-4B4C-8038-0E4B2B4B2D62}"/>
              </a:ext>
            </a:extLst>
          </p:cNvPr>
          <p:cNvSpPr>
            <a:spLocks noGrp="1"/>
          </p:cNvSpPr>
          <p:nvPr>
            <p:ph type="title"/>
          </p:nvPr>
        </p:nvSpPr>
        <p:spPr/>
        <p:txBody>
          <a:bodyPr/>
          <a:lstStyle/>
          <a:p>
            <a:r>
              <a:rPr lang="en-US" dirty="0"/>
              <a:t>Create a culture of engagement           1 of 2 </a:t>
            </a:r>
          </a:p>
        </p:txBody>
      </p:sp>
      <p:sp>
        <p:nvSpPr>
          <p:cNvPr id="3" name="Content Placeholder 2">
            <a:extLst>
              <a:ext uri="{FF2B5EF4-FFF2-40B4-BE49-F238E27FC236}">
                <a16:creationId xmlns:a16="http://schemas.microsoft.com/office/drawing/2014/main" id="{1B341049-C477-4428-A553-7096B1F49EEE}"/>
              </a:ext>
            </a:extLst>
          </p:cNvPr>
          <p:cNvSpPr>
            <a:spLocks noGrp="1"/>
          </p:cNvSpPr>
          <p:nvPr>
            <p:ph idx="1"/>
          </p:nvPr>
        </p:nvSpPr>
        <p:spPr/>
        <p:txBody>
          <a:bodyPr>
            <a:normAutofit/>
          </a:bodyPr>
          <a:lstStyle/>
          <a:p>
            <a:r>
              <a:rPr lang="en-US" dirty="0"/>
              <a:t>Getting practice-wide support is critical for successful patient engagement</a:t>
            </a:r>
          </a:p>
          <a:p>
            <a:r>
              <a:rPr lang="en-US" dirty="0"/>
              <a:t>Rely on policies and procedures when moving forward with patient engagement </a:t>
            </a:r>
          </a:p>
          <a:p>
            <a:r>
              <a:rPr lang="en-US" dirty="0"/>
              <a:t>Be prepared with—and communicate often—the benefits of patient engagement for patients, staff and providers</a:t>
            </a:r>
          </a:p>
          <a:p>
            <a:r>
              <a:rPr lang="en-US" dirty="0"/>
              <a:t>Make clear that staff are valued and critical to successful patient engagement</a:t>
            </a:r>
          </a:p>
          <a:p>
            <a:r>
              <a:rPr lang="en-US" dirty="0"/>
              <a:t>Explain why patient engagement is important to the organization</a:t>
            </a:r>
          </a:p>
          <a:p>
            <a:r>
              <a:rPr lang="en-US" dirty="0"/>
              <a:t>Make a clear, enforceable policy around completing tasks, but also add some fun to the process with rewards and recognition</a:t>
            </a:r>
          </a:p>
          <a:p>
            <a:r>
              <a:rPr lang="en-US" dirty="0"/>
              <a:t>Ease concerns that patient messaging requires more clinical time—in fact, secure messaging actually reduces clinical time compared to phone calls</a:t>
            </a:r>
          </a:p>
        </p:txBody>
      </p:sp>
    </p:spTree>
    <p:extLst>
      <p:ext uri="{BB962C8B-B14F-4D97-AF65-F5344CB8AC3E}">
        <p14:creationId xmlns:p14="http://schemas.microsoft.com/office/powerpoint/2010/main" val="170199935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F7AF7-66B2-4ECE-9BFB-78FA614A4DD5}"/>
              </a:ext>
            </a:extLst>
          </p:cNvPr>
          <p:cNvSpPr>
            <a:spLocks noGrp="1"/>
          </p:cNvSpPr>
          <p:nvPr>
            <p:ph type="title"/>
          </p:nvPr>
        </p:nvSpPr>
        <p:spPr/>
        <p:txBody>
          <a:bodyPr/>
          <a:lstStyle/>
          <a:p>
            <a:r>
              <a:rPr lang="en-US" dirty="0"/>
              <a:t>Create a culture of engagement           2 of 2 </a:t>
            </a:r>
          </a:p>
        </p:txBody>
      </p:sp>
      <p:sp>
        <p:nvSpPr>
          <p:cNvPr id="3" name="Content Placeholder 2">
            <a:extLst>
              <a:ext uri="{FF2B5EF4-FFF2-40B4-BE49-F238E27FC236}">
                <a16:creationId xmlns:a16="http://schemas.microsoft.com/office/drawing/2014/main" id="{E40C81FC-91CF-4ED6-AED5-846C9E9EC56C}"/>
              </a:ext>
            </a:extLst>
          </p:cNvPr>
          <p:cNvSpPr>
            <a:spLocks noGrp="1"/>
          </p:cNvSpPr>
          <p:nvPr>
            <p:ph idx="1"/>
          </p:nvPr>
        </p:nvSpPr>
        <p:spPr/>
        <p:txBody>
          <a:bodyPr>
            <a:normAutofit/>
          </a:bodyPr>
          <a:lstStyle/>
          <a:p>
            <a:r>
              <a:rPr lang="en-US" dirty="0"/>
              <a:t>Make sure providers understand the benefits of patient engagement for themselves, for patients, and for the organization</a:t>
            </a:r>
          </a:p>
          <a:p>
            <a:r>
              <a:rPr lang="en-US" dirty="0"/>
              <a:t>Address concerns about older patient adoption of new technology. </a:t>
            </a:r>
          </a:p>
          <a:p>
            <a:pPr lvl="1"/>
            <a:r>
              <a:rPr lang="en-US" sz="2000" dirty="0"/>
              <a:t>Research consistently shows that patients aged 65 and over use the Internet regularly and are comfortable using patient portals to access medical records online</a:t>
            </a:r>
          </a:p>
          <a:p>
            <a:r>
              <a:rPr lang="en-US" dirty="0"/>
              <a:t>Consider provider competition for portal adoption rates</a:t>
            </a:r>
          </a:p>
        </p:txBody>
      </p:sp>
    </p:spTree>
    <p:extLst>
      <p:ext uri="{BB962C8B-B14F-4D97-AF65-F5344CB8AC3E}">
        <p14:creationId xmlns:p14="http://schemas.microsoft.com/office/powerpoint/2010/main" val="241620657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2D01B-E55C-4F79-BF62-87D405FB77BB}"/>
              </a:ext>
            </a:extLst>
          </p:cNvPr>
          <p:cNvSpPr>
            <a:spLocks noGrp="1"/>
          </p:cNvSpPr>
          <p:nvPr>
            <p:ph type="title"/>
          </p:nvPr>
        </p:nvSpPr>
        <p:spPr/>
        <p:txBody>
          <a:bodyPr/>
          <a:lstStyle/>
          <a:p>
            <a:r>
              <a:rPr lang="en-US" dirty="0"/>
              <a:t>Employ the right technology and services</a:t>
            </a:r>
          </a:p>
        </p:txBody>
      </p:sp>
      <p:sp>
        <p:nvSpPr>
          <p:cNvPr id="3" name="Content Placeholder 2">
            <a:extLst>
              <a:ext uri="{FF2B5EF4-FFF2-40B4-BE49-F238E27FC236}">
                <a16:creationId xmlns:a16="http://schemas.microsoft.com/office/drawing/2014/main" id="{0D1D2C97-CF7B-493A-A400-E350BA162CB1}"/>
              </a:ext>
            </a:extLst>
          </p:cNvPr>
          <p:cNvSpPr>
            <a:spLocks noGrp="1"/>
          </p:cNvSpPr>
          <p:nvPr>
            <p:ph idx="1"/>
          </p:nvPr>
        </p:nvSpPr>
        <p:spPr/>
        <p:txBody>
          <a:bodyPr>
            <a:normAutofit/>
          </a:bodyPr>
          <a:lstStyle/>
          <a:p>
            <a:r>
              <a:rPr lang="en-US" dirty="0"/>
              <a:t>Patient portals can enhance patient-provider communication and enable patients to check test results, refill prescriptions, review their medical record, and view education materials</a:t>
            </a:r>
          </a:p>
          <a:p>
            <a:r>
              <a:rPr lang="en-US" dirty="0"/>
              <a:t>Patient portals can streamline administrative tasks such as registration, scheduling appointments, and patient reminders</a:t>
            </a:r>
          </a:p>
          <a:p>
            <a:r>
              <a:rPr lang="en-US" dirty="0"/>
              <a:t>Technology and patient communication services can help satisfy patients who demand convenient, 24/7 access to their health information</a:t>
            </a:r>
          </a:p>
          <a:p>
            <a:r>
              <a:rPr lang="en-US" dirty="0"/>
              <a:t>Educate patients on appropriate use of the portal and the importance of safeguarding their log-in credentials as well as where they store any information they download or print</a:t>
            </a:r>
          </a:p>
        </p:txBody>
      </p:sp>
    </p:spTree>
    <p:extLst>
      <p:ext uri="{BB962C8B-B14F-4D97-AF65-F5344CB8AC3E}">
        <p14:creationId xmlns:p14="http://schemas.microsoft.com/office/powerpoint/2010/main" val="63805176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17664-3143-448E-A38E-B890B3A8BA0E}"/>
              </a:ext>
            </a:extLst>
          </p:cNvPr>
          <p:cNvSpPr>
            <a:spLocks noGrp="1"/>
          </p:cNvSpPr>
          <p:nvPr>
            <p:ph type="title"/>
          </p:nvPr>
        </p:nvSpPr>
        <p:spPr/>
        <p:txBody>
          <a:bodyPr/>
          <a:lstStyle/>
          <a:p>
            <a:r>
              <a:rPr lang="en-US" dirty="0"/>
              <a:t>Empower patients to become collaborators in their own health care            1 of 2</a:t>
            </a:r>
          </a:p>
        </p:txBody>
      </p:sp>
      <p:sp>
        <p:nvSpPr>
          <p:cNvPr id="3" name="Content Placeholder 2">
            <a:extLst>
              <a:ext uri="{FF2B5EF4-FFF2-40B4-BE49-F238E27FC236}">
                <a16:creationId xmlns:a16="http://schemas.microsoft.com/office/drawing/2014/main" id="{5B4928D2-10E0-414A-8338-AE9DF135A444}"/>
              </a:ext>
            </a:extLst>
          </p:cNvPr>
          <p:cNvSpPr>
            <a:spLocks noGrp="1"/>
          </p:cNvSpPr>
          <p:nvPr>
            <p:ph idx="1"/>
          </p:nvPr>
        </p:nvSpPr>
        <p:spPr/>
        <p:txBody>
          <a:bodyPr/>
          <a:lstStyle/>
          <a:p>
            <a:r>
              <a:rPr lang="en-US" dirty="0"/>
              <a:t>Having patients use your portal is an important component of patient engagement</a:t>
            </a:r>
          </a:p>
          <a:p>
            <a:r>
              <a:rPr lang="en-US" dirty="0"/>
              <a:t>Some ideas to engage patients with the portal include:</a:t>
            </a:r>
          </a:p>
          <a:p>
            <a:pPr lvl="1"/>
            <a:r>
              <a:rPr lang="en-US" sz="2000" dirty="0"/>
              <a:t>Make the benefits of using the portal clear, and provide incentives for patients to use it</a:t>
            </a:r>
          </a:p>
          <a:p>
            <a:pPr lvl="1"/>
            <a:r>
              <a:rPr lang="en-US" sz="2000" dirty="0"/>
              <a:t>Ask providers to talk with patients about how the portal can improve their experience</a:t>
            </a:r>
          </a:p>
          <a:p>
            <a:pPr lvl="1"/>
            <a:r>
              <a:rPr lang="en-US" sz="2000" dirty="0"/>
              <a:t>If necessary, walk patients through logging onto the portal, and show them how to do tasks they do regularly</a:t>
            </a:r>
          </a:p>
        </p:txBody>
      </p:sp>
    </p:spTree>
    <p:extLst>
      <p:ext uri="{BB962C8B-B14F-4D97-AF65-F5344CB8AC3E}">
        <p14:creationId xmlns:p14="http://schemas.microsoft.com/office/powerpoint/2010/main" val="7659685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2CFAB-9EE0-4F04-86C0-23261DBA0544}"/>
              </a:ext>
            </a:extLst>
          </p:cNvPr>
          <p:cNvSpPr>
            <a:spLocks noGrp="1"/>
          </p:cNvSpPr>
          <p:nvPr>
            <p:ph type="title"/>
          </p:nvPr>
        </p:nvSpPr>
        <p:spPr/>
        <p:txBody>
          <a:bodyPr/>
          <a:lstStyle/>
          <a:p>
            <a:r>
              <a:rPr lang="en-US" dirty="0"/>
              <a:t>Empower patients to become collaborators in their own health care            2 of 2</a:t>
            </a:r>
          </a:p>
        </p:txBody>
      </p:sp>
      <p:sp>
        <p:nvSpPr>
          <p:cNvPr id="3" name="Content Placeholder 2">
            <a:extLst>
              <a:ext uri="{FF2B5EF4-FFF2-40B4-BE49-F238E27FC236}">
                <a16:creationId xmlns:a16="http://schemas.microsoft.com/office/drawing/2014/main" id="{CFFA69A7-FA2B-4891-BD17-DD68149EE7E0}"/>
              </a:ext>
            </a:extLst>
          </p:cNvPr>
          <p:cNvSpPr>
            <a:spLocks noGrp="1"/>
          </p:cNvSpPr>
          <p:nvPr>
            <p:ph idx="1"/>
          </p:nvPr>
        </p:nvSpPr>
        <p:spPr/>
        <p:txBody>
          <a:bodyPr/>
          <a:lstStyle/>
          <a:p>
            <a:r>
              <a:rPr lang="en-US" dirty="0"/>
              <a:t>Ideas to engage patients with the patient portal include (part 2):</a:t>
            </a:r>
          </a:p>
          <a:p>
            <a:pPr lvl="1"/>
            <a:r>
              <a:rPr lang="en-US" sz="2000" dirty="0"/>
              <a:t>When someone calls to do a task that they could do on the portal, walk them through it using the patient portal and encourage them to try it next time</a:t>
            </a:r>
          </a:p>
          <a:p>
            <a:pPr lvl="1"/>
            <a:r>
              <a:rPr lang="en-US" sz="2000" dirty="0"/>
              <a:t>Try to understand and address any hesitancy or concerns with using the portal</a:t>
            </a:r>
          </a:p>
          <a:p>
            <a:pPr lvl="1"/>
            <a:r>
              <a:rPr lang="en-US" sz="2000" dirty="0"/>
              <a:t>Rely on the patient portal for as much of your communication to patients as you can</a:t>
            </a:r>
          </a:p>
          <a:p>
            <a:pPr lvl="2"/>
            <a:r>
              <a:rPr lang="en-US" sz="2000" dirty="0"/>
              <a:t>The more you use it, the more they will too</a:t>
            </a:r>
          </a:p>
          <a:p>
            <a:pPr lvl="1"/>
            <a:r>
              <a:rPr lang="en-US" sz="2000" dirty="0"/>
              <a:t>Accept that some patients will not use the portal. </a:t>
            </a:r>
          </a:p>
          <a:p>
            <a:pPr lvl="2"/>
            <a:r>
              <a:rPr lang="en-US" sz="2000" dirty="0"/>
              <a:t>Make sure it is consistently an option so they have opportunities to change their mind</a:t>
            </a:r>
          </a:p>
        </p:txBody>
      </p:sp>
    </p:spTree>
    <p:extLst>
      <p:ext uri="{BB962C8B-B14F-4D97-AF65-F5344CB8AC3E}">
        <p14:creationId xmlns:p14="http://schemas.microsoft.com/office/powerpoint/2010/main" val="370089938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A268A-7658-4E64-86DF-ECB751991B94}"/>
              </a:ext>
            </a:extLst>
          </p:cNvPr>
          <p:cNvSpPr>
            <a:spLocks noGrp="1"/>
          </p:cNvSpPr>
          <p:nvPr>
            <p:ph type="title"/>
          </p:nvPr>
        </p:nvSpPr>
        <p:spPr/>
        <p:txBody>
          <a:bodyPr/>
          <a:lstStyle/>
          <a:p>
            <a:r>
              <a:rPr lang="en-US" dirty="0"/>
              <a:t>Chart progress; be ready to change and adapt</a:t>
            </a:r>
          </a:p>
        </p:txBody>
      </p:sp>
      <p:sp>
        <p:nvSpPr>
          <p:cNvPr id="3" name="Content Placeholder 2">
            <a:extLst>
              <a:ext uri="{FF2B5EF4-FFF2-40B4-BE49-F238E27FC236}">
                <a16:creationId xmlns:a16="http://schemas.microsoft.com/office/drawing/2014/main" id="{0DBA4EB6-B8EA-400C-A9E5-817DD08E7ADB}"/>
              </a:ext>
            </a:extLst>
          </p:cNvPr>
          <p:cNvSpPr>
            <a:spLocks noGrp="1"/>
          </p:cNvSpPr>
          <p:nvPr>
            <p:ph idx="1"/>
          </p:nvPr>
        </p:nvSpPr>
        <p:spPr/>
        <p:txBody>
          <a:bodyPr/>
          <a:lstStyle/>
          <a:p>
            <a:r>
              <a:rPr lang="en-US" dirty="0"/>
              <a:t>Use the organizational patient engagement vision to set achievable targets and ways to measure progress</a:t>
            </a:r>
          </a:p>
          <a:p>
            <a:r>
              <a:rPr lang="en-US" dirty="0"/>
              <a:t>Depending on the stated vision, the organization may want to track metrics such as patients’ understanding of how a given intervention is going to help with health goals, how patients are using technology to progress towards health goals, and any changes in confidence in managing their own health</a:t>
            </a:r>
          </a:p>
          <a:p>
            <a:r>
              <a:rPr lang="en-US" dirty="0"/>
              <a:t>At minimum, consider monitoring how many patients have signed up to use the patient portal, how many emails have been collected, or how often patients connect</a:t>
            </a:r>
          </a:p>
        </p:txBody>
      </p:sp>
    </p:spTree>
    <p:extLst>
      <p:ext uri="{BB962C8B-B14F-4D97-AF65-F5344CB8AC3E}">
        <p14:creationId xmlns:p14="http://schemas.microsoft.com/office/powerpoint/2010/main" val="36809689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a cell phone&#10;&#10;Description generated with very high confidence">
            <a:extLst>
              <a:ext uri="{FF2B5EF4-FFF2-40B4-BE49-F238E27FC236}">
                <a16:creationId xmlns:a16="http://schemas.microsoft.com/office/drawing/2014/main" id="{4BD61A88-29D0-4667-9467-932463FF68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571" y="428"/>
            <a:ext cx="9142857" cy="6857143"/>
          </a:xfrm>
          <a:prstGeom prst="rect">
            <a:avLst/>
          </a:prstGeom>
        </p:spPr>
      </p:pic>
    </p:spTree>
    <p:extLst>
      <p:ext uri="{BB962C8B-B14F-4D97-AF65-F5344CB8AC3E}">
        <p14:creationId xmlns:p14="http://schemas.microsoft.com/office/powerpoint/2010/main" val="365944525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generated with very high confidence">
            <a:extLst>
              <a:ext uri="{FF2B5EF4-FFF2-40B4-BE49-F238E27FC236}">
                <a16:creationId xmlns:a16="http://schemas.microsoft.com/office/drawing/2014/main" id="{D4A0FE37-3225-4B87-934F-32BAD16B85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5335" y="0"/>
            <a:ext cx="8941330" cy="6858000"/>
          </a:xfrm>
          <a:prstGeom prst="rect">
            <a:avLst/>
          </a:prstGeom>
        </p:spPr>
      </p:pic>
    </p:spTree>
    <p:extLst>
      <p:ext uri="{BB962C8B-B14F-4D97-AF65-F5344CB8AC3E}">
        <p14:creationId xmlns:p14="http://schemas.microsoft.com/office/powerpoint/2010/main" val="2522068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text on a white background&#10;&#10;Description generated with high confidence">
            <a:extLst>
              <a:ext uri="{FF2B5EF4-FFF2-40B4-BE49-F238E27FC236}">
                <a16:creationId xmlns:a16="http://schemas.microsoft.com/office/drawing/2014/main" id="{BABF1016-FADC-47F6-8ECB-D0F572AA3E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119270"/>
            <a:ext cx="6934199" cy="6693009"/>
          </a:xfrm>
          <a:prstGeom prst="rect">
            <a:avLst/>
          </a:prstGeom>
        </p:spPr>
      </p:pic>
    </p:spTree>
    <p:extLst>
      <p:ext uri="{BB962C8B-B14F-4D97-AF65-F5344CB8AC3E}">
        <p14:creationId xmlns:p14="http://schemas.microsoft.com/office/powerpoint/2010/main" val="73489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normAutofit/>
          </a:bodyPr>
          <a:lstStyle/>
          <a:p>
            <a:r>
              <a:rPr lang="en-US" sz="2400" dirty="0"/>
              <a:t>Define Patient Engagement</a:t>
            </a:r>
          </a:p>
          <a:p>
            <a:r>
              <a:rPr lang="en-US" sz="2400" dirty="0"/>
              <a:t>Discuss Benefits and Challenges</a:t>
            </a:r>
          </a:p>
          <a:p>
            <a:r>
              <a:rPr lang="en-US" sz="2400" dirty="0"/>
              <a:t>Review the 5 Elements of Successful Patient Engagement</a:t>
            </a:r>
          </a:p>
          <a:p>
            <a:r>
              <a:rPr lang="en-US" sz="2400" dirty="0"/>
              <a:t>Discuss Patient Portals and How to Use Them Effectively</a:t>
            </a:r>
          </a:p>
          <a:p>
            <a:r>
              <a:rPr lang="en-US" sz="2400" dirty="0"/>
              <a:t>Review the 4 Myths of Patient Engagement</a:t>
            </a:r>
          </a:p>
        </p:txBody>
      </p:sp>
    </p:spTree>
    <p:extLst>
      <p:ext uri="{BB962C8B-B14F-4D97-AF65-F5344CB8AC3E}">
        <p14:creationId xmlns:p14="http://schemas.microsoft.com/office/powerpoint/2010/main" val="334659653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FDE64-F2A2-4FF3-89C1-06E3520FDB9E}"/>
              </a:ext>
            </a:extLst>
          </p:cNvPr>
          <p:cNvSpPr>
            <a:spLocks noGrp="1"/>
          </p:cNvSpPr>
          <p:nvPr>
            <p:ph type="title"/>
          </p:nvPr>
        </p:nvSpPr>
        <p:spPr/>
        <p:txBody>
          <a:bodyPr/>
          <a:lstStyle/>
          <a:p>
            <a:r>
              <a:rPr lang="en-US" dirty="0"/>
              <a:t>Statistics from Google and Pew Research Center</a:t>
            </a:r>
          </a:p>
        </p:txBody>
      </p:sp>
      <p:sp>
        <p:nvSpPr>
          <p:cNvPr id="3" name="Content Placeholder 2">
            <a:extLst>
              <a:ext uri="{FF2B5EF4-FFF2-40B4-BE49-F238E27FC236}">
                <a16:creationId xmlns:a16="http://schemas.microsoft.com/office/drawing/2014/main" id="{D291C90F-748C-4539-AB99-E18BF8D0FA60}"/>
              </a:ext>
            </a:extLst>
          </p:cNvPr>
          <p:cNvSpPr>
            <a:spLocks noGrp="1"/>
          </p:cNvSpPr>
          <p:nvPr>
            <p:ph idx="1"/>
          </p:nvPr>
        </p:nvSpPr>
        <p:spPr/>
        <p:txBody>
          <a:bodyPr>
            <a:normAutofit/>
          </a:bodyPr>
          <a:lstStyle/>
          <a:p>
            <a:r>
              <a:rPr lang="en-US" dirty="0"/>
              <a:t>4.7 billion: daily Google searches</a:t>
            </a:r>
          </a:p>
          <a:p>
            <a:r>
              <a:rPr lang="en-US" dirty="0"/>
              <a:t>1 in 20 Google searches is for health-related information</a:t>
            </a:r>
          </a:p>
          <a:p>
            <a:r>
              <a:rPr lang="en-US" dirty="0"/>
              <a:t>80 percent of Internet users seek online health information</a:t>
            </a:r>
          </a:p>
          <a:p>
            <a:r>
              <a:rPr lang="en-US" dirty="0"/>
              <a:t>77 percent of patients used a search prior to booking an appointment</a:t>
            </a:r>
          </a:p>
          <a:p>
            <a:r>
              <a:rPr lang="en-US" dirty="0"/>
              <a:t>66 percent of Internet users look online for information about a specific disease or medical problem</a:t>
            </a:r>
          </a:p>
          <a:p>
            <a:r>
              <a:rPr lang="en-US" dirty="0"/>
              <a:t>44 percent of Internet users look online for information about doctors or other health professionals</a:t>
            </a:r>
          </a:p>
        </p:txBody>
      </p:sp>
    </p:spTree>
    <p:extLst>
      <p:ext uri="{BB962C8B-B14F-4D97-AF65-F5344CB8AC3E}">
        <p14:creationId xmlns:p14="http://schemas.microsoft.com/office/powerpoint/2010/main" val="270960698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CE6F1-0F87-4204-A6E8-1713628973B2}"/>
              </a:ext>
            </a:extLst>
          </p:cNvPr>
          <p:cNvSpPr>
            <a:spLocks noGrp="1"/>
          </p:cNvSpPr>
          <p:nvPr>
            <p:ph type="title"/>
          </p:nvPr>
        </p:nvSpPr>
        <p:spPr/>
        <p:txBody>
          <a:bodyPr/>
          <a:lstStyle/>
          <a:p>
            <a:r>
              <a:rPr lang="en-US" dirty="0"/>
              <a:t>Myths of Patient Engagement       1 of  4</a:t>
            </a:r>
          </a:p>
        </p:txBody>
      </p:sp>
      <p:sp>
        <p:nvSpPr>
          <p:cNvPr id="3" name="Content Placeholder 2">
            <a:extLst>
              <a:ext uri="{FF2B5EF4-FFF2-40B4-BE49-F238E27FC236}">
                <a16:creationId xmlns:a16="http://schemas.microsoft.com/office/drawing/2014/main" id="{F53FB419-652A-4018-A309-82DDDE30FA0A}"/>
              </a:ext>
            </a:extLst>
          </p:cNvPr>
          <p:cNvSpPr>
            <a:spLocks noGrp="1"/>
          </p:cNvSpPr>
          <p:nvPr>
            <p:ph idx="1"/>
          </p:nvPr>
        </p:nvSpPr>
        <p:spPr/>
        <p:txBody>
          <a:bodyPr>
            <a:normAutofit/>
          </a:bodyPr>
          <a:lstStyle/>
          <a:p>
            <a:r>
              <a:rPr lang="en-US" dirty="0"/>
              <a:t>Myth #1 – Patient engagement doesn’t have to be a top priority now</a:t>
            </a:r>
          </a:p>
          <a:p>
            <a:pPr lvl="1"/>
            <a:r>
              <a:rPr lang="en-US" sz="2000" dirty="0"/>
              <a:t>Patient engagement is a goal of several major initiatives, both in the DoD and in the civilian sector</a:t>
            </a:r>
          </a:p>
          <a:p>
            <a:pPr lvl="1"/>
            <a:r>
              <a:rPr lang="en-US" sz="2000" dirty="0"/>
              <a:t>There are incentives for doing this well, and there can be penalties for not doing so</a:t>
            </a:r>
          </a:p>
          <a:p>
            <a:pPr lvl="1"/>
            <a:r>
              <a:rPr lang="en-US" sz="2000" dirty="0"/>
              <a:t>Accountable care, value-based care, PCMH and population health are all based on patient engagement for success</a:t>
            </a:r>
          </a:p>
          <a:p>
            <a:pPr lvl="1"/>
            <a:r>
              <a:rPr lang="en-US" sz="2000" dirty="0"/>
              <a:t>Given that patients can have the ability to choose where they receive their care, engaging them and offering tools for convenience and access is a way to attract and keep them</a:t>
            </a:r>
          </a:p>
          <a:p>
            <a:pPr lvl="1"/>
            <a:endParaRPr lang="en-US" sz="2000" dirty="0"/>
          </a:p>
        </p:txBody>
      </p:sp>
    </p:spTree>
    <p:extLst>
      <p:ext uri="{BB962C8B-B14F-4D97-AF65-F5344CB8AC3E}">
        <p14:creationId xmlns:p14="http://schemas.microsoft.com/office/powerpoint/2010/main" val="33484677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7023E-4652-4996-88D3-3C6AF61D5062}"/>
              </a:ext>
            </a:extLst>
          </p:cNvPr>
          <p:cNvSpPr>
            <a:spLocks noGrp="1"/>
          </p:cNvSpPr>
          <p:nvPr>
            <p:ph type="title"/>
          </p:nvPr>
        </p:nvSpPr>
        <p:spPr/>
        <p:txBody>
          <a:bodyPr/>
          <a:lstStyle/>
          <a:p>
            <a:r>
              <a:rPr lang="en-US" dirty="0"/>
              <a:t>Myths of Patient Engagement       2 of 4 </a:t>
            </a:r>
          </a:p>
        </p:txBody>
      </p:sp>
      <p:sp>
        <p:nvSpPr>
          <p:cNvPr id="3" name="Content Placeholder 2">
            <a:extLst>
              <a:ext uri="{FF2B5EF4-FFF2-40B4-BE49-F238E27FC236}">
                <a16:creationId xmlns:a16="http://schemas.microsoft.com/office/drawing/2014/main" id="{7209950C-CFEC-4E9F-92F7-6C18E190778D}"/>
              </a:ext>
            </a:extLst>
          </p:cNvPr>
          <p:cNvSpPr>
            <a:spLocks noGrp="1"/>
          </p:cNvSpPr>
          <p:nvPr>
            <p:ph idx="1"/>
          </p:nvPr>
        </p:nvSpPr>
        <p:spPr/>
        <p:txBody>
          <a:bodyPr>
            <a:normAutofit/>
          </a:bodyPr>
          <a:lstStyle/>
          <a:p>
            <a:r>
              <a:rPr lang="en-US" dirty="0"/>
              <a:t>Myth #2 – Older patients will not use an online patient portal</a:t>
            </a:r>
          </a:p>
          <a:p>
            <a:pPr lvl="1"/>
            <a:r>
              <a:rPr lang="en-US" sz="2000" dirty="0"/>
              <a:t>67% of Americans 65 and older say that accessing their medical information online is very or somewhat important. </a:t>
            </a:r>
          </a:p>
          <a:p>
            <a:pPr lvl="1"/>
            <a:r>
              <a:rPr lang="en-US" sz="2000" dirty="0"/>
              <a:t>83% of U.S. seniors think that they should have full access to their electronic health records, but only 28% actually do. </a:t>
            </a:r>
          </a:p>
          <a:p>
            <a:pPr lvl="1"/>
            <a:r>
              <a:rPr lang="en-US" sz="2000" dirty="0"/>
              <a:t>In an AMA study, patients over 65 adopted portals at a rate greater than patients aged 18-35. </a:t>
            </a:r>
          </a:p>
          <a:p>
            <a:pPr lvl="1"/>
            <a:r>
              <a:rPr lang="en-US" sz="2000" dirty="0"/>
              <a:t>Between 2000 and 2012, Internet use tripled for those 65 and older, and it doubled among those 50 to 64 years old</a:t>
            </a:r>
          </a:p>
        </p:txBody>
      </p:sp>
    </p:spTree>
    <p:extLst>
      <p:ext uri="{BB962C8B-B14F-4D97-AF65-F5344CB8AC3E}">
        <p14:creationId xmlns:p14="http://schemas.microsoft.com/office/powerpoint/2010/main" val="18320247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9432B-6BF6-4BCD-9EAF-7E798706335B}"/>
              </a:ext>
            </a:extLst>
          </p:cNvPr>
          <p:cNvSpPr>
            <a:spLocks noGrp="1"/>
          </p:cNvSpPr>
          <p:nvPr>
            <p:ph type="title"/>
          </p:nvPr>
        </p:nvSpPr>
        <p:spPr/>
        <p:txBody>
          <a:bodyPr/>
          <a:lstStyle/>
          <a:p>
            <a:r>
              <a:rPr lang="en-US" dirty="0"/>
              <a:t>Myths of Patient Engagement       3 of 4 </a:t>
            </a:r>
          </a:p>
        </p:txBody>
      </p:sp>
      <p:sp>
        <p:nvSpPr>
          <p:cNvPr id="3" name="Content Placeholder 2">
            <a:extLst>
              <a:ext uri="{FF2B5EF4-FFF2-40B4-BE49-F238E27FC236}">
                <a16:creationId xmlns:a16="http://schemas.microsoft.com/office/drawing/2014/main" id="{CB2EB991-2205-43CD-8602-2F29E0A9813F}"/>
              </a:ext>
            </a:extLst>
          </p:cNvPr>
          <p:cNvSpPr>
            <a:spLocks noGrp="1"/>
          </p:cNvSpPr>
          <p:nvPr>
            <p:ph idx="1"/>
          </p:nvPr>
        </p:nvSpPr>
        <p:spPr/>
        <p:txBody>
          <a:bodyPr>
            <a:normAutofit/>
          </a:bodyPr>
          <a:lstStyle/>
          <a:p>
            <a:r>
              <a:rPr lang="en-US" dirty="0"/>
              <a:t>Myth #3 – Sharing medical information with patients will add to provider workload</a:t>
            </a:r>
          </a:p>
          <a:p>
            <a:pPr lvl="1"/>
            <a:r>
              <a:rPr lang="en-US" sz="2000" dirty="0"/>
              <a:t>Providers report increased efficiency and appreciate being able to respond to patients at their convenience</a:t>
            </a:r>
          </a:p>
          <a:p>
            <a:pPr lvl="1"/>
            <a:r>
              <a:rPr lang="en-US" sz="2000" dirty="0"/>
              <a:t>Evaluation studies find that telephone volume decreases when secure messaging is introduced</a:t>
            </a:r>
          </a:p>
          <a:p>
            <a:pPr lvl="1"/>
            <a:r>
              <a:rPr lang="en-US" sz="2000" dirty="0"/>
              <a:t>Studies also find that the communication content of patient messages tends to be appropriate, addressing non-urgent care issues</a:t>
            </a:r>
          </a:p>
          <a:p>
            <a:pPr lvl="1"/>
            <a:r>
              <a:rPr lang="en-US" sz="2000" dirty="0"/>
              <a:t>Portal features have been found to provide cost savings by decreasing indirect and direct labor costs, such as mailing costs for lab results, online billing questions versus telephone, online appointment scheduling, and online appointment reminders</a:t>
            </a:r>
          </a:p>
        </p:txBody>
      </p:sp>
    </p:spTree>
    <p:extLst>
      <p:ext uri="{BB962C8B-B14F-4D97-AF65-F5344CB8AC3E}">
        <p14:creationId xmlns:p14="http://schemas.microsoft.com/office/powerpoint/2010/main" val="10415062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5E7F1-632D-4115-A149-DF38380C661A}"/>
              </a:ext>
            </a:extLst>
          </p:cNvPr>
          <p:cNvSpPr>
            <a:spLocks noGrp="1"/>
          </p:cNvSpPr>
          <p:nvPr>
            <p:ph type="title"/>
          </p:nvPr>
        </p:nvSpPr>
        <p:spPr/>
        <p:txBody>
          <a:bodyPr/>
          <a:lstStyle/>
          <a:p>
            <a:r>
              <a:rPr lang="en-US" dirty="0"/>
              <a:t>Myths of Patient Engagement       4 of 4 </a:t>
            </a:r>
          </a:p>
        </p:txBody>
      </p:sp>
      <p:sp>
        <p:nvSpPr>
          <p:cNvPr id="3" name="Content Placeholder 2">
            <a:extLst>
              <a:ext uri="{FF2B5EF4-FFF2-40B4-BE49-F238E27FC236}">
                <a16:creationId xmlns:a16="http://schemas.microsoft.com/office/drawing/2014/main" id="{2B416E7D-F399-48F0-9BA7-C410E1B5B908}"/>
              </a:ext>
            </a:extLst>
          </p:cNvPr>
          <p:cNvSpPr>
            <a:spLocks noGrp="1"/>
          </p:cNvSpPr>
          <p:nvPr>
            <p:ph idx="1"/>
          </p:nvPr>
        </p:nvSpPr>
        <p:spPr/>
        <p:txBody>
          <a:bodyPr>
            <a:normAutofit/>
          </a:bodyPr>
          <a:lstStyle/>
          <a:p>
            <a:r>
              <a:rPr lang="en-US" dirty="0"/>
              <a:t>Myth #4 – Lower income patients won’t be able to use online patient information</a:t>
            </a:r>
          </a:p>
          <a:p>
            <a:pPr lvl="1"/>
            <a:r>
              <a:rPr lang="en-US" sz="2000" dirty="0"/>
              <a:t>In a study looking at lower income persons’ access and use of Internet connectivity:</a:t>
            </a:r>
          </a:p>
          <a:p>
            <a:pPr lvl="2"/>
            <a:r>
              <a:rPr lang="en-US" sz="2000" dirty="0"/>
              <a:t>60% of lower income patients in the study reported using email regularly,</a:t>
            </a:r>
          </a:p>
          <a:p>
            <a:pPr lvl="2"/>
            <a:r>
              <a:rPr lang="en-US" sz="2000" dirty="0"/>
              <a:t>54% said they obtained general research information from the Internet, and </a:t>
            </a:r>
          </a:p>
          <a:p>
            <a:pPr lvl="2"/>
            <a:r>
              <a:rPr lang="en-US" sz="2000" dirty="0"/>
              <a:t>78% expressed interest in electronic communications with health care services</a:t>
            </a:r>
          </a:p>
          <a:p>
            <a:pPr lvl="1"/>
            <a:r>
              <a:rPr lang="en-US" sz="2000" dirty="0"/>
              <a:t>What this translates to in the DoD is that your lower enlisted ranks and the poorer retirees can have access to the Internet and do want the same things as anyone else using the healthcare system</a:t>
            </a:r>
          </a:p>
        </p:txBody>
      </p:sp>
    </p:spTree>
    <p:extLst>
      <p:ext uri="{BB962C8B-B14F-4D97-AF65-F5344CB8AC3E}">
        <p14:creationId xmlns:p14="http://schemas.microsoft.com/office/powerpoint/2010/main" val="17292046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generated with very high confidence">
            <a:extLst>
              <a:ext uri="{FF2B5EF4-FFF2-40B4-BE49-F238E27FC236}">
                <a16:creationId xmlns:a16="http://schemas.microsoft.com/office/drawing/2014/main" id="{F53F0A4F-859B-48BD-AEC6-138ECE977A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8270" y="0"/>
            <a:ext cx="8155459" cy="6858000"/>
          </a:xfrm>
          <a:prstGeom prst="rect">
            <a:avLst/>
          </a:prstGeom>
        </p:spPr>
      </p:pic>
    </p:spTree>
    <p:extLst>
      <p:ext uri="{BB962C8B-B14F-4D97-AF65-F5344CB8AC3E}">
        <p14:creationId xmlns:p14="http://schemas.microsoft.com/office/powerpoint/2010/main" val="118968562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0F69E-54EF-4DD1-9BAA-6405917E988E}"/>
              </a:ext>
            </a:extLst>
          </p:cNvPr>
          <p:cNvSpPr>
            <a:spLocks noGrp="1"/>
          </p:cNvSpPr>
          <p:nvPr>
            <p:ph type="title"/>
          </p:nvPr>
        </p:nvSpPr>
        <p:spPr/>
        <p:txBody>
          <a:bodyPr/>
          <a:lstStyle/>
          <a:p>
            <a:r>
              <a:rPr lang="en-US" dirty="0"/>
              <a:t>Questions</a:t>
            </a:r>
          </a:p>
        </p:txBody>
      </p:sp>
      <p:pic>
        <p:nvPicPr>
          <p:cNvPr id="4" name="Picture 3" descr="A close up of a logo&#10;&#10;Description generated with high confidence">
            <a:extLst>
              <a:ext uri="{FF2B5EF4-FFF2-40B4-BE49-F238E27FC236}">
                <a16:creationId xmlns:a16="http://schemas.microsoft.com/office/drawing/2014/main" id="{BF7DBA9E-A53C-405D-BD5B-9FAC05D100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6500" y="1679734"/>
            <a:ext cx="7443770" cy="4968716"/>
          </a:xfrm>
          <a:prstGeom prst="rect">
            <a:avLst/>
          </a:prstGeom>
        </p:spPr>
      </p:pic>
    </p:spTree>
    <p:extLst>
      <p:ext uri="{BB962C8B-B14F-4D97-AF65-F5344CB8AC3E}">
        <p14:creationId xmlns:p14="http://schemas.microsoft.com/office/powerpoint/2010/main" val="432105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49B61-ACBB-4B3F-A7E5-EEEFF05B84A6}"/>
              </a:ext>
            </a:extLst>
          </p:cNvPr>
          <p:cNvSpPr>
            <a:spLocks noGrp="1"/>
          </p:cNvSpPr>
          <p:nvPr>
            <p:ph type="title"/>
          </p:nvPr>
        </p:nvSpPr>
        <p:spPr/>
        <p:txBody>
          <a:bodyPr/>
          <a:lstStyle/>
          <a:p>
            <a:r>
              <a:rPr lang="en-US" dirty="0"/>
              <a:t>Some Definitions</a:t>
            </a:r>
          </a:p>
        </p:txBody>
      </p:sp>
      <p:sp>
        <p:nvSpPr>
          <p:cNvPr id="5" name="Content Placeholder 4">
            <a:extLst>
              <a:ext uri="{FF2B5EF4-FFF2-40B4-BE49-F238E27FC236}">
                <a16:creationId xmlns:a16="http://schemas.microsoft.com/office/drawing/2014/main" id="{22D0C30D-3D8B-43DD-9F3F-B84F48668198}"/>
              </a:ext>
            </a:extLst>
          </p:cNvPr>
          <p:cNvSpPr>
            <a:spLocks noGrp="1"/>
          </p:cNvSpPr>
          <p:nvPr>
            <p:ph idx="1"/>
          </p:nvPr>
        </p:nvSpPr>
        <p:spPr/>
        <p:txBody>
          <a:bodyPr>
            <a:normAutofit/>
          </a:bodyPr>
          <a:lstStyle/>
          <a:p>
            <a:r>
              <a:rPr lang="en-US" dirty="0"/>
              <a:t>“Patient activation” </a:t>
            </a:r>
          </a:p>
          <a:p>
            <a:pPr lvl="1"/>
            <a:r>
              <a:rPr lang="en-US" sz="2000" dirty="0"/>
              <a:t>Patient’s knowledge, skills, ability, and willingness to manage his or her own health and care</a:t>
            </a:r>
          </a:p>
          <a:p>
            <a:r>
              <a:rPr lang="en-US" dirty="0"/>
              <a:t>“Patient engagement”  </a:t>
            </a:r>
          </a:p>
          <a:p>
            <a:pPr lvl="1"/>
            <a:r>
              <a:rPr lang="en-US" sz="2000" dirty="0"/>
              <a:t>Broader concept that combines patient activation with interventions designed to increase activation and promote positive patient behavior, such as obtaining preventive care or exercising regularly</a:t>
            </a:r>
          </a:p>
          <a:p>
            <a:r>
              <a:rPr lang="en-US" dirty="0"/>
              <a:t>Why bother</a:t>
            </a:r>
          </a:p>
          <a:p>
            <a:pPr lvl="1"/>
            <a:r>
              <a:rPr lang="en-US" sz="2000" dirty="0"/>
              <a:t>Increasing evidence that patients more actively involved in their health care experience better health outcomes and incur lower costs</a:t>
            </a:r>
          </a:p>
          <a:p>
            <a:pPr lvl="1"/>
            <a:r>
              <a:rPr lang="en-US" sz="2000" dirty="0"/>
              <a:t>Patient engagement is an essential strategy  to achieve the quadruple aim</a:t>
            </a:r>
          </a:p>
        </p:txBody>
      </p:sp>
    </p:spTree>
    <p:extLst>
      <p:ext uri="{BB962C8B-B14F-4D97-AF65-F5344CB8AC3E}">
        <p14:creationId xmlns:p14="http://schemas.microsoft.com/office/powerpoint/2010/main" val="61455787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DE14BF-8628-4782-97D8-120BD61873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80962"/>
            <a:ext cx="9753600" cy="6696075"/>
          </a:xfrm>
          <a:prstGeom prst="rect">
            <a:avLst/>
          </a:prstGeom>
        </p:spPr>
      </p:pic>
    </p:spTree>
    <p:extLst>
      <p:ext uri="{BB962C8B-B14F-4D97-AF65-F5344CB8AC3E}">
        <p14:creationId xmlns:p14="http://schemas.microsoft.com/office/powerpoint/2010/main" val="177399789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C10C7-11A4-44AD-AA61-CEACC12E5FF4}"/>
              </a:ext>
            </a:extLst>
          </p:cNvPr>
          <p:cNvSpPr>
            <a:spLocks noGrp="1"/>
          </p:cNvSpPr>
          <p:nvPr>
            <p:ph type="title"/>
          </p:nvPr>
        </p:nvSpPr>
        <p:spPr/>
        <p:txBody>
          <a:bodyPr/>
          <a:lstStyle/>
          <a:p>
            <a:r>
              <a:rPr lang="en-US" dirty="0"/>
              <a:t>Another Perspective</a:t>
            </a:r>
          </a:p>
        </p:txBody>
      </p:sp>
      <p:sp>
        <p:nvSpPr>
          <p:cNvPr id="3" name="Content Placeholder 2">
            <a:extLst>
              <a:ext uri="{FF2B5EF4-FFF2-40B4-BE49-F238E27FC236}">
                <a16:creationId xmlns:a16="http://schemas.microsoft.com/office/drawing/2014/main" id="{0102DDC2-13C6-41B5-9A44-8E4E94161F3B}"/>
              </a:ext>
            </a:extLst>
          </p:cNvPr>
          <p:cNvSpPr>
            <a:spLocks noGrp="1"/>
          </p:cNvSpPr>
          <p:nvPr>
            <p:ph idx="1"/>
          </p:nvPr>
        </p:nvSpPr>
        <p:spPr/>
        <p:txBody>
          <a:bodyPr>
            <a:normAutofit/>
          </a:bodyPr>
          <a:lstStyle/>
          <a:p>
            <a:r>
              <a:rPr lang="en-US" dirty="0"/>
              <a:t>Patient engagement refers to:</a:t>
            </a:r>
          </a:p>
          <a:p>
            <a:pPr lvl="1"/>
            <a:r>
              <a:rPr lang="en-US" sz="2000" dirty="0"/>
              <a:t>The knowledge, skills, ability, and willingness of patients to manage their own and family members’ health and care;</a:t>
            </a:r>
          </a:p>
          <a:p>
            <a:pPr lvl="1"/>
            <a:r>
              <a:rPr lang="en-US" sz="2000" dirty="0"/>
              <a:t>The culture of the health care organization that prioritizes and supports patient engagement; and</a:t>
            </a:r>
          </a:p>
          <a:p>
            <a:pPr lvl="1"/>
            <a:r>
              <a:rPr lang="en-US" sz="2000" dirty="0"/>
              <a:t>The active collaboration between patients and providers to design, manage and achieve positive health outcomes.</a:t>
            </a:r>
          </a:p>
        </p:txBody>
      </p:sp>
    </p:spTree>
    <p:extLst>
      <p:ext uri="{BB962C8B-B14F-4D97-AF65-F5344CB8AC3E}">
        <p14:creationId xmlns:p14="http://schemas.microsoft.com/office/powerpoint/2010/main" val="222265771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7F681-B759-4105-AEC5-AB737431682D}"/>
              </a:ext>
            </a:extLst>
          </p:cNvPr>
          <p:cNvSpPr>
            <a:spLocks noGrp="1"/>
          </p:cNvSpPr>
          <p:nvPr>
            <p:ph type="title"/>
          </p:nvPr>
        </p:nvSpPr>
        <p:spPr/>
        <p:txBody>
          <a:bodyPr/>
          <a:lstStyle/>
          <a:p>
            <a:r>
              <a:rPr lang="en-US" dirty="0"/>
              <a:t>Benefits of Patient Engagement</a:t>
            </a:r>
          </a:p>
        </p:txBody>
      </p:sp>
      <p:sp>
        <p:nvSpPr>
          <p:cNvPr id="3" name="Content Placeholder 2">
            <a:extLst>
              <a:ext uri="{FF2B5EF4-FFF2-40B4-BE49-F238E27FC236}">
                <a16:creationId xmlns:a16="http://schemas.microsoft.com/office/drawing/2014/main" id="{A3D203F1-8183-4A99-897A-333A5EF2E8B5}"/>
              </a:ext>
            </a:extLst>
          </p:cNvPr>
          <p:cNvSpPr>
            <a:spLocks noGrp="1"/>
          </p:cNvSpPr>
          <p:nvPr>
            <p:ph idx="1"/>
          </p:nvPr>
        </p:nvSpPr>
        <p:spPr/>
        <p:txBody>
          <a:bodyPr/>
          <a:lstStyle/>
          <a:p>
            <a:r>
              <a:rPr lang="en-US" dirty="0"/>
              <a:t>Reduced costs</a:t>
            </a:r>
          </a:p>
          <a:p>
            <a:r>
              <a:rPr lang="en-US" dirty="0"/>
              <a:t>Increased communication</a:t>
            </a:r>
          </a:p>
          <a:p>
            <a:r>
              <a:rPr lang="en-US" dirty="0"/>
              <a:t>Increased patient satisfaction</a:t>
            </a:r>
          </a:p>
          <a:p>
            <a:r>
              <a:rPr lang="en-US" dirty="0"/>
              <a:t>Population health</a:t>
            </a:r>
          </a:p>
          <a:p>
            <a:r>
              <a:rPr lang="en-US" dirty="0"/>
              <a:t>Increased efficiency and effectiveness (i.e., improved outcomes)</a:t>
            </a:r>
          </a:p>
        </p:txBody>
      </p:sp>
    </p:spTree>
    <p:extLst>
      <p:ext uri="{BB962C8B-B14F-4D97-AF65-F5344CB8AC3E}">
        <p14:creationId xmlns:p14="http://schemas.microsoft.com/office/powerpoint/2010/main" val="360356738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EC66D-940B-4694-869B-714DDD68816E}"/>
              </a:ext>
            </a:extLst>
          </p:cNvPr>
          <p:cNvSpPr>
            <a:spLocks noGrp="1"/>
          </p:cNvSpPr>
          <p:nvPr>
            <p:ph type="title"/>
          </p:nvPr>
        </p:nvSpPr>
        <p:spPr/>
        <p:txBody>
          <a:bodyPr/>
          <a:lstStyle/>
          <a:p>
            <a:r>
              <a:rPr lang="en-US" dirty="0"/>
              <a:t>Challenges to Patient Engagement</a:t>
            </a:r>
          </a:p>
        </p:txBody>
      </p:sp>
      <p:sp>
        <p:nvSpPr>
          <p:cNvPr id="3" name="Content Placeholder 2">
            <a:extLst>
              <a:ext uri="{FF2B5EF4-FFF2-40B4-BE49-F238E27FC236}">
                <a16:creationId xmlns:a16="http://schemas.microsoft.com/office/drawing/2014/main" id="{49B3356C-57E4-4149-8B5D-7AF8515F88D1}"/>
              </a:ext>
            </a:extLst>
          </p:cNvPr>
          <p:cNvSpPr>
            <a:spLocks noGrp="1"/>
          </p:cNvSpPr>
          <p:nvPr>
            <p:ph idx="1"/>
          </p:nvPr>
        </p:nvSpPr>
        <p:spPr/>
        <p:txBody>
          <a:bodyPr/>
          <a:lstStyle/>
          <a:p>
            <a:r>
              <a:rPr lang="en-US" dirty="0"/>
              <a:t>There are obstacles such as:</a:t>
            </a:r>
          </a:p>
          <a:p>
            <a:pPr lvl="1"/>
            <a:r>
              <a:rPr lang="en-US" sz="2000" dirty="0"/>
              <a:t>Difficulty shifting behaviors</a:t>
            </a:r>
          </a:p>
          <a:p>
            <a:pPr lvl="1"/>
            <a:r>
              <a:rPr lang="en-US" sz="2000" dirty="0"/>
              <a:t>Different communication preferences</a:t>
            </a:r>
          </a:p>
          <a:p>
            <a:pPr lvl="1"/>
            <a:r>
              <a:rPr lang="en-US" sz="2000" dirty="0"/>
              <a:t>Lack of health information exchanges</a:t>
            </a:r>
          </a:p>
          <a:p>
            <a:pPr lvl="1"/>
            <a:r>
              <a:rPr lang="en-US" sz="2000" dirty="0"/>
              <a:t>Technology ease of use</a:t>
            </a:r>
          </a:p>
          <a:p>
            <a:pPr lvl="1"/>
            <a:r>
              <a:rPr lang="en-US" sz="2000" dirty="0"/>
              <a:t>Operational and implementation challenges</a:t>
            </a:r>
          </a:p>
          <a:p>
            <a:pPr lvl="1"/>
            <a:r>
              <a:rPr lang="en-US" sz="2000" dirty="0"/>
              <a:t>Workforce reluctance</a:t>
            </a:r>
          </a:p>
          <a:p>
            <a:pPr lvl="1"/>
            <a:r>
              <a:rPr lang="en-US" sz="2000" dirty="0"/>
              <a:t>Cybersecurity obstacles to implementation and patient access</a:t>
            </a:r>
          </a:p>
        </p:txBody>
      </p:sp>
    </p:spTree>
    <p:extLst>
      <p:ext uri="{BB962C8B-B14F-4D97-AF65-F5344CB8AC3E}">
        <p14:creationId xmlns:p14="http://schemas.microsoft.com/office/powerpoint/2010/main" val="56250021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D0DE1A-5F58-4CA5-88A8-0EAC394AFB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35" y="1543050"/>
            <a:ext cx="12028015" cy="3739961"/>
          </a:xfrm>
          <a:prstGeom prst="rect">
            <a:avLst/>
          </a:prstGeom>
        </p:spPr>
      </p:pic>
    </p:spTree>
    <p:extLst>
      <p:ext uri="{BB962C8B-B14F-4D97-AF65-F5344CB8AC3E}">
        <p14:creationId xmlns:p14="http://schemas.microsoft.com/office/powerpoint/2010/main" val="723585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B3078-65AA-4E39-8560-87AFCBD006F6}"/>
              </a:ext>
            </a:extLst>
          </p:cNvPr>
          <p:cNvSpPr>
            <a:spLocks noGrp="1"/>
          </p:cNvSpPr>
          <p:nvPr>
            <p:ph type="title"/>
          </p:nvPr>
        </p:nvSpPr>
        <p:spPr/>
        <p:txBody>
          <a:bodyPr/>
          <a:lstStyle/>
          <a:p>
            <a:r>
              <a:rPr lang="en-US" dirty="0"/>
              <a:t>Five Elements of Successful Patient Engagement</a:t>
            </a:r>
          </a:p>
        </p:txBody>
      </p:sp>
      <p:sp>
        <p:nvSpPr>
          <p:cNvPr id="3" name="Content Placeholder 2">
            <a:extLst>
              <a:ext uri="{FF2B5EF4-FFF2-40B4-BE49-F238E27FC236}">
                <a16:creationId xmlns:a16="http://schemas.microsoft.com/office/drawing/2014/main" id="{21697131-4177-4EE3-AFAD-E658E4093818}"/>
              </a:ext>
            </a:extLst>
          </p:cNvPr>
          <p:cNvSpPr>
            <a:spLocks noGrp="1"/>
          </p:cNvSpPr>
          <p:nvPr>
            <p:ph idx="1"/>
          </p:nvPr>
        </p:nvSpPr>
        <p:spPr/>
        <p:txBody>
          <a:bodyPr/>
          <a:lstStyle/>
          <a:p>
            <a:r>
              <a:rPr lang="en-US" dirty="0"/>
              <a:t>Define your organization’s vision for patient engagement</a:t>
            </a:r>
          </a:p>
          <a:p>
            <a:r>
              <a:rPr lang="en-US" dirty="0"/>
              <a:t>Create a culture of engagement</a:t>
            </a:r>
          </a:p>
          <a:p>
            <a:r>
              <a:rPr lang="en-US" dirty="0"/>
              <a:t>Employ the right technology and services</a:t>
            </a:r>
          </a:p>
          <a:p>
            <a:r>
              <a:rPr lang="en-US" dirty="0"/>
              <a:t>Empower patients to become collaborators in their care</a:t>
            </a:r>
          </a:p>
          <a:p>
            <a:r>
              <a:rPr lang="en-US" dirty="0"/>
              <a:t>Chart progress and be ready to change and adapt</a:t>
            </a:r>
          </a:p>
        </p:txBody>
      </p:sp>
    </p:spTree>
    <p:extLst>
      <p:ext uri="{BB962C8B-B14F-4D97-AF65-F5344CB8AC3E}">
        <p14:creationId xmlns:p14="http://schemas.microsoft.com/office/powerpoint/2010/main" val="269884165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theme/theme1.xml><?xml version="1.0" encoding="utf-8"?>
<a:theme xmlns:a="http://schemas.openxmlformats.org/drawingml/2006/main" name="Brushed Metal 16x9">
  <a:themeElements>
    <a:clrScheme name="BrushedMetal">
      <a:dk1>
        <a:sysClr val="windowText" lastClr="000000"/>
      </a:dk1>
      <a:lt1>
        <a:sysClr val="window" lastClr="FFFFFF"/>
      </a:lt1>
      <a:dk2>
        <a:srgbClr val="2F333A"/>
      </a:dk2>
      <a:lt2>
        <a:srgbClr val="E4F9F9"/>
      </a:lt2>
      <a:accent1>
        <a:srgbClr val="07CB98"/>
      </a:accent1>
      <a:accent2>
        <a:srgbClr val="5A90D1"/>
      </a:accent2>
      <a:accent3>
        <a:srgbClr val="E6AD1E"/>
      </a:accent3>
      <a:accent4>
        <a:srgbClr val="EA6312"/>
      </a:accent4>
      <a:accent5>
        <a:srgbClr val="8253A9"/>
      </a:accent5>
      <a:accent6>
        <a:srgbClr val="CB274A"/>
      </a:accent6>
      <a:hlink>
        <a:srgbClr val="5A90D1"/>
      </a:hlink>
      <a:folHlink>
        <a:srgbClr val="969696"/>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een brushed metal presentation (widescreen).potx" id="{DA9951C7-4320-4495-9FC1-E63CCA4172C0}" vid="{B4FD8286-12BA-4ECE-B80E-03C93BD82B08}"/>
    </a:ext>
  </a:extLst>
</a:theme>
</file>

<file path=ppt/theme/theme2.xml><?xml version="1.0" encoding="utf-8"?>
<a:theme xmlns:a="http://schemas.openxmlformats.org/drawingml/2006/main" name="Office Theme">
  <a:themeElements>
    <a:clrScheme name="BrushedMetal">
      <a:dk1>
        <a:sysClr val="windowText" lastClr="000000"/>
      </a:dk1>
      <a:lt1>
        <a:sysClr val="window" lastClr="FFFFFF"/>
      </a:lt1>
      <a:dk2>
        <a:srgbClr val="2F333A"/>
      </a:dk2>
      <a:lt2>
        <a:srgbClr val="E4F9F9"/>
      </a:lt2>
      <a:accent1>
        <a:srgbClr val="07CB98"/>
      </a:accent1>
      <a:accent2>
        <a:srgbClr val="5A90D1"/>
      </a:accent2>
      <a:accent3>
        <a:srgbClr val="E6AD1E"/>
      </a:accent3>
      <a:accent4>
        <a:srgbClr val="EA6312"/>
      </a:accent4>
      <a:accent5>
        <a:srgbClr val="8253A9"/>
      </a:accent5>
      <a:accent6>
        <a:srgbClr val="CB274A"/>
      </a:accent6>
      <a:hlink>
        <a:srgbClr val="5A90D1"/>
      </a:hlink>
      <a:folHlink>
        <a:srgbClr val="969696"/>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rushedMetal">
      <a:dk1>
        <a:sysClr val="windowText" lastClr="000000"/>
      </a:dk1>
      <a:lt1>
        <a:sysClr val="window" lastClr="FFFFFF"/>
      </a:lt1>
      <a:dk2>
        <a:srgbClr val="2F333A"/>
      </a:dk2>
      <a:lt2>
        <a:srgbClr val="E4F9F9"/>
      </a:lt2>
      <a:accent1>
        <a:srgbClr val="07CB98"/>
      </a:accent1>
      <a:accent2>
        <a:srgbClr val="5A90D1"/>
      </a:accent2>
      <a:accent3>
        <a:srgbClr val="E6AD1E"/>
      </a:accent3>
      <a:accent4>
        <a:srgbClr val="EA6312"/>
      </a:accent4>
      <a:accent5>
        <a:srgbClr val="8253A9"/>
      </a:accent5>
      <a:accent6>
        <a:srgbClr val="CB274A"/>
      </a:accent6>
      <a:hlink>
        <a:srgbClr val="5A90D1"/>
      </a:hlink>
      <a:folHlink>
        <a:srgbClr val="969696"/>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2961EA76-1630-4788-A629-8FDAFC9205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1C05A15-2C36-4B2C-9ED7-7313D59409A3}">
  <ds:schemaRefs>
    <ds:schemaRef ds:uri="http://schemas.microsoft.com/sharepoint/v3/contenttype/forms"/>
  </ds:schemaRefs>
</ds:datastoreItem>
</file>

<file path=customXml/itemProps3.xml><?xml version="1.0" encoding="utf-8"?>
<ds:datastoreItem xmlns:ds="http://schemas.openxmlformats.org/officeDocument/2006/customXml" ds:itemID="{85A16170-AED4-43FB-90C7-1F1653EBFACC}">
  <ds:schemaRefs>
    <ds:schemaRef ds:uri="http://schemas.microsoft.com/office/2006/documentManagement/types"/>
    <ds:schemaRef ds:uri="http://schemas.openxmlformats.org/package/2006/metadata/core-properties"/>
    <ds:schemaRef ds:uri="http://purl.org/dc/elements/1.1/"/>
    <ds:schemaRef ds:uri="a4f35948-e619-41b3-aa29-22878b09cfd2"/>
    <ds:schemaRef ds:uri="http://schemas.microsoft.com/office/infopath/2007/PartnerControls"/>
    <ds:schemaRef ds:uri="40262f94-9f35-4ac3-9a90-690165a166b7"/>
    <ds:schemaRef ds:uri="http://purl.org/dc/term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Green brushed metal presentation (widescreen)</Template>
  <TotalTime>189</TotalTime>
  <Words>1512</Words>
  <Application>Microsoft Office PowerPoint</Application>
  <PresentationFormat>Widescreen</PresentationFormat>
  <Paragraphs>118</Paragraphs>
  <Slides>26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Georgia</vt:lpstr>
      <vt:lpstr>Brushed Metal 16x9</vt:lpstr>
      <vt:lpstr>Patient Engagement</vt:lpstr>
      <vt:lpstr>Learning Objectives</vt:lpstr>
      <vt:lpstr>Some Definitions</vt:lpstr>
      <vt:lpstr>PowerPoint Presentation</vt:lpstr>
      <vt:lpstr>Another Perspective</vt:lpstr>
      <vt:lpstr>Benefits of Patient Engagement</vt:lpstr>
      <vt:lpstr>Challenges to Patient Engagement</vt:lpstr>
      <vt:lpstr>PowerPoint Presentation</vt:lpstr>
      <vt:lpstr>Five Elements of Successful Patient Engagement</vt:lpstr>
      <vt:lpstr>Defining the organization vision </vt:lpstr>
      <vt:lpstr>Create a culture of engagement           1 of 2 </vt:lpstr>
      <vt:lpstr>Create a culture of engagement           2 of 2 </vt:lpstr>
      <vt:lpstr>Employ the right technology and services</vt:lpstr>
      <vt:lpstr>Empower patients to become collaborators in their own health care            1 of 2</vt:lpstr>
      <vt:lpstr>Empower patients to become collaborators in their own health care            2 of 2</vt:lpstr>
      <vt:lpstr>Chart progress; be ready to change and adapt</vt:lpstr>
      <vt:lpstr>PowerPoint Presentation</vt:lpstr>
      <vt:lpstr>PowerPoint Presentation</vt:lpstr>
      <vt:lpstr>PowerPoint Presentation</vt:lpstr>
      <vt:lpstr>Statistics from Google and Pew Research Center</vt:lpstr>
      <vt:lpstr>Myths of Patient Engagement       1 of  4</vt:lpstr>
      <vt:lpstr>Myths of Patient Engagement       2 of 4 </vt:lpstr>
      <vt:lpstr>Myths of Patient Engagement       3 of 4 </vt:lpstr>
      <vt:lpstr>Myths of Patient Engagement       4 of 4 </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Patient Engagement</dc:title>
  <dc:creator>Bob Marshall</dc:creator>
  <cp:lastModifiedBy>Bob Marshall</cp:lastModifiedBy>
  <cp:revision>13</cp:revision>
  <dcterms:created xsi:type="dcterms:W3CDTF">2017-09-24T05:00:48Z</dcterms:created>
  <dcterms:modified xsi:type="dcterms:W3CDTF">2017-09-24T20:47:51Z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