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93" r:id="rId8"/>
    <p:sldId id="294" r:id="rId9"/>
    <p:sldId id="262" r:id="rId10"/>
    <p:sldId id="263" r:id="rId11"/>
    <p:sldId id="291" r:id="rId12"/>
    <p:sldId id="292" r:id="rId13"/>
    <p:sldId id="282" r:id="rId14"/>
    <p:sldId id="283" r:id="rId15"/>
    <p:sldId id="284" r:id="rId16"/>
    <p:sldId id="285" r:id="rId17"/>
    <p:sldId id="286" r:id="rId18"/>
    <p:sldId id="287" r:id="rId19"/>
    <p:sldId id="290" r:id="rId20"/>
    <p:sldId id="288" r:id="rId21"/>
    <p:sldId id="289" r:id="rId22"/>
    <p:sldId id="264" r:id="rId23"/>
    <p:sldId id="265" r:id="rId24"/>
    <p:sldId id="266" r:id="rId25"/>
    <p:sldId id="267" r:id="rId26"/>
    <p:sldId id="268" r:id="rId27"/>
    <p:sldId id="269" r:id="rId28"/>
    <p:sldId id="270" r:id="rId29"/>
    <p:sldId id="271" r:id="rId30"/>
    <p:sldId id="272" r:id="rId31"/>
    <p:sldId id="273" r:id="rId32"/>
    <p:sldId id="274" r:id="rId33"/>
    <p:sldId id="275" r:id="rId34"/>
    <p:sldId id="276" r:id="rId35"/>
    <p:sldId id="277" r:id="rId36"/>
    <p:sldId id="278" r:id="rId37"/>
    <p:sldId id="281" r:id="rId38"/>
    <p:sldId id="279" r:id="rId39"/>
    <p:sldId id="280" r:id="rId4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54" d="100"/>
          <a:sy n="54" d="100"/>
        </p:scale>
        <p:origin x="90" y="15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4/23/2017</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4/23/2017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4/23/2017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4/23/2017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4/23/2017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4/23/2017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4/23/2017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4/23/2017</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b="-1562"/>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4/23/2017</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Network and Internet Security</a:t>
            </a:r>
          </a:p>
        </p:txBody>
      </p:sp>
      <p:sp>
        <p:nvSpPr>
          <p:cNvPr id="3" name="Subtitle 2"/>
          <p:cNvSpPr>
            <a:spLocks noGrp="1"/>
          </p:cNvSpPr>
          <p:nvPr>
            <p:ph type="subTitle" idx="1"/>
          </p:nvPr>
        </p:nvSpPr>
        <p:spPr/>
        <p:txBody>
          <a:bodyPr/>
          <a:lstStyle/>
          <a:p>
            <a:r>
              <a:rPr lang="en-US" dirty="0"/>
              <a:t>Bob Marshall, MD MPH MISM FAAFP</a:t>
            </a:r>
          </a:p>
          <a:p>
            <a:r>
              <a:rPr lang="en-US" dirty="0"/>
              <a:t>DoD Clinical Informatics Fellowship</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535" y="71159"/>
            <a:ext cx="2207669" cy="2207669"/>
          </a:xfrm>
          <a:prstGeom prst="rect">
            <a:avLst/>
          </a:prstGeom>
        </p:spPr>
      </p:pic>
    </p:spTree>
    <p:extLst>
      <p:ext uri="{BB962C8B-B14F-4D97-AF65-F5344CB8AC3E}">
        <p14:creationId xmlns:p14="http://schemas.microsoft.com/office/powerpoint/2010/main" val="2797669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Active Types of Network Attacks</a:t>
            </a:r>
          </a:p>
        </p:txBody>
      </p:sp>
      <p:sp>
        <p:nvSpPr>
          <p:cNvPr id="3" name="Content Placeholder 2"/>
          <p:cNvSpPr>
            <a:spLocks noGrp="1"/>
          </p:cNvSpPr>
          <p:nvPr>
            <p:ph sz="half" idx="1"/>
          </p:nvPr>
        </p:nvSpPr>
        <p:spPr/>
        <p:txBody>
          <a:bodyPr>
            <a:normAutofit/>
          </a:bodyPr>
          <a:lstStyle/>
          <a:p>
            <a:r>
              <a:rPr lang="en-US" dirty="0"/>
              <a:t>Denial-of-service attack</a:t>
            </a:r>
          </a:p>
          <a:p>
            <a:r>
              <a:rPr lang="en-US" dirty="0"/>
              <a:t>DNS spooﬁng</a:t>
            </a:r>
          </a:p>
          <a:p>
            <a:r>
              <a:rPr lang="en-US" dirty="0"/>
              <a:t>Man in the middle</a:t>
            </a:r>
          </a:p>
          <a:p>
            <a:r>
              <a:rPr lang="en-US" dirty="0"/>
              <a:t>ARP poisoning</a:t>
            </a:r>
          </a:p>
          <a:p>
            <a:r>
              <a:rPr lang="en-US" dirty="0"/>
              <a:t>VLAN hopping</a:t>
            </a:r>
          </a:p>
          <a:p>
            <a:r>
              <a:rPr lang="en-US" dirty="0"/>
              <a:t>Smurf attack</a:t>
            </a:r>
          </a:p>
          <a:p>
            <a:r>
              <a:rPr lang="en-US" dirty="0"/>
              <a:t>Buﬀer overﬂow</a:t>
            </a:r>
          </a:p>
          <a:p>
            <a:endParaRPr lang="en-US" dirty="0"/>
          </a:p>
        </p:txBody>
      </p:sp>
      <p:sp>
        <p:nvSpPr>
          <p:cNvPr id="4" name="Content Placeholder 3"/>
          <p:cNvSpPr>
            <a:spLocks noGrp="1"/>
          </p:cNvSpPr>
          <p:nvPr>
            <p:ph sz="half" idx="2"/>
          </p:nvPr>
        </p:nvSpPr>
        <p:spPr/>
        <p:txBody>
          <a:bodyPr/>
          <a:lstStyle/>
          <a:p>
            <a:r>
              <a:rPr lang="en-US" dirty="0"/>
              <a:t>Heap overﬂow</a:t>
            </a:r>
          </a:p>
          <a:p>
            <a:r>
              <a:rPr lang="en-US" dirty="0"/>
              <a:t>Format string attack</a:t>
            </a:r>
          </a:p>
          <a:p>
            <a:r>
              <a:rPr lang="en-US" dirty="0"/>
              <a:t>SQL injection</a:t>
            </a:r>
          </a:p>
          <a:p>
            <a:r>
              <a:rPr lang="en-US" dirty="0"/>
              <a:t>Phishing</a:t>
            </a:r>
          </a:p>
          <a:p>
            <a:r>
              <a:rPr lang="en-US" dirty="0"/>
              <a:t>Cross-site scripting</a:t>
            </a:r>
          </a:p>
          <a:p>
            <a:r>
              <a:rPr lang="en-US" dirty="0"/>
              <a:t>CSRF</a:t>
            </a:r>
          </a:p>
          <a:p>
            <a:r>
              <a:rPr lang="en-US" dirty="0"/>
              <a:t>Cyber-attack</a:t>
            </a:r>
          </a:p>
        </p:txBody>
      </p:sp>
    </p:spTree>
    <p:extLst>
      <p:ext uri="{BB962C8B-B14F-4D97-AF65-F5344CB8AC3E}">
        <p14:creationId xmlns:p14="http://schemas.microsoft.com/office/powerpoint/2010/main" val="20496976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Phishing</a:t>
            </a:r>
          </a:p>
        </p:txBody>
      </p:sp>
      <p:sp>
        <p:nvSpPr>
          <p:cNvPr id="6" name="Content Placeholder 5"/>
          <p:cNvSpPr>
            <a:spLocks noGrp="1"/>
          </p:cNvSpPr>
          <p:nvPr>
            <p:ph idx="1"/>
          </p:nvPr>
        </p:nvSpPr>
        <p:spPr/>
        <p:txBody>
          <a:bodyPr>
            <a:normAutofit/>
          </a:bodyPr>
          <a:lstStyle/>
          <a:p>
            <a:r>
              <a:rPr lang="en-US" dirty="0"/>
              <a:t>Phishing is the attempt to acquire sensitive information such as usernames, passwords, and credit card details directly from users</a:t>
            </a:r>
          </a:p>
          <a:p>
            <a:r>
              <a:rPr lang="en-US" dirty="0"/>
              <a:t>Phishing is typically carried out by email spoofing or instant messaging, and it often directs users to enter details at a fake website whose look and feel are almost identical to the legitimate one</a:t>
            </a:r>
          </a:p>
          <a:p>
            <a:r>
              <a:rPr lang="en-US" dirty="0"/>
              <a:t>Preying on a victim’s trust, phishing can be classified as a form of social engineering</a:t>
            </a:r>
          </a:p>
          <a:p>
            <a:r>
              <a:rPr lang="en-US" dirty="0"/>
              <a:t>A variant, called spear-phishing, targets specific individuals based on their role or access to obtain sensitive information or access to the network using the target’s credentials</a:t>
            </a:r>
          </a:p>
        </p:txBody>
      </p:sp>
    </p:spTree>
    <p:extLst>
      <p:ext uri="{BB962C8B-B14F-4D97-AF65-F5344CB8AC3E}">
        <p14:creationId xmlns:p14="http://schemas.microsoft.com/office/powerpoint/2010/main" val="41080820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Denial-of-Service Attack</a:t>
            </a:r>
          </a:p>
        </p:txBody>
      </p:sp>
      <p:sp>
        <p:nvSpPr>
          <p:cNvPr id="3" name="Content Placeholder 2"/>
          <p:cNvSpPr>
            <a:spLocks noGrp="1"/>
          </p:cNvSpPr>
          <p:nvPr>
            <p:ph idx="1"/>
          </p:nvPr>
        </p:nvSpPr>
        <p:spPr>
          <a:xfrm>
            <a:off x="1451579" y="2015732"/>
            <a:ext cx="9603275" cy="3793397"/>
          </a:xfrm>
        </p:spPr>
        <p:txBody>
          <a:bodyPr>
            <a:normAutofit fontScale="92500" lnSpcReduction="10000"/>
          </a:bodyPr>
          <a:lstStyle/>
          <a:p>
            <a:r>
              <a:rPr lang="en-US" dirty="0"/>
              <a:t>Denial of service attacks (</a:t>
            </a:r>
            <a:r>
              <a:rPr lang="en-US" dirty="0" err="1"/>
              <a:t>DoS</a:t>
            </a:r>
            <a:r>
              <a:rPr lang="en-US" dirty="0"/>
              <a:t>) are designed to make a network resource unavailable to its intended users</a:t>
            </a:r>
          </a:p>
          <a:p>
            <a:r>
              <a:rPr lang="en-US" dirty="0"/>
              <a:t> Attackers can deny service to individual victims, or they may overload the capabilities of a machine or network and block all users at once</a:t>
            </a:r>
          </a:p>
          <a:p>
            <a:r>
              <a:rPr lang="en-US" dirty="0"/>
              <a:t>While a network attack from a single IP address can be blocked by adding a new firewall rule, many forms of Distributed denial of service (DDoS) attacks are possible, where the attack comes from a large number of points – and defending is much more difficult. </a:t>
            </a:r>
          </a:p>
          <a:p>
            <a:r>
              <a:rPr lang="en-US" dirty="0"/>
              <a:t>Such attacks can originate from the zombie computers of a botnet, but a range of other techniques are possible including reflection and amplification attacks, where innocent systems are fooled into sending traffic to the victim.</a:t>
            </a:r>
          </a:p>
        </p:txBody>
      </p:sp>
    </p:spTree>
    <p:extLst>
      <p:ext uri="{BB962C8B-B14F-4D97-AF65-F5344CB8AC3E}">
        <p14:creationId xmlns:p14="http://schemas.microsoft.com/office/powerpoint/2010/main" val="7767029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Wireless Security</a:t>
            </a: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39200" y="0"/>
            <a:ext cx="3352800" cy="3185160"/>
          </a:xfrm>
          <a:prstGeom prst="rect">
            <a:avLst/>
          </a:prstGeom>
        </p:spPr>
      </p:pic>
    </p:spTree>
    <p:extLst>
      <p:ext uri="{BB962C8B-B14F-4D97-AF65-F5344CB8AC3E}">
        <p14:creationId xmlns:p14="http://schemas.microsoft.com/office/powerpoint/2010/main" val="7925363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Wi-Fi Network Security Intro</a:t>
            </a:r>
          </a:p>
        </p:txBody>
      </p:sp>
      <p:sp>
        <p:nvSpPr>
          <p:cNvPr id="5" name="Content Placeholder 4"/>
          <p:cNvSpPr>
            <a:spLocks noGrp="1"/>
          </p:cNvSpPr>
          <p:nvPr>
            <p:ph idx="1"/>
          </p:nvPr>
        </p:nvSpPr>
        <p:spPr>
          <a:xfrm>
            <a:off x="1451579" y="2015732"/>
            <a:ext cx="9603275" cy="3847186"/>
          </a:xfrm>
        </p:spPr>
        <p:txBody>
          <a:bodyPr>
            <a:normAutofit fontScale="92500" lnSpcReduction="10000"/>
          </a:bodyPr>
          <a:lstStyle/>
          <a:p>
            <a:r>
              <a:rPr lang="en-US" dirty="0"/>
              <a:t>Security is especially important on Wi-Fi wireless networks. </a:t>
            </a:r>
          </a:p>
          <a:p>
            <a:r>
              <a:rPr lang="en-US" dirty="0"/>
              <a:t>Hackers can easily intercept wireless network traffic over open air connections and extract information like passwords and credit card numbers. </a:t>
            </a:r>
          </a:p>
          <a:p>
            <a:r>
              <a:rPr lang="en-US" dirty="0"/>
              <a:t>Several Wi-Fi network security technologies have been developed to combat hackers, although some of these technologies can be defeated relatively easily</a:t>
            </a:r>
          </a:p>
          <a:p>
            <a:r>
              <a:rPr lang="en-US" dirty="0"/>
              <a:t>Issues can arise in a supposedly non-wireless organization when a wireless laptop is plugged into the corporate network. </a:t>
            </a:r>
          </a:p>
          <a:p>
            <a:pPr lvl="1"/>
            <a:r>
              <a:rPr lang="en-US" sz="2100" dirty="0"/>
              <a:t>A hacker could access remotely and gather information from the wired network through laptops and/or other devices, or even break in through a wireless card–equipped laptop (that was plugged into the Ethernet) and gain access to the wired network</a:t>
            </a:r>
            <a:r>
              <a:rPr lang="en-US" dirty="0"/>
              <a:t>.</a:t>
            </a:r>
          </a:p>
        </p:txBody>
      </p:sp>
    </p:spTree>
    <p:extLst>
      <p:ext uri="{BB962C8B-B14F-4D97-AF65-F5344CB8AC3E}">
        <p14:creationId xmlns:p14="http://schemas.microsoft.com/office/powerpoint/2010/main" val="17374910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Network Data Encryption</a:t>
            </a:r>
          </a:p>
        </p:txBody>
      </p:sp>
      <p:sp>
        <p:nvSpPr>
          <p:cNvPr id="3" name="Content Placeholder 2"/>
          <p:cNvSpPr>
            <a:spLocks noGrp="1"/>
          </p:cNvSpPr>
          <p:nvPr>
            <p:ph idx="1"/>
          </p:nvPr>
        </p:nvSpPr>
        <p:spPr/>
        <p:txBody>
          <a:bodyPr/>
          <a:lstStyle/>
          <a:p>
            <a:r>
              <a:rPr lang="en-US" dirty="0"/>
              <a:t>Network security protocols usually use encryption technology </a:t>
            </a:r>
          </a:p>
          <a:p>
            <a:r>
              <a:rPr lang="en-US" dirty="0"/>
              <a:t>Encryption scrambles data sent over network connections to hide information from humans while still allowing computers to properly decipher the messages</a:t>
            </a:r>
          </a:p>
          <a:p>
            <a:r>
              <a:rPr lang="en-US" dirty="0"/>
              <a:t>Many forms of encryption technology exist in the industry</a:t>
            </a:r>
          </a:p>
          <a:p>
            <a:r>
              <a:rPr lang="en-US" dirty="0"/>
              <a:t>Some examples of wireless encryption:</a:t>
            </a:r>
          </a:p>
          <a:p>
            <a:pPr lvl="1"/>
            <a:r>
              <a:rPr lang="en-US" dirty="0"/>
              <a:t>EAP-versions include LEAP,  PEAP and other EAP’s</a:t>
            </a:r>
          </a:p>
        </p:txBody>
      </p:sp>
      <p:sp>
        <p:nvSpPr>
          <p:cNvPr id="4" name="TextBox 3"/>
          <p:cNvSpPr txBox="1"/>
          <p:nvPr/>
        </p:nvSpPr>
        <p:spPr>
          <a:xfrm>
            <a:off x="7225553" y="5466345"/>
            <a:ext cx="4249271" cy="369332"/>
          </a:xfrm>
          <a:prstGeom prst="rect">
            <a:avLst/>
          </a:prstGeom>
          <a:noFill/>
        </p:spPr>
        <p:txBody>
          <a:bodyPr wrap="square" rtlCol="0">
            <a:spAutoFit/>
          </a:bodyPr>
          <a:lstStyle/>
          <a:p>
            <a:r>
              <a:rPr lang="en-US" dirty="0"/>
              <a:t>EAP – Extensible Authentication Protocol</a:t>
            </a:r>
          </a:p>
        </p:txBody>
      </p:sp>
    </p:spTree>
    <p:extLst>
      <p:ext uri="{BB962C8B-B14F-4D97-AF65-F5344CB8AC3E}">
        <p14:creationId xmlns:p14="http://schemas.microsoft.com/office/powerpoint/2010/main" val="30117700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Network Authentication</a:t>
            </a:r>
          </a:p>
        </p:txBody>
      </p:sp>
      <p:sp>
        <p:nvSpPr>
          <p:cNvPr id="3" name="Content Placeholder 2"/>
          <p:cNvSpPr>
            <a:spLocks noGrp="1"/>
          </p:cNvSpPr>
          <p:nvPr>
            <p:ph idx="1"/>
          </p:nvPr>
        </p:nvSpPr>
        <p:spPr/>
        <p:txBody>
          <a:bodyPr/>
          <a:lstStyle/>
          <a:p>
            <a:r>
              <a:rPr lang="en-US" dirty="0"/>
              <a:t>Authentication technology for computer networks verifies the identity of devices and people</a:t>
            </a:r>
          </a:p>
          <a:p>
            <a:r>
              <a:rPr lang="en-US" dirty="0"/>
              <a:t>Network operating systems like Microsoft Windows, Unix, Linux and Apple OS-X include built-in authentication support based on user names and passwords</a:t>
            </a:r>
          </a:p>
          <a:p>
            <a:r>
              <a:rPr lang="en-US" dirty="0"/>
              <a:t>Network routers also authenticate administrators by requiring them to enter separate login credentials</a:t>
            </a:r>
          </a:p>
        </p:txBody>
      </p:sp>
    </p:spTree>
    <p:extLst>
      <p:ext uri="{BB962C8B-B14F-4D97-AF65-F5344CB8AC3E}">
        <p14:creationId xmlns:p14="http://schemas.microsoft.com/office/powerpoint/2010/main" val="26156396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Common Wi-Fi Security Standards - WEP</a:t>
            </a:r>
          </a:p>
        </p:txBody>
      </p:sp>
      <p:sp>
        <p:nvSpPr>
          <p:cNvPr id="3" name="Content Placeholder 2"/>
          <p:cNvSpPr>
            <a:spLocks noGrp="1"/>
          </p:cNvSpPr>
          <p:nvPr>
            <p:ph idx="1"/>
          </p:nvPr>
        </p:nvSpPr>
        <p:spPr>
          <a:xfrm>
            <a:off x="1451579" y="2015732"/>
            <a:ext cx="9603275" cy="3847186"/>
          </a:xfrm>
        </p:spPr>
        <p:txBody>
          <a:bodyPr>
            <a:normAutofit lnSpcReduction="10000"/>
          </a:bodyPr>
          <a:lstStyle/>
          <a:p>
            <a:r>
              <a:rPr lang="en-US" dirty="0"/>
              <a:t>WEP stands for Wired Equivalent Privacy </a:t>
            </a:r>
          </a:p>
          <a:p>
            <a:r>
              <a:rPr lang="en-US" dirty="0"/>
              <a:t>It is the original wireless security standard for Wi-Fi and is still commonly used on home computer networks</a:t>
            </a:r>
          </a:p>
          <a:p>
            <a:r>
              <a:rPr lang="en-US" dirty="0"/>
              <a:t>Some devices support multiple versions of WEP security</a:t>
            </a:r>
          </a:p>
          <a:p>
            <a:pPr lvl="1"/>
            <a:r>
              <a:rPr lang="en-US" sz="2000" dirty="0"/>
              <a:t>WEP-64-bit key (sometimes called WEP-40)</a:t>
            </a:r>
          </a:p>
          <a:p>
            <a:pPr lvl="1"/>
            <a:r>
              <a:rPr lang="en-US" sz="2000" dirty="0"/>
              <a:t>WEP 128-bit key (sometimes called WEP-104)</a:t>
            </a:r>
          </a:p>
          <a:p>
            <a:pPr lvl="1"/>
            <a:r>
              <a:rPr lang="en-US" sz="2000" dirty="0"/>
              <a:t>WEP 256-bit key</a:t>
            </a:r>
          </a:p>
          <a:p>
            <a:r>
              <a:rPr lang="en-US" dirty="0"/>
              <a:t>WEP should not be used except as a last resort, as it provides very limited security protection</a:t>
            </a:r>
            <a:endParaRPr lang="en-US" sz="2200" dirty="0"/>
          </a:p>
        </p:txBody>
      </p:sp>
    </p:spTree>
    <p:extLst>
      <p:ext uri="{BB962C8B-B14F-4D97-AF65-F5344CB8AC3E}">
        <p14:creationId xmlns:p14="http://schemas.microsoft.com/office/powerpoint/2010/main" val="3367923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WPA Security</a:t>
            </a:r>
          </a:p>
        </p:txBody>
      </p:sp>
      <p:sp>
        <p:nvSpPr>
          <p:cNvPr id="3" name="Content Placeholder 2"/>
          <p:cNvSpPr>
            <a:spLocks noGrp="1"/>
          </p:cNvSpPr>
          <p:nvPr>
            <p:ph idx="1"/>
          </p:nvPr>
        </p:nvSpPr>
        <p:spPr>
          <a:xfrm>
            <a:off x="1451579" y="2015732"/>
            <a:ext cx="9603275" cy="3685821"/>
          </a:xfrm>
        </p:spPr>
        <p:txBody>
          <a:bodyPr>
            <a:normAutofit/>
          </a:bodyPr>
          <a:lstStyle/>
          <a:p>
            <a:r>
              <a:rPr lang="en-US" dirty="0"/>
              <a:t>WPA stands for Wi-Fi Protected Access and was developed to replace WEP. </a:t>
            </a:r>
          </a:p>
          <a:p>
            <a:r>
              <a:rPr lang="en-US" dirty="0"/>
              <a:t>Wi-Fi devices typically support multiple variations of WPA technology. </a:t>
            </a:r>
          </a:p>
          <a:p>
            <a:r>
              <a:rPr lang="en-US" dirty="0"/>
              <a:t>Traditional WPA, also known as WPA-Personal and sometimes also called WPA-PSK (for pre-shared key), is designed for home networking while another version, WPA-Enterprise, is designed for corporate networks</a:t>
            </a:r>
          </a:p>
          <a:p>
            <a:r>
              <a:rPr lang="en-US" dirty="0"/>
              <a:t>WPA2 is an improved version of Wi-Fi Protected Access supported by all newer Wi-Fi equipment </a:t>
            </a:r>
          </a:p>
          <a:p>
            <a:r>
              <a:rPr lang="en-US" dirty="0"/>
              <a:t>Like WPA, WPA2 also exists in Personal/PSK and Enterprise forms</a:t>
            </a:r>
          </a:p>
        </p:txBody>
      </p:sp>
    </p:spTree>
    <p:extLst>
      <p:ext uri="{BB962C8B-B14F-4D97-AF65-F5344CB8AC3E}">
        <p14:creationId xmlns:p14="http://schemas.microsoft.com/office/powerpoint/2010/main" val="10029939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More WPA</a:t>
            </a:r>
          </a:p>
        </p:txBody>
      </p:sp>
      <p:sp>
        <p:nvSpPr>
          <p:cNvPr id="3" name="Content Placeholder 2"/>
          <p:cNvSpPr>
            <a:spLocks noGrp="1"/>
          </p:cNvSpPr>
          <p:nvPr>
            <p:ph idx="1"/>
          </p:nvPr>
        </p:nvSpPr>
        <p:spPr/>
        <p:txBody>
          <a:bodyPr>
            <a:normAutofit lnSpcReduction="10000"/>
          </a:bodyPr>
          <a:lstStyle/>
          <a:p>
            <a:r>
              <a:rPr lang="en-US" dirty="0"/>
              <a:t>The WPA profile also provides optional support for the AES-CCMP algorithm that is the preferred algorithm in 802.11i and WPA2</a:t>
            </a:r>
          </a:p>
          <a:p>
            <a:r>
              <a:rPr lang="en-US" dirty="0"/>
              <a:t>WPA Enterprise provides RADIUS based authentication using 802.1x</a:t>
            </a:r>
          </a:p>
          <a:p>
            <a:r>
              <a:rPr lang="en-US" dirty="0"/>
              <a:t>WPA Personal is secure when used with ‘good’ passphrases or a full 64-character hexadecimal key</a:t>
            </a:r>
          </a:p>
          <a:p>
            <a:r>
              <a:rPr lang="en-US" dirty="0"/>
              <a:t>TKIP,  WIDS and EAP may be added alongside WPA to increase security</a:t>
            </a:r>
          </a:p>
          <a:p>
            <a:pPr lvl="1"/>
            <a:r>
              <a:rPr lang="en-US" dirty="0"/>
              <a:t>TKIP – Temporal Key Integrity Protocol </a:t>
            </a:r>
          </a:p>
          <a:p>
            <a:pPr lvl="1"/>
            <a:r>
              <a:rPr lang="en-US" dirty="0"/>
              <a:t>EAP – Extensible Authentication Protocol</a:t>
            </a:r>
          </a:p>
        </p:txBody>
      </p:sp>
    </p:spTree>
    <p:extLst>
      <p:ext uri="{BB962C8B-B14F-4D97-AF65-F5344CB8AC3E}">
        <p14:creationId xmlns:p14="http://schemas.microsoft.com/office/powerpoint/2010/main" val="21446930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Learning Objectives</a:t>
            </a:r>
          </a:p>
        </p:txBody>
      </p:sp>
      <p:sp>
        <p:nvSpPr>
          <p:cNvPr id="3" name="Content Placeholder 2"/>
          <p:cNvSpPr>
            <a:spLocks noGrp="1"/>
          </p:cNvSpPr>
          <p:nvPr>
            <p:ph idx="1"/>
          </p:nvPr>
        </p:nvSpPr>
        <p:spPr/>
        <p:txBody>
          <a:bodyPr/>
          <a:lstStyle/>
          <a:p>
            <a:r>
              <a:rPr lang="en-US" dirty="0"/>
              <a:t>Review network security topics</a:t>
            </a:r>
          </a:p>
          <a:p>
            <a:r>
              <a:rPr lang="en-US" dirty="0"/>
              <a:t>Review Wi-Fi network security </a:t>
            </a:r>
          </a:p>
          <a:p>
            <a:r>
              <a:rPr lang="en-US" dirty="0"/>
              <a:t>Review Internet security topics</a:t>
            </a:r>
          </a:p>
        </p:txBody>
      </p:sp>
    </p:spTree>
    <p:extLst>
      <p:ext uri="{BB962C8B-B14F-4D97-AF65-F5344CB8AC3E}">
        <p14:creationId xmlns:p14="http://schemas.microsoft.com/office/powerpoint/2010/main" val="18147221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802.1X</a:t>
            </a:r>
          </a:p>
        </p:txBody>
      </p:sp>
      <p:sp>
        <p:nvSpPr>
          <p:cNvPr id="3" name="Content Placeholder 2"/>
          <p:cNvSpPr>
            <a:spLocks noGrp="1"/>
          </p:cNvSpPr>
          <p:nvPr>
            <p:ph idx="1"/>
          </p:nvPr>
        </p:nvSpPr>
        <p:spPr/>
        <p:txBody>
          <a:bodyPr/>
          <a:lstStyle/>
          <a:p>
            <a:r>
              <a:rPr lang="en-US" dirty="0"/>
              <a:t>802.1X provides network </a:t>
            </a:r>
            <a:r>
              <a:rPr lang="en-US" i="1" dirty="0"/>
              <a:t>authentication</a:t>
            </a:r>
            <a:r>
              <a:rPr lang="en-US" dirty="0"/>
              <a:t> to both Wi-Fi and other types of networks </a:t>
            </a:r>
          </a:p>
          <a:p>
            <a:r>
              <a:rPr lang="en-US" dirty="0"/>
              <a:t>It tends to be used by larger businesses as this technology requires additional expertise to set up and maintain</a:t>
            </a:r>
          </a:p>
          <a:p>
            <a:r>
              <a:rPr lang="en-US" dirty="0"/>
              <a:t>802.1X works with both Wi-Fi and other types of networks. </a:t>
            </a:r>
          </a:p>
          <a:p>
            <a:r>
              <a:rPr lang="en-US" dirty="0"/>
              <a:t>In a Wi-Fi configuration, administrators normally configure 802.1X authentication to work together with WPA/WPA2-Enterprise encryption </a:t>
            </a:r>
          </a:p>
          <a:p>
            <a:r>
              <a:rPr lang="en-US" dirty="0"/>
              <a:t>802.1X is also known as </a:t>
            </a:r>
            <a:r>
              <a:rPr lang="en-US" b="1" dirty="0"/>
              <a:t>RADIUS</a:t>
            </a:r>
            <a:endParaRPr lang="en-US" dirty="0"/>
          </a:p>
        </p:txBody>
      </p:sp>
    </p:spTree>
    <p:extLst>
      <p:ext uri="{BB962C8B-B14F-4D97-AF65-F5344CB8AC3E}">
        <p14:creationId xmlns:p14="http://schemas.microsoft.com/office/powerpoint/2010/main" val="16675233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WIPS and WIDS</a:t>
            </a:r>
          </a:p>
        </p:txBody>
      </p:sp>
      <p:sp>
        <p:nvSpPr>
          <p:cNvPr id="3" name="Content Placeholder 2"/>
          <p:cNvSpPr>
            <a:spLocks noGrp="1"/>
          </p:cNvSpPr>
          <p:nvPr>
            <p:ph idx="1"/>
          </p:nvPr>
        </p:nvSpPr>
        <p:spPr/>
        <p:txBody>
          <a:bodyPr>
            <a:normAutofit lnSpcReduction="10000"/>
          </a:bodyPr>
          <a:lstStyle/>
          <a:p>
            <a:r>
              <a:rPr lang="en-US" dirty="0"/>
              <a:t>Wireless Intrusion Prevention Systems (WIPS) or Wireless Intrusion Detection Systems (WIDS) are commonly used to enforce wireless security policies</a:t>
            </a:r>
          </a:p>
          <a:p>
            <a:r>
              <a:rPr lang="en-US" dirty="0"/>
              <a:t>WIPS is typically implemented as an overlay to an existing Wireless LAN infrastructure, although it may be deployed standalone to enforce no-wireless policies within an organization. </a:t>
            </a:r>
          </a:p>
          <a:p>
            <a:r>
              <a:rPr lang="en-US" dirty="0"/>
              <a:t>WIPS is considered so important to wireless security that in July 2009, the Payment Card Industry Security Standards Council published wireless guidelines for PCI DSS recommending the use of WIPS to automate wireless scanning and protection for large organizations</a:t>
            </a:r>
          </a:p>
          <a:p>
            <a:endParaRPr lang="en-US" dirty="0"/>
          </a:p>
        </p:txBody>
      </p:sp>
    </p:spTree>
    <p:extLst>
      <p:ext uri="{BB962C8B-B14F-4D97-AF65-F5344CB8AC3E}">
        <p14:creationId xmlns:p14="http://schemas.microsoft.com/office/powerpoint/2010/main" val="4788102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Internet Security</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06009" y="0"/>
            <a:ext cx="4585991" cy="3173506"/>
          </a:xfrm>
          <a:prstGeom prst="rect">
            <a:avLst/>
          </a:prstGeom>
        </p:spPr>
      </p:pic>
    </p:spTree>
    <p:extLst>
      <p:ext uri="{BB962C8B-B14F-4D97-AF65-F5344CB8AC3E}">
        <p14:creationId xmlns:p14="http://schemas.microsoft.com/office/powerpoint/2010/main" val="23905704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Overview</a:t>
            </a:r>
          </a:p>
        </p:txBody>
      </p:sp>
      <p:sp>
        <p:nvSpPr>
          <p:cNvPr id="5" name="Content Placeholder 4"/>
          <p:cNvSpPr>
            <a:spLocks noGrp="1"/>
          </p:cNvSpPr>
          <p:nvPr>
            <p:ph idx="1"/>
          </p:nvPr>
        </p:nvSpPr>
        <p:spPr/>
        <p:txBody>
          <a:bodyPr>
            <a:normAutofit/>
          </a:bodyPr>
          <a:lstStyle/>
          <a:p>
            <a:r>
              <a:rPr lang="en-US" dirty="0"/>
              <a:t>The Internet represents an insecure channel for exchanging information leading to a high risk of intrusion or fraud, such as phishing</a:t>
            </a:r>
          </a:p>
          <a:p>
            <a:r>
              <a:rPr lang="en-US" dirty="0"/>
              <a:t>Diﬀerent methods have been used to protect the transfer of data, including encryption and from the-ground-up engineering</a:t>
            </a:r>
          </a:p>
          <a:p>
            <a:r>
              <a:rPr lang="en-US" dirty="0"/>
              <a:t>A computer user can be tricked or forced into downloading software onto a computer that is of malicious intent</a:t>
            </a:r>
          </a:p>
          <a:p>
            <a:r>
              <a:rPr lang="en-US" dirty="0"/>
              <a:t>Such software comes in many forms, such as viruses, Trojan horses, spyware, and worms</a:t>
            </a:r>
          </a:p>
        </p:txBody>
      </p:sp>
    </p:spTree>
    <p:extLst>
      <p:ext uri="{BB962C8B-B14F-4D97-AF65-F5344CB8AC3E}">
        <p14:creationId xmlns:p14="http://schemas.microsoft.com/office/powerpoint/2010/main" val="32367170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Malware                      1 of 2</a:t>
            </a:r>
          </a:p>
        </p:txBody>
      </p:sp>
      <p:sp>
        <p:nvSpPr>
          <p:cNvPr id="3" name="Content Placeholder 2"/>
          <p:cNvSpPr>
            <a:spLocks noGrp="1"/>
          </p:cNvSpPr>
          <p:nvPr>
            <p:ph idx="1"/>
          </p:nvPr>
        </p:nvSpPr>
        <p:spPr/>
        <p:txBody>
          <a:bodyPr>
            <a:normAutofit fontScale="77500" lnSpcReduction="20000"/>
          </a:bodyPr>
          <a:lstStyle/>
          <a:p>
            <a:r>
              <a:rPr lang="en-US" dirty="0"/>
              <a:t>Malware is any software used to disrupt computer operation, gather sensitive information, or gain access to private computer systems</a:t>
            </a:r>
          </a:p>
          <a:p>
            <a:r>
              <a:rPr lang="en-US" dirty="0"/>
              <a:t>Malware is deﬁned by its malicious intent, acting against the requirements of the computer user, and does not include software that causes unintentional harm due to some deﬁciency</a:t>
            </a:r>
          </a:p>
          <a:p>
            <a:r>
              <a:rPr lang="en-US" dirty="0"/>
              <a:t>A botnet is a network of zombie computers that have been taken over by a robot or bot that performs large-scale malicious acts for the creator of the botnet.</a:t>
            </a:r>
          </a:p>
          <a:p>
            <a:r>
              <a:rPr lang="en-US" dirty="0"/>
              <a:t>Computer Viruses are programs that can replicate their structures or eﬀects by infecting other ﬁles or structures on a computer. </a:t>
            </a:r>
          </a:p>
          <a:p>
            <a:pPr lvl="1"/>
            <a:r>
              <a:rPr lang="en-US" dirty="0"/>
              <a:t>The common use of a virus is to take over a computer to steal data.</a:t>
            </a:r>
          </a:p>
          <a:p>
            <a:r>
              <a:rPr lang="en-US" dirty="0"/>
              <a:t>Computer worms are programs that can replicate themselves throughout a computer network, performing malicious tasks throughout.</a:t>
            </a:r>
          </a:p>
        </p:txBody>
      </p:sp>
    </p:spTree>
    <p:extLst>
      <p:ext uri="{BB962C8B-B14F-4D97-AF65-F5344CB8AC3E}">
        <p14:creationId xmlns:p14="http://schemas.microsoft.com/office/powerpoint/2010/main" val="35465594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Malware                    2 of 2</a:t>
            </a:r>
          </a:p>
        </p:txBody>
      </p:sp>
      <p:sp>
        <p:nvSpPr>
          <p:cNvPr id="3" name="Content Placeholder 2"/>
          <p:cNvSpPr>
            <a:spLocks noGrp="1"/>
          </p:cNvSpPr>
          <p:nvPr>
            <p:ph idx="1"/>
          </p:nvPr>
        </p:nvSpPr>
        <p:spPr>
          <a:xfrm>
            <a:off x="1451579" y="2015732"/>
            <a:ext cx="9603275" cy="3972692"/>
          </a:xfrm>
        </p:spPr>
        <p:txBody>
          <a:bodyPr>
            <a:normAutofit fontScale="92500" lnSpcReduction="20000"/>
          </a:bodyPr>
          <a:lstStyle/>
          <a:p>
            <a:r>
              <a:rPr lang="en-US" dirty="0"/>
              <a:t>Ransomware is a type of malware which restricts access to the computer system that it infects, and demands a ransom paid to the creator(s) of the malware in order for the restriction to be removed</a:t>
            </a:r>
          </a:p>
          <a:p>
            <a:r>
              <a:rPr lang="en-US" dirty="0"/>
              <a:t>Scareware is scam software with malicious payloads, usually of limited or no beneﬁt, that are sold to consumers via certain unethical marketing practices</a:t>
            </a:r>
          </a:p>
          <a:p>
            <a:r>
              <a:rPr lang="en-US" dirty="0"/>
              <a:t>The selling approach uses social engineering to cause shock, anxiety, or the perception of a threat, generally directed at an unsuspecting user</a:t>
            </a:r>
          </a:p>
          <a:p>
            <a:r>
              <a:rPr lang="en-US" dirty="0"/>
              <a:t>Spyware refers to programs that surreptitiously monitor activity on a computer system and report that information to others without the user’s consent</a:t>
            </a:r>
          </a:p>
          <a:p>
            <a:r>
              <a:rPr lang="en-US" dirty="0"/>
              <a:t>A Trojan horse is a general term for malicious software that pretends to be harmless, so that a user willingly allows it to be downloaded onto the computer</a:t>
            </a:r>
          </a:p>
          <a:p>
            <a:endParaRPr lang="en-US" dirty="0"/>
          </a:p>
        </p:txBody>
      </p:sp>
    </p:spTree>
    <p:extLst>
      <p:ext uri="{BB962C8B-B14F-4D97-AF65-F5344CB8AC3E}">
        <p14:creationId xmlns:p14="http://schemas.microsoft.com/office/powerpoint/2010/main" val="5171962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Denial-of-Service</a:t>
            </a:r>
          </a:p>
        </p:txBody>
      </p:sp>
      <p:sp>
        <p:nvSpPr>
          <p:cNvPr id="3" name="Content Placeholder 2"/>
          <p:cNvSpPr>
            <a:spLocks noGrp="1"/>
          </p:cNvSpPr>
          <p:nvPr>
            <p:ph idx="1"/>
          </p:nvPr>
        </p:nvSpPr>
        <p:spPr/>
        <p:txBody>
          <a:bodyPr/>
          <a:lstStyle/>
          <a:p>
            <a:r>
              <a:rPr lang="en-US" dirty="0"/>
              <a:t>A denial-of-service attack (</a:t>
            </a:r>
            <a:r>
              <a:rPr lang="en-US" dirty="0" err="1"/>
              <a:t>DoS</a:t>
            </a:r>
            <a:r>
              <a:rPr lang="en-US" dirty="0"/>
              <a:t> attack) or distributed denial-of-service attack (DDoS attack) is an attempt to make a computer resource unavailable to its intended users </a:t>
            </a:r>
          </a:p>
          <a:p>
            <a:r>
              <a:rPr lang="en-US" dirty="0"/>
              <a:t>Although the means to carry out, motives for, and targets of a </a:t>
            </a:r>
            <a:r>
              <a:rPr lang="en-US" dirty="0" err="1"/>
              <a:t>DoS</a:t>
            </a:r>
            <a:r>
              <a:rPr lang="en-US" dirty="0"/>
              <a:t> attack may vary, it generally consists of the concerted eﬀorts to prevent an Internet site or service from functioning eﬃciently or at all, temporarily or indeﬁnitely</a:t>
            </a:r>
          </a:p>
          <a:p>
            <a:r>
              <a:rPr lang="en-US" dirty="0"/>
              <a:t>DDoS attacks are still quite common, although Ransomware has become the attack of choice for Health IT systems</a:t>
            </a:r>
          </a:p>
          <a:p>
            <a:endParaRPr lang="en-US" dirty="0"/>
          </a:p>
        </p:txBody>
      </p:sp>
    </p:spTree>
    <p:extLst>
      <p:ext uri="{BB962C8B-B14F-4D97-AF65-F5344CB8AC3E}">
        <p14:creationId xmlns:p14="http://schemas.microsoft.com/office/powerpoint/2010/main" val="33047511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Security Remedies</a:t>
            </a:r>
          </a:p>
        </p:txBody>
      </p:sp>
      <p:sp>
        <p:nvSpPr>
          <p:cNvPr id="3" name="Content Placeholder 2"/>
          <p:cNvSpPr>
            <a:spLocks noGrp="1"/>
          </p:cNvSpPr>
          <p:nvPr>
            <p:ph idx="1"/>
          </p:nvPr>
        </p:nvSpPr>
        <p:spPr/>
        <p:txBody>
          <a:bodyPr/>
          <a:lstStyle/>
          <a:p>
            <a:r>
              <a:rPr lang="en-US" dirty="0"/>
              <a:t>TCP/IP protocols may be secured with cryptographic methods and security protocols. </a:t>
            </a:r>
          </a:p>
          <a:p>
            <a:r>
              <a:rPr lang="en-US" dirty="0"/>
              <a:t>These protocols include:</a:t>
            </a:r>
          </a:p>
          <a:p>
            <a:pPr lvl="1"/>
            <a:r>
              <a:rPr lang="en-US" sz="2000" dirty="0"/>
              <a:t>Secure Sockets Layer (SSL), succeeded by Transport Layer Security (TLS) for web traﬃc, </a:t>
            </a:r>
          </a:p>
          <a:p>
            <a:pPr lvl="1"/>
            <a:r>
              <a:rPr lang="en-US" sz="2000" dirty="0"/>
              <a:t>Pretty Good Privacy (PGP) for email, and </a:t>
            </a:r>
          </a:p>
          <a:p>
            <a:pPr lvl="1"/>
            <a:r>
              <a:rPr lang="en-US" sz="2000" dirty="0"/>
              <a:t>IPsec for the network layer security</a:t>
            </a:r>
          </a:p>
        </p:txBody>
      </p:sp>
    </p:spTree>
    <p:extLst>
      <p:ext uri="{BB962C8B-B14F-4D97-AF65-F5344CB8AC3E}">
        <p14:creationId xmlns:p14="http://schemas.microsoft.com/office/powerpoint/2010/main" val="12848108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Internet Protocol Security (</a:t>
            </a:r>
            <a:r>
              <a:rPr lang="en-US" dirty="0" err="1"/>
              <a:t>IPSec</a:t>
            </a:r>
            <a:r>
              <a:rPr lang="en-US" dirty="0"/>
              <a:t>)</a:t>
            </a:r>
          </a:p>
        </p:txBody>
      </p:sp>
      <p:sp>
        <p:nvSpPr>
          <p:cNvPr id="3" name="Content Placeholder 2"/>
          <p:cNvSpPr>
            <a:spLocks noGrp="1"/>
          </p:cNvSpPr>
          <p:nvPr>
            <p:ph idx="1"/>
          </p:nvPr>
        </p:nvSpPr>
        <p:spPr/>
        <p:txBody>
          <a:bodyPr>
            <a:normAutofit fontScale="92500" lnSpcReduction="10000"/>
          </a:bodyPr>
          <a:lstStyle/>
          <a:p>
            <a:r>
              <a:rPr lang="en-US" dirty="0"/>
              <a:t>IPsec is designed to protect TCP/IP communication in a secure manner</a:t>
            </a:r>
          </a:p>
          <a:p>
            <a:r>
              <a:rPr lang="en-US" dirty="0"/>
              <a:t>It is a set of security extensions developed by the Internet Task Force (IETF)</a:t>
            </a:r>
          </a:p>
          <a:p>
            <a:r>
              <a:rPr lang="en-US" dirty="0"/>
              <a:t>It provides security and authentication at the IP layer by transforming data using encryption</a:t>
            </a:r>
          </a:p>
          <a:p>
            <a:r>
              <a:rPr lang="en-US" dirty="0"/>
              <a:t>Two main types of transformation that form the basis of IPsec: the Authentication Header (AH) and ESP</a:t>
            </a:r>
          </a:p>
          <a:p>
            <a:r>
              <a:rPr lang="en-US" dirty="0"/>
              <a:t>These two protocols provide data integrity, data origin authentication, and anti-replay service</a:t>
            </a:r>
          </a:p>
          <a:p>
            <a:r>
              <a:rPr lang="en-US" dirty="0"/>
              <a:t>These protocols can be used alone or in combination to provide the desired set of security services for the Internet Protocol (IP) layer</a:t>
            </a:r>
          </a:p>
        </p:txBody>
      </p:sp>
    </p:spTree>
    <p:extLst>
      <p:ext uri="{BB962C8B-B14F-4D97-AF65-F5344CB8AC3E}">
        <p14:creationId xmlns:p14="http://schemas.microsoft.com/office/powerpoint/2010/main" val="231969028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IPSec</a:t>
            </a:r>
            <a:r>
              <a:rPr lang="en-US" dirty="0"/>
              <a:t> Components</a:t>
            </a:r>
          </a:p>
        </p:txBody>
      </p:sp>
      <p:sp>
        <p:nvSpPr>
          <p:cNvPr id="3" name="Content Placeholder 2"/>
          <p:cNvSpPr>
            <a:spLocks noGrp="1"/>
          </p:cNvSpPr>
          <p:nvPr>
            <p:ph idx="1"/>
          </p:nvPr>
        </p:nvSpPr>
        <p:spPr/>
        <p:txBody>
          <a:bodyPr>
            <a:normAutofit/>
          </a:bodyPr>
          <a:lstStyle/>
          <a:p>
            <a:r>
              <a:rPr lang="en-US" dirty="0"/>
              <a:t>The basic components of the IPsec security architecture are described in terms of the following functionalities:</a:t>
            </a:r>
          </a:p>
          <a:p>
            <a:pPr lvl="1"/>
            <a:r>
              <a:rPr lang="en-US" sz="2000" dirty="0"/>
              <a:t>Security protocols for AH and ESP</a:t>
            </a:r>
          </a:p>
          <a:p>
            <a:pPr lvl="1"/>
            <a:r>
              <a:rPr lang="en-US" sz="2000" dirty="0"/>
              <a:t>Security association for policy management and traﬃc processing</a:t>
            </a:r>
          </a:p>
          <a:p>
            <a:pPr lvl="1"/>
            <a:r>
              <a:rPr lang="en-US" sz="2000" dirty="0"/>
              <a:t>Manual and automatic key management for the Internet key exchange (IKE)</a:t>
            </a:r>
          </a:p>
          <a:p>
            <a:pPr lvl="1"/>
            <a:r>
              <a:rPr lang="en-US" sz="2000" dirty="0"/>
              <a:t>Algorithms for authentication and encryption</a:t>
            </a:r>
          </a:p>
        </p:txBody>
      </p:sp>
      <p:sp>
        <p:nvSpPr>
          <p:cNvPr id="4" name="TextBox 3"/>
          <p:cNvSpPr txBox="1"/>
          <p:nvPr/>
        </p:nvSpPr>
        <p:spPr>
          <a:xfrm>
            <a:off x="5676193" y="5141344"/>
            <a:ext cx="6228271" cy="646331"/>
          </a:xfrm>
          <a:prstGeom prst="rect">
            <a:avLst/>
          </a:prstGeom>
          <a:noFill/>
        </p:spPr>
        <p:txBody>
          <a:bodyPr wrap="square" rtlCol="0">
            <a:spAutoFit/>
          </a:bodyPr>
          <a:lstStyle/>
          <a:p>
            <a:r>
              <a:rPr lang="en-US" dirty="0"/>
              <a:t>Encapsulating Security Payload (ESP) provides origin authenticity, integrity and confidentiality protection of packets</a:t>
            </a:r>
          </a:p>
        </p:txBody>
      </p:sp>
    </p:spTree>
    <p:extLst>
      <p:ext uri="{BB962C8B-B14F-4D97-AF65-F5344CB8AC3E}">
        <p14:creationId xmlns:p14="http://schemas.microsoft.com/office/powerpoint/2010/main" val="2936992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Network Security</a:t>
            </a:r>
          </a:p>
        </p:txBody>
      </p:sp>
      <p:sp>
        <p:nvSpPr>
          <p:cNvPr id="3" name="Content Placeholder 2"/>
          <p:cNvSpPr>
            <a:spLocks noGrp="1"/>
          </p:cNvSpPr>
          <p:nvPr>
            <p:ph idx="1"/>
          </p:nvPr>
        </p:nvSpPr>
        <p:spPr/>
        <p:txBody>
          <a:bodyPr/>
          <a:lstStyle/>
          <a:p>
            <a:r>
              <a:rPr lang="en-US" dirty="0"/>
              <a:t>Network security consists of the policies and practices implemented to monitor and prevent unauthorized access, misuse, modiﬁcation or denial of a computer network and network-accessible resources. </a:t>
            </a:r>
          </a:p>
          <a:p>
            <a:r>
              <a:rPr lang="en-US" dirty="0"/>
              <a:t>Network security involves the authorization of access to data in a network, which is controlled by the network administrator. </a:t>
            </a:r>
          </a:p>
          <a:p>
            <a:endParaRPr lang="en-US" dirty="0"/>
          </a:p>
        </p:txBody>
      </p:sp>
    </p:spTree>
    <p:extLst>
      <p:ext uri="{BB962C8B-B14F-4D97-AF65-F5344CB8AC3E}">
        <p14:creationId xmlns:p14="http://schemas.microsoft.com/office/powerpoint/2010/main" val="311043362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E-mail Security</a:t>
            </a:r>
          </a:p>
        </p:txBody>
      </p:sp>
      <p:sp>
        <p:nvSpPr>
          <p:cNvPr id="3" name="Content Placeholder 2"/>
          <p:cNvSpPr>
            <a:spLocks noGrp="1"/>
          </p:cNvSpPr>
          <p:nvPr>
            <p:ph idx="1"/>
          </p:nvPr>
        </p:nvSpPr>
        <p:spPr/>
        <p:txBody>
          <a:bodyPr>
            <a:normAutofit lnSpcReduction="10000"/>
          </a:bodyPr>
          <a:lstStyle/>
          <a:p>
            <a:r>
              <a:rPr lang="en-US" dirty="0"/>
              <a:t>Pretty Good Privacy provides conﬁdentiality by encrypting messages to be transmitted or data ﬁles to be stored using an encryption algorithm such as Triple DES or CAST-128. </a:t>
            </a:r>
          </a:p>
          <a:p>
            <a:r>
              <a:rPr lang="en-US" dirty="0"/>
              <a:t>Email messages can be protected by using cryptography in various ways, such as the following:</a:t>
            </a:r>
          </a:p>
          <a:p>
            <a:pPr lvl="1"/>
            <a:r>
              <a:rPr lang="en-US" sz="2000" dirty="0"/>
              <a:t>Signing an email message to ensure its integrity and conﬁrm the identity of its sender.</a:t>
            </a:r>
          </a:p>
          <a:p>
            <a:pPr lvl="1"/>
            <a:r>
              <a:rPr lang="en-US" sz="2000" dirty="0"/>
              <a:t>Encrypting the body of an email message to ensure its conﬁdentiality.</a:t>
            </a:r>
          </a:p>
          <a:p>
            <a:pPr lvl="1"/>
            <a:r>
              <a:rPr lang="en-US" sz="2000" dirty="0"/>
              <a:t>Encrypting the communications between mail servers to protect the conﬁdentiality of both message body and message header</a:t>
            </a:r>
          </a:p>
        </p:txBody>
      </p:sp>
    </p:spTree>
    <p:extLst>
      <p:ext uri="{BB962C8B-B14F-4D97-AF65-F5344CB8AC3E}">
        <p14:creationId xmlns:p14="http://schemas.microsoft.com/office/powerpoint/2010/main" val="25932025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VPN for E-Mail</a:t>
            </a:r>
          </a:p>
        </p:txBody>
      </p:sp>
      <p:sp>
        <p:nvSpPr>
          <p:cNvPr id="3" name="Content Placeholder 2"/>
          <p:cNvSpPr>
            <a:spLocks noGrp="1"/>
          </p:cNvSpPr>
          <p:nvPr>
            <p:ph idx="1"/>
          </p:nvPr>
        </p:nvSpPr>
        <p:spPr/>
        <p:txBody>
          <a:bodyPr>
            <a:normAutofit/>
          </a:bodyPr>
          <a:lstStyle/>
          <a:p>
            <a:r>
              <a:rPr lang="en-US" dirty="0"/>
              <a:t>A VPN can encrypt entire messages, including email header information such as senders, recipients, and subjects </a:t>
            </a:r>
          </a:p>
          <a:p>
            <a:r>
              <a:rPr lang="en-US" dirty="0"/>
              <a:t>In some cases, organizations may need to protect header information</a:t>
            </a:r>
          </a:p>
          <a:p>
            <a:r>
              <a:rPr lang="en-US" dirty="0"/>
              <a:t>However, a VPN solution alone cannot provide a message signing mechanism, nor can it provide protection for email messages along the entire route from sender to recipient</a:t>
            </a:r>
          </a:p>
        </p:txBody>
      </p:sp>
    </p:spTree>
    <p:extLst>
      <p:ext uri="{BB962C8B-B14F-4D97-AF65-F5344CB8AC3E}">
        <p14:creationId xmlns:p14="http://schemas.microsoft.com/office/powerpoint/2010/main" val="70438614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MIME and MAC for E-Mail</a:t>
            </a:r>
          </a:p>
        </p:txBody>
      </p:sp>
      <p:sp>
        <p:nvSpPr>
          <p:cNvPr id="3" name="Content Placeholder 2"/>
          <p:cNvSpPr>
            <a:spLocks noGrp="1"/>
          </p:cNvSpPr>
          <p:nvPr>
            <p:ph idx="1"/>
          </p:nvPr>
        </p:nvSpPr>
        <p:spPr/>
        <p:txBody>
          <a:bodyPr>
            <a:normAutofit fontScale="85000" lnSpcReduction="10000"/>
          </a:bodyPr>
          <a:lstStyle/>
          <a:p>
            <a:r>
              <a:rPr lang="en-US" dirty="0"/>
              <a:t>MIME (Multipurpose Internet Mail Extensions) transforms non-ASCII data at the sender’s site to Network Virtual Terminal (NVT) ASCII data and delivers it to client’s Simple Mail Transfer Protocol (SMTP) to be sent through the Internet</a:t>
            </a:r>
          </a:p>
          <a:p>
            <a:r>
              <a:rPr lang="en-US" dirty="0"/>
              <a:t>The server SMTP at the receiver’s side receives the NVT ASCII data and delivers it to MIME to be transformed back to the original non-ASCII data</a:t>
            </a:r>
          </a:p>
          <a:p>
            <a:r>
              <a:rPr lang="en-US" dirty="0"/>
              <a:t>A Message authentication code (MAC) is a cryptography method that uses a secret key to encrypt a message</a:t>
            </a:r>
          </a:p>
          <a:p>
            <a:r>
              <a:rPr lang="en-US" dirty="0"/>
              <a:t>This method outputs a MAC value that can be decrypted by the receiver, using the same secret key used by the sender</a:t>
            </a:r>
          </a:p>
          <a:p>
            <a:r>
              <a:rPr lang="en-US" dirty="0"/>
              <a:t>The Message Authentication Code protects both a message’s data integrity as well as its authenticity</a:t>
            </a:r>
          </a:p>
        </p:txBody>
      </p:sp>
    </p:spTree>
    <p:extLst>
      <p:ext uri="{BB962C8B-B14F-4D97-AF65-F5344CB8AC3E}">
        <p14:creationId xmlns:p14="http://schemas.microsoft.com/office/powerpoint/2010/main" val="95779730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 to Firewalls</a:t>
            </a:r>
          </a:p>
        </p:txBody>
      </p:sp>
      <p:sp>
        <p:nvSpPr>
          <p:cNvPr id="3" name="Content Placeholder 2"/>
          <p:cNvSpPr>
            <a:spLocks noGrp="1"/>
          </p:cNvSpPr>
          <p:nvPr>
            <p:ph idx="1"/>
          </p:nvPr>
        </p:nvSpPr>
        <p:spPr/>
        <p:txBody>
          <a:bodyPr/>
          <a:lstStyle/>
          <a:p>
            <a:r>
              <a:rPr lang="en-US" dirty="0"/>
              <a:t>A computer ﬁrewall controls access between networks </a:t>
            </a:r>
          </a:p>
          <a:p>
            <a:r>
              <a:rPr lang="en-US" dirty="0"/>
              <a:t>It generally consists of gateways and ﬁlters which vary from one ﬁrewall to another </a:t>
            </a:r>
          </a:p>
          <a:p>
            <a:r>
              <a:rPr lang="en-US" dirty="0"/>
              <a:t>Firewalls also screen network traﬃc and are able to block traﬃc that is dangerous </a:t>
            </a:r>
          </a:p>
          <a:p>
            <a:r>
              <a:rPr lang="en-US" dirty="0"/>
              <a:t>Firewalls act as the intermediate server between SMTP and Hypertext Transfer Protocol (HTTP) connections</a:t>
            </a:r>
          </a:p>
        </p:txBody>
      </p:sp>
    </p:spTree>
    <p:extLst>
      <p:ext uri="{BB962C8B-B14F-4D97-AF65-F5344CB8AC3E}">
        <p14:creationId xmlns:p14="http://schemas.microsoft.com/office/powerpoint/2010/main" val="30995531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More on Firewalls</a:t>
            </a:r>
          </a:p>
        </p:txBody>
      </p:sp>
      <p:sp>
        <p:nvSpPr>
          <p:cNvPr id="3" name="Content Placeholder 2"/>
          <p:cNvSpPr>
            <a:spLocks noGrp="1"/>
          </p:cNvSpPr>
          <p:nvPr>
            <p:ph idx="1"/>
          </p:nvPr>
        </p:nvSpPr>
        <p:spPr/>
        <p:txBody>
          <a:bodyPr>
            <a:normAutofit fontScale="85000" lnSpcReduction="10000"/>
          </a:bodyPr>
          <a:lstStyle/>
          <a:p>
            <a:r>
              <a:rPr lang="en-US" dirty="0"/>
              <a:t>Firewalls impose restrictions on incoming and outgoing Network packets to and from private networks </a:t>
            </a:r>
          </a:p>
          <a:p>
            <a:r>
              <a:rPr lang="en-US" dirty="0"/>
              <a:t>Incoming or outgoing traﬃc must pass through the ﬁrewall; only authorized traﬃc is allowed to pass through it </a:t>
            </a:r>
          </a:p>
          <a:p>
            <a:r>
              <a:rPr lang="en-US" dirty="0"/>
              <a:t>Firewalls create checkpoints between an internal private network and the public Internet, also known as choke points, based on IP source and TCP port number</a:t>
            </a:r>
          </a:p>
          <a:p>
            <a:r>
              <a:rPr lang="en-US" dirty="0"/>
              <a:t>They can also serve as the platform for IPsec </a:t>
            </a:r>
          </a:p>
          <a:p>
            <a:r>
              <a:rPr lang="en-US" dirty="0"/>
              <a:t>Using tunnel mode capability, ﬁrewall can be used to implement VPNs </a:t>
            </a:r>
          </a:p>
          <a:p>
            <a:r>
              <a:rPr lang="en-US" dirty="0"/>
              <a:t>Firewalls can also limit network exposure by hiding the internal network system and information from the public Internet</a:t>
            </a:r>
          </a:p>
          <a:p>
            <a:endParaRPr lang="en-US" dirty="0"/>
          </a:p>
        </p:txBody>
      </p:sp>
    </p:spTree>
    <p:extLst>
      <p:ext uri="{BB962C8B-B14F-4D97-AF65-F5344CB8AC3E}">
        <p14:creationId xmlns:p14="http://schemas.microsoft.com/office/powerpoint/2010/main" val="35268702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Packet Filter Firewalls</a:t>
            </a:r>
          </a:p>
        </p:txBody>
      </p:sp>
      <p:sp>
        <p:nvSpPr>
          <p:cNvPr id="3" name="Content Placeholder 2"/>
          <p:cNvSpPr>
            <a:spLocks noGrp="1"/>
          </p:cNvSpPr>
          <p:nvPr>
            <p:ph idx="1"/>
          </p:nvPr>
        </p:nvSpPr>
        <p:spPr/>
        <p:txBody>
          <a:bodyPr/>
          <a:lstStyle/>
          <a:p>
            <a:r>
              <a:rPr lang="en-US" dirty="0"/>
              <a:t>These are ﬁrst generation ﬁrewalls that processes network traﬃc on a packet-by-packet basis</a:t>
            </a:r>
          </a:p>
          <a:p>
            <a:r>
              <a:rPr lang="en-US" dirty="0"/>
              <a:t>Its main job is to ﬁlter traﬃc from a remote IP host, so a router is needed to connect the internal network to the Internet </a:t>
            </a:r>
          </a:p>
          <a:p>
            <a:r>
              <a:rPr lang="en-US" dirty="0"/>
              <a:t>The router is known as a screening router, which screens packets leaving and entering the network</a:t>
            </a:r>
          </a:p>
        </p:txBody>
      </p:sp>
    </p:spTree>
    <p:extLst>
      <p:ext uri="{BB962C8B-B14F-4D97-AF65-F5344CB8AC3E}">
        <p14:creationId xmlns:p14="http://schemas.microsoft.com/office/powerpoint/2010/main" val="201408272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Stateful</a:t>
            </a:r>
            <a:r>
              <a:rPr lang="en-US" dirty="0"/>
              <a:t> Packet Inspection Firewalls</a:t>
            </a:r>
          </a:p>
        </p:txBody>
      </p:sp>
      <p:sp>
        <p:nvSpPr>
          <p:cNvPr id="3" name="Content Placeholder 2"/>
          <p:cNvSpPr>
            <a:spLocks noGrp="1"/>
          </p:cNvSpPr>
          <p:nvPr>
            <p:ph idx="1"/>
          </p:nvPr>
        </p:nvSpPr>
        <p:spPr/>
        <p:txBody>
          <a:bodyPr>
            <a:normAutofit/>
          </a:bodyPr>
          <a:lstStyle/>
          <a:p>
            <a:r>
              <a:rPr lang="en-US" dirty="0"/>
              <a:t>In a </a:t>
            </a:r>
            <a:r>
              <a:rPr lang="en-US" dirty="0" err="1"/>
              <a:t>stateful</a:t>
            </a:r>
            <a:r>
              <a:rPr lang="en-US" dirty="0"/>
              <a:t> ﬁrewall the circuit-level gateway is a proxy server that operates at the network level of an Open Systems Interconnection (OSI) model and statically deﬁnes what traﬃc will be allowed</a:t>
            </a:r>
          </a:p>
          <a:p>
            <a:r>
              <a:rPr lang="en-US" dirty="0"/>
              <a:t>Circuit proxies will forward Network packets (formatted unit of data ) containing a given port number, if the port is permitted by the algorithm </a:t>
            </a:r>
          </a:p>
          <a:p>
            <a:r>
              <a:rPr lang="en-US" dirty="0"/>
              <a:t>The main advantage of a proxy server is its ability to provide Network Address Translation (NAT), which can hide the user’s IP address from the Internet, eﬀectively protecting all internal information from the Internet</a:t>
            </a:r>
          </a:p>
        </p:txBody>
      </p:sp>
    </p:spTree>
    <p:extLst>
      <p:ext uri="{BB962C8B-B14F-4D97-AF65-F5344CB8AC3E}">
        <p14:creationId xmlns:p14="http://schemas.microsoft.com/office/powerpoint/2010/main" val="236895804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32040" y="120770"/>
            <a:ext cx="8092498" cy="6251455"/>
          </a:xfrm>
          <a:prstGeom prst="rect">
            <a:avLst/>
          </a:prstGeom>
        </p:spPr>
      </p:pic>
    </p:spTree>
    <p:extLst>
      <p:ext uri="{BB962C8B-B14F-4D97-AF65-F5344CB8AC3E}">
        <p14:creationId xmlns:p14="http://schemas.microsoft.com/office/powerpoint/2010/main" val="394600485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Application Level Gateway Firewall</a:t>
            </a:r>
          </a:p>
        </p:txBody>
      </p:sp>
      <p:sp>
        <p:nvSpPr>
          <p:cNvPr id="3" name="Content Placeholder 2"/>
          <p:cNvSpPr>
            <a:spLocks noGrp="1"/>
          </p:cNvSpPr>
          <p:nvPr>
            <p:ph idx="1"/>
          </p:nvPr>
        </p:nvSpPr>
        <p:spPr/>
        <p:txBody>
          <a:bodyPr>
            <a:normAutofit/>
          </a:bodyPr>
          <a:lstStyle/>
          <a:p>
            <a:r>
              <a:rPr lang="en-US" dirty="0"/>
              <a:t>An application-level ﬁrewall is a third generation ﬁrewall where a proxy server operates at the very top of the OSI model, the IP suite application level </a:t>
            </a:r>
          </a:p>
          <a:p>
            <a:r>
              <a:rPr lang="en-US" dirty="0"/>
              <a:t>A network packet is forwarded only if a connection is established using a known protocol</a:t>
            </a:r>
          </a:p>
          <a:p>
            <a:r>
              <a:rPr lang="en-US" dirty="0"/>
              <a:t>Application-level gateways are notable for analyzing entire messages rather than individual packets of data when the data are being sent or received</a:t>
            </a:r>
          </a:p>
        </p:txBody>
      </p:sp>
    </p:spTree>
    <p:extLst>
      <p:ext uri="{BB962C8B-B14F-4D97-AF65-F5344CB8AC3E}">
        <p14:creationId xmlns:p14="http://schemas.microsoft.com/office/powerpoint/2010/main" val="124584317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a:t>
            </a:r>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492265" y="2016124"/>
            <a:ext cx="4980921" cy="4528111"/>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1175874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Network Security Factors</a:t>
            </a:r>
          </a:p>
        </p:txBody>
      </p:sp>
      <p:sp>
        <p:nvSpPr>
          <p:cNvPr id="3" name="Content Placeholder 2"/>
          <p:cNvSpPr>
            <a:spLocks noGrp="1"/>
          </p:cNvSpPr>
          <p:nvPr>
            <p:ph idx="1"/>
          </p:nvPr>
        </p:nvSpPr>
        <p:spPr/>
        <p:txBody>
          <a:bodyPr>
            <a:normAutofit/>
          </a:bodyPr>
          <a:lstStyle/>
          <a:p>
            <a:r>
              <a:rPr lang="en-US" dirty="0"/>
              <a:t>Network security starts with authenticating, commonly with a username and a password</a:t>
            </a:r>
          </a:p>
          <a:p>
            <a:pPr lvl="1"/>
            <a:r>
              <a:rPr lang="en-US" dirty="0"/>
              <a:t>Since this requires just one detail authenticating the user name (the password), this is termed one-/single-factor authentication</a:t>
            </a:r>
          </a:p>
          <a:p>
            <a:r>
              <a:rPr lang="en-US" dirty="0"/>
              <a:t>With two-factor authentication, something the user 'has’ is also used (e.g., security token or 'dongle',  ATM card, mobile phone) </a:t>
            </a:r>
          </a:p>
          <a:p>
            <a:r>
              <a:rPr lang="en-US" dirty="0"/>
              <a:t>With three-factor authentication, something the user 'is’ is also used (e.g., a ﬁngerprint, retinal scan, face scan, voice-print…aka biometric)</a:t>
            </a:r>
          </a:p>
          <a:p>
            <a:endParaRPr lang="en-US" dirty="0"/>
          </a:p>
        </p:txBody>
      </p:sp>
    </p:spTree>
    <p:extLst>
      <p:ext uri="{BB962C8B-B14F-4D97-AF65-F5344CB8AC3E}">
        <p14:creationId xmlns:p14="http://schemas.microsoft.com/office/powerpoint/2010/main" val="34966157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Network Protection Devices</a:t>
            </a:r>
          </a:p>
        </p:txBody>
      </p:sp>
      <p:sp>
        <p:nvSpPr>
          <p:cNvPr id="3" name="Content Placeholder 2"/>
          <p:cNvSpPr>
            <a:spLocks noGrp="1"/>
          </p:cNvSpPr>
          <p:nvPr>
            <p:ph idx="1"/>
          </p:nvPr>
        </p:nvSpPr>
        <p:spPr/>
        <p:txBody>
          <a:bodyPr>
            <a:normAutofit fontScale="85000" lnSpcReduction="20000"/>
          </a:bodyPr>
          <a:lstStyle/>
          <a:p>
            <a:r>
              <a:rPr lang="en-US" dirty="0"/>
              <a:t>Once authenticated, a ﬁrewall enforces access policies such as what services are allowed to be accessed by the network users as well as what external services/users are allowed to access the network </a:t>
            </a:r>
          </a:p>
          <a:p>
            <a:r>
              <a:rPr lang="en-US" dirty="0"/>
              <a:t>Though eﬀective to prevent unauthorized access, firewalls may fail to stop potentially harmful content such as network transmitted computer worms or Trojans </a:t>
            </a:r>
          </a:p>
          <a:p>
            <a:r>
              <a:rPr lang="en-US" dirty="0"/>
              <a:t>Anti-virus software or an intrusion prevention system (IPS) help detect and inhibit the action of such malware</a:t>
            </a:r>
          </a:p>
          <a:p>
            <a:r>
              <a:rPr lang="en-US" dirty="0"/>
              <a:t>An anomaly-based intrusion detection system may also monitor the network like Wireshark traﬃc and may be logged for audit purposes and for later high-level analysis </a:t>
            </a:r>
          </a:p>
          <a:p>
            <a:r>
              <a:rPr lang="en-US" dirty="0"/>
              <a:t>Newer systems, combining unsupervised machine learning with full network traﬃc analysis, can detect active network attackers from malicious insiders or targeted external attackers that have compromised a user machine or account</a:t>
            </a:r>
          </a:p>
        </p:txBody>
      </p:sp>
      <p:sp>
        <p:nvSpPr>
          <p:cNvPr id="4" name="TextBox 3"/>
          <p:cNvSpPr txBox="1"/>
          <p:nvPr/>
        </p:nvSpPr>
        <p:spPr>
          <a:xfrm>
            <a:off x="6360545" y="5589917"/>
            <a:ext cx="5244861" cy="369332"/>
          </a:xfrm>
          <a:prstGeom prst="rect">
            <a:avLst/>
          </a:prstGeom>
          <a:noFill/>
        </p:spPr>
        <p:txBody>
          <a:bodyPr wrap="square" rtlCol="0">
            <a:spAutoFit/>
          </a:bodyPr>
          <a:lstStyle/>
          <a:p>
            <a:r>
              <a:rPr lang="en-US" b="1" dirty="0"/>
              <a:t>Wireshark</a:t>
            </a:r>
            <a:r>
              <a:rPr lang="en-US" dirty="0"/>
              <a:t> is a free and open source packet analyzer</a:t>
            </a:r>
          </a:p>
        </p:txBody>
      </p:sp>
    </p:spTree>
    <p:extLst>
      <p:ext uri="{BB962C8B-B14F-4D97-AF65-F5344CB8AC3E}">
        <p14:creationId xmlns:p14="http://schemas.microsoft.com/office/powerpoint/2010/main" val="29985861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Honeypots</a:t>
            </a:r>
          </a:p>
        </p:txBody>
      </p:sp>
      <p:sp>
        <p:nvSpPr>
          <p:cNvPr id="3" name="Content Placeholder 2"/>
          <p:cNvSpPr>
            <a:spLocks noGrp="1"/>
          </p:cNvSpPr>
          <p:nvPr>
            <p:ph idx="1"/>
          </p:nvPr>
        </p:nvSpPr>
        <p:spPr/>
        <p:txBody>
          <a:bodyPr>
            <a:normAutofit/>
          </a:bodyPr>
          <a:lstStyle/>
          <a:p>
            <a:r>
              <a:rPr lang="en-US" dirty="0"/>
              <a:t>Honeypots are essentially decoy network-accessible resources that are deployed in a network as surveillance and early-warning tools. </a:t>
            </a:r>
          </a:p>
          <a:p>
            <a:r>
              <a:rPr lang="en-US" dirty="0"/>
              <a:t>Honeypots are not normally accessed for legitimate purposes</a:t>
            </a:r>
          </a:p>
          <a:p>
            <a:r>
              <a:rPr lang="en-US" dirty="0"/>
              <a:t>Techniques used by the attackers that attempt to compromise these decoy resources are studied during and after an attack to keep an eye on new exploitation techniques</a:t>
            </a:r>
          </a:p>
          <a:p>
            <a:r>
              <a:rPr lang="en-US" dirty="0"/>
              <a:t>A honeypot encourages attackers to spend their time and energy on the decoy server while distracting their attention from the data on the real server</a:t>
            </a:r>
          </a:p>
        </p:txBody>
      </p:sp>
    </p:spTree>
    <p:extLst>
      <p:ext uri="{BB962C8B-B14F-4D97-AF65-F5344CB8AC3E}">
        <p14:creationId xmlns:p14="http://schemas.microsoft.com/office/powerpoint/2010/main" val="28160761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PKI – Public Key Infrastructure</a:t>
            </a:r>
          </a:p>
        </p:txBody>
      </p:sp>
      <p:sp>
        <p:nvSpPr>
          <p:cNvPr id="3" name="Content Placeholder 2"/>
          <p:cNvSpPr>
            <a:spLocks noGrp="1"/>
          </p:cNvSpPr>
          <p:nvPr>
            <p:ph idx="1"/>
          </p:nvPr>
        </p:nvSpPr>
        <p:spPr/>
        <p:txBody>
          <a:bodyPr>
            <a:normAutofit/>
          </a:bodyPr>
          <a:lstStyle/>
          <a:p>
            <a:r>
              <a:rPr lang="en-US" dirty="0"/>
              <a:t>A public key infrastructure (PKI) is a system for the creation, storage, and distribution of digital certificates which are used to verify that a particular public key belongs to a certain entity</a:t>
            </a:r>
          </a:p>
          <a:p>
            <a:r>
              <a:rPr lang="en-US" dirty="0"/>
              <a:t>The purpose of a PKI is to facilitate the secure electronic transfer of information for a range of network activities such as e-commerce, internet banking and confidential email</a:t>
            </a:r>
          </a:p>
          <a:p>
            <a:r>
              <a:rPr lang="en-US" dirty="0"/>
              <a:t>The PKI creates digital certificates which map public keys to entities, securely stores these certificates in a central repository and revokes them if needed</a:t>
            </a:r>
          </a:p>
        </p:txBody>
      </p:sp>
    </p:spTree>
    <p:extLst>
      <p:ext uri="{BB962C8B-B14F-4D97-AF65-F5344CB8AC3E}">
        <p14:creationId xmlns:p14="http://schemas.microsoft.com/office/powerpoint/2010/main" val="36186955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Components of a PKI</a:t>
            </a:r>
          </a:p>
        </p:txBody>
      </p:sp>
      <p:sp>
        <p:nvSpPr>
          <p:cNvPr id="3" name="Content Placeholder 2"/>
          <p:cNvSpPr>
            <a:spLocks noGrp="1"/>
          </p:cNvSpPr>
          <p:nvPr>
            <p:ph idx="1"/>
          </p:nvPr>
        </p:nvSpPr>
        <p:spPr/>
        <p:txBody>
          <a:bodyPr>
            <a:normAutofit/>
          </a:bodyPr>
          <a:lstStyle/>
          <a:p>
            <a:r>
              <a:rPr lang="en-US" dirty="0"/>
              <a:t>A </a:t>
            </a:r>
            <a:r>
              <a:rPr lang="en-US" i="1" dirty="0"/>
              <a:t>certificate authority </a:t>
            </a:r>
            <a:r>
              <a:rPr lang="en-US" dirty="0"/>
              <a:t>(CA) that stores, issues and signs the digital certificates</a:t>
            </a:r>
          </a:p>
          <a:p>
            <a:r>
              <a:rPr lang="en-US" i="1" dirty="0"/>
              <a:t> </a:t>
            </a:r>
            <a:r>
              <a:rPr lang="en-US" dirty="0"/>
              <a:t>A </a:t>
            </a:r>
            <a:r>
              <a:rPr lang="en-US" i="1" dirty="0"/>
              <a:t>registration authority </a:t>
            </a:r>
            <a:r>
              <a:rPr lang="en-US" dirty="0"/>
              <a:t>which verifies the identity of entities requesting their digital certificates to be stored at the CA</a:t>
            </a:r>
          </a:p>
          <a:p>
            <a:r>
              <a:rPr lang="en-US" i="1" dirty="0"/>
              <a:t> </a:t>
            </a:r>
            <a:r>
              <a:rPr lang="en-US" dirty="0"/>
              <a:t>A </a:t>
            </a:r>
            <a:r>
              <a:rPr lang="en-US" i="1" dirty="0"/>
              <a:t>central directory</a:t>
            </a:r>
            <a:r>
              <a:rPr lang="en-US" dirty="0"/>
              <a:t>—i.e., a secure location in which to store and index keys</a:t>
            </a:r>
          </a:p>
          <a:p>
            <a:r>
              <a:rPr lang="en-US" i="1" dirty="0"/>
              <a:t> </a:t>
            </a:r>
            <a:r>
              <a:rPr lang="en-US" dirty="0"/>
              <a:t>A </a:t>
            </a:r>
            <a:r>
              <a:rPr lang="en-US" i="1" dirty="0"/>
              <a:t>certificate management system </a:t>
            </a:r>
            <a:r>
              <a:rPr lang="en-US" dirty="0"/>
              <a:t>managing things like the access to stored certificates or the delivery of the certificates to be issued.</a:t>
            </a:r>
          </a:p>
          <a:p>
            <a:r>
              <a:rPr lang="en-US" i="1" dirty="0"/>
              <a:t> </a:t>
            </a:r>
            <a:r>
              <a:rPr lang="en-US" dirty="0"/>
              <a:t>A </a:t>
            </a:r>
            <a:r>
              <a:rPr lang="en-US" i="1" dirty="0"/>
              <a:t>certificate policy</a:t>
            </a:r>
            <a:endParaRPr lang="en-US" dirty="0"/>
          </a:p>
        </p:txBody>
      </p:sp>
    </p:spTree>
    <p:extLst>
      <p:ext uri="{BB962C8B-B14F-4D97-AF65-F5344CB8AC3E}">
        <p14:creationId xmlns:p14="http://schemas.microsoft.com/office/powerpoint/2010/main" val="28151090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Network Attacks</a:t>
            </a:r>
          </a:p>
        </p:txBody>
      </p:sp>
      <p:sp>
        <p:nvSpPr>
          <p:cNvPr id="3" name="Content Placeholder 2"/>
          <p:cNvSpPr>
            <a:spLocks noGrp="1"/>
          </p:cNvSpPr>
          <p:nvPr>
            <p:ph idx="1"/>
          </p:nvPr>
        </p:nvSpPr>
        <p:spPr/>
        <p:txBody>
          <a:bodyPr/>
          <a:lstStyle/>
          <a:p>
            <a:r>
              <a:rPr lang="en-US" dirty="0"/>
              <a:t>Networks are subject to attacks from malicious sources</a:t>
            </a:r>
          </a:p>
          <a:p>
            <a:r>
              <a:rPr lang="en-US" dirty="0"/>
              <a:t>Attacks can be divided into two categories: </a:t>
            </a:r>
          </a:p>
          <a:p>
            <a:pPr lvl="1"/>
            <a:r>
              <a:rPr lang="en-US" sz="2000" dirty="0"/>
              <a:t>“Passive” when a network intruder intercepts data traveling through the network, and </a:t>
            </a:r>
          </a:p>
          <a:p>
            <a:pPr lvl="1"/>
            <a:r>
              <a:rPr lang="en-US" sz="2000" dirty="0"/>
              <a:t>“Active” in which an intruder initiates commands to disrupt the network’s normal operation or to conduct reconnaissance and lateral movement to ﬁnd and gain access to assets available via the network</a:t>
            </a:r>
          </a:p>
        </p:txBody>
      </p:sp>
    </p:spTree>
    <p:extLst>
      <p:ext uri="{BB962C8B-B14F-4D97-AF65-F5344CB8AC3E}">
        <p14:creationId xmlns:p14="http://schemas.microsoft.com/office/powerpoint/2010/main" val="4213054184"/>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2625</TotalTime>
  <Words>2897</Words>
  <Application>Microsoft Office PowerPoint</Application>
  <PresentationFormat>Widescreen</PresentationFormat>
  <Paragraphs>200</Paragraphs>
  <Slides>39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39</vt:i4>
      </vt:variant>
    </vt:vector>
  </HeadingPairs>
  <TitlesOfParts>
    <vt:vector size="42" baseType="lpstr">
      <vt:lpstr>Arial</vt:lpstr>
      <vt:lpstr>Gill Sans MT</vt:lpstr>
      <vt:lpstr>Gallery</vt:lpstr>
      <vt:lpstr>Network and Internet Security</vt:lpstr>
      <vt:lpstr>Learning Objectives</vt:lpstr>
      <vt:lpstr>Network Security</vt:lpstr>
      <vt:lpstr>Network Security Factors</vt:lpstr>
      <vt:lpstr>Network Protection Devices</vt:lpstr>
      <vt:lpstr>Honeypots</vt:lpstr>
      <vt:lpstr>PKI – Public Key Infrastructure</vt:lpstr>
      <vt:lpstr>Components of a PKI</vt:lpstr>
      <vt:lpstr>Network Attacks</vt:lpstr>
      <vt:lpstr>Active Types of Network Attacks</vt:lpstr>
      <vt:lpstr>Phishing</vt:lpstr>
      <vt:lpstr>Denial-of-Service Attack</vt:lpstr>
      <vt:lpstr>Wireless Security</vt:lpstr>
      <vt:lpstr>Wi-Fi Network Security Intro</vt:lpstr>
      <vt:lpstr>Network Data Encryption</vt:lpstr>
      <vt:lpstr>Network Authentication</vt:lpstr>
      <vt:lpstr>Common Wi-Fi Security Standards - WEP</vt:lpstr>
      <vt:lpstr>WPA Security</vt:lpstr>
      <vt:lpstr>More WPA</vt:lpstr>
      <vt:lpstr>802.1X</vt:lpstr>
      <vt:lpstr>WIPS and WIDS</vt:lpstr>
      <vt:lpstr>Internet Security</vt:lpstr>
      <vt:lpstr>Overview</vt:lpstr>
      <vt:lpstr>Malware                      1 of 2</vt:lpstr>
      <vt:lpstr>Malware                    2 of 2</vt:lpstr>
      <vt:lpstr>Denial-of-Service</vt:lpstr>
      <vt:lpstr>Security Remedies</vt:lpstr>
      <vt:lpstr>Internet Protocol Security (IPSec)</vt:lpstr>
      <vt:lpstr>IPSec Components</vt:lpstr>
      <vt:lpstr>E-mail Security</vt:lpstr>
      <vt:lpstr>VPN for E-Mail</vt:lpstr>
      <vt:lpstr>MIME and MAC for E-Mail</vt:lpstr>
      <vt:lpstr>Intro to Firewalls</vt:lpstr>
      <vt:lpstr>More on Firewalls</vt:lpstr>
      <vt:lpstr>Packet Filter Firewalls</vt:lpstr>
      <vt:lpstr>Stateful Packet Inspection Firewalls</vt:lpstr>
      <vt:lpstr>PowerPoint Presentation</vt:lpstr>
      <vt:lpstr>Application Level Gateway Firewall</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Network, Internet and Mobile Security</dc:title>
  <dc:creator>Bob Marshall</dc:creator>
  <cp:lastModifiedBy>Bob Marshall</cp:lastModifiedBy>
  <cp:revision>24</cp:revision>
  <dcterms:created xsi:type="dcterms:W3CDTF">2017-04-16T04:44:51Z</dcterms:created>
  <dcterms:modified xsi:type="dcterms:W3CDTF">2017-04-24T00:49:36Z</dcterms:modified>
</cp:coreProperties>
</file>