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277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AEAEA"/>
    <a:srgbClr val="FFFF00"/>
    <a:srgbClr val="990033"/>
    <a:srgbClr val="006600"/>
    <a:srgbClr val="333399"/>
    <a:srgbClr val="A50021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5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C33C708-DA44-4903-ABA9-7051AC769A5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99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A8E32-9EF5-4A14-BCCE-3DF6515F7CD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06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2A74-307F-410F-98CB-798105BF07B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8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F60D-340C-4CC9-9049-299E72707BF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18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3C26B-1EEA-42A7-87FB-4C832DEC852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29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460A0-91D3-42A1-BABB-420D06EDFF0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04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155E-E1AE-47EA-9781-CB8F10F33C6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88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2AF-DEA0-4D9B-9DD3-D507149F7B4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62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CF5A-15C8-49F3-A2D6-DA8835B03DC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37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429B-4D1E-41E0-BA7B-9AD4F51AA8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79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12195-D3AC-4B53-B8A7-0DD250DF748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5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562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2120F03-E6A9-433E-967E-04F2E47D0A1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94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AEAEA">
                <a:gamma/>
                <a:shade val="33333"/>
                <a:invGamma/>
              </a:srgbClr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050">
            <a:extLst>
              <a:ext uri="{FF2B5EF4-FFF2-40B4-BE49-F238E27FC236}">
                <a16:creationId xmlns:a16="http://schemas.microsoft.com/office/drawing/2014/main" id="{7BB5E899-E95F-49A5-964A-624CD26FAA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668817"/>
            <a:ext cx="9144000" cy="858838"/>
          </a:xfrm>
        </p:spPr>
        <p:txBody>
          <a:bodyPr>
            <a:noAutofit/>
          </a:bodyPr>
          <a:lstStyle/>
          <a:p>
            <a:r>
              <a:rPr lang="en-US" altLang="en-US" sz="4400" dirty="0"/>
              <a:t>Fundamentals of Negotiation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05300D-4952-4635-A162-EF450FDBD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3657600"/>
            <a:ext cx="9144000" cy="8588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Bob Marshall, MD, MPH, MISM</a:t>
            </a:r>
          </a:p>
          <a:p>
            <a:r>
              <a:rPr lang="en-US" dirty="0"/>
              <a:t>DoD/MAMC Clinical Informatics Fellowship</a:t>
            </a:r>
          </a:p>
        </p:txBody>
      </p:sp>
      <p:pic>
        <p:nvPicPr>
          <p:cNvPr id="7" name="Picture 6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20DDD2A8-51FE-4D1F-A0B2-2BAAEAE15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76200"/>
            <a:ext cx="8572500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D89EF9E-6D61-4E32-A50B-22588A32A9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Preparing to Negotiate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8EB8788-6544-4A01-A8DB-EBB01CA803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3733800"/>
            <a:ext cx="7772400" cy="2514600"/>
          </a:xfrm>
        </p:spPr>
        <p:txBody>
          <a:bodyPr/>
          <a:lstStyle/>
          <a:p>
            <a:r>
              <a:rPr lang="en-US" altLang="en-US"/>
              <a:t>Set goals and strategies</a:t>
            </a:r>
          </a:p>
          <a:p>
            <a:r>
              <a:rPr lang="en-US" altLang="en-US"/>
              <a:t>Work through emotions beforehand</a:t>
            </a:r>
          </a:p>
          <a:p>
            <a:pPr lvl="1"/>
            <a:r>
              <a:rPr lang="en-US" altLang="en-US" i="1"/>
              <a:t>“It’s nothing personal…just business”</a:t>
            </a:r>
            <a:endParaRPr lang="en-US" altLang="en-US"/>
          </a:p>
          <a:p>
            <a:pPr lvl="3">
              <a:buFontTx/>
              <a:buNone/>
            </a:pPr>
            <a:r>
              <a:rPr lang="en-US" altLang="en-US"/>
              <a:t>                  Vito Corleone, “The Godfather”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06BEB8CA-AB3A-4307-B859-2BE1D2999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0200"/>
            <a:ext cx="2133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id="{A350429B-2948-45D5-8D07-B677C5EEA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1600200"/>
            <a:ext cx="14890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3" name="Picture 7">
            <a:extLst>
              <a:ext uri="{FF2B5EF4-FFF2-40B4-BE49-F238E27FC236}">
                <a16:creationId xmlns:a16="http://schemas.microsoft.com/office/drawing/2014/main" id="{4EFE5950-6275-4C42-9E31-8C720FC18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600200"/>
            <a:ext cx="1785938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46F8097-69D2-4DF1-8E46-349C4D6864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Negotiation Process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90C1D20-72D4-4DC3-A2C6-E3F47353D2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Finding Common Ground</a:t>
            </a:r>
          </a:p>
          <a:p>
            <a:pPr lvl="1"/>
            <a:r>
              <a:rPr lang="en-US" altLang="en-US"/>
              <a:t>Active listening is critical.</a:t>
            </a:r>
          </a:p>
          <a:p>
            <a:r>
              <a:rPr lang="en-US" altLang="en-US"/>
              <a:t>Exploring Differences</a:t>
            </a:r>
          </a:p>
          <a:p>
            <a:pPr lvl="1"/>
            <a:r>
              <a:rPr lang="en-US" altLang="en-US"/>
              <a:t>Ask “Why?”</a:t>
            </a:r>
          </a:p>
          <a:p>
            <a:r>
              <a:rPr lang="en-US" altLang="en-US"/>
              <a:t>Tactics</a:t>
            </a:r>
          </a:p>
          <a:p>
            <a:pPr lvl="1"/>
            <a:r>
              <a:rPr lang="en-US" altLang="en-US"/>
              <a:t>Disclosures</a:t>
            </a:r>
          </a:p>
          <a:p>
            <a:pPr lvl="1"/>
            <a:r>
              <a:rPr lang="en-US" altLang="en-US"/>
              <a:t>Opening Offers &amp; Counteroffers</a:t>
            </a:r>
          </a:p>
        </p:txBody>
      </p:sp>
      <p:pic>
        <p:nvPicPr>
          <p:cNvPr id="3" name="Picture 2" descr="A cat sitting on top of each other&#10;&#10;Description automatically generated">
            <a:extLst>
              <a:ext uri="{FF2B5EF4-FFF2-40B4-BE49-F238E27FC236}">
                <a16:creationId xmlns:a16="http://schemas.microsoft.com/office/drawing/2014/main" id="{B0BBB910-A947-4F0A-9D8A-A574BAA50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438400"/>
            <a:ext cx="4095750" cy="3276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59B43EC-E70D-4368-A083-139DBF072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Negotiation Process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B26BF80-D705-4B9B-BA36-86E949750E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Tactics vary w/negotiation position	</a:t>
            </a:r>
          </a:p>
          <a:p>
            <a:pPr lvl="1"/>
            <a:r>
              <a:rPr lang="en-US" altLang="en-US" sz="2000" dirty="0"/>
              <a:t>How much do you disclose?</a:t>
            </a:r>
          </a:p>
          <a:p>
            <a:pPr lvl="1"/>
            <a:r>
              <a:rPr lang="en-US" altLang="en-US" sz="2000" dirty="0"/>
              <a:t>First offer: aim high? middle ground?</a:t>
            </a:r>
          </a:p>
          <a:p>
            <a:pPr lvl="1"/>
            <a:r>
              <a:rPr lang="en-US" altLang="en-US" sz="2000" dirty="0"/>
              <a:t>Counteroffers</a:t>
            </a:r>
          </a:p>
          <a:p>
            <a:pPr lvl="1"/>
            <a:r>
              <a:rPr lang="en-US" altLang="en-US" sz="2000" dirty="0"/>
              <a:t>Principled negotiation</a:t>
            </a:r>
          </a:p>
          <a:p>
            <a:pPr lvl="1"/>
            <a:r>
              <a:rPr lang="en-US" altLang="en-US" sz="2000" dirty="0"/>
              <a:t>Time out’s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F591378-107E-4715-878C-019BF888E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Negotiation Process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8BA8F26-8CEB-4A19-B005-7CEB45EB3F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Recognize and Use Milestones</a:t>
            </a:r>
          </a:p>
          <a:p>
            <a:pPr lvl="1"/>
            <a:r>
              <a:rPr lang="en-US" altLang="en-US" sz="2000" dirty="0"/>
              <a:t>Track achievement of </a:t>
            </a:r>
            <a:r>
              <a:rPr lang="en-US" altLang="en-US" sz="2000" i="1" dirty="0"/>
              <a:t>both</a:t>
            </a:r>
            <a:r>
              <a:rPr lang="en-US" altLang="en-US" sz="2000" dirty="0"/>
              <a:t>  parties’ critical objectives</a:t>
            </a:r>
          </a:p>
          <a:p>
            <a:pPr lvl="1"/>
            <a:r>
              <a:rPr lang="en-US" altLang="en-US" sz="2000" dirty="0"/>
              <a:t>Compare “scorecard” when tackling the toughest issues</a:t>
            </a:r>
          </a:p>
        </p:txBody>
      </p:sp>
      <p:pic>
        <p:nvPicPr>
          <p:cNvPr id="3" name="Picture 2" descr="A picture containing photo, screen, sitting, small&#10;&#10;Description automatically generated">
            <a:extLst>
              <a:ext uri="{FF2B5EF4-FFF2-40B4-BE49-F238E27FC236}">
                <a16:creationId xmlns:a16="http://schemas.microsoft.com/office/drawing/2014/main" id="{5C1E8A61-133C-4C47-8EC1-9AF1EF896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2454885"/>
            <a:ext cx="3450614" cy="3450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69B5182-584E-483E-82D9-DC97FDD31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Negotiation Process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3EA55A9-C838-42C1-922D-7971EF87E4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do you know when you’re done?</a:t>
            </a:r>
          </a:p>
          <a:p>
            <a:pPr lvl="1"/>
            <a:r>
              <a:rPr lang="en-US" altLang="en-US" sz="2000" dirty="0"/>
              <a:t>Success - Both sides:</a:t>
            </a:r>
          </a:p>
          <a:p>
            <a:pPr lvl="2"/>
            <a:r>
              <a:rPr lang="en-US" altLang="en-US" sz="2000" dirty="0"/>
              <a:t>Achieve critical objectives</a:t>
            </a:r>
          </a:p>
          <a:p>
            <a:pPr lvl="2"/>
            <a:r>
              <a:rPr lang="en-US" altLang="en-US" sz="2000" dirty="0"/>
              <a:t>Are “happy” (satisfied)</a:t>
            </a:r>
          </a:p>
          <a:p>
            <a:pPr lvl="1"/>
            <a:r>
              <a:rPr lang="en-US" altLang="en-US" sz="2000" dirty="0"/>
              <a:t>Failure</a:t>
            </a:r>
          </a:p>
          <a:p>
            <a:pPr lvl="2"/>
            <a:r>
              <a:rPr lang="en-US" altLang="en-US" sz="2000" dirty="0"/>
              <a:t>Irreconcilable differences</a:t>
            </a:r>
          </a:p>
          <a:p>
            <a:pPr lvl="2"/>
            <a:r>
              <a:rPr lang="en-US" altLang="en-US" sz="2000" dirty="0"/>
              <a:t>Capitulation of one side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99ECB42-5D0D-4087-9FAE-114B4FFA2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Negotiation Process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334ABF3-305D-41B0-9359-6E08DA4A8D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/>
              <a:t>When finished:</a:t>
            </a:r>
          </a:p>
          <a:p>
            <a:pPr lvl="1"/>
            <a:r>
              <a:rPr lang="en-US" altLang="en-US" sz="2000" dirty="0"/>
              <a:t>Summarize and document </a:t>
            </a:r>
          </a:p>
          <a:p>
            <a:pPr lvl="1"/>
            <a:r>
              <a:rPr lang="en-US" altLang="en-US" sz="2000" dirty="0"/>
              <a:t>Thank the other party for their efforts</a:t>
            </a:r>
          </a:p>
          <a:p>
            <a:pPr lvl="1"/>
            <a:r>
              <a:rPr lang="en-US" altLang="en-US" sz="2000" dirty="0"/>
              <a:t>Leave the door open for further negotiation</a:t>
            </a:r>
          </a:p>
          <a:p>
            <a:pPr lvl="1"/>
            <a:endParaRPr lang="en-US" altLang="en-US" sz="2000" dirty="0"/>
          </a:p>
        </p:txBody>
      </p:sp>
      <p:pic>
        <p:nvPicPr>
          <p:cNvPr id="3" name="Picture 2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37CDCC08-9E69-46BD-8862-D35DCC772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2178449"/>
            <a:ext cx="3029710" cy="348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99F5965-8AEA-4FD6-A02C-E85757174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Caveats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21927C6-4F57-44FA-B4B0-47446924CD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The negotiating table is NOT a smorgasbord!</a:t>
            </a:r>
          </a:p>
          <a:p>
            <a:pPr lvl="1"/>
            <a:r>
              <a:rPr lang="en-US" altLang="en-US" sz="2000" dirty="0"/>
              <a:t>Don’t go back for “seconds”.</a:t>
            </a:r>
          </a:p>
          <a:p>
            <a:r>
              <a:rPr lang="en-US" altLang="en-US" dirty="0"/>
              <a:t>Greed is risky.</a:t>
            </a:r>
          </a:p>
          <a:p>
            <a:r>
              <a:rPr lang="en-US" altLang="en-US" dirty="0"/>
              <a:t>Don’t play games.</a:t>
            </a:r>
          </a:p>
          <a:p>
            <a:pPr lvl="1"/>
            <a:r>
              <a:rPr lang="en-US" altLang="en-US" sz="2000" dirty="0"/>
              <a:t>Demonstrate respect</a:t>
            </a:r>
          </a:p>
          <a:p>
            <a:pPr lvl="1"/>
            <a:r>
              <a:rPr lang="en-US" altLang="en-US" sz="2000" dirty="0"/>
              <a:t>Avoid surprises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63289B9-0F6C-403E-BB3A-366F016A39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Caveats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2F5BE6E-F1A1-4AD6-BB01-00CA1328F8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Beware “winning the battle and losing the war”</a:t>
            </a:r>
          </a:p>
          <a:p>
            <a:r>
              <a:rPr lang="en-US" altLang="en-US" dirty="0"/>
              <a:t>Don’t make offers you can’t keep.</a:t>
            </a:r>
          </a:p>
          <a:p>
            <a:pPr lvl="1"/>
            <a:r>
              <a:rPr lang="en-US" altLang="en-US" sz="2000" dirty="0"/>
              <a:t>Retracting an offer will often destroy the spirit of negotiation.</a:t>
            </a:r>
          </a:p>
          <a:p>
            <a:pPr lvl="1"/>
            <a:r>
              <a:rPr lang="en-US" altLang="en-US" sz="2000" dirty="0"/>
              <a:t>Lying or misrepresentation may be grounds to invalidate the agreement.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95C529B-36F2-46C8-A843-07EC9DF3C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		Summary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6115113-15A6-4D13-8634-F0477F868D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Highly disparate parties 	can achieve win/win solutions.</a:t>
            </a:r>
          </a:p>
          <a:p>
            <a:r>
              <a:rPr lang="en-US" altLang="en-US" dirty="0"/>
              <a:t>Parties must be prepared, serious, sincere, and committed.</a:t>
            </a:r>
          </a:p>
          <a:p>
            <a:r>
              <a:rPr lang="en-US" altLang="en-US" dirty="0"/>
              <a:t>Keys to success are </a:t>
            </a:r>
            <a:r>
              <a:rPr lang="en-US" altLang="en-US" i="1" u="sng" dirty="0">
                <a:solidFill>
                  <a:srgbClr val="000066"/>
                </a:solidFill>
              </a:rPr>
              <a:t>preparation</a:t>
            </a:r>
            <a:r>
              <a:rPr lang="en-US" altLang="en-US" dirty="0">
                <a:solidFill>
                  <a:srgbClr val="000066"/>
                </a:solidFill>
              </a:rPr>
              <a:t>, </a:t>
            </a:r>
            <a:r>
              <a:rPr lang="en-US" altLang="en-US" dirty="0">
                <a:solidFill>
                  <a:srgbClr val="A50021"/>
                </a:solidFill>
              </a:rPr>
              <a:t>effective</a:t>
            </a:r>
            <a:r>
              <a:rPr lang="en-US" altLang="en-US" dirty="0">
                <a:solidFill>
                  <a:srgbClr val="000066"/>
                </a:solidFill>
              </a:rPr>
              <a:t> </a:t>
            </a:r>
            <a:r>
              <a:rPr lang="en-US" altLang="en-US" i="1" u="sng" dirty="0">
                <a:solidFill>
                  <a:srgbClr val="000066"/>
                </a:solidFill>
              </a:rPr>
              <a:t>two-way communication</a:t>
            </a:r>
            <a:r>
              <a:rPr lang="en-US" altLang="en-US" dirty="0">
                <a:solidFill>
                  <a:srgbClr val="000066"/>
                </a:solidFill>
              </a:rPr>
              <a:t>, and </a:t>
            </a:r>
            <a:r>
              <a:rPr lang="en-US" altLang="en-US" i="1" u="sng" dirty="0">
                <a:solidFill>
                  <a:srgbClr val="000066"/>
                </a:solidFill>
              </a:rPr>
              <a:t>principled negotiation</a:t>
            </a:r>
            <a:r>
              <a:rPr lang="en-US" altLang="en-US" dirty="0">
                <a:solidFill>
                  <a:srgbClr val="000066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6653F0C-E2F0-4E66-9078-A4C2D5125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15CFD10-A0AD-416C-B41A-BD15D516BF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905000"/>
            <a:ext cx="8845054" cy="3962400"/>
          </a:xfrm>
        </p:spPr>
        <p:txBody>
          <a:bodyPr>
            <a:normAutofit/>
          </a:bodyPr>
          <a:lstStyle/>
          <a:p>
            <a:r>
              <a:rPr lang="en-US" altLang="en-US" dirty="0"/>
              <a:t>The reasons negotiations fail include:</a:t>
            </a:r>
          </a:p>
          <a:p>
            <a:pPr lvl="1"/>
            <a:r>
              <a:rPr lang="en-US" altLang="en-US" sz="2000" dirty="0"/>
              <a:t>poor preparation </a:t>
            </a:r>
          </a:p>
          <a:p>
            <a:pPr lvl="1"/>
            <a:r>
              <a:rPr lang="en-US" altLang="en-US" sz="2000" dirty="0"/>
              <a:t>wrong intentions</a:t>
            </a:r>
          </a:p>
          <a:p>
            <a:pPr lvl="1"/>
            <a:r>
              <a:rPr lang="en-US" altLang="en-US" sz="2000" dirty="0"/>
              <a:t>greed</a:t>
            </a:r>
          </a:p>
          <a:p>
            <a:pPr lvl="1"/>
            <a:r>
              <a:rPr lang="en-US" altLang="en-US" sz="2000" dirty="0"/>
              <a:t>indecision</a:t>
            </a:r>
          </a:p>
          <a:p>
            <a:pPr lvl="1"/>
            <a:r>
              <a:rPr lang="en-US" altLang="en-US" sz="2000" dirty="0"/>
              <a:t>emotion</a:t>
            </a:r>
          </a:p>
        </p:txBody>
      </p:sp>
      <p:pic>
        <p:nvPicPr>
          <p:cNvPr id="3" name="Picture 2" descr="A picture containing outdoor, photo, monitor, flying&#10;&#10;Description automatically generated">
            <a:extLst>
              <a:ext uri="{FF2B5EF4-FFF2-40B4-BE49-F238E27FC236}">
                <a16:creationId xmlns:a16="http://schemas.microsoft.com/office/drawing/2014/main" id="{C61BC9F6-B4E0-4572-8E31-635C41F9D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86000"/>
            <a:ext cx="4495800" cy="3192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AD08324-3164-4392-9B00-C51C1142E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Objectives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A270E33-B2FB-4D99-9C39-471509BD9B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Understand goals of negotiation</a:t>
            </a:r>
          </a:p>
          <a:p>
            <a:r>
              <a:rPr lang="en-US" altLang="en-US"/>
              <a:t>Recognize negotiator roles and reasons for behavior</a:t>
            </a:r>
          </a:p>
          <a:p>
            <a:r>
              <a:rPr lang="en-US" altLang="en-US"/>
              <a:t>Improve preparatory skills</a:t>
            </a:r>
          </a:p>
          <a:p>
            <a:r>
              <a:rPr lang="en-US" altLang="en-US"/>
              <a:t>Understand the negotiation process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0C1098F7-C116-49BA-A218-EB6A608D9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2971800"/>
            <a:ext cx="3937630" cy="2833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8FA40E2-A745-41BA-B590-FC7731ED8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Negotiate?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6D902E5-2BF6-4518-8010-CAC1C57C25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Gain greater understanding of the other side’s motives, objectives, and constraints</a:t>
            </a:r>
          </a:p>
          <a:p>
            <a:r>
              <a:rPr lang="en-US" altLang="en-US"/>
              <a:t>Allow the other side to learn some of </a:t>
            </a:r>
            <a:r>
              <a:rPr lang="en-US" altLang="en-US" u="sng"/>
              <a:t>your</a:t>
            </a:r>
            <a:r>
              <a:rPr lang="en-US" altLang="en-US"/>
              <a:t> motives, objectives, constraints</a:t>
            </a:r>
          </a:p>
          <a:p>
            <a:r>
              <a:rPr lang="en-US" altLang="en-US"/>
              <a:t>Seek common ground (Win/Win)</a:t>
            </a:r>
          </a:p>
          <a:p>
            <a:r>
              <a:rPr lang="en-US" altLang="en-US"/>
              <a:t>Build relationships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AD2F45D-559A-4CA9-B981-FEFB76B4A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When to Negotiate?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C3FD6EB-2DC2-4A44-987C-F9EDDDD3AC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2133600"/>
            <a:ext cx="7772400" cy="2743200"/>
          </a:xfrm>
        </p:spPr>
        <p:txBody>
          <a:bodyPr/>
          <a:lstStyle/>
          <a:p>
            <a:r>
              <a:rPr lang="en-US" altLang="en-US" dirty="0"/>
              <a:t>Win/Win outcome is desirable to both parties</a:t>
            </a:r>
          </a:p>
          <a:p>
            <a:r>
              <a:rPr lang="en-US" altLang="en-US" dirty="0"/>
              <a:t>You occupy a defensible position</a:t>
            </a:r>
          </a:p>
          <a:p>
            <a:r>
              <a:rPr lang="en-US" altLang="en-US" dirty="0"/>
              <a:t>Both parties have options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13354C0-372F-4922-8255-4D934D02C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When to NOT Negotiate: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7DD7B39-0C1B-4080-B69F-5DC85CE6BE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 are in </a:t>
            </a:r>
            <a:r>
              <a:rPr lang="en-US" altLang="en-US" u="sng" dirty="0"/>
              <a:t>competition </a:t>
            </a:r>
            <a:r>
              <a:rPr lang="en-US" altLang="en-US" dirty="0"/>
              <a:t>with the other party.</a:t>
            </a:r>
          </a:p>
          <a:p>
            <a:r>
              <a:rPr lang="en-US" altLang="en-US" dirty="0"/>
              <a:t>One or both sides enter with false intentions</a:t>
            </a:r>
          </a:p>
          <a:p>
            <a:pPr lvl="1"/>
            <a:r>
              <a:rPr lang="en-US" altLang="en-US" dirty="0"/>
              <a:t>(both sides must </a:t>
            </a:r>
            <a:r>
              <a:rPr lang="en-US" altLang="en-US" u="sng" dirty="0"/>
              <a:t>want</a:t>
            </a:r>
            <a:r>
              <a:rPr lang="en-US" altLang="en-US" dirty="0"/>
              <a:t> win/win).</a:t>
            </a:r>
          </a:p>
          <a:p>
            <a:r>
              <a:rPr lang="en-US" altLang="en-US" dirty="0"/>
              <a:t>Can’t possibly win</a:t>
            </a:r>
          </a:p>
          <a:p>
            <a:r>
              <a:rPr lang="en-US" altLang="en-US" dirty="0"/>
              <a:t>You or other party lack authority</a:t>
            </a:r>
          </a:p>
          <a:p>
            <a:endParaRPr lang="en-US" altLang="en-US" dirty="0"/>
          </a:p>
        </p:txBody>
      </p:sp>
      <p:pic>
        <p:nvPicPr>
          <p:cNvPr id="3" name="Picture 2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1DE9BC3A-6A9F-4EF9-B6E4-EA408B5D41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3186686"/>
            <a:ext cx="4095750" cy="2409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C8F1FD6-9D85-499C-AD9E-83B8C3BCF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 Summarize (so far)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D2916A1-2087-4317-810B-664AB30FA3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Both sides must want and be willing to pursue win/win.</a:t>
            </a:r>
          </a:p>
          <a:p>
            <a:r>
              <a:rPr lang="en-US" altLang="en-US" dirty="0"/>
              <a:t>Don’t negotiate w/ someone who’s intent is to defeat you (&amp; vice versa)</a:t>
            </a:r>
          </a:p>
          <a:p>
            <a:pPr lvl="1"/>
            <a:r>
              <a:rPr lang="en-US" altLang="en-US" i="1" dirty="0"/>
              <a:t>“Don’t wrestle with a pig…you both get dirty and the pig likes it!”</a:t>
            </a: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9CC11AD-EC13-4902-8B6D-C672B8516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Negotiator Roles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BCE9410-D02C-4383-8FD2-D6E1226953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Equal parties</a:t>
            </a:r>
          </a:p>
          <a:p>
            <a:r>
              <a:rPr lang="en-US" altLang="en-US" dirty="0"/>
              <a:t>Employer/Employee</a:t>
            </a:r>
          </a:p>
          <a:p>
            <a:r>
              <a:rPr lang="en-US" altLang="en-US" dirty="0"/>
              <a:t>Superior/Subordinate</a:t>
            </a:r>
          </a:p>
          <a:p>
            <a:r>
              <a:rPr lang="en-US" altLang="en-US" dirty="0"/>
              <a:t>Agent/Beneficiary (or other recipient)</a:t>
            </a:r>
          </a:p>
          <a:p>
            <a:r>
              <a:rPr lang="en-US" altLang="en-US" dirty="0"/>
              <a:t>Seller/Customer</a:t>
            </a:r>
          </a:p>
          <a:p>
            <a:pPr lvl="1"/>
            <a:r>
              <a:rPr lang="en-US" altLang="en-US" i="1" u="sng" dirty="0"/>
              <a:t>Where does Doctor/Patient fit in?</a:t>
            </a: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3B3B0A7-D89B-411E-86FA-28ED4E48F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Negotiator Roles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4F43AE3-2DEB-4129-9C88-0F9CB332C5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Your role determines:</a:t>
            </a:r>
          </a:p>
          <a:p>
            <a:pPr lvl="1"/>
            <a:r>
              <a:rPr lang="en-US" altLang="en-US" sz="2000" dirty="0"/>
              <a:t>What latitude you have</a:t>
            </a:r>
          </a:p>
          <a:p>
            <a:pPr lvl="1"/>
            <a:r>
              <a:rPr lang="en-US" altLang="en-US" sz="2000" dirty="0"/>
              <a:t>What behavior is expected of you</a:t>
            </a:r>
          </a:p>
          <a:p>
            <a:pPr lvl="1"/>
            <a:r>
              <a:rPr lang="en-US" altLang="en-US" sz="2000" dirty="0"/>
              <a:t>Behavior you expect from the other party</a:t>
            </a:r>
          </a:p>
          <a:p>
            <a:pPr lvl="1"/>
            <a:r>
              <a:rPr lang="en-US" altLang="en-US" sz="2000" dirty="0"/>
              <a:t>Constraints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C07EF72-CE44-477F-9BF1-042EB1307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2269605"/>
            <a:ext cx="2946400" cy="3535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6E4ECD5-B746-4E06-9F57-6BA2B97F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Preparing to Negotiate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95100A2-F87A-4EE8-AD2A-545FD62CCE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Determine roles</a:t>
            </a:r>
          </a:p>
          <a:p>
            <a:r>
              <a:rPr lang="en-US" altLang="en-US" dirty="0"/>
              <a:t>Examine your position</a:t>
            </a:r>
          </a:p>
          <a:p>
            <a:pPr lvl="1"/>
            <a:r>
              <a:rPr lang="en-US" altLang="en-US" sz="2000" dirty="0"/>
              <a:t>Strengths, weaknesses, BATNA</a:t>
            </a:r>
          </a:p>
          <a:p>
            <a:pPr lvl="1"/>
            <a:r>
              <a:rPr lang="en-US" altLang="en-US" sz="2000" dirty="0"/>
              <a:t>Limits, and ranges of options</a:t>
            </a:r>
          </a:p>
          <a:p>
            <a:r>
              <a:rPr lang="en-US" altLang="en-US" dirty="0"/>
              <a:t>Consider the other party’s needs</a:t>
            </a:r>
          </a:p>
          <a:p>
            <a:pPr lvl="1"/>
            <a:r>
              <a:rPr lang="en-US" altLang="en-US" sz="2000" dirty="0"/>
              <a:t>How would you proceed in </a:t>
            </a:r>
            <a:r>
              <a:rPr lang="en-US" altLang="en-US" sz="2000" u="sng" dirty="0"/>
              <a:t>their</a:t>
            </a:r>
            <a:r>
              <a:rPr lang="en-US" altLang="en-US" sz="2000" dirty="0"/>
              <a:t> role?</a:t>
            </a:r>
          </a:p>
          <a:p>
            <a:r>
              <a:rPr lang="en-US" altLang="en-US" dirty="0"/>
              <a:t>Identify and prioritize key issues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706</TotalTime>
  <Words>561</Words>
  <Application>Microsoft Office PowerPoint</Application>
  <PresentationFormat>Widescreen</PresentationFormat>
  <Paragraphs>109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Times New Roman</vt:lpstr>
      <vt:lpstr>Monotype Sorts</vt:lpstr>
      <vt:lpstr>Gallery</vt:lpstr>
      <vt:lpstr>Fundamentals of Negotiation </vt:lpstr>
      <vt:lpstr>Objectives</vt:lpstr>
      <vt:lpstr>Why Negotiate?</vt:lpstr>
      <vt:lpstr>When to Negotiate?</vt:lpstr>
      <vt:lpstr>When to NOT Negotiate:</vt:lpstr>
      <vt:lpstr>To Summarize (so far)</vt:lpstr>
      <vt:lpstr>Negotiator Roles</vt:lpstr>
      <vt:lpstr>Negotiator Roles</vt:lpstr>
      <vt:lpstr>Preparing to Negotiate</vt:lpstr>
      <vt:lpstr>Preparing to Negotiate</vt:lpstr>
      <vt:lpstr>The Negotiation Process</vt:lpstr>
      <vt:lpstr>The Negotiation Process</vt:lpstr>
      <vt:lpstr>The Negotiation Process</vt:lpstr>
      <vt:lpstr>The Negotiation Process</vt:lpstr>
      <vt:lpstr>The Negotiation Process</vt:lpstr>
      <vt:lpstr>Caveats</vt:lpstr>
      <vt:lpstr>Caveats</vt:lpstr>
      <vt:lpstr>  Summary</vt:lpstr>
      <vt:lpstr>Summary</vt:lpstr>
    </vt:vector>
  </TitlesOfParts>
  <Company>Micron Electronics,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Preferred Customer</dc:creator>
  <cp:lastModifiedBy>Bob Marshall</cp:lastModifiedBy>
  <cp:revision>16</cp:revision>
  <dcterms:created xsi:type="dcterms:W3CDTF">1999-01-17T18:32:20Z</dcterms:created>
  <dcterms:modified xsi:type="dcterms:W3CDTF">2019-12-09T05:30:34Z</dcterms:modified>
</cp:coreProperties>
</file>