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jpeg"/>
  <Override PartName="/ppt/media/image5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9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5" r:id="rId30"/>
    <p:sldId id="288" r:id="rId31"/>
    <p:sldId id="287" r:id="rId32"/>
    <p:sldId id="286" r:id="rId33"/>
    <p:sldId id="283" r:id="rId34"/>
    <p:sldId id="284" r:id="rId35"/>
    <p:sldId id="28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solidFill>
                  <a:schemeClr val="tx2"/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3504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2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2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4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7742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3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5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2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0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2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0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C271202-ACED-44A9-880E-4CF82A74626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4BA9C6D-C431-4E5F-A8A2-CEBE78E8C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92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104D2-5502-432E-AF4D-7717D92774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More Database 101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A39CF-548E-4421-8C20-8A00B77CB2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Marshall, MD MPH MISM FAAFP</a:t>
            </a:r>
          </a:p>
          <a:p>
            <a:r>
              <a:rPr lang="en-US" dirty="0"/>
              <a:t>Program Director, DoD/MAMC Clinical Informatics Fellowship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A18A76-87A8-49CB-A714-0AA5B7117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700" y="0"/>
            <a:ext cx="5829300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58419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C60D8-C7F7-4720-BB44-CFD2989CB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Flat File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CE32-91FD-4670-AA9C-1C2E85994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Flat File based database management systems, also called “Flat Models,” are probably the simplest of them all </a:t>
            </a:r>
          </a:p>
          <a:p>
            <a:r>
              <a:rPr lang="en-US" dirty="0"/>
              <a:t>These come in human readable text formats as well as in binary formats</a:t>
            </a:r>
          </a:p>
          <a:p>
            <a:r>
              <a:rPr lang="en-US" dirty="0"/>
              <a:t>These are ideal for stand alone applications, holding software configuration and native format storage models</a:t>
            </a:r>
          </a:p>
          <a:p>
            <a:r>
              <a:rPr lang="en-US" dirty="0"/>
              <a:t>Flat files in a formatted row and column model rely on assumptions that every item in a particular model consists of the same data</a:t>
            </a:r>
          </a:p>
          <a:p>
            <a:r>
              <a:rPr lang="en-US" dirty="0"/>
              <a:t>One common example of this type of database is the CSV (Comma Separated Values) and another is a spreadsheet such as Ms Excel</a:t>
            </a:r>
          </a:p>
        </p:txBody>
      </p:sp>
    </p:spTree>
    <p:extLst>
      <p:ext uri="{BB962C8B-B14F-4D97-AF65-F5344CB8AC3E}">
        <p14:creationId xmlns:p14="http://schemas.microsoft.com/office/powerpoint/2010/main" val="496097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21551-A0E3-4559-BB0E-30CF9A8D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D8813-144A-4C9A-8938-34DC20161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Hierarchical database management systems operate on the parent-child tree-like model</a:t>
            </a:r>
          </a:p>
          <a:p>
            <a:r>
              <a:rPr lang="en-US" dirty="0"/>
              <a:t>These normally have a 1:N relationship and are good for storing data with items describing attributes, features and so on </a:t>
            </a:r>
          </a:p>
          <a:p>
            <a:r>
              <a:rPr lang="en-US" dirty="0"/>
              <a:t>These could store a book with information on chapters and verses or financial data</a:t>
            </a:r>
          </a:p>
          <a:p>
            <a:r>
              <a:rPr lang="en-US" dirty="0"/>
              <a:t>They can also be used to store a database of songs, recipes, models of phones and anything that can be stored in a nested format </a:t>
            </a:r>
          </a:p>
        </p:txBody>
      </p:sp>
    </p:spTree>
    <p:extLst>
      <p:ext uri="{BB962C8B-B14F-4D97-AF65-F5344CB8AC3E}">
        <p14:creationId xmlns:p14="http://schemas.microsoft.com/office/powerpoint/2010/main" val="1377482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28BF-A820-4B3A-B034-996DF22A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C20B7-3393-4D87-9E11-5EB29D49C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Hierarchical database management systems are not quite efficient for various, complex real world operations; however, they are fast and reliable for certain data types…financial data, discrete medical data </a:t>
            </a:r>
          </a:p>
          <a:p>
            <a:r>
              <a:rPr lang="en-US" dirty="0"/>
              <a:t>One such example of a Hierarchical database management system is an XML document</a:t>
            </a:r>
          </a:p>
          <a:p>
            <a:r>
              <a:rPr lang="en-US" dirty="0"/>
              <a:t>Another is MUMPS</a:t>
            </a:r>
          </a:p>
        </p:txBody>
      </p:sp>
    </p:spTree>
    <p:extLst>
      <p:ext uri="{BB962C8B-B14F-4D97-AF65-F5344CB8AC3E}">
        <p14:creationId xmlns:p14="http://schemas.microsoft.com/office/powerpoint/2010/main" val="3178146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08A5B-376F-4341-9CED-11C68DEE3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EF11C-6E75-4C66-87C5-A3C97E3E8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DBMS uses a data model similar to Hierarchical database management systems </a:t>
            </a:r>
          </a:p>
          <a:p>
            <a:r>
              <a:rPr lang="en-US" dirty="0"/>
              <a:t>The major difference here is that the tree structure in the Network models can have a many parent to many child relational model. </a:t>
            </a:r>
          </a:p>
          <a:p>
            <a:r>
              <a:rPr lang="en-US" dirty="0"/>
              <a:t>The Network model structure is based on records and sets and most of these databases use SQL for manipulation of their data.</a:t>
            </a:r>
          </a:p>
          <a:p>
            <a:r>
              <a:rPr lang="en-US" dirty="0"/>
              <a:t>Network database management systems tend to be very flexible but are now rarely used</a:t>
            </a:r>
          </a:p>
        </p:txBody>
      </p:sp>
    </p:spTree>
    <p:extLst>
      <p:ext uri="{BB962C8B-B14F-4D97-AF65-F5344CB8AC3E}">
        <p14:creationId xmlns:p14="http://schemas.microsoft.com/office/powerpoint/2010/main" val="2598185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7E5A7-A81B-4ACD-87EF-DFE9BB4B5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92DF6-6C79-45FB-8F15-890E021EE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were quite common in the1960s and 1970s</a:t>
            </a:r>
          </a:p>
          <a:p>
            <a:r>
              <a:rPr lang="en-US" dirty="0"/>
              <a:t>Searching for an item in this model requires the program to traverse the entire data set, which is quite cumbersome </a:t>
            </a:r>
          </a:p>
          <a:p>
            <a:r>
              <a:rPr lang="en-US" dirty="0"/>
              <a:t>These have mostly been replaced by Relational database management systems in today’s environment </a:t>
            </a:r>
          </a:p>
        </p:txBody>
      </p:sp>
    </p:spTree>
    <p:extLst>
      <p:ext uri="{BB962C8B-B14F-4D97-AF65-F5344CB8AC3E}">
        <p14:creationId xmlns:p14="http://schemas.microsoft.com/office/powerpoint/2010/main" val="3294511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E40CF-C5D2-48EE-BAF4-E129D41CF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10EF6-80F7-4DA4-B384-27F901653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Object-oriented database management systems borrow from the model of the Object-oriented programming paradigm</a:t>
            </a:r>
          </a:p>
          <a:p>
            <a:r>
              <a:rPr lang="en-US" dirty="0"/>
              <a:t>In this database model, the Object and its data or attributes are seen as one and accessed through pointers rather than stored in relational table models</a:t>
            </a:r>
          </a:p>
          <a:p>
            <a:r>
              <a:rPr lang="en-US" dirty="0"/>
              <a:t>Object-oriented database models consist of diverse structures and are quite extensible</a:t>
            </a:r>
          </a:p>
        </p:txBody>
      </p:sp>
    </p:spTree>
    <p:extLst>
      <p:ext uri="{BB962C8B-B14F-4D97-AF65-F5344CB8AC3E}">
        <p14:creationId xmlns:p14="http://schemas.microsoft.com/office/powerpoint/2010/main" val="1334456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B8CB2-4F6C-4DE6-BBEF-3031795B4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DBMS             </a:t>
            </a:r>
            <a:r>
              <a:rPr lang="en-US" dirty="0" err="1"/>
              <a:t>cont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BC3FE-918C-4AB4-B3DC-E2F1E6777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This data model was designed to work closely with programs built with Object-oriented programming languages, thereby almost making the data and the program operate as one</a:t>
            </a:r>
          </a:p>
          <a:p>
            <a:r>
              <a:rPr lang="en-US" dirty="0"/>
              <a:t>With this model, applications can treat the data as native code</a:t>
            </a:r>
          </a:p>
          <a:p>
            <a:r>
              <a:rPr lang="en-US" dirty="0"/>
              <a:t>There is little commercial implementation of this database model as it is still developing</a:t>
            </a:r>
          </a:p>
          <a:p>
            <a:r>
              <a:rPr lang="en-US" dirty="0"/>
              <a:t>Examples of Object-oriented database management systems include IBM DB4o and DTS/S1 from Obsidian Dynamics</a:t>
            </a:r>
          </a:p>
        </p:txBody>
      </p:sp>
    </p:spTree>
    <p:extLst>
      <p:ext uri="{BB962C8B-B14F-4D97-AF65-F5344CB8AC3E}">
        <p14:creationId xmlns:p14="http://schemas.microsoft.com/office/powerpoint/2010/main" val="357685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EE83A-0FB9-4C58-A5C0-775606C5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NoSQL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C3F9F-79EE-486C-9E6C-09C812765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NoSQL is often known as “Not Only SQL” </a:t>
            </a:r>
          </a:p>
          <a:p>
            <a:r>
              <a:rPr lang="en-US" dirty="0"/>
              <a:t>When people realized that unstructured text carry tons of information which they are unable to mine using RDBMS, they started exploring ways to store such datasets</a:t>
            </a:r>
          </a:p>
          <a:p>
            <a:r>
              <a:rPr lang="en-US" dirty="0"/>
              <a:t>Anything which is not RDBMS today is loosely known as NoSQL</a:t>
            </a:r>
          </a:p>
          <a:p>
            <a:r>
              <a:rPr lang="en-US" dirty="0"/>
              <a:t>After social networks gained importance in the market, such databases became common in the industry</a:t>
            </a:r>
          </a:p>
        </p:txBody>
      </p:sp>
    </p:spTree>
    <p:extLst>
      <p:ext uri="{BB962C8B-B14F-4D97-AF65-F5344CB8AC3E}">
        <p14:creationId xmlns:p14="http://schemas.microsoft.com/office/powerpoint/2010/main" val="2205653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569E3-0999-4FBD-8D6B-99B46A129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Facebook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FFB66-789C-4897-9B75-70918393F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Someone posts something on Facebook</a:t>
            </a:r>
          </a:p>
          <a:p>
            <a:r>
              <a:rPr lang="en-US" dirty="0"/>
              <a:t>The user, user’s friends, who liked and Author of comments all are FB users. </a:t>
            </a:r>
          </a:p>
          <a:p>
            <a:r>
              <a:rPr lang="en-US" dirty="0"/>
              <a:t>Now if we try to store the entire data in RDBMS, for executing a single query which can be just a response of opening home page, we need to join multiple tables with trillions of row together to find a combined table and then run algorithms to find the most relevant information for the user. </a:t>
            </a:r>
          </a:p>
        </p:txBody>
      </p:sp>
    </p:spTree>
    <p:extLst>
      <p:ext uri="{BB962C8B-B14F-4D97-AF65-F5344CB8AC3E}">
        <p14:creationId xmlns:p14="http://schemas.microsoft.com/office/powerpoint/2010/main" val="3076250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42AFB-E635-41B5-AD4A-33A673286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Facebook Example              </a:t>
            </a:r>
            <a:r>
              <a:rPr lang="en-US" dirty="0" err="1"/>
              <a:t>cont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135F2-A43E-4216-BFAD-415331159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does not look to be a seconds job for sure</a:t>
            </a:r>
          </a:p>
          <a:p>
            <a:r>
              <a:rPr lang="en-US" dirty="0"/>
              <a:t>Hence we need to move from tabular understanding of data to a more flow (graph) based data structure</a:t>
            </a:r>
          </a:p>
          <a:p>
            <a:r>
              <a:rPr lang="en-US" dirty="0"/>
              <a:t>This is what drove the development of NoSQL structures</a:t>
            </a:r>
          </a:p>
        </p:txBody>
      </p:sp>
    </p:spTree>
    <p:extLst>
      <p:ext uri="{BB962C8B-B14F-4D97-AF65-F5344CB8AC3E}">
        <p14:creationId xmlns:p14="http://schemas.microsoft.com/office/powerpoint/2010/main" val="1093007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C61D-A602-4C4A-B603-0F4AFB21D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75EFD-46E8-4BF7-BE1C-12040CF04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more basics of databases</a:t>
            </a:r>
          </a:p>
          <a:p>
            <a:r>
              <a:rPr lang="en-US" dirty="0"/>
              <a:t>Review the different types of databases</a:t>
            </a:r>
          </a:p>
          <a:p>
            <a:r>
              <a:rPr lang="en-US" dirty="0"/>
              <a:t>Review simple SQL Query designs</a:t>
            </a:r>
          </a:p>
        </p:txBody>
      </p:sp>
    </p:spTree>
    <p:extLst>
      <p:ext uri="{BB962C8B-B14F-4D97-AF65-F5344CB8AC3E}">
        <p14:creationId xmlns:p14="http://schemas.microsoft.com/office/powerpoint/2010/main" val="1042117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1E4A1-D059-4B43-8903-A2AA529FC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Database                   1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7696B-57ED-4901-B2C4-0526A37EE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Designed for working with highly interconnected data, a graph database might be described as more “relational” than a relational database. </a:t>
            </a:r>
          </a:p>
          <a:p>
            <a:r>
              <a:rPr lang="en-US" dirty="0"/>
              <a:t>Graph databases shine when the goal is to capture complex relationships in vast webs of information</a:t>
            </a:r>
          </a:p>
          <a:p>
            <a:r>
              <a:rPr lang="en-US" dirty="0"/>
              <a:t>The term “graph” comes from the use of the word in mathematics. </a:t>
            </a:r>
          </a:p>
          <a:p>
            <a:r>
              <a:rPr lang="en-US" dirty="0"/>
              <a:t>There it’s used to describe a collection of nodes (or </a:t>
            </a:r>
            <a:r>
              <a:rPr lang="en-US" i="1" dirty="0"/>
              <a:t>vertices</a:t>
            </a:r>
            <a:r>
              <a:rPr lang="en-US" dirty="0"/>
              <a:t>), each containing information (</a:t>
            </a:r>
            <a:r>
              <a:rPr lang="en-US" i="1" dirty="0"/>
              <a:t>properties</a:t>
            </a:r>
            <a:r>
              <a:rPr lang="en-US" dirty="0"/>
              <a:t>), and with labeled relationships (or </a:t>
            </a:r>
            <a:r>
              <a:rPr lang="en-US" i="1" dirty="0"/>
              <a:t>edges</a:t>
            </a:r>
            <a:r>
              <a:rPr lang="en-US" dirty="0"/>
              <a:t>) between the nodes</a:t>
            </a:r>
          </a:p>
        </p:txBody>
      </p:sp>
    </p:spTree>
    <p:extLst>
      <p:ext uri="{BB962C8B-B14F-4D97-AF65-F5344CB8AC3E}">
        <p14:creationId xmlns:p14="http://schemas.microsoft.com/office/powerpoint/2010/main" val="893094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D28C9-B275-40A4-9A8E-AD6B2C97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Database                   2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4D8A8-62C4-4F3D-9B0E-2EDAC7BF0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databases work by storing the </a:t>
            </a:r>
            <a:r>
              <a:rPr lang="en-US" i="1" dirty="0"/>
              <a:t>relationships</a:t>
            </a:r>
            <a:r>
              <a:rPr lang="en-US" dirty="0"/>
              <a:t> along with the data. </a:t>
            </a:r>
          </a:p>
          <a:p>
            <a:r>
              <a:rPr lang="en-US" dirty="0"/>
              <a:t>Because related nodes are physically linked in the database, accessing those relationships is as immediate as accessing the data itself. </a:t>
            </a:r>
          </a:p>
          <a:p>
            <a:r>
              <a:rPr lang="en-US" dirty="0"/>
              <a:t>In other words, instead of calculating the relationship as relational databases must do, graph databases simply read the relationship from storage. </a:t>
            </a:r>
          </a:p>
        </p:txBody>
      </p:sp>
    </p:spTree>
    <p:extLst>
      <p:ext uri="{BB962C8B-B14F-4D97-AF65-F5344CB8AC3E}">
        <p14:creationId xmlns:p14="http://schemas.microsoft.com/office/powerpoint/2010/main" val="1332588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AE36D-EE5F-4A7D-AC03-D5245AC36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Database                   3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FEEDD-66AE-46F8-A226-8B4070337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Satisfying queries is a simple matter of walking, or “traversing,” the graph</a:t>
            </a:r>
          </a:p>
          <a:p>
            <a:r>
              <a:rPr lang="en-US" dirty="0"/>
              <a:t>Like other NoSQL databases, a graph database is schema-less. </a:t>
            </a:r>
          </a:p>
          <a:p>
            <a:r>
              <a:rPr lang="en-US" dirty="0"/>
              <a:t>Thus, in terms of performance and flexibility, graph databases hew closer to document databases or key-value stores than they do relational or table-oriented databases</a:t>
            </a:r>
          </a:p>
        </p:txBody>
      </p:sp>
    </p:spTree>
    <p:extLst>
      <p:ext uri="{BB962C8B-B14F-4D97-AF65-F5344CB8AC3E}">
        <p14:creationId xmlns:p14="http://schemas.microsoft.com/office/powerpoint/2010/main" val="1924367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953ED-5436-4C76-8F21-1C3AE7F53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Database                   4 of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EA655-9D05-428C-A8E7-9FAA7354D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 databases work best when the data you’re working with is highly connected and should be represented by how it </a:t>
            </a:r>
            <a:r>
              <a:rPr lang="en-US" i="1" dirty="0"/>
              <a:t>links or refers to other data</a:t>
            </a:r>
            <a:r>
              <a:rPr lang="en-US" dirty="0"/>
              <a:t>, typically by way of many-to-many relationships.</a:t>
            </a:r>
          </a:p>
          <a:p>
            <a:r>
              <a:rPr lang="en-US" dirty="0"/>
              <a:t>You will often find graph databases behind recommendation engines, content and asset management systems, identity and access management systems, and regulatory compliance and risk management solutions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933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D12F08-B812-41C5-9288-EC8BB375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SQL Queries</a:t>
            </a:r>
          </a:p>
        </p:txBody>
      </p:sp>
      <p:pic>
        <p:nvPicPr>
          <p:cNvPr id="7" name="Picture 6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EB10D4A3-4AFD-470F-B203-149403225D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069" y="1351672"/>
            <a:ext cx="8400969" cy="5288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0931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38874-E7A3-412C-B003-61CC631B4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an SQL 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CF05C-D26F-4C67-A735-5750AAA2E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</a:t>
            </a:r>
          </a:p>
          <a:p>
            <a:r>
              <a:rPr lang="en-US" dirty="0"/>
              <a:t>FROM</a:t>
            </a:r>
          </a:p>
          <a:p>
            <a:r>
              <a:rPr lang="en-US" dirty="0"/>
              <a:t>WHERE</a:t>
            </a:r>
          </a:p>
          <a:p>
            <a:r>
              <a:rPr lang="en-US" dirty="0"/>
              <a:t>AND</a:t>
            </a:r>
          </a:p>
          <a:p>
            <a:r>
              <a:rPr lang="en-US" dirty="0"/>
              <a:t>ORDER BY/GROUP BY</a:t>
            </a:r>
          </a:p>
          <a:p>
            <a:r>
              <a:rPr lang="en-US" dirty="0"/>
              <a:t>LIMIT</a:t>
            </a:r>
          </a:p>
        </p:txBody>
      </p:sp>
    </p:spTree>
    <p:extLst>
      <p:ext uri="{BB962C8B-B14F-4D97-AF65-F5344CB8AC3E}">
        <p14:creationId xmlns:p14="http://schemas.microsoft.com/office/powerpoint/2010/main" val="1155367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D5CDD-FAD2-4F76-992D-A8DA9BA98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482138"/>
            <a:ext cx="10363200" cy="6051666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i="1" dirty="0"/>
              <a:t>Who are the people who have red hair in Massachusetts and were born in 2003 organized in alphabetical order?</a:t>
            </a:r>
            <a:br>
              <a:rPr lang="en-US" i="1" dirty="0"/>
            </a:br>
            <a:endParaRPr lang="en-US" dirty="0"/>
          </a:p>
          <a:p>
            <a:r>
              <a:rPr lang="en-US" b="1" dirty="0"/>
              <a:t>SELECT</a:t>
            </a:r>
            <a:br>
              <a:rPr lang="en-US" dirty="0"/>
            </a:br>
            <a:r>
              <a:rPr lang="en-US" b="1" dirty="0"/>
              <a:t>     </a:t>
            </a:r>
            <a:r>
              <a:rPr lang="en-US" b="1" dirty="0" err="1"/>
              <a:t>first_name</a:t>
            </a:r>
            <a:r>
              <a:rPr lang="en-US" b="1" dirty="0"/>
              <a:t>,</a:t>
            </a:r>
            <a:br>
              <a:rPr lang="en-US" dirty="0"/>
            </a:br>
            <a:r>
              <a:rPr lang="en-US" b="1" dirty="0"/>
              <a:t>     </a:t>
            </a:r>
            <a:r>
              <a:rPr lang="en-US" b="1" dirty="0" err="1"/>
              <a:t>last_name</a:t>
            </a:r>
            <a:br>
              <a:rPr lang="en-US" dirty="0"/>
            </a:br>
            <a:r>
              <a:rPr lang="en-US" b="1" dirty="0"/>
              <a:t>FROM</a:t>
            </a:r>
            <a:br>
              <a:rPr lang="en-US" dirty="0"/>
            </a:br>
            <a:r>
              <a:rPr lang="en-US" b="1" dirty="0"/>
              <a:t>     </a:t>
            </a:r>
            <a:r>
              <a:rPr lang="en-US" b="1" dirty="0" err="1"/>
              <a:t>people_massachusetts</a:t>
            </a:r>
            <a:br>
              <a:rPr lang="en-US" dirty="0"/>
            </a:br>
            <a:r>
              <a:rPr lang="en-US" b="1" dirty="0"/>
              <a:t>WHERE</a:t>
            </a:r>
            <a:br>
              <a:rPr lang="en-US" dirty="0"/>
            </a:br>
            <a:r>
              <a:rPr lang="en-US" b="1" dirty="0"/>
              <a:t>     </a:t>
            </a:r>
            <a:r>
              <a:rPr lang="en-US" b="1" dirty="0" err="1"/>
              <a:t>hair_color</a:t>
            </a:r>
            <a:r>
              <a:rPr lang="en-US" b="1" dirty="0"/>
              <a:t> = "red"</a:t>
            </a:r>
            <a:br>
              <a:rPr lang="en-US" dirty="0"/>
            </a:br>
            <a:r>
              <a:rPr lang="en-US" b="1" dirty="0"/>
              <a:t>AND</a:t>
            </a:r>
            <a:br>
              <a:rPr lang="en-US" dirty="0"/>
            </a:br>
            <a:r>
              <a:rPr lang="en-US" b="1" dirty="0"/>
              <a:t>     </a:t>
            </a:r>
            <a:r>
              <a:rPr lang="en-US" b="1" dirty="0" err="1"/>
              <a:t>birth_date</a:t>
            </a:r>
            <a:r>
              <a:rPr lang="en-US" b="1" dirty="0"/>
              <a:t> BETWEEN '2003-01-01' AND '2003-12-31'</a:t>
            </a:r>
            <a:br>
              <a:rPr lang="en-US" dirty="0"/>
            </a:br>
            <a:r>
              <a:rPr lang="en-US" b="1" dirty="0"/>
              <a:t>ORDER BY</a:t>
            </a:r>
            <a:br>
              <a:rPr lang="en-US" dirty="0"/>
            </a:br>
            <a:r>
              <a:rPr lang="en-US" b="1" dirty="0"/>
              <a:t>     </a:t>
            </a:r>
            <a:r>
              <a:rPr lang="en-US" b="1" dirty="0" err="1"/>
              <a:t>last_name</a:t>
            </a:r>
            <a:br>
              <a:rPr lang="en-US" dirty="0"/>
            </a:br>
            <a:r>
              <a:rPr lang="en-US" b="1" dirty="0"/>
              <a:t>LIMIT</a:t>
            </a:r>
            <a:br>
              <a:rPr lang="en-US" dirty="0"/>
            </a:br>
            <a:r>
              <a:rPr lang="en-US" b="1" dirty="0"/>
              <a:t>     100</a:t>
            </a:r>
            <a:br>
              <a:rPr lang="en-US" dirty="0"/>
            </a:br>
            <a:r>
              <a:rPr lang="en-US" b="1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409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63DC-A30C-4C68-B281-750831338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Advanced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844EF-A5DE-4A77-8ED6-68A2334AE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Asterisk: </a:t>
            </a:r>
            <a:r>
              <a:rPr lang="en-US" b="1" dirty="0"/>
              <a:t>*</a:t>
            </a:r>
            <a:endParaRPr lang="en-US" dirty="0"/>
          </a:p>
          <a:p>
            <a:pPr lvl="1"/>
            <a:r>
              <a:rPr lang="en-US" dirty="0"/>
              <a:t>When you add an asterisk to one of your SQL queries, it tells the query that you want to include all the columns of data in your results. </a:t>
            </a:r>
          </a:p>
          <a:p>
            <a:r>
              <a:rPr lang="en-US" dirty="0"/>
              <a:t>LAST 30 DAYS</a:t>
            </a:r>
          </a:p>
          <a:p>
            <a:r>
              <a:rPr lang="en-US" dirty="0"/>
              <a:t>COUNT </a:t>
            </a:r>
          </a:p>
          <a:p>
            <a:pPr lvl="1"/>
            <a:r>
              <a:rPr lang="en-US" dirty="0"/>
              <a:t>Comes in handy so you don't have to manually add up the number of people who have different hair colors or export that information to Excel</a:t>
            </a:r>
          </a:p>
        </p:txBody>
      </p:sp>
    </p:spTree>
    <p:extLst>
      <p:ext uri="{BB962C8B-B14F-4D97-AF65-F5344CB8AC3E}">
        <p14:creationId xmlns:p14="http://schemas.microsoft.com/office/powerpoint/2010/main" val="392543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B6ED-F942-465C-B839-CE9F0120B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159D-0C6F-4BB3-9213-0E37694DD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JOIN clause is used to combine rows from two or more tables, based on a related column between them</a:t>
            </a:r>
          </a:p>
          <a:p>
            <a:r>
              <a:rPr lang="en-US" dirty="0"/>
              <a:t>A </a:t>
            </a:r>
            <a:r>
              <a:rPr lang="en-US" dirty="0" err="1"/>
              <a:t>self JOIN</a:t>
            </a:r>
            <a:r>
              <a:rPr lang="en-US" dirty="0"/>
              <a:t> is a regular join, but the table is joined with itself</a:t>
            </a:r>
          </a:p>
        </p:txBody>
      </p:sp>
    </p:spTree>
    <p:extLst>
      <p:ext uri="{BB962C8B-B14F-4D97-AF65-F5344CB8AC3E}">
        <p14:creationId xmlns:p14="http://schemas.microsoft.com/office/powerpoint/2010/main" val="3411201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15F9C-131A-4745-8A9E-F4509CB3E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These Two Tables (INNER JOIN)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6E46DC-0286-457D-9825-C180814FA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35" y="1612670"/>
            <a:ext cx="11678207" cy="44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939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D4E6A-B424-45A5-9F67-4C287C34F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4CA3-FB1F-4E39-8930-79B719515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database is a large quantity of indexed digital information</a:t>
            </a:r>
          </a:p>
          <a:p>
            <a:r>
              <a:rPr lang="en-US" dirty="0"/>
              <a:t>It can be searched, referenced, compared, changed or otherwise manipulated with optimal speed and minimal processing expense</a:t>
            </a:r>
          </a:p>
          <a:p>
            <a:r>
              <a:rPr lang="en-US" dirty="0"/>
              <a:t>A database is built and maintained by using a database programming language </a:t>
            </a:r>
          </a:p>
          <a:p>
            <a:r>
              <a:rPr lang="en-US" dirty="0"/>
              <a:t>The most common database language is SQL, but there are multiple "flavors" of SQL, depending on the type of database being used</a:t>
            </a:r>
          </a:p>
          <a:p>
            <a:r>
              <a:rPr lang="en-US" dirty="0"/>
              <a:t>Each flavor of SQL has differences in the SQL syntax and are designed to be used with a specific type of database</a:t>
            </a:r>
          </a:p>
        </p:txBody>
      </p:sp>
    </p:spTree>
    <p:extLst>
      <p:ext uri="{BB962C8B-B14F-4D97-AF65-F5344CB8AC3E}">
        <p14:creationId xmlns:p14="http://schemas.microsoft.com/office/powerpoint/2010/main" val="4010881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94006-9FF1-4862-94CD-864AC61D4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the Query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31CF5-BE31-48B5-B89D-0D9991A58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"</a:t>
            </a:r>
            <a:r>
              <a:rPr lang="en-US" dirty="0" err="1"/>
              <a:t>CustomerID</a:t>
            </a:r>
            <a:r>
              <a:rPr lang="en-US" dirty="0"/>
              <a:t>" column in the "Orders" table refers to the "</a:t>
            </a:r>
            <a:r>
              <a:rPr lang="en-US" dirty="0" err="1"/>
              <a:t>CustomerID</a:t>
            </a:r>
            <a:r>
              <a:rPr lang="en-US" dirty="0"/>
              <a:t>" in the "Customers" table. </a:t>
            </a:r>
          </a:p>
          <a:p>
            <a:r>
              <a:rPr lang="en-US" dirty="0"/>
              <a:t>The relationship between the two tables above is the "</a:t>
            </a:r>
            <a:r>
              <a:rPr lang="en-US" dirty="0" err="1"/>
              <a:t>CustomerID</a:t>
            </a:r>
            <a:r>
              <a:rPr lang="en-US" dirty="0"/>
              <a:t>" column.</a:t>
            </a:r>
          </a:p>
          <a:p>
            <a:r>
              <a:rPr lang="en-US" dirty="0"/>
              <a:t>Then, we can create the following SQL statement (that contains an INNER JOIN), that selects records that have matching values in both tables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79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24DB8-182F-4FAB-A9A9-E23A17747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 is the Query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1841A-7EE1-4471-853C-BFA8A9F6D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SELECT</a:t>
            </a:r>
            <a:r>
              <a:rPr lang="en-US" dirty="0"/>
              <a:t> </a:t>
            </a:r>
            <a:r>
              <a:rPr lang="en-US" dirty="0" err="1"/>
              <a:t>Orders.OrderID</a:t>
            </a:r>
            <a:r>
              <a:rPr lang="en-US" dirty="0"/>
              <a:t>, </a:t>
            </a:r>
            <a:r>
              <a:rPr lang="en-US" dirty="0" err="1"/>
              <a:t>Customers.CustomerName</a:t>
            </a:r>
            <a:r>
              <a:rPr lang="en-US" dirty="0"/>
              <a:t>, </a:t>
            </a:r>
            <a:r>
              <a:rPr lang="en-US" dirty="0" err="1"/>
              <a:t>Orders.OrderDate</a:t>
            </a:r>
            <a:br>
              <a:rPr lang="en-US" dirty="0"/>
            </a:b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FROM</a:t>
            </a:r>
            <a:r>
              <a:rPr lang="en-US" dirty="0"/>
              <a:t> Orders</a:t>
            </a:r>
            <a:br>
              <a:rPr lang="en-US" dirty="0"/>
            </a:b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INNER JOIN</a:t>
            </a:r>
            <a:r>
              <a:rPr lang="en-US" dirty="0"/>
              <a:t> Customers 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ON</a:t>
            </a:r>
            <a:r>
              <a:rPr lang="en-US" dirty="0"/>
              <a:t> </a:t>
            </a:r>
            <a:r>
              <a:rPr lang="en-US" dirty="0" err="1"/>
              <a:t>Orders.CustomerID</a:t>
            </a:r>
            <a:r>
              <a:rPr lang="en-US" dirty="0"/>
              <a:t>=</a:t>
            </a:r>
            <a:r>
              <a:rPr lang="en-US" dirty="0" err="1"/>
              <a:t>Customers.CustomerID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20453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A059F-5145-4B6A-84AD-555682515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Resulting Data Table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895B73-B4EE-41BD-A216-95C3BF2C6B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78" y="2075570"/>
            <a:ext cx="11953701" cy="317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13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40C80-E8F1-4CA3-91ED-6E030AB5D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SQL JOINs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31587-2BF0-4C04-845D-80D2DCFE3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are the different types of the JOINs in SQL:</a:t>
            </a:r>
          </a:p>
          <a:p>
            <a:pPr lvl="1"/>
            <a:r>
              <a:rPr lang="en-US" sz="2800" b="1" dirty="0"/>
              <a:t>(INNER) JOIN</a:t>
            </a:r>
            <a:r>
              <a:rPr lang="en-US" sz="2800" dirty="0"/>
              <a:t>: Returns records that have matching values in both tables</a:t>
            </a:r>
          </a:p>
          <a:p>
            <a:pPr lvl="1"/>
            <a:r>
              <a:rPr lang="en-US" sz="2800" b="1" dirty="0"/>
              <a:t>LEFT (OUTER) JOIN</a:t>
            </a:r>
            <a:r>
              <a:rPr lang="en-US" sz="2800" dirty="0"/>
              <a:t>: Return all records from the left table, and the matched records from the right table</a:t>
            </a:r>
          </a:p>
          <a:p>
            <a:pPr lvl="1"/>
            <a:r>
              <a:rPr lang="en-US" sz="2800" b="1" dirty="0"/>
              <a:t>RIGHT (OUTER) JOIN</a:t>
            </a:r>
            <a:r>
              <a:rPr lang="en-US" sz="2800" dirty="0"/>
              <a:t>: Return all records from the right table, and the matched records from the left table</a:t>
            </a:r>
          </a:p>
          <a:p>
            <a:pPr lvl="1"/>
            <a:r>
              <a:rPr lang="en-US" sz="2800" b="1" dirty="0"/>
              <a:t>FULL (OUTER) JOIN</a:t>
            </a:r>
            <a:r>
              <a:rPr lang="en-US" sz="2800" dirty="0"/>
              <a:t>: Return all records when there is a match in either left or right table</a:t>
            </a:r>
          </a:p>
        </p:txBody>
      </p:sp>
    </p:spTree>
    <p:extLst>
      <p:ext uri="{BB962C8B-B14F-4D97-AF65-F5344CB8AC3E}">
        <p14:creationId xmlns:p14="http://schemas.microsoft.com/office/powerpoint/2010/main" val="3443730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04B3F-E433-4013-B137-E36DB739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Images of Results for JOINs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BE3B0D-E052-473E-A1B6-A8ACF77FA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04" y="2177932"/>
            <a:ext cx="11814873" cy="300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890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DA674-4DE1-46C9-9EA7-EDE2BA90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AF66212-4CEC-4A6C-A4B3-BFD8C83F4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98034" y="1426464"/>
            <a:ext cx="8805532" cy="4973138"/>
          </a:xfrm>
        </p:spPr>
      </p:pic>
    </p:spTree>
    <p:extLst>
      <p:ext uri="{BB962C8B-B14F-4D97-AF65-F5344CB8AC3E}">
        <p14:creationId xmlns:p14="http://schemas.microsoft.com/office/powerpoint/2010/main" val="309102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1E60-602A-493D-880F-22504AA0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Way to Put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AE79B-E14F-4C1F-8963-D422D6BA2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Schema</a:t>
            </a:r>
            <a:r>
              <a:rPr lang="en-US" dirty="0"/>
              <a:t> - A database contains one or more schemes, which are basically  collections of one or more tables of data.</a:t>
            </a:r>
          </a:p>
          <a:p>
            <a:r>
              <a:rPr lang="en-US" b="1" dirty="0"/>
              <a:t>Table</a:t>
            </a:r>
            <a:r>
              <a:rPr lang="en-US" dirty="0"/>
              <a:t> - Each table contains multiple columns, which function similar to columns in a spreadsheet.  A table can have as few as two columns or as many as one hundred or more columns, depending on the data type(s) being stored in the table.</a:t>
            </a:r>
          </a:p>
          <a:p>
            <a:r>
              <a:rPr lang="en-US" b="1" dirty="0"/>
              <a:t>Column</a:t>
            </a:r>
            <a:r>
              <a:rPr lang="en-US" dirty="0"/>
              <a:t> - Each column contains one of several types of data or values, dates, numeric or integer values, and alphanumeric values (also known as varchar).</a:t>
            </a:r>
          </a:p>
          <a:p>
            <a:r>
              <a:rPr lang="en-US" b="1" dirty="0"/>
              <a:t>Row</a:t>
            </a:r>
            <a:r>
              <a:rPr lang="en-US" dirty="0"/>
              <a:t> - Data in a table is listed in rows, which are similar to data rows in a spreadsheet. Often there are hundreds or thousands of data rows in a 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194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49C14-4360-4F61-8CE9-2E0DF04EF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Database Management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75A5F-9419-4268-918B-5E90505F3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Also called a DBMS, it is a single or set of computer programs that are responsible for creating, editing, deleting and generally maintaining a database or collection of data records</a:t>
            </a:r>
          </a:p>
          <a:p>
            <a:r>
              <a:rPr lang="en-US" dirty="0"/>
              <a:t>The type of database management system is determined by the database model </a:t>
            </a:r>
          </a:p>
          <a:p>
            <a:r>
              <a:rPr lang="en-US" dirty="0"/>
              <a:t>A database model is the manner in which the data collection is stored, managed and administered</a:t>
            </a:r>
          </a:p>
        </p:txBody>
      </p:sp>
    </p:spTree>
    <p:extLst>
      <p:ext uri="{BB962C8B-B14F-4D97-AF65-F5344CB8AC3E}">
        <p14:creationId xmlns:p14="http://schemas.microsoft.com/office/powerpoint/2010/main" val="375377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7D3C5-7592-40BC-9D82-0CF9AA805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Database Management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58429-CC6F-4C6E-B47D-C92D86911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Relational Database Management Systems (RDBMS)</a:t>
            </a:r>
          </a:p>
          <a:p>
            <a:pPr lvl="0"/>
            <a:r>
              <a:rPr lang="en-US" dirty="0"/>
              <a:t>Flat File Based DBMS</a:t>
            </a:r>
          </a:p>
          <a:p>
            <a:pPr lvl="0"/>
            <a:r>
              <a:rPr lang="en-US" dirty="0"/>
              <a:t>Hierarchical DBMS</a:t>
            </a:r>
          </a:p>
          <a:p>
            <a:pPr lvl="0"/>
            <a:r>
              <a:rPr lang="en-US" dirty="0"/>
              <a:t>Network DBMS</a:t>
            </a:r>
          </a:p>
          <a:p>
            <a:pPr lvl="0"/>
            <a:r>
              <a:rPr lang="en-US" dirty="0"/>
              <a:t>Object-oriented DBMS</a:t>
            </a:r>
          </a:p>
          <a:p>
            <a:r>
              <a:rPr lang="en-US" dirty="0"/>
              <a:t>NoSQL Database</a:t>
            </a:r>
          </a:p>
          <a:p>
            <a:r>
              <a:rPr lang="en-US" dirty="0"/>
              <a:t>Graph Database</a:t>
            </a:r>
          </a:p>
        </p:txBody>
      </p:sp>
    </p:spTree>
    <p:extLst>
      <p:ext uri="{BB962C8B-B14F-4D97-AF65-F5344CB8AC3E}">
        <p14:creationId xmlns:p14="http://schemas.microsoft.com/office/powerpoint/2010/main" val="957019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C5409E1-0266-4D80-A5FD-3CFF16D08E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40" y="182880"/>
            <a:ext cx="11597030" cy="6525602"/>
          </a:xfrm>
        </p:spPr>
      </p:pic>
    </p:spTree>
    <p:extLst>
      <p:ext uri="{BB962C8B-B14F-4D97-AF65-F5344CB8AC3E}">
        <p14:creationId xmlns:p14="http://schemas.microsoft.com/office/powerpoint/2010/main" val="940520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5A02C-2FD7-4C11-ACC5-EE64D50FC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DBMS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07FB4-101C-43F7-84E3-3BED246C2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most widely used database management systems today and are relatively easy to use. </a:t>
            </a:r>
          </a:p>
          <a:p>
            <a:r>
              <a:rPr lang="en-US" dirty="0"/>
              <a:t>Relational database management systems are named so because of the characteristic of normalizing the data which is usually stored in tables. </a:t>
            </a:r>
          </a:p>
          <a:p>
            <a:r>
              <a:rPr lang="en-US" dirty="0"/>
              <a:t>The relational model relies on normalizing data within rows and columns in tables.</a:t>
            </a:r>
          </a:p>
          <a:p>
            <a:r>
              <a:rPr lang="en-US" dirty="0"/>
              <a:t> The data can be related to other data in the same table or other tables which have to be correctly managed by joining one or more tables. </a:t>
            </a:r>
          </a:p>
        </p:txBody>
      </p:sp>
    </p:spTree>
    <p:extLst>
      <p:ext uri="{BB962C8B-B14F-4D97-AF65-F5344CB8AC3E}">
        <p14:creationId xmlns:p14="http://schemas.microsoft.com/office/powerpoint/2010/main" val="97461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70548-2062-410A-9608-ADB55B863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DBMS     </a:t>
            </a:r>
            <a:r>
              <a:rPr lang="en-US" dirty="0" err="1"/>
              <a:t>cont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F47BC-CDFF-44ED-8512-38C6BD8DA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Relational models may be somewhat less efficient than other models</a:t>
            </a:r>
          </a:p>
          <a:p>
            <a:r>
              <a:rPr lang="en-US" dirty="0"/>
              <a:t>Data in this type of model is stored in fixed predefined structures and are usually manipulated using Structured Query Language (SQL) </a:t>
            </a:r>
          </a:p>
          <a:p>
            <a:r>
              <a:rPr lang="en-US" dirty="0"/>
              <a:t>Relational database management systems include Oracle, Ms </a:t>
            </a:r>
            <a:r>
              <a:rPr lang="en-US" dirty="0" err="1"/>
              <a:t>SQLServer</a:t>
            </a:r>
            <a:r>
              <a:rPr lang="en-US" dirty="0"/>
              <a:t>, IBM DB2, MySQL, SQLite and PostgreSQL among others</a:t>
            </a:r>
          </a:p>
        </p:txBody>
      </p:sp>
    </p:spTree>
    <p:extLst>
      <p:ext uri="{BB962C8B-B14F-4D97-AF65-F5344CB8AC3E}">
        <p14:creationId xmlns:p14="http://schemas.microsoft.com/office/powerpoint/2010/main" val="3450799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werPoint-Theme_Scientific-Black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Theme_Scientific-Black" id="{1BC451C4-AFD0-45DD-B55C-A550BB8B49F9}" vid="{3555109D-08FB-483F-B940-545C67BD8B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PowerPoint-Theme_Scientific-Black</Template>
  <TotalTime>137</TotalTime>
  <Words>1628</Words>
  <Application>Microsoft Office PowerPoint</Application>
  <PresentationFormat>Widescreen</PresentationFormat>
  <Paragraphs>136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Wingdings</vt:lpstr>
      <vt:lpstr>Wingdings 2</vt:lpstr>
      <vt:lpstr>Wingdings 3</vt:lpstr>
      <vt:lpstr>PowerPoint-Theme_Scientific-Black</vt:lpstr>
      <vt:lpstr>More Database 101</vt:lpstr>
      <vt:lpstr>What Are We Talking About?</vt:lpstr>
      <vt:lpstr>Some more basics</vt:lpstr>
      <vt:lpstr>Another Way to Put It</vt:lpstr>
      <vt:lpstr>What is a Database Management System</vt:lpstr>
      <vt:lpstr>Types of Database Management Systems</vt:lpstr>
      <vt:lpstr>PowerPoint Presentation</vt:lpstr>
      <vt:lpstr>Relational DBMS</vt:lpstr>
      <vt:lpstr>Relational DBMS     cont</vt:lpstr>
      <vt:lpstr>Flat File DBMS</vt:lpstr>
      <vt:lpstr>Hierarchical DBMS</vt:lpstr>
      <vt:lpstr>Hierarchical DBMS</vt:lpstr>
      <vt:lpstr>Network DBMS</vt:lpstr>
      <vt:lpstr>Network DBMS</vt:lpstr>
      <vt:lpstr>Object-Oriented DBMS</vt:lpstr>
      <vt:lpstr>Object-Oriented DBMS             cont</vt:lpstr>
      <vt:lpstr>NoSQL Database</vt:lpstr>
      <vt:lpstr>The Facebook Example</vt:lpstr>
      <vt:lpstr>The Facebook Example              cont</vt:lpstr>
      <vt:lpstr>Graph Database                   1 of 4</vt:lpstr>
      <vt:lpstr>Graph Database                   2 of 4</vt:lpstr>
      <vt:lpstr>Graph Database                   3 of 4</vt:lpstr>
      <vt:lpstr>Graph Database                   4 of 4</vt:lpstr>
      <vt:lpstr>Basic SQL Queries</vt:lpstr>
      <vt:lpstr>Parts of an SQL Query</vt:lpstr>
      <vt:lpstr>PowerPoint Presentation</vt:lpstr>
      <vt:lpstr>Some Advanced Tips</vt:lpstr>
      <vt:lpstr>JOINs</vt:lpstr>
      <vt:lpstr>JOIN These Two Tables (INNER JOIN)</vt:lpstr>
      <vt:lpstr>Building the Query</vt:lpstr>
      <vt:lpstr>Here is the Query Structure</vt:lpstr>
      <vt:lpstr>Resulting Data Table</vt:lpstr>
      <vt:lpstr>Types of SQL JOINs</vt:lpstr>
      <vt:lpstr>Images of Results for JOINs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Database 101</dc:title>
  <dc:creator>Bob Marshall</dc:creator>
  <cp:lastModifiedBy>Bob Marshall</cp:lastModifiedBy>
  <cp:revision>14</cp:revision>
  <dcterms:created xsi:type="dcterms:W3CDTF">2018-03-19T22:49:55Z</dcterms:created>
  <dcterms:modified xsi:type="dcterms:W3CDTF">2018-03-21T19:52:00Z</dcterms:modified>
</cp:coreProperties>
</file>