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4" autoAdjust="0"/>
    <p:restoredTop sz="94660"/>
  </p:normalViewPr>
  <p:slideViewPr>
    <p:cSldViewPr snapToGrid="0">
      <p:cViewPr varScale="1">
        <p:scale>
          <a:sx n="63" d="100"/>
          <a:sy n="63" d="100"/>
        </p:scale>
        <p:origin x="27" y="9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4/27/2017</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Mobile Security	</a:t>
            </a:r>
          </a:p>
        </p:txBody>
      </p:sp>
      <p:sp>
        <p:nvSpPr>
          <p:cNvPr id="3" name="Subtitle 2"/>
          <p:cNvSpPr>
            <a:spLocks noGrp="1"/>
          </p:cNvSpPr>
          <p:nvPr>
            <p:ph type="subTitle" idx="1"/>
          </p:nvPr>
        </p:nvSpPr>
        <p:spPr/>
        <p:txBody>
          <a:bodyPr/>
          <a:lstStyle/>
          <a:p>
            <a:r>
              <a:rPr lang="en-US" dirty="0"/>
              <a:t>Bob Marshall, MD MPH MISM FAAFP</a:t>
            </a:r>
          </a:p>
          <a:p>
            <a:r>
              <a:rPr lang="en-US" dirty="0"/>
              <a:t>DoD Clinical Informatics Fellowship</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90460" y="3505698"/>
            <a:ext cx="4591050" cy="3233239"/>
          </a:xfrm>
          <a:prstGeom prst="rect">
            <a:avLst/>
          </a:prstGeom>
          <a:ln>
            <a:noFill/>
          </a:ln>
          <a:effectLst>
            <a:softEdge rad="112500"/>
          </a:effectLst>
        </p:spPr>
      </p:pic>
    </p:spTree>
    <p:extLst>
      <p:ext uri="{BB962C8B-B14F-4D97-AF65-F5344CB8AC3E}">
        <p14:creationId xmlns:p14="http://schemas.microsoft.com/office/powerpoint/2010/main" val="707112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Attacks based On GSM           1 of 2</a:t>
            </a:r>
          </a:p>
        </p:txBody>
      </p:sp>
      <p:sp>
        <p:nvSpPr>
          <p:cNvPr id="3" name="Content Placeholder 2"/>
          <p:cNvSpPr>
            <a:spLocks noGrp="1"/>
          </p:cNvSpPr>
          <p:nvPr>
            <p:ph idx="1"/>
          </p:nvPr>
        </p:nvSpPr>
        <p:spPr>
          <a:xfrm>
            <a:off x="684212" y="685800"/>
            <a:ext cx="10250488" cy="3615267"/>
          </a:xfrm>
        </p:spPr>
        <p:txBody>
          <a:bodyPr>
            <a:normAutofit/>
          </a:bodyPr>
          <a:lstStyle/>
          <a:p>
            <a:r>
              <a:rPr lang="en-US" dirty="0"/>
              <a:t>The GSM network encryption algorithms belong to the family of algorithms called A5 </a:t>
            </a:r>
          </a:p>
          <a:p>
            <a:r>
              <a:rPr lang="en-US" dirty="0"/>
              <a:t>Due to the policy of security through obscurity it has not been possible to openly test the robustness of these algorithms</a:t>
            </a:r>
          </a:p>
          <a:p>
            <a:r>
              <a:rPr lang="en-US" dirty="0"/>
              <a:t>Even in case mobile phones are able to use 3G or 4G which have much stronger encryption than 2G GSM, the base station can downgrade the radio communication to 2G GSM and specify A5/0 (no encryption)</a:t>
            </a:r>
          </a:p>
          <a:p>
            <a:r>
              <a:rPr lang="en-US" dirty="0"/>
              <a:t>This is the basis for eavesdropping attacks on mobile radio networks using a fake base station commonly called an IMSI catcher</a:t>
            </a:r>
          </a:p>
        </p:txBody>
      </p:sp>
    </p:spTree>
    <p:extLst>
      <p:ext uri="{BB962C8B-B14F-4D97-AF65-F5344CB8AC3E}">
        <p14:creationId xmlns:p14="http://schemas.microsoft.com/office/powerpoint/2010/main" val="3884340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Attacks based On GSM           2 of 2</a:t>
            </a:r>
          </a:p>
        </p:txBody>
      </p:sp>
      <p:sp>
        <p:nvSpPr>
          <p:cNvPr id="3" name="Content Placeholder 2"/>
          <p:cNvSpPr>
            <a:spLocks noGrp="1"/>
          </p:cNvSpPr>
          <p:nvPr>
            <p:ph idx="1"/>
          </p:nvPr>
        </p:nvSpPr>
        <p:spPr>
          <a:xfrm>
            <a:off x="684212" y="685800"/>
            <a:ext cx="10098088" cy="3615267"/>
          </a:xfrm>
        </p:spPr>
        <p:txBody>
          <a:bodyPr>
            <a:normAutofit/>
          </a:bodyPr>
          <a:lstStyle/>
          <a:p>
            <a:r>
              <a:rPr lang="en-US" dirty="0"/>
              <a:t>In addition, tracing of mobile terminals is diﬃcult since each time the mobile terminal is accessing or being accessed by the network, a new temporary identity (TMSI) is allocated to the mobile terminal</a:t>
            </a:r>
          </a:p>
          <a:p>
            <a:r>
              <a:rPr lang="en-US" dirty="0"/>
              <a:t>The TSMI is used as identity of the mobile terminal the next time it accesses the network</a:t>
            </a:r>
          </a:p>
          <a:p>
            <a:r>
              <a:rPr lang="en-US" dirty="0"/>
              <a:t>The TMSI is sent to the mobile terminal in encrypted messages</a:t>
            </a:r>
          </a:p>
          <a:p>
            <a:r>
              <a:rPr lang="en-US" dirty="0"/>
              <a:t>Once the encryption algorithm of GSM is broken, the attacker can intercept all unencrypted communications made by the victim’s smartphone</a:t>
            </a:r>
          </a:p>
        </p:txBody>
      </p:sp>
    </p:spTree>
    <p:extLst>
      <p:ext uri="{BB962C8B-B14F-4D97-AF65-F5344CB8AC3E}">
        <p14:creationId xmlns:p14="http://schemas.microsoft.com/office/powerpoint/2010/main" val="3024617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Bluetooth-Based Attacks</a:t>
            </a:r>
          </a:p>
        </p:txBody>
      </p:sp>
      <p:sp>
        <p:nvSpPr>
          <p:cNvPr id="3" name="Content Placeholder 2"/>
          <p:cNvSpPr>
            <a:spLocks noGrp="1"/>
          </p:cNvSpPr>
          <p:nvPr>
            <p:ph idx="1"/>
          </p:nvPr>
        </p:nvSpPr>
        <p:spPr>
          <a:xfrm>
            <a:off x="684212" y="685800"/>
            <a:ext cx="10113328" cy="3615267"/>
          </a:xfrm>
        </p:spPr>
        <p:txBody>
          <a:bodyPr>
            <a:normAutofit lnSpcReduction="10000"/>
          </a:bodyPr>
          <a:lstStyle/>
          <a:p>
            <a:r>
              <a:rPr lang="en-US" dirty="0"/>
              <a:t>Security issues related to Bluetooth on mobile devices have been studied and have shown numerous problems on diﬀerent phones </a:t>
            </a:r>
          </a:p>
          <a:p>
            <a:r>
              <a:rPr lang="en-US" dirty="0"/>
              <a:t>One easy to exploit vulnerability: unregistered services do not require authentication, and vulnerable applications have a virtual serial port used to control the phone </a:t>
            </a:r>
          </a:p>
          <a:p>
            <a:r>
              <a:rPr lang="en-US" dirty="0"/>
              <a:t>An attacker only needed to connect to the port to take full control of the device</a:t>
            </a:r>
          </a:p>
          <a:p>
            <a:r>
              <a:rPr lang="en-US" dirty="0"/>
              <a:t>Another example: a phone must be within reach and Bluetooth in discovery mode. The attacker sends a ﬁle via Bluetooth</a:t>
            </a:r>
          </a:p>
          <a:p>
            <a:r>
              <a:rPr lang="en-US" dirty="0"/>
              <a:t>If the recipient accepts, a virus is transmitted</a:t>
            </a:r>
          </a:p>
        </p:txBody>
      </p:sp>
    </p:spTree>
    <p:extLst>
      <p:ext uri="{BB962C8B-B14F-4D97-AF65-F5344CB8AC3E}">
        <p14:creationId xmlns:p14="http://schemas.microsoft.com/office/powerpoint/2010/main" val="2387601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Potential Exploits</a:t>
            </a:r>
          </a:p>
        </p:txBody>
      </p:sp>
      <p:sp>
        <p:nvSpPr>
          <p:cNvPr id="3" name="Content Placeholder 2"/>
          <p:cNvSpPr>
            <a:spLocks noGrp="1"/>
          </p:cNvSpPr>
          <p:nvPr>
            <p:ph idx="1"/>
          </p:nvPr>
        </p:nvSpPr>
        <p:spPr/>
        <p:txBody>
          <a:bodyPr/>
          <a:lstStyle/>
          <a:p>
            <a:r>
              <a:rPr lang="en-US" dirty="0"/>
              <a:t>Web browser exploits</a:t>
            </a:r>
          </a:p>
          <a:p>
            <a:r>
              <a:rPr lang="en-US" dirty="0"/>
              <a:t>Operating system exploits</a:t>
            </a:r>
          </a:p>
          <a:p>
            <a:r>
              <a:rPr lang="en-US" dirty="0"/>
              <a:t>Wi-Fi exploits</a:t>
            </a:r>
          </a:p>
        </p:txBody>
      </p:sp>
    </p:spTree>
    <p:extLst>
      <p:ext uri="{BB962C8B-B14F-4D97-AF65-F5344CB8AC3E}">
        <p14:creationId xmlns:p14="http://schemas.microsoft.com/office/powerpoint/2010/main" val="3869599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Hardware Deficiency Attacks</a:t>
            </a:r>
          </a:p>
        </p:txBody>
      </p:sp>
      <p:sp>
        <p:nvSpPr>
          <p:cNvPr id="3" name="Content Placeholder 2"/>
          <p:cNvSpPr>
            <a:spLocks noGrp="1"/>
          </p:cNvSpPr>
          <p:nvPr>
            <p:ph idx="1"/>
          </p:nvPr>
        </p:nvSpPr>
        <p:spPr>
          <a:xfrm>
            <a:off x="684212" y="685800"/>
            <a:ext cx="10075228" cy="3615267"/>
          </a:xfrm>
        </p:spPr>
        <p:txBody>
          <a:bodyPr>
            <a:normAutofit/>
          </a:bodyPr>
          <a:lstStyle/>
          <a:p>
            <a:r>
              <a:rPr lang="en-US" dirty="0"/>
              <a:t>Electromagnetic Waveforms</a:t>
            </a:r>
          </a:p>
          <a:p>
            <a:pPr lvl="1"/>
            <a:r>
              <a:rPr lang="en-US" sz="2000" dirty="0"/>
              <a:t>In 2015, researchers at the French government </a:t>
            </a:r>
            <a:r>
              <a:rPr lang="fr-FR" sz="2000" dirty="0" err="1"/>
              <a:t>agency</a:t>
            </a:r>
            <a:r>
              <a:rPr lang="fr-FR" sz="2000" dirty="0"/>
              <a:t>…Agence nationale de la sécurité des systèmes </a:t>
            </a:r>
            <a:r>
              <a:rPr lang="en-US" sz="2000" dirty="0" err="1"/>
              <a:t>d'information</a:t>
            </a:r>
            <a:r>
              <a:rPr lang="en-US" sz="2000" dirty="0"/>
              <a:t> (ANSSI) demonstrated the capability to trigger the voice interface of certain smartphones remotely by using “speciﬁc electromagnetic waveforms”</a:t>
            </a:r>
          </a:p>
          <a:p>
            <a:pPr lvl="1"/>
            <a:r>
              <a:rPr lang="en-US" sz="2000" dirty="0"/>
              <a:t>The exploit took advantage of antenna properties of headphone wires while plugged into the audio-output jacks of the vulnerable smartphones and eﬀectively spoofed audio input to inject commands via the audio interface</a:t>
            </a:r>
          </a:p>
        </p:txBody>
      </p:sp>
    </p:spTree>
    <p:extLst>
      <p:ext uri="{BB962C8B-B14F-4D97-AF65-F5344CB8AC3E}">
        <p14:creationId xmlns:p14="http://schemas.microsoft.com/office/powerpoint/2010/main" val="913594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Hardware Deficiency Attacks</a:t>
            </a:r>
          </a:p>
        </p:txBody>
      </p:sp>
      <p:sp>
        <p:nvSpPr>
          <p:cNvPr id="3" name="Content Placeholder 2"/>
          <p:cNvSpPr>
            <a:spLocks noGrp="1"/>
          </p:cNvSpPr>
          <p:nvPr>
            <p:ph idx="1"/>
          </p:nvPr>
        </p:nvSpPr>
        <p:spPr>
          <a:xfrm>
            <a:off x="684212" y="685800"/>
            <a:ext cx="10341928" cy="3615267"/>
          </a:xfrm>
        </p:spPr>
        <p:txBody>
          <a:bodyPr/>
          <a:lstStyle/>
          <a:p>
            <a:r>
              <a:rPr lang="en-US" dirty="0"/>
              <a:t>Juice Jacking </a:t>
            </a:r>
          </a:p>
          <a:p>
            <a:pPr lvl="1"/>
            <a:r>
              <a:rPr lang="en-US" sz="2000" dirty="0"/>
              <a:t>A physical or hardware vulnerability speciﬁc to mobile platforms</a:t>
            </a:r>
          </a:p>
          <a:p>
            <a:pPr lvl="1"/>
            <a:r>
              <a:rPr lang="en-US" sz="2000" dirty="0"/>
              <a:t>Utilizing the dual purpose of the USB charge port, many devices have been susceptible to having data ex-ﬁltrated from, or malware installed on to a mobile device by utilizing malicious charging kiosks set up in public places, or hidden in normal charge adapter</a:t>
            </a:r>
            <a:r>
              <a:rPr lang="en-US" dirty="0"/>
              <a:t>s</a:t>
            </a:r>
          </a:p>
        </p:txBody>
      </p:sp>
    </p:spTree>
    <p:extLst>
      <p:ext uri="{BB962C8B-B14F-4D97-AF65-F5344CB8AC3E}">
        <p14:creationId xmlns:p14="http://schemas.microsoft.com/office/powerpoint/2010/main" val="4060434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Password Cracking</a:t>
            </a:r>
          </a:p>
        </p:txBody>
      </p:sp>
      <p:sp>
        <p:nvSpPr>
          <p:cNvPr id="3" name="Content Placeholder 2"/>
          <p:cNvSpPr>
            <a:spLocks noGrp="1"/>
          </p:cNvSpPr>
          <p:nvPr>
            <p:ph idx="1"/>
          </p:nvPr>
        </p:nvSpPr>
        <p:spPr>
          <a:xfrm>
            <a:off x="684212" y="685800"/>
            <a:ext cx="10212388" cy="3615267"/>
          </a:xfrm>
        </p:spPr>
        <p:txBody>
          <a:bodyPr>
            <a:normAutofit/>
          </a:bodyPr>
          <a:lstStyle/>
          <a:p>
            <a:r>
              <a:rPr lang="en-US" dirty="0"/>
              <a:t>In 2010, researcher from the University of Pennsylvania investigated the possibility of cracking a device’s password through a smudge attack (literally imaging the ﬁnger smudges on the screen to discern the user’s password)</a:t>
            </a:r>
          </a:p>
          <a:p>
            <a:r>
              <a:rPr lang="en-US" dirty="0"/>
              <a:t>The researchers were able to discern the device password up to 68% of the time under certain conditions</a:t>
            </a:r>
          </a:p>
          <a:p>
            <a:r>
              <a:rPr lang="en-US" dirty="0"/>
              <a:t>Outsiders may perform over-the-shoulder on victims, such as watching speciﬁc keystrokes or pattern gestures, to unlock device password or passcode</a:t>
            </a:r>
          </a:p>
        </p:txBody>
      </p:sp>
    </p:spTree>
    <p:extLst>
      <p:ext uri="{BB962C8B-B14F-4D97-AF65-F5344CB8AC3E}">
        <p14:creationId xmlns:p14="http://schemas.microsoft.com/office/powerpoint/2010/main" val="11053398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Malware Attacks</a:t>
            </a:r>
          </a:p>
        </p:txBody>
      </p:sp>
      <p:sp>
        <p:nvSpPr>
          <p:cNvPr id="3" name="Content Placeholder 2"/>
          <p:cNvSpPr>
            <a:spLocks noGrp="1"/>
          </p:cNvSpPr>
          <p:nvPr>
            <p:ph idx="1"/>
          </p:nvPr>
        </p:nvSpPr>
        <p:spPr>
          <a:xfrm>
            <a:off x="684212" y="685800"/>
            <a:ext cx="10341928" cy="3615267"/>
          </a:xfrm>
        </p:spPr>
        <p:txBody>
          <a:bodyPr>
            <a:normAutofit fontScale="92500" lnSpcReduction="20000"/>
          </a:bodyPr>
          <a:lstStyle/>
          <a:p>
            <a:r>
              <a:rPr lang="en-US" dirty="0"/>
              <a:t>As smartphones are a permanent point of access to the internet (mostly on), they can be compromised as easily as computers with malware</a:t>
            </a:r>
          </a:p>
          <a:p>
            <a:r>
              <a:rPr lang="en-US" dirty="0"/>
              <a:t>Malware are far less numerous and important to smartphones as they are to computers </a:t>
            </a:r>
          </a:p>
          <a:p>
            <a:r>
              <a:rPr lang="en-US" dirty="0"/>
              <a:t>Typically an attack on a smartphone made by malware takes place in 3 phases: the infection of a host, the accomplishment of its goal, and the spread of the malware to other systems</a:t>
            </a:r>
          </a:p>
          <a:p>
            <a:r>
              <a:rPr lang="en-US" dirty="0"/>
              <a:t>Malware often use the resources offered by the infected smartphones </a:t>
            </a:r>
          </a:p>
          <a:p>
            <a:r>
              <a:rPr lang="en-US" dirty="0"/>
              <a:t>It will use the output devices such as Bluetooth or infrared, but it may also use the address book or email address of the person to infect the user’s acquaintances </a:t>
            </a:r>
          </a:p>
          <a:p>
            <a:r>
              <a:rPr lang="en-US" dirty="0"/>
              <a:t>The malware exploits the trust that is given to data sent by an acquaintance</a:t>
            </a:r>
          </a:p>
        </p:txBody>
      </p:sp>
    </p:spTree>
    <p:extLst>
      <p:ext uri="{BB962C8B-B14F-4D97-AF65-F5344CB8AC3E}">
        <p14:creationId xmlns:p14="http://schemas.microsoft.com/office/powerpoint/2010/main" val="21673083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Malware portability </a:t>
            </a:r>
          </a:p>
        </p:txBody>
      </p:sp>
      <p:sp>
        <p:nvSpPr>
          <p:cNvPr id="3" name="Content Placeholder 2"/>
          <p:cNvSpPr>
            <a:spLocks noGrp="1"/>
          </p:cNvSpPr>
          <p:nvPr>
            <p:ph idx="1"/>
          </p:nvPr>
        </p:nvSpPr>
        <p:spPr>
          <a:xfrm>
            <a:off x="684212" y="685800"/>
            <a:ext cx="10212388" cy="3901440"/>
          </a:xfrm>
        </p:spPr>
        <p:txBody>
          <a:bodyPr>
            <a:normAutofit fontScale="85000" lnSpcReduction="10000"/>
          </a:bodyPr>
          <a:lstStyle/>
          <a:p>
            <a:r>
              <a:rPr lang="en-US" dirty="0"/>
              <a:t>There is a multitude of malware, which is partly due to the variety of operating systems on smartphones</a:t>
            </a:r>
          </a:p>
          <a:p>
            <a:r>
              <a:rPr lang="en-US" dirty="0"/>
              <a:t>Attackers can choose to make their malware target multiple platforms, and malware can be found which attacks an OS but is able to spread to diﬀerent systems</a:t>
            </a:r>
          </a:p>
          <a:p>
            <a:r>
              <a:rPr lang="en-US" dirty="0"/>
              <a:t>Malware can use runtime environments like Java virtual machine or the .NET Framework</a:t>
            </a:r>
          </a:p>
          <a:p>
            <a:r>
              <a:rPr lang="en-US" dirty="0"/>
              <a:t>They can also use other libraries present in many operating systems</a:t>
            </a:r>
          </a:p>
          <a:p>
            <a:r>
              <a:rPr lang="en-US" dirty="0"/>
              <a:t>Other malware carry several executable ﬁles in order to run in multiple environments and they utilize these during the propagation process </a:t>
            </a:r>
          </a:p>
          <a:p>
            <a:r>
              <a:rPr lang="en-US" dirty="0"/>
              <a:t>In practice, this type of malware requires a connection between the two operating systems to use as an attack vector</a:t>
            </a:r>
          </a:p>
          <a:p>
            <a:r>
              <a:rPr lang="en-US" dirty="0"/>
              <a:t>Memory cards can be used for this purpose, or synchronization software can be used to propagate the virus</a:t>
            </a:r>
          </a:p>
        </p:txBody>
      </p:sp>
    </p:spTree>
    <p:extLst>
      <p:ext uri="{BB962C8B-B14F-4D97-AF65-F5344CB8AC3E}">
        <p14:creationId xmlns:p14="http://schemas.microsoft.com/office/powerpoint/2010/main" val="35958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Countermeasures</a:t>
            </a:r>
          </a:p>
        </p:txBody>
      </p:sp>
      <p:sp>
        <p:nvSpPr>
          <p:cNvPr id="5" name="Text Placeholder 4"/>
          <p:cNvSpPr>
            <a:spLocks noGrp="1"/>
          </p:cNvSpPr>
          <p:nvPr>
            <p:ph type="body" idx="1"/>
          </p:nvPr>
        </p:nvSpPr>
        <p:spPr/>
        <p:txBody>
          <a:bodyPr/>
          <a:lstStyle/>
          <a:p>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16240" y="91440"/>
            <a:ext cx="3972560" cy="397256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225895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Introduction/Overview        1 of 2</a:t>
            </a:r>
          </a:p>
        </p:txBody>
      </p:sp>
      <p:sp>
        <p:nvSpPr>
          <p:cNvPr id="3" name="Content Placeholder 2"/>
          <p:cNvSpPr>
            <a:spLocks noGrp="1"/>
          </p:cNvSpPr>
          <p:nvPr>
            <p:ph idx="1"/>
          </p:nvPr>
        </p:nvSpPr>
        <p:spPr>
          <a:xfrm>
            <a:off x="684212" y="685800"/>
            <a:ext cx="10044748" cy="3615267"/>
          </a:xfrm>
        </p:spPr>
        <p:txBody>
          <a:bodyPr>
            <a:normAutofit/>
          </a:bodyPr>
          <a:lstStyle/>
          <a:p>
            <a:r>
              <a:rPr lang="en-US" dirty="0"/>
              <a:t>More and more users and businesses use smartphones to communicate, but also to plan and organize their users’ work and also private life </a:t>
            </a:r>
          </a:p>
          <a:p>
            <a:r>
              <a:rPr lang="en-US" dirty="0"/>
              <a:t>Within companies, these technologies are causing profound changes in the organization of information systems and therefore they have become the source of new risks</a:t>
            </a:r>
          </a:p>
          <a:p>
            <a:r>
              <a:rPr lang="en-US" dirty="0"/>
              <a:t>Indeed, smartphones collect and compile an increasing amount of sensitive information to which access must be controlled to protect the privacy of the user and the intellectual property of the company</a:t>
            </a:r>
          </a:p>
        </p:txBody>
      </p:sp>
    </p:spTree>
    <p:extLst>
      <p:ext uri="{BB962C8B-B14F-4D97-AF65-F5344CB8AC3E}">
        <p14:creationId xmlns:p14="http://schemas.microsoft.com/office/powerpoint/2010/main" val="20357119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 Security</a:t>
            </a:r>
          </a:p>
        </p:txBody>
      </p:sp>
      <p:sp>
        <p:nvSpPr>
          <p:cNvPr id="3" name="Content Placeholder 2"/>
          <p:cNvSpPr>
            <a:spLocks noGrp="1"/>
          </p:cNvSpPr>
          <p:nvPr>
            <p:ph idx="1"/>
          </p:nvPr>
        </p:nvSpPr>
        <p:spPr>
          <a:xfrm>
            <a:off x="684212" y="685800"/>
            <a:ext cx="10303828" cy="3992880"/>
          </a:xfrm>
        </p:spPr>
        <p:txBody>
          <a:bodyPr>
            <a:normAutofit fontScale="92500" lnSpcReduction="20000"/>
          </a:bodyPr>
          <a:lstStyle/>
          <a:p>
            <a:r>
              <a:rPr lang="en-US" dirty="0"/>
              <a:t>A central paradigm in mobile operating systems is the idea of a sandbox </a:t>
            </a:r>
          </a:p>
          <a:p>
            <a:r>
              <a:rPr lang="en-US" dirty="0"/>
              <a:t>Since smartphones are designed to accommodate many applications, they must have mechanisms to ensure these applications are safe for the phone itself, for other applications and data on the system, and for the user </a:t>
            </a:r>
          </a:p>
          <a:p>
            <a:r>
              <a:rPr lang="en-US" dirty="0"/>
              <a:t>If a malicious program reaches a mobile device, the vulnerable area presented by the system must be as small as possible. </a:t>
            </a:r>
          </a:p>
          <a:p>
            <a:r>
              <a:rPr lang="en-US" dirty="0"/>
              <a:t>Sandboxing extends this idea to compartmentalize diﬀerent processes, preventing them from interacting and damaging each other. </a:t>
            </a:r>
          </a:p>
          <a:p>
            <a:r>
              <a:rPr lang="en-US" dirty="0"/>
              <a:t>Based on the history of operating systems, sandboxing has different implementations. </a:t>
            </a:r>
          </a:p>
          <a:p>
            <a:pPr lvl="1"/>
            <a:r>
              <a:rPr lang="en-US" sz="2000" dirty="0"/>
              <a:t>iOS focuses on limiting access to its public API for applications from the App Store by default</a:t>
            </a:r>
          </a:p>
          <a:p>
            <a:pPr lvl="1"/>
            <a:r>
              <a:rPr lang="en-US" sz="2000" dirty="0"/>
              <a:t>Android bases its sandboxing on its legacy of Linux and </a:t>
            </a:r>
            <a:r>
              <a:rPr lang="en-US" sz="2000" dirty="0" err="1"/>
              <a:t>TrustedBSD</a:t>
            </a:r>
            <a:endParaRPr lang="en-US" sz="2000" dirty="0"/>
          </a:p>
        </p:txBody>
      </p:sp>
    </p:spTree>
    <p:extLst>
      <p:ext uri="{BB962C8B-B14F-4D97-AF65-F5344CB8AC3E}">
        <p14:creationId xmlns:p14="http://schemas.microsoft.com/office/powerpoint/2010/main" val="24013027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Rootkit Detectors</a:t>
            </a:r>
          </a:p>
        </p:txBody>
      </p:sp>
      <p:sp>
        <p:nvSpPr>
          <p:cNvPr id="3" name="Content Placeholder 2"/>
          <p:cNvSpPr>
            <a:spLocks noGrp="1"/>
          </p:cNvSpPr>
          <p:nvPr>
            <p:ph idx="1"/>
          </p:nvPr>
        </p:nvSpPr>
        <p:spPr>
          <a:xfrm>
            <a:off x="684212" y="685800"/>
            <a:ext cx="10608628" cy="3901440"/>
          </a:xfrm>
        </p:spPr>
        <p:txBody>
          <a:bodyPr>
            <a:normAutofit fontScale="92500"/>
          </a:bodyPr>
          <a:lstStyle/>
          <a:p>
            <a:r>
              <a:rPr lang="en-US" dirty="0"/>
              <a:t>The intrusion of a rootkit in the system is a great danger in the same way as on a computer</a:t>
            </a:r>
          </a:p>
          <a:p>
            <a:r>
              <a:rPr lang="en-US" dirty="0"/>
              <a:t>With this type of malicious program, the result could be a partial or complete bypass of the device security, and the acquisition of administrator rights by the attacker </a:t>
            </a:r>
          </a:p>
          <a:p>
            <a:r>
              <a:rPr lang="en-US" dirty="0"/>
              <a:t>If this happens, then nothing prevents the attacker from studying or disabling the safety features that were circumvented, deploying the applications they want, or disseminating a method of intrusion by a rootkit to a wider audience</a:t>
            </a:r>
          </a:p>
          <a:p>
            <a:r>
              <a:rPr lang="en-US" dirty="0"/>
              <a:t>The Chain of trust in iOS relies on the signature of the diﬀerent applications required to start the operating system, and a certiﬁcate signed by Apple</a:t>
            </a:r>
          </a:p>
          <a:p>
            <a:r>
              <a:rPr lang="en-US" dirty="0"/>
              <a:t>In the event that the signature checks are inconclusive, the device detects this and stops the boot-up</a:t>
            </a:r>
          </a:p>
        </p:txBody>
      </p:sp>
    </p:spTree>
    <p:extLst>
      <p:ext uri="{BB962C8B-B14F-4D97-AF65-F5344CB8AC3E}">
        <p14:creationId xmlns:p14="http://schemas.microsoft.com/office/powerpoint/2010/main" val="2201245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 Isolation</a:t>
            </a:r>
          </a:p>
        </p:txBody>
      </p:sp>
      <p:sp>
        <p:nvSpPr>
          <p:cNvPr id="3" name="Content Placeholder 2"/>
          <p:cNvSpPr>
            <a:spLocks noGrp="1"/>
          </p:cNvSpPr>
          <p:nvPr>
            <p:ph idx="1"/>
          </p:nvPr>
        </p:nvSpPr>
        <p:spPr>
          <a:xfrm>
            <a:off x="684212" y="685800"/>
            <a:ext cx="10113328" cy="3615267"/>
          </a:xfrm>
        </p:spPr>
        <p:txBody>
          <a:bodyPr>
            <a:normAutofit/>
          </a:bodyPr>
          <a:lstStyle/>
          <a:p>
            <a:r>
              <a:rPr lang="en-US" dirty="0"/>
              <a:t>Android uses mechanisms of user process isolation inherited from Linux </a:t>
            </a:r>
          </a:p>
          <a:p>
            <a:r>
              <a:rPr lang="en-US" dirty="0"/>
              <a:t>Each application has a user associated with it, and a tuple (UID, GID)</a:t>
            </a:r>
          </a:p>
          <a:p>
            <a:r>
              <a:rPr lang="en-US" dirty="0"/>
              <a:t>This approach serves as a sandbox: while applications can be malicious, they can not get out of the sandbox reserved for them by their identiﬁers, and thus cannot interfere with the proper functioning of the system</a:t>
            </a:r>
          </a:p>
          <a:p>
            <a:r>
              <a:rPr lang="en-US" dirty="0"/>
              <a:t>For example, since it is impossible for a process to end the process of another user, an application can thus not stop the execution of another</a:t>
            </a:r>
          </a:p>
        </p:txBody>
      </p:sp>
    </p:spTree>
    <p:extLst>
      <p:ext uri="{BB962C8B-B14F-4D97-AF65-F5344CB8AC3E}">
        <p14:creationId xmlns:p14="http://schemas.microsoft.com/office/powerpoint/2010/main" val="25224703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File Permissions</a:t>
            </a:r>
          </a:p>
        </p:txBody>
      </p:sp>
      <p:sp>
        <p:nvSpPr>
          <p:cNvPr id="3" name="Content Placeholder 2"/>
          <p:cNvSpPr>
            <a:spLocks noGrp="1"/>
          </p:cNvSpPr>
          <p:nvPr>
            <p:ph idx="1"/>
          </p:nvPr>
        </p:nvSpPr>
        <p:spPr>
          <a:xfrm>
            <a:off x="684212" y="685800"/>
            <a:ext cx="10212388" cy="3615267"/>
          </a:xfrm>
        </p:spPr>
        <p:txBody>
          <a:bodyPr/>
          <a:lstStyle/>
          <a:p>
            <a:r>
              <a:rPr lang="en-US" dirty="0"/>
              <a:t>From the legacy of Linux, there are ﬁle system permissions mechanisms</a:t>
            </a:r>
          </a:p>
          <a:p>
            <a:r>
              <a:rPr lang="en-US" dirty="0"/>
              <a:t>They help with sandboxing: a process can not edit any ﬁles it wants</a:t>
            </a:r>
          </a:p>
          <a:p>
            <a:r>
              <a:rPr lang="en-US" dirty="0"/>
              <a:t>It is therefore not possible to freely corrupt ﬁles necessary for the operation of another application or system </a:t>
            </a:r>
          </a:p>
          <a:p>
            <a:r>
              <a:rPr lang="en-US" dirty="0"/>
              <a:t>In the Android OS, there is also the method of locking memory permissions </a:t>
            </a:r>
          </a:p>
          <a:p>
            <a:r>
              <a:rPr lang="en-US" dirty="0"/>
              <a:t>It is not possible to change the permissions of ﬁles installed on the SD card from the phone, and consequently it is impossible to install applications </a:t>
            </a:r>
          </a:p>
        </p:txBody>
      </p:sp>
    </p:spTree>
    <p:extLst>
      <p:ext uri="{BB962C8B-B14F-4D97-AF65-F5344CB8AC3E}">
        <p14:creationId xmlns:p14="http://schemas.microsoft.com/office/powerpoint/2010/main" val="22173877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Memory Protection</a:t>
            </a:r>
          </a:p>
        </p:txBody>
      </p:sp>
      <p:sp>
        <p:nvSpPr>
          <p:cNvPr id="3" name="Content Placeholder 2"/>
          <p:cNvSpPr>
            <a:spLocks noGrp="1"/>
          </p:cNvSpPr>
          <p:nvPr>
            <p:ph idx="1"/>
          </p:nvPr>
        </p:nvSpPr>
        <p:spPr>
          <a:xfrm>
            <a:off x="684212" y="685800"/>
            <a:ext cx="10380028" cy="3615267"/>
          </a:xfrm>
        </p:spPr>
        <p:txBody>
          <a:bodyPr/>
          <a:lstStyle/>
          <a:p>
            <a:r>
              <a:rPr lang="en-US" dirty="0"/>
              <a:t>Memory protection prevents privilege escalation</a:t>
            </a:r>
          </a:p>
          <a:p>
            <a:r>
              <a:rPr lang="en-US" dirty="0"/>
              <a:t>If a process managed to reach the area allocated to other processes, it could write in the memory of a process with rights superior to their own, with root as the worst case scenario, and perform actions which are beyond its permissions on the system</a:t>
            </a:r>
          </a:p>
        </p:txBody>
      </p:sp>
    </p:spTree>
    <p:extLst>
      <p:ext uri="{BB962C8B-B14F-4D97-AF65-F5344CB8AC3E}">
        <p14:creationId xmlns:p14="http://schemas.microsoft.com/office/powerpoint/2010/main" val="38537477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Runtime Environment Controls</a:t>
            </a:r>
          </a:p>
        </p:txBody>
      </p:sp>
      <p:sp>
        <p:nvSpPr>
          <p:cNvPr id="3" name="Content Placeholder 2"/>
          <p:cNvSpPr>
            <a:spLocks noGrp="1"/>
          </p:cNvSpPr>
          <p:nvPr>
            <p:ph idx="1"/>
          </p:nvPr>
        </p:nvSpPr>
        <p:spPr>
          <a:xfrm>
            <a:off x="684212" y="685800"/>
            <a:ext cx="10212388" cy="3615267"/>
          </a:xfrm>
        </p:spPr>
        <p:txBody>
          <a:bodyPr/>
          <a:lstStyle/>
          <a:p>
            <a:r>
              <a:rPr lang="en-US" dirty="0"/>
              <a:t>Software is often developed in high-level languages, which can control what is being done by a running program</a:t>
            </a:r>
          </a:p>
          <a:p>
            <a:r>
              <a:rPr lang="en-US" dirty="0"/>
              <a:t>For example, Java Virtual Machines continuously monitor the actions of the execution threads they manage, monitor and assign resources, and prevent malicious actions</a:t>
            </a:r>
          </a:p>
          <a:p>
            <a:r>
              <a:rPr lang="en-US" dirty="0"/>
              <a:t>Buﬀer overﬂows can be prevented by these controls</a:t>
            </a:r>
          </a:p>
        </p:txBody>
      </p:sp>
    </p:spTree>
    <p:extLst>
      <p:ext uri="{BB962C8B-B14F-4D97-AF65-F5344CB8AC3E}">
        <p14:creationId xmlns:p14="http://schemas.microsoft.com/office/powerpoint/2010/main" val="40907218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Security Software</a:t>
            </a:r>
          </a:p>
        </p:txBody>
      </p:sp>
      <p:sp>
        <p:nvSpPr>
          <p:cNvPr id="3" name="Content Placeholder 2"/>
          <p:cNvSpPr>
            <a:spLocks noGrp="1"/>
          </p:cNvSpPr>
          <p:nvPr>
            <p:ph idx="1"/>
          </p:nvPr>
        </p:nvSpPr>
        <p:spPr>
          <a:xfrm>
            <a:off x="684212" y="685800"/>
            <a:ext cx="10326688" cy="4130040"/>
          </a:xfrm>
        </p:spPr>
        <p:txBody>
          <a:bodyPr>
            <a:normAutofit/>
          </a:bodyPr>
          <a:lstStyle/>
          <a:p>
            <a:r>
              <a:rPr lang="en-US" dirty="0"/>
              <a:t>Anti-virus and Firewall</a:t>
            </a:r>
          </a:p>
          <a:p>
            <a:r>
              <a:rPr lang="en-US" dirty="0"/>
              <a:t>Visual Notifications</a:t>
            </a:r>
          </a:p>
          <a:p>
            <a:pPr lvl="1"/>
            <a:r>
              <a:rPr lang="en-US" dirty="0"/>
              <a:t>In order to make the user aware of any abnormal actions, such as a call they did not initiate, one can link some functions to a visual notiﬁcation that is impossible to circumvent</a:t>
            </a:r>
          </a:p>
          <a:p>
            <a:r>
              <a:rPr lang="en-US" dirty="0"/>
              <a:t>Turing test</a:t>
            </a:r>
          </a:p>
          <a:p>
            <a:pPr lvl="1"/>
            <a:r>
              <a:rPr lang="en-US" dirty="0"/>
              <a:t>The Turing test is used to distinguish between a human and a virtual user, and it often comes as a captcha</a:t>
            </a:r>
          </a:p>
          <a:p>
            <a:r>
              <a:rPr lang="en-US" dirty="0"/>
              <a:t>Biometric identification</a:t>
            </a:r>
          </a:p>
          <a:p>
            <a:pPr lvl="1"/>
            <a:r>
              <a:rPr lang="en-US" dirty="0"/>
              <a:t>In a system with strong biometric security, only the primary user can access the smartphone</a:t>
            </a:r>
          </a:p>
        </p:txBody>
      </p:sp>
    </p:spTree>
    <p:extLst>
      <p:ext uri="{BB962C8B-B14F-4D97-AF65-F5344CB8AC3E}">
        <p14:creationId xmlns:p14="http://schemas.microsoft.com/office/powerpoint/2010/main" val="14940169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 Monitoring</a:t>
            </a:r>
          </a:p>
        </p:txBody>
      </p:sp>
      <p:sp>
        <p:nvSpPr>
          <p:cNvPr id="3" name="Content Placeholder 2"/>
          <p:cNvSpPr>
            <a:spLocks noGrp="1"/>
          </p:cNvSpPr>
          <p:nvPr>
            <p:ph idx="1"/>
          </p:nvPr>
        </p:nvSpPr>
        <p:spPr>
          <a:xfrm>
            <a:off x="684212" y="685800"/>
            <a:ext cx="10250488" cy="3947160"/>
          </a:xfrm>
        </p:spPr>
        <p:txBody>
          <a:bodyPr>
            <a:normAutofit/>
          </a:bodyPr>
          <a:lstStyle/>
          <a:p>
            <a:r>
              <a:rPr lang="en-US" dirty="0"/>
              <a:t>When an application passes the various security barriers, it can take the actions for which it was designed. </a:t>
            </a:r>
          </a:p>
          <a:p>
            <a:r>
              <a:rPr lang="en-US" dirty="0"/>
              <a:t>When such actions are triggered, the activity of a malicious application can be sometimes detected if one monitors the various resources used on the phone</a:t>
            </a:r>
          </a:p>
          <a:p>
            <a:r>
              <a:rPr lang="en-US" dirty="0"/>
              <a:t>What can be monitored:</a:t>
            </a:r>
          </a:p>
          <a:p>
            <a:pPr lvl="1"/>
            <a:r>
              <a:rPr lang="en-US" sz="2000" dirty="0"/>
              <a:t>Battery</a:t>
            </a:r>
          </a:p>
          <a:p>
            <a:pPr lvl="1"/>
            <a:r>
              <a:rPr lang="en-US" sz="2000" dirty="0"/>
              <a:t>Memory Usage</a:t>
            </a:r>
          </a:p>
          <a:p>
            <a:pPr lvl="1"/>
            <a:r>
              <a:rPr lang="en-US" sz="2000" dirty="0"/>
              <a:t>Network Traffic</a:t>
            </a:r>
          </a:p>
          <a:p>
            <a:pPr lvl="1"/>
            <a:r>
              <a:rPr lang="en-US" sz="2000" dirty="0"/>
              <a:t>Services</a:t>
            </a:r>
          </a:p>
        </p:txBody>
      </p:sp>
    </p:spTree>
    <p:extLst>
      <p:ext uri="{BB962C8B-B14F-4D97-AF65-F5344CB8AC3E}">
        <p14:creationId xmlns:p14="http://schemas.microsoft.com/office/powerpoint/2010/main" val="18239689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Network Surveillance</a:t>
            </a:r>
          </a:p>
        </p:txBody>
      </p:sp>
      <p:sp>
        <p:nvSpPr>
          <p:cNvPr id="3" name="Content Placeholder 2"/>
          <p:cNvSpPr>
            <a:spLocks noGrp="1"/>
          </p:cNvSpPr>
          <p:nvPr>
            <p:ph idx="1"/>
          </p:nvPr>
        </p:nvSpPr>
        <p:spPr>
          <a:xfrm>
            <a:off x="684212" y="685800"/>
            <a:ext cx="10250488" cy="4076700"/>
          </a:xfrm>
        </p:spPr>
        <p:txBody>
          <a:bodyPr>
            <a:normAutofit/>
          </a:bodyPr>
          <a:lstStyle/>
          <a:p>
            <a:r>
              <a:rPr lang="en-US" dirty="0"/>
              <a:t>Network traﬃc exchanged by phones can be monitored</a:t>
            </a:r>
          </a:p>
          <a:p>
            <a:r>
              <a:rPr lang="en-US" dirty="0"/>
              <a:t>One can place safeguards in network routing points in order to detect abnormal behavior </a:t>
            </a:r>
          </a:p>
          <a:p>
            <a:r>
              <a:rPr lang="en-US" dirty="0"/>
              <a:t>A mobile device’s use of network protocols is much more constrained than that of a computer, and expected network data streams can be predicted (e.g. the protocol for sending an SMS), which permits detection of anomalies in mobile networks:</a:t>
            </a:r>
          </a:p>
          <a:p>
            <a:pPr lvl="1"/>
            <a:r>
              <a:rPr lang="en-US" sz="2000" dirty="0"/>
              <a:t>Spam Filters </a:t>
            </a:r>
          </a:p>
          <a:p>
            <a:pPr lvl="1"/>
            <a:r>
              <a:rPr lang="en-US" sz="2000" dirty="0"/>
              <a:t>Encryption of stored or transmitted information</a:t>
            </a:r>
          </a:p>
          <a:p>
            <a:pPr lvl="1"/>
            <a:r>
              <a:rPr lang="en-US" sz="2000" dirty="0"/>
              <a:t>Telecom network monitoring </a:t>
            </a:r>
          </a:p>
        </p:txBody>
      </p:sp>
    </p:spTree>
    <p:extLst>
      <p:ext uri="{BB962C8B-B14F-4D97-AF65-F5344CB8AC3E}">
        <p14:creationId xmlns:p14="http://schemas.microsoft.com/office/powerpoint/2010/main" val="14382773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Generation Security      1 of 2</a:t>
            </a:r>
          </a:p>
        </p:txBody>
      </p:sp>
      <p:sp>
        <p:nvSpPr>
          <p:cNvPr id="3" name="Content Placeholder 2"/>
          <p:cNvSpPr>
            <a:spLocks noGrp="1"/>
          </p:cNvSpPr>
          <p:nvPr>
            <p:ph idx="1"/>
          </p:nvPr>
        </p:nvSpPr>
        <p:spPr>
          <a:xfrm>
            <a:off x="684212" y="685800"/>
            <a:ext cx="10349548" cy="3615267"/>
          </a:xfrm>
        </p:spPr>
        <p:txBody>
          <a:bodyPr>
            <a:normAutofit/>
          </a:bodyPr>
          <a:lstStyle/>
          <a:p>
            <a:r>
              <a:rPr lang="en-US" dirty="0"/>
              <a:t>Rich operating system: </a:t>
            </a:r>
          </a:p>
          <a:p>
            <a:pPr lvl="1"/>
            <a:r>
              <a:rPr lang="en-US" dirty="0"/>
              <a:t>In this category will fall traditional Mobile OS like Android, iOS, Symbian OS or Windows Phone</a:t>
            </a:r>
          </a:p>
          <a:p>
            <a:r>
              <a:rPr lang="en-US" dirty="0"/>
              <a:t>Secure Operating System (Secure OS): </a:t>
            </a:r>
          </a:p>
          <a:p>
            <a:pPr lvl="1"/>
            <a:r>
              <a:rPr lang="en-US" dirty="0"/>
              <a:t>A secure kernel which will run in parallel with a fully featured Rich OS, on the same processor core</a:t>
            </a:r>
          </a:p>
          <a:p>
            <a:pPr lvl="1"/>
            <a:r>
              <a:rPr lang="en-US" dirty="0"/>
              <a:t>The trusted infrastructure could include interfaces like the display or keypad to regions of PCI-E address space and memories</a:t>
            </a:r>
          </a:p>
        </p:txBody>
      </p:sp>
    </p:spTree>
    <p:extLst>
      <p:ext uri="{BB962C8B-B14F-4D97-AF65-F5344CB8AC3E}">
        <p14:creationId xmlns:p14="http://schemas.microsoft.com/office/powerpoint/2010/main" val="4062324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Introduction/Overview       2 of 2</a:t>
            </a:r>
          </a:p>
        </p:txBody>
      </p:sp>
      <p:sp>
        <p:nvSpPr>
          <p:cNvPr id="3" name="Content Placeholder 2"/>
          <p:cNvSpPr>
            <a:spLocks noGrp="1"/>
          </p:cNvSpPr>
          <p:nvPr>
            <p:ph idx="1"/>
          </p:nvPr>
        </p:nvSpPr>
        <p:spPr>
          <a:xfrm>
            <a:off x="684212" y="685800"/>
            <a:ext cx="10098088" cy="3615267"/>
          </a:xfrm>
        </p:spPr>
        <p:txBody>
          <a:bodyPr/>
          <a:lstStyle/>
          <a:p>
            <a:r>
              <a:rPr lang="en-US" dirty="0"/>
              <a:t>All smartphones, as computers, are preferred targets of attacks </a:t>
            </a:r>
          </a:p>
          <a:p>
            <a:r>
              <a:rPr lang="en-US" dirty="0"/>
              <a:t>These attacks exploit weaknesses inherent in smartphones that can come from the communication mode—like Short Message Service (SMS, aka text messaging), Multimedia Messaging Service (MMS), </a:t>
            </a:r>
            <a:r>
              <a:rPr lang="en-US" dirty="0" err="1"/>
              <a:t>wiﬁ</a:t>
            </a:r>
            <a:r>
              <a:rPr lang="en-US" dirty="0"/>
              <a:t>, Bluetooth and GSM, the de facto global standard for mobile communications </a:t>
            </a:r>
          </a:p>
          <a:p>
            <a:r>
              <a:rPr lang="en-US" dirty="0"/>
              <a:t>There are also exploits that target software vulnerabilities in the browser or operating system</a:t>
            </a:r>
          </a:p>
          <a:p>
            <a:r>
              <a:rPr lang="en-US" dirty="0"/>
              <a:t>Of course, the weakest link is the lack of knowledge users often have</a:t>
            </a:r>
          </a:p>
        </p:txBody>
      </p:sp>
    </p:spTree>
    <p:extLst>
      <p:ext uri="{BB962C8B-B14F-4D97-AF65-F5344CB8AC3E}">
        <p14:creationId xmlns:p14="http://schemas.microsoft.com/office/powerpoint/2010/main" val="17852121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Generation Security      2 of 2</a:t>
            </a:r>
          </a:p>
        </p:txBody>
      </p:sp>
      <p:sp>
        <p:nvSpPr>
          <p:cNvPr id="3" name="Content Placeholder 2"/>
          <p:cNvSpPr>
            <a:spLocks noGrp="1"/>
          </p:cNvSpPr>
          <p:nvPr>
            <p:ph idx="1"/>
          </p:nvPr>
        </p:nvSpPr>
        <p:spPr>
          <a:xfrm>
            <a:off x="684212" y="685800"/>
            <a:ext cx="10311448" cy="4038600"/>
          </a:xfrm>
        </p:spPr>
        <p:txBody>
          <a:bodyPr>
            <a:normAutofit/>
          </a:bodyPr>
          <a:lstStyle/>
          <a:p>
            <a:r>
              <a:rPr lang="en-US" dirty="0"/>
              <a:t>Trusted Execution Environment (TEE) </a:t>
            </a:r>
          </a:p>
          <a:p>
            <a:pPr lvl="1"/>
            <a:r>
              <a:rPr lang="en-US" sz="2000" dirty="0"/>
              <a:t>Made up of hardware and software </a:t>
            </a:r>
          </a:p>
          <a:p>
            <a:pPr lvl="1"/>
            <a:r>
              <a:rPr lang="en-US" sz="2000" dirty="0"/>
              <a:t>It helps in the control of access rights and houses sensitive applications, which need to be isolated from the Rich OS </a:t>
            </a:r>
          </a:p>
          <a:p>
            <a:pPr lvl="1"/>
            <a:r>
              <a:rPr lang="en-US" sz="2000" dirty="0"/>
              <a:t>It eﬀectively acts as a ﬁrewall between the “normal world” and “secure world”</a:t>
            </a:r>
          </a:p>
          <a:p>
            <a:r>
              <a:rPr lang="en-US" dirty="0"/>
              <a:t>Secure Element (SE) </a:t>
            </a:r>
          </a:p>
          <a:p>
            <a:pPr lvl="1"/>
            <a:r>
              <a:rPr lang="en-US" sz="2000" dirty="0"/>
              <a:t>The SE consists of tamper resistant hardware and associated software</a:t>
            </a:r>
          </a:p>
          <a:p>
            <a:pPr lvl="1"/>
            <a:r>
              <a:rPr lang="en-US" sz="2000" dirty="0"/>
              <a:t>It can provide high levels of security and work in tandem with the TEE </a:t>
            </a:r>
            <a:endParaRPr lang="en-US" dirty="0"/>
          </a:p>
        </p:txBody>
      </p:sp>
    </p:spTree>
    <p:extLst>
      <p:ext uri="{BB962C8B-B14F-4D97-AF65-F5344CB8AC3E}">
        <p14:creationId xmlns:p14="http://schemas.microsoft.com/office/powerpoint/2010/main" val="36316505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42677" y="213359"/>
            <a:ext cx="5568123" cy="6333741"/>
          </a:xfrm>
        </p:spPr>
      </p:pic>
    </p:spTree>
    <p:extLst>
      <p:ext uri="{BB962C8B-B14F-4D97-AF65-F5344CB8AC3E}">
        <p14:creationId xmlns:p14="http://schemas.microsoft.com/office/powerpoint/2010/main" val="1276635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Threats</a:t>
            </a:r>
          </a:p>
        </p:txBody>
      </p:sp>
      <p:sp>
        <p:nvSpPr>
          <p:cNvPr id="3" name="Content Placeholder 2"/>
          <p:cNvSpPr>
            <a:spLocks noGrp="1"/>
          </p:cNvSpPr>
          <p:nvPr>
            <p:ph idx="1"/>
          </p:nvPr>
        </p:nvSpPr>
        <p:spPr>
          <a:xfrm>
            <a:off x="684212" y="685800"/>
            <a:ext cx="9983788" cy="3615267"/>
          </a:xfrm>
        </p:spPr>
        <p:txBody>
          <a:bodyPr>
            <a:normAutofit/>
          </a:bodyPr>
          <a:lstStyle/>
          <a:p>
            <a:r>
              <a:rPr lang="en-US" dirty="0"/>
              <a:t>A smartphone user is exposed to various threats when they use their phone </a:t>
            </a:r>
          </a:p>
          <a:p>
            <a:r>
              <a:rPr lang="en-US" dirty="0"/>
              <a:t>In just the last two quarters of 2012, the number of unique mobile threats grew by 261%, according to ABI Research</a:t>
            </a:r>
          </a:p>
          <a:p>
            <a:r>
              <a:rPr lang="en-US" dirty="0"/>
              <a:t>These threats can disrupt the operation of the smartphone, and transmit or modify user data</a:t>
            </a:r>
          </a:p>
          <a:p>
            <a:r>
              <a:rPr lang="en-US" dirty="0"/>
              <a:t>Since some apps could themselves be malware, their functionality and activities should be limited (I.e., restricting the apps from accessing location information via GPS, blocking access to the user’s address book, preventing the transmission of data on the network, sending SMS messages that are billed to the user, etc.)</a:t>
            </a:r>
          </a:p>
        </p:txBody>
      </p:sp>
    </p:spTree>
    <p:extLst>
      <p:ext uri="{BB962C8B-B14F-4D97-AF65-F5344CB8AC3E}">
        <p14:creationId xmlns:p14="http://schemas.microsoft.com/office/powerpoint/2010/main" val="163150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Data/Availability as Targets</a:t>
            </a:r>
          </a:p>
        </p:txBody>
      </p:sp>
      <p:sp>
        <p:nvSpPr>
          <p:cNvPr id="3" name="Content Placeholder 2"/>
          <p:cNvSpPr>
            <a:spLocks noGrp="1"/>
          </p:cNvSpPr>
          <p:nvPr>
            <p:ph idx="1"/>
          </p:nvPr>
        </p:nvSpPr>
        <p:spPr>
          <a:xfrm>
            <a:off x="684212" y="685800"/>
            <a:ext cx="9999028" cy="3615267"/>
          </a:xfrm>
        </p:spPr>
        <p:txBody>
          <a:bodyPr/>
          <a:lstStyle/>
          <a:p>
            <a:r>
              <a:rPr lang="en-US" dirty="0"/>
              <a:t>Data: Smartphones are devices for data management, and may contain sensitive data like credit card numbers, authentication information, private information, activity logs (calendar, call logs)</a:t>
            </a:r>
          </a:p>
          <a:p>
            <a:r>
              <a:rPr lang="en-US" dirty="0"/>
              <a:t>Availability: attacking a smartphone can limit access to it and deprive the owner of its use</a:t>
            </a:r>
          </a:p>
        </p:txBody>
      </p:sp>
    </p:spTree>
    <p:extLst>
      <p:ext uri="{BB962C8B-B14F-4D97-AF65-F5344CB8AC3E}">
        <p14:creationId xmlns:p14="http://schemas.microsoft.com/office/powerpoint/2010/main" val="2954218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Identity as a Target</a:t>
            </a:r>
          </a:p>
        </p:txBody>
      </p:sp>
      <p:sp>
        <p:nvSpPr>
          <p:cNvPr id="3" name="Content Placeholder 2"/>
          <p:cNvSpPr>
            <a:spLocks noGrp="1"/>
          </p:cNvSpPr>
          <p:nvPr>
            <p:ph idx="1"/>
          </p:nvPr>
        </p:nvSpPr>
        <p:spPr>
          <a:xfrm>
            <a:off x="684212" y="685800"/>
            <a:ext cx="9922828" cy="3615267"/>
          </a:xfrm>
        </p:spPr>
        <p:txBody>
          <a:bodyPr/>
          <a:lstStyle/>
          <a:p>
            <a:r>
              <a:rPr lang="en-US" dirty="0"/>
              <a:t>Smartphones are highly customizable, so the device or its contents can easily be associated with a speciﬁc person</a:t>
            </a:r>
          </a:p>
          <a:p>
            <a:r>
              <a:rPr lang="en-US" dirty="0"/>
              <a:t>For example, every mobile device can transmit information related to the owner of the mobile phone contract, and an attacker may want to steal the identity of the owner of a smartphone to commit other oﬀenses</a:t>
            </a:r>
          </a:p>
        </p:txBody>
      </p:sp>
    </p:spTree>
    <p:extLst>
      <p:ext uri="{BB962C8B-B14F-4D97-AF65-F5344CB8AC3E}">
        <p14:creationId xmlns:p14="http://schemas.microsoft.com/office/powerpoint/2010/main" val="4129408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Types of Attacks</a:t>
            </a:r>
          </a:p>
        </p:txBody>
      </p:sp>
      <p:sp>
        <p:nvSpPr>
          <p:cNvPr id="5" name="Text Placeholder 4"/>
          <p:cNvSpPr>
            <a:spLocks noGrp="1"/>
          </p:cNvSpPr>
          <p:nvPr>
            <p:ph type="body" idx="1"/>
          </p:nvPr>
        </p:nvSpPr>
        <p:spPr/>
        <p:txBody>
          <a:bodyPr/>
          <a:lstStyle/>
          <a:p>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73302" y="84500"/>
            <a:ext cx="4714875" cy="3429000"/>
          </a:xfrm>
          <a:prstGeom prst="rect">
            <a:avLst/>
          </a:prstGeom>
        </p:spPr>
      </p:pic>
    </p:spTree>
    <p:extLst>
      <p:ext uri="{BB962C8B-B14F-4D97-AF65-F5344CB8AC3E}">
        <p14:creationId xmlns:p14="http://schemas.microsoft.com/office/powerpoint/2010/main" val="1622297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Attacks based on SMS/MMS</a:t>
            </a:r>
          </a:p>
        </p:txBody>
      </p:sp>
      <p:sp>
        <p:nvSpPr>
          <p:cNvPr id="3" name="Content Placeholder 2"/>
          <p:cNvSpPr>
            <a:spLocks noGrp="1"/>
          </p:cNvSpPr>
          <p:nvPr>
            <p:ph idx="1"/>
          </p:nvPr>
        </p:nvSpPr>
        <p:spPr>
          <a:xfrm>
            <a:off x="684212" y="685800"/>
            <a:ext cx="10113328" cy="3615267"/>
          </a:xfrm>
        </p:spPr>
        <p:txBody>
          <a:bodyPr>
            <a:normAutofit fontScale="92500"/>
          </a:bodyPr>
          <a:lstStyle/>
          <a:p>
            <a:r>
              <a:rPr lang="en-US" dirty="0"/>
              <a:t>Some attacks derive from ﬂaws in the management of SMS and MMS</a:t>
            </a:r>
          </a:p>
          <a:p>
            <a:r>
              <a:rPr lang="en-US" dirty="0"/>
              <a:t>Some mobile phone models have problems in managing binary SMS messages. </a:t>
            </a:r>
          </a:p>
          <a:p>
            <a:r>
              <a:rPr lang="en-US" dirty="0"/>
              <a:t>It is possible, by sending an ill-formed block, to cause the phone to restart, leading to denial of service attacks</a:t>
            </a:r>
          </a:p>
          <a:p>
            <a:r>
              <a:rPr lang="en-US" dirty="0"/>
              <a:t>A study on the safety of the SMS infrastructure revealed that SMS messages sent from the Internet can be used to perform a distributed denial of service (DDoS) attack against the mobile telecommunications infrastructure of a big city</a:t>
            </a:r>
          </a:p>
          <a:p>
            <a:r>
              <a:rPr lang="en-US" dirty="0"/>
              <a:t>The attack exploits the delays in the delivery of messages to overload the network</a:t>
            </a:r>
          </a:p>
        </p:txBody>
      </p:sp>
    </p:spTree>
    <p:extLst>
      <p:ext uri="{BB962C8B-B14F-4D97-AF65-F5344CB8AC3E}">
        <p14:creationId xmlns:p14="http://schemas.microsoft.com/office/powerpoint/2010/main" val="2751081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Attacks based on MMS</a:t>
            </a:r>
          </a:p>
        </p:txBody>
      </p:sp>
      <p:sp>
        <p:nvSpPr>
          <p:cNvPr id="3" name="Content Placeholder 2"/>
          <p:cNvSpPr>
            <a:spLocks noGrp="1"/>
          </p:cNvSpPr>
          <p:nvPr>
            <p:ph idx="1"/>
          </p:nvPr>
        </p:nvSpPr>
        <p:spPr>
          <a:xfrm>
            <a:off x="684212" y="685800"/>
            <a:ext cx="10212388" cy="3615267"/>
          </a:xfrm>
        </p:spPr>
        <p:txBody>
          <a:bodyPr/>
          <a:lstStyle/>
          <a:p>
            <a:r>
              <a:rPr lang="en-US" dirty="0"/>
              <a:t>Another potential attack could begin with a phone that sends an MMS to other phones, with an attachment</a:t>
            </a:r>
          </a:p>
          <a:p>
            <a:pPr lvl="1"/>
            <a:r>
              <a:rPr lang="en-US" dirty="0"/>
              <a:t>This attachment is infected with a virus </a:t>
            </a:r>
          </a:p>
          <a:p>
            <a:r>
              <a:rPr lang="en-US" dirty="0"/>
              <a:t>Upon receipt of the MMS, the user can choose to open the attachment</a:t>
            </a:r>
          </a:p>
          <a:p>
            <a:r>
              <a:rPr lang="en-US" dirty="0"/>
              <a:t>If it is opened, the phone is infected, and the virus sends an MMS with an infected attachment to all the contacts in the address book</a:t>
            </a:r>
          </a:p>
        </p:txBody>
      </p:sp>
    </p:spTree>
    <p:extLst>
      <p:ext uri="{BB962C8B-B14F-4D97-AF65-F5344CB8AC3E}">
        <p14:creationId xmlns:p14="http://schemas.microsoft.com/office/powerpoint/2010/main" val="317832951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96</TotalTime>
  <Words>2335</Words>
  <Application>Microsoft Office PowerPoint</Application>
  <PresentationFormat>Widescreen</PresentationFormat>
  <Paragraphs>153</Paragraphs>
  <Slides>31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31</vt:i4>
      </vt:variant>
    </vt:vector>
  </HeadingPairs>
  <TitlesOfParts>
    <vt:vector size="34" baseType="lpstr">
      <vt:lpstr>Century Gothic</vt:lpstr>
      <vt:lpstr>Wingdings 3</vt:lpstr>
      <vt:lpstr>Slice</vt:lpstr>
      <vt:lpstr>Mobile Security </vt:lpstr>
      <vt:lpstr>Introduction/Overview        1 of 2</vt:lpstr>
      <vt:lpstr>Introduction/Overview       2 of 2</vt:lpstr>
      <vt:lpstr>Threats</vt:lpstr>
      <vt:lpstr>Data/Availability as Targets</vt:lpstr>
      <vt:lpstr>Identity as a Target</vt:lpstr>
      <vt:lpstr>Types of Attacks</vt:lpstr>
      <vt:lpstr>Attacks based on SMS/MMS</vt:lpstr>
      <vt:lpstr>Attacks based on MMS</vt:lpstr>
      <vt:lpstr>Attacks based On GSM           1 of 2</vt:lpstr>
      <vt:lpstr>Attacks based On GSM           2 of 2</vt:lpstr>
      <vt:lpstr>Bluetooth-Based Attacks</vt:lpstr>
      <vt:lpstr>Other Potential Exploits</vt:lpstr>
      <vt:lpstr>Hardware Deficiency Attacks</vt:lpstr>
      <vt:lpstr>Hardware Deficiency Attacks</vt:lpstr>
      <vt:lpstr>Password Cracking</vt:lpstr>
      <vt:lpstr>Malware Attacks</vt:lpstr>
      <vt:lpstr>Malware portability </vt:lpstr>
      <vt:lpstr>Countermeasures</vt:lpstr>
      <vt:lpstr>OS Security</vt:lpstr>
      <vt:lpstr>Rootkit Detectors</vt:lpstr>
      <vt:lpstr>Process Isolation</vt:lpstr>
      <vt:lpstr>File Permissions</vt:lpstr>
      <vt:lpstr>Memory Protection</vt:lpstr>
      <vt:lpstr>Runtime Environment Controls</vt:lpstr>
      <vt:lpstr>Security Software</vt:lpstr>
      <vt:lpstr>Resource Monitoring</vt:lpstr>
      <vt:lpstr>Network Surveillance</vt:lpstr>
      <vt:lpstr>Next Generation Security      1 of 2</vt:lpstr>
      <vt:lpstr>Next Generation Security      2 of 2</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Mobile Security</dc:title>
  <dc:creator>Bob Marshall</dc:creator>
  <cp:lastModifiedBy>Bob Marshall</cp:lastModifiedBy>
  <cp:revision>11</cp:revision>
  <dcterms:created xsi:type="dcterms:W3CDTF">2017-04-27T12:38:21Z</dcterms:created>
  <dcterms:modified xsi:type="dcterms:W3CDTF">2017-04-27T14:15:16Z</dcterms:modified>
</cp:coreProperties>
</file>