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sldIdLst>
    <p:sldId id="256" r:id="rId2"/>
    <p:sldId id="257" r:id="rId3"/>
    <p:sldId id="258" r:id="rId4"/>
    <p:sldId id="259" r:id="rId5"/>
    <p:sldId id="260" r:id="rId6"/>
    <p:sldId id="275" r:id="rId7"/>
    <p:sldId id="262" r:id="rId8"/>
    <p:sldId id="263" r:id="rId9"/>
    <p:sldId id="264" r:id="rId10"/>
    <p:sldId id="265" r:id="rId11"/>
    <p:sldId id="266" r:id="rId12"/>
    <p:sldId id="267" r:id="rId13"/>
    <p:sldId id="268" r:id="rId14"/>
    <p:sldId id="269" r:id="rId15"/>
    <p:sldId id="270" r:id="rId16"/>
    <p:sldId id="271" r:id="rId17"/>
    <p:sldId id="272" r:id="rId18"/>
    <p:sldId id="276" r:id="rId19"/>
    <p:sldId id="277" r:id="rId20"/>
    <p:sldId id="278" r:id="rId21"/>
    <p:sldId id="273" r:id="rId22"/>
    <p:sldId id="279" r:id="rId23"/>
    <p:sldId id="280" r:id="rId24"/>
    <p:sldId id="281" r:id="rId25"/>
    <p:sldId id="27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6" autoAdjust="0"/>
    <p:restoredTop sz="94685" autoAdjust="0"/>
  </p:normalViewPr>
  <p:slideViewPr>
    <p:cSldViewPr snapToGrid="0">
      <p:cViewPr varScale="1">
        <p:scale>
          <a:sx n="91" d="100"/>
          <a:sy n="91" d="100"/>
        </p:scale>
        <p:origin x="60" y="36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7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6-04-12T13:15:25.802"/>
    </inkml:context>
    <inkml:brush xml:id="br0">
      <inkml:brushProperty name="width" value="0.06667" units="cm"/>
      <inkml:brushProperty name="height" value="0.06667" units="cm"/>
    </inkml:brush>
  </inkml:definitions>
  <inkml:traceGroup>
    <inkml:annotationXML>
      <emma:emma xmlns:emma="http://www.w3.org/2003/04/emma" version="1.0">
        <emma:interpretation id="{A6647BCE-BDCF-42F4-B41E-A223DD9B18F8}" emma:medium="tactile" emma:mode="ink">
          <msink:context xmlns:msink="http://schemas.microsoft.com/ink/2010/main" type="writingRegion" rotatedBoundingBox="9755,5724 9790,5724 9790,5776 9755,5776"/>
        </emma:interpretation>
      </emma:emma>
    </inkml:annotationXML>
    <inkml:traceGroup>
      <inkml:annotationXML>
        <emma:emma xmlns:emma="http://www.w3.org/2003/04/emma" version="1.0">
          <emma:interpretation id="{A5F450DA-0472-41B6-8AD6-B8FB170F03F8}" emma:medium="tactile" emma:mode="ink">
            <msink:context xmlns:msink="http://schemas.microsoft.com/ink/2010/main" type="paragraph" rotatedBoundingBox="9755,5724 9790,5724 9790,5776 9755,5776" alignmentLevel="1"/>
          </emma:interpretation>
        </emma:emma>
      </inkml:annotationXML>
      <inkml:traceGroup>
        <inkml:annotationXML>
          <emma:emma xmlns:emma="http://www.w3.org/2003/04/emma" version="1.0">
            <emma:interpretation id="{46B30FD6-3176-47F9-9327-C8DB44912258}" emma:medium="tactile" emma:mode="ink">
              <msink:context xmlns:msink="http://schemas.microsoft.com/ink/2010/main" type="line" rotatedBoundingBox="9755,5724 9790,5724 9790,5776 9755,5776"/>
            </emma:interpretation>
          </emma:emma>
        </inkml:annotationXML>
        <inkml:traceGroup>
          <inkml:annotationXML>
            <emma:emma xmlns:emma="http://www.w3.org/2003/04/emma" version="1.0">
              <emma:interpretation id="{D63854BA-2E63-48C6-9768-BDF4C228E10F}" emma:medium="tactile" emma:mode="ink">
                <msink:context xmlns:msink="http://schemas.microsoft.com/ink/2010/main" type="inkWord" rotatedBoundingBox="9755,5724 9790,5724 9790,5776 9755,5776"/>
              </emma:interpretation>
              <emma:one-of disjunction-type="recognition" id="oneOf0">
                <emma:interpretation id="interp0" emma:lang="en-US" emma:confidence="0">
                  <emma:literal>•</emma:literal>
                </emma:interpretation>
                <emma:interpretation id="interp1" emma:lang="en-US" emma:confidence="0">
                  <emma:literal>r</emma:literal>
                </emma:interpretation>
                <emma:interpretation id="interp2" emma:lang="en-US" emma:confidence="0">
                  <emma:literal>.</emma:literal>
                </emma:interpretation>
                <emma:interpretation id="interp3" emma:lang="en-US" emma:confidence="0">
                  <emma:literal>/</emma:literal>
                </emma:interpretation>
                <emma:interpretation id="interp4" emma:lang="en-US" emma:confidence="0">
                  <emma:literal>M</emma:literal>
                </emma:interpretation>
              </emma:one-of>
            </emma:emma>
          </inkml:annotationXML>
          <inkml:trace contextRef="#ctx0" brushRef="#br0">5380 3060 1664,'-3'-10'768,"6"0"384,-3 10 768,3-8-1792,4 5 128,-4 0 0,0-2 0,1 3-384,-2-1 0,1-2 256,2 5 128,-5 0-384,2-3 128,-2 3-384,0 0 0,0 0-384,0 0 0</inkml:trace>
        </inkml:traceGroup>
      </inkml:traceGroup>
    </inkml:traceGroup>
  </inkml:traceGroup>
</inkml:ink>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outerShdw blurRad="38100" dist="38100" dir="2700000" algn="tl">
                    <a:srgbClr val="000000">
                      <a:alpha val="43137"/>
                    </a:srgbClr>
                  </a:outerShdw>
                </a:effectLst>
              </a:defRPr>
            </a:lvl1pPr>
          </a:lstStyle>
          <a:p>
            <a:r>
              <a:rPr lang="en-US" dirty="0"/>
              <a:t>Click to edit Master title style</a:t>
            </a:r>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smtClean="0"/>
              <a:pPr/>
              <a:t>2/23/2020</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283063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90389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5117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02361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583815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54068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37834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600068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4750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lvl1pPr>
              <a:defRPr sz="2000"/>
            </a:lvl1pPr>
            <a:lvl2pPr>
              <a:defRPr sz="1800"/>
            </a:lvl2pPr>
            <a:lvl3pPr>
              <a:defRPr sz="1600"/>
            </a:lvl3pPr>
            <a:lvl4pPr>
              <a:defRPr sz="1400"/>
            </a:lvl4pPr>
            <a:lvl5pPr>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3548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0622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8099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1831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67515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65568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4807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8398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2/23/2020</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0634430"/>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txStyles>
    <p:titleStyle>
      <a:lvl1pPr algn="l" defTabSz="457200" rtl="0" eaLnBrk="1" latinLnBrk="0" hangingPunct="1">
        <a:spcBef>
          <a:spcPct val="0"/>
        </a:spcBef>
        <a:buNone/>
        <a:defRPr sz="3600" kern="1200" cap="all">
          <a:ln w="3175" cmpd="sng">
            <a:noFill/>
          </a:ln>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2000" kern="1200" cap="none">
          <a:solidFill>
            <a:schemeClr val="tx1"/>
          </a:solidFill>
          <a:effectLst>
            <a:outerShdw blurRad="38100" dist="38100" dir="2700000" algn="tl">
              <a:srgbClr val="000000">
                <a:alpha val="43137"/>
              </a:srgbClr>
            </a:outerShdw>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outerShdw blurRad="38100" dist="38100" dir="2700000" algn="tl">
              <a:srgbClr val="000000">
                <a:alpha val="43137"/>
              </a:srgbClr>
            </a:outerShdw>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outerShdw blurRad="38100" dist="38100" dir="2700000" algn="tl">
              <a:srgbClr val="000000">
                <a:alpha val="43137"/>
              </a:srgbClr>
            </a:outerShdw>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outerShdw blurRad="38100" dist="38100" dir="2700000" algn="tl">
              <a:srgbClr val="000000">
                <a:alpha val="43137"/>
              </a:srgbClr>
            </a:outerShdw>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outerShdw blurRad="38100" dist="38100" dir="2700000" algn="tl">
              <a:srgbClr val="000000">
                <a:alpha val="43137"/>
              </a:srgbClr>
            </a:outerShdw>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Management and Process Control</a:t>
            </a:r>
          </a:p>
        </p:txBody>
      </p:sp>
      <p:sp>
        <p:nvSpPr>
          <p:cNvPr id="3" name="Subtitle 2"/>
          <p:cNvSpPr>
            <a:spLocks noGrp="1"/>
          </p:cNvSpPr>
          <p:nvPr>
            <p:ph type="subTitle" idx="1"/>
          </p:nvPr>
        </p:nvSpPr>
        <p:spPr/>
        <p:txBody>
          <a:bodyPr/>
          <a:lstStyle/>
          <a:p>
            <a:r>
              <a:rPr lang="en-US" dirty="0"/>
              <a:t>Bob Marshall, MD, MPH, MISM, FAAFP, FAMIA</a:t>
            </a:r>
          </a:p>
          <a:p>
            <a:r>
              <a:rPr lang="en-US" dirty="0"/>
              <a:t>Program Director, DoD Clinical Informatics Fellowship</a:t>
            </a:r>
          </a:p>
        </p:txBody>
      </p:sp>
    </p:spTree>
    <p:extLst>
      <p:ext uri="{BB962C8B-B14F-4D97-AF65-F5344CB8AC3E}">
        <p14:creationId xmlns:p14="http://schemas.microsoft.com/office/powerpoint/2010/main" val="797054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FMEA Terminology</a:t>
            </a:r>
          </a:p>
        </p:txBody>
      </p:sp>
      <p:sp>
        <p:nvSpPr>
          <p:cNvPr id="3" name="Content Placeholder 2"/>
          <p:cNvSpPr>
            <a:spLocks noGrp="1"/>
          </p:cNvSpPr>
          <p:nvPr>
            <p:ph idx="1"/>
          </p:nvPr>
        </p:nvSpPr>
        <p:spPr/>
        <p:txBody>
          <a:bodyPr/>
          <a:lstStyle/>
          <a:p>
            <a:r>
              <a:rPr lang="en-US" dirty="0"/>
              <a:t>Failure mode - Specific manner or way by which a failure occurs</a:t>
            </a:r>
          </a:p>
          <a:p>
            <a:r>
              <a:rPr lang="en-US" dirty="0"/>
              <a:t>Failure cause and/or mechanism - Defects and requirements, design, process, quality control, handling or part application which the underlying cause or sequence of causes that initiate a process failure mode</a:t>
            </a:r>
          </a:p>
          <a:p>
            <a:r>
              <a:rPr lang="en-US" dirty="0"/>
              <a:t>Failure effect - Immediate consequences for failure on operation, function or functionality</a:t>
            </a:r>
          </a:p>
          <a:p>
            <a:r>
              <a:rPr lang="en-US" dirty="0"/>
              <a:t>Risk Priority Number (RPN) - Severity (of the event) * Probability (of the event occurring) * Detection (probability that the event would not be detected before the user was aware of it)</a:t>
            </a:r>
          </a:p>
        </p:txBody>
      </p:sp>
    </p:spTree>
    <p:extLst>
      <p:ext uri="{BB962C8B-B14F-4D97-AF65-F5344CB8AC3E}">
        <p14:creationId xmlns:p14="http://schemas.microsoft.com/office/powerpoint/2010/main" val="1882424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benefits of FMEA</a:t>
            </a:r>
          </a:p>
        </p:txBody>
      </p:sp>
      <p:sp>
        <p:nvSpPr>
          <p:cNvPr id="3" name="Content Placeholder 2"/>
          <p:cNvSpPr>
            <a:spLocks noGrp="1"/>
          </p:cNvSpPr>
          <p:nvPr>
            <p:ph idx="1"/>
          </p:nvPr>
        </p:nvSpPr>
        <p:spPr>
          <a:xfrm>
            <a:off x="1298028" y="1955410"/>
            <a:ext cx="9280634" cy="4543156"/>
          </a:xfrm>
        </p:spPr>
        <p:txBody>
          <a:bodyPr>
            <a:normAutofit/>
          </a:bodyPr>
          <a:lstStyle/>
          <a:p>
            <a:r>
              <a:rPr lang="en-US" sz="2000" dirty="0"/>
              <a:t>Provides documented method for selecting a design with high probability of successful operation and safety</a:t>
            </a:r>
          </a:p>
          <a:p>
            <a:r>
              <a:rPr lang="en-US" sz="2000" dirty="0"/>
              <a:t>Documented, uniformed method of assessing potential failure mechanisms, failure modes and their impact on system operation</a:t>
            </a:r>
          </a:p>
          <a:p>
            <a:r>
              <a:rPr lang="en-US" sz="2000" dirty="0"/>
              <a:t>Early identification of single failure points (SFPS) and system interface problems, which may be critical to mission success and/or safety</a:t>
            </a:r>
          </a:p>
          <a:p>
            <a:r>
              <a:rPr lang="en-US" sz="2000" dirty="0"/>
              <a:t>Effective method for evaluating the effect of proposed changes to the design and or operational procedures on mission success and safety</a:t>
            </a:r>
          </a:p>
          <a:p>
            <a:r>
              <a:rPr lang="en-US" sz="2000" dirty="0"/>
              <a:t>Basis for in-flight troubleshooting procedures and for locating performance monitoring and fault detection devices</a:t>
            </a:r>
          </a:p>
          <a:p>
            <a:r>
              <a:rPr lang="en-US" sz="2000" dirty="0"/>
              <a:t>Criteria for early planning of tests</a:t>
            </a:r>
          </a:p>
        </p:txBody>
      </p:sp>
    </p:spTree>
    <p:extLst>
      <p:ext uri="{BB962C8B-B14F-4D97-AF65-F5344CB8AC3E}">
        <p14:creationId xmlns:p14="http://schemas.microsoft.com/office/powerpoint/2010/main" val="623122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 of FMEA</a:t>
            </a:r>
          </a:p>
        </p:txBody>
      </p:sp>
      <p:sp>
        <p:nvSpPr>
          <p:cNvPr id="3" name="Content Placeholder 2"/>
          <p:cNvSpPr>
            <a:spLocks noGrp="1"/>
          </p:cNvSpPr>
          <p:nvPr>
            <p:ph idx="1"/>
          </p:nvPr>
        </p:nvSpPr>
        <p:spPr>
          <a:xfrm>
            <a:off x="1274924" y="1804384"/>
            <a:ext cx="8741434" cy="4497856"/>
          </a:xfrm>
        </p:spPr>
        <p:txBody>
          <a:bodyPr>
            <a:normAutofit lnSpcReduction="10000"/>
          </a:bodyPr>
          <a:lstStyle/>
          <a:p>
            <a:r>
              <a:rPr lang="en-US" dirty="0"/>
              <a:t>In the healthcare context, FMEA and other risk assessment methods have been found to have limited validity when used in isolation</a:t>
            </a:r>
          </a:p>
          <a:p>
            <a:pPr lvl="1"/>
            <a:r>
              <a:rPr lang="en-US" dirty="0"/>
              <a:t>Challenges around scoping and organizational boundaries appear to be major factors in this lack of validity</a:t>
            </a:r>
          </a:p>
          <a:p>
            <a:r>
              <a:rPr lang="en-US" dirty="0"/>
              <a:t>If used as a top-down tool, FMEA may only identify major failure modes in a system</a:t>
            </a:r>
          </a:p>
          <a:p>
            <a:r>
              <a:rPr lang="en-US" dirty="0"/>
              <a:t>When used as a bottom-up tool, FMEA can augment or complement fault tree analysis and identify many more causes and failure modes resulting in top-level symptoms</a:t>
            </a:r>
          </a:p>
          <a:p>
            <a:pPr lvl="1"/>
            <a:r>
              <a:rPr lang="en-US" dirty="0"/>
              <a:t>However, it is not able to discover complex failure modes involving multiple failures within a subsystem</a:t>
            </a:r>
          </a:p>
          <a:p>
            <a:r>
              <a:rPr lang="en-US" dirty="0"/>
              <a:t>Multiplication of severity, occurrence and detection rankings may result and rank reversals, where a less serious failure mode receives a higher RPN than a more serious failure mode</a:t>
            </a:r>
          </a:p>
        </p:txBody>
      </p:sp>
      <mc:AlternateContent xmlns:mc="http://schemas.openxmlformats.org/markup-compatibility/2006" xmlns:p14="http://schemas.microsoft.com/office/powerpoint/2010/main">
        <mc:Choice Requires="p14">
          <p:contentPart p14:bwMode="auto" r:id="rId2">
            <p14:nvContentPartPr>
              <p14:cNvPr id="9" name="Ink 8"/>
              <p14:cNvContentPartPr/>
              <p14:nvPr/>
            </p14:nvContentPartPr>
            <p14:xfrm>
              <a:off x="5036123" y="2060860"/>
              <a:ext cx="12960" cy="19080"/>
            </p14:xfrm>
          </p:contentPart>
        </mc:Choice>
        <mc:Fallback xmlns="">
          <p:pic>
            <p:nvPicPr>
              <p:cNvPr id="9" name="Ink 8"/>
              <p:cNvPicPr/>
              <p:nvPr/>
            </p:nvPicPr>
            <p:blipFill>
              <a:blip r:embed="rId3"/>
              <a:stretch>
                <a:fillRect/>
              </a:stretch>
            </p:blipFill>
            <p:spPr>
              <a:xfrm>
                <a:off x="5031083" y="2054380"/>
                <a:ext cx="24480" cy="29520"/>
              </a:xfrm>
              <a:prstGeom prst="rect">
                <a:avLst/>
              </a:prstGeom>
            </p:spPr>
          </p:pic>
        </mc:Fallback>
      </mc:AlternateContent>
    </p:spTree>
    <p:extLst>
      <p:ext uri="{BB962C8B-B14F-4D97-AF65-F5344CB8AC3E}">
        <p14:creationId xmlns:p14="http://schemas.microsoft.com/office/powerpoint/2010/main" val="3391374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Statistical Process Control</a:t>
            </a:r>
          </a:p>
        </p:txBody>
      </p:sp>
    </p:spTree>
    <p:extLst>
      <p:ext uri="{BB962C8B-B14F-4D97-AF65-F5344CB8AC3E}">
        <p14:creationId xmlns:p14="http://schemas.microsoft.com/office/powerpoint/2010/main" val="898982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Overview of Statistical Process Control</a:t>
            </a:r>
          </a:p>
        </p:txBody>
      </p:sp>
      <p:sp>
        <p:nvSpPr>
          <p:cNvPr id="5" name="Content Placeholder 4"/>
          <p:cNvSpPr>
            <a:spLocks noGrp="1"/>
          </p:cNvSpPr>
          <p:nvPr>
            <p:ph idx="1"/>
          </p:nvPr>
        </p:nvSpPr>
        <p:spPr>
          <a:xfrm>
            <a:off x="1450428" y="1772530"/>
            <a:ext cx="8455571" cy="4346916"/>
          </a:xfrm>
        </p:spPr>
        <p:txBody>
          <a:bodyPr>
            <a:normAutofit/>
          </a:bodyPr>
          <a:lstStyle/>
          <a:p>
            <a:r>
              <a:rPr lang="en-US" dirty="0"/>
              <a:t>A method of quality control which uses statistical methods</a:t>
            </a:r>
          </a:p>
          <a:p>
            <a:r>
              <a:rPr lang="en-US" dirty="0"/>
              <a:t>Pioneered by Walter A. </a:t>
            </a:r>
            <a:r>
              <a:rPr lang="en-US" dirty="0" err="1"/>
              <a:t>Shewart</a:t>
            </a:r>
            <a:r>
              <a:rPr lang="en-US" dirty="0"/>
              <a:t> at Bell Laboratories</a:t>
            </a:r>
          </a:p>
          <a:p>
            <a:r>
              <a:rPr lang="en-US" dirty="0"/>
              <a:t>Applied in order to monitor and control a process</a:t>
            </a:r>
          </a:p>
          <a:p>
            <a:r>
              <a:rPr lang="en-US" dirty="0"/>
              <a:t>Monitoring and controlling the process ensures that it operates at its full potential</a:t>
            </a:r>
          </a:p>
          <a:p>
            <a:r>
              <a:rPr lang="en-US" dirty="0"/>
              <a:t>At full potential, the process can make as much conforming product as possible with the minimum of waste</a:t>
            </a:r>
          </a:p>
          <a:p>
            <a:r>
              <a:rPr lang="en-US" dirty="0"/>
              <a:t>Can be applied to any process where the “conforming product” (product meeting defined specifications) output can be measured</a:t>
            </a:r>
          </a:p>
          <a:p>
            <a:r>
              <a:rPr lang="en-US" dirty="0"/>
              <a:t>Key tools used in SPC include:</a:t>
            </a:r>
          </a:p>
          <a:p>
            <a:pPr lvl="1"/>
            <a:r>
              <a:rPr lang="en-US" dirty="0"/>
              <a:t>Control charts; focus on continuous improvement; and design of experiments</a:t>
            </a:r>
          </a:p>
        </p:txBody>
      </p:sp>
    </p:spTree>
    <p:extLst>
      <p:ext uri="{BB962C8B-B14F-4D97-AF65-F5344CB8AC3E}">
        <p14:creationId xmlns:p14="http://schemas.microsoft.com/office/powerpoint/2010/main" val="2425168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Characteristics and Advantages</a:t>
            </a:r>
          </a:p>
        </p:txBody>
      </p:sp>
      <p:sp>
        <p:nvSpPr>
          <p:cNvPr id="3" name="Content Placeholder 2"/>
          <p:cNvSpPr>
            <a:spLocks noGrp="1"/>
          </p:cNvSpPr>
          <p:nvPr>
            <p:ph idx="1"/>
          </p:nvPr>
        </p:nvSpPr>
        <p:spPr>
          <a:xfrm>
            <a:off x="1179786" y="1900337"/>
            <a:ext cx="9178160" cy="3869842"/>
          </a:xfrm>
        </p:spPr>
        <p:txBody>
          <a:bodyPr>
            <a:normAutofit/>
          </a:bodyPr>
          <a:lstStyle/>
          <a:p>
            <a:r>
              <a:rPr lang="en-US" sz="2000" dirty="0"/>
              <a:t>SPC must be practiced in two phases:</a:t>
            </a:r>
          </a:p>
          <a:p>
            <a:pPr lvl="1"/>
            <a:r>
              <a:rPr lang="en-US" sz="2000" dirty="0"/>
              <a:t>Initial establishment of the process</a:t>
            </a:r>
          </a:p>
          <a:p>
            <a:pPr lvl="1"/>
            <a:r>
              <a:rPr lang="en-US" sz="2000" dirty="0"/>
              <a:t>Regular production use of the process</a:t>
            </a:r>
          </a:p>
          <a:p>
            <a:pPr lvl="2"/>
            <a:r>
              <a:rPr lang="en-US" sz="2000" dirty="0"/>
              <a:t>A decision on the period to be examined must be determined</a:t>
            </a:r>
          </a:p>
          <a:p>
            <a:r>
              <a:rPr lang="en-US" sz="2000" dirty="0"/>
              <a:t>SPC emphasizes early detection and prevention of problems vice correcting problems once they have occurred</a:t>
            </a:r>
          </a:p>
          <a:p>
            <a:r>
              <a:rPr lang="en-US" sz="2000" dirty="0"/>
              <a:t>In addition to reducing waste, SPC can lead to reduced production times and reduced likelihood the product will need to be reworked</a:t>
            </a:r>
          </a:p>
        </p:txBody>
      </p:sp>
    </p:spTree>
    <p:extLst>
      <p:ext uri="{BB962C8B-B14F-4D97-AF65-F5344CB8AC3E}">
        <p14:creationId xmlns:p14="http://schemas.microsoft.com/office/powerpoint/2010/main" val="272693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 of SPC</a:t>
            </a:r>
          </a:p>
        </p:txBody>
      </p:sp>
      <p:sp>
        <p:nvSpPr>
          <p:cNvPr id="3" name="Content Placeholder 2"/>
          <p:cNvSpPr>
            <a:spLocks noGrp="1"/>
          </p:cNvSpPr>
          <p:nvPr>
            <p:ph idx="1"/>
          </p:nvPr>
        </p:nvSpPr>
        <p:spPr>
          <a:xfrm>
            <a:off x="1269125" y="1952886"/>
            <a:ext cx="9241220" cy="4016995"/>
          </a:xfrm>
        </p:spPr>
        <p:txBody>
          <a:bodyPr>
            <a:normAutofit/>
          </a:bodyPr>
          <a:lstStyle/>
          <a:p>
            <a:r>
              <a:rPr lang="en-US" sz="2000" dirty="0"/>
              <a:t>SPC is applied to reduce/eliminate process waste</a:t>
            </a:r>
          </a:p>
          <a:p>
            <a:r>
              <a:rPr lang="en-US" sz="2000" dirty="0"/>
              <a:t>This eliminates the need for the usual process step of post-manufacture inspection</a:t>
            </a:r>
          </a:p>
          <a:p>
            <a:r>
              <a:rPr lang="en-US" sz="2000" dirty="0"/>
              <a:t>The success of SPC relies both on the skill with which it is applied, and also on how suitable/amenable a given process is to the application of SPC</a:t>
            </a:r>
          </a:p>
          <a:p>
            <a:r>
              <a:rPr lang="en-US" sz="2000" dirty="0"/>
              <a:t>It is sometimes difficult to judge when the application of SPC is appropriate</a:t>
            </a:r>
          </a:p>
          <a:p>
            <a:r>
              <a:rPr lang="en-US" sz="2000" dirty="0"/>
              <a:t>If applied to a process that is not suitable for/amenable to SPC, the outcomes will not be achieved</a:t>
            </a:r>
          </a:p>
        </p:txBody>
      </p:sp>
    </p:spTree>
    <p:extLst>
      <p:ext uri="{BB962C8B-B14F-4D97-AF65-F5344CB8AC3E}">
        <p14:creationId xmlns:p14="http://schemas.microsoft.com/office/powerpoint/2010/main" val="3638420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 Charts</a:t>
            </a:r>
          </a:p>
        </p:txBody>
      </p:sp>
      <p:sp>
        <p:nvSpPr>
          <p:cNvPr id="3" name="Content Placeholder 2"/>
          <p:cNvSpPr>
            <a:spLocks noGrp="1"/>
          </p:cNvSpPr>
          <p:nvPr>
            <p:ph idx="1"/>
          </p:nvPr>
        </p:nvSpPr>
        <p:spPr>
          <a:xfrm>
            <a:off x="1305911" y="1834551"/>
            <a:ext cx="8894379" cy="4597780"/>
          </a:xfrm>
        </p:spPr>
        <p:txBody>
          <a:bodyPr>
            <a:normAutofit/>
          </a:bodyPr>
          <a:lstStyle/>
          <a:p>
            <a:r>
              <a:rPr lang="en-US" sz="2000" dirty="0"/>
              <a:t>Arguably, the most successful SPC tool is the control chart (developed by </a:t>
            </a:r>
            <a:r>
              <a:rPr lang="en-US" sz="2000" dirty="0" err="1"/>
              <a:t>Shewart</a:t>
            </a:r>
            <a:r>
              <a:rPr lang="en-US" sz="2000" dirty="0"/>
              <a:t>)</a:t>
            </a:r>
          </a:p>
          <a:p>
            <a:r>
              <a:rPr lang="en-US" sz="2000" dirty="0"/>
              <a:t>The control chart helps record data, allowing early identification of “unusual” events (out of alignment with the “typical” process)</a:t>
            </a:r>
          </a:p>
          <a:p>
            <a:r>
              <a:rPr lang="en-US" sz="2000" dirty="0"/>
              <a:t>Control charts help to distinguish between two types of process variation:</a:t>
            </a:r>
          </a:p>
          <a:p>
            <a:pPr lvl="1"/>
            <a:r>
              <a:rPr lang="en-US" sz="2000" dirty="0"/>
              <a:t>Common cause variation – intrinsic to the process and always present</a:t>
            </a:r>
          </a:p>
          <a:p>
            <a:pPr lvl="1"/>
            <a:r>
              <a:rPr lang="en-US" sz="2000" dirty="0"/>
              <a:t>Special cause variation – stems from external sources, indicating the process is out of statistical control </a:t>
            </a:r>
          </a:p>
          <a:p>
            <a:r>
              <a:rPr lang="en-US" sz="2000" dirty="0"/>
              <a:t>Various tests can help determine when an out-of-control event has occurred</a:t>
            </a:r>
          </a:p>
          <a:p>
            <a:r>
              <a:rPr lang="en-US" sz="2000" dirty="0"/>
              <a:t>However, more tests increase the risk of false positives/alarms</a:t>
            </a:r>
          </a:p>
        </p:txBody>
      </p:sp>
    </p:spTree>
    <p:extLst>
      <p:ext uri="{BB962C8B-B14F-4D97-AF65-F5344CB8AC3E}">
        <p14:creationId xmlns:p14="http://schemas.microsoft.com/office/powerpoint/2010/main" val="1888277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733" y="885645"/>
            <a:ext cx="11270447" cy="4605846"/>
          </a:xfrm>
          <a:prstGeom prst="rect">
            <a:avLst/>
          </a:prstGeom>
        </p:spPr>
      </p:pic>
      <p:sp>
        <p:nvSpPr>
          <p:cNvPr id="10" name="TextBox 9"/>
          <p:cNvSpPr txBox="1"/>
          <p:nvPr/>
        </p:nvSpPr>
        <p:spPr>
          <a:xfrm>
            <a:off x="4415643" y="5638166"/>
            <a:ext cx="3942608" cy="369332"/>
          </a:xfrm>
          <a:prstGeom prst="rect">
            <a:avLst/>
          </a:prstGeom>
          <a:noFill/>
        </p:spPr>
        <p:txBody>
          <a:bodyPr wrap="square" rtlCol="0">
            <a:spAutoFit/>
          </a:bodyPr>
          <a:lstStyle/>
          <a:p>
            <a:r>
              <a:rPr lang="en-US" dirty="0"/>
              <a:t>Control Chart with a normal distribution </a:t>
            </a:r>
          </a:p>
        </p:txBody>
      </p:sp>
    </p:spTree>
    <p:extLst>
      <p:ext uri="{BB962C8B-B14F-4D97-AF65-F5344CB8AC3E}">
        <p14:creationId xmlns:p14="http://schemas.microsoft.com/office/powerpoint/2010/main" val="3003211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7567" y="770626"/>
            <a:ext cx="11303715" cy="5348378"/>
          </a:xfrm>
          <a:prstGeom prst="rect">
            <a:avLst/>
          </a:prstGeom>
        </p:spPr>
      </p:pic>
    </p:spTree>
    <p:extLst>
      <p:ext uri="{BB962C8B-B14F-4D97-AF65-F5344CB8AC3E}">
        <p14:creationId xmlns:p14="http://schemas.microsoft.com/office/powerpoint/2010/main" val="2937684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a:xfrm>
            <a:off x="1361090" y="2142067"/>
            <a:ext cx="8692055" cy="3649133"/>
          </a:xfrm>
        </p:spPr>
        <p:txBody>
          <a:bodyPr/>
          <a:lstStyle/>
          <a:p>
            <a:r>
              <a:rPr lang="en-US" dirty="0"/>
              <a:t>Scientific Management – as a management and process improvement tool/methodology </a:t>
            </a:r>
          </a:p>
          <a:p>
            <a:r>
              <a:rPr lang="en-US" dirty="0"/>
              <a:t>Discuss two other previously uncovered methods of Process Improvement:</a:t>
            </a:r>
          </a:p>
          <a:p>
            <a:pPr lvl="1"/>
            <a:r>
              <a:rPr lang="en-US" dirty="0"/>
              <a:t>Failure Effects Mode Analysis</a:t>
            </a:r>
          </a:p>
          <a:p>
            <a:pPr lvl="1"/>
            <a:r>
              <a:rPr lang="en-US" dirty="0"/>
              <a:t>Statistical Process Control</a:t>
            </a:r>
          </a:p>
          <a:p>
            <a:endParaRPr lang="en-US" dirty="0"/>
          </a:p>
        </p:txBody>
      </p:sp>
    </p:spTree>
    <p:extLst>
      <p:ext uri="{BB962C8B-B14F-4D97-AF65-F5344CB8AC3E}">
        <p14:creationId xmlns:p14="http://schemas.microsoft.com/office/powerpoint/2010/main" val="37760403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580" y="684362"/>
            <a:ext cx="11215582" cy="5537341"/>
          </a:xfrm>
          <a:prstGeom prst="rect">
            <a:avLst/>
          </a:prstGeom>
        </p:spPr>
      </p:pic>
    </p:spTree>
    <p:extLst>
      <p:ext uri="{BB962C8B-B14F-4D97-AF65-F5344CB8AC3E}">
        <p14:creationId xmlns:p14="http://schemas.microsoft.com/office/powerpoint/2010/main" val="3110754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Newer but Related Process Monitoring Tools</a:t>
            </a:r>
          </a:p>
        </p:txBody>
      </p:sp>
      <p:sp>
        <p:nvSpPr>
          <p:cNvPr id="3" name="Content Placeholder 2"/>
          <p:cNvSpPr>
            <a:spLocks noGrp="1"/>
          </p:cNvSpPr>
          <p:nvPr>
            <p:ph idx="1"/>
          </p:nvPr>
        </p:nvSpPr>
        <p:spPr>
          <a:xfrm>
            <a:off x="1382110" y="1954925"/>
            <a:ext cx="8839200" cy="3836276"/>
          </a:xfrm>
        </p:spPr>
        <p:txBody>
          <a:bodyPr>
            <a:normAutofit/>
          </a:bodyPr>
          <a:lstStyle/>
          <a:p>
            <a:r>
              <a:rPr lang="en-US" sz="2000" dirty="0"/>
              <a:t>Cumulative Sum (CUSUM) Charts: the ordinate of each plotted point represents the algebraic sum of the previous ordinate and the most recent deviations from the target</a:t>
            </a:r>
          </a:p>
          <a:p>
            <a:r>
              <a:rPr lang="en-US" sz="2000" dirty="0"/>
              <a:t>Exponentially Weighted Moving Average (EWMA) Charts: each point represents the weighted average of current and all previous subgroup values</a:t>
            </a:r>
          </a:p>
          <a:p>
            <a:pPr lvl="1"/>
            <a:r>
              <a:rPr lang="en-US" sz="2000" dirty="0"/>
              <a:t>Gives more weight to recent process history and decreasing weights for older data</a:t>
            </a:r>
          </a:p>
          <a:p>
            <a:r>
              <a:rPr lang="en-US" sz="2000" dirty="0"/>
              <a:t>Engineering Process Control (EPC) tools: regularly change process inputs to improve performance</a:t>
            </a:r>
          </a:p>
        </p:txBody>
      </p:sp>
    </p:spTree>
    <p:extLst>
      <p:ext uri="{BB962C8B-B14F-4D97-AF65-F5344CB8AC3E}">
        <p14:creationId xmlns:p14="http://schemas.microsoft.com/office/powerpoint/2010/main" val="2272706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8624" y="653143"/>
            <a:ext cx="8973907" cy="5563589"/>
          </a:xfrm>
          <a:prstGeom prst="rect">
            <a:avLst/>
          </a:prstGeom>
        </p:spPr>
      </p:pic>
    </p:spTree>
    <p:extLst>
      <p:ext uri="{BB962C8B-B14F-4D97-AF65-F5344CB8AC3E}">
        <p14:creationId xmlns:p14="http://schemas.microsoft.com/office/powerpoint/2010/main" val="18694510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2754" y="445326"/>
            <a:ext cx="8941942" cy="5991101"/>
          </a:xfrm>
          <a:prstGeom prst="rect">
            <a:avLst/>
          </a:prstGeom>
        </p:spPr>
      </p:pic>
    </p:spTree>
    <p:extLst>
      <p:ext uri="{BB962C8B-B14F-4D97-AF65-F5344CB8AC3E}">
        <p14:creationId xmlns:p14="http://schemas.microsoft.com/office/powerpoint/2010/main" val="13088857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33892" y="439388"/>
            <a:ext cx="8950805" cy="5997039"/>
          </a:xfrm>
          <a:prstGeom prst="rect">
            <a:avLst/>
          </a:prstGeom>
        </p:spPr>
      </p:pic>
    </p:spTree>
    <p:extLst>
      <p:ext uri="{BB962C8B-B14F-4D97-AF65-F5344CB8AC3E}">
        <p14:creationId xmlns:p14="http://schemas.microsoft.com/office/powerpoint/2010/main" val="6105371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843643"/>
            <a:ext cx="9144000" cy="5170714"/>
          </a:xfrm>
          <a:prstGeom prst="rect">
            <a:avLst/>
          </a:prstGeom>
          <a:ln>
            <a:noFill/>
          </a:ln>
          <a:effectLst>
            <a:softEdge rad="112500"/>
          </a:effectLst>
        </p:spPr>
      </p:pic>
    </p:spTree>
    <p:extLst>
      <p:ext uri="{BB962C8B-B14F-4D97-AF65-F5344CB8AC3E}">
        <p14:creationId xmlns:p14="http://schemas.microsoft.com/office/powerpoint/2010/main" val="3818327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Scientific Management</a:t>
            </a:r>
          </a:p>
        </p:txBody>
      </p:sp>
      <p:sp>
        <p:nvSpPr>
          <p:cNvPr id="3" name="Content Placeholder 2"/>
          <p:cNvSpPr>
            <a:spLocks noGrp="1"/>
          </p:cNvSpPr>
          <p:nvPr>
            <p:ph idx="1"/>
          </p:nvPr>
        </p:nvSpPr>
        <p:spPr>
          <a:xfrm>
            <a:off x="1171903" y="1839310"/>
            <a:ext cx="8849711" cy="4204137"/>
          </a:xfrm>
        </p:spPr>
        <p:txBody>
          <a:bodyPr/>
          <a:lstStyle/>
          <a:p>
            <a:r>
              <a:rPr lang="en-US" dirty="0"/>
              <a:t>Frederick Winslow Taylor published “The Principles of Scientific Management” in 1909</a:t>
            </a:r>
          </a:p>
          <a:p>
            <a:r>
              <a:rPr lang="en-US" dirty="0"/>
              <a:t>Proposed that productivity would increase by optimizing and simplifying jobs</a:t>
            </a:r>
          </a:p>
          <a:p>
            <a:r>
              <a:rPr lang="en-US" dirty="0"/>
              <a:t>Advanced the idea that workers and managers needed to work together (cooperate) to be successful and efficient</a:t>
            </a:r>
          </a:p>
          <a:p>
            <a:r>
              <a:rPr lang="en-US" dirty="0"/>
              <a:t>Believed that all workers were motivated by money; promoted idea of, “a fair day’s pay for a fair day’s work”</a:t>
            </a:r>
          </a:p>
          <a:p>
            <a:pPr lvl="1"/>
            <a:r>
              <a:rPr lang="en-US" dirty="0"/>
              <a:t>This also meant that people who worked harder and were more efficient deserved higher pay than those who accomplished less</a:t>
            </a:r>
          </a:p>
          <a:p>
            <a:r>
              <a:rPr lang="en-US" dirty="0"/>
              <a:t>Started the idea of “time and motion” studies to identify best practice</a:t>
            </a:r>
          </a:p>
        </p:txBody>
      </p:sp>
    </p:spTree>
    <p:extLst>
      <p:ext uri="{BB962C8B-B14F-4D97-AF65-F5344CB8AC3E}">
        <p14:creationId xmlns:p14="http://schemas.microsoft.com/office/powerpoint/2010/main" val="4187539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Principles of Scientific Management </a:t>
            </a:r>
          </a:p>
        </p:txBody>
      </p:sp>
      <p:sp>
        <p:nvSpPr>
          <p:cNvPr id="3" name="Content Placeholder 2"/>
          <p:cNvSpPr>
            <a:spLocks noGrp="1"/>
          </p:cNvSpPr>
          <p:nvPr>
            <p:ph idx="1"/>
          </p:nvPr>
        </p:nvSpPr>
        <p:spPr/>
        <p:txBody>
          <a:bodyPr/>
          <a:lstStyle/>
          <a:p>
            <a:r>
              <a:rPr lang="en-US" dirty="0"/>
              <a:t>Replace working by “rule of thumb,” or simple habit and common sense, and instead use the scientific method to study work and determine the most efficient way to perform specific tasks</a:t>
            </a:r>
          </a:p>
          <a:p>
            <a:r>
              <a:rPr lang="en-US" dirty="0"/>
              <a:t>Rather than simply assign workers to just any job, match workers to their jobs based on capability and motivation, and train them to work at maximum efficiency</a:t>
            </a:r>
          </a:p>
          <a:p>
            <a:r>
              <a:rPr lang="en-US" dirty="0"/>
              <a:t>Monitor worker performance, and provide instructions and supervision to ensure that they are using the most efficient way of working</a:t>
            </a:r>
          </a:p>
          <a:p>
            <a:r>
              <a:rPr lang="en-US" dirty="0"/>
              <a:t>Allocate the work between managers and workers so that the managers spend their time planning and training, allowing the workers to perform their tasks efficiently</a:t>
            </a:r>
          </a:p>
        </p:txBody>
      </p:sp>
    </p:spTree>
    <p:extLst>
      <p:ext uri="{BB962C8B-B14F-4D97-AF65-F5344CB8AC3E}">
        <p14:creationId xmlns:p14="http://schemas.microsoft.com/office/powerpoint/2010/main" val="2560680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Critiques of Scientific Management Theory</a:t>
            </a:r>
          </a:p>
        </p:txBody>
      </p:sp>
      <p:sp>
        <p:nvSpPr>
          <p:cNvPr id="3" name="Content Placeholder 2"/>
          <p:cNvSpPr>
            <a:spLocks noGrp="1"/>
          </p:cNvSpPr>
          <p:nvPr>
            <p:ph idx="1"/>
          </p:nvPr>
        </p:nvSpPr>
        <p:spPr/>
        <p:txBody>
          <a:bodyPr>
            <a:normAutofit lnSpcReduction="10000"/>
          </a:bodyPr>
          <a:lstStyle/>
          <a:p>
            <a:r>
              <a:rPr lang="en-US" dirty="0"/>
              <a:t>SMT promotes the idea of “one right way” to do things</a:t>
            </a:r>
          </a:p>
          <a:p>
            <a:pPr lvl="1"/>
            <a:r>
              <a:rPr lang="en-US" dirty="0"/>
              <a:t>Leads to rigid, rules-driven organizations that have adaptability issues</a:t>
            </a:r>
          </a:p>
          <a:p>
            <a:r>
              <a:rPr lang="en-US" dirty="0"/>
              <a:t>SMT breaks down tasks into tiny steps and focuses on how each person can perform his/her set of steps better/best</a:t>
            </a:r>
          </a:p>
          <a:p>
            <a:r>
              <a:rPr lang="en-US" dirty="0"/>
              <a:t>SMT separates manual from mental work, focusing mostly on the mechanics vice the “people side” of work</a:t>
            </a:r>
          </a:p>
          <a:p>
            <a:pPr lvl="1"/>
            <a:r>
              <a:rPr lang="en-US" dirty="0"/>
              <a:t>Does not address the ideas of motivation and workplace satisfaction as key elements to an efficient, productive organization</a:t>
            </a:r>
          </a:p>
          <a:p>
            <a:r>
              <a:rPr lang="en-US" dirty="0"/>
              <a:t>SMT views labor as a commodity and  leads to “deskilling” of jobs, making it easy to offshore the jobs</a:t>
            </a:r>
          </a:p>
        </p:txBody>
      </p:sp>
    </p:spTree>
    <p:extLst>
      <p:ext uri="{BB962C8B-B14F-4D97-AF65-F5344CB8AC3E}">
        <p14:creationId xmlns:p14="http://schemas.microsoft.com/office/powerpoint/2010/main" val="3691786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Failure Mode and Effects Analysis (FMEA)</a:t>
            </a:r>
          </a:p>
        </p:txBody>
      </p:sp>
    </p:spTree>
    <p:extLst>
      <p:ext uri="{BB962C8B-B14F-4D97-AF65-F5344CB8AC3E}">
        <p14:creationId xmlns:p14="http://schemas.microsoft.com/office/powerpoint/2010/main" val="284562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Overview of FMEA </a:t>
            </a:r>
          </a:p>
        </p:txBody>
      </p:sp>
      <p:sp>
        <p:nvSpPr>
          <p:cNvPr id="5" name="Content Placeholder 4"/>
          <p:cNvSpPr>
            <a:spLocks noGrp="1"/>
          </p:cNvSpPr>
          <p:nvPr>
            <p:ph idx="1"/>
          </p:nvPr>
        </p:nvSpPr>
        <p:spPr>
          <a:xfrm>
            <a:off x="1140372" y="2065867"/>
            <a:ext cx="9007365" cy="3315430"/>
          </a:xfrm>
        </p:spPr>
        <p:txBody>
          <a:bodyPr/>
          <a:lstStyle/>
          <a:p>
            <a:r>
              <a:rPr lang="en-US" dirty="0"/>
              <a:t>A structured way to identify and address potential problems or failures, and their resulting effects on the system or process before an adverse event occurs</a:t>
            </a:r>
          </a:p>
          <a:p>
            <a:r>
              <a:rPr lang="en-US" dirty="0"/>
              <a:t>Different than root cause analysis (RCA), which is a structured way to analyze and address problems after they have already occurred</a:t>
            </a:r>
          </a:p>
          <a:p>
            <a:r>
              <a:rPr lang="en-US" dirty="0"/>
              <a:t>FMEA involves identifying and eliminating/correcting process failures in order to </a:t>
            </a:r>
            <a:r>
              <a:rPr lang="en-US" u="sng" dirty="0"/>
              <a:t>prevent</a:t>
            </a:r>
            <a:r>
              <a:rPr lang="en-US" dirty="0"/>
              <a:t> the undesirable from occurring</a:t>
            </a:r>
          </a:p>
        </p:txBody>
      </p:sp>
    </p:spTree>
    <p:extLst>
      <p:ext uri="{BB962C8B-B14F-4D97-AF65-F5344CB8AC3E}">
        <p14:creationId xmlns:p14="http://schemas.microsoft.com/office/powerpoint/2010/main" val="202866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to use FMEA</a:t>
            </a:r>
          </a:p>
        </p:txBody>
      </p:sp>
      <p:sp>
        <p:nvSpPr>
          <p:cNvPr id="3" name="Content Placeholder 2"/>
          <p:cNvSpPr>
            <a:spLocks noGrp="1"/>
          </p:cNvSpPr>
          <p:nvPr>
            <p:ph idx="1"/>
          </p:nvPr>
        </p:nvSpPr>
        <p:spPr/>
        <p:txBody>
          <a:bodyPr/>
          <a:lstStyle/>
          <a:p>
            <a:r>
              <a:rPr lang="en-US" dirty="0"/>
              <a:t>When a process, product or service is being designed or redesigned.</a:t>
            </a:r>
          </a:p>
          <a:p>
            <a:pPr lvl="1"/>
            <a:r>
              <a:rPr lang="en-US" dirty="0"/>
              <a:t>For new processes, can identify potential bottlenecks or unintended consequences prior to implementation</a:t>
            </a:r>
          </a:p>
          <a:p>
            <a:r>
              <a:rPr lang="en-US" dirty="0"/>
              <a:t>When an existing process, product or service is being applied in a new way.</a:t>
            </a:r>
          </a:p>
          <a:p>
            <a:r>
              <a:rPr lang="en-US" dirty="0"/>
              <a:t>Before developing control plans for a new or modified process.</a:t>
            </a:r>
          </a:p>
          <a:p>
            <a:r>
              <a:rPr lang="en-US" dirty="0"/>
              <a:t>When improvement goals are planned for an existing process, product or service.</a:t>
            </a:r>
          </a:p>
          <a:p>
            <a:r>
              <a:rPr lang="en-US" dirty="0"/>
              <a:t>When analyzing failures of an existing process, product or service.</a:t>
            </a:r>
          </a:p>
          <a:p>
            <a:r>
              <a:rPr lang="en-US" dirty="0"/>
              <a:t>Periodically throughout the life of the process, product or service</a:t>
            </a:r>
          </a:p>
        </p:txBody>
      </p:sp>
    </p:spTree>
    <p:extLst>
      <p:ext uri="{BB962C8B-B14F-4D97-AF65-F5344CB8AC3E}">
        <p14:creationId xmlns:p14="http://schemas.microsoft.com/office/powerpoint/2010/main" val="369167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 overview of FMEA steps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79101" y="1754039"/>
            <a:ext cx="9327700" cy="4945810"/>
          </a:xfrm>
          <a:prstGeom prst="rect">
            <a:avLst/>
          </a:prstGeom>
        </p:spPr>
      </p:pic>
    </p:spTree>
    <p:extLst>
      <p:ext uri="{BB962C8B-B14F-4D97-AF65-F5344CB8AC3E}">
        <p14:creationId xmlns:p14="http://schemas.microsoft.com/office/powerpoint/2010/main" val="19482868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1505</TotalTime>
  <Words>1365</Words>
  <Application>Microsoft Office PowerPoint</Application>
  <PresentationFormat>Widescreen</PresentationFormat>
  <Paragraphs>97</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Celestial</vt:lpstr>
      <vt:lpstr>Management and Process Control</vt:lpstr>
      <vt:lpstr>Objectives</vt:lpstr>
      <vt:lpstr>Scientific Management</vt:lpstr>
      <vt:lpstr>Principles of Scientific Management </vt:lpstr>
      <vt:lpstr>Critiques of Scientific Management Theory</vt:lpstr>
      <vt:lpstr>Failure Mode and Effects Analysis (FMEA)</vt:lpstr>
      <vt:lpstr>Overview of FMEA </vt:lpstr>
      <vt:lpstr>When to use FMEA</vt:lpstr>
      <vt:lpstr>Quick overview of FMEA steps</vt:lpstr>
      <vt:lpstr>Basic FMEA Terminology</vt:lpstr>
      <vt:lpstr>Major benefits of FMEA</vt:lpstr>
      <vt:lpstr>Limitations of FMEA</vt:lpstr>
      <vt:lpstr>Statistical Process Control</vt:lpstr>
      <vt:lpstr>Overview of Statistical Process Control</vt:lpstr>
      <vt:lpstr>Key Characteristics and Advantages</vt:lpstr>
      <vt:lpstr>Limitations of SPC</vt:lpstr>
      <vt:lpstr>Control Charts</vt:lpstr>
      <vt:lpstr>PowerPoint Presentation</vt:lpstr>
      <vt:lpstr>PowerPoint Presentation</vt:lpstr>
      <vt:lpstr>PowerPoint Presentation</vt:lpstr>
      <vt:lpstr>Newer but Related Process Monitoring Tools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and Process Control</dc:title>
  <dc:creator>Bob Marshall</dc:creator>
  <cp:lastModifiedBy>Bob Marshall</cp:lastModifiedBy>
  <cp:revision>29</cp:revision>
  <dcterms:created xsi:type="dcterms:W3CDTF">2016-03-28T00:01:43Z</dcterms:created>
  <dcterms:modified xsi:type="dcterms:W3CDTF">2020-02-23T23:11:45Z</dcterms:modified>
</cp:coreProperties>
</file>