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9"/>
  </p:notesMasterIdLst>
  <p:handoutMasterIdLst>
    <p:handoutMasterId r:id="rId40"/>
  </p:handoutMasterIdLst>
  <p:sldIdLst>
    <p:sldId id="261" r:id="rId2"/>
    <p:sldId id="272" r:id="rId3"/>
    <p:sldId id="278" r:id="rId4"/>
    <p:sldId id="279" r:id="rId5"/>
    <p:sldId id="277" r:id="rId6"/>
    <p:sldId id="280" r:id="rId7"/>
    <p:sldId id="281" r:id="rId8"/>
    <p:sldId id="268" r:id="rId9"/>
    <p:sldId id="269" r:id="rId10"/>
    <p:sldId id="270" r:id="rId11"/>
    <p:sldId id="282" r:id="rId12"/>
    <p:sldId id="283" r:id="rId13"/>
    <p:sldId id="271" r:id="rId14"/>
    <p:sldId id="284" r:id="rId15"/>
    <p:sldId id="257" r:id="rId16"/>
    <p:sldId id="258" r:id="rId17"/>
    <p:sldId id="259" r:id="rId18"/>
    <p:sldId id="266" r:id="rId19"/>
    <p:sldId id="262" r:id="rId20"/>
    <p:sldId id="263" r:id="rId21"/>
    <p:sldId id="264" r:id="rId22"/>
    <p:sldId id="265" r:id="rId23"/>
    <p:sldId id="288" r:id="rId24"/>
    <p:sldId id="273" r:id="rId25"/>
    <p:sldId id="289" r:id="rId26"/>
    <p:sldId id="290" r:id="rId27"/>
    <p:sldId id="291" r:id="rId28"/>
    <p:sldId id="292" r:id="rId29"/>
    <p:sldId id="293" r:id="rId30"/>
    <p:sldId id="294" r:id="rId31"/>
    <p:sldId id="295" r:id="rId32"/>
    <p:sldId id="296" r:id="rId33"/>
    <p:sldId id="297" r:id="rId34"/>
    <p:sldId id="298" r:id="rId35"/>
    <p:sldId id="285" r:id="rId36"/>
    <p:sldId id="286" r:id="rId37"/>
    <p:sldId id="287" r:id="rId38"/>
  </p:sldIdLst>
  <p:sldSz cx="12192000" cy="6858000"/>
  <p:notesSz cx="6858000" cy="9144000"/>
  <p:custDataLst>
    <p:tags r:id="rId41"/>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90" autoAdjust="0"/>
    <p:restoredTop sz="94660"/>
  </p:normalViewPr>
  <p:slideViewPr>
    <p:cSldViewPr>
      <p:cViewPr varScale="1">
        <p:scale>
          <a:sx n="108" d="100"/>
          <a:sy n="108" d="100"/>
        </p:scale>
        <p:origin x="672" y="102"/>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B5CD3A1-ED87-49B6-A1B1-CAFB20E285A2}" type="datetimeFigureOut">
              <a:rPr lang="en-US" smtClean="0"/>
              <a:t>8/28/2019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33464AA-E092-4A98-A62A-A0BCB35A5C7F}" type="slidenum">
              <a:rPr lang="en-US" smtClean="0"/>
              <a:t>‹#›</a:t>
            </a:fld>
            <a:endParaRPr lang="en-US"/>
          </a:p>
        </p:txBody>
      </p:sp>
    </p:spTree>
    <p:extLst>
      <p:ext uri="{BB962C8B-B14F-4D97-AF65-F5344CB8AC3E}">
        <p14:creationId xmlns:p14="http://schemas.microsoft.com/office/powerpoint/2010/main" val="36182250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CB03093-36BE-493B-9470-B4AD4D1B676A}" type="datetimeFigureOut">
              <a:rPr lang="en-US" smtClean="0"/>
              <a:t>8/28/2019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0D4EFC2-F140-4D06-8D53-4CA680D24961}" type="slidenum">
              <a:rPr lang="en-US" smtClean="0"/>
              <a:t>‹#›</a:t>
            </a:fld>
            <a:endParaRPr lang="en-US"/>
          </a:p>
        </p:txBody>
      </p:sp>
    </p:spTree>
    <p:extLst>
      <p:ext uri="{BB962C8B-B14F-4D97-AF65-F5344CB8AC3E}">
        <p14:creationId xmlns:p14="http://schemas.microsoft.com/office/powerpoint/2010/main" val="20319247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0D4EFC2-F140-4D06-8D53-4CA680D24961}" type="slidenum">
              <a:rPr lang="en-US" smtClean="0"/>
              <a:t>6</a:t>
            </a:fld>
            <a:endParaRPr lang="en-US"/>
          </a:p>
        </p:txBody>
      </p:sp>
    </p:spTree>
    <p:extLst>
      <p:ext uri="{BB962C8B-B14F-4D97-AF65-F5344CB8AC3E}">
        <p14:creationId xmlns:p14="http://schemas.microsoft.com/office/powerpoint/2010/main" val="39438073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45A4E6A-A412-45C0-9855-33EEBB9DFDC3}" type="datetimeFigureOut">
              <a:rPr lang="en-US" smtClean="0"/>
              <a:pPr/>
              <a:t>8/28/2019</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46F88265-5401-49C6-819E-6277B4FF3712}" type="slidenum">
              <a:rPr lang="en-US" smtClean="0"/>
              <a:pPr/>
              <a:t>‹#›</a:t>
            </a:fld>
            <a:endParaRPr lang="en-US"/>
          </a:p>
        </p:txBody>
      </p:sp>
    </p:spTree>
    <p:extLst>
      <p:ext uri="{BB962C8B-B14F-4D97-AF65-F5344CB8AC3E}">
        <p14:creationId xmlns:p14="http://schemas.microsoft.com/office/powerpoint/2010/main" val="8005469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45A4E6A-A412-45C0-9855-33EEBB9DFDC3}" type="datetimeFigureOut">
              <a:rPr lang="en-US" smtClean="0"/>
              <a:pPr/>
              <a:t>8/28/2019</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6F88265-5401-49C6-819E-6277B4FF3712}" type="slidenum">
              <a:rPr lang="en-US" smtClean="0"/>
              <a:pPr/>
              <a:t>‹#›</a:t>
            </a:fld>
            <a:endParaRPr lang="en-US"/>
          </a:p>
        </p:txBody>
      </p:sp>
    </p:spTree>
    <p:extLst>
      <p:ext uri="{BB962C8B-B14F-4D97-AF65-F5344CB8AC3E}">
        <p14:creationId xmlns:p14="http://schemas.microsoft.com/office/powerpoint/2010/main" val="33254981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45A4E6A-A412-45C0-9855-33EEBB9DFDC3}" type="datetimeFigureOut">
              <a:rPr lang="en-US" smtClean="0"/>
              <a:pPr/>
              <a:t>8/28/2019</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6F88265-5401-49C6-819E-6277B4FF3712}" type="slidenum">
              <a:rPr lang="en-US" smtClean="0"/>
              <a:pPr/>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027289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C45A4E6A-A412-45C0-9855-33EEBB9DFDC3}" type="datetimeFigureOut">
              <a:rPr lang="en-US" smtClean="0"/>
              <a:pPr/>
              <a:t>8/28/2019</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6F88265-5401-49C6-819E-6277B4FF3712}" type="slidenum">
              <a:rPr lang="en-US" smtClean="0"/>
              <a:pPr/>
              <a:t>‹#›</a:t>
            </a:fld>
            <a:endParaRPr lang="en-US"/>
          </a:p>
        </p:txBody>
      </p:sp>
    </p:spTree>
    <p:extLst>
      <p:ext uri="{BB962C8B-B14F-4D97-AF65-F5344CB8AC3E}">
        <p14:creationId xmlns:p14="http://schemas.microsoft.com/office/powerpoint/2010/main" val="20600311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C45A4E6A-A412-45C0-9855-33EEBB9DFDC3}" type="datetimeFigureOut">
              <a:rPr lang="en-US" smtClean="0"/>
              <a:pPr/>
              <a:t>8/28/2019</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6F88265-5401-49C6-819E-6277B4FF3712}" type="slidenum">
              <a:rPr lang="en-US" smtClean="0"/>
              <a:pPr/>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0281190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C45A4E6A-A412-45C0-9855-33EEBB9DFDC3}" type="datetimeFigureOut">
              <a:rPr lang="en-US" smtClean="0"/>
              <a:pPr/>
              <a:t>8/28/2019</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6F88265-5401-49C6-819E-6277B4FF3712}" type="slidenum">
              <a:rPr lang="en-US" smtClean="0"/>
              <a:pPr/>
              <a:t>‹#›</a:t>
            </a:fld>
            <a:endParaRPr lang="en-US"/>
          </a:p>
        </p:txBody>
      </p:sp>
    </p:spTree>
    <p:extLst>
      <p:ext uri="{BB962C8B-B14F-4D97-AF65-F5344CB8AC3E}">
        <p14:creationId xmlns:p14="http://schemas.microsoft.com/office/powerpoint/2010/main" val="13123592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45A4E6A-A412-45C0-9855-33EEBB9DFDC3}" type="datetimeFigureOut">
              <a:rPr lang="en-US" smtClean="0"/>
              <a:pPr/>
              <a:t>8/28/2019</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6F88265-5401-49C6-819E-6277B4FF3712}" type="slidenum">
              <a:rPr lang="en-US" smtClean="0"/>
              <a:pPr/>
              <a:t>‹#›</a:t>
            </a:fld>
            <a:endParaRPr lang="en-US"/>
          </a:p>
        </p:txBody>
      </p:sp>
    </p:spTree>
    <p:extLst>
      <p:ext uri="{BB962C8B-B14F-4D97-AF65-F5344CB8AC3E}">
        <p14:creationId xmlns:p14="http://schemas.microsoft.com/office/powerpoint/2010/main" val="22457069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45A4E6A-A412-45C0-9855-33EEBB9DFDC3}" type="datetimeFigureOut">
              <a:rPr lang="en-US" smtClean="0"/>
              <a:pPr/>
              <a:t>8/28/2019</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6F88265-5401-49C6-819E-6277B4FF3712}" type="slidenum">
              <a:rPr lang="en-US" smtClean="0"/>
              <a:pPr/>
              <a:t>‹#›</a:t>
            </a:fld>
            <a:endParaRPr lang="en-US"/>
          </a:p>
        </p:txBody>
      </p:sp>
    </p:spTree>
    <p:extLst>
      <p:ext uri="{BB962C8B-B14F-4D97-AF65-F5344CB8AC3E}">
        <p14:creationId xmlns:p14="http://schemas.microsoft.com/office/powerpoint/2010/main" val="14549650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45A4E6A-A412-45C0-9855-33EEBB9DFDC3}" type="datetimeFigureOut">
              <a:rPr lang="en-US" smtClean="0"/>
              <a:pPr/>
              <a:t>8/28/2019</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6F88265-5401-49C6-819E-6277B4FF3712}" type="slidenum">
              <a:rPr lang="en-US" smtClean="0"/>
              <a:pPr/>
              <a:t>‹#›</a:t>
            </a:fld>
            <a:endParaRPr lang="en-US"/>
          </a:p>
        </p:txBody>
      </p:sp>
    </p:spTree>
    <p:extLst>
      <p:ext uri="{BB962C8B-B14F-4D97-AF65-F5344CB8AC3E}">
        <p14:creationId xmlns:p14="http://schemas.microsoft.com/office/powerpoint/2010/main" val="4560537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45A4E6A-A412-45C0-9855-33EEBB9DFDC3}" type="datetimeFigureOut">
              <a:rPr lang="en-US" smtClean="0"/>
              <a:pPr/>
              <a:t>8/28/2019</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6F88265-5401-49C6-819E-6277B4FF3712}" type="slidenum">
              <a:rPr lang="en-US" smtClean="0"/>
              <a:pPr/>
              <a:t>‹#›</a:t>
            </a:fld>
            <a:endParaRPr lang="en-US"/>
          </a:p>
        </p:txBody>
      </p:sp>
    </p:spTree>
    <p:extLst>
      <p:ext uri="{BB962C8B-B14F-4D97-AF65-F5344CB8AC3E}">
        <p14:creationId xmlns:p14="http://schemas.microsoft.com/office/powerpoint/2010/main" val="22085872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45A4E6A-A412-45C0-9855-33EEBB9DFDC3}" type="datetimeFigureOut">
              <a:rPr lang="en-US" smtClean="0"/>
              <a:pPr/>
              <a:t>8/28/2019</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46F88265-5401-49C6-819E-6277B4FF3712}" type="slidenum">
              <a:rPr lang="en-US" smtClean="0"/>
              <a:pPr/>
              <a:t>‹#›</a:t>
            </a:fld>
            <a:endParaRPr lang="en-US"/>
          </a:p>
        </p:txBody>
      </p:sp>
    </p:spTree>
    <p:extLst>
      <p:ext uri="{BB962C8B-B14F-4D97-AF65-F5344CB8AC3E}">
        <p14:creationId xmlns:p14="http://schemas.microsoft.com/office/powerpoint/2010/main" val="8456173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45A4E6A-A412-45C0-9855-33EEBB9DFDC3}" type="datetimeFigureOut">
              <a:rPr lang="en-US" smtClean="0"/>
              <a:pPr/>
              <a:t>8/28/2019</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46F88265-5401-49C6-819E-6277B4FF3712}" type="slidenum">
              <a:rPr lang="en-US" smtClean="0"/>
              <a:pPr/>
              <a:t>‹#›</a:t>
            </a:fld>
            <a:endParaRPr lang="en-US"/>
          </a:p>
        </p:txBody>
      </p:sp>
    </p:spTree>
    <p:extLst>
      <p:ext uri="{BB962C8B-B14F-4D97-AF65-F5344CB8AC3E}">
        <p14:creationId xmlns:p14="http://schemas.microsoft.com/office/powerpoint/2010/main" val="14190476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45A4E6A-A412-45C0-9855-33EEBB9DFDC3}" type="datetimeFigureOut">
              <a:rPr lang="en-US" smtClean="0"/>
              <a:pPr/>
              <a:t>8/28/2019</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46F88265-5401-49C6-819E-6277B4FF3712}" type="slidenum">
              <a:rPr lang="en-US" smtClean="0"/>
              <a:pPr/>
              <a:t>‹#›</a:t>
            </a:fld>
            <a:endParaRPr lang="en-US"/>
          </a:p>
        </p:txBody>
      </p:sp>
    </p:spTree>
    <p:extLst>
      <p:ext uri="{BB962C8B-B14F-4D97-AF65-F5344CB8AC3E}">
        <p14:creationId xmlns:p14="http://schemas.microsoft.com/office/powerpoint/2010/main" val="25617109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5A4E6A-A412-45C0-9855-33EEBB9DFDC3}" type="datetimeFigureOut">
              <a:rPr lang="en-US" smtClean="0"/>
              <a:pPr/>
              <a:t>8/28/2019</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46F88265-5401-49C6-819E-6277B4FF3712}" type="slidenum">
              <a:rPr lang="en-US" smtClean="0"/>
              <a:pPr/>
              <a:t>‹#›</a:t>
            </a:fld>
            <a:endParaRPr lang="en-US"/>
          </a:p>
        </p:txBody>
      </p:sp>
    </p:spTree>
    <p:extLst>
      <p:ext uri="{BB962C8B-B14F-4D97-AF65-F5344CB8AC3E}">
        <p14:creationId xmlns:p14="http://schemas.microsoft.com/office/powerpoint/2010/main" val="3646556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45A4E6A-A412-45C0-9855-33EEBB9DFDC3}" type="datetimeFigureOut">
              <a:rPr lang="en-US" smtClean="0"/>
              <a:pPr/>
              <a:t>8/28/2019</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46F88265-5401-49C6-819E-6277B4FF3712}" type="slidenum">
              <a:rPr lang="en-US" smtClean="0"/>
              <a:pPr/>
              <a:t>‹#›</a:t>
            </a:fld>
            <a:endParaRPr lang="en-US"/>
          </a:p>
        </p:txBody>
      </p:sp>
    </p:spTree>
    <p:extLst>
      <p:ext uri="{BB962C8B-B14F-4D97-AF65-F5344CB8AC3E}">
        <p14:creationId xmlns:p14="http://schemas.microsoft.com/office/powerpoint/2010/main" val="3616397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45A4E6A-A412-45C0-9855-33EEBB9DFDC3}" type="datetimeFigureOut">
              <a:rPr lang="en-US" smtClean="0"/>
              <a:pPr/>
              <a:t>8/28/2019</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6F88265-5401-49C6-819E-6277B4FF3712}" type="slidenum">
              <a:rPr lang="en-US" smtClean="0"/>
              <a:pPr/>
              <a:t>‹#›</a:t>
            </a:fld>
            <a:endParaRPr lang="en-US"/>
          </a:p>
        </p:txBody>
      </p:sp>
    </p:spTree>
    <p:extLst>
      <p:ext uri="{BB962C8B-B14F-4D97-AF65-F5344CB8AC3E}">
        <p14:creationId xmlns:p14="http://schemas.microsoft.com/office/powerpoint/2010/main" val="3123806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C45A4E6A-A412-45C0-9855-33EEBB9DFDC3}" type="datetimeFigureOut">
              <a:rPr lang="en-US" smtClean="0"/>
              <a:pPr/>
              <a:t>8/28/2019</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46F88265-5401-49C6-819E-6277B4FF3712}" type="slidenum">
              <a:rPr lang="en-US" smtClean="0"/>
              <a:pPr/>
              <a:t>‹#›</a:t>
            </a:fld>
            <a:endParaRPr lang="en-US"/>
          </a:p>
        </p:txBody>
      </p:sp>
    </p:spTree>
    <p:extLst>
      <p:ext uri="{BB962C8B-B14F-4D97-AF65-F5344CB8AC3E}">
        <p14:creationId xmlns:p14="http://schemas.microsoft.com/office/powerpoint/2010/main" val="409046433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tx1">
              <a:lumMod val="85000"/>
              <a:lumOff val="15000"/>
            </a:schemeClr>
          </a:solidFill>
          <a:effectLst>
            <a:outerShdw blurRad="38100" dist="38100" dir="2700000" algn="tl">
              <a:srgbClr val="000000">
                <a:alpha val="43137"/>
              </a:srgbClr>
            </a:outerShdw>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2200" kern="1200">
          <a:solidFill>
            <a:schemeClr val="tx1">
              <a:lumMod val="75000"/>
              <a:lumOff val="25000"/>
            </a:schemeClr>
          </a:solidFill>
          <a:effectLst>
            <a:outerShdw blurRad="38100" dist="38100" dir="2700000" algn="tl">
              <a:srgbClr val="000000">
                <a:alpha val="43137"/>
              </a:srgbClr>
            </a:outerShdw>
          </a:effectLst>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2000" kern="1200">
          <a:solidFill>
            <a:schemeClr val="tx1">
              <a:lumMod val="75000"/>
              <a:lumOff val="25000"/>
            </a:schemeClr>
          </a:solidFill>
          <a:effectLst>
            <a:outerShdw blurRad="38100" dist="38100" dir="2700000" algn="tl">
              <a:srgbClr val="000000">
                <a:alpha val="43137"/>
              </a:srgbClr>
            </a:outerShdw>
          </a:effectLst>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effectLst>
            <a:outerShdw blurRad="38100" dist="38100" dir="2700000" algn="tl">
              <a:srgbClr val="000000">
                <a:alpha val="43137"/>
              </a:srgbClr>
            </a:outerShdw>
          </a:effectLst>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effectLst>
            <a:outerShdw blurRad="38100" dist="38100" dir="2700000" algn="tl">
              <a:srgbClr val="000000">
                <a:alpha val="43137"/>
              </a:srgbClr>
            </a:outerShdw>
          </a:effectLst>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Learning Needs Assessment</a:t>
            </a:r>
          </a:p>
        </p:txBody>
      </p:sp>
      <p:sp>
        <p:nvSpPr>
          <p:cNvPr id="3" name="Content Placeholder 2"/>
          <p:cNvSpPr>
            <a:spLocks noGrp="1"/>
          </p:cNvSpPr>
          <p:nvPr>
            <p:ph type="subTitle" idx="1"/>
          </p:nvPr>
        </p:nvSpPr>
        <p:spPr/>
        <p:txBody>
          <a:bodyPr/>
          <a:lstStyle/>
          <a:p>
            <a:r>
              <a:rPr lang="en-US" dirty="0"/>
              <a:t>Bob Marshall, MD MPH MISM FAAFP</a:t>
            </a:r>
          </a:p>
          <a:p>
            <a:r>
              <a:rPr lang="en-US" dirty="0"/>
              <a:t>Program Director, DoD/MAMC Clinical Informatics Fellowship</a:t>
            </a:r>
          </a:p>
        </p:txBody>
      </p:sp>
      <p:pic>
        <p:nvPicPr>
          <p:cNvPr id="5" name="Picture 4" descr="A person posing for the camera&#10;&#10;Description automatically generated">
            <a:extLst>
              <a:ext uri="{FF2B5EF4-FFF2-40B4-BE49-F238E27FC236}">
                <a16:creationId xmlns:a16="http://schemas.microsoft.com/office/drawing/2014/main" id="{AF6A2930-FF35-41EC-870C-A9B713A27D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39200" y="76200"/>
            <a:ext cx="3257550" cy="3257550"/>
          </a:xfrm>
          <a:prstGeom prst="rect">
            <a:avLst/>
          </a:prstGeom>
          <a:ln>
            <a:noFill/>
          </a:ln>
          <a:effectLst>
            <a:outerShdw blurRad="190500" algn="tl" rotWithShape="0">
              <a:srgbClr val="000000">
                <a:alpha val="70000"/>
              </a:srgbClr>
            </a:outerShdw>
          </a:effec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Steps in assessment of learning needs*</a:t>
            </a:r>
          </a:p>
        </p:txBody>
      </p:sp>
      <p:sp>
        <p:nvSpPr>
          <p:cNvPr id="3" name="Content Placeholder 2"/>
          <p:cNvSpPr>
            <a:spLocks noGrp="1"/>
          </p:cNvSpPr>
          <p:nvPr>
            <p:ph idx="1"/>
          </p:nvPr>
        </p:nvSpPr>
        <p:spPr/>
        <p:txBody>
          <a:bodyPr>
            <a:normAutofit fontScale="92500" lnSpcReduction="10000"/>
          </a:bodyPr>
          <a:lstStyle/>
          <a:p>
            <a:r>
              <a:rPr lang="en-US" dirty="0"/>
              <a:t>Identify the learner(s)</a:t>
            </a:r>
          </a:p>
          <a:p>
            <a:r>
              <a:rPr lang="en-US" dirty="0"/>
              <a:t>Choose the right setting</a:t>
            </a:r>
          </a:p>
          <a:p>
            <a:r>
              <a:rPr lang="en-US" dirty="0"/>
              <a:t>Collect data about the learner(s)</a:t>
            </a:r>
          </a:p>
          <a:p>
            <a:r>
              <a:rPr lang="en-US" dirty="0"/>
              <a:t>Collect data from the learner(s)</a:t>
            </a:r>
          </a:p>
          <a:p>
            <a:r>
              <a:rPr lang="en-US" dirty="0"/>
              <a:t>Prioritize needs</a:t>
            </a:r>
          </a:p>
          <a:p>
            <a:r>
              <a:rPr lang="en-US" dirty="0"/>
              <a:t>Determine availability of educational resources</a:t>
            </a:r>
          </a:p>
          <a:p>
            <a:r>
              <a:rPr lang="en-US" dirty="0"/>
              <a:t>Assess organizational/curricular mission and goals</a:t>
            </a:r>
          </a:p>
          <a:p>
            <a:r>
              <a:rPr lang="en-US" dirty="0"/>
              <a:t>Consider time management issues</a:t>
            </a:r>
          </a:p>
          <a:p>
            <a:r>
              <a:rPr lang="en-US" dirty="0"/>
              <a:t>*</a:t>
            </a:r>
            <a:r>
              <a:rPr lang="en-US" dirty="0" err="1"/>
              <a:t>Bastable</a:t>
            </a:r>
            <a:r>
              <a:rPr lang="en-US" dirty="0"/>
              <a:t>, et. al., pp. 107-110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B30A97-ABA0-4D5B-9278-61DA43A48F16}"/>
              </a:ext>
            </a:extLst>
          </p:cNvPr>
          <p:cNvSpPr>
            <a:spLocks noGrp="1"/>
          </p:cNvSpPr>
          <p:nvPr>
            <p:ph type="title"/>
          </p:nvPr>
        </p:nvSpPr>
        <p:spPr/>
        <p:txBody>
          <a:bodyPr/>
          <a:lstStyle/>
          <a:p>
            <a:r>
              <a:rPr lang="en-US" dirty="0"/>
              <a:t>Subjective vs. Objective Data</a:t>
            </a:r>
          </a:p>
        </p:txBody>
      </p:sp>
      <p:sp>
        <p:nvSpPr>
          <p:cNvPr id="3" name="Content Placeholder 2">
            <a:extLst>
              <a:ext uri="{FF2B5EF4-FFF2-40B4-BE49-F238E27FC236}">
                <a16:creationId xmlns:a16="http://schemas.microsoft.com/office/drawing/2014/main" id="{99D470C3-5954-466E-ABCC-736602C79893}"/>
              </a:ext>
            </a:extLst>
          </p:cNvPr>
          <p:cNvSpPr>
            <a:spLocks noGrp="1"/>
          </p:cNvSpPr>
          <p:nvPr>
            <p:ph idx="1"/>
          </p:nvPr>
        </p:nvSpPr>
        <p:spPr/>
        <p:txBody>
          <a:bodyPr>
            <a:normAutofit fontScale="92500"/>
          </a:bodyPr>
          <a:lstStyle/>
          <a:p>
            <a:r>
              <a:rPr lang="en-US" dirty="0"/>
              <a:t>Learners are inaccurate in self-assessing their educational needs </a:t>
            </a:r>
          </a:p>
          <a:p>
            <a:r>
              <a:rPr lang="en-US" dirty="0"/>
              <a:t>Subjective assessments, such as questionnaires and self-reflection activities, may not be as useful for obtaining rigorous data</a:t>
            </a:r>
          </a:p>
          <a:p>
            <a:r>
              <a:rPr lang="en-US" dirty="0"/>
              <a:t>Objective, comprehensive assessments are necessary for demonstrating true need, as these are built upon validated criteria </a:t>
            </a:r>
          </a:p>
          <a:p>
            <a:r>
              <a:rPr lang="en-US" dirty="0"/>
              <a:t>Assessments such as case vignettes, standardized knowledge and skill assessment, peer reviews, and objective practice observation may be helpful to eliminate self-assessment bias</a:t>
            </a:r>
          </a:p>
        </p:txBody>
      </p:sp>
    </p:spTree>
    <p:extLst>
      <p:ext uri="{BB962C8B-B14F-4D97-AF65-F5344CB8AC3E}">
        <p14:creationId xmlns:p14="http://schemas.microsoft.com/office/powerpoint/2010/main" val="660719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FB74DF0-403B-4058-B253-A45F8A9D34F8}"/>
              </a:ext>
            </a:extLst>
          </p:cNvPr>
          <p:cNvSpPr>
            <a:spLocks noGrp="1"/>
          </p:cNvSpPr>
          <p:nvPr>
            <p:ph type="title"/>
          </p:nvPr>
        </p:nvSpPr>
        <p:spPr/>
        <p:txBody>
          <a:bodyPr/>
          <a:lstStyle/>
          <a:p>
            <a:r>
              <a:rPr lang="en-US" dirty="0"/>
              <a:t>LNA Methods</a:t>
            </a:r>
          </a:p>
        </p:txBody>
      </p:sp>
      <p:pic>
        <p:nvPicPr>
          <p:cNvPr id="3" name="Picture 2" descr="A picture containing text, man, indoor, person&#10;&#10;Description automatically generated">
            <a:extLst>
              <a:ext uri="{FF2B5EF4-FFF2-40B4-BE49-F238E27FC236}">
                <a16:creationId xmlns:a16="http://schemas.microsoft.com/office/drawing/2014/main" id="{4401F759-E4B7-427E-9848-0AFFFE499CB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05600" y="990600"/>
            <a:ext cx="5334000" cy="4216400"/>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8853628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Methods for assessing learning needs</a:t>
            </a:r>
          </a:p>
        </p:txBody>
      </p:sp>
      <p:sp>
        <p:nvSpPr>
          <p:cNvPr id="3" name="Content Placeholder 2"/>
          <p:cNvSpPr>
            <a:spLocks noGrp="1"/>
          </p:cNvSpPr>
          <p:nvPr>
            <p:ph idx="1"/>
          </p:nvPr>
        </p:nvSpPr>
        <p:spPr/>
        <p:txBody>
          <a:bodyPr/>
          <a:lstStyle/>
          <a:p>
            <a:r>
              <a:rPr lang="en-US" dirty="0"/>
              <a:t>Informal conversations</a:t>
            </a:r>
          </a:p>
          <a:p>
            <a:r>
              <a:rPr lang="en-US" dirty="0"/>
              <a:t>Structured interviews</a:t>
            </a:r>
          </a:p>
          <a:p>
            <a:r>
              <a:rPr lang="en-US" dirty="0"/>
              <a:t>Focus groups</a:t>
            </a:r>
          </a:p>
          <a:p>
            <a:r>
              <a:rPr lang="en-US" dirty="0"/>
              <a:t>Self-administered questionnaires</a:t>
            </a:r>
          </a:p>
          <a:p>
            <a:r>
              <a:rPr lang="en-US" dirty="0"/>
              <a:t>Tests</a:t>
            </a:r>
          </a:p>
          <a:p>
            <a:r>
              <a:rPr lang="en-US" dirty="0"/>
              <a:t>Observations</a:t>
            </a:r>
          </a:p>
          <a:p>
            <a:r>
              <a:rPr lang="en-US" dirty="0"/>
              <a:t>Documentations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C020449-5E66-43EC-85EE-64BEC8FD9CE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1397000"/>
            <a:ext cx="11887200" cy="4470400"/>
          </a:xfrm>
          <a:prstGeom prst="rect">
            <a:avLst/>
          </a:prstGeom>
        </p:spPr>
      </p:pic>
    </p:spTree>
    <p:extLst>
      <p:ext uri="{BB962C8B-B14F-4D97-AF65-F5344CB8AC3E}">
        <p14:creationId xmlns:p14="http://schemas.microsoft.com/office/powerpoint/2010/main" val="35682538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Projective Questionnaire</a:t>
            </a:r>
          </a:p>
        </p:txBody>
      </p:sp>
      <p:sp>
        <p:nvSpPr>
          <p:cNvPr id="3" name="Content Placeholder 2"/>
          <p:cNvSpPr>
            <a:spLocks noGrp="1"/>
          </p:cNvSpPr>
          <p:nvPr>
            <p:ph idx="1"/>
          </p:nvPr>
        </p:nvSpPr>
        <p:spPr/>
        <p:txBody>
          <a:bodyPr/>
          <a:lstStyle/>
          <a:p>
            <a:r>
              <a:rPr lang="en-US" dirty="0"/>
              <a:t>A group of health care providers might be asked questions like these:</a:t>
            </a:r>
          </a:p>
          <a:p>
            <a:pPr lvl="1"/>
            <a:r>
              <a:rPr lang="en-US" dirty="0"/>
              <a:t>What worries about the day ahead typically come into your mind during report/rounds?</a:t>
            </a:r>
          </a:p>
          <a:p>
            <a:pPr lvl="1"/>
            <a:r>
              <a:rPr lang="en-US" dirty="0"/>
              <a:t>When you read the patient’s chart/electronic medical record, what diagnoses/treatments do you wish you understood better?</a:t>
            </a:r>
          </a:p>
          <a:p>
            <a:pPr lvl="1"/>
            <a:r>
              <a:rPr lang="en-US" dirty="0"/>
              <a:t>What problems do your patients present that you have difficulty dealing with?</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Card Sort</a:t>
            </a:r>
          </a:p>
        </p:txBody>
      </p:sp>
      <p:sp>
        <p:nvSpPr>
          <p:cNvPr id="3" name="Content Placeholder 2"/>
          <p:cNvSpPr>
            <a:spLocks noGrp="1"/>
          </p:cNvSpPr>
          <p:nvPr>
            <p:ph idx="1"/>
          </p:nvPr>
        </p:nvSpPr>
        <p:spPr/>
        <p:txBody>
          <a:bodyPr>
            <a:normAutofit fontScale="92500"/>
          </a:bodyPr>
          <a:lstStyle/>
          <a:p>
            <a:r>
              <a:rPr lang="en-US" dirty="0"/>
              <a:t>Type on 3x5 cards, one to a card, problem situations that health care providers typically confront in the course of a week’s work.</a:t>
            </a:r>
          </a:p>
          <a:p>
            <a:r>
              <a:rPr lang="en-US" dirty="0"/>
              <a:t>Ask each HCP to place the cards in three piles:</a:t>
            </a:r>
          </a:p>
          <a:p>
            <a:pPr lvl="1"/>
            <a:r>
              <a:rPr lang="en-US" dirty="0"/>
              <a:t>1.  Feel secure and competent</a:t>
            </a:r>
          </a:p>
          <a:p>
            <a:pPr lvl="1"/>
            <a:r>
              <a:rPr lang="en-US" dirty="0"/>
              <a:t>2.  Feel could perform only moderately well</a:t>
            </a:r>
          </a:p>
          <a:p>
            <a:pPr lvl="1"/>
            <a:r>
              <a:rPr lang="en-US" dirty="0"/>
              <a:t>3.  Feel very insecure</a:t>
            </a:r>
          </a:p>
          <a:p>
            <a:r>
              <a:rPr lang="en-US" dirty="0"/>
              <a:t>Tabulate the frequency with which problems show up in pile #3.</a:t>
            </a:r>
          </a:p>
          <a:p>
            <a:r>
              <a:rPr lang="en-US" dirty="0"/>
              <a:t>Use the problems in this pile to plan educational sessions</a:t>
            </a:r>
          </a:p>
          <a:p>
            <a:r>
              <a:rPr lang="en-US" dirty="0"/>
              <a:t>Could also use a picture sort with photographs or diagrams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Sentence-completion Questionnaire</a:t>
            </a:r>
          </a:p>
        </p:txBody>
      </p:sp>
      <p:sp>
        <p:nvSpPr>
          <p:cNvPr id="3" name="Content Placeholder 2"/>
          <p:cNvSpPr>
            <a:spLocks noGrp="1"/>
          </p:cNvSpPr>
          <p:nvPr>
            <p:ph idx="1"/>
          </p:nvPr>
        </p:nvSpPr>
        <p:spPr/>
        <p:txBody>
          <a:bodyPr/>
          <a:lstStyle/>
          <a:p>
            <a:r>
              <a:rPr lang="en-US" dirty="0"/>
              <a:t>Ask the HCP to complete sentences with such beginnings as:</a:t>
            </a:r>
          </a:p>
          <a:p>
            <a:pPr lvl="1"/>
            <a:r>
              <a:rPr lang="en-US" dirty="0"/>
              <a:t>When I hear morning report/attend rounds I think about…</a:t>
            </a:r>
          </a:p>
          <a:p>
            <a:pPr lvl="1"/>
            <a:r>
              <a:rPr lang="en-US" dirty="0"/>
              <a:t>As a HCP(fill in the specific role/specialty), I wish I…</a:t>
            </a:r>
          </a:p>
          <a:p>
            <a:pPr lvl="1"/>
            <a:r>
              <a:rPr lang="en-US" dirty="0"/>
              <a:t>When I think about the future of health care, I…</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t>Readiness to learn</a:t>
            </a:r>
          </a:p>
        </p:txBody>
      </p:sp>
      <p:pic>
        <p:nvPicPr>
          <p:cNvPr id="3" name="Picture 2">
            <a:extLst>
              <a:ext uri="{FF2B5EF4-FFF2-40B4-BE49-F238E27FC236}">
                <a16:creationId xmlns:a16="http://schemas.microsoft.com/office/drawing/2014/main" id="{F2FD3474-9F75-4B0E-84CF-49E885D9D3B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44000" y="130761"/>
            <a:ext cx="2867025" cy="3333750"/>
          </a:xfrm>
          <a:prstGeom prst="rect">
            <a:avLst/>
          </a:prstGeom>
          <a:ln>
            <a:noFill/>
          </a:ln>
          <a:effectLst>
            <a:outerShdw blurRad="190500" algn="tl" rotWithShape="0">
              <a:srgbClr val="000000">
                <a:alpha val="70000"/>
              </a:srgbClr>
            </a:outerShdw>
          </a:effec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PEEK Model for Readiness to Learn</a:t>
            </a:r>
          </a:p>
        </p:txBody>
      </p:sp>
      <p:sp>
        <p:nvSpPr>
          <p:cNvPr id="3" name="Content Placeholder 2"/>
          <p:cNvSpPr>
            <a:spLocks noGrp="1"/>
          </p:cNvSpPr>
          <p:nvPr>
            <p:ph idx="1"/>
          </p:nvPr>
        </p:nvSpPr>
        <p:spPr/>
        <p:txBody>
          <a:bodyPr>
            <a:normAutofit lnSpcReduction="10000"/>
          </a:bodyPr>
          <a:lstStyle/>
          <a:p>
            <a:r>
              <a:rPr lang="en-US" dirty="0"/>
              <a:t>P=Physical readiness</a:t>
            </a:r>
          </a:p>
          <a:p>
            <a:pPr lvl="1"/>
            <a:r>
              <a:rPr lang="en-US" dirty="0"/>
              <a:t>Measures of ability (fine and/or gross motor movements, sensory acuity, adequate strength, flexibility, coordination, endurance)</a:t>
            </a:r>
          </a:p>
          <a:p>
            <a:pPr lvl="1"/>
            <a:r>
              <a:rPr lang="en-US" dirty="0"/>
              <a:t>Complexity of task (will affect the extent to which behavioral changes in the domains can be mastered by the learner; also comes into play when unlearning/new learning is required)</a:t>
            </a:r>
          </a:p>
          <a:p>
            <a:pPr lvl="1"/>
            <a:r>
              <a:rPr lang="en-US" dirty="0"/>
              <a:t>Environmental effects (distraction, including noise or frequent interruptions; value of self-pacing)</a:t>
            </a:r>
          </a:p>
          <a:p>
            <a:pPr lvl="1"/>
            <a:r>
              <a:rPr lang="en-US" dirty="0"/>
              <a:t>Health status (energy available, comfort level)</a:t>
            </a:r>
          </a:p>
          <a:p>
            <a:pPr lvl="1"/>
            <a:r>
              <a:rPr lang="en-US" dirty="0"/>
              <a:t>Gender (much of the difference is socially induced)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B07C7F-AFEA-4412-9E59-5287D1066FA4}"/>
              </a:ext>
            </a:extLst>
          </p:cNvPr>
          <p:cNvSpPr>
            <a:spLocks noGrp="1"/>
          </p:cNvSpPr>
          <p:nvPr>
            <p:ph type="title"/>
          </p:nvPr>
        </p:nvSpPr>
        <p:spPr/>
        <p:txBody>
          <a:bodyPr/>
          <a:lstStyle/>
          <a:p>
            <a:r>
              <a:rPr lang="en-US" dirty="0"/>
              <a:t>Learning Objectives</a:t>
            </a:r>
          </a:p>
        </p:txBody>
      </p:sp>
      <p:sp>
        <p:nvSpPr>
          <p:cNvPr id="3" name="Content Placeholder 2">
            <a:extLst>
              <a:ext uri="{FF2B5EF4-FFF2-40B4-BE49-F238E27FC236}">
                <a16:creationId xmlns:a16="http://schemas.microsoft.com/office/drawing/2014/main" id="{E39EABF7-4B9A-458D-B216-FFB836C986E2}"/>
              </a:ext>
            </a:extLst>
          </p:cNvPr>
          <p:cNvSpPr>
            <a:spLocks noGrp="1"/>
          </p:cNvSpPr>
          <p:nvPr>
            <p:ph idx="1"/>
          </p:nvPr>
        </p:nvSpPr>
        <p:spPr/>
        <p:txBody>
          <a:bodyPr/>
          <a:lstStyle/>
          <a:p>
            <a:r>
              <a:rPr lang="en-US" dirty="0"/>
              <a:t>Provide overview and definitions</a:t>
            </a:r>
          </a:p>
          <a:p>
            <a:r>
              <a:rPr lang="en-US" dirty="0"/>
              <a:t>Discuss the benefits/value of performing LNA’s</a:t>
            </a:r>
          </a:p>
          <a:p>
            <a:r>
              <a:rPr lang="en-US" dirty="0"/>
              <a:t>Review the different methods for performing LNA’s</a:t>
            </a:r>
          </a:p>
          <a:p>
            <a:r>
              <a:rPr lang="en-US" dirty="0"/>
              <a:t>Review the “Readiness to Learn” process</a:t>
            </a:r>
          </a:p>
          <a:p>
            <a:r>
              <a:rPr lang="en-US" dirty="0"/>
              <a:t>Discuss doing your own LNA</a:t>
            </a:r>
          </a:p>
          <a:p>
            <a:r>
              <a:rPr lang="en-US" dirty="0"/>
              <a:t>Summarize the key points</a:t>
            </a:r>
          </a:p>
          <a:p>
            <a:endParaRPr lang="en-US" dirty="0"/>
          </a:p>
          <a:p>
            <a:endParaRPr lang="en-US" dirty="0"/>
          </a:p>
        </p:txBody>
      </p:sp>
    </p:spTree>
    <p:extLst>
      <p:ext uri="{BB962C8B-B14F-4D97-AF65-F5344CB8AC3E}">
        <p14:creationId xmlns:p14="http://schemas.microsoft.com/office/powerpoint/2010/main" val="6205223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PEEK Model for Readiness to Learn</a:t>
            </a:r>
          </a:p>
        </p:txBody>
      </p:sp>
      <p:sp>
        <p:nvSpPr>
          <p:cNvPr id="3" name="Content Placeholder 2"/>
          <p:cNvSpPr>
            <a:spLocks noGrp="1"/>
          </p:cNvSpPr>
          <p:nvPr>
            <p:ph idx="1"/>
          </p:nvPr>
        </p:nvSpPr>
        <p:spPr/>
        <p:txBody>
          <a:bodyPr>
            <a:normAutofit fontScale="92500" lnSpcReduction="20000"/>
          </a:bodyPr>
          <a:lstStyle/>
          <a:p>
            <a:r>
              <a:rPr lang="en-US" dirty="0"/>
              <a:t>E=Emotional readiness</a:t>
            </a:r>
          </a:p>
          <a:p>
            <a:pPr lvl="1"/>
            <a:r>
              <a:rPr lang="en-US" dirty="0"/>
              <a:t>Anxiety level (impacts on learner’s ability to concentrate and retain information; fear is a major contributor)</a:t>
            </a:r>
          </a:p>
          <a:p>
            <a:pPr lvl="1"/>
            <a:r>
              <a:rPr lang="en-US" dirty="0"/>
              <a:t>Support system (important in buffering effects of stressful events; teacher can create reachable moment by supporting leaner; this sets the stage for the teachable moment)</a:t>
            </a:r>
          </a:p>
          <a:p>
            <a:pPr lvl="1"/>
            <a:r>
              <a:rPr lang="en-US" dirty="0"/>
              <a:t>Risk-taking behavior (need to help learner to develop strategies for minimizing risk)</a:t>
            </a:r>
          </a:p>
          <a:p>
            <a:pPr lvl="1"/>
            <a:r>
              <a:rPr lang="en-US" dirty="0"/>
              <a:t>Frame of mind (concern about the “here and now” versus the future)</a:t>
            </a:r>
          </a:p>
          <a:p>
            <a:pPr lvl="1"/>
            <a:r>
              <a:rPr lang="en-US" dirty="0"/>
              <a:t>Developmental stage (each developmental task produces a teachable moment)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PEEK Model for Readiness to Learn</a:t>
            </a:r>
          </a:p>
        </p:txBody>
      </p:sp>
      <p:sp>
        <p:nvSpPr>
          <p:cNvPr id="3" name="Content Placeholder 2"/>
          <p:cNvSpPr>
            <a:spLocks noGrp="1"/>
          </p:cNvSpPr>
          <p:nvPr>
            <p:ph idx="1"/>
          </p:nvPr>
        </p:nvSpPr>
        <p:spPr/>
        <p:txBody>
          <a:bodyPr>
            <a:normAutofit lnSpcReduction="10000"/>
          </a:bodyPr>
          <a:lstStyle/>
          <a:p>
            <a:r>
              <a:rPr lang="en-US" dirty="0"/>
              <a:t>E=Experiential readiness</a:t>
            </a:r>
          </a:p>
          <a:p>
            <a:pPr lvl="1"/>
            <a:r>
              <a:rPr lang="en-US" dirty="0"/>
              <a:t>Level of aspiration (extent to which the learner is driven to achieve; previous failures and past successes influence leaner goals)</a:t>
            </a:r>
          </a:p>
          <a:p>
            <a:pPr lvl="1"/>
            <a:r>
              <a:rPr lang="en-US" dirty="0"/>
              <a:t>Past coping mechanisms (teacher can help learner determine if they have been effective and whether they will work now)</a:t>
            </a:r>
          </a:p>
          <a:p>
            <a:pPr lvl="1"/>
            <a:r>
              <a:rPr lang="en-US" dirty="0"/>
              <a:t>Cultural background (behavioral differences, language)</a:t>
            </a:r>
          </a:p>
          <a:p>
            <a:pPr lvl="1"/>
            <a:r>
              <a:rPr lang="en-US" dirty="0"/>
              <a:t>Locus of control (internal versus external stimuli; see discussion of motivation)</a:t>
            </a:r>
          </a:p>
          <a:p>
            <a:pPr lvl="1"/>
            <a:r>
              <a:rPr lang="en-US" dirty="0"/>
              <a:t>Orientation (tendency to adhere to a parochial or cosmopolitan point of view)</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PEEK Model for Readiness to Learn</a:t>
            </a:r>
          </a:p>
        </p:txBody>
      </p:sp>
      <p:sp>
        <p:nvSpPr>
          <p:cNvPr id="3" name="Content Placeholder 2"/>
          <p:cNvSpPr>
            <a:spLocks noGrp="1"/>
          </p:cNvSpPr>
          <p:nvPr>
            <p:ph idx="1"/>
          </p:nvPr>
        </p:nvSpPr>
        <p:spPr/>
        <p:txBody>
          <a:bodyPr>
            <a:normAutofit/>
          </a:bodyPr>
          <a:lstStyle/>
          <a:p>
            <a:r>
              <a:rPr lang="en-US" dirty="0"/>
              <a:t>K=Knowledge readiness</a:t>
            </a:r>
          </a:p>
          <a:p>
            <a:pPr lvl="1"/>
            <a:r>
              <a:rPr lang="en-US" dirty="0"/>
              <a:t>Present knowledge base (how much the learner already knows about a topic or how proficient he/she is at performing a task)</a:t>
            </a:r>
          </a:p>
          <a:p>
            <a:pPr lvl="1"/>
            <a:r>
              <a:rPr lang="en-US" dirty="0"/>
              <a:t>Cognitive ability (extent to which information can be processed by the learner)</a:t>
            </a:r>
          </a:p>
          <a:p>
            <a:pPr lvl="1"/>
            <a:r>
              <a:rPr lang="en-US" dirty="0"/>
              <a:t>Learning and reading disabilities (will require special or innovative approaches to instruction)</a:t>
            </a:r>
          </a:p>
          <a:p>
            <a:pPr lvl="1"/>
            <a:r>
              <a:rPr lang="en-US" dirty="0"/>
              <a:t>Learning styles (helps in selection of teaching methods and materials)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7F1F0A-8CBA-4567-825B-4507A051B37D}"/>
              </a:ext>
            </a:extLst>
          </p:cNvPr>
          <p:cNvSpPr>
            <a:spLocks noGrp="1"/>
          </p:cNvSpPr>
          <p:nvPr>
            <p:ph type="title"/>
          </p:nvPr>
        </p:nvSpPr>
        <p:spPr/>
        <p:txBody>
          <a:bodyPr/>
          <a:lstStyle/>
          <a:p>
            <a:r>
              <a:rPr lang="en-US" dirty="0"/>
              <a:t>Questions??</a:t>
            </a:r>
          </a:p>
        </p:txBody>
      </p:sp>
      <p:pic>
        <p:nvPicPr>
          <p:cNvPr id="5" name="Content Placeholder 4" descr="A picture containing building, outdoor, sky, ground&#10;&#10;Description automatically generated">
            <a:extLst>
              <a:ext uri="{FF2B5EF4-FFF2-40B4-BE49-F238E27FC236}">
                <a16:creationId xmlns:a16="http://schemas.microsoft.com/office/drawing/2014/main" id="{03087B7C-6DAF-4DCF-81C7-4FA6BF5AD173}"/>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905000" y="1675584"/>
            <a:ext cx="9877199" cy="4801416"/>
          </a:xfrm>
          <a:prstGeom prst="rect">
            <a:avLst/>
          </a:prstGeom>
          <a:ln>
            <a:noFill/>
          </a:ln>
          <a:effectLst>
            <a:softEdge rad="112500"/>
          </a:effectLst>
        </p:spPr>
      </p:pic>
    </p:spTree>
    <p:extLst>
      <p:ext uri="{BB962C8B-B14F-4D97-AF65-F5344CB8AC3E}">
        <p14:creationId xmlns:p14="http://schemas.microsoft.com/office/powerpoint/2010/main" val="38695734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3DBFDF4-0B56-4464-892A-C99E70B1358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18445526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05674-921D-4B6A-A348-6EE0F1B62D88}"/>
              </a:ext>
            </a:extLst>
          </p:cNvPr>
          <p:cNvSpPr>
            <a:spLocks noGrp="1"/>
          </p:cNvSpPr>
          <p:nvPr>
            <p:ph type="title"/>
          </p:nvPr>
        </p:nvSpPr>
        <p:spPr/>
        <p:txBody>
          <a:bodyPr/>
          <a:lstStyle/>
          <a:p>
            <a:r>
              <a:rPr lang="en-US" dirty="0"/>
              <a:t>Assessing Your Own Learning Needs</a:t>
            </a:r>
          </a:p>
        </p:txBody>
      </p:sp>
      <p:pic>
        <p:nvPicPr>
          <p:cNvPr id="4" name="Picture 3" descr="A close up of a sign&#10;&#10;Description automatically generated">
            <a:extLst>
              <a:ext uri="{FF2B5EF4-FFF2-40B4-BE49-F238E27FC236}">
                <a16:creationId xmlns:a16="http://schemas.microsoft.com/office/drawing/2014/main" id="{45FE4BBE-1DDF-4C6A-880F-E644C32111E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03219" y="3657600"/>
            <a:ext cx="2971800" cy="2971800"/>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20964374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5A0483F-EF07-47D3-8F2F-E744A68F1263}"/>
              </a:ext>
            </a:extLst>
          </p:cNvPr>
          <p:cNvSpPr>
            <a:spLocks noGrp="1"/>
          </p:cNvSpPr>
          <p:nvPr>
            <p:ph type="title"/>
          </p:nvPr>
        </p:nvSpPr>
        <p:spPr/>
        <p:txBody>
          <a:bodyPr>
            <a:normAutofit/>
          </a:bodyPr>
          <a:lstStyle/>
          <a:p>
            <a:r>
              <a:rPr lang="en-US" dirty="0"/>
              <a:t>WHY ASSESS YOUR OWN LEARNING</a:t>
            </a:r>
            <a:br>
              <a:rPr lang="en-US" dirty="0"/>
            </a:br>
            <a:r>
              <a:rPr lang="en-US" dirty="0"/>
              <a:t>NEEDS?</a:t>
            </a:r>
          </a:p>
        </p:txBody>
      </p:sp>
      <p:sp>
        <p:nvSpPr>
          <p:cNvPr id="5" name="Content Placeholder 4">
            <a:extLst>
              <a:ext uri="{FF2B5EF4-FFF2-40B4-BE49-F238E27FC236}">
                <a16:creationId xmlns:a16="http://schemas.microsoft.com/office/drawing/2014/main" id="{8286E99B-E2E4-42B7-93FD-1D1FD592BD31}"/>
              </a:ext>
            </a:extLst>
          </p:cNvPr>
          <p:cNvSpPr>
            <a:spLocks noGrp="1"/>
          </p:cNvSpPr>
          <p:nvPr>
            <p:ph idx="1"/>
          </p:nvPr>
        </p:nvSpPr>
        <p:spPr/>
        <p:txBody>
          <a:bodyPr/>
          <a:lstStyle/>
          <a:p>
            <a:r>
              <a:rPr lang="en-US" dirty="0"/>
              <a:t>The most important reason for assessing your learning needs is that when you have assessed your learning needs it will be more likely to change your practice than if learning is imposed upon you</a:t>
            </a:r>
          </a:p>
          <a:p>
            <a:r>
              <a:rPr lang="en-US" dirty="0"/>
              <a:t>Assessing your learning needs can help your organization as well as you as an individual</a:t>
            </a:r>
          </a:p>
          <a:p>
            <a:r>
              <a:rPr lang="en-US" dirty="0"/>
              <a:t>Learning-needs assessment is a good way to discover the limits of your comfort zone and encourage you to move out of it</a:t>
            </a:r>
          </a:p>
        </p:txBody>
      </p:sp>
    </p:spTree>
    <p:extLst>
      <p:ext uri="{BB962C8B-B14F-4D97-AF65-F5344CB8AC3E}">
        <p14:creationId xmlns:p14="http://schemas.microsoft.com/office/powerpoint/2010/main" val="27835204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CE2B82-A3FA-4B47-AEFF-820247E4F96A}"/>
              </a:ext>
            </a:extLst>
          </p:cNvPr>
          <p:cNvSpPr>
            <a:spLocks noGrp="1"/>
          </p:cNvSpPr>
          <p:nvPr>
            <p:ph type="title"/>
          </p:nvPr>
        </p:nvSpPr>
        <p:spPr/>
        <p:txBody>
          <a:bodyPr/>
          <a:lstStyle/>
          <a:p>
            <a:r>
              <a:rPr lang="en-US" dirty="0"/>
              <a:t>Ground Rules in Self-Assessment</a:t>
            </a:r>
          </a:p>
        </p:txBody>
      </p:sp>
      <p:sp>
        <p:nvSpPr>
          <p:cNvPr id="3" name="Content Placeholder 2">
            <a:extLst>
              <a:ext uri="{FF2B5EF4-FFF2-40B4-BE49-F238E27FC236}">
                <a16:creationId xmlns:a16="http://schemas.microsoft.com/office/drawing/2014/main" id="{79C9AFF2-98BA-4366-AB0A-8CD82D6D0D31}"/>
              </a:ext>
            </a:extLst>
          </p:cNvPr>
          <p:cNvSpPr>
            <a:spLocks noGrp="1"/>
          </p:cNvSpPr>
          <p:nvPr>
            <p:ph idx="1"/>
          </p:nvPr>
        </p:nvSpPr>
        <p:spPr/>
        <p:txBody>
          <a:bodyPr/>
          <a:lstStyle/>
          <a:p>
            <a:r>
              <a:rPr lang="en-US" dirty="0"/>
              <a:t>Assessing your own learning needs is a vital first step on your learning journey</a:t>
            </a:r>
          </a:p>
          <a:p>
            <a:r>
              <a:rPr lang="en-US" dirty="0"/>
              <a:t>However, that it is all it is…the first step </a:t>
            </a:r>
          </a:p>
          <a:p>
            <a:r>
              <a:rPr lang="en-US" dirty="0"/>
              <a:t>You will not actually learn anything as a result—indeed discovering them is a waste of time if you do not do anything about them</a:t>
            </a:r>
          </a:p>
          <a:p>
            <a:r>
              <a:rPr lang="en-US" dirty="0"/>
              <a:t>Spending time learning is vital (seems common sense, huh?)</a:t>
            </a:r>
          </a:p>
          <a:p>
            <a:endParaRPr lang="en-US" dirty="0"/>
          </a:p>
        </p:txBody>
      </p:sp>
    </p:spTree>
    <p:extLst>
      <p:ext uri="{BB962C8B-B14F-4D97-AF65-F5344CB8AC3E}">
        <p14:creationId xmlns:p14="http://schemas.microsoft.com/office/powerpoint/2010/main" val="34124730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1BC13-2AA4-4F20-A57C-860B998CD400}"/>
              </a:ext>
            </a:extLst>
          </p:cNvPr>
          <p:cNvSpPr>
            <a:spLocks noGrp="1"/>
          </p:cNvSpPr>
          <p:nvPr>
            <p:ph type="title"/>
          </p:nvPr>
        </p:nvSpPr>
        <p:spPr/>
        <p:txBody>
          <a:bodyPr/>
          <a:lstStyle/>
          <a:p>
            <a:r>
              <a:rPr lang="en-US" dirty="0"/>
              <a:t>LNA and Other Factors in Learning</a:t>
            </a:r>
          </a:p>
        </p:txBody>
      </p:sp>
      <p:sp>
        <p:nvSpPr>
          <p:cNvPr id="3" name="Content Placeholder 2">
            <a:extLst>
              <a:ext uri="{FF2B5EF4-FFF2-40B4-BE49-F238E27FC236}">
                <a16:creationId xmlns:a16="http://schemas.microsoft.com/office/drawing/2014/main" id="{3C330F07-B654-4714-ABD0-EB7F7C83ACBF}"/>
              </a:ext>
            </a:extLst>
          </p:cNvPr>
          <p:cNvSpPr>
            <a:spLocks noGrp="1"/>
          </p:cNvSpPr>
          <p:nvPr>
            <p:ph idx="1"/>
          </p:nvPr>
        </p:nvSpPr>
        <p:spPr/>
        <p:txBody>
          <a:bodyPr>
            <a:normAutofit/>
          </a:bodyPr>
          <a:lstStyle/>
          <a:p>
            <a:r>
              <a:rPr lang="en-US" dirty="0"/>
              <a:t>Learning-needs assessment is also just one factor that contributes to successful learning that will result in a change to practice</a:t>
            </a:r>
          </a:p>
          <a:p>
            <a:r>
              <a:rPr lang="en-US" dirty="0"/>
              <a:t>Other factors that will contribute include linking education to practice, ensuring that your learning is driven by personal motivation and reinforcing what you have learned</a:t>
            </a:r>
          </a:p>
          <a:p>
            <a:r>
              <a:rPr lang="en-US" dirty="0"/>
              <a:t>Do not let assessing your learning needs limit your learning</a:t>
            </a:r>
          </a:p>
          <a:p>
            <a:r>
              <a:rPr lang="en-US" dirty="0"/>
              <a:t>Learning can be a creative process and should be fun</a:t>
            </a:r>
          </a:p>
        </p:txBody>
      </p:sp>
    </p:spTree>
    <p:extLst>
      <p:ext uri="{BB962C8B-B14F-4D97-AF65-F5344CB8AC3E}">
        <p14:creationId xmlns:p14="http://schemas.microsoft.com/office/powerpoint/2010/main" val="12635647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FF67E4-C198-4526-82C9-D51F62124BDC}"/>
              </a:ext>
            </a:extLst>
          </p:cNvPr>
          <p:cNvSpPr>
            <a:spLocks noGrp="1"/>
          </p:cNvSpPr>
          <p:nvPr>
            <p:ph type="title"/>
          </p:nvPr>
        </p:nvSpPr>
        <p:spPr/>
        <p:txBody>
          <a:bodyPr>
            <a:normAutofit/>
          </a:bodyPr>
          <a:lstStyle/>
          <a:p>
            <a:r>
              <a:rPr lang="en-US" dirty="0"/>
              <a:t>HOW TO ASSESS YOUR LEARNING NEEDS</a:t>
            </a:r>
          </a:p>
        </p:txBody>
      </p:sp>
      <p:sp>
        <p:nvSpPr>
          <p:cNvPr id="3" name="Content Placeholder 2">
            <a:extLst>
              <a:ext uri="{FF2B5EF4-FFF2-40B4-BE49-F238E27FC236}">
                <a16:creationId xmlns:a16="http://schemas.microsoft.com/office/drawing/2014/main" id="{853E1079-42D7-4E3C-BC81-C61164A69F79}"/>
              </a:ext>
            </a:extLst>
          </p:cNvPr>
          <p:cNvSpPr>
            <a:spLocks noGrp="1"/>
          </p:cNvSpPr>
          <p:nvPr>
            <p:ph idx="1"/>
          </p:nvPr>
        </p:nvSpPr>
        <p:spPr/>
        <p:txBody>
          <a:bodyPr/>
          <a:lstStyle/>
          <a:p>
            <a:r>
              <a:rPr lang="en-US" dirty="0"/>
              <a:t>Some tools you can use to assess your own learning needs</a:t>
            </a:r>
          </a:p>
          <a:p>
            <a:pPr lvl="1"/>
            <a:r>
              <a:rPr lang="en-US" dirty="0"/>
              <a:t>360-degree appraisal</a:t>
            </a:r>
          </a:p>
          <a:p>
            <a:pPr lvl="1"/>
            <a:r>
              <a:rPr lang="en-US" dirty="0"/>
              <a:t>Critical incident reviews</a:t>
            </a:r>
          </a:p>
          <a:p>
            <a:pPr lvl="1"/>
            <a:r>
              <a:rPr lang="en-US" dirty="0"/>
              <a:t>Self-assessment</a:t>
            </a:r>
          </a:p>
          <a:p>
            <a:pPr lvl="1"/>
            <a:r>
              <a:rPr lang="en-US" dirty="0"/>
              <a:t>Practice review</a:t>
            </a:r>
          </a:p>
          <a:p>
            <a:pPr lvl="1"/>
            <a:r>
              <a:rPr lang="en-US" dirty="0"/>
              <a:t>Observation</a:t>
            </a:r>
          </a:p>
          <a:p>
            <a:endParaRPr lang="en-US" dirty="0"/>
          </a:p>
        </p:txBody>
      </p:sp>
    </p:spTree>
    <p:extLst>
      <p:ext uri="{BB962C8B-B14F-4D97-AF65-F5344CB8AC3E}">
        <p14:creationId xmlns:p14="http://schemas.microsoft.com/office/powerpoint/2010/main" val="149397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8CD163-9929-42DD-AE32-1BE4B2D4988B}"/>
              </a:ext>
            </a:extLst>
          </p:cNvPr>
          <p:cNvSpPr>
            <a:spLocks noGrp="1"/>
          </p:cNvSpPr>
          <p:nvPr>
            <p:ph type="title"/>
          </p:nvPr>
        </p:nvSpPr>
        <p:spPr/>
        <p:txBody>
          <a:bodyPr/>
          <a:lstStyle/>
          <a:p>
            <a:r>
              <a:rPr lang="en-US" dirty="0"/>
              <a:t>Overview</a:t>
            </a:r>
          </a:p>
        </p:txBody>
      </p:sp>
      <p:sp>
        <p:nvSpPr>
          <p:cNvPr id="3" name="Content Placeholder 2">
            <a:extLst>
              <a:ext uri="{FF2B5EF4-FFF2-40B4-BE49-F238E27FC236}">
                <a16:creationId xmlns:a16="http://schemas.microsoft.com/office/drawing/2014/main" id="{CFAC3780-1445-4A3F-B66F-F1EB3CF1D494}"/>
              </a:ext>
            </a:extLst>
          </p:cNvPr>
          <p:cNvSpPr>
            <a:spLocks noGrp="1"/>
          </p:cNvSpPr>
          <p:nvPr>
            <p:ph idx="1"/>
          </p:nvPr>
        </p:nvSpPr>
        <p:spPr/>
        <p:txBody>
          <a:bodyPr>
            <a:normAutofit/>
          </a:bodyPr>
          <a:lstStyle/>
          <a:p>
            <a:r>
              <a:rPr lang="en-US" dirty="0"/>
              <a:t>Assessing learner needs is a crucial step in the development of effective education and training programs</a:t>
            </a:r>
          </a:p>
          <a:p>
            <a:r>
              <a:rPr lang="en-US" dirty="0"/>
              <a:t>Evidence indicates that programs that are based on well conducted needs assessments lead to changes in learner behavior</a:t>
            </a:r>
          </a:p>
          <a:p>
            <a:r>
              <a:rPr lang="en-US" dirty="0"/>
              <a:t>It has often been the responsibility of learners to self-assess, identify, and participate in programs to remain competent</a:t>
            </a:r>
          </a:p>
          <a:p>
            <a:r>
              <a:rPr lang="en-US" dirty="0"/>
              <a:t>Research has concluded that learners have limited ability to accurately self-assess their own needs</a:t>
            </a:r>
          </a:p>
        </p:txBody>
      </p:sp>
    </p:spTree>
    <p:extLst>
      <p:ext uri="{BB962C8B-B14F-4D97-AF65-F5344CB8AC3E}">
        <p14:creationId xmlns:p14="http://schemas.microsoft.com/office/powerpoint/2010/main" val="300453713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17BD06-67A0-4448-ADEA-68F9EE6C3B3E}"/>
              </a:ext>
            </a:extLst>
          </p:cNvPr>
          <p:cNvSpPr>
            <a:spLocks noGrp="1"/>
          </p:cNvSpPr>
          <p:nvPr>
            <p:ph type="title"/>
          </p:nvPr>
        </p:nvSpPr>
        <p:spPr/>
        <p:txBody>
          <a:bodyPr/>
          <a:lstStyle/>
          <a:p>
            <a:r>
              <a:rPr lang="en-US" dirty="0"/>
              <a:t>360-Degree Appraisal</a:t>
            </a:r>
          </a:p>
        </p:txBody>
      </p:sp>
      <p:sp>
        <p:nvSpPr>
          <p:cNvPr id="3" name="Content Placeholder 2">
            <a:extLst>
              <a:ext uri="{FF2B5EF4-FFF2-40B4-BE49-F238E27FC236}">
                <a16:creationId xmlns:a16="http://schemas.microsoft.com/office/drawing/2014/main" id="{F6779A99-1587-4926-AF3A-84D036FA23BE}"/>
              </a:ext>
            </a:extLst>
          </p:cNvPr>
          <p:cNvSpPr>
            <a:spLocks noGrp="1"/>
          </p:cNvSpPr>
          <p:nvPr>
            <p:ph idx="1"/>
          </p:nvPr>
        </p:nvSpPr>
        <p:spPr/>
        <p:txBody>
          <a:bodyPr/>
          <a:lstStyle/>
          <a:p>
            <a:r>
              <a:rPr lang="en-US" dirty="0"/>
              <a:t>Those giving feedback should remember that it should be balanced, descriptive, objective and constructive</a:t>
            </a:r>
          </a:p>
          <a:p>
            <a:r>
              <a:rPr lang="en-US" dirty="0"/>
              <a:t>It is not helpful to say ‘you are useless and you always will be and you said horrible things about me’</a:t>
            </a:r>
          </a:p>
          <a:p>
            <a:r>
              <a:rPr lang="en-US" dirty="0"/>
              <a:t>It is helpful to say ‘you re good with patients but you don’t always keep good notes and you should work on this’</a:t>
            </a:r>
          </a:p>
        </p:txBody>
      </p:sp>
    </p:spTree>
    <p:extLst>
      <p:ext uri="{BB962C8B-B14F-4D97-AF65-F5344CB8AC3E}">
        <p14:creationId xmlns:p14="http://schemas.microsoft.com/office/powerpoint/2010/main" val="57592105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45724-E122-4C8B-8B05-CD2AEC63CD97}"/>
              </a:ext>
            </a:extLst>
          </p:cNvPr>
          <p:cNvSpPr>
            <a:spLocks noGrp="1"/>
          </p:cNvSpPr>
          <p:nvPr>
            <p:ph type="title"/>
          </p:nvPr>
        </p:nvSpPr>
        <p:spPr/>
        <p:txBody>
          <a:bodyPr/>
          <a:lstStyle/>
          <a:p>
            <a:r>
              <a:rPr lang="en-US" dirty="0"/>
              <a:t>Critical incident reviews</a:t>
            </a:r>
          </a:p>
        </p:txBody>
      </p:sp>
      <p:sp>
        <p:nvSpPr>
          <p:cNvPr id="3" name="Content Placeholder 2">
            <a:extLst>
              <a:ext uri="{FF2B5EF4-FFF2-40B4-BE49-F238E27FC236}">
                <a16:creationId xmlns:a16="http://schemas.microsoft.com/office/drawing/2014/main" id="{F57DDDF8-5EC6-4234-BC99-01FD6F583341}"/>
              </a:ext>
            </a:extLst>
          </p:cNvPr>
          <p:cNvSpPr>
            <a:spLocks noGrp="1"/>
          </p:cNvSpPr>
          <p:nvPr>
            <p:ph idx="1"/>
          </p:nvPr>
        </p:nvSpPr>
        <p:spPr/>
        <p:txBody>
          <a:bodyPr/>
          <a:lstStyle/>
          <a:p>
            <a:r>
              <a:rPr lang="en-US" dirty="0"/>
              <a:t>The primary purpose of these reviews is to find out what went wrong, how and why it went wrong and how to prevent errors from being repeated</a:t>
            </a:r>
          </a:p>
          <a:p>
            <a:r>
              <a:rPr lang="en-US" dirty="0"/>
              <a:t>But they can also be used as an educational tool</a:t>
            </a:r>
          </a:p>
          <a:p>
            <a:r>
              <a:rPr lang="en-US" dirty="0"/>
              <a:t>The purpose of the review is not to blame individuals but to find out what the team can learn from what went wrong</a:t>
            </a:r>
          </a:p>
          <a:p>
            <a:r>
              <a:rPr lang="en-US" dirty="0"/>
              <a:t>Such reviews should be structured</a:t>
            </a:r>
          </a:p>
        </p:txBody>
      </p:sp>
    </p:spTree>
    <p:extLst>
      <p:ext uri="{BB962C8B-B14F-4D97-AF65-F5344CB8AC3E}">
        <p14:creationId xmlns:p14="http://schemas.microsoft.com/office/powerpoint/2010/main" val="141272966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72D53C-52AD-433E-A241-6AE429CF13A8}"/>
              </a:ext>
            </a:extLst>
          </p:cNvPr>
          <p:cNvSpPr>
            <a:spLocks noGrp="1"/>
          </p:cNvSpPr>
          <p:nvPr>
            <p:ph type="title"/>
          </p:nvPr>
        </p:nvSpPr>
        <p:spPr/>
        <p:txBody>
          <a:bodyPr/>
          <a:lstStyle/>
          <a:p>
            <a:r>
              <a:rPr lang="en-US" dirty="0"/>
              <a:t>Self-assessment</a:t>
            </a:r>
          </a:p>
        </p:txBody>
      </p:sp>
      <p:sp>
        <p:nvSpPr>
          <p:cNvPr id="3" name="Content Placeholder 2">
            <a:extLst>
              <a:ext uri="{FF2B5EF4-FFF2-40B4-BE49-F238E27FC236}">
                <a16:creationId xmlns:a16="http://schemas.microsoft.com/office/drawing/2014/main" id="{FD45D012-EB3E-4AB9-8891-9A08CC5DDC62}"/>
              </a:ext>
            </a:extLst>
          </p:cNvPr>
          <p:cNvSpPr>
            <a:spLocks noGrp="1"/>
          </p:cNvSpPr>
          <p:nvPr>
            <p:ph idx="1"/>
          </p:nvPr>
        </p:nvSpPr>
        <p:spPr/>
        <p:txBody>
          <a:bodyPr/>
          <a:lstStyle/>
          <a:p>
            <a:r>
              <a:rPr lang="en-US" dirty="0"/>
              <a:t>This involves keeping a diary of learning needs that crop up during your working day</a:t>
            </a:r>
          </a:p>
          <a:p>
            <a:r>
              <a:rPr lang="en-US" dirty="0"/>
              <a:t>You might jot down something in a consultation or write a note about an issue from a practice meeting</a:t>
            </a:r>
          </a:p>
          <a:p>
            <a:r>
              <a:rPr lang="en-US" dirty="0"/>
              <a:t>By looking back at your diary you can identify your knowledge gaps</a:t>
            </a:r>
          </a:p>
          <a:p>
            <a:r>
              <a:rPr lang="en-US" dirty="0"/>
              <a:t>People who keep a diary generate more specific learning objectives than those who do not</a:t>
            </a:r>
          </a:p>
        </p:txBody>
      </p:sp>
    </p:spTree>
    <p:extLst>
      <p:ext uri="{BB962C8B-B14F-4D97-AF65-F5344CB8AC3E}">
        <p14:creationId xmlns:p14="http://schemas.microsoft.com/office/powerpoint/2010/main" val="340240672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46D75-154D-417A-B1AD-928C622ECB84}"/>
              </a:ext>
            </a:extLst>
          </p:cNvPr>
          <p:cNvSpPr>
            <a:spLocks noGrp="1"/>
          </p:cNvSpPr>
          <p:nvPr>
            <p:ph type="title"/>
          </p:nvPr>
        </p:nvSpPr>
        <p:spPr/>
        <p:txBody>
          <a:bodyPr/>
          <a:lstStyle/>
          <a:p>
            <a:r>
              <a:rPr lang="en-US" dirty="0"/>
              <a:t>Practice review</a:t>
            </a:r>
          </a:p>
        </p:txBody>
      </p:sp>
      <p:sp>
        <p:nvSpPr>
          <p:cNvPr id="3" name="Content Placeholder 2">
            <a:extLst>
              <a:ext uri="{FF2B5EF4-FFF2-40B4-BE49-F238E27FC236}">
                <a16:creationId xmlns:a16="http://schemas.microsoft.com/office/drawing/2014/main" id="{80453564-269D-4902-A9CD-653EDE4EFCDC}"/>
              </a:ext>
            </a:extLst>
          </p:cNvPr>
          <p:cNvSpPr>
            <a:spLocks noGrp="1"/>
          </p:cNvSpPr>
          <p:nvPr>
            <p:ph idx="1"/>
          </p:nvPr>
        </p:nvSpPr>
        <p:spPr/>
        <p:txBody>
          <a:bodyPr/>
          <a:lstStyle/>
          <a:p>
            <a:r>
              <a:rPr lang="en-US" dirty="0"/>
              <a:t>This could involve using data that already exist or doing a </a:t>
            </a:r>
            <a:r>
              <a:rPr lang="fr-FR" dirty="0"/>
              <a:t>formal patient satisfaction questionnaire</a:t>
            </a:r>
          </a:p>
          <a:p>
            <a:r>
              <a:rPr lang="fr-FR" dirty="0"/>
              <a:t>The latter requires </a:t>
            </a:r>
            <a:r>
              <a:rPr lang="en-US" dirty="0"/>
              <a:t>you to have confidence in yourself and in your colleagues and to be robust enough to accept criticism</a:t>
            </a:r>
          </a:p>
        </p:txBody>
      </p:sp>
    </p:spTree>
    <p:extLst>
      <p:ext uri="{BB962C8B-B14F-4D97-AF65-F5344CB8AC3E}">
        <p14:creationId xmlns:p14="http://schemas.microsoft.com/office/powerpoint/2010/main" val="51772671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EC8A6F-1ACD-47FC-B0CD-5F4C77507222}"/>
              </a:ext>
            </a:extLst>
          </p:cNvPr>
          <p:cNvSpPr>
            <a:spLocks noGrp="1"/>
          </p:cNvSpPr>
          <p:nvPr>
            <p:ph type="title"/>
          </p:nvPr>
        </p:nvSpPr>
        <p:spPr/>
        <p:txBody>
          <a:bodyPr/>
          <a:lstStyle/>
          <a:p>
            <a:r>
              <a:rPr lang="en-US" dirty="0"/>
              <a:t>Observation</a:t>
            </a:r>
          </a:p>
        </p:txBody>
      </p:sp>
      <p:sp>
        <p:nvSpPr>
          <p:cNvPr id="3" name="Content Placeholder 2">
            <a:extLst>
              <a:ext uri="{FF2B5EF4-FFF2-40B4-BE49-F238E27FC236}">
                <a16:creationId xmlns:a16="http://schemas.microsoft.com/office/drawing/2014/main" id="{88F630C3-D28C-44C2-B636-6096C969F7A6}"/>
              </a:ext>
            </a:extLst>
          </p:cNvPr>
          <p:cNvSpPr>
            <a:spLocks noGrp="1"/>
          </p:cNvSpPr>
          <p:nvPr>
            <p:ph idx="1"/>
          </p:nvPr>
        </p:nvSpPr>
        <p:spPr/>
        <p:txBody>
          <a:bodyPr/>
          <a:lstStyle/>
          <a:p>
            <a:r>
              <a:rPr lang="en-US" dirty="0"/>
              <a:t>You could ask your colleagues to observe your performance and to give feedback on what you could do better</a:t>
            </a:r>
          </a:p>
          <a:p>
            <a:r>
              <a:rPr lang="en-US" dirty="0"/>
              <a:t>Observing how you practice by recording your consultations on video is a powerful tool that can help you identify your learning needs. </a:t>
            </a:r>
          </a:p>
          <a:p>
            <a:r>
              <a:rPr lang="en-US" dirty="0"/>
              <a:t>It is particularly good at looking at how you communicate and how patient-centered you are in your consultations</a:t>
            </a:r>
          </a:p>
        </p:txBody>
      </p:sp>
    </p:spTree>
    <p:extLst>
      <p:ext uri="{BB962C8B-B14F-4D97-AF65-F5344CB8AC3E}">
        <p14:creationId xmlns:p14="http://schemas.microsoft.com/office/powerpoint/2010/main" val="61099588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C894D24-70FB-4CFE-9AF2-7AC27048A368}"/>
              </a:ext>
            </a:extLst>
          </p:cNvPr>
          <p:cNvSpPr>
            <a:spLocks noGrp="1"/>
          </p:cNvSpPr>
          <p:nvPr>
            <p:ph type="title"/>
          </p:nvPr>
        </p:nvSpPr>
        <p:spPr/>
        <p:txBody>
          <a:bodyPr/>
          <a:lstStyle/>
          <a:p>
            <a:r>
              <a:rPr lang="en-US" dirty="0"/>
              <a:t>Useful Summary Points</a:t>
            </a:r>
          </a:p>
        </p:txBody>
      </p:sp>
      <p:pic>
        <p:nvPicPr>
          <p:cNvPr id="3" name="Picture 2">
            <a:extLst>
              <a:ext uri="{FF2B5EF4-FFF2-40B4-BE49-F238E27FC236}">
                <a16:creationId xmlns:a16="http://schemas.microsoft.com/office/drawing/2014/main" id="{F85109ED-5AC5-41B0-8E5E-78F45BB4194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34400" y="1047750"/>
            <a:ext cx="3400425" cy="4762500"/>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182969982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4C4D709-7C89-4A2F-A804-F5DC4B516571}"/>
              </a:ext>
            </a:extLst>
          </p:cNvPr>
          <p:cNvSpPr>
            <a:spLocks noGrp="1"/>
          </p:cNvSpPr>
          <p:nvPr>
            <p:ph idx="1"/>
          </p:nvPr>
        </p:nvSpPr>
        <p:spPr>
          <a:xfrm>
            <a:off x="2589212" y="1143000"/>
            <a:ext cx="8915400" cy="4768222"/>
          </a:xfrm>
        </p:spPr>
        <p:txBody>
          <a:bodyPr/>
          <a:lstStyle/>
          <a:p>
            <a:r>
              <a:rPr lang="en-US" dirty="0"/>
              <a:t>Learning needs assessment is a crucial stage in the educational process that leads to changes in practice, and has become part of government policy for continuing professional development</a:t>
            </a:r>
          </a:p>
          <a:p>
            <a:r>
              <a:rPr lang="en-US" dirty="0"/>
              <a:t>Learning needs assessment can be undertaken for many reasons, so its purpose should be defined and should determine the method used and the use made of findings</a:t>
            </a:r>
          </a:p>
          <a:p>
            <a:r>
              <a:rPr lang="en-US" dirty="0"/>
              <a:t>Exclusive reliance on formal needs assessment could render education an instrumental and narrow process rather than a creative, professional one</a:t>
            </a:r>
          </a:p>
        </p:txBody>
      </p:sp>
    </p:spTree>
    <p:extLst>
      <p:ext uri="{BB962C8B-B14F-4D97-AF65-F5344CB8AC3E}">
        <p14:creationId xmlns:p14="http://schemas.microsoft.com/office/powerpoint/2010/main" val="345581423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5CC01FA-E060-4921-90C9-11D493809D01}"/>
              </a:ext>
            </a:extLst>
          </p:cNvPr>
          <p:cNvSpPr>
            <a:spLocks noGrp="1"/>
          </p:cNvSpPr>
          <p:nvPr>
            <p:ph idx="1"/>
          </p:nvPr>
        </p:nvSpPr>
        <p:spPr>
          <a:xfrm>
            <a:off x="2589212" y="1066800"/>
            <a:ext cx="8915400" cy="4844422"/>
          </a:xfrm>
        </p:spPr>
        <p:txBody>
          <a:bodyPr>
            <a:normAutofit/>
          </a:bodyPr>
          <a:lstStyle/>
          <a:p>
            <a:r>
              <a:rPr lang="en-US" dirty="0"/>
              <a:t>Different learning methods tend to suit different doctors and different identified learning needs</a:t>
            </a:r>
          </a:p>
          <a:p>
            <a:r>
              <a:rPr lang="en-US" dirty="0"/>
              <a:t>Doctors already use a wide range of formal and informal ways of identifying their own learning needs as part of their ordinary practice</a:t>
            </a:r>
          </a:p>
          <a:p>
            <a:r>
              <a:rPr lang="en-US" dirty="0"/>
              <a:t>These should be the starting point in designing formalized educational systems for professional improvement</a:t>
            </a:r>
          </a:p>
          <a:p>
            <a:endParaRPr lang="en-US" dirty="0"/>
          </a:p>
        </p:txBody>
      </p:sp>
    </p:spTree>
    <p:extLst>
      <p:ext uri="{BB962C8B-B14F-4D97-AF65-F5344CB8AC3E}">
        <p14:creationId xmlns:p14="http://schemas.microsoft.com/office/powerpoint/2010/main" val="25169096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2078F4-02D5-45E4-B194-D66D93A50B6E}"/>
              </a:ext>
            </a:extLst>
          </p:cNvPr>
          <p:cNvSpPr>
            <a:spLocks noGrp="1"/>
          </p:cNvSpPr>
          <p:nvPr>
            <p:ph type="title"/>
          </p:nvPr>
        </p:nvSpPr>
        <p:spPr/>
        <p:txBody>
          <a:bodyPr/>
          <a:lstStyle/>
          <a:p>
            <a:r>
              <a:rPr lang="en-US" dirty="0"/>
              <a:t>What is an Learning Needs Assessment</a:t>
            </a:r>
          </a:p>
        </p:txBody>
      </p:sp>
      <p:sp>
        <p:nvSpPr>
          <p:cNvPr id="3" name="Content Placeholder 2">
            <a:extLst>
              <a:ext uri="{FF2B5EF4-FFF2-40B4-BE49-F238E27FC236}">
                <a16:creationId xmlns:a16="http://schemas.microsoft.com/office/drawing/2014/main" id="{C8904460-F071-4A28-A1FC-652EBC276EA9}"/>
              </a:ext>
            </a:extLst>
          </p:cNvPr>
          <p:cNvSpPr>
            <a:spLocks noGrp="1"/>
          </p:cNvSpPr>
          <p:nvPr>
            <p:ph idx="1"/>
          </p:nvPr>
        </p:nvSpPr>
        <p:spPr/>
        <p:txBody>
          <a:bodyPr/>
          <a:lstStyle/>
          <a:p>
            <a:r>
              <a:rPr lang="en-US" dirty="0"/>
              <a:t>An educational needs assessment can be defined as the gap between what is known and what should be known</a:t>
            </a:r>
          </a:p>
          <a:p>
            <a:r>
              <a:rPr lang="en-US" dirty="0"/>
              <a:t>Without grounded methods and an assessment of practice and performance gaps, educational offerings are unlikely to be effective</a:t>
            </a:r>
          </a:p>
          <a:p>
            <a:r>
              <a:rPr lang="en-US" dirty="0"/>
              <a:t>Needs assessments need to go beyond what is already known about clinical practice and current disease trends and add a snapshot of what is happening now</a:t>
            </a:r>
          </a:p>
        </p:txBody>
      </p:sp>
    </p:spTree>
    <p:extLst>
      <p:ext uri="{BB962C8B-B14F-4D97-AF65-F5344CB8AC3E}">
        <p14:creationId xmlns:p14="http://schemas.microsoft.com/office/powerpoint/2010/main" val="13963906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EAB69-8F04-401A-ABD9-E87F267BF563}"/>
              </a:ext>
            </a:extLst>
          </p:cNvPr>
          <p:cNvSpPr>
            <a:spLocks noGrp="1"/>
          </p:cNvSpPr>
          <p:nvPr>
            <p:ph type="title"/>
          </p:nvPr>
        </p:nvSpPr>
        <p:spPr/>
        <p:txBody>
          <a:bodyPr/>
          <a:lstStyle/>
          <a:p>
            <a:r>
              <a:rPr lang="en-US" dirty="0"/>
              <a:t>Additional Information</a:t>
            </a:r>
          </a:p>
        </p:txBody>
      </p:sp>
      <p:sp>
        <p:nvSpPr>
          <p:cNvPr id="3" name="Content Placeholder 2">
            <a:extLst>
              <a:ext uri="{FF2B5EF4-FFF2-40B4-BE49-F238E27FC236}">
                <a16:creationId xmlns:a16="http://schemas.microsoft.com/office/drawing/2014/main" id="{2053F14D-0BAE-4DA8-A773-C2B784F99DCD}"/>
              </a:ext>
            </a:extLst>
          </p:cNvPr>
          <p:cNvSpPr>
            <a:spLocks noGrp="1"/>
          </p:cNvSpPr>
          <p:nvPr>
            <p:ph idx="1"/>
          </p:nvPr>
        </p:nvSpPr>
        <p:spPr/>
        <p:txBody>
          <a:bodyPr>
            <a:normAutofit/>
          </a:bodyPr>
          <a:lstStyle/>
          <a:p>
            <a:r>
              <a:rPr lang="en-US" dirty="0"/>
              <a:t>Educational needs assessments are used to direct and shape educational initiatives, and are a major component of the framework for effective continuing education</a:t>
            </a:r>
          </a:p>
          <a:p>
            <a:r>
              <a:rPr lang="en-US" dirty="0"/>
              <a:t>What would happen if you tried to conduct education without first understanding the needs of the population?</a:t>
            </a:r>
          </a:p>
          <a:p>
            <a:pPr lvl="1"/>
            <a:r>
              <a:rPr lang="en-US" dirty="0"/>
              <a:t>You risk the possibility that you are conducting education in an area that is well understood by the audience</a:t>
            </a:r>
          </a:p>
          <a:p>
            <a:pPr lvl="1"/>
            <a:r>
              <a:rPr lang="en-US" dirty="0"/>
              <a:t>You would not have any indication on the effectiveness of your program</a:t>
            </a:r>
          </a:p>
        </p:txBody>
      </p:sp>
    </p:spTree>
    <p:extLst>
      <p:ext uri="{BB962C8B-B14F-4D97-AF65-F5344CB8AC3E}">
        <p14:creationId xmlns:p14="http://schemas.microsoft.com/office/powerpoint/2010/main" val="18944902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F0967E9-1F43-4870-B496-8DD9C600991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81191" y="0"/>
            <a:ext cx="9229618" cy="6858000"/>
          </a:xfrm>
          <a:prstGeom prst="rect">
            <a:avLst/>
          </a:prstGeom>
        </p:spPr>
      </p:pic>
    </p:spTree>
    <p:extLst>
      <p:ext uri="{BB962C8B-B14F-4D97-AF65-F5344CB8AC3E}">
        <p14:creationId xmlns:p14="http://schemas.microsoft.com/office/powerpoint/2010/main" val="29849586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B2F704-C889-459A-A8D1-4125A2523A0E}"/>
              </a:ext>
            </a:extLst>
          </p:cNvPr>
          <p:cNvSpPr>
            <a:spLocks noGrp="1"/>
          </p:cNvSpPr>
          <p:nvPr>
            <p:ph type="title"/>
          </p:nvPr>
        </p:nvSpPr>
        <p:spPr/>
        <p:txBody>
          <a:bodyPr/>
          <a:lstStyle/>
          <a:p>
            <a:r>
              <a:rPr lang="en-US" dirty="0"/>
              <a:t>Benefits of an LNA</a:t>
            </a:r>
          </a:p>
        </p:txBody>
      </p:sp>
      <p:sp>
        <p:nvSpPr>
          <p:cNvPr id="3" name="Content Placeholder 2">
            <a:extLst>
              <a:ext uri="{FF2B5EF4-FFF2-40B4-BE49-F238E27FC236}">
                <a16:creationId xmlns:a16="http://schemas.microsoft.com/office/drawing/2014/main" id="{0BBCC3E7-0293-4B8E-A2E0-33F3643D651F}"/>
              </a:ext>
            </a:extLst>
          </p:cNvPr>
          <p:cNvSpPr>
            <a:spLocks noGrp="1"/>
          </p:cNvSpPr>
          <p:nvPr>
            <p:ph idx="1"/>
          </p:nvPr>
        </p:nvSpPr>
        <p:spPr/>
        <p:txBody>
          <a:bodyPr>
            <a:normAutofit/>
          </a:bodyPr>
          <a:lstStyle/>
          <a:p>
            <a:r>
              <a:rPr lang="en-US" dirty="0"/>
              <a:t>When adequate educational needs assessments of the target audience are conducted and education is linked to practice, education is more likely to:</a:t>
            </a:r>
          </a:p>
          <a:p>
            <a:pPr lvl="1"/>
            <a:r>
              <a:rPr lang="en-US" dirty="0"/>
              <a:t>Engage the audience</a:t>
            </a:r>
          </a:p>
          <a:p>
            <a:pPr lvl="1"/>
            <a:r>
              <a:rPr lang="en-US" dirty="0"/>
              <a:t>Meet the expectations of that audience</a:t>
            </a:r>
          </a:p>
          <a:p>
            <a:pPr lvl="1"/>
            <a:r>
              <a:rPr lang="en-US" dirty="0"/>
              <a:t>Increase or reinforce knowledge</a:t>
            </a:r>
          </a:p>
          <a:p>
            <a:pPr lvl="1"/>
            <a:r>
              <a:rPr lang="en-US" dirty="0"/>
              <a:t>Promote and reinforce best practices and evidence-based behaviors</a:t>
            </a:r>
          </a:p>
          <a:p>
            <a:pPr lvl="1"/>
            <a:r>
              <a:rPr lang="en-US" dirty="0"/>
              <a:t>Improve patient health</a:t>
            </a:r>
          </a:p>
        </p:txBody>
      </p:sp>
    </p:spTree>
    <p:extLst>
      <p:ext uri="{BB962C8B-B14F-4D97-AF65-F5344CB8AC3E}">
        <p14:creationId xmlns:p14="http://schemas.microsoft.com/office/powerpoint/2010/main" val="34852665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What is the value of conducting a learning needs assessment?</a:t>
            </a:r>
          </a:p>
        </p:txBody>
      </p:sp>
      <p:sp>
        <p:nvSpPr>
          <p:cNvPr id="3" name="Content Placeholder 2"/>
          <p:cNvSpPr>
            <a:spLocks noGrp="1"/>
          </p:cNvSpPr>
          <p:nvPr>
            <p:ph idx="1"/>
          </p:nvPr>
        </p:nvSpPr>
        <p:spPr/>
        <p:txBody>
          <a:bodyPr/>
          <a:lstStyle/>
          <a:p>
            <a:r>
              <a:rPr lang="en-US" dirty="0"/>
              <a:t>Primary use is to identify and prioritize information for the purpose of:</a:t>
            </a:r>
          </a:p>
          <a:p>
            <a:pPr lvl="1"/>
            <a:r>
              <a:rPr lang="en-US" dirty="0"/>
              <a:t>setting goals and objectives, </a:t>
            </a:r>
          </a:p>
          <a:p>
            <a:pPr lvl="1"/>
            <a:r>
              <a:rPr lang="en-US" dirty="0"/>
              <a:t>planning instruction, and </a:t>
            </a:r>
          </a:p>
          <a:p>
            <a:pPr lvl="1"/>
            <a:r>
              <a:rPr lang="en-US" dirty="0"/>
              <a:t>evaluating learning</a:t>
            </a:r>
          </a:p>
          <a:p>
            <a:r>
              <a:rPr lang="en-US" dirty="0"/>
              <a:t>What are other values?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What is the value of conducting a learning needs assessment?</a:t>
            </a:r>
          </a:p>
        </p:txBody>
      </p:sp>
      <p:sp>
        <p:nvSpPr>
          <p:cNvPr id="3" name="Content Placeholder 2"/>
          <p:cNvSpPr>
            <a:spLocks noGrp="1"/>
          </p:cNvSpPr>
          <p:nvPr>
            <p:ph idx="1"/>
          </p:nvPr>
        </p:nvSpPr>
        <p:spPr/>
        <p:txBody>
          <a:bodyPr/>
          <a:lstStyle/>
          <a:p>
            <a:r>
              <a:rPr lang="en-US" dirty="0"/>
              <a:t>Ensure that optimal learning can occur with least amount of learner stress and anxiety</a:t>
            </a:r>
          </a:p>
          <a:p>
            <a:r>
              <a:rPr lang="en-US" dirty="0"/>
              <a:t>Prevent needless  repetition of known material</a:t>
            </a:r>
          </a:p>
          <a:p>
            <a:r>
              <a:rPr lang="en-US" dirty="0"/>
              <a:t>Save time and energy on the part of the learner and teacher</a:t>
            </a:r>
          </a:p>
          <a:p>
            <a:r>
              <a:rPr lang="en-US" dirty="0"/>
              <a:t>Increase motivation to learn</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Learning Needs Assessment&amp;quot;&quot;/&gt;&lt;property id=&quot;20307&quot; value=&quot;261&quot;/&gt;&lt;/object&gt;&lt;object type=&quot;3&quot; unique_id=&quot;10005&quot;&gt;&lt;property id=&quot;20148&quot; value=&quot;5&quot;/&gt;&lt;property id=&quot;20300&quot; value=&quot;Slide 2 - &amp;quot;What is the value of conducting a learning needs assessment?&amp;quot;&quot;/&gt;&lt;property id=&quot;20307&quot; value=&quot;268&quot;/&gt;&lt;/object&gt;&lt;object type=&quot;3&quot; unique_id=&quot;10006&quot;&gt;&lt;property id=&quot;20148&quot; value=&quot;5&quot;/&gt;&lt;property id=&quot;20300&quot; value=&quot;Slide 3 - &amp;quot;What is the value of conducting a learning needs assessment?&amp;quot;&quot;/&gt;&lt;property id=&quot;20307&quot; value=&quot;269&quot;/&gt;&lt;/object&gt;&lt;object type=&quot;3&quot; unique_id=&quot;10007&quot;&gt;&lt;property id=&quot;20148&quot; value=&quot;5&quot;/&gt;&lt;property id=&quot;20300&quot; value=&quot;Slide 4 - &amp;quot;PSA--DSA&amp;quot;&quot;/&gt;&lt;property id=&quot;20307&quot; value=&quot;267&quot;/&gt;&lt;/object&gt;&lt;object type=&quot;3&quot; unique_id=&quot;10008&quot;&gt;&lt;property id=&quot;20148&quot; value=&quot;5&quot;/&gt;&lt;property id=&quot;20300&quot; value=&quot;Slide 5 - &amp;quot;Steps in assessment of learning needs*&amp;quot;&quot;/&gt;&lt;property id=&quot;20307&quot; value=&quot;270&quot;/&gt;&lt;/object&gt;&lt;object type=&quot;3&quot; unique_id=&quot;10009&quot;&gt;&lt;property id=&quot;20148&quot; value=&quot;5&quot;/&gt;&lt;property id=&quot;20300&quot; value=&quot;Slide 6 - &amp;quot;Methods for assessing learning needs&amp;quot;&quot;/&gt;&lt;property id=&quot;20307&quot; value=&quot;271&quot;/&gt;&lt;/object&gt;&lt;object type=&quot;3&quot; unique_id=&quot;10010&quot;&gt;&lt;property id=&quot;20148&quot; value=&quot;5&quot;/&gt;&lt;property id=&quot;20300&quot; value=&quot;Slide 7 - &amp;quot;Projective Questionnaire&amp;quot;&quot;/&gt;&lt;property id=&quot;20307&quot; value=&quot;257&quot;/&gt;&lt;/object&gt;&lt;object type=&quot;3&quot; unique_id=&quot;10011&quot;&gt;&lt;property id=&quot;20148&quot; value=&quot;5&quot;/&gt;&lt;property id=&quot;20300&quot; value=&quot;Slide 8 - &amp;quot;Card Sort&amp;quot;&quot;/&gt;&lt;property id=&quot;20307&quot; value=&quot;258&quot;/&gt;&lt;/object&gt;&lt;object type=&quot;3&quot; unique_id=&quot;10012&quot;&gt;&lt;property id=&quot;20148&quot; value=&quot;5&quot;/&gt;&lt;property id=&quot;20300&quot; value=&quot;Slide 9 - &amp;quot;Sentence-completion Questionnaire&amp;quot;&quot;/&gt;&lt;property id=&quot;20307&quot; value=&quot;259&quot;/&gt;&lt;/object&gt;&lt;object type=&quot;3&quot; unique_id=&quot;10013&quot;&gt;&lt;property id=&quot;20148&quot; value=&quot;5&quot;/&gt;&lt;property id=&quot;20300&quot; value=&quot;Slide 10 - &amp;quot;Readiness to learn&amp;quot;&quot;/&gt;&lt;property id=&quot;20307&quot; value=&quot;266&quot;/&gt;&lt;/object&gt;&lt;object type=&quot;3&quot; unique_id=&quot;10014&quot;&gt;&lt;property id=&quot;20148&quot; value=&quot;5&quot;/&gt;&lt;property id=&quot;20300&quot; value=&quot;Slide 11 - &amp;quot;PEEK  Model for Readiness to Learn&amp;quot;&quot;/&gt;&lt;property id=&quot;20307&quot; value=&quot;262&quot;/&gt;&lt;/object&gt;&lt;object type=&quot;3&quot; unique_id=&quot;10015&quot;&gt;&lt;property id=&quot;20148&quot; value=&quot;5&quot;/&gt;&lt;property id=&quot;20300&quot; value=&quot;Slide 12 - &amp;quot;PEEK Model for Readiness to Learn&amp;quot;&quot;/&gt;&lt;property id=&quot;20307&quot; value=&quot;263&quot;/&gt;&lt;/object&gt;&lt;object type=&quot;3&quot; unique_id=&quot;10016&quot;&gt;&lt;property id=&quot;20148&quot; value=&quot;5&quot;/&gt;&lt;property id=&quot;20300&quot; value=&quot;Slide 13 - &amp;quot;PEEK Model for Readiness to Learn&amp;quot;&quot;/&gt;&lt;property id=&quot;20307&quot; value=&quot;264&quot;/&gt;&lt;/object&gt;&lt;object type=&quot;3&quot; unique_id=&quot;10017&quot;&gt;&lt;property id=&quot;20148&quot; value=&quot;5&quot;/&gt;&lt;property id=&quot;20300&quot; value=&quot;Slide 14 - &amp;quot;PEEK Model for Readiness to Learn&amp;quot;&quot;/&gt;&lt;property id=&quot;20307&quot; value=&quot;265&quot;/&gt;&lt;/object&gt;&lt;/object&gt;&lt;/object&gt;&lt;/database&gt;"/>
  <p:tag name="SECTOMILLISECCONVERTED" val="1"/>
</p:tagLst>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Wisp</Template>
  <TotalTime>1886</TotalTime>
  <Words>1823</Words>
  <Application>Microsoft Office PowerPoint</Application>
  <PresentationFormat>Widescreen</PresentationFormat>
  <Paragraphs>166</Paragraphs>
  <Slides>37</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37</vt:i4>
      </vt:variant>
    </vt:vector>
  </HeadingPairs>
  <TitlesOfParts>
    <vt:vector size="42" baseType="lpstr">
      <vt:lpstr>Arial</vt:lpstr>
      <vt:lpstr>Calibri</vt:lpstr>
      <vt:lpstr>Century Gothic</vt:lpstr>
      <vt:lpstr>Wingdings 3</vt:lpstr>
      <vt:lpstr>Wisp</vt:lpstr>
      <vt:lpstr>Learning Needs Assessment</vt:lpstr>
      <vt:lpstr>Learning Objectives</vt:lpstr>
      <vt:lpstr>Overview</vt:lpstr>
      <vt:lpstr>What is an Learning Needs Assessment</vt:lpstr>
      <vt:lpstr>Additional Information</vt:lpstr>
      <vt:lpstr>PowerPoint Presentation</vt:lpstr>
      <vt:lpstr>Benefits of an LNA</vt:lpstr>
      <vt:lpstr>What is the value of conducting a learning needs assessment?</vt:lpstr>
      <vt:lpstr>What is the value of conducting a learning needs assessment?</vt:lpstr>
      <vt:lpstr>Steps in assessment of learning needs*</vt:lpstr>
      <vt:lpstr>Subjective vs. Objective Data</vt:lpstr>
      <vt:lpstr>LNA Methods</vt:lpstr>
      <vt:lpstr>Methods for assessing learning needs</vt:lpstr>
      <vt:lpstr>PowerPoint Presentation</vt:lpstr>
      <vt:lpstr>Projective Questionnaire</vt:lpstr>
      <vt:lpstr>Card Sort</vt:lpstr>
      <vt:lpstr>Sentence-completion Questionnaire</vt:lpstr>
      <vt:lpstr>Readiness to learn</vt:lpstr>
      <vt:lpstr>PEEK Model for Readiness to Learn</vt:lpstr>
      <vt:lpstr>PEEK Model for Readiness to Learn</vt:lpstr>
      <vt:lpstr>PEEK Model for Readiness to Learn</vt:lpstr>
      <vt:lpstr>PEEK Model for Readiness to Learn</vt:lpstr>
      <vt:lpstr>Questions??</vt:lpstr>
      <vt:lpstr>Backup Slides</vt:lpstr>
      <vt:lpstr>Assessing Your Own Learning Needs</vt:lpstr>
      <vt:lpstr>WHY ASSESS YOUR OWN LEARNING NEEDS?</vt:lpstr>
      <vt:lpstr>Ground Rules in Self-Assessment</vt:lpstr>
      <vt:lpstr>LNA and Other Factors in Learning</vt:lpstr>
      <vt:lpstr>HOW TO ASSESS YOUR LEARNING NEEDS</vt:lpstr>
      <vt:lpstr>360-Degree Appraisal</vt:lpstr>
      <vt:lpstr>Critical incident reviews</vt:lpstr>
      <vt:lpstr>Self-assessment</vt:lpstr>
      <vt:lpstr>Practice review</vt:lpstr>
      <vt:lpstr>Observation</vt:lpstr>
      <vt:lpstr>Useful Summary Points</vt:lpstr>
      <vt:lpstr>PowerPoint Presentation</vt:lpstr>
      <vt:lpstr>PowerPoint Presentation</vt:lpstr>
    </vt:vector>
  </TitlesOfParts>
  <Company>The Johns Hopkins University School of Nursing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Learning Needs Assessment Tools</dc:title>
  <dc:creator>anne belcher</dc:creator>
  <cp:lastModifiedBy>Bob Marshall</cp:lastModifiedBy>
  <cp:revision>33</cp:revision>
  <dcterms:created xsi:type="dcterms:W3CDTF">2010-08-11T20:33:47Z</dcterms:created>
  <dcterms:modified xsi:type="dcterms:W3CDTF">2019-08-29T03:33:08Z</dcterms:modified>
</cp:coreProperties>
</file>