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34"/>
  </p:notesMasterIdLst>
  <p:handoutMasterIdLst>
    <p:handoutMasterId r:id="rId35"/>
  </p:handoutMasterIdLst>
  <p:sldIdLst>
    <p:sldId id="257" r:id="rId2"/>
    <p:sldId id="258" r:id="rId3"/>
    <p:sldId id="269" r:id="rId4"/>
    <p:sldId id="270" r:id="rId5"/>
    <p:sldId id="266" r:id="rId6"/>
    <p:sldId id="262" r:id="rId7"/>
    <p:sldId id="263" r:id="rId8"/>
    <p:sldId id="264" r:id="rId9"/>
    <p:sldId id="265" r:id="rId10"/>
    <p:sldId id="268" r:id="rId11"/>
    <p:sldId id="267" r:id="rId12"/>
    <p:sldId id="271" r:id="rId13"/>
    <p:sldId id="272" r:id="rId14"/>
    <p:sldId id="291" r:id="rId15"/>
    <p:sldId id="273" r:id="rId16"/>
    <p:sldId id="274" r:id="rId17"/>
    <p:sldId id="275" r:id="rId18"/>
    <p:sldId id="276" r:id="rId19"/>
    <p:sldId id="290" r:id="rId20"/>
    <p:sldId id="277" r:id="rId21"/>
    <p:sldId id="278" r:id="rId22"/>
    <p:sldId id="279" r:id="rId23"/>
    <p:sldId id="280" r:id="rId24"/>
    <p:sldId id="282" r:id="rId25"/>
    <p:sldId id="283" r:id="rId26"/>
    <p:sldId id="289" r:id="rId27"/>
    <p:sldId id="281" r:id="rId28"/>
    <p:sldId id="284" r:id="rId29"/>
    <p:sldId id="285" r:id="rId30"/>
    <p:sldId id="286" r:id="rId31"/>
    <p:sldId id="287" r:id="rId32"/>
    <p:sldId id="288" r:id="rId33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008">
          <p15:clr>
            <a:srgbClr val="A4A3A4"/>
          </p15:clr>
        </p15:guide>
        <p15:guide id="3" orient="horz" pos="3888">
          <p15:clr>
            <a:srgbClr val="A4A3A4"/>
          </p15:clr>
        </p15:guide>
        <p15:guide id="4" orient="horz" pos="864" userDrawn="1">
          <p15:clr>
            <a:srgbClr val="A4A3A4"/>
          </p15:clr>
        </p15:guide>
        <p15:guide id="5" pos="3839">
          <p15:clr>
            <a:srgbClr val="A4A3A4"/>
          </p15:clr>
        </p15:guide>
        <p15:guide id="6" pos="1007">
          <p15:clr>
            <a:srgbClr val="A4A3A4"/>
          </p15:clr>
        </p15:guide>
        <p15:guide id="7" pos="717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ABFCF23-3B69-468F-B69F-88F6DE6A72F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9" autoAdjust="0"/>
    <p:restoredTop sz="94660"/>
  </p:normalViewPr>
  <p:slideViewPr>
    <p:cSldViewPr showGuides="1">
      <p:cViewPr>
        <p:scale>
          <a:sx n="91" d="100"/>
          <a:sy n="91" d="100"/>
        </p:scale>
        <p:origin x="63" y="378"/>
      </p:cViewPr>
      <p:guideLst>
        <p:guide orient="horz" pos="2160"/>
        <p:guide orient="horz" pos="1008"/>
        <p:guide orient="horz" pos="3888"/>
        <p:guide orient="horz" pos="864"/>
        <p:guide pos="3839"/>
        <p:guide pos="1007"/>
        <p:guide pos="7173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562" y="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B7646E-8811-423A-9C42-2CBFADA00A96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360E59-1627-4404-ACC5-51C744AB0F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D677E230-58DD-43ED-96A1-552DDAB53532}" type="datetimeFigureOut">
              <a:rPr lang="en-US" smtClean="0"/>
              <a:pPr/>
              <a:t>1/14/2019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841221E5-7225-48EB-A4EE-420E7BFCF7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221E5-7225-48EB-A4EE-420E7BFCF70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576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221E5-7225-48EB-A4EE-420E7BFCF70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406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 bwMode="ltGray">
      <p:bgPr>
        <a:gradFill rotWithShape="1">
          <a:gsLst>
            <a:gs pos="0">
              <a:schemeClr val="tx2">
                <a:lumMod val="20000"/>
                <a:lumOff val="80000"/>
              </a:schemeClr>
            </a:gs>
            <a:gs pos="90000">
              <a:schemeClr val="tx2">
                <a:lumMod val="60000"/>
                <a:lumOff val="4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8669" y="1600200"/>
            <a:ext cx="8329031" cy="2680127"/>
          </a:xfrm>
        </p:spPr>
        <p:txBody>
          <a:bodyPr>
            <a:noAutofit/>
          </a:bodyPr>
          <a:lstStyle>
            <a:lvl1pPr>
              <a:defRPr sz="54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28669" y="4344915"/>
            <a:ext cx="7516442" cy="111608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699025" y="6356351"/>
            <a:ext cx="1218883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0BBE6BF-C811-45BB-8BA9-22EFF2B83FFA}" type="datetime1">
              <a:rPr lang="en-US" smtClean="0"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114708" y="6356351"/>
            <a:ext cx="3974065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85571" y="6356351"/>
            <a:ext cx="6094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5" name="Picture 2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0"/>
            <a:ext cx="18034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6" name="Rectangle 35"/>
          <p:cNvSpPr/>
          <p:nvPr userDrawn="1"/>
        </p:nvSpPr>
        <p:spPr>
          <a:xfrm>
            <a:off x="11892563" y="0"/>
            <a:ext cx="304721" cy="6858000"/>
          </a:xfrm>
          <a:prstGeom prst="rect">
            <a:avLst/>
          </a:prstGeom>
          <a:solidFill>
            <a:schemeClr val="tx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3011475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F41C5-B5F2-469F-BA25-292CFCDAF6E0}" type="datetime1">
              <a:rPr lang="en-US" smtClean="0"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678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9612" y="685800"/>
            <a:ext cx="1787526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1598613" y="685800"/>
            <a:ext cx="7848599" cy="54864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D85FE-5443-4629-8A1C-6F6EA57CBD60}" type="datetime1">
              <a:rPr lang="en-US" smtClean="0"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11885691" y="0"/>
            <a:ext cx="304721" cy="6858000"/>
          </a:xfrm>
          <a:prstGeom prst="rect">
            <a:avLst/>
          </a:prstGeom>
          <a:solidFill>
            <a:schemeClr val="tx2">
              <a:alpha val="8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2848637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9362CC-4597-4E8E-AFE5-237B3DA1FF07}" type="datetime1">
              <a:rPr lang="en-US" smtClean="0"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199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9454" y="1600201"/>
            <a:ext cx="8283272" cy="2654064"/>
          </a:xfrm>
        </p:spPr>
        <p:txBody>
          <a:bodyPr anchor="b">
            <a:normAutofit/>
          </a:bodyPr>
          <a:lstStyle>
            <a:lvl1pPr algn="l">
              <a:defRPr sz="5400" b="0" cap="none"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19454" y="4259996"/>
            <a:ext cx="7264623" cy="1150203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1F63988-78D4-46C4-B808-1786C6A42859}" type="datetime1">
              <a:rPr lang="en-US" smtClean="0"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0"/>
            <a:ext cx="18034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/>
          <p:cNvSpPr/>
          <p:nvPr/>
        </p:nvSpPr>
        <p:spPr>
          <a:xfrm>
            <a:off x="11892563" y="0"/>
            <a:ext cx="304721" cy="6858000"/>
          </a:xfrm>
          <a:prstGeom prst="rect">
            <a:avLst/>
          </a:prstGeom>
          <a:solidFill>
            <a:schemeClr val="tx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3128736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935496" y="1600200"/>
            <a:ext cx="4572000" cy="457200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24328" y="1600200"/>
            <a:ext cx="4572000" cy="457200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 baseline="0"/>
            </a:lvl6pPr>
            <a:lvl7pPr>
              <a:defRPr sz="1800" baseline="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482C1EE-CCC0-4F27-8918-BF938AC1419F}" type="datetime1">
              <a:rPr lang="en-US" smtClean="0"/>
              <a:t>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845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3413" y="177800"/>
            <a:ext cx="9472824" cy="1239837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36615" y="1499616"/>
            <a:ext cx="4572000" cy="938784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936615" y="2514706"/>
            <a:ext cx="4572000" cy="3657493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24328" y="1499616"/>
            <a:ext cx="4572000" cy="938784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824328" y="2514600"/>
            <a:ext cx="4572000" cy="3655568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9A0C48B-9D86-4C33-9BD3-2929B1D74E3D}" type="datetime1">
              <a:rPr lang="en-US" smtClean="0"/>
              <a:t>1/14/2019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964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87B711C-F9D6-42CE-B848-D107B7756573}" type="datetime1">
              <a:rPr lang="en-US" smtClean="0"/>
              <a:t>1/14/2019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922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>
            <a:spLocks noGrp="1"/>
          </p:cNvSpPr>
          <p:nvPr>
            <p:ph type="dt" sz="half" idx="10"/>
          </p:nvPr>
        </p:nvSpPr>
        <p:spPr>
          <a:xfrm>
            <a:off x="5180250" y="6356351"/>
            <a:ext cx="1218883" cy="365125"/>
          </a:xfrm>
        </p:spPr>
        <p:txBody>
          <a:bodyPr/>
          <a:lstStyle/>
          <a:p>
            <a:fld id="{4C1EAC44-87EE-4E25-9BCB-D1B8F4FDD9D1}" type="datetime1">
              <a:rPr lang="en-US" smtClean="0"/>
              <a:t>1/14/2019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595933" y="6356351"/>
            <a:ext cx="3974065" cy="365125"/>
          </a:xfrm>
        </p:spPr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766796" y="6356351"/>
            <a:ext cx="609441" cy="365125"/>
          </a:xfrm>
        </p:spPr>
        <p:txBody>
          <a:bodyPr/>
          <a:lstStyle/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289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xfrm>
            <a:off x="1074240" y="381000"/>
            <a:ext cx="3293422" cy="1371600"/>
          </a:xfrm>
        </p:spPr>
        <p:txBody>
          <a:bodyPr anchor="b">
            <a:normAutofit/>
          </a:bodyPr>
          <a:lstStyle>
            <a:lvl1pPr algn="l">
              <a:defRPr sz="2800" b="0" cap="all"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0251" y="482600"/>
            <a:ext cx="6195986" cy="5689600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white">
          <a:xfrm>
            <a:off x="1074240" y="1828800"/>
            <a:ext cx="3293422" cy="43434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68E44B9-3FFE-4574-9630-3E5A6F960186}" type="datetime1">
              <a:rPr lang="en-US" smtClean="0"/>
              <a:t>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1884104" y="0"/>
            <a:ext cx="304721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3476394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4240" y="381000"/>
            <a:ext cx="3293422" cy="1371600"/>
          </a:xfrm>
        </p:spPr>
        <p:txBody>
          <a:bodyPr anchor="b">
            <a:normAutofit/>
          </a:bodyPr>
          <a:lstStyle>
            <a:lvl1pPr algn="l">
              <a:defRPr sz="2800" b="0" cap="all"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 bwMode="auto">
          <a:xfrm>
            <a:off x="5180251" y="482600"/>
            <a:ext cx="6195986" cy="5689600"/>
          </a:xfrm>
          <a:ln w="19050">
            <a:solidFill>
              <a:schemeClr val="bg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4240" y="1828800"/>
            <a:ext cx="3293422" cy="43434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6F492-7803-4716-B969-A5873965FF8A}" type="datetime1">
              <a:rPr lang="en-US" smtClean="0"/>
              <a:t>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1884104" y="0"/>
            <a:ext cx="304721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2256456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tx2">
                <a:lumMod val="20000"/>
                <a:lumOff val="80000"/>
              </a:schemeClr>
            </a:gs>
            <a:gs pos="90000">
              <a:schemeClr val="tx2">
                <a:lumMod val="60000"/>
                <a:lumOff val="4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03413" y="177800"/>
            <a:ext cx="9472824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03413" y="1600200"/>
            <a:ext cx="9472824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80250" y="6356351"/>
            <a:ext cx="12188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</a:defRPr>
            </a:lvl1pPr>
          </a:lstStyle>
          <a:p>
            <a:fld id="{FD004168-AADC-4457-9784-543656FEE4FC}" type="datetime1">
              <a:rPr lang="en-US" smtClean="0"/>
              <a:pPr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5933" y="6356351"/>
            <a:ext cx="39740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66796" y="6356351"/>
            <a:ext cx="6094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cap="all" baseline="0"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1885691" y="0"/>
            <a:ext cx="304721" cy="6858000"/>
          </a:xfrm>
          <a:prstGeom prst="rect">
            <a:avLst/>
          </a:prstGeom>
          <a:solidFill>
            <a:schemeClr val="tx2">
              <a:alpha val="8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pic>
        <p:nvPicPr>
          <p:cNvPr id="46" name="Picture 2"/>
          <p:cNvPicPr>
            <a:picLocks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0"/>
            <a:ext cx="18034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41518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2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46888" indent="-246888" algn="l" defTabSz="914400" rtl="0" eaLnBrk="1" latinLnBrk="0" hangingPunct="1">
        <a:lnSpc>
          <a:spcPct val="90000"/>
        </a:lnSpc>
        <a:spcBef>
          <a:spcPts val="1400"/>
        </a:spcBef>
        <a:buFont typeface="Euphemia" pitchFamily="34" charset="0"/>
        <a:buChar char="›"/>
        <a:defRPr sz="2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126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2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9784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20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44168" indent="-246888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70992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207568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4414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8072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17296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39" userDrawn="1">
          <p15:clr>
            <a:srgbClr val="F26B43"/>
          </p15:clr>
        </p15:guide>
        <p15:guide id="2" pos="1199" userDrawn="1">
          <p15:clr>
            <a:srgbClr val="F26B43"/>
          </p15:clr>
        </p15:guide>
        <p15:guide id="3" pos="719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Knowledge Dissemination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Bob Marshall, MD MPH MISM FAAFP</a:t>
            </a:r>
          </a:p>
          <a:p>
            <a:r>
              <a:rPr lang="en-US" dirty="0"/>
              <a:t>Program Director, DoD/MAMC Clinical Informatics Fellowship</a:t>
            </a:r>
          </a:p>
        </p:txBody>
      </p:sp>
    </p:spTree>
    <p:extLst>
      <p:ext uri="{BB962C8B-B14F-4D97-AF65-F5344CB8AC3E}">
        <p14:creationId xmlns:p14="http://schemas.microsoft.com/office/powerpoint/2010/main" val="6675908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B516D1-6006-4C0E-8DA5-989CCD647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3412" y="177800"/>
            <a:ext cx="9601199" cy="1239837"/>
          </a:xfrm>
        </p:spPr>
        <p:txBody>
          <a:bodyPr/>
          <a:lstStyle/>
          <a:p>
            <a:r>
              <a:rPr lang="en-US" dirty="0"/>
              <a:t>Implementation and Knowledge Utilization    2 of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0F5DA-3DDB-495E-8793-DB1F59EFDA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following figure models a theoretical framework for disseminating policies and practices of surveillance, a core public health function involving research</a:t>
            </a:r>
          </a:p>
          <a:p>
            <a:r>
              <a:rPr lang="en-US" dirty="0"/>
              <a:t>It begins with a broad context of the subject matter, in this case surveillance, including multiple understandings of use and users </a:t>
            </a:r>
          </a:p>
          <a:p>
            <a:r>
              <a:rPr lang="en-US" dirty="0"/>
              <a:t>Facilitating use begins with a consideration of the end users and their circumstances and needs to emphasize shaping the product, not just disseminating or selling it</a:t>
            </a:r>
          </a:p>
        </p:txBody>
      </p:sp>
    </p:spTree>
    <p:extLst>
      <p:ext uri="{BB962C8B-B14F-4D97-AF65-F5344CB8AC3E}">
        <p14:creationId xmlns:p14="http://schemas.microsoft.com/office/powerpoint/2010/main" val="39045290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E4F2F1E-70BA-4CEC-90C4-98E6E2B14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3413" y="76200"/>
            <a:ext cx="9472824" cy="736600"/>
          </a:xfrm>
        </p:spPr>
        <p:txBody>
          <a:bodyPr/>
          <a:lstStyle/>
          <a:p>
            <a:r>
              <a:rPr lang="en-US" dirty="0"/>
              <a:t>       Utilization-Focused Surveillance Framework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BC2BD92-A21A-4799-B3E5-DFA8BECF04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7812" y="914400"/>
            <a:ext cx="8153400" cy="566739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016006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C8A73-CC6C-4813-9A82-AFD1DD0EC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 Definition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1D5F79-849A-427D-9622-53B4C1325D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3413" y="1600200"/>
            <a:ext cx="9472824" cy="4800600"/>
          </a:xfrm>
        </p:spPr>
        <p:txBody>
          <a:bodyPr>
            <a:normAutofit/>
          </a:bodyPr>
          <a:lstStyle/>
          <a:p>
            <a:r>
              <a:rPr lang="en-US" dirty="0">
                <a:effectLst/>
              </a:rPr>
              <a:t>Diffusion ("just let it happen")</a:t>
            </a:r>
          </a:p>
          <a:p>
            <a:pPr lvl="1"/>
            <a:r>
              <a:rPr lang="en-US" dirty="0">
                <a:effectLst/>
              </a:rPr>
              <a:t>passive, unplanned, uncontrolled dissemination; primarily horizontal or mediated by peers (e.g. publishing in peer reviewed journals, presenting research results to peers at academic conferences); potential user needs to seek out the information</a:t>
            </a:r>
          </a:p>
          <a:p>
            <a:r>
              <a:rPr lang="en-US" dirty="0">
                <a:effectLst/>
              </a:rPr>
              <a:t>Dissemination ("make it happen")</a:t>
            </a:r>
          </a:p>
          <a:p>
            <a:pPr lvl="1"/>
            <a:r>
              <a:rPr lang="en-US" dirty="0">
                <a:effectLst/>
              </a:rPr>
              <a:t>active process to communicate results to potential users by targeting, tailoring and packaging the message for a particular target audience; strategies include: linkage and exchange events to share relevant research syntheses; developing a user driven dissemination strategy; media engagement; using a knowledge broker; developing researcher/knowledge user networks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3951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E6C3B-062B-4F83-9717-1CB8F1AA7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Fundamentals of Dissemination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4514D6-9051-40BF-954F-64FE6643D5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3413" y="1600200"/>
            <a:ext cx="9472824" cy="4800600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effectLst/>
              </a:rPr>
              <a:t>Dissemination processes and approaches should be informed by high-quality context specific evidence</a:t>
            </a:r>
          </a:p>
          <a:p>
            <a:pPr lvl="0"/>
            <a:r>
              <a:rPr lang="en-US" dirty="0">
                <a:effectLst/>
              </a:rPr>
              <a:t>Messages should be clear, simple, action-oriented and tailored for each audience (i.e. knowledge user driven)</a:t>
            </a:r>
          </a:p>
          <a:p>
            <a:pPr lvl="0"/>
            <a:r>
              <a:rPr lang="en-US" dirty="0">
                <a:effectLst/>
              </a:rPr>
              <a:t>Dissemination strategies should include a plan to evaluate the impact of the chosen approach, including ways to measure success</a:t>
            </a:r>
          </a:p>
          <a:p>
            <a:r>
              <a:rPr lang="en-US" i="1" dirty="0">
                <a:effectLst/>
              </a:rPr>
              <a:t>Consider</a:t>
            </a:r>
            <a:r>
              <a:rPr lang="en-US" dirty="0">
                <a:effectLst/>
              </a:rPr>
              <a:t> – What is the message? Who is the audience? Who is the messenger? What is the best dissemination method? What is the expected outcome?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0732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7485CD3B-A281-4F20-8321-436724C355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7812" y="228600"/>
            <a:ext cx="6400800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12377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39376D5-6A14-434A-851F-19C13C5CA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Definitions and Models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CFEC0C-D55C-478C-B5B6-130F19FE7D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7698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CA614-BFEF-4512-8465-12F7FA0B1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Cacophony of Terminology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765877-400B-45AE-8751-69550513BF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literature is filled with differing definitions and uses of </a:t>
            </a:r>
            <a:r>
              <a:rPr lang="en-US" i="1" dirty="0"/>
              <a:t>dissemination, knowledge utilization, diffusion, </a:t>
            </a:r>
            <a:r>
              <a:rPr lang="en-US" dirty="0"/>
              <a:t>and </a:t>
            </a:r>
            <a:r>
              <a:rPr lang="en-US" i="1" dirty="0"/>
              <a:t>technology transfer, </a:t>
            </a:r>
            <a:r>
              <a:rPr lang="en-US" dirty="0"/>
              <a:t>among other related terms</a:t>
            </a:r>
          </a:p>
          <a:p>
            <a:r>
              <a:rPr lang="en-US" dirty="0"/>
              <a:t>These terms are sometimes used interchangeably, sometimes carefully distinguished from one another. </a:t>
            </a:r>
          </a:p>
          <a:p>
            <a:r>
              <a:rPr lang="en-US" dirty="0"/>
              <a:t>The different uses and definitions reflect varying assumptions and interests, ranging from a limited focus on “getting the word out” to an all-encompassing focus on seeing new knowledge or products from creation all the way through implementation by intended users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7243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AA448-505F-44A0-A88A-70A617679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Including a Focus on the Use of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996EDE-EB93-474E-B5AE-796530A7CF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3413" y="1600200"/>
            <a:ext cx="9472824" cy="4800600"/>
          </a:xfrm>
        </p:spPr>
        <p:txBody>
          <a:bodyPr>
            <a:normAutofit/>
          </a:bodyPr>
          <a:lstStyle/>
          <a:p>
            <a:r>
              <a:rPr lang="en-US" dirty="0"/>
              <a:t>Does use of information—the process of transmission and reception of a research study—mean:</a:t>
            </a:r>
          </a:p>
          <a:p>
            <a:pPr lvl="1"/>
            <a:r>
              <a:rPr lang="en-US" dirty="0"/>
              <a:t>(1) receiving it and thus getting a chance to read it; </a:t>
            </a:r>
          </a:p>
          <a:p>
            <a:pPr lvl="1"/>
            <a:r>
              <a:rPr lang="en-US" dirty="0"/>
              <a:t>(2) receiving and actually reading it; </a:t>
            </a:r>
          </a:p>
          <a:p>
            <a:pPr lvl="1"/>
            <a:r>
              <a:rPr lang="en-US" dirty="0"/>
              <a:t>(3) receiving, reading, and understanding it; </a:t>
            </a:r>
          </a:p>
          <a:p>
            <a:pPr lvl="1"/>
            <a:r>
              <a:rPr lang="en-US" dirty="0"/>
              <a:t>(4) receiving, reading, understanding, and appreciating it;</a:t>
            </a:r>
          </a:p>
          <a:p>
            <a:pPr lvl="1"/>
            <a:r>
              <a:rPr lang="en-US" dirty="0"/>
              <a:t>(5) receiving, reading, understanding, appreciating, and making it the basis of a decision; or </a:t>
            </a:r>
          </a:p>
          <a:p>
            <a:pPr lvl="1"/>
            <a:r>
              <a:rPr lang="en-US" dirty="0"/>
              <a:t>(6) receiving, reading, understanding, and appreciating it, plus letting it help you in making a decision and taking an action (or refusing to act) in line with the decision reached with the help of the knowledge obtained</a:t>
            </a:r>
          </a:p>
        </p:txBody>
      </p:sp>
    </p:spTree>
    <p:extLst>
      <p:ext uri="{BB962C8B-B14F-4D97-AF65-F5344CB8AC3E}">
        <p14:creationId xmlns:p14="http://schemas.microsoft.com/office/powerpoint/2010/main" val="10049154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13557-3746-4FEC-9E62-C02B1F556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Question of Use Moves Dissemination to a Focus on Implementation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396B81-E31A-4B99-AFBB-315910243E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3413" y="1600200"/>
            <a:ext cx="9472824" cy="4572000"/>
          </a:xfrm>
        </p:spPr>
        <p:txBody>
          <a:bodyPr>
            <a:normAutofit/>
          </a:bodyPr>
          <a:lstStyle/>
          <a:p>
            <a:r>
              <a:rPr lang="en-US" dirty="0"/>
              <a:t>The Dissemination Analysis Group in 1977 identified four functions or types of dissemination:</a:t>
            </a:r>
          </a:p>
          <a:p>
            <a:pPr lvl="1"/>
            <a:r>
              <a:rPr lang="en-US" i="1" dirty="0"/>
              <a:t>spread, </a:t>
            </a:r>
            <a:r>
              <a:rPr lang="en-US" dirty="0"/>
              <a:t>which is defined as “the one-way diffusion or distribution of information,”</a:t>
            </a:r>
          </a:p>
          <a:p>
            <a:pPr lvl="1"/>
            <a:r>
              <a:rPr lang="en-US" i="1" dirty="0"/>
              <a:t>choice, </a:t>
            </a:r>
            <a:r>
              <a:rPr lang="en-US" dirty="0"/>
              <a:t>a process that “actively helps users seek and acquire alternative sources of information and learn about their options,”</a:t>
            </a:r>
          </a:p>
          <a:p>
            <a:pPr lvl="1"/>
            <a:r>
              <a:rPr lang="en-US" i="1" dirty="0"/>
              <a:t>exchange, </a:t>
            </a:r>
            <a:r>
              <a:rPr lang="en-US" dirty="0"/>
              <a:t>which “involves interactions between people and the multidirectional flow of information,” and</a:t>
            </a:r>
          </a:p>
          <a:p>
            <a:pPr lvl="1"/>
            <a:r>
              <a:rPr lang="en-US" i="1" dirty="0"/>
              <a:t>implementation, </a:t>
            </a:r>
            <a:r>
              <a:rPr lang="en-US" dirty="0"/>
              <a:t>which “includes technical assistance, training, or interpersonal activities designed to increase the use of knowledge or to change attitudes or behavior of organizations or individuals</a:t>
            </a:r>
          </a:p>
        </p:txBody>
      </p:sp>
    </p:spTree>
    <p:extLst>
      <p:ext uri="{BB962C8B-B14F-4D97-AF65-F5344CB8AC3E}">
        <p14:creationId xmlns:p14="http://schemas.microsoft.com/office/powerpoint/2010/main" val="21711113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erson holding a baby&#10;&#10;Description automatically generated">
            <a:extLst>
              <a:ext uri="{FF2B5EF4-FFF2-40B4-BE49-F238E27FC236}">
                <a16:creationId xmlns:a16="http://schemas.microsoft.com/office/drawing/2014/main" id="{533BCACF-65E3-4BE1-9BAF-817CDE4948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212" y="228599"/>
            <a:ext cx="9220200" cy="6377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7298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Gap between science and practice </a:t>
            </a:r>
          </a:p>
          <a:p>
            <a:pPr lvl="0"/>
            <a:r>
              <a:rPr lang="en-US" dirty="0"/>
              <a:t>Diffusion theory and dissemination</a:t>
            </a:r>
          </a:p>
          <a:p>
            <a:pPr lvl="0"/>
            <a:r>
              <a:rPr lang="en-US" dirty="0"/>
              <a:t>Models and definitions</a:t>
            </a:r>
          </a:p>
          <a:p>
            <a:pPr lvl="0"/>
            <a:r>
              <a:rPr lang="en-US" dirty="0"/>
              <a:t>Knowledge sharing versus knowledge transfer</a:t>
            </a:r>
          </a:p>
          <a:p>
            <a:pPr lvl="0"/>
            <a:r>
              <a:rPr lang="en-US" dirty="0"/>
              <a:t>What is really important</a:t>
            </a:r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7397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D96DAAC-E640-43AA-B973-4EEBC628E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Knowledge Sharing versus Knowledge Transfer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1748F8-FE4B-4F3F-918B-C24924F8CA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3510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D3815E6-EC70-4189-A06F-74D1867A0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Knowledge Hierarchy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E6673BE-1A52-440D-A311-35883ACF86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6812" y="1676400"/>
            <a:ext cx="8560743" cy="4884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2473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79338-2F12-4A33-9807-E549D9A46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Acceptable Differences between KS and KT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7CE3480-2FF2-43C9-B9B7-2EC28D9ACBC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03413" y="1828800"/>
            <a:ext cx="9829799" cy="4141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97119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3D639-AA36-47C9-9664-15922E191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KT Model Using Codification Strategy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474CC5F-2A0C-4838-B0F6-92938A131D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6638" y="1752600"/>
            <a:ext cx="9662013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5142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6232E-755F-4E44-8625-FF02F7AEE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KT Model Using Personalization Strategy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977B90D-9831-4A5A-B0C6-CB73F3295E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0920" y="1676400"/>
            <a:ext cx="9752292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399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9CFF8-D02C-412B-A281-EDF90D6801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Interconnections of KS and KT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EB66CE4-9CDD-4944-96F2-1D6AF97F5D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3013" y="1504511"/>
            <a:ext cx="8534399" cy="5203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2739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375203C-E823-403B-8D61-93BA16A887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4812" y="228600"/>
            <a:ext cx="8458200" cy="6478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249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6028774-74BD-4682-B102-254BED355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Really Important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543363-B261-4155-A7DD-FDC16C2EF2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9881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2A2B4-CE43-43F3-8BEC-7B3B837E2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Lots of Terms, Often Used Interchangeably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C8E96-8861-4B7C-BE27-296026CB74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Knowledge Dissemination</a:t>
            </a:r>
          </a:p>
          <a:p>
            <a:r>
              <a:rPr lang="en-US" dirty="0"/>
              <a:t>Knowledge Sharing</a:t>
            </a:r>
          </a:p>
          <a:p>
            <a:r>
              <a:rPr lang="en-US" dirty="0"/>
              <a:t>Knowledge Transfer</a:t>
            </a:r>
          </a:p>
          <a:p>
            <a:r>
              <a:rPr lang="en-US" dirty="0"/>
              <a:t>Knowledge Translation</a:t>
            </a:r>
          </a:p>
          <a:p>
            <a:endParaRPr lang="en-US" dirty="0"/>
          </a:p>
          <a:p>
            <a:r>
              <a:rPr lang="en-US" dirty="0"/>
              <a:t>Pick one for the organization, define it well so everyone understands the use and intent, and then use it consistently</a:t>
            </a:r>
          </a:p>
        </p:txBody>
      </p:sp>
    </p:spTree>
    <p:extLst>
      <p:ext uri="{BB962C8B-B14F-4D97-AF65-F5344CB8AC3E}">
        <p14:creationId xmlns:p14="http://schemas.microsoft.com/office/powerpoint/2010/main" val="27468726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CDEC4-54D8-4492-858C-7E6973DE8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Have a Plan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CCAD72-119E-408B-88E3-44C23775D9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go through all the trouble to collect tacit and explicit knowledge in a usable and retrievable format…whatever the method(s) used</a:t>
            </a:r>
          </a:p>
          <a:p>
            <a:pPr lvl="1"/>
            <a:r>
              <a:rPr lang="en-US" dirty="0"/>
              <a:t>Organize the knowledge into an easily searched and used data warehouse</a:t>
            </a:r>
          </a:p>
          <a:p>
            <a:pPr lvl="1"/>
            <a:r>
              <a:rPr lang="en-US" dirty="0"/>
              <a:t>Create a very strong search capability with the use of both wildcards and context-based searching with filters</a:t>
            </a:r>
          </a:p>
          <a:p>
            <a:pPr lvl="1"/>
            <a:r>
              <a:rPr lang="en-US" dirty="0"/>
              <a:t>Determine the knowledge needs of the various components of the organization…people, departments, product lines, </a:t>
            </a:r>
            <a:r>
              <a:rPr lang="en-US" dirty="0" err="1"/>
              <a:t>etc</a:t>
            </a:r>
            <a:endParaRPr lang="en-US" dirty="0"/>
          </a:p>
          <a:p>
            <a:pPr lvl="1"/>
            <a:r>
              <a:rPr lang="en-US" dirty="0"/>
              <a:t>Have a deliberate methodology for archiving and retrieval of knowledge older than an agreed upon age (5, 10 or whatever years old)</a:t>
            </a:r>
          </a:p>
        </p:txBody>
      </p:sp>
    </p:spTree>
    <p:extLst>
      <p:ext uri="{BB962C8B-B14F-4D97-AF65-F5344CB8AC3E}">
        <p14:creationId xmlns:p14="http://schemas.microsoft.com/office/powerpoint/2010/main" val="5145407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E643C-C25F-4E19-A22B-0CD921ED3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Gap Between Science and Practice           1 of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D17F2C-C17B-47BB-B505-B7686FE138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Much of the writing about translating research to practice employs a pipeline analogy in which evidence is produced by scientists, then vetted and disseminated to policy makers and practitioners. </a:t>
            </a:r>
          </a:p>
          <a:p>
            <a:r>
              <a:rPr lang="en-US" dirty="0"/>
              <a:t>This pipeline can be seen as a funnel (see Figure next slide) in which more research must be conducted than is usable in practice </a:t>
            </a:r>
          </a:p>
          <a:p>
            <a:r>
              <a:rPr lang="en-US" dirty="0"/>
              <a:t>Research that makes its way into practice has undergone a filtering process that works well in adjudicating biomedical research to evidence-based clinical interventions</a:t>
            </a:r>
          </a:p>
        </p:txBody>
      </p:sp>
    </p:spTree>
    <p:extLst>
      <p:ext uri="{BB962C8B-B14F-4D97-AF65-F5344CB8AC3E}">
        <p14:creationId xmlns:p14="http://schemas.microsoft.com/office/powerpoint/2010/main" val="6321082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52A55-4A11-49D2-AD52-CF2598FB5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 Your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E6021E-E79D-4FB2-974B-A642723F91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Formalize disseminating knowledge as part of the onboarding, training and every day work processes</a:t>
            </a:r>
          </a:p>
          <a:p>
            <a:r>
              <a:rPr lang="en-US" dirty="0"/>
              <a:t>As previously mentioned, incentivize knowledge capture and knowledge dissemination/sharing</a:t>
            </a:r>
          </a:p>
          <a:p>
            <a:pPr lvl="1"/>
            <a:r>
              <a:rPr lang="en-US" dirty="0"/>
              <a:t>Individual incentives at the executive level</a:t>
            </a:r>
          </a:p>
          <a:p>
            <a:pPr lvl="1"/>
            <a:r>
              <a:rPr lang="en-US" dirty="0"/>
              <a:t>Department-/Division-based incentives at the upper management level</a:t>
            </a:r>
          </a:p>
          <a:p>
            <a:pPr lvl="1"/>
            <a:r>
              <a:rPr lang="en-US" dirty="0"/>
              <a:t>Team-based incentives at the middle management and below levels</a:t>
            </a:r>
          </a:p>
        </p:txBody>
      </p:sp>
    </p:spTree>
    <p:extLst>
      <p:ext uri="{BB962C8B-B14F-4D97-AF65-F5344CB8AC3E}">
        <p14:creationId xmlns:p14="http://schemas.microsoft.com/office/powerpoint/2010/main" val="42591802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05B5E-7069-4926-BB9B-B6B07A932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Keeping It Going/Incremental Change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9E4265-CA06-4351-8882-556B31C845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Inculcate knowledge capture and dissemination into the organizational culture </a:t>
            </a:r>
          </a:p>
          <a:p>
            <a:r>
              <a:rPr lang="en-US" dirty="0"/>
              <a:t>Refine the operational knowledge management capabilities and goals/objectives at regular intervals based on organizational goals and objectives as they support the vision and mission</a:t>
            </a:r>
          </a:p>
          <a:p>
            <a:r>
              <a:rPr lang="en-US" dirty="0"/>
              <a:t>Unless it is absolutely necessary for the survival of the organization, do not make “seismic shifts” in the overall knowledge management process or goals/objectives</a:t>
            </a:r>
          </a:p>
          <a:p>
            <a:pPr lvl="1"/>
            <a:r>
              <a:rPr lang="en-US" dirty="0"/>
              <a:t>Incremental and agreed-upon change can work</a:t>
            </a:r>
          </a:p>
        </p:txBody>
      </p:sp>
    </p:spTree>
    <p:extLst>
      <p:ext uri="{BB962C8B-B14F-4D97-AF65-F5344CB8AC3E}">
        <p14:creationId xmlns:p14="http://schemas.microsoft.com/office/powerpoint/2010/main" val="14184555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4AD3A-767B-4C04-908B-FABF9068F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pic>
        <p:nvPicPr>
          <p:cNvPr id="5" name="Picture 4" descr="A picture containing transport, text&#10;&#10;Description automatically generated">
            <a:extLst>
              <a:ext uri="{FF2B5EF4-FFF2-40B4-BE49-F238E27FC236}">
                <a16:creationId xmlns:a16="http://schemas.microsoft.com/office/drawing/2014/main" id="{4C3F7D10-F5E4-4829-ADE1-22F1CFC2E7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1212" y="1523999"/>
            <a:ext cx="6324600" cy="5154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56005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1868B-E053-42B9-9607-0E6FA1435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Gap Between Science and Practice           2 of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A29643-445D-43DC-A6CD-ACFF7DC2CE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Such one-way filtering, however, serves public health interventions less well</a:t>
            </a:r>
          </a:p>
          <a:p>
            <a:r>
              <a:rPr lang="en-US" dirty="0"/>
              <a:t>The need to consider social-psychological processes, cultural contexts, and socioeconomic conditions of public health practice suggests the need to work in both directions: </a:t>
            </a:r>
          </a:p>
          <a:p>
            <a:pPr lvl="1"/>
            <a:r>
              <a:rPr lang="en-US" dirty="0"/>
              <a:t>from research to evidence-based practices, </a:t>
            </a:r>
            <a:r>
              <a:rPr lang="en-US" i="1" dirty="0"/>
              <a:t>and </a:t>
            </a:r>
          </a:p>
          <a:p>
            <a:pPr lvl="1"/>
            <a:r>
              <a:rPr lang="en-US" dirty="0"/>
              <a:t>from practice-based evidence to better-informed, more relevant and actionable practices and policies</a:t>
            </a:r>
          </a:p>
        </p:txBody>
      </p:sp>
    </p:spTree>
    <p:extLst>
      <p:ext uri="{BB962C8B-B14F-4D97-AF65-F5344CB8AC3E}">
        <p14:creationId xmlns:p14="http://schemas.microsoft.com/office/powerpoint/2010/main" val="706774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A1E0B1B-5555-4FF0-AE2E-F61644CEC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Conceptualization of the production and transfer of knowledge from research to practice &amp; policy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325FDFA-B248-4F52-817B-9D0D9B00DF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612" y="1752600"/>
            <a:ext cx="9616898" cy="4419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794105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FC4AE-28CA-4EB0-8C7F-1E15242C5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Diffusion Theory                           1 of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622082-49ED-4B48-BBC1-A72C9571B5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Diffusion theory represents a long history of attempts to understand the spread of ideas and actions within social systems. </a:t>
            </a:r>
          </a:p>
          <a:p>
            <a:r>
              <a:rPr lang="en-US" dirty="0"/>
              <a:t>Gabrielle Tarde outlined three phases: </a:t>
            </a:r>
          </a:p>
          <a:p>
            <a:pPr lvl="1"/>
            <a:r>
              <a:rPr lang="en-US" dirty="0"/>
              <a:t>(1) repetition, in which there is an inventor and an imitator;</a:t>
            </a:r>
          </a:p>
          <a:p>
            <a:pPr lvl="1"/>
            <a:r>
              <a:rPr lang="en-US" dirty="0"/>
              <a:t> (2) opposition, in which there are diverse interpretations to the mimicry, especially with diverse or changing circumstances; and </a:t>
            </a:r>
          </a:p>
          <a:p>
            <a:pPr lvl="1"/>
            <a:r>
              <a:rPr lang="en-US" dirty="0"/>
              <a:t>(3) adaptation, in which a new balance is achieved by the imitators after reconciling these interpretations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536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A7299-6559-4A01-8D18-B4CB0C0DB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Diffusion Theory                           2 of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90F15F-2E00-4861-BF6D-F05A95C3B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3413" y="1600200"/>
            <a:ext cx="9472824" cy="4800600"/>
          </a:xfrm>
        </p:spPr>
        <p:txBody>
          <a:bodyPr>
            <a:normAutofit/>
          </a:bodyPr>
          <a:lstStyle/>
          <a:p>
            <a:r>
              <a:rPr lang="en-US" dirty="0"/>
              <a:t>Gustav Le Bon, viewed diffusion as the result of a herd instinct or “collective behavior,” with little room for interpretive nuance, a perspective embraced by critics of the tyranny of the majority and crowd behavior </a:t>
            </a:r>
          </a:p>
          <a:p>
            <a:r>
              <a:rPr lang="en-US" dirty="0"/>
              <a:t>These early theories on diffusion may help unpack current tensions between the demand for fidelity of evidence-based practices and practitioners’ need for adaptability</a:t>
            </a:r>
          </a:p>
          <a:p>
            <a:r>
              <a:rPr lang="en-US" dirty="0"/>
              <a:t>The practitioners’ resistance and adaptation can be viewed not as infidelity to the evidence-based practices, but as a logical and natural adjustment of the intervention to fit varied and evolving situations </a:t>
            </a:r>
          </a:p>
        </p:txBody>
      </p:sp>
    </p:spTree>
    <p:extLst>
      <p:ext uri="{BB962C8B-B14F-4D97-AF65-F5344CB8AC3E}">
        <p14:creationId xmlns:p14="http://schemas.microsoft.com/office/powerpoint/2010/main" val="14734562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F6D37-0FFE-4867-9621-4A62E8F65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Diffusion to Dissemination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7585AE-E17E-4169-BEA9-B10768532C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Whereas diffusion is the natural spread of ideas, dissemination is the conscious effort to spread new knowledge, policies, and practices to target audiences or the public at large</a:t>
            </a:r>
          </a:p>
          <a:p>
            <a:r>
              <a:rPr lang="en-US" dirty="0"/>
              <a:t>Twentieth century theories of diffusion evolved into more robust theories of knowledge utilization in waves, ending with a focus on how knowledge utilization could improve human services in health, education, and social support </a:t>
            </a:r>
          </a:p>
        </p:txBody>
      </p:sp>
    </p:spTree>
    <p:extLst>
      <p:ext uri="{BB962C8B-B14F-4D97-AF65-F5344CB8AC3E}">
        <p14:creationId xmlns:p14="http://schemas.microsoft.com/office/powerpoint/2010/main" val="37703214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15F7F-3E2C-4636-9E07-17C6A4725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3412" y="177800"/>
            <a:ext cx="9677399" cy="1239837"/>
          </a:xfrm>
        </p:spPr>
        <p:txBody>
          <a:bodyPr/>
          <a:lstStyle/>
          <a:p>
            <a:r>
              <a:rPr lang="en-US" dirty="0"/>
              <a:t>Implementation and Knowledge Utilization    1 of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A55AB9-72A4-490A-AEFD-3421D27214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Despite numerous reviews and guidelines, a gap still exists in how knowledge is implemented and utilized </a:t>
            </a:r>
          </a:p>
          <a:p>
            <a:r>
              <a:rPr lang="en-US" dirty="0"/>
              <a:t>Understanding the underlying causes for this gap is central to knowledge utilization theory, making such theories critical components in translational research</a:t>
            </a:r>
          </a:p>
          <a:p>
            <a:r>
              <a:rPr lang="en-US" dirty="0"/>
              <a:t>The influences on the use of knowledge can be grouped according to source, content, medium, user, and context</a:t>
            </a:r>
          </a:p>
        </p:txBody>
      </p:sp>
    </p:spTree>
    <p:extLst>
      <p:ext uri="{BB962C8B-B14F-4D97-AF65-F5344CB8AC3E}">
        <p14:creationId xmlns:p14="http://schemas.microsoft.com/office/powerpoint/2010/main" val="33739600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theme/theme1.xml><?xml version="1.0" encoding="utf-8"?>
<a:theme xmlns:a="http://schemas.openxmlformats.org/drawingml/2006/main" name="Pharmacy design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>
        <a:ln w="12700"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tx2">
              <a:lumMod val="20000"/>
              <a:lumOff val="80000"/>
            </a:schemeClr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harmacy design slides.potx" id="{BDD4D5A3-0C20-4887-95F2-BFAB47634035}" vid="{397845B7-7EB0-4CC3-ABEB-6754AD08757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Pharmacy design slides</Template>
  <TotalTime>1500</TotalTime>
  <Words>1432</Words>
  <Application>Microsoft Office PowerPoint</Application>
  <PresentationFormat>Custom</PresentationFormat>
  <Paragraphs>104</Paragraphs>
  <Slides>32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Arial</vt:lpstr>
      <vt:lpstr>Calibri</vt:lpstr>
      <vt:lpstr>Euphemia</vt:lpstr>
      <vt:lpstr>Franklin Gothic Book</vt:lpstr>
      <vt:lpstr>Pharmacy design template</vt:lpstr>
      <vt:lpstr>Knowledge Dissemination</vt:lpstr>
      <vt:lpstr>Agenda</vt:lpstr>
      <vt:lpstr>Gap Between Science and Practice           1 of 2</vt:lpstr>
      <vt:lpstr>Gap Between Science and Practice           2 of 2</vt:lpstr>
      <vt:lpstr>Conceptualization of the production and transfer of knowledge from research to practice &amp; policy </vt:lpstr>
      <vt:lpstr>Diffusion Theory                           1 of 2</vt:lpstr>
      <vt:lpstr>Diffusion Theory                           2 of 2</vt:lpstr>
      <vt:lpstr>Diffusion to Dissemination</vt:lpstr>
      <vt:lpstr>Implementation and Knowledge Utilization    1 of 2</vt:lpstr>
      <vt:lpstr>Implementation and Knowledge Utilization    2 of 2</vt:lpstr>
      <vt:lpstr>       Utilization-Focused Surveillance Framework</vt:lpstr>
      <vt:lpstr>Quick Definition Review</vt:lpstr>
      <vt:lpstr>Fundamentals of Dissemination</vt:lpstr>
      <vt:lpstr>PowerPoint Presentation</vt:lpstr>
      <vt:lpstr>Definitions and Models</vt:lpstr>
      <vt:lpstr>A Cacophony of Terminology</vt:lpstr>
      <vt:lpstr>Including a Focus on the Use of Results</vt:lpstr>
      <vt:lpstr>Question of Use Moves Dissemination to a Focus on Implementation</vt:lpstr>
      <vt:lpstr>PowerPoint Presentation</vt:lpstr>
      <vt:lpstr>Knowledge Sharing versus Knowledge Transfer</vt:lpstr>
      <vt:lpstr>Knowledge Hierarchy</vt:lpstr>
      <vt:lpstr>Acceptable Differences between KS and KT</vt:lpstr>
      <vt:lpstr>Simple KT Model Using Codification Strategy</vt:lpstr>
      <vt:lpstr>Simple KT Model Using Personalization Strategy</vt:lpstr>
      <vt:lpstr>Interconnections of KS and KT</vt:lpstr>
      <vt:lpstr>PowerPoint Presentation</vt:lpstr>
      <vt:lpstr>What is Really Important</vt:lpstr>
      <vt:lpstr>Lots of Terms, Often Used Interchangeably</vt:lpstr>
      <vt:lpstr>Have a Plan </vt:lpstr>
      <vt:lpstr>Implement Your Plan</vt:lpstr>
      <vt:lpstr>Keeping It Going/Incremental Change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Knowledge Dissemination – Part 1</dc:title>
  <dc:creator>Bob Marshall</dc:creator>
  <cp:lastModifiedBy>Bob Marshall</cp:lastModifiedBy>
  <cp:revision>22</cp:revision>
  <dcterms:created xsi:type="dcterms:W3CDTF">2019-01-13T03:59:21Z</dcterms:created>
  <dcterms:modified xsi:type="dcterms:W3CDTF">2019-01-14T13:42:23Z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