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7"/>
  </p:notesMasterIdLst>
  <p:handoutMasterIdLst>
    <p:handoutMasterId r:id="rId48"/>
  </p:handoutMasterIdLst>
  <p:sldIdLst>
    <p:sldId id="257" r:id="rId5"/>
    <p:sldId id="268" r:id="rId6"/>
    <p:sldId id="272" r:id="rId7"/>
    <p:sldId id="273" r:id="rId8"/>
    <p:sldId id="274" r:id="rId9"/>
    <p:sldId id="275" r:id="rId10"/>
    <p:sldId id="276" r:id="rId11"/>
    <p:sldId id="277" r:id="rId12"/>
    <p:sldId id="278" r:id="rId13"/>
    <p:sldId id="301" r:id="rId14"/>
    <p:sldId id="279" r:id="rId15"/>
    <p:sldId id="280" r:id="rId16"/>
    <p:sldId id="281" r:id="rId17"/>
    <p:sldId id="282" r:id="rId18"/>
    <p:sldId id="300" r:id="rId19"/>
    <p:sldId id="303" r:id="rId20"/>
    <p:sldId id="304" r:id="rId21"/>
    <p:sldId id="305" r:id="rId22"/>
    <p:sldId id="306" r:id="rId23"/>
    <p:sldId id="299" r:id="rId24"/>
    <p:sldId id="307" r:id="rId25"/>
    <p:sldId id="308" r:id="rId26"/>
    <p:sldId id="309" r:id="rId27"/>
    <p:sldId id="310" r:id="rId28"/>
    <p:sldId id="283" r:id="rId29"/>
    <p:sldId id="284" r:id="rId30"/>
    <p:sldId id="285" r:id="rId31"/>
    <p:sldId id="302" r:id="rId32"/>
    <p:sldId id="311" r:id="rId33"/>
    <p:sldId id="286" r:id="rId34"/>
    <p:sldId id="287" r:id="rId35"/>
    <p:sldId id="288" r:id="rId36"/>
    <p:sldId id="289" r:id="rId37"/>
    <p:sldId id="290" r:id="rId38"/>
    <p:sldId id="291" r:id="rId39"/>
    <p:sldId id="292" r:id="rId40"/>
    <p:sldId id="293" r:id="rId41"/>
    <p:sldId id="295" r:id="rId42"/>
    <p:sldId id="294" r:id="rId43"/>
    <p:sldId id="296" r:id="rId44"/>
    <p:sldId id="297" r:id="rId45"/>
    <p:sldId id="298" r:id="rId46"/>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4660"/>
  </p:normalViewPr>
  <p:slideViewPr>
    <p:cSldViewPr>
      <p:cViewPr varScale="1">
        <p:scale>
          <a:sx n="114" d="100"/>
          <a:sy n="114" d="100"/>
        </p:scale>
        <p:origin x="180" y="90"/>
      </p:cViewPr>
      <p:guideLst>
        <p:guide orient="horz" pos="2160"/>
        <p:guide pos="3839"/>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7/13/2019</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7/13/2019</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7/13/2019</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7/13/2019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7/13/2019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7/13/2019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7/13/2019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7/13/2019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7/13/2019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7/13/2019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7/13/2019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7/13/2019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7/13/2019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7/13/2019</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 to Machine Learning</a:t>
            </a:r>
          </a:p>
        </p:txBody>
      </p:sp>
      <p:sp>
        <p:nvSpPr>
          <p:cNvPr id="5" name="Subtitle 4"/>
          <p:cNvSpPr>
            <a:spLocks noGrp="1"/>
          </p:cNvSpPr>
          <p:nvPr>
            <p:ph type="subTitle" idx="1"/>
          </p:nvPr>
        </p:nvSpPr>
        <p:spPr/>
        <p:txBody>
          <a:bodyPr/>
          <a:lstStyle/>
          <a:p>
            <a:r>
              <a:rPr lang="en-US" dirty="0"/>
              <a:t>Bob Marshall, MD MPH MISM FAAFP</a:t>
            </a:r>
          </a:p>
          <a:p>
            <a:r>
              <a:rPr lang="en-US" dirty="0"/>
              <a:t>DoD/MAMC Clinical Informatics Fellowship</a:t>
            </a:r>
          </a:p>
        </p:txBody>
      </p:sp>
    </p:spTree>
    <p:extLst>
      <p:ext uri="{BB962C8B-B14F-4D97-AF65-F5344CB8AC3E}">
        <p14:creationId xmlns:p14="http://schemas.microsoft.com/office/powerpoint/2010/main" val="13322918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electronics, battery&#10;&#10;Description automatically generated">
            <a:extLst>
              <a:ext uri="{FF2B5EF4-FFF2-40B4-BE49-F238E27FC236}">
                <a16:creationId xmlns:a16="http://schemas.microsoft.com/office/drawing/2014/main" id="{168A8464-B495-4C34-86E7-B788B6719F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5412" y="0"/>
            <a:ext cx="6858000" cy="6858000"/>
          </a:xfrm>
          <a:prstGeom prst="rect">
            <a:avLst/>
          </a:prstGeom>
        </p:spPr>
      </p:pic>
    </p:spTree>
    <p:extLst>
      <p:ext uri="{BB962C8B-B14F-4D97-AF65-F5344CB8AC3E}">
        <p14:creationId xmlns:p14="http://schemas.microsoft.com/office/powerpoint/2010/main" val="287031866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698D6-6F8B-4D64-83A8-9FE0BEE67224}"/>
              </a:ext>
            </a:extLst>
          </p:cNvPr>
          <p:cNvSpPr>
            <a:spLocks noGrp="1"/>
          </p:cNvSpPr>
          <p:nvPr>
            <p:ph type="title"/>
          </p:nvPr>
        </p:nvSpPr>
        <p:spPr/>
        <p:txBody>
          <a:bodyPr/>
          <a:lstStyle/>
          <a:p>
            <a:r>
              <a:rPr lang="en-US" dirty="0"/>
              <a:t>Supervised Machine Learning                    1 of 4</a:t>
            </a:r>
          </a:p>
        </p:txBody>
      </p:sp>
      <p:sp>
        <p:nvSpPr>
          <p:cNvPr id="3" name="Content Placeholder 2">
            <a:extLst>
              <a:ext uri="{FF2B5EF4-FFF2-40B4-BE49-F238E27FC236}">
                <a16:creationId xmlns:a16="http://schemas.microsoft.com/office/drawing/2014/main" id="{97DEA592-2E13-451E-9A48-6751F48C6635}"/>
              </a:ext>
            </a:extLst>
          </p:cNvPr>
          <p:cNvSpPr>
            <a:spLocks noGrp="1"/>
          </p:cNvSpPr>
          <p:nvPr>
            <p:ph idx="1"/>
          </p:nvPr>
        </p:nvSpPr>
        <p:spPr/>
        <p:txBody>
          <a:bodyPr/>
          <a:lstStyle/>
          <a:p>
            <a:r>
              <a:rPr lang="en-US" dirty="0"/>
              <a:t>In supervised learning problems, we start with a data set containing </a:t>
            </a:r>
            <a:r>
              <a:rPr lang="en-US" b="1" dirty="0"/>
              <a:t>training examples</a:t>
            </a:r>
            <a:r>
              <a:rPr lang="en-US" dirty="0"/>
              <a:t> with associated correct </a:t>
            </a:r>
            <a:r>
              <a:rPr lang="en-US" b="1" dirty="0"/>
              <a:t>labels</a:t>
            </a:r>
          </a:p>
          <a:p>
            <a:r>
              <a:rPr lang="en-US" dirty="0"/>
              <a:t>When learning to classify handwritten digits, a supervised learning algorithm takes thousands of pictures of handwritten digits along with labels containing the correct number each image represents</a:t>
            </a:r>
          </a:p>
          <a:p>
            <a:r>
              <a:rPr lang="en-US" dirty="0"/>
              <a:t>Using many examples, a supervised learning algorithm will then learn the relationship between images and associated numbers, and apply that learned relationship to classify completely new images (without labels) that the machine hasn’t seen before</a:t>
            </a:r>
          </a:p>
        </p:txBody>
      </p:sp>
    </p:spTree>
    <p:extLst>
      <p:ext uri="{BB962C8B-B14F-4D97-AF65-F5344CB8AC3E}">
        <p14:creationId xmlns:p14="http://schemas.microsoft.com/office/powerpoint/2010/main" val="29624488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781B5-A26C-4DCA-80B4-CFA70F63C125}"/>
              </a:ext>
            </a:extLst>
          </p:cNvPr>
          <p:cNvSpPr>
            <a:spLocks noGrp="1"/>
          </p:cNvSpPr>
          <p:nvPr>
            <p:ph type="title"/>
          </p:nvPr>
        </p:nvSpPr>
        <p:spPr/>
        <p:txBody>
          <a:bodyPr/>
          <a:lstStyle/>
          <a:p>
            <a:r>
              <a:rPr lang="en-US" dirty="0"/>
              <a:t>Supervised Machine Learning                    2 of 4</a:t>
            </a:r>
          </a:p>
        </p:txBody>
      </p:sp>
      <p:sp>
        <p:nvSpPr>
          <p:cNvPr id="3" name="Content Placeholder 2">
            <a:extLst>
              <a:ext uri="{FF2B5EF4-FFF2-40B4-BE49-F238E27FC236}">
                <a16:creationId xmlns:a16="http://schemas.microsoft.com/office/drawing/2014/main" id="{A24237CA-FC6E-4A0D-9BE3-88931E5C8582}"/>
              </a:ext>
            </a:extLst>
          </p:cNvPr>
          <p:cNvSpPr>
            <a:spLocks noGrp="1"/>
          </p:cNvSpPr>
          <p:nvPr>
            <p:ph idx="1"/>
          </p:nvPr>
        </p:nvSpPr>
        <p:spPr/>
        <p:txBody>
          <a:bodyPr/>
          <a:lstStyle/>
          <a:p>
            <a:r>
              <a:rPr lang="en-US" dirty="0"/>
              <a:t>Explicit rules-based programming doesn’t work well with complex data</a:t>
            </a:r>
          </a:p>
          <a:p>
            <a:r>
              <a:rPr lang="en-US" dirty="0"/>
              <a:t>Supervised machine learning solves this problem by getting the computer to </a:t>
            </a:r>
            <a:r>
              <a:rPr lang="en-US" i="1" dirty="0"/>
              <a:t>do the work for you</a:t>
            </a:r>
          </a:p>
          <a:p>
            <a:r>
              <a:rPr lang="en-US" dirty="0"/>
              <a:t>By identifying patterns in the data, the machine can form heuristics </a:t>
            </a:r>
          </a:p>
          <a:p>
            <a:r>
              <a:rPr lang="en-US" dirty="0"/>
              <a:t>The primary difference between this and human learning is that machine learning runs on computer hardware and is best understood through the lens of computer science and statistics, whereas human pattern-matching happens in a biological brain</a:t>
            </a:r>
          </a:p>
        </p:txBody>
      </p:sp>
    </p:spTree>
    <p:extLst>
      <p:ext uri="{BB962C8B-B14F-4D97-AF65-F5344CB8AC3E}">
        <p14:creationId xmlns:p14="http://schemas.microsoft.com/office/powerpoint/2010/main" val="422960839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DAD86-4431-4AD4-9B87-1A60571FEF68}"/>
              </a:ext>
            </a:extLst>
          </p:cNvPr>
          <p:cNvSpPr>
            <a:spLocks noGrp="1"/>
          </p:cNvSpPr>
          <p:nvPr>
            <p:ph type="title"/>
          </p:nvPr>
        </p:nvSpPr>
        <p:spPr/>
        <p:txBody>
          <a:bodyPr/>
          <a:lstStyle/>
          <a:p>
            <a:r>
              <a:rPr lang="en-US" dirty="0"/>
              <a:t>Supervised Machine Learning                    3 of 4</a:t>
            </a:r>
          </a:p>
        </p:txBody>
      </p:sp>
      <p:sp>
        <p:nvSpPr>
          <p:cNvPr id="3" name="Content Placeholder 2">
            <a:extLst>
              <a:ext uri="{FF2B5EF4-FFF2-40B4-BE49-F238E27FC236}">
                <a16:creationId xmlns:a16="http://schemas.microsoft.com/office/drawing/2014/main" id="{00E20AA5-6E85-4ED8-BA46-B5F504313484}"/>
              </a:ext>
            </a:extLst>
          </p:cNvPr>
          <p:cNvSpPr>
            <a:spLocks noGrp="1"/>
          </p:cNvSpPr>
          <p:nvPr>
            <p:ph idx="1"/>
          </p:nvPr>
        </p:nvSpPr>
        <p:spPr/>
        <p:txBody>
          <a:bodyPr/>
          <a:lstStyle/>
          <a:p>
            <a:r>
              <a:rPr lang="en-US" dirty="0"/>
              <a:t>In supervised learning, the machine attempts to learn the relationship between income and education </a:t>
            </a:r>
            <a:r>
              <a:rPr lang="en-US" i="1" dirty="0"/>
              <a:t>from scratch</a:t>
            </a:r>
            <a:r>
              <a:rPr lang="en-US" dirty="0"/>
              <a:t>, by running </a:t>
            </a:r>
            <a:r>
              <a:rPr lang="en-US" b="1" dirty="0"/>
              <a:t>labeled training data</a:t>
            </a:r>
            <a:r>
              <a:rPr lang="en-US" dirty="0"/>
              <a:t> through a </a:t>
            </a:r>
            <a:r>
              <a:rPr lang="en-US" b="1" dirty="0"/>
              <a:t>learning algorithm</a:t>
            </a:r>
          </a:p>
          <a:p>
            <a:r>
              <a:rPr lang="en-US" dirty="0"/>
              <a:t>The goal of supervised learning is to </a:t>
            </a:r>
            <a:r>
              <a:rPr lang="en-US" b="1" dirty="0"/>
              <a:t>predict Y as accurately as possible</a:t>
            </a:r>
            <a:r>
              <a:rPr lang="en-US" dirty="0"/>
              <a:t> when given new examples where X is known, and Y is unknown</a:t>
            </a:r>
          </a:p>
        </p:txBody>
      </p:sp>
    </p:spTree>
    <p:extLst>
      <p:ext uri="{BB962C8B-B14F-4D97-AF65-F5344CB8AC3E}">
        <p14:creationId xmlns:p14="http://schemas.microsoft.com/office/powerpoint/2010/main" val="429210970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DB096-11B7-4844-B82B-8D28990BB7C7}"/>
              </a:ext>
            </a:extLst>
          </p:cNvPr>
          <p:cNvSpPr>
            <a:spLocks noGrp="1"/>
          </p:cNvSpPr>
          <p:nvPr>
            <p:ph type="title"/>
          </p:nvPr>
        </p:nvSpPr>
        <p:spPr/>
        <p:txBody>
          <a:bodyPr/>
          <a:lstStyle/>
          <a:p>
            <a:r>
              <a:rPr lang="en-US" dirty="0"/>
              <a:t>Supervised Machine Learning                    4 of 4</a:t>
            </a:r>
          </a:p>
        </p:txBody>
      </p:sp>
      <p:sp>
        <p:nvSpPr>
          <p:cNvPr id="3" name="Content Placeholder 2">
            <a:extLst>
              <a:ext uri="{FF2B5EF4-FFF2-40B4-BE49-F238E27FC236}">
                <a16:creationId xmlns:a16="http://schemas.microsoft.com/office/drawing/2014/main" id="{79B8855F-C806-45AD-8155-4B28E79D03E4}"/>
              </a:ext>
            </a:extLst>
          </p:cNvPr>
          <p:cNvSpPr>
            <a:spLocks noGrp="1"/>
          </p:cNvSpPr>
          <p:nvPr>
            <p:ph idx="1"/>
          </p:nvPr>
        </p:nvSpPr>
        <p:spPr/>
        <p:txBody>
          <a:bodyPr/>
          <a:lstStyle/>
          <a:p>
            <a:r>
              <a:rPr lang="en-US" dirty="0"/>
              <a:t>The two tasks of supervised learning: regression and classification</a:t>
            </a:r>
          </a:p>
          <a:p>
            <a:pPr lvl="1"/>
            <a:r>
              <a:rPr lang="en-US" sz="2800" dirty="0"/>
              <a:t>Regression: predict a continuous numerical value. </a:t>
            </a:r>
            <a:r>
              <a:rPr lang="en-US" sz="2800" i="1" dirty="0"/>
              <a:t>How much will that house sell for?</a:t>
            </a:r>
            <a:endParaRPr lang="en-US" sz="2800" dirty="0"/>
          </a:p>
          <a:p>
            <a:pPr lvl="1"/>
            <a:r>
              <a:rPr lang="en-US" sz="2800" dirty="0"/>
              <a:t>Classification: assign a label.</a:t>
            </a:r>
            <a:r>
              <a:rPr lang="en-US" sz="2800" i="1" dirty="0"/>
              <a:t> Is this a picture of a cat or a dog?</a:t>
            </a:r>
            <a:endParaRPr lang="en-US" sz="2800" dirty="0"/>
          </a:p>
          <a:p>
            <a:endParaRPr lang="en-US" dirty="0"/>
          </a:p>
        </p:txBody>
      </p:sp>
    </p:spTree>
    <p:extLst>
      <p:ext uri="{BB962C8B-B14F-4D97-AF65-F5344CB8AC3E}">
        <p14:creationId xmlns:p14="http://schemas.microsoft.com/office/powerpoint/2010/main" val="85691104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sign&#10;&#10;Description automatically generated">
            <a:extLst>
              <a:ext uri="{FF2B5EF4-FFF2-40B4-BE49-F238E27FC236}">
                <a16:creationId xmlns:a16="http://schemas.microsoft.com/office/drawing/2014/main" id="{FC2850B5-4576-4E13-AF29-2570421693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3412" y="187523"/>
            <a:ext cx="8382000" cy="6482953"/>
          </a:xfrm>
          <a:prstGeom prst="rect">
            <a:avLst/>
          </a:prstGeom>
        </p:spPr>
      </p:pic>
    </p:spTree>
    <p:extLst>
      <p:ext uri="{BB962C8B-B14F-4D97-AF65-F5344CB8AC3E}">
        <p14:creationId xmlns:p14="http://schemas.microsoft.com/office/powerpoint/2010/main" val="1041263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0EFCA-9E56-4A35-842D-EB5390723175}"/>
              </a:ext>
            </a:extLst>
          </p:cNvPr>
          <p:cNvSpPr>
            <a:spLocks noGrp="1"/>
          </p:cNvSpPr>
          <p:nvPr>
            <p:ph type="title"/>
          </p:nvPr>
        </p:nvSpPr>
        <p:spPr/>
        <p:txBody>
          <a:bodyPr/>
          <a:lstStyle/>
          <a:p>
            <a:r>
              <a:rPr lang="en-US" dirty="0"/>
              <a:t>Unsupervised Learning                                   1 of 2</a:t>
            </a:r>
          </a:p>
        </p:txBody>
      </p:sp>
      <p:sp>
        <p:nvSpPr>
          <p:cNvPr id="3" name="Content Placeholder 2">
            <a:extLst>
              <a:ext uri="{FF2B5EF4-FFF2-40B4-BE49-F238E27FC236}">
                <a16:creationId xmlns:a16="http://schemas.microsoft.com/office/drawing/2014/main" id="{92F9AACF-8144-457B-877F-BC72E7518A0D}"/>
              </a:ext>
            </a:extLst>
          </p:cNvPr>
          <p:cNvSpPr>
            <a:spLocks noGrp="1"/>
          </p:cNvSpPr>
          <p:nvPr>
            <p:ph idx="1"/>
          </p:nvPr>
        </p:nvSpPr>
        <p:spPr/>
        <p:txBody>
          <a:bodyPr/>
          <a:lstStyle/>
          <a:p>
            <a:r>
              <a:rPr lang="en-US" dirty="0"/>
              <a:t>Unsupervised learning algorithms take a set of data that contains only inputs, and find structure in the data, like grouping or clustering of data points</a:t>
            </a:r>
          </a:p>
          <a:p>
            <a:r>
              <a:rPr lang="en-US" dirty="0"/>
              <a:t>The algorithms therefore learn from test data that has not been labeled, classified or categorized</a:t>
            </a:r>
          </a:p>
          <a:p>
            <a:r>
              <a:rPr lang="en-US" dirty="0"/>
              <a:t>Instead of responding to feedback, unsupervised learning algorithms identify commonalities in the data and react based on the presence or absence of such commonalities in each new piece of data</a:t>
            </a:r>
          </a:p>
        </p:txBody>
      </p:sp>
    </p:spTree>
    <p:extLst>
      <p:ext uri="{BB962C8B-B14F-4D97-AF65-F5344CB8AC3E}">
        <p14:creationId xmlns:p14="http://schemas.microsoft.com/office/powerpoint/2010/main" val="123557785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C9C97-6362-48A7-B900-D78A93783800}"/>
              </a:ext>
            </a:extLst>
          </p:cNvPr>
          <p:cNvSpPr>
            <a:spLocks noGrp="1"/>
          </p:cNvSpPr>
          <p:nvPr>
            <p:ph type="title"/>
          </p:nvPr>
        </p:nvSpPr>
        <p:spPr/>
        <p:txBody>
          <a:bodyPr/>
          <a:lstStyle/>
          <a:p>
            <a:r>
              <a:rPr lang="en-US" dirty="0"/>
              <a:t>Unsupervised Learning                                   2 of 2</a:t>
            </a:r>
          </a:p>
        </p:txBody>
      </p:sp>
      <p:sp>
        <p:nvSpPr>
          <p:cNvPr id="3" name="Content Placeholder 2">
            <a:extLst>
              <a:ext uri="{FF2B5EF4-FFF2-40B4-BE49-F238E27FC236}">
                <a16:creationId xmlns:a16="http://schemas.microsoft.com/office/drawing/2014/main" id="{016B5EA1-6715-483A-A6F2-D4D9A280F965}"/>
              </a:ext>
            </a:extLst>
          </p:cNvPr>
          <p:cNvSpPr>
            <a:spLocks noGrp="1"/>
          </p:cNvSpPr>
          <p:nvPr>
            <p:ph idx="1"/>
          </p:nvPr>
        </p:nvSpPr>
        <p:spPr/>
        <p:txBody>
          <a:bodyPr>
            <a:normAutofit lnSpcReduction="10000"/>
          </a:bodyPr>
          <a:lstStyle/>
          <a:p>
            <a:r>
              <a:rPr lang="en-US" dirty="0"/>
              <a:t>Unsupervised learning encompasses domains involving summarizing and explaining data features</a:t>
            </a:r>
          </a:p>
          <a:p>
            <a:r>
              <a:rPr lang="en-US" dirty="0"/>
              <a:t>Cluster analysis is the assignment of a set of observations into subsets (called </a:t>
            </a:r>
            <a:r>
              <a:rPr lang="en-US" i="1" dirty="0"/>
              <a:t>clusters) </a:t>
            </a:r>
            <a:r>
              <a:rPr lang="en-US" dirty="0"/>
              <a:t>so that observations within the same cluster are similar according to one or more predesignated criteria, while observations drawn from different clusters are dissimilar </a:t>
            </a:r>
          </a:p>
          <a:p>
            <a:r>
              <a:rPr lang="en-US" dirty="0"/>
              <a:t>Different clustering techniques make different assumptions on the structure of the data, often defined by some </a:t>
            </a:r>
            <a:r>
              <a:rPr lang="en-US" i="1" dirty="0"/>
              <a:t>similarity metric </a:t>
            </a:r>
            <a:r>
              <a:rPr lang="en-US" dirty="0"/>
              <a:t>and evaluated, for example, by </a:t>
            </a:r>
            <a:r>
              <a:rPr lang="en-US" i="1" dirty="0"/>
              <a:t>internal compactness, </a:t>
            </a:r>
            <a:r>
              <a:rPr lang="en-US" dirty="0"/>
              <a:t>or the similarity between members of the same cluster, and </a:t>
            </a:r>
            <a:r>
              <a:rPr lang="en-US" i="1" dirty="0"/>
              <a:t>separation, </a:t>
            </a:r>
            <a:r>
              <a:rPr lang="en-US" dirty="0"/>
              <a:t>the difference between clusters</a:t>
            </a:r>
          </a:p>
        </p:txBody>
      </p:sp>
    </p:spTree>
    <p:extLst>
      <p:ext uri="{BB962C8B-B14F-4D97-AF65-F5344CB8AC3E}">
        <p14:creationId xmlns:p14="http://schemas.microsoft.com/office/powerpoint/2010/main" val="112842200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E13E5-0EFC-43FB-818B-BAA8893A8982}"/>
              </a:ext>
            </a:extLst>
          </p:cNvPr>
          <p:cNvSpPr>
            <a:spLocks noGrp="1"/>
          </p:cNvSpPr>
          <p:nvPr>
            <p:ph type="title"/>
          </p:nvPr>
        </p:nvSpPr>
        <p:spPr/>
        <p:txBody>
          <a:bodyPr/>
          <a:lstStyle/>
          <a:p>
            <a:r>
              <a:rPr lang="en-US" dirty="0"/>
              <a:t>Reinforcement Learning                               1 of 2</a:t>
            </a:r>
          </a:p>
        </p:txBody>
      </p:sp>
      <p:sp>
        <p:nvSpPr>
          <p:cNvPr id="3" name="Content Placeholder 2">
            <a:extLst>
              <a:ext uri="{FF2B5EF4-FFF2-40B4-BE49-F238E27FC236}">
                <a16:creationId xmlns:a16="http://schemas.microsoft.com/office/drawing/2014/main" id="{9669E5E9-7EFD-497B-A307-24BD13CE5105}"/>
              </a:ext>
            </a:extLst>
          </p:cNvPr>
          <p:cNvSpPr>
            <a:spLocks noGrp="1"/>
          </p:cNvSpPr>
          <p:nvPr>
            <p:ph idx="1"/>
          </p:nvPr>
        </p:nvSpPr>
        <p:spPr/>
        <p:txBody>
          <a:bodyPr>
            <a:normAutofit/>
          </a:bodyPr>
          <a:lstStyle/>
          <a:p>
            <a:r>
              <a:rPr lang="en-US" dirty="0"/>
              <a:t>Reinforcement learning is an area of machine learning concerned with how software agents ought to take actions in an environment so as to maximize some notion of cumulative reward. </a:t>
            </a:r>
          </a:p>
          <a:p>
            <a:r>
              <a:rPr lang="en-US" dirty="0"/>
              <a:t>Due to its generality, the field is studied in many other disciplines, such as game theory, control theory, operations research, information theory, simulation-based optimization, multiagent systems, swarm intelligence, statistics and genetic algorithms</a:t>
            </a:r>
          </a:p>
          <a:p>
            <a:r>
              <a:rPr lang="en-US" dirty="0"/>
              <a:t>In machine learning, the environment is typically represented as a Markov Decision Process (MDP)</a:t>
            </a:r>
          </a:p>
        </p:txBody>
      </p:sp>
    </p:spTree>
    <p:extLst>
      <p:ext uri="{BB962C8B-B14F-4D97-AF65-F5344CB8AC3E}">
        <p14:creationId xmlns:p14="http://schemas.microsoft.com/office/powerpoint/2010/main" val="148442914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EBF33-6DF3-4A9E-A25E-B6086982E6B8}"/>
              </a:ext>
            </a:extLst>
          </p:cNvPr>
          <p:cNvSpPr>
            <a:spLocks noGrp="1"/>
          </p:cNvSpPr>
          <p:nvPr>
            <p:ph type="title"/>
          </p:nvPr>
        </p:nvSpPr>
        <p:spPr/>
        <p:txBody>
          <a:bodyPr/>
          <a:lstStyle/>
          <a:p>
            <a:r>
              <a:rPr lang="en-US" dirty="0"/>
              <a:t>Reinforcement Learning                               2 of 2</a:t>
            </a:r>
          </a:p>
        </p:txBody>
      </p:sp>
      <p:sp>
        <p:nvSpPr>
          <p:cNvPr id="3" name="Content Placeholder 2">
            <a:extLst>
              <a:ext uri="{FF2B5EF4-FFF2-40B4-BE49-F238E27FC236}">
                <a16:creationId xmlns:a16="http://schemas.microsoft.com/office/drawing/2014/main" id="{EDA330AA-3FA9-4145-8A0A-82B4270EA3E6}"/>
              </a:ext>
            </a:extLst>
          </p:cNvPr>
          <p:cNvSpPr>
            <a:spLocks noGrp="1"/>
          </p:cNvSpPr>
          <p:nvPr>
            <p:ph idx="1"/>
          </p:nvPr>
        </p:nvSpPr>
        <p:spPr/>
        <p:txBody>
          <a:bodyPr>
            <a:normAutofit/>
          </a:bodyPr>
          <a:lstStyle/>
          <a:p>
            <a:r>
              <a:rPr lang="en-US" dirty="0"/>
              <a:t>Many reinforcement learning algorithms use dynamic programming techniques</a:t>
            </a:r>
          </a:p>
          <a:p>
            <a:r>
              <a:rPr lang="en-US" dirty="0"/>
              <a:t>Reinforcement learning algorithms do not assume knowledge of an exact mathematical model of the MDP, and are used when exact models are infeasible</a:t>
            </a:r>
          </a:p>
          <a:p>
            <a:r>
              <a:rPr lang="en-US" dirty="0"/>
              <a:t>Reinforcement learning algorithms are used in autonomous vehicles or in learning to play a game against a human opponent</a:t>
            </a:r>
          </a:p>
        </p:txBody>
      </p:sp>
    </p:spTree>
    <p:extLst>
      <p:ext uri="{BB962C8B-B14F-4D97-AF65-F5344CB8AC3E}">
        <p14:creationId xmlns:p14="http://schemas.microsoft.com/office/powerpoint/2010/main" val="42003322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Discussion Objectives</a:t>
            </a:r>
          </a:p>
        </p:txBody>
      </p:sp>
      <p:sp>
        <p:nvSpPr>
          <p:cNvPr id="14" name="Content Placeholder 13"/>
          <p:cNvSpPr>
            <a:spLocks noGrp="1"/>
          </p:cNvSpPr>
          <p:nvPr>
            <p:ph idx="1"/>
          </p:nvPr>
        </p:nvSpPr>
        <p:spPr/>
        <p:txBody>
          <a:bodyPr>
            <a:normAutofit/>
          </a:bodyPr>
          <a:lstStyle/>
          <a:p>
            <a:r>
              <a:rPr lang="en-US" dirty="0"/>
              <a:t>Differences/Relationships between AI, ML and DL (Deep Learning)</a:t>
            </a:r>
          </a:p>
          <a:p>
            <a:r>
              <a:rPr lang="en-US" dirty="0"/>
              <a:t>Why ML is important</a:t>
            </a:r>
          </a:p>
          <a:p>
            <a:r>
              <a:rPr lang="en-US" dirty="0"/>
              <a:t>Supervised ML</a:t>
            </a:r>
          </a:p>
          <a:p>
            <a:r>
              <a:rPr lang="en-US" dirty="0"/>
              <a:t>Regression in ML </a:t>
            </a:r>
          </a:p>
          <a:p>
            <a:pPr lvl="1"/>
            <a:r>
              <a:rPr lang="en-US" sz="2800" dirty="0"/>
              <a:t>Linear Regression</a:t>
            </a:r>
          </a:p>
          <a:p>
            <a:pPr lvl="1"/>
            <a:r>
              <a:rPr lang="en-US" sz="2800" dirty="0"/>
              <a:t>Gradient Descent </a:t>
            </a:r>
          </a:p>
          <a:p>
            <a:r>
              <a:rPr lang="en-US" dirty="0"/>
              <a:t>Overfitting in ML…and combating it</a:t>
            </a:r>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sign&#10;&#10;Description automatically generated">
            <a:extLst>
              <a:ext uri="{FF2B5EF4-FFF2-40B4-BE49-F238E27FC236}">
                <a16:creationId xmlns:a16="http://schemas.microsoft.com/office/drawing/2014/main" id="{3080514F-39E5-4018-9E7A-D72798BB9F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047" y="1600200"/>
            <a:ext cx="11714730" cy="3657599"/>
          </a:xfrm>
          <a:prstGeom prst="rect">
            <a:avLst/>
          </a:prstGeom>
        </p:spPr>
      </p:pic>
    </p:spTree>
    <p:extLst>
      <p:ext uri="{BB962C8B-B14F-4D97-AF65-F5344CB8AC3E}">
        <p14:creationId xmlns:p14="http://schemas.microsoft.com/office/powerpoint/2010/main" val="34399009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47DBD-75E8-4046-99CC-EC965FD190BD}"/>
              </a:ext>
            </a:extLst>
          </p:cNvPr>
          <p:cNvSpPr>
            <a:spLocks noGrp="1"/>
          </p:cNvSpPr>
          <p:nvPr>
            <p:ph type="title"/>
          </p:nvPr>
        </p:nvSpPr>
        <p:spPr/>
        <p:txBody>
          <a:bodyPr/>
          <a:lstStyle/>
          <a:p>
            <a:r>
              <a:rPr lang="en-US" dirty="0"/>
              <a:t>Feature Learning                                         1 of 4</a:t>
            </a:r>
          </a:p>
        </p:txBody>
      </p:sp>
      <p:sp>
        <p:nvSpPr>
          <p:cNvPr id="3" name="Content Placeholder 2">
            <a:extLst>
              <a:ext uri="{FF2B5EF4-FFF2-40B4-BE49-F238E27FC236}">
                <a16:creationId xmlns:a16="http://schemas.microsoft.com/office/drawing/2014/main" id="{351F7B6E-3455-430E-A400-A30768A74A19}"/>
              </a:ext>
            </a:extLst>
          </p:cNvPr>
          <p:cNvSpPr>
            <a:spLocks noGrp="1"/>
          </p:cNvSpPr>
          <p:nvPr>
            <p:ph idx="1"/>
          </p:nvPr>
        </p:nvSpPr>
        <p:spPr/>
        <p:txBody>
          <a:bodyPr>
            <a:normAutofit/>
          </a:bodyPr>
          <a:lstStyle/>
          <a:p>
            <a:r>
              <a:rPr lang="en-US" dirty="0"/>
              <a:t>Several learning algorithms aim at discovering better representations of the inputs provided during training</a:t>
            </a:r>
          </a:p>
          <a:p>
            <a:r>
              <a:rPr lang="en-US" dirty="0"/>
              <a:t>Classic examples include principal components analysis and cluster analysis</a:t>
            </a:r>
          </a:p>
          <a:p>
            <a:r>
              <a:rPr lang="en-US" dirty="0"/>
              <a:t>Feature learning algorithms, also called representation learning algorithms, often attempt to preserve the information in their input but also transform it in a way that makes it useful, often as a pre-processing step before performing classification or predictions</a:t>
            </a:r>
          </a:p>
        </p:txBody>
      </p:sp>
    </p:spTree>
    <p:extLst>
      <p:ext uri="{BB962C8B-B14F-4D97-AF65-F5344CB8AC3E}">
        <p14:creationId xmlns:p14="http://schemas.microsoft.com/office/powerpoint/2010/main" val="31098819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82AC6-9A43-4031-A906-25E7A1AEA89A}"/>
              </a:ext>
            </a:extLst>
          </p:cNvPr>
          <p:cNvSpPr>
            <a:spLocks noGrp="1"/>
          </p:cNvSpPr>
          <p:nvPr>
            <p:ph type="title"/>
          </p:nvPr>
        </p:nvSpPr>
        <p:spPr/>
        <p:txBody>
          <a:bodyPr/>
          <a:lstStyle/>
          <a:p>
            <a:r>
              <a:rPr lang="en-US" dirty="0"/>
              <a:t>Feature Learning                                         2 of 4</a:t>
            </a:r>
          </a:p>
        </p:txBody>
      </p:sp>
      <p:sp>
        <p:nvSpPr>
          <p:cNvPr id="3" name="Content Placeholder 2">
            <a:extLst>
              <a:ext uri="{FF2B5EF4-FFF2-40B4-BE49-F238E27FC236}">
                <a16:creationId xmlns:a16="http://schemas.microsoft.com/office/drawing/2014/main" id="{0EE126A7-FA08-4EB8-92DF-ACB6365B50C0}"/>
              </a:ext>
            </a:extLst>
          </p:cNvPr>
          <p:cNvSpPr>
            <a:spLocks noGrp="1"/>
          </p:cNvSpPr>
          <p:nvPr>
            <p:ph idx="1"/>
          </p:nvPr>
        </p:nvSpPr>
        <p:spPr/>
        <p:txBody>
          <a:bodyPr>
            <a:normAutofit/>
          </a:bodyPr>
          <a:lstStyle/>
          <a:p>
            <a:r>
              <a:rPr lang="en-US" dirty="0"/>
              <a:t>This technique allows reconstruction of the inputs coming from the unknown data-generating distribution, while not being necessarily faithful to configurations that are implausible under that distribution</a:t>
            </a:r>
          </a:p>
          <a:p>
            <a:r>
              <a:rPr lang="en-US" dirty="0"/>
              <a:t>This replaces manual feature engineering, and allows a machine to both learn the features and use them to perform a specific task</a:t>
            </a:r>
          </a:p>
          <a:p>
            <a:r>
              <a:rPr lang="en-US" dirty="0"/>
              <a:t>Feature learning can be either supervised or unsupervised</a:t>
            </a:r>
          </a:p>
          <a:p>
            <a:r>
              <a:rPr lang="en-US" dirty="0"/>
              <a:t>In supervised feature learning, features are learned using labeled input data</a:t>
            </a:r>
          </a:p>
        </p:txBody>
      </p:sp>
    </p:spTree>
    <p:extLst>
      <p:ext uri="{BB962C8B-B14F-4D97-AF65-F5344CB8AC3E}">
        <p14:creationId xmlns:p14="http://schemas.microsoft.com/office/powerpoint/2010/main" val="10688279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60D03-6A20-438E-B414-EE9B65D0FACC}"/>
              </a:ext>
            </a:extLst>
          </p:cNvPr>
          <p:cNvSpPr>
            <a:spLocks noGrp="1"/>
          </p:cNvSpPr>
          <p:nvPr>
            <p:ph type="title"/>
          </p:nvPr>
        </p:nvSpPr>
        <p:spPr/>
        <p:txBody>
          <a:bodyPr/>
          <a:lstStyle/>
          <a:p>
            <a:r>
              <a:rPr lang="en-US" dirty="0"/>
              <a:t>Feature Learning                                         3 of 4</a:t>
            </a:r>
          </a:p>
        </p:txBody>
      </p:sp>
      <p:sp>
        <p:nvSpPr>
          <p:cNvPr id="3" name="Content Placeholder 2">
            <a:extLst>
              <a:ext uri="{FF2B5EF4-FFF2-40B4-BE49-F238E27FC236}">
                <a16:creationId xmlns:a16="http://schemas.microsoft.com/office/drawing/2014/main" id="{E1BFDF79-E149-4CB6-A8F6-13FEFDE6BC30}"/>
              </a:ext>
            </a:extLst>
          </p:cNvPr>
          <p:cNvSpPr>
            <a:spLocks noGrp="1"/>
          </p:cNvSpPr>
          <p:nvPr>
            <p:ph idx="1"/>
          </p:nvPr>
        </p:nvSpPr>
        <p:spPr>
          <a:xfrm>
            <a:off x="1218883" y="1701796"/>
            <a:ext cx="10360501" cy="4622803"/>
          </a:xfrm>
        </p:spPr>
        <p:txBody>
          <a:bodyPr>
            <a:normAutofit/>
          </a:bodyPr>
          <a:lstStyle/>
          <a:p>
            <a:r>
              <a:rPr lang="en-US" dirty="0"/>
              <a:t>Examples include artificial neural networks, multilayer </a:t>
            </a:r>
            <a:r>
              <a:rPr lang="en-US" dirty="0" err="1"/>
              <a:t>perceptrons</a:t>
            </a:r>
            <a:r>
              <a:rPr lang="en-US" dirty="0"/>
              <a:t>, and supervised dictionary learning. </a:t>
            </a:r>
          </a:p>
          <a:p>
            <a:r>
              <a:rPr lang="en-US" dirty="0"/>
              <a:t>In unsupervised feature learning, features are learned with unlabeled input data</a:t>
            </a:r>
          </a:p>
          <a:p>
            <a:r>
              <a:rPr lang="en-US" dirty="0"/>
              <a:t>Examples include dictionary learning, independent component analysis, autoencoders, matrix factorization and various forms of clustering</a:t>
            </a:r>
          </a:p>
          <a:p>
            <a:r>
              <a:rPr lang="en-US" dirty="0"/>
              <a:t>Feature learning is motivated by the fact that machine learning tasks such as classification often require input that is mathematically and computationally convenient to process</a:t>
            </a:r>
          </a:p>
        </p:txBody>
      </p:sp>
    </p:spTree>
    <p:extLst>
      <p:ext uri="{BB962C8B-B14F-4D97-AF65-F5344CB8AC3E}">
        <p14:creationId xmlns:p14="http://schemas.microsoft.com/office/powerpoint/2010/main" val="28245227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6EFD5-E620-4AC7-97E3-0138E2C703DB}"/>
              </a:ext>
            </a:extLst>
          </p:cNvPr>
          <p:cNvSpPr>
            <a:spLocks noGrp="1"/>
          </p:cNvSpPr>
          <p:nvPr>
            <p:ph type="title"/>
          </p:nvPr>
        </p:nvSpPr>
        <p:spPr/>
        <p:txBody>
          <a:bodyPr/>
          <a:lstStyle/>
          <a:p>
            <a:r>
              <a:rPr lang="en-US" dirty="0"/>
              <a:t>Feature Learning                                         4 of 4</a:t>
            </a:r>
          </a:p>
        </p:txBody>
      </p:sp>
      <p:sp>
        <p:nvSpPr>
          <p:cNvPr id="3" name="Content Placeholder 2">
            <a:extLst>
              <a:ext uri="{FF2B5EF4-FFF2-40B4-BE49-F238E27FC236}">
                <a16:creationId xmlns:a16="http://schemas.microsoft.com/office/drawing/2014/main" id="{1482FDB5-F113-49F9-8DBD-41A012DD19D9}"/>
              </a:ext>
            </a:extLst>
          </p:cNvPr>
          <p:cNvSpPr>
            <a:spLocks noGrp="1"/>
          </p:cNvSpPr>
          <p:nvPr>
            <p:ph idx="1"/>
          </p:nvPr>
        </p:nvSpPr>
        <p:spPr/>
        <p:txBody>
          <a:bodyPr/>
          <a:lstStyle/>
          <a:p>
            <a:r>
              <a:rPr lang="en-US" dirty="0"/>
              <a:t>However, real-world data such as images, video, and sensory data has not yielded to attempts to algorithmically define specific features</a:t>
            </a:r>
          </a:p>
          <a:p>
            <a:r>
              <a:rPr lang="en-US" dirty="0"/>
              <a:t>An alternative is to discover such features or representations through examination, without relying on explicit algorithms</a:t>
            </a:r>
          </a:p>
        </p:txBody>
      </p:sp>
    </p:spTree>
    <p:extLst>
      <p:ext uri="{BB962C8B-B14F-4D97-AF65-F5344CB8AC3E}">
        <p14:creationId xmlns:p14="http://schemas.microsoft.com/office/powerpoint/2010/main" val="207477134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9F0BD-50E7-4818-8790-05E4371EE147}"/>
              </a:ext>
            </a:extLst>
          </p:cNvPr>
          <p:cNvSpPr>
            <a:spLocks noGrp="1"/>
          </p:cNvSpPr>
          <p:nvPr>
            <p:ph type="title"/>
          </p:nvPr>
        </p:nvSpPr>
        <p:spPr/>
        <p:txBody>
          <a:bodyPr/>
          <a:lstStyle/>
          <a:p>
            <a:r>
              <a:rPr lang="en-US" dirty="0"/>
              <a:t>Regression in ML                                       1 of 3</a:t>
            </a:r>
          </a:p>
        </p:txBody>
      </p:sp>
      <p:sp>
        <p:nvSpPr>
          <p:cNvPr id="3" name="Content Placeholder 2">
            <a:extLst>
              <a:ext uri="{FF2B5EF4-FFF2-40B4-BE49-F238E27FC236}">
                <a16:creationId xmlns:a16="http://schemas.microsoft.com/office/drawing/2014/main" id="{E036AB04-ACAA-411E-9C43-0ABE9122C067}"/>
              </a:ext>
            </a:extLst>
          </p:cNvPr>
          <p:cNvSpPr>
            <a:spLocks noGrp="1"/>
          </p:cNvSpPr>
          <p:nvPr>
            <p:ph idx="1"/>
          </p:nvPr>
        </p:nvSpPr>
        <p:spPr/>
        <p:txBody>
          <a:bodyPr/>
          <a:lstStyle/>
          <a:p>
            <a:r>
              <a:rPr lang="en-US" dirty="0"/>
              <a:t>Regression predicts a </a:t>
            </a:r>
            <a:r>
              <a:rPr lang="en-US" b="1" dirty="0"/>
              <a:t>continuous</a:t>
            </a:r>
            <a:r>
              <a:rPr lang="en-US" dirty="0"/>
              <a:t> </a:t>
            </a:r>
            <a:r>
              <a:rPr lang="en-US" b="1" dirty="0"/>
              <a:t>target variable Y</a:t>
            </a:r>
            <a:r>
              <a:rPr lang="en-US" dirty="0"/>
              <a:t> </a:t>
            </a:r>
          </a:p>
          <a:p>
            <a:r>
              <a:rPr lang="en-US" dirty="0"/>
              <a:t>It allows you to estimate a value, such as housing prices or human lifespan, based on input data X</a:t>
            </a:r>
          </a:p>
          <a:p>
            <a:r>
              <a:rPr lang="en-US" dirty="0"/>
              <a:t>Here, </a:t>
            </a:r>
            <a:r>
              <a:rPr lang="en-US" b="1" dirty="0"/>
              <a:t>target variable</a:t>
            </a:r>
            <a:r>
              <a:rPr lang="en-US" dirty="0"/>
              <a:t> means the unknown variable we care about predicting, and </a:t>
            </a:r>
            <a:r>
              <a:rPr lang="en-US" b="1" dirty="0"/>
              <a:t>continuous</a:t>
            </a:r>
            <a:r>
              <a:rPr lang="en-US" dirty="0"/>
              <a:t> means there aren’t gaps (discontinuities) in the value that Y can take on</a:t>
            </a:r>
          </a:p>
          <a:p>
            <a:r>
              <a:rPr lang="en-US" dirty="0"/>
              <a:t>Predicting income is a classic regression problem</a:t>
            </a:r>
          </a:p>
        </p:txBody>
      </p:sp>
    </p:spTree>
    <p:extLst>
      <p:ext uri="{BB962C8B-B14F-4D97-AF65-F5344CB8AC3E}">
        <p14:creationId xmlns:p14="http://schemas.microsoft.com/office/powerpoint/2010/main" val="166967834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637-72FE-4F02-BB52-A1ECC56D10CC}"/>
              </a:ext>
            </a:extLst>
          </p:cNvPr>
          <p:cNvSpPr>
            <a:spLocks noGrp="1"/>
          </p:cNvSpPr>
          <p:nvPr>
            <p:ph type="title"/>
          </p:nvPr>
        </p:nvSpPr>
        <p:spPr/>
        <p:txBody>
          <a:bodyPr/>
          <a:lstStyle/>
          <a:p>
            <a:r>
              <a:rPr lang="en-US" dirty="0"/>
              <a:t>Regression in ML                                       2 of 3</a:t>
            </a:r>
          </a:p>
        </p:txBody>
      </p:sp>
      <p:sp>
        <p:nvSpPr>
          <p:cNvPr id="3" name="Content Placeholder 2">
            <a:extLst>
              <a:ext uri="{FF2B5EF4-FFF2-40B4-BE49-F238E27FC236}">
                <a16:creationId xmlns:a16="http://schemas.microsoft.com/office/drawing/2014/main" id="{C9686964-F43D-4A4B-AA84-C47A74C2FCA3}"/>
              </a:ext>
            </a:extLst>
          </p:cNvPr>
          <p:cNvSpPr>
            <a:spLocks noGrp="1"/>
          </p:cNvSpPr>
          <p:nvPr>
            <p:ph idx="1"/>
          </p:nvPr>
        </p:nvSpPr>
        <p:spPr/>
        <p:txBody>
          <a:bodyPr/>
          <a:lstStyle/>
          <a:p>
            <a:r>
              <a:rPr lang="en-US" dirty="0"/>
              <a:t>Your </a:t>
            </a:r>
            <a:r>
              <a:rPr lang="en-US" b="1" dirty="0"/>
              <a:t>input data X </a:t>
            </a:r>
            <a:r>
              <a:rPr lang="en-US" dirty="0"/>
              <a:t>includes all relevant information about individuals in the data set that can be used to predict income, such as years of education, years of work experience, job title, or zip code</a:t>
            </a:r>
          </a:p>
          <a:p>
            <a:r>
              <a:rPr lang="en-US" dirty="0"/>
              <a:t>These attributes are called </a:t>
            </a:r>
            <a:r>
              <a:rPr lang="en-US" b="1" dirty="0"/>
              <a:t>features</a:t>
            </a:r>
            <a:r>
              <a:rPr lang="en-US" dirty="0"/>
              <a:t>, which can be </a:t>
            </a:r>
            <a:r>
              <a:rPr lang="en-US" b="1" dirty="0"/>
              <a:t>numerical</a:t>
            </a:r>
            <a:r>
              <a:rPr lang="en-US" dirty="0"/>
              <a:t> (e.g. years of work experience) or </a:t>
            </a:r>
            <a:r>
              <a:rPr lang="en-US" b="1" dirty="0"/>
              <a:t>categorical</a:t>
            </a:r>
            <a:r>
              <a:rPr lang="en-US" dirty="0"/>
              <a:t> (e.g. job title or field of study)</a:t>
            </a:r>
          </a:p>
          <a:p>
            <a:r>
              <a:rPr lang="en-US" dirty="0"/>
              <a:t>You’ll want as many training observations as possible relating these features to the target output Y, so that your model can learn the relationship </a:t>
            </a:r>
            <a:r>
              <a:rPr lang="en-US" i="1" dirty="0"/>
              <a:t>f</a:t>
            </a:r>
            <a:r>
              <a:rPr lang="en-US" dirty="0"/>
              <a:t> between X and Y</a:t>
            </a:r>
          </a:p>
        </p:txBody>
      </p:sp>
    </p:spTree>
    <p:extLst>
      <p:ext uri="{BB962C8B-B14F-4D97-AF65-F5344CB8AC3E}">
        <p14:creationId xmlns:p14="http://schemas.microsoft.com/office/powerpoint/2010/main" val="45981583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4E94D-ECE5-49CC-991D-A8977EDDBAF3}"/>
              </a:ext>
            </a:extLst>
          </p:cNvPr>
          <p:cNvSpPr>
            <a:spLocks noGrp="1"/>
          </p:cNvSpPr>
          <p:nvPr>
            <p:ph type="title"/>
          </p:nvPr>
        </p:nvSpPr>
        <p:spPr/>
        <p:txBody>
          <a:bodyPr/>
          <a:lstStyle/>
          <a:p>
            <a:r>
              <a:rPr lang="en-US" dirty="0"/>
              <a:t>Regression in ML                                       3 of 3</a:t>
            </a:r>
          </a:p>
        </p:txBody>
      </p:sp>
      <p:sp>
        <p:nvSpPr>
          <p:cNvPr id="3" name="Content Placeholder 2">
            <a:extLst>
              <a:ext uri="{FF2B5EF4-FFF2-40B4-BE49-F238E27FC236}">
                <a16:creationId xmlns:a16="http://schemas.microsoft.com/office/drawing/2014/main" id="{B59DB58F-0EC9-4D65-A694-D58B75EAB25D}"/>
              </a:ext>
            </a:extLst>
          </p:cNvPr>
          <p:cNvSpPr>
            <a:spLocks noGrp="1"/>
          </p:cNvSpPr>
          <p:nvPr>
            <p:ph idx="1"/>
          </p:nvPr>
        </p:nvSpPr>
        <p:spPr/>
        <p:txBody>
          <a:bodyPr/>
          <a:lstStyle/>
          <a:p>
            <a:r>
              <a:rPr lang="en-US" dirty="0"/>
              <a:t>The data is split into a </a:t>
            </a:r>
            <a:r>
              <a:rPr lang="en-US" b="1" dirty="0"/>
              <a:t>training data set</a:t>
            </a:r>
            <a:r>
              <a:rPr lang="en-US" dirty="0"/>
              <a:t> and a </a:t>
            </a:r>
            <a:r>
              <a:rPr lang="en-US" b="1" dirty="0"/>
              <a:t>test data set</a:t>
            </a:r>
            <a:endParaRPr lang="en-US" dirty="0"/>
          </a:p>
          <a:p>
            <a:r>
              <a:rPr lang="en-US" dirty="0"/>
              <a:t>The training set has labels, so your model can learn from these labeled examples</a:t>
            </a:r>
          </a:p>
          <a:p>
            <a:r>
              <a:rPr lang="en-US" dirty="0"/>
              <a:t>The test set does </a:t>
            </a:r>
            <a:r>
              <a:rPr lang="en-US" i="1" dirty="0"/>
              <a:t>not</a:t>
            </a:r>
            <a:r>
              <a:rPr lang="en-US" dirty="0"/>
              <a:t> have labels, i.e. you don’t yet know the value you’re trying to predict</a:t>
            </a:r>
          </a:p>
          <a:p>
            <a:r>
              <a:rPr lang="en-US" dirty="0"/>
              <a:t>It’s important that your model can generalize to situations it hasn’t encountered before so that it can perform well on the test data</a:t>
            </a:r>
          </a:p>
        </p:txBody>
      </p:sp>
    </p:spTree>
    <p:extLst>
      <p:ext uri="{BB962C8B-B14F-4D97-AF65-F5344CB8AC3E}">
        <p14:creationId xmlns:p14="http://schemas.microsoft.com/office/powerpoint/2010/main" val="4344146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BD77D-E4FB-4FBC-AE60-1EC96337C4EA}"/>
              </a:ext>
            </a:extLst>
          </p:cNvPr>
          <p:cNvSpPr>
            <a:spLocks noGrp="1"/>
          </p:cNvSpPr>
          <p:nvPr>
            <p:ph type="title"/>
          </p:nvPr>
        </p:nvSpPr>
        <p:spPr/>
        <p:txBody>
          <a:bodyPr/>
          <a:lstStyle/>
          <a:p>
            <a:r>
              <a:rPr lang="en-US" dirty="0"/>
              <a:t>Discussion/Questions</a:t>
            </a:r>
          </a:p>
        </p:txBody>
      </p:sp>
      <p:pic>
        <p:nvPicPr>
          <p:cNvPr id="5" name="Content Placeholder 4" descr="A picture containing text&#10;&#10;Description automatically generated">
            <a:extLst>
              <a:ext uri="{FF2B5EF4-FFF2-40B4-BE49-F238E27FC236}">
                <a16:creationId xmlns:a16="http://schemas.microsoft.com/office/drawing/2014/main" id="{CCA5DE7B-2216-4CF3-ACB2-A967B3033DC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18012" y="1618456"/>
            <a:ext cx="4343400" cy="5074261"/>
          </a:xfrm>
        </p:spPr>
      </p:pic>
    </p:spTree>
    <p:extLst>
      <p:ext uri="{BB962C8B-B14F-4D97-AF65-F5344CB8AC3E}">
        <p14:creationId xmlns:p14="http://schemas.microsoft.com/office/powerpoint/2010/main" val="25320583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02B118-D633-4F32-9D08-55289B423996}"/>
              </a:ext>
            </a:extLst>
          </p:cNvPr>
          <p:cNvSpPr>
            <a:spLocks noGrp="1"/>
          </p:cNvSpPr>
          <p:nvPr>
            <p:ph type="title"/>
          </p:nvPr>
        </p:nvSpPr>
        <p:spPr/>
        <p:txBody>
          <a:bodyPr/>
          <a:lstStyle/>
          <a:p>
            <a:r>
              <a:rPr lang="en-US" dirty="0"/>
              <a:t>Backup Slides on ML</a:t>
            </a:r>
          </a:p>
        </p:txBody>
      </p:sp>
    </p:spTree>
    <p:extLst>
      <p:ext uri="{BB962C8B-B14F-4D97-AF65-F5344CB8AC3E}">
        <p14:creationId xmlns:p14="http://schemas.microsoft.com/office/powerpoint/2010/main" val="631075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7587F-E531-4252-B0A4-564767DBEFD6}"/>
              </a:ext>
            </a:extLst>
          </p:cNvPr>
          <p:cNvSpPr>
            <a:spLocks noGrp="1"/>
          </p:cNvSpPr>
          <p:nvPr>
            <p:ph type="title"/>
          </p:nvPr>
        </p:nvSpPr>
        <p:spPr/>
        <p:txBody>
          <a:bodyPr/>
          <a:lstStyle/>
          <a:p>
            <a:r>
              <a:rPr lang="en-US" dirty="0"/>
              <a:t>Artificial Intelligence, Machine Learning &amp; Deep Learning - Definitions</a:t>
            </a:r>
          </a:p>
        </p:txBody>
      </p:sp>
      <p:sp>
        <p:nvSpPr>
          <p:cNvPr id="3" name="Content Placeholder 2">
            <a:extLst>
              <a:ext uri="{FF2B5EF4-FFF2-40B4-BE49-F238E27FC236}">
                <a16:creationId xmlns:a16="http://schemas.microsoft.com/office/drawing/2014/main" id="{82481FE6-AF85-4F34-B598-C4ACAE8BC525}"/>
              </a:ext>
            </a:extLst>
          </p:cNvPr>
          <p:cNvSpPr>
            <a:spLocks noGrp="1"/>
          </p:cNvSpPr>
          <p:nvPr>
            <p:ph idx="1"/>
          </p:nvPr>
        </p:nvSpPr>
        <p:spPr/>
        <p:txBody>
          <a:bodyPr/>
          <a:lstStyle/>
          <a:p>
            <a:r>
              <a:rPr lang="en-US" dirty="0"/>
              <a:t>Artificial Intelligence</a:t>
            </a:r>
          </a:p>
          <a:p>
            <a:pPr lvl="1"/>
            <a:r>
              <a:rPr lang="en-US" dirty="0"/>
              <a:t>Al is an ability of computer program to function like a human brain </a:t>
            </a:r>
          </a:p>
          <a:p>
            <a:r>
              <a:rPr lang="en-US" dirty="0"/>
              <a:t>Machine Learning</a:t>
            </a:r>
          </a:p>
          <a:p>
            <a:pPr lvl="1"/>
            <a:r>
              <a:rPr lang="en-US" dirty="0"/>
              <a:t>Machine Learning is a technique of parsing data, learn from that data and then apply what they have learned to make an informed decision</a:t>
            </a:r>
          </a:p>
          <a:p>
            <a:r>
              <a:rPr lang="en-US" dirty="0"/>
              <a:t>Deep Learning</a:t>
            </a:r>
          </a:p>
          <a:p>
            <a:pPr lvl="1"/>
            <a:r>
              <a:rPr lang="en-US" dirty="0"/>
              <a:t>Deep learning is actually a subset of machine learning</a:t>
            </a:r>
          </a:p>
          <a:p>
            <a:pPr lvl="1"/>
            <a:r>
              <a:rPr lang="en-US" dirty="0"/>
              <a:t>Deep learning is self-learning/self-adjusting machine learning</a:t>
            </a:r>
          </a:p>
          <a:p>
            <a:pPr lvl="1"/>
            <a:r>
              <a:rPr lang="en-US" dirty="0"/>
              <a:t>Autonomous driving is an example of deep learning </a:t>
            </a:r>
          </a:p>
        </p:txBody>
      </p:sp>
    </p:spTree>
    <p:extLst>
      <p:ext uri="{BB962C8B-B14F-4D97-AF65-F5344CB8AC3E}">
        <p14:creationId xmlns:p14="http://schemas.microsoft.com/office/powerpoint/2010/main" val="34429589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1C80E-7BD0-4DCF-B574-45E1AC04C1EB}"/>
              </a:ext>
            </a:extLst>
          </p:cNvPr>
          <p:cNvSpPr>
            <a:spLocks noGrp="1"/>
          </p:cNvSpPr>
          <p:nvPr>
            <p:ph type="title"/>
          </p:nvPr>
        </p:nvSpPr>
        <p:spPr/>
        <p:txBody>
          <a:bodyPr/>
          <a:lstStyle/>
          <a:p>
            <a:r>
              <a:rPr lang="en-US" dirty="0"/>
              <a:t>Linear regression (ordinary least squares)         1 of 3</a:t>
            </a:r>
          </a:p>
        </p:txBody>
      </p:sp>
      <p:sp>
        <p:nvSpPr>
          <p:cNvPr id="3" name="Content Placeholder 2">
            <a:extLst>
              <a:ext uri="{FF2B5EF4-FFF2-40B4-BE49-F238E27FC236}">
                <a16:creationId xmlns:a16="http://schemas.microsoft.com/office/drawing/2014/main" id="{664D0095-E536-4151-A4D5-836E4FC696A9}"/>
              </a:ext>
            </a:extLst>
          </p:cNvPr>
          <p:cNvSpPr>
            <a:spLocks noGrp="1"/>
          </p:cNvSpPr>
          <p:nvPr>
            <p:ph idx="1"/>
          </p:nvPr>
        </p:nvSpPr>
        <p:spPr/>
        <p:txBody>
          <a:bodyPr/>
          <a:lstStyle/>
          <a:p>
            <a:r>
              <a:rPr lang="en-US" dirty="0"/>
              <a:t>First, we’ll focus on solving the income prediction problem with linear regression, since linear models don’t work well with image recognition tasks </a:t>
            </a:r>
          </a:p>
          <a:p>
            <a:r>
              <a:rPr lang="en-US" dirty="0"/>
              <a:t>We have our data set X</a:t>
            </a:r>
            <a:r>
              <a:rPr lang="en-US" i="1" dirty="0"/>
              <a:t>,</a:t>
            </a:r>
            <a:r>
              <a:rPr lang="en-US" dirty="0"/>
              <a:t> and corresponding target values Y</a:t>
            </a:r>
          </a:p>
          <a:p>
            <a:r>
              <a:rPr lang="en-US" dirty="0"/>
              <a:t>The goal of </a:t>
            </a:r>
            <a:r>
              <a:rPr lang="en-US" b="1" dirty="0"/>
              <a:t>ordinary least squares (OLS)</a:t>
            </a:r>
            <a:r>
              <a:rPr lang="en-US" dirty="0"/>
              <a:t> regression is to learn a linear model that we can use to predict a new </a:t>
            </a:r>
            <a:r>
              <a:rPr lang="en-US" i="1" dirty="0"/>
              <a:t>y</a:t>
            </a:r>
            <a:r>
              <a:rPr lang="en-US" dirty="0"/>
              <a:t> given a previously unseen </a:t>
            </a:r>
            <a:r>
              <a:rPr lang="en-US" i="1" dirty="0"/>
              <a:t>x</a:t>
            </a:r>
            <a:r>
              <a:rPr lang="en-US" dirty="0"/>
              <a:t> with as little error as possible</a:t>
            </a:r>
          </a:p>
          <a:p>
            <a:r>
              <a:rPr lang="en-US" dirty="0"/>
              <a:t>We want to guess how much income someone earns based on how many years of education they received</a:t>
            </a:r>
          </a:p>
        </p:txBody>
      </p:sp>
    </p:spTree>
    <p:extLst>
      <p:ext uri="{BB962C8B-B14F-4D97-AF65-F5344CB8AC3E}">
        <p14:creationId xmlns:p14="http://schemas.microsoft.com/office/powerpoint/2010/main" val="82674879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F45742A-E206-4522-A016-952DD2F322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714" y="381000"/>
            <a:ext cx="10304612" cy="6172199"/>
          </a:xfrm>
          <a:prstGeom prst="rect">
            <a:avLst/>
          </a:prstGeom>
        </p:spPr>
      </p:pic>
    </p:spTree>
    <p:extLst>
      <p:ext uri="{BB962C8B-B14F-4D97-AF65-F5344CB8AC3E}">
        <p14:creationId xmlns:p14="http://schemas.microsoft.com/office/powerpoint/2010/main" val="385175651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A19F2-9B4F-417F-83F5-F83B7986C617}"/>
              </a:ext>
            </a:extLst>
          </p:cNvPr>
          <p:cNvSpPr>
            <a:spLocks noGrp="1"/>
          </p:cNvSpPr>
          <p:nvPr>
            <p:ph type="title"/>
          </p:nvPr>
        </p:nvSpPr>
        <p:spPr/>
        <p:txBody>
          <a:bodyPr/>
          <a:lstStyle/>
          <a:p>
            <a:r>
              <a:rPr lang="en-US" dirty="0"/>
              <a:t>Linear regression (ordinary least squares)         2 of 3</a:t>
            </a:r>
          </a:p>
        </p:txBody>
      </p:sp>
      <p:sp>
        <p:nvSpPr>
          <p:cNvPr id="3" name="Content Placeholder 2">
            <a:extLst>
              <a:ext uri="{FF2B5EF4-FFF2-40B4-BE49-F238E27FC236}">
                <a16:creationId xmlns:a16="http://schemas.microsoft.com/office/drawing/2014/main" id="{D6E158BF-EE24-4AC5-A249-5EF4B5DDB251}"/>
              </a:ext>
            </a:extLst>
          </p:cNvPr>
          <p:cNvSpPr>
            <a:spLocks noGrp="1"/>
          </p:cNvSpPr>
          <p:nvPr>
            <p:ph idx="1"/>
          </p:nvPr>
        </p:nvSpPr>
        <p:spPr/>
        <p:txBody>
          <a:bodyPr/>
          <a:lstStyle/>
          <a:p>
            <a:r>
              <a:rPr lang="en-US" dirty="0"/>
              <a:t>Linear regression is a </a:t>
            </a:r>
            <a:r>
              <a:rPr lang="en-US" b="1" dirty="0"/>
              <a:t>parametric method</a:t>
            </a:r>
            <a:r>
              <a:rPr lang="en-US" dirty="0"/>
              <a:t>, which means it makes an assumption about the form of the function relating X and Y </a:t>
            </a:r>
          </a:p>
          <a:p>
            <a:endParaRPr lang="en-US" dirty="0"/>
          </a:p>
          <a:p>
            <a:endParaRPr lang="en-US" dirty="0"/>
          </a:p>
          <a:p>
            <a:r>
              <a:rPr lang="el-GR" i="1" dirty="0"/>
              <a:t>β</a:t>
            </a:r>
            <a:r>
              <a:rPr lang="en-US" i="1" dirty="0"/>
              <a:t>0</a:t>
            </a:r>
            <a:r>
              <a:rPr lang="en-US" dirty="0"/>
              <a:t> is the y-intercept and </a:t>
            </a:r>
            <a:r>
              <a:rPr lang="en-US" i="1" dirty="0"/>
              <a:t>β1</a:t>
            </a:r>
            <a:r>
              <a:rPr lang="en-US" dirty="0"/>
              <a:t> is the slope of our line, i.e. how much income increases (or decreases) with one additional year of education.</a:t>
            </a:r>
          </a:p>
          <a:p>
            <a:r>
              <a:rPr lang="en-US" dirty="0"/>
              <a:t>Our goal is to learn the </a:t>
            </a:r>
            <a:r>
              <a:rPr lang="en-US" b="1" dirty="0"/>
              <a:t>model parameters </a:t>
            </a:r>
            <a:r>
              <a:rPr lang="en-US" dirty="0"/>
              <a:t>(in this case, </a:t>
            </a:r>
            <a:r>
              <a:rPr lang="en-US" i="1" dirty="0"/>
              <a:t>β0</a:t>
            </a:r>
            <a:r>
              <a:rPr lang="en-US" dirty="0"/>
              <a:t> and </a:t>
            </a:r>
            <a:r>
              <a:rPr lang="en-US" i="1" dirty="0"/>
              <a:t>β1</a:t>
            </a:r>
            <a:r>
              <a:rPr lang="en-US" dirty="0"/>
              <a:t>) that minimize error in the model’s predictions</a:t>
            </a:r>
          </a:p>
        </p:txBody>
      </p:sp>
      <p:pic>
        <p:nvPicPr>
          <p:cNvPr id="4" name="Picture 3">
            <a:extLst>
              <a:ext uri="{FF2B5EF4-FFF2-40B4-BE49-F238E27FC236}">
                <a16:creationId xmlns:a16="http://schemas.microsoft.com/office/drawing/2014/main" id="{68F9300F-99FB-48C4-8345-B9F0D561B4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9412" y="2737644"/>
            <a:ext cx="3404699" cy="773307"/>
          </a:xfrm>
          <a:prstGeom prst="rect">
            <a:avLst/>
          </a:prstGeom>
        </p:spPr>
      </p:pic>
    </p:spTree>
    <p:extLst>
      <p:ext uri="{BB962C8B-B14F-4D97-AF65-F5344CB8AC3E}">
        <p14:creationId xmlns:p14="http://schemas.microsoft.com/office/powerpoint/2010/main" val="390718640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2D5A0-A4E6-4AAF-A750-994E820EC160}"/>
              </a:ext>
            </a:extLst>
          </p:cNvPr>
          <p:cNvSpPr>
            <a:spLocks noGrp="1"/>
          </p:cNvSpPr>
          <p:nvPr>
            <p:ph type="title"/>
          </p:nvPr>
        </p:nvSpPr>
        <p:spPr/>
        <p:txBody>
          <a:bodyPr/>
          <a:lstStyle/>
          <a:p>
            <a:r>
              <a:rPr lang="en-US" dirty="0"/>
              <a:t>Linear regression (ordinary least squares)         3 of 3</a:t>
            </a:r>
          </a:p>
        </p:txBody>
      </p:sp>
      <p:sp>
        <p:nvSpPr>
          <p:cNvPr id="3" name="Content Placeholder 2">
            <a:extLst>
              <a:ext uri="{FF2B5EF4-FFF2-40B4-BE49-F238E27FC236}">
                <a16:creationId xmlns:a16="http://schemas.microsoft.com/office/drawing/2014/main" id="{5F8E884C-8517-4B0F-8E82-44645A94CC67}"/>
              </a:ext>
            </a:extLst>
          </p:cNvPr>
          <p:cNvSpPr>
            <a:spLocks noGrp="1"/>
          </p:cNvSpPr>
          <p:nvPr>
            <p:ph idx="1"/>
          </p:nvPr>
        </p:nvSpPr>
        <p:spPr>
          <a:xfrm>
            <a:off x="1218883" y="1701796"/>
            <a:ext cx="10360501" cy="4699003"/>
          </a:xfrm>
        </p:spPr>
        <p:txBody>
          <a:bodyPr>
            <a:normAutofit/>
          </a:bodyPr>
          <a:lstStyle/>
          <a:p>
            <a:r>
              <a:rPr lang="en-US" dirty="0"/>
              <a:t>To find the best parameters:</a:t>
            </a:r>
          </a:p>
          <a:p>
            <a:pPr lvl="1"/>
            <a:r>
              <a:rPr lang="en-US" i="1" dirty="0"/>
              <a:t>Define a </a:t>
            </a:r>
            <a:r>
              <a:rPr lang="en-US" b="1" i="1" dirty="0"/>
              <a:t>cost function</a:t>
            </a:r>
            <a:r>
              <a:rPr lang="en-US" i="1" dirty="0"/>
              <a:t>, or </a:t>
            </a:r>
            <a:r>
              <a:rPr lang="en-US" b="1" i="1" dirty="0"/>
              <a:t>loss function</a:t>
            </a:r>
            <a:r>
              <a:rPr lang="en-US" i="1" dirty="0"/>
              <a:t>, that measures how inaccurate our model’s predictions are</a:t>
            </a:r>
            <a:endParaRPr lang="en-US" dirty="0"/>
          </a:p>
          <a:p>
            <a:pPr lvl="1"/>
            <a:r>
              <a:rPr lang="en-US" i="1" dirty="0"/>
              <a:t>Find the parameters that </a:t>
            </a:r>
            <a:r>
              <a:rPr lang="en-US" b="1" i="1" dirty="0"/>
              <a:t>minimize loss</a:t>
            </a:r>
            <a:r>
              <a:rPr lang="en-US" i="1" dirty="0"/>
              <a:t>, i.e. make our model as accurate as possible</a:t>
            </a:r>
          </a:p>
          <a:p>
            <a:r>
              <a:rPr lang="en-US" dirty="0"/>
              <a:t>Graphically, in two dimensions, this results in a line of best fit</a:t>
            </a:r>
          </a:p>
          <a:p>
            <a:r>
              <a:rPr lang="en-US" dirty="0"/>
              <a:t>As a cost function grows in complexity, finding a closed form solution with calculus is no longer feasible. </a:t>
            </a:r>
          </a:p>
          <a:p>
            <a:r>
              <a:rPr lang="en-US" dirty="0"/>
              <a:t>This is the motivation for an iterative approach called </a:t>
            </a:r>
            <a:r>
              <a:rPr lang="en-US" b="1" dirty="0"/>
              <a:t>gradient descent</a:t>
            </a:r>
            <a:r>
              <a:rPr lang="en-US" dirty="0"/>
              <a:t>, which allows us to minimize a complex loss function</a:t>
            </a:r>
          </a:p>
        </p:txBody>
      </p:sp>
    </p:spTree>
    <p:extLst>
      <p:ext uri="{BB962C8B-B14F-4D97-AF65-F5344CB8AC3E}">
        <p14:creationId xmlns:p14="http://schemas.microsoft.com/office/powerpoint/2010/main" val="30530187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CDCC7-8311-422E-9099-89ED2E1CDE19}"/>
              </a:ext>
            </a:extLst>
          </p:cNvPr>
          <p:cNvSpPr>
            <a:spLocks noGrp="1"/>
          </p:cNvSpPr>
          <p:nvPr>
            <p:ph type="title"/>
          </p:nvPr>
        </p:nvSpPr>
        <p:spPr/>
        <p:txBody>
          <a:bodyPr/>
          <a:lstStyle/>
          <a:p>
            <a:r>
              <a:rPr lang="en-US" dirty="0"/>
              <a:t>Gradient Descent                                      1 of 2</a:t>
            </a:r>
          </a:p>
        </p:txBody>
      </p:sp>
      <p:sp>
        <p:nvSpPr>
          <p:cNvPr id="3" name="Content Placeholder 2">
            <a:extLst>
              <a:ext uri="{FF2B5EF4-FFF2-40B4-BE49-F238E27FC236}">
                <a16:creationId xmlns:a16="http://schemas.microsoft.com/office/drawing/2014/main" id="{01CCC43B-478E-478A-AD4C-CCAB8CDCF529}"/>
              </a:ext>
            </a:extLst>
          </p:cNvPr>
          <p:cNvSpPr>
            <a:spLocks noGrp="1"/>
          </p:cNvSpPr>
          <p:nvPr>
            <p:ph idx="1"/>
          </p:nvPr>
        </p:nvSpPr>
        <p:spPr/>
        <p:txBody>
          <a:bodyPr/>
          <a:lstStyle/>
          <a:p>
            <a:r>
              <a:rPr lang="en-US" dirty="0"/>
              <a:t>The goal of gradient descent is to find the minimum of our model’s loss function by iteratively getting a better and better approximation of it</a:t>
            </a:r>
          </a:p>
          <a:p>
            <a:r>
              <a:rPr lang="en-US" dirty="0"/>
              <a:t>Look at the loss function we saw in regression:</a:t>
            </a:r>
          </a:p>
          <a:p>
            <a:endParaRPr lang="en-US" dirty="0"/>
          </a:p>
          <a:p>
            <a:endParaRPr lang="en-US" dirty="0"/>
          </a:p>
          <a:p>
            <a:r>
              <a:rPr lang="en-US" dirty="0"/>
              <a:t>To begin gradient descent, you make some guess of the parameters β0 and β1 that minimize the function</a:t>
            </a:r>
          </a:p>
        </p:txBody>
      </p:sp>
      <p:pic>
        <p:nvPicPr>
          <p:cNvPr id="6" name="Picture 5">
            <a:extLst>
              <a:ext uri="{FF2B5EF4-FFF2-40B4-BE49-F238E27FC236}">
                <a16:creationId xmlns:a16="http://schemas.microsoft.com/office/drawing/2014/main" id="{1B796DCE-8D7E-4700-B082-60E6BADF77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9682" y="3731741"/>
            <a:ext cx="4028889" cy="687859"/>
          </a:xfrm>
          <a:prstGeom prst="rect">
            <a:avLst/>
          </a:prstGeom>
        </p:spPr>
      </p:pic>
    </p:spTree>
    <p:extLst>
      <p:ext uri="{BB962C8B-B14F-4D97-AF65-F5344CB8AC3E}">
        <p14:creationId xmlns:p14="http://schemas.microsoft.com/office/powerpoint/2010/main" val="26475934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47F8A-CE20-4E96-BA43-E4EFDC384AE0}"/>
              </a:ext>
            </a:extLst>
          </p:cNvPr>
          <p:cNvSpPr>
            <a:spLocks noGrp="1"/>
          </p:cNvSpPr>
          <p:nvPr>
            <p:ph type="title"/>
          </p:nvPr>
        </p:nvSpPr>
        <p:spPr/>
        <p:txBody>
          <a:bodyPr/>
          <a:lstStyle/>
          <a:p>
            <a:r>
              <a:rPr lang="en-US" dirty="0"/>
              <a:t>Gradient Descent                                      2 of 2</a:t>
            </a:r>
          </a:p>
        </p:txBody>
      </p:sp>
      <p:sp>
        <p:nvSpPr>
          <p:cNvPr id="3" name="Content Placeholder 2">
            <a:extLst>
              <a:ext uri="{FF2B5EF4-FFF2-40B4-BE49-F238E27FC236}">
                <a16:creationId xmlns:a16="http://schemas.microsoft.com/office/drawing/2014/main" id="{7393E726-CE75-4275-9A47-4F46AC7841FE}"/>
              </a:ext>
            </a:extLst>
          </p:cNvPr>
          <p:cNvSpPr>
            <a:spLocks noGrp="1"/>
          </p:cNvSpPr>
          <p:nvPr>
            <p:ph idx="1"/>
          </p:nvPr>
        </p:nvSpPr>
        <p:spPr/>
        <p:txBody>
          <a:bodyPr/>
          <a:lstStyle/>
          <a:p>
            <a:r>
              <a:rPr lang="en-US" dirty="0"/>
              <a:t>Find the partial derivatives</a:t>
            </a:r>
            <a:r>
              <a:rPr lang="en-US" b="1" dirty="0"/>
              <a:t> </a:t>
            </a:r>
            <a:r>
              <a:rPr lang="en-US" dirty="0"/>
              <a:t>of the loss function with respect to each beta parameter: [</a:t>
            </a:r>
            <a:r>
              <a:rPr lang="en-US" i="1" dirty="0" err="1"/>
              <a:t>dz</a:t>
            </a:r>
            <a:r>
              <a:rPr lang="en-US" i="1" dirty="0"/>
              <a:t>/dβ0, </a:t>
            </a:r>
            <a:r>
              <a:rPr lang="en-US" i="1" dirty="0" err="1"/>
              <a:t>dz</a:t>
            </a:r>
            <a:r>
              <a:rPr lang="en-US" i="1" dirty="0"/>
              <a:t>/dβ1</a:t>
            </a:r>
            <a:r>
              <a:rPr lang="en-US" dirty="0"/>
              <a:t>]</a:t>
            </a:r>
          </a:p>
          <a:p>
            <a:r>
              <a:rPr lang="en-US" dirty="0"/>
              <a:t>A </a:t>
            </a:r>
            <a:r>
              <a:rPr lang="en-US" b="1" dirty="0"/>
              <a:t>partial derivative</a:t>
            </a:r>
            <a:r>
              <a:rPr lang="en-US" dirty="0"/>
              <a:t> indicates how much total loss is increased or decreased if you increase</a:t>
            </a:r>
            <a:r>
              <a:rPr lang="en-US" i="1" dirty="0"/>
              <a:t> β0</a:t>
            </a:r>
            <a:r>
              <a:rPr lang="en-US" dirty="0"/>
              <a:t> or </a:t>
            </a:r>
            <a:r>
              <a:rPr lang="en-US" i="1" dirty="0"/>
              <a:t>β1 </a:t>
            </a:r>
            <a:r>
              <a:rPr lang="en-US" dirty="0"/>
              <a:t>by a very small amount</a:t>
            </a:r>
          </a:p>
          <a:p>
            <a:r>
              <a:rPr lang="en-US" dirty="0"/>
              <a:t>If the partial derivative </a:t>
            </a:r>
            <a:r>
              <a:rPr lang="en-US" i="1" dirty="0" err="1"/>
              <a:t>dz</a:t>
            </a:r>
            <a:r>
              <a:rPr lang="en-US" i="1" dirty="0"/>
              <a:t>/β1 </a:t>
            </a:r>
            <a:r>
              <a:rPr lang="en-US" dirty="0"/>
              <a:t>is a </a:t>
            </a:r>
            <a:r>
              <a:rPr lang="en-US" i="1" dirty="0"/>
              <a:t>negative</a:t>
            </a:r>
            <a:r>
              <a:rPr lang="en-US" dirty="0"/>
              <a:t> number, then </a:t>
            </a:r>
            <a:r>
              <a:rPr lang="en-US" i="1" dirty="0"/>
              <a:t>increasing</a:t>
            </a:r>
            <a:r>
              <a:rPr lang="en-US" dirty="0"/>
              <a:t> </a:t>
            </a:r>
            <a:r>
              <a:rPr lang="en-US" i="1" dirty="0"/>
              <a:t>β1 </a:t>
            </a:r>
            <a:r>
              <a:rPr lang="en-US" dirty="0"/>
              <a:t>is good because it will reduce total loss</a:t>
            </a:r>
          </a:p>
          <a:p>
            <a:r>
              <a:rPr lang="en-US" dirty="0"/>
              <a:t>If it’s a </a:t>
            </a:r>
            <a:r>
              <a:rPr lang="en-US" i="1" dirty="0"/>
              <a:t>positive</a:t>
            </a:r>
            <a:r>
              <a:rPr lang="en-US" dirty="0"/>
              <a:t> number, you want to </a:t>
            </a:r>
            <a:r>
              <a:rPr lang="en-US" i="1" dirty="0"/>
              <a:t>decrease</a:t>
            </a:r>
            <a:r>
              <a:rPr lang="en-US" dirty="0"/>
              <a:t> </a:t>
            </a:r>
            <a:r>
              <a:rPr lang="en-US" i="1" dirty="0"/>
              <a:t>β1</a:t>
            </a:r>
            <a:endParaRPr lang="en-US" dirty="0"/>
          </a:p>
          <a:p>
            <a:r>
              <a:rPr lang="en-US" dirty="0"/>
              <a:t>If it’s zero, don’t change </a:t>
            </a:r>
            <a:r>
              <a:rPr lang="en-US" i="1" dirty="0"/>
              <a:t>β1 because it means you’ve reached an optimum</a:t>
            </a:r>
            <a:endParaRPr lang="en-US" dirty="0"/>
          </a:p>
        </p:txBody>
      </p:sp>
    </p:spTree>
    <p:extLst>
      <p:ext uri="{BB962C8B-B14F-4D97-AF65-F5344CB8AC3E}">
        <p14:creationId xmlns:p14="http://schemas.microsoft.com/office/powerpoint/2010/main" val="333769872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555DB-E17A-4497-8471-E132348AF1FE}"/>
              </a:ext>
            </a:extLst>
          </p:cNvPr>
          <p:cNvSpPr>
            <a:spLocks noGrp="1"/>
          </p:cNvSpPr>
          <p:nvPr>
            <p:ph type="title"/>
          </p:nvPr>
        </p:nvSpPr>
        <p:spPr/>
        <p:txBody>
          <a:bodyPr/>
          <a:lstStyle/>
          <a:p>
            <a:r>
              <a:rPr lang="en-US" dirty="0"/>
              <a:t>Overfitting in ML                                      1 of 3</a:t>
            </a:r>
          </a:p>
        </p:txBody>
      </p:sp>
      <p:sp>
        <p:nvSpPr>
          <p:cNvPr id="3" name="Content Placeholder 2">
            <a:extLst>
              <a:ext uri="{FF2B5EF4-FFF2-40B4-BE49-F238E27FC236}">
                <a16:creationId xmlns:a16="http://schemas.microsoft.com/office/drawing/2014/main" id="{92377A85-6B45-4A41-AE45-F59D7E2F11E8}"/>
              </a:ext>
            </a:extLst>
          </p:cNvPr>
          <p:cNvSpPr>
            <a:spLocks noGrp="1"/>
          </p:cNvSpPr>
          <p:nvPr>
            <p:ph idx="1"/>
          </p:nvPr>
        </p:nvSpPr>
        <p:spPr>
          <a:xfrm>
            <a:off x="1218883" y="1701796"/>
            <a:ext cx="10360501" cy="4546603"/>
          </a:xfrm>
        </p:spPr>
        <p:txBody>
          <a:bodyPr>
            <a:normAutofit lnSpcReduction="10000"/>
          </a:bodyPr>
          <a:lstStyle/>
          <a:p>
            <a:r>
              <a:rPr lang="en-US" dirty="0"/>
              <a:t>A common problem in machine learning is </a:t>
            </a:r>
            <a:r>
              <a:rPr lang="en-US" b="1" dirty="0"/>
              <a:t>overfitting</a:t>
            </a:r>
            <a:r>
              <a:rPr lang="en-US" dirty="0"/>
              <a:t>: learning a function that perfectly explains the training data that the model learned from but doesn’t generalize well to unseen test data </a:t>
            </a:r>
          </a:p>
          <a:p>
            <a:r>
              <a:rPr lang="en-US" dirty="0"/>
              <a:t>Overfitting happens when a model </a:t>
            </a:r>
            <a:r>
              <a:rPr lang="en-US" i="1" dirty="0"/>
              <a:t>overlearns</a:t>
            </a:r>
            <a:r>
              <a:rPr lang="en-US" dirty="0"/>
              <a:t> from the training data to the point that it starts picking up idiosyncrasies that aren’t representative of patterns in the real world</a:t>
            </a:r>
          </a:p>
          <a:p>
            <a:r>
              <a:rPr lang="en-US" dirty="0"/>
              <a:t>This becomes especially problematic as you make your model increasingly complex</a:t>
            </a:r>
          </a:p>
          <a:p>
            <a:r>
              <a:rPr lang="en-US" i="1" dirty="0"/>
              <a:t>Underfitting</a:t>
            </a:r>
            <a:r>
              <a:rPr lang="en-US" dirty="0"/>
              <a:t> is a related issue where your model is not complex enough to capture the underlying trend in the data</a:t>
            </a:r>
          </a:p>
        </p:txBody>
      </p:sp>
    </p:spTree>
    <p:extLst>
      <p:ext uri="{BB962C8B-B14F-4D97-AF65-F5344CB8AC3E}">
        <p14:creationId xmlns:p14="http://schemas.microsoft.com/office/powerpoint/2010/main" val="316061688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E64B1-F229-44FD-A726-C53EB2A3A58F}"/>
              </a:ext>
            </a:extLst>
          </p:cNvPr>
          <p:cNvSpPr>
            <a:spLocks noGrp="1"/>
          </p:cNvSpPr>
          <p:nvPr>
            <p:ph type="title"/>
          </p:nvPr>
        </p:nvSpPr>
        <p:spPr/>
        <p:txBody>
          <a:bodyPr/>
          <a:lstStyle/>
          <a:p>
            <a:r>
              <a:rPr lang="en-US" dirty="0"/>
              <a:t>Overfitting in ML                                      2 of 3</a:t>
            </a:r>
          </a:p>
        </p:txBody>
      </p:sp>
      <p:sp>
        <p:nvSpPr>
          <p:cNvPr id="3" name="Content Placeholder 2">
            <a:extLst>
              <a:ext uri="{FF2B5EF4-FFF2-40B4-BE49-F238E27FC236}">
                <a16:creationId xmlns:a16="http://schemas.microsoft.com/office/drawing/2014/main" id="{550BC789-92C1-42B5-91C1-666C1222E9FC}"/>
              </a:ext>
            </a:extLst>
          </p:cNvPr>
          <p:cNvSpPr>
            <a:spLocks noGrp="1"/>
          </p:cNvSpPr>
          <p:nvPr>
            <p:ph idx="1"/>
          </p:nvPr>
        </p:nvSpPr>
        <p:spPr>
          <a:xfrm>
            <a:off x="1218883" y="1701796"/>
            <a:ext cx="10360501" cy="4622803"/>
          </a:xfrm>
        </p:spPr>
        <p:txBody>
          <a:bodyPr>
            <a:normAutofit/>
          </a:bodyPr>
          <a:lstStyle/>
          <a:p>
            <a:r>
              <a:rPr lang="en-US" b="1" dirty="0"/>
              <a:t>Bias</a:t>
            </a:r>
            <a:r>
              <a:rPr lang="en-US" dirty="0"/>
              <a:t> is the amount of error introduced by approximating real-world phenomena with a simplified model</a:t>
            </a:r>
          </a:p>
          <a:p>
            <a:r>
              <a:rPr lang="en-US" b="1" dirty="0"/>
              <a:t>Variance</a:t>
            </a:r>
            <a:r>
              <a:rPr lang="en-US" dirty="0"/>
              <a:t> is how much your model's test error changes based on variation in the training data. It reflects the model's sensitivity to the idiosyncrasies of the data set it was trained on</a:t>
            </a:r>
          </a:p>
          <a:p>
            <a:r>
              <a:rPr lang="en-US" dirty="0"/>
              <a:t>As a model increases in complexity and it becomes more wiggly (</a:t>
            </a:r>
            <a:r>
              <a:rPr lang="en-US" b="1" dirty="0"/>
              <a:t>flexible)</a:t>
            </a:r>
            <a:r>
              <a:rPr lang="en-US" dirty="0"/>
              <a:t>, its bias decreases (it does a good job of explaining the training data), but variance increases (it doesn't generalize as well) </a:t>
            </a:r>
          </a:p>
          <a:p>
            <a:r>
              <a:rPr lang="en-US" dirty="0"/>
              <a:t>Ultimately, in order to have a good model, you need one with low bias </a:t>
            </a:r>
            <a:r>
              <a:rPr lang="en-US" i="1" dirty="0"/>
              <a:t>and</a:t>
            </a:r>
            <a:r>
              <a:rPr lang="en-US" dirty="0"/>
              <a:t> low variance</a:t>
            </a:r>
          </a:p>
        </p:txBody>
      </p:sp>
    </p:spTree>
    <p:extLst>
      <p:ext uri="{BB962C8B-B14F-4D97-AF65-F5344CB8AC3E}">
        <p14:creationId xmlns:p14="http://schemas.microsoft.com/office/powerpoint/2010/main" val="181112459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D9151D7-AA2F-4021-9698-2B75407382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567" y="1371600"/>
            <a:ext cx="10931689" cy="4114800"/>
          </a:xfrm>
          <a:prstGeom prst="rect">
            <a:avLst/>
          </a:prstGeom>
        </p:spPr>
      </p:pic>
    </p:spTree>
    <p:extLst>
      <p:ext uri="{BB962C8B-B14F-4D97-AF65-F5344CB8AC3E}">
        <p14:creationId xmlns:p14="http://schemas.microsoft.com/office/powerpoint/2010/main" val="287753457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95091-D93C-498A-9728-418C2FACF5BA}"/>
              </a:ext>
            </a:extLst>
          </p:cNvPr>
          <p:cNvSpPr>
            <a:spLocks noGrp="1"/>
          </p:cNvSpPr>
          <p:nvPr>
            <p:ph type="title"/>
          </p:nvPr>
        </p:nvSpPr>
        <p:spPr/>
        <p:txBody>
          <a:bodyPr/>
          <a:lstStyle/>
          <a:p>
            <a:r>
              <a:rPr lang="en-US" dirty="0"/>
              <a:t>Overfitting in ML                                      3 of 3</a:t>
            </a:r>
          </a:p>
        </p:txBody>
      </p:sp>
      <p:sp>
        <p:nvSpPr>
          <p:cNvPr id="3" name="Content Placeholder 2">
            <a:extLst>
              <a:ext uri="{FF2B5EF4-FFF2-40B4-BE49-F238E27FC236}">
                <a16:creationId xmlns:a16="http://schemas.microsoft.com/office/drawing/2014/main" id="{BCC1B3D5-79AC-416F-B847-3CB24E04A93F}"/>
              </a:ext>
            </a:extLst>
          </p:cNvPr>
          <p:cNvSpPr>
            <a:spLocks noGrp="1"/>
          </p:cNvSpPr>
          <p:nvPr>
            <p:ph idx="1"/>
          </p:nvPr>
        </p:nvSpPr>
        <p:spPr/>
        <p:txBody>
          <a:bodyPr/>
          <a:lstStyle/>
          <a:p>
            <a:r>
              <a:rPr lang="en-US" dirty="0"/>
              <a:t>Remember that </a:t>
            </a:r>
            <a:r>
              <a:rPr lang="en-US" i="1" dirty="0"/>
              <a:t>the only thing we care about is how the model performs on test data</a:t>
            </a:r>
          </a:p>
          <a:p>
            <a:r>
              <a:rPr lang="en-US" dirty="0"/>
              <a:t>In the previous image set, the model on the right has zero loss for the </a:t>
            </a:r>
            <a:r>
              <a:rPr lang="en-US" i="1" dirty="0"/>
              <a:t>training data</a:t>
            </a:r>
            <a:r>
              <a:rPr lang="en-US" dirty="0"/>
              <a:t> because it perfectly fits every data point</a:t>
            </a:r>
          </a:p>
          <a:p>
            <a:r>
              <a:rPr lang="en-US" dirty="0"/>
              <a:t>However, the lesson doesn’t generalize</a:t>
            </a:r>
          </a:p>
          <a:p>
            <a:r>
              <a:rPr lang="en-US" dirty="0"/>
              <a:t>It would do a horrible job at explaining a new data point that isn’t yet on the line</a:t>
            </a:r>
          </a:p>
        </p:txBody>
      </p:sp>
    </p:spTree>
    <p:extLst>
      <p:ext uri="{BB962C8B-B14F-4D97-AF65-F5344CB8AC3E}">
        <p14:creationId xmlns:p14="http://schemas.microsoft.com/office/powerpoint/2010/main" val="250158567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3BF55-35A2-49AF-99F0-2BCEEEF6D97C}"/>
              </a:ext>
            </a:extLst>
          </p:cNvPr>
          <p:cNvSpPr>
            <a:spLocks noGrp="1"/>
          </p:cNvSpPr>
          <p:nvPr>
            <p:ph type="title"/>
          </p:nvPr>
        </p:nvSpPr>
        <p:spPr/>
        <p:txBody>
          <a:bodyPr/>
          <a:lstStyle/>
          <a:p>
            <a:r>
              <a:rPr lang="en-US" dirty="0"/>
              <a:t>Relationship Between AI, ML and DL</a:t>
            </a:r>
          </a:p>
        </p:txBody>
      </p:sp>
      <p:sp>
        <p:nvSpPr>
          <p:cNvPr id="3" name="Content Placeholder 2">
            <a:extLst>
              <a:ext uri="{FF2B5EF4-FFF2-40B4-BE49-F238E27FC236}">
                <a16:creationId xmlns:a16="http://schemas.microsoft.com/office/drawing/2014/main" id="{240AEA7D-3267-4184-A82F-3551EAF47DFF}"/>
              </a:ext>
            </a:extLst>
          </p:cNvPr>
          <p:cNvSpPr>
            <a:spLocks noGrp="1"/>
          </p:cNvSpPr>
          <p:nvPr>
            <p:ph idx="1"/>
          </p:nvPr>
        </p:nvSpPr>
        <p:spPr/>
        <p:txBody>
          <a:bodyPr/>
          <a:lstStyle/>
          <a:p>
            <a:r>
              <a:rPr lang="en-US" dirty="0"/>
              <a:t>Deep learning and machine learning both are the subsets of Al</a:t>
            </a:r>
          </a:p>
          <a:p>
            <a:r>
              <a:rPr lang="en-US" dirty="0"/>
              <a:t>Al means to actually replicate a human brain, the way a human brain thinks, works and functions</a:t>
            </a:r>
          </a:p>
          <a:p>
            <a:r>
              <a:rPr lang="en-US" dirty="0"/>
              <a:t>Machine learning and deep learning are ways of achieving AI</a:t>
            </a:r>
          </a:p>
          <a:p>
            <a:r>
              <a:rPr lang="en-US" dirty="0"/>
              <a:t>By using machine learning and deep learning, we may able to achieve Al in future, but they are not Al</a:t>
            </a:r>
          </a:p>
        </p:txBody>
      </p:sp>
    </p:spTree>
    <p:extLst>
      <p:ext uri="{BB962C8B-B14F-4D97-AF65-F5344CB8AC3E}">
        <p14:creationId xmlns:p14="http://schemas.microsoft.com/office/powerpoint/2010/main" val="354534488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74458-7AC9-460F-91BF-B65440E54CED}"/>
              </a:ext>
            </a:extLst>
          </p:cNvPr>
          <p:cNvSpPr>
            <a:spLocks noGrp="1"/>
          </p:cNvSpPr>
          <p:nvPr>
            <p:ph type="title"/>
          </p:nvPr>
        </p:nvSpPr>
        <p:spPr/>
        <p:txBody>
          <a:bodyPr/>
          <a:lstStyle/>
          <a:p>
            <a:r>
              <a:rPr lang="en-US" dirty="0"/>
              <a:t>How to Combat Overfitting                   1 of 3</a:t>
            </a:r>
          </a:p>
        </p:txBody>
      </p:sp>
      <p:sp>
        <p:nvSpPr>
          <p:cNvPr id="3" name="Content Placeholder 2">
            <a:extLst>
              <a:ext uri="{FF2B5EF4-FFF2-40B4-BE49-F238E27FC236}">
                <a16:creationId xmlns:a16="http://schemas.microsoft.com/office/drawing/2014/main" id="{96721723-244A-42F1-90F1-C19A769744F9}"/>
              </a:ext>
            </a:extLst>
          </p:cNvPr>
          <p:cNvSpPr>
            <a:spLocks noGrp="1"/>
          </p:cNvSpPr>
          <p:nvPr>
            <p:ph idx="1"/>
          </p:nvPr>
        </p:nvSpPr>
        <p:spPr/>
        <p:txBody>
          <a:bodyPr/>
          <a:lstStyle/>
          <a:p>
            <a:r>
              <a:rPr lang="en-US" b="1" dirty="0"/>
              <a:t>Use more training data</a:t>
            </a:r>
            <a:r>
              <a:rPr lang="en-US" dirty="0"/>
              <a:t>. The more you have, the harder it is to overfit the data by learning too much from any single training example.</a:t>
            </a:r>
          </a:p>
          <a:p>
            <a:r>
              <a:rPr lang="en-US" b="1" dirty="0"/>
              <a:t>Use regularization</a:t>
            </a:r>
            <a:r>
              <a:rPr lang="en-US" dirty="0"/>
              <a:t>. Add in a penalty in the loss function for building a model that assigns too much explanatory power to any one feature or allows too many features to be taken into account</a:t>
            </a:r>
          </a:p>
        </p:txBody>
      </p:sp>
      <p:pic>
        <p:nvPicPr>
          <p:cNvPr id="4" name="Picture 3">
            <a:extLst>
              <a:ext uri="{FF2B5EF4-FFF2-40B4-BE49-F238E27FC236}">
                <a16:creationId xmlns:a16="http://schemas.microsoft.com/office/drawing/2014/main" id="{FC1F7A99-C5C2-4991-B699-CD92C9EC2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5812" y="4572000"/>
            <a:ext cx="8254996" cy="1371600"/>
          </a:xfrm>
          <a:prstGeom prst="rect">
            <a:avLst/>
          </a:prstGeom>
        </p:spPr>
      </p:pic>
    </p:spTree>
    <p:extLst>
      <p:ext uri="{BB962C8B-B14F-4D97-AF65-F5344CB8AC3E}">
        <p14:creationId xmlns:p14="http://schemas.microsoft.com/office/powerpoint/2010/main" val="168992458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344C4-B182-4C76-A1F9-3B5B3D289927}"/>
              </a:ext>
            </a:extLst>
          </p:cNvPr>
          <p:cNvSpPr>
            <a:spLocks noGrp="1"/>
          </p:cNvSpPr>
          <p:nvPr>
            <p:ph type="title"/>
          </p:nvPr>
        </p:nvSpPr>
        <p:spPr/>
        <p:txBody>
          <a:bodyPr/>
          <a:lstStyle/>
          <a:p>
            <a:r>
              <a:rPr lang="en-US" dirty="0"/>
              <a:t>How to Combat Overfitting                   2 of 3</a:t>
            </a:r>
          </a:p>
        </p:txBody>
      </p:sp>
      <p:sp>
        <p:nvSpPr>
          <p:cNvPr id="3" name="Content Placeholder 2">
            <a:extLst>
              <a:ext uri="{FF2B5EF4-FFF2-40B4-BE49-F238E27FC236}">
                <a16:creationId xmlns:a16="http://schemas.microsoft.com/office/drawing/2014/main" id="{D978B69D-15BF-47F6-84AE-6517BA578304}"/>
              </a:ext>
            </a:extLst>
          </p:cNvPr>
          <p:cNvSpPr>
            <a:spLocks noGrp="1"/>
          </p:cNvSpPr>
          <p:nvPr>
            <p:ph idx="1"/>
          </p:nvPr>
        </p:nvSpPr>
        <p:spPr>
          <a:xfrm>
            <a:off x="1218883" y="1701796"/>
            <a:ext cx="10360501" cy="4622803"/>
          </a:xfrm>
        </p:spPr>
        <p:txBody>
          <a:bodyPr>
            <a:normAutofit lnSpcReduction="10000"/>
          </a:bodyPr>
          <a:lstStyle/>
          <a:p>
            <a:r>
              <a:rPr lang="en-US" dirty="0"/>
              <a:t>The first piece of the sum above is our normal cost function</a:t>
            </a:r>
          </a:p>
          <a:p>
            <a:r>
              <a:rPr lang="en-US" dirty="0"/>
              <a:t>The second piece is a </a:t>
            </a:r>
            <a:r>
              <a:rPr lang="en-US" b="1" dirty="0"/>
              <a:t>regularization term </a:t>
            </a:r>
            <a:r>
              <a:rPr lang="en-US" dirty="0"/>
              <a:t>that adds a penalty for large beta coefficients that give too much explanatory power to any specific feature</a:t>
            </a:r>
          </a:p>
          <a:p>
            <a:r>
              <a:rPr lang="en-US" dirty="0"/>
              <a:t>With these two elements in place, the cost function now balances between two priorities: explaining the training data and preventing that explanation from becoming overly specific</a:t>
            </a:r>
          </a:p>
          <a:p>
            <a:r>
              <a:rPr lang="en-US" dirty="0"/>
              <a:t>The </a:t>
            </a:r>
            <a:r>
              <a:rPr lang="en-US" b="1" dirty="0"/>
              <a:t>lambda</a:t>
            </a:r>
            <a:r>
              <a:rPr lang="en-US" dirty="0"/>
              <a:t> coefficient of the regularization term in the cost function is a </a:t>
            </a:r>
            <a:r>
              <a:rPr lang="en-US" b="1" dirty="0"/>
              <a:t>hyperparameter: </a:t>
            </a:r>
            <a:r>
              <a:rPr lang="en-US" dirty="0"/>
              <a:t>a general setting of your model that can be increased or decreased (i.e. </a:t>
            </a:r>
            <a:r>
              <a:rPr lang="en-US" b="1" dirty="0"/>
              <a:t>tuned</a:t>
            </a:r>
            <a:r>
              <a:rPr lang="en-US" dirty="0"/>
              <a:t>)</a:t>
            </a:r>
            <a:r>
              <a:rPr lang="en-US" b="1" dirty="0"/>
              <a:t> </a:t>
            </a:r>
            <a:r>
              <a:rPr lang="en-US" dirty="0"/>
              <a:t>in order to improve performance</a:t>
            </a:r>
          </a:p>
        </p:txBody>
      </p:sp>
    </p:spTree>
    <p:extLst>
      <p:ext uri="{BB962C8B-B14F-4D97-AF65-F5344CB8AC3E}">
        <p14:creationId xmlns:p14="http://schemas.microsoft.com/office/powerpoint/2010/main" val="360568764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94650-39EE-4095-8B4B-41D3F5C1A6CF}"/>
              </a:ext>
            </a:extLst>
          </p:cNvPr>
          <p:cNvSpPr>
            <a:spLocks noGrp="1"/>
          </p:cNvSpPr>
          <p:nvPr>
            <p:ph type="title"/>
          </p:nvPr>
        </p:nvSpPr>
        <p:spPr/>
        <p:txBody>
          <a:bodyPr/>
          <a:lstStyle/>
          <a:p>
            <a:r>
              <a:rPr lang="en-US" dirty="0"/>
              <a:t>How to Combat Overfitting                   3 of 3</a:t>
            </a:r>
          </a:p>
        </p:txBody>
      </p:sp>
      <p:sp>
        <p:nvSpPr>
          <p:cNvPr id="3" name="Content Placeholder 2">
            <a:extLst>
              <a:ext uri="{FF2B5EF4-FFF2-40B4-BE49-F238E27FC236}">
                <a16:creationId xmlns:a16="http://schemas.microsoft.com/office/drawing/2014/main" id="{907477C4-9F1A-4E9A-95AD-76D094F51316}"/>
              </a:ext>
            </a:extLst>
          </p:cNvPr>
          <p:cNvSpPr>
            <a:spLocks noGrp="1"/>
          </p:cNvSpPr>
          <p:nvPr>
            <p:ph idx="1"/>
          </p:nvPr>
        </p:nvSpPr>
        <p:spPr/>
        <p:txBody>
          <a:bodyPr/>
          <a:lstStyle/>
          <a:p>
            <a:r>
              <a:rPr lang="en-US" dirty="0"/>
              <a:t>A higher lambda value will more harshly penalize large beta coefficients that could lead to potential overfitting</a:t>
            </a:r>
          </a:p>
          <a:p>
            <a:r>
              <a:rPr lang="en-US" dirty="0"/>
              <a:t>To decide the best value of lambda, you’d use a method called </a:t>
            </a:r>
            <a:r>
              <a:rPr lang="en-US" b="1" dirty="0"/>
              <a:t>cross-validation</a:t>
            </a:r>
            <a:r>
              <a:rPr lang="en-US" dirty="0"/>
              <a:t> which involves holding out a portion of the training data during training, and then seeing how well your model explains the held-out portion</a:t>
            </a:r>
          </a:p>
        </p:txBody>
      </p:sp>
    </p:spTree>
    <p:extLst>
      <p:ext uri="{BB962C8B-B14F-4D97-AF65-F5344CB8AC3E}">
        <p14:creationId xmlns:p14="http://schemas.microsoft.com/office/powerpoint/2010/main" val="168146467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39A4F-C01D-4F5F-9DD1-53C08A1EAF86}"/>
              </a:ext>
            </a:extLst>
          </p:cNvPr>
          <p:cNvSpPr>
            <a:spLocks noGrp="1"/>
          </p:cNvSpPr>
          <p:nvPr>
            <p:ph type="title"/>
          </p:nvPr>
        </p:nvSpPr>
        <p:spPr/>
        <p:txBody>
          <a:bodyPr/>
          <a:lstStyle/>
          <a:p>
            <a:r>
              <a:rPr lang="en-US" dirty="0"/>
              <a:t>Some Background on ML</a:t>
            </a:r>
          </a:p>
        </p:txBody>
      </p:sp>
      <p:sp>
        <p:nvSpPr>
          <p:cNvPr id="3" name="Content Placeholder 2">
            <a:extLst>
              <a:ext uri="{FF2B5EF4-FFF2-40B4-BE49-F238E27FC236}">
                <a16:creationId xmlns:a16="http://schemas.microsoft.com/office/drawing/2014/main" id="{97342CA0-566C-44F1-BA57-88AB5EEA54FF}"/>
              </a:ext>
            </a:extLst>
          </p:cNvPr>
          <p:cNvSpPr>
            <a:spLocks noGrp="1"/>
          </p:cNvSpPr>
          <p:nvPr>
            <p:ph idx="1"/>
          </p:nvPr>
        </p:nvSpPr>
        <p:spPr>
          <a:xfrm>
            <a:off x="1218883" y="1701796"/>
            <a:ext cx="10360501" cy="4699003"/>
          </a:xfrm>
        </p:spPr>
        <p:txBody>
          <a:bodyPr>
            <a:normAutofit lnSpcReduction="10000"/>
          </a:bodyPr>
          <a:lstStyle/>
          <a:p>
            <a:r>
              <a:rPr lang="en-US" dirty="0"/>
              <a:t>Many machine learning algorithms have been around for a long time</a:t>
            </a:r>
          </a:p>
          <a:p>
            <a:r>
              <a:rPr lang="en-US" dirty="0"/>
              <a:t>The ability to automatically apply complex mathematical calculations to big data – over and over, faster and faster – is a recent development</a:t>
            </a:r>
          </a:p>
          <a:p>
            <a:r>
              <a:rPr lang="en-US" dirty="0"/>
              <a:t>Resurging interest in machine learning is due to the same factors that have made data mining and Bayesian analysis more popular than ever. </a:t>
            </a:r>
          </a:p>
          <a:p>
            <a:pPr lvl="1"/>
            <a:r>
              <a:rPr lang="en-US" sz="2800" dirty="0"/>
              <a:t>Growing volumes and varieties of available data, computational processing that is cheaper and more powerful, and affordable data storage</a:t>
            </a:r>
          </a:p>
        </p:txBody>
      </p:sp>
    </p:spTree>
    <p:extLst>
      <p:ext uri="{BB962C8B-B14F-4D97-AF65-F5344CB8AC3E}">
        <p14:creationId xmlns:p14="http://schemas.microsoft.com/office/powerpoint/2010/main" val="14939631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91DB5-D31B-416A-81D8-82221C096465}"/>
              </a:ext>
            </a:extLst>
          </p:cNvPr>
          <p:cNvSpPr>
            <a:spLocks noGrp="1"/>
          </p:cNvSpPr>
          <p:nvPr>
            <p:ph type="title"/>
          </p:nvPr>
        </p:nvSpPr>
        <p:spPr/>
        <p:txBody>
          <a:bodyPr/>
          <a:lstStyle/>
          <a:p>
            <a:r>
              <a:rPr lang="en-US" dirty="0"/>
              <a:t>Requirements for Good ML Systems</a:t>
            </a:r>
          </a:p>
        </p:txBody>
      </p:sp>
      <p:sp>
        <p:nvSpPr>
          <p:cNvPr id="3" name="Content Placeholder 2">
            <a:extLst>
              <a:ext uri="{FF2B5EF4-FFF2-40B4-BE49-F238E27FC236}">
                <a16:creationId xmlns:a16="http://schemas.microsoft.com/office/drawing/2014/main" id="{BC435AFF-50B3-49D8-B89C-CFE4F3C25B14}"/>
              </a:ext>
            </a:extLst>
          </p:cNvPr>
          <p:cNvSpPr>
            <a:spLocks noGrp="1"/>
          </p:cNvSpPr>
          <p:nvPr>
            <p:ph idx="1"/>
          </p:nvPr>
        </p:nvSpPr>
        <p:spPr/>
        <p:txBody>
          <a:bodyPr/>
          <a:lstStyle/>
          <a:p>
            <a:pPr lvl="0"/>
            <a:r>
              <a:rPr lang="en-US" dirty="0"/>
              <a:t>Data preparation capabilities</a:t>
            </a:r>
          </a:p>
          <a:p>
            <a:pPr lvl="0"/>
            <a:r>
              <a:rPr lang="en-US" dirty="0"/>
              <a:t>Algorithms – basic and advanced</a:t>
            </a:r>
          </a:p>
          <a:p>
            <a:pPr lvl="0"/>
            <a:r>
              <a:rPr lang="en-US" dirty="0"/>
              <a:t>Automation and iterative processes</a:t>
            </a:r>
          </a:p>
          <a:p>
            <a:pPr lvl="0"/>
            <a:r>
              <a:rPr lang="en-US" dirty="0"/>
              <a:t>Scalability</a:t>
            </a:r>
          </a:p>
          <a:p>
            <a:r>
              <a:rPr lang="en-US" dirty="0"/>
              <a:t>Ensemble modeling</a:t>
            </a:r>
          </a:p>
        </p:txBody>
      </p:sp>
    </p:spTree>
    <p:extLst>
      <p:ext uri="{BB962C8B-B14F-4D97-AF65-F5344CB8AC3E}">
        <p14:creationId xmlns:p14="http://schemas.microsoft.com/office/powerpoint/2010/main" val="281406260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4E9A0-46A0-4876-A257-1C01EB48F54E}"/>
              </a:ext>
            </a:extLst>
          </p:cNvPr>
          <p:cNvSpPr>
            <a:spLocks noGrp="1"/>
          </p:cNvSpPr>
          <p:nvPr>
            <p:ph type="title"/>
          </p:nvPr>
        </p:nvSpPr>
        <p:spPr/>
        <p:txBody>
          <a:bodyPr/>
          <a:lstStyle/>
          <a:p>
            <a:r>
              <a:rPr lang="en-US" dirty="0"/>
              <a:t>Who Uses ML</a:t>
            </a:r>
          </a:p>
        </p:txBody>
      </p:sp>
      <p:sp>
        <p:nvSpPr>
          <p:cNvPr id="3" name="Content Placeholder 2">
            <a:extLst>
              <a:ext uri="{FF2B5EF4-FFF2-40B4-BE49-F238E27FC236}">
                <a16:creationId xmlns:a16="http://schemas.microsoft.com/office/drawing/2014/main" id="{93C920CD-0E73-4E58-8CBD-FEA1EF5E7DA2}"/>
              </a:ext>
            </a:extLst>
          </p:cNvPr>
          <p:cNvSpPr>
            <a:spLocks noGrp="1"/>
          </p:cNvSpPr>
          <p:nvPr>
            <p:ph idx="1"/>
          </p:nvPr>
        </p:nvSpPr>
        <p:spPr/>
        <p:txBody>
          <a:bodyPr/>
          <a:lstStyle/>
          <a:p>
            <a:r>
              <a:rPr lang="en-US" dirty="0"/>
              <a:t>Financial Services</a:t>
            </a:r>
          </a:p>
          <a:p>
            <a:r>
              <a:rPr lang="en-US" dirty="0"/>
              <a:t>Government</a:t>
            </a:r>
          </a:p>
          <a:p>
            <a:r>
              <a:rPr lang="en-US" dirty="0"/>
              <a:t>Health Care</a:t>
            </a:r>
          </a:p>
          <a:p>
            <a:r>
              <a:rPr lang="en-US" dirty="0"/>
              <a:t>Retail</a:t>
            </a:r>
          </a:p>
          <a:p>
            <a:r>
              <a:rPr lang="en-US" dirty="0"/>
              <a:t>Oil and gas</a:t>
            </a:r>
          </a:p>
          <a:p>
            <a:r>
              <a:rPr lang="en-US" dirty="0"/>
              <a:t>Transportation </a:t>
            </a:r>
          </a:p>
        </p:txBody>
      </p:sp>
    </p:spTree>
    <p:extLst>
      <p:ext uri="{BB962C8B-B14F-4D97-AF65-F5344CB8AC3E}">
        <p14:creationId xmlns:p14="http://schemas.microsoft.com/office/powerpoint/2010/main" val="8995700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D676F-E52E-4B97-A8A6-0BEF8CB83C4D}"/>
              </a:ext>
            </a:extLst>
          </p:cNvPr>
          <p:cNvSpPr>
            <a:spLocks noGrp="1"/>
          </p:cNvSpPr>
          <p:nvPr>
            <p:ph type="title"/>
          </p:nvPr>
        </p:nvSpPr>
        <p:spPr/>
        <p:txBody>
          <a:bodyPr/>
          <a:lstStyle/>
          <a:p>
            <a:r>
              <a:rPr lang="en-US" dirty="0"/>
              <a:t>Why Machine Learning Matters                 1 of 2</a:t>
            </a:r>
          </a:p>
        </p:txBody>
      </p:sp>
      <p:sp>
        <p:nvSpPr>
          <p:cNvPr id="3" name="Content Placeholder 2">
            <a:extLst>
              <a:ext uri="{FF2B5EF4-FFF2-40B4-BE49-F238E27FC236}">
                <a16:creationId xmlns:a16="http://schemas.microsoft.com/office/drawing/2014/main" id="{D8988B55-9A49-4C5F-8382-8AA337A98258}"/>
              </a:ext>
            </a:extLst>
          </p:cNvPr>
          <p:cNvSpPr>
            <a:spLocks noGrp="1"/>
          </p:cNvSpPr>
          <p:nvPr>
            <p:ph idx="1"/>
          </p:nvPr>
        </p:nvSpPr>
        <p:spPr/>
        <p:txBody>
          <a:bodyPr/>
          <a:lstStyle/>
          <a:p>
            <a:r>
              <a:rPr lang="en-US" dirty="0"/>
              <a:t>Machine learning is a subfield of artificial intelligence</a:t>
            </a:r>
          </a:p>
          <a:p>
            <a:r>
              <a:rPr lang="en-US" dirty="0"/>
              <a:t>Its goal is to enable computers to learn on their own</a:t>
            </a:r>
          </a:p>
          <a:p>
            <a:r>
              <a:rPr lang="en-US" dirty="0"/>
              <a:t>A machine’s learning algorithm enables it to identify patterns in observed data, build models that explain the world, and predict things without having explicit pre-programmed rules and models</a:t>
            </a:r>
          </a:p>
          <a:p>
            <a:r>
              <a:rPr lang="en-US" dirty="0"/>
              <a:t>ML is an example of </a:t>
            </a:r>
            <a:r>
              <a:rPr lang="en-US" b="1" dirty="0"/>
              <a:t>artificial narrow intelligence (ANI)</a:t>
            </a:r>
            <a:r>
              <a:rPr lang="en-US" dirty="0"/>
              <a:t>, which can effectively perform a narrowly defined task</a:t>
            </a:r>
          </a:p>
          <a:p>
            <a:r>
              <a:rPr lang="en-US" dirty="0"/>
              <a:t>ML is also the foundation of human-level </a:t>
            </a:r>
            <a:r>
              <a:rPr lang="en-US" b="1" dirty="0"/>
              <a:t>artificial general intelligence (AGI), </a:t>
            </a:r>
            <a:r>
              <a:rPr lang="en-US" dirty="0"/>
              <a:t>also known as </a:t>
            </a:r>
            <a:r>
              <a:rPr lang="en-US" b="1" dirty="0"/>
              <a:t>strong AI</a:t>
            </a:r>
            <a:endParaRPr lang="en-US" dirty="0"/>
          </a:p>
        </p:txBody>
      </p:sp>
    </p:spTree>
    <p:extLst>
      <p:ext uri="{BB962C8B-B14F-4D97-AF65-F5344CB8AC3E}">
        <p14:creationId xmlns:p14="http://schemas.microsoft.com/office/powerpoint/2010/main" val="4118410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46E72-B5A4-48FC-A0C5-F6737056EBB1}"/>
              </a:ext>
            </a:extLst>
          </p:cNvPr>
          <p:cNvSpPr>
            <a:spLocks noGrp="1"/>
          </p:cNvSpPr>
          <p:nvPr>
            <p:ph type="title"/>
          </p:nvPr>
        </p:nvSpPr>
        <p:spPr/>
        <p:txBody>
          <a:bodyPr/>
          <a:lstStyle/>
          <a:p>
            <a:r>
              <a:rPr lang="en-US" dirty="0"/>
              <a:t>Why Machine Learning Matters                 2 of 2</a:t>
            </a:r>
          </a:p>
        </p:txBody>
      </p:sp>
      <p:sp>
        <p:nvSpPr>
          <p:cNvPr id="3" name="Content Placeholder 2">
            <a:extLst>
              <a:ext uri="{FF2B5EF4-FFF2-40B4-BE49-F238E27FC236}">
                <a16:creationId xmlns:a16="http://schemas.microsoft.com/office/drawing/2014/main" id="{289DA145-66DC-41F1-B6B5-C80597AA2507}"/>
              </a:ext>
            </a:extLst>
          </p:cNvPr>
          <p:cNvSpPr>
            <a:spLocks noGrp="1"/>
          </p:cNvSpPr>
          <p:nvPr>
            <p:ph idx="1"/>
          </p:nvPr>
        </p:nvSpPr>
        <p:spPr/>
        <p:txBody>
          <a:bodyPr/>
          <a:lstStyle/>
          <a:p>
            <a:r>
              <a:rPr lang="en-US" dirty="0"/>
              <a:t>The definition of an AGI is an artificial intelligence that can successfully perform </a:t>
            </a:r>
            <a:r>
              <a:rPr lang="en-US" i="1" dirty="0"/>
              <a:t>any intellectual task that a human being can</a:t>
            </a:r>
            <a:r>
              <a:rPr lang="en-US" dirty="0"/>
              <a:t>, including learning, planning and decision-making under uncertainty, communicating in natural language, making jokes, manipulating people, trading stocks, or… reprogramming itself</a:t>
            </a:r>
          </a:p>
          <a:p>
            <a:r>
              <a:rPr lang="en-US" dirty="0"/>
              <a:t>This last one is a big deal</a:t>
            </a:r>
          </a:p>
          <a:p>
            <a:r>
              <a:rPr lang="en-US" dirty="0"/>
              <a:t>Once we create an AI that can improve itself, it will unlock a cycle of recursive self-improvement that could lead to an </a:t>
            </a:r>
            <a:r>
              <a:rPr lang="en-US" b="1" dirty="0"/>
              <a:t>intelligence explosion</a:t>
            </a:r>
            <a:r>
              <a:rPr lang="en-US" dirty="0"/>
              <a:t> over some unknown time period, ranging from many decades to a single day</a:t>
            </a:r>
          </a:p>
        </p:txBody>
      </p:sp>
    </p:spTree>
    <p:extLst>
      <p:ext uri="{BB962C8B-B14F-4D97-AF65-F5344CB8AC3E}">
        <p14:creationId xmlns:p14="http://schemas.microsoft.com/office/powerpoint/2010/main" val="295875788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2.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1047</TotalTime>
  <Words>1468</Words>
  <Application>Microsoft Office PowerPoint</Application>
  <PresentationFormat>Custom</PresentationFormat>
  <Paragraphs>174</Paragraphs>
  <Slides>42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42</vt:i4>
      </vt:variant>
    </vt:vector>
  </HeadingPairs>
  <TitlesOfParts>
    <vt:vector size="45" baseType="lpstr">
      <vt:lpstr>Arial</vt:lpstr>
      <vt:lpstr>Calibri</vt:lpstr>
      <vt:lpstr>Tech 16x9</vt:lpstr>
      <vt:lpstr>Introduction to Machine Learning</vt:lpstr>
      <vt:lpstr>Discussion Objectives</vt:lpstr>
      <vt:lpstr>Artificial Intelligence, Machine Learning &amp; Deep Learning - Definitions</vt:lpstr>
      <vt:lpstr>Relationship Between AI, ML and DL</vt:lpstr>
      <vt:lpstr>Some Background on ML</vt:lpstr>
      <vt:lpstr>Requirements for Good ML Systems</vt:lpstr>
      <vt:lpstr>Who Uses ML</vt:lpstr>
      <vt:lpstr>Why Machine Learning Matters                 1 of 2</vt:lpstr>
      <vt:lpstr>Why Machine Learning Matters                 2 of 2</vt:lpstr>
      <vt:lpstr>PowerPoint Presentation</vt:lpstr>
      <vt:lpstr>Supervised Machine Learning                    1 of 4</vt:lpstr>
      <vt:lpstr>Supervised Machine Learning                    2 of 4</vt:lpstr>
      <vt:lpstr>Supervised Machine Learning                    3 of 4</vt:lpstr>
      <vt:lpstr>Supervised Machine Learning                    4 of 4</vt:lpstr>
      <vt:lpstr>PowerPoint Presentation</vt:lpstr>
      <vt:lpstr>Unsupervised Learning                                   1 of 2</vt:lpstr>
      <vt:lpstr>Unsupervised Learning                                   2 of 2</vt:lpstr>
      <vt:lpstr>Reinforcement Learning                               1 of 2</vt:lpstr>
      <vt:lpstr>Reinforcement Learning                               2 of 2</vt:lpstr>
      <vt:lpstr>PowerPoint Presentation</vt:lpstr>
      <vt:lpstr>Feature Learning                                         1 of 4</vt:lpstr>
      <vt:lpstr>Feature Learning                                         2 of 4</vt:lpstr>
      <vt:lpstr>Feature Learning                                         3 of 4</vt:lpstr>
      <vt:lpstr>Feature Learning                                         4 of 4</vt:lpstr>
      <vt:lpstr>Regression in ML                                       1 of 3</vt:lpstr>
      <vt:lpstr>Regression in ML                                       2 of 3</vt:lpstr>
      <vt:lpstr>Regression in ML                                       3 of 3</vt:lpstr>
      <vt:lpstr>Discussion/Questions</vt:lpstr>
      <vt:lpstr>Backup Slides on ML</vt:lpstr>
      <vt:lpstr>Linear regression (ordinary least squares)         1 of 3</vt:lpstr>
      <vt:lpstr>PowerPoint Presentation</vt:lpstr>
      <vt:lpstr>Linear regression (ordinary least squares)         2 of 3</vt:lpstr>
      <vt:lpstr>Linear regression (ordinary least squares)         3 of 3</vt:lpstr>
      <vt:lpstr>Gradient Descent                                      1 of 2</vt:lpstr>
      <vt:lpstr>Gradient Descent                                      2 of 2</vt:lpstr>
      <vt:lpstr>Overfitting in ML                                      1 of 3</vt:lpstr>
      <vt:lpstr>Overfitting in ML                                      2 of 3</vt:lpstr>
      <vt:lpstr>PowerPoint Presentation</vt:lpstr>
      <vt:lpstr>Overfitting in ML                                      3 of 3</vt:lpstr>
      <vt:lpstr>How to Combat Overfitting                   1 of 3</vt:lpstr>
      <vt:lpstr>How to Combat Overfitting                   2 of 3</vt:lpstr>
      <vt:lpstr>How to Combat Overfitting                   3 of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Machine Learning</dc:title>
  <dc:creator>Bob Marshall</dc:creator>
  <cp:lastModifiedBy>Bob Marshall</cp:lastModifiedBy>
  <cp:revision>28</cp:revision>
  <dcterms:created xsi:type="dcterms:W3CDTF">2019-07-06T03:27:52Z</dcterms:created>
  <dcterms:modified xsi:type="dcterms:W3CDTF">2019-07-14T03:57:43Z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