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60" r:id="rId7"/>
    <p:sldId id="266" r:id="rId8"/>
    <p:sldId id="267" r:id="rId9"/>
    <p:sldId id="261" r:id="rId10"/>
    <p:sldId id="268" r:id="rId11"/>
    <p:sldId id="269" r:id="rId12"/>
    <p:sldId id="262" r:id="rId13"/>
    <p:sldId id="263" r:id="rId14"/>
    <p:sldId id="264" r:id="rId15"/>
    <p:sldId id="270" r:id="rId16"/>
    <p:sldId id="271" r:id="rId17"/>
    <p:sldId id="272" r:id="rId18"/>
    <p:sldId id="273" r:id="rId19"/>
    <p:sldId id="274" r:id="rId20"/>
    <p:sldId id="277" r:id="rId21"/>
    <p:sldId id="284" r:id="rId22"/>
    <p:sldId id="285" r:id="rId23"/>
    <p:sldId id="286" r:id="rId24"/>
    <p:sldId id="275" r:id="rId25"/>
    <p:sldId id="276" r:id="rId26"/>
    <p:sldId id="278" r:id="rId27"/>
    <p:sldId id="279" r:id="rId28"/>
    <p:sldId id="280" r:id="rId29"/>
    <p:sldId id="281" r:id="rId30"/>
    <p:sldId id="282" r:id="rId31"/>
    <p:sldId id="283"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4660"/>
  </p:normalViewPr>
  <p:slideViewPr>
    <p:cSldViewPr snapToGrid="0">
      <p:cViewPr varScale="1">
        <p:scale>
          <a:sx n="91" d="100"/>
          <a:sy n="91" d="100"/>
        </p:scale>
        <p:origin x="6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E15A8-75ED-4E88-A941-290AA1950282}"/>
              </a:ext>
            </a:extLst>
          </p:cNvPr>
          <p:cNvSpPr>
            <a:spLocks noGrp="1"/>
          </p:cNvSpPr>
          <p:nvPr>
            <p:ph type="ctrTitle"/>
          </p:nvPr>
        </p:nvSpPr>
        <p:spPr/>
        <p:txBody>
          <a:bodyPr/>
          <a:lstStyle/>
          <a:p>
            <a:r>
              <a:rPr lang="en-US" dirty="0"/>
              <a:t>Intro to Teams</a:t>
            </a:r>
          </a:p>
        </p:txBody>
      </p:sp>
      <p:sp>
        <p:nvSpPr>
          <p:cNvPr id="3" name="Subtitle 2">
            <a:extLst>
              <a:ext uri="{FF2B5EF4-FFF2-40B4-BE49-F238E27FC236}">
                <a16:creationId xmlns:a16="http://schemas.microsoft.com/office/drawing/2014/main" id="{AB62306D-CA11-41C8-A98E-E69E11E52793}"/>
              </a:ext>
            </a:extLst>
          </p:cNvPr>
          <p:cNvSpPr>
            <a:spLocks noGrp="1"/>
          </p:cNvSpPr>
          <p:nvPr>
            <p:ph type="subTitle" idx="1"/>
          </p:nvPr>
        </p:nvSpPr>
        <p:spPr/>
        <p:txBody>
          <a:bodyPr/>
          <a:lstStyle/>
          <a:p>
            <a:r>
              <a:rPr lang="en-US" dirty="0"/>
              <a:t>Bob Marshall, MD MPH MISM FAAFP</a:t>
            </a:r>
            <a:br>
              <a:rPr lang="en-US" dirty="0"/>
            </a:br>
            <a:r>
              <a:rPr lang="en-US" dirty="0"/>
              <a:t>Program Director, DoD/MAMC Clinical Informatics Fellowship</a:t>
            </a:r>
          </a:p>
        </p:txBody>
      </p:sp>
      <p:pic>
        <p:nvPicPr>
          <p:cNvPr id="5" name="Picture 4" descr="A screenshot of a video game&#10;&#10;Description automatically generated">
            <a:extLst>
              <a:ext uri="{FF2B5EF4-FFF2-40B4-BE49-F238E27FC236}">
                <a16:creationId xmlns:a16="http://schemas.microsoft.com/office/drawing/2014/main" id="{86F460E2-5B38-449D-AFF3-622F9E406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1836" y="0"/>
            <a:ext cx="4913607" cy="3071004"/>
          </a:xfrm>
          <a:prstGeom prst="rect">
            <a:avLst/>
          </a:prstGeom>
          <a:ln>
            <a:noFill/>
          </a:ln>
          <a:effectLst>
            <a:softEdge rad="112500"/>
          </a:effectLst>
        </p:spPr>
      </p:pic>
    </p:spTree>
    <p:extLst>
      <p:ext uri="{BB962C8B-B14F-4D97-AF65-F5344CB8AC3E}">
        <p14:creationId xmlns:p14="http://schemas.microsoft.com/office/powerpoint/2010/main" val="156385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EC1DBD-1DFC-457B-A977-96DD8C963DDE}"/>
              </a:ext>
            </a:extLst>
          </p:cNvPr>
          <p:cNvSpPr>
            <a:spLocks noGrp="1"/>
          </p:cNvSpPr>
          <p:nvPr>
            <p:ph type="title"/>
          </p:nvPr>
        </p:nvSpPr>
        <p:spPr>
          <a:xfrm>
            <a:off x="2592925" y="624110"/>
            <a:ext cx="8911687" cy="756116"/>
          </a:xfrm>
        </p:spPr>
        <p:txBody>
          <a:bodyPr/>
          <a:lstStyle/>
          <a:p>
            <a:r>
              <a:rPr lang="en-US" dirty="0"/>
              <a:t>Introduction to Team Building</a:t>
            </a:r>
          </a:p>
        </p:txBody>
      </p:sp>
      <p:sp>
        <p:nvSpPr>
          <p:cNvPr id="5" name="Content Placeholder 4">
            <a:extLst>
              <a:ext uri="{FF2B5EF4-FFF2-40B4-BE49-F238E27FC236}">
                <a16:creationId xmlns:a16="http://schemas.microsoft.com/office/drawing/2014/main" id="{3D400E73-2318-4E41-AC2E-081FF43D0886}"/>
              </a:ext>
            </a:extLst>
          </p:cNvPr>
          <p:cNvSpPr>
            <a:spLocks noGrp="1"/>
          </p:cNvSpPr>
          <p:nvPr>
            <p:ph idx="1"/>
          </p:nvPr>
        </p:nvSpPr>
        <p:spPr>
          <a:xfrm>
            <a:off x="2589212" y="1500996"/>
            <a:ext cx="8915400" cy="4732894"/>
          </a:xfrm>
        </p:spPr>
        <p:txBody>
          <a:bodyPr>
            <a:normAutofit/>
          </a:bodyPr>
          <a:lstStyle/>
          <a:p>
            <a:r>
              <a:rPr lang="en-US" dirty="0">
                <a:effectLst/>
              </a:rPr>
              <a:t>For teams to be effective, people in the team must be able to work together to contribute collectively to team outcomes</a:t>
            </a:r>
          </a:p>
          <a:p>
            <a:r>
              <a:rPr lang="en-US" dirty="0">
                <a:effectLst/>
              </a:rPr>
              <a:t>But this does not happen automatically: it develops as the team works together</a:t>
            </a:r>
          </a:p>
          <a:p>
            <a:r>
              <a:rPr lang="en-US" dirty="0">
                <a:effectLst/>
              </a:rPr>
              <a:t>When your team first gets together, you likely sit around and look at each other, not knowing how to begin</a:t>
            </a:r>
          </a:p>
          <a:p>
            <a:r>
              <a:rPr lang="en-US" dirty="0">
                <a:effectLst/>
              </a:rPr>
              <a:t>Initially you are not a team; you are just individuals assigned to work together</a:t>
            </a:r>
          </a:p>
          <a:p>
            <a:r>
              <a:rPr lang="en-US" dirty="0">
                <a:effectLst/>
              </a:rPr>
              <a:t>Over time you get to know each other, to know what to expect from each other, to know how to divide the labor and assign tasks, and to know how you will coordinate your work</a:t>
            </a:r>
          </a:p>
          <a:p>
            <a:r>
              <a:rPr lang="en-US" dirty="0">
                <a:effectLst/>
              </a:rPr>
              <a:t>Through this process, you begin to operate as a team instead of a collection of individuals</a:t>
            </a:r>
            <a:endParaRPr lang="en-US" dirty="0"/>
          </a:p>
        </p:txBody>
      </p:sp>
    </p:spTree>
    <p:extLst>
      <p:ext uri="{BB962C8B-B14F-4D97-AF65-F5344CB8AC3E}">
        <p14:creationId xmlns:p14="http://schemas.microsoft.com/office/powerpoint/2010/main" val="3230617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CD2685-BA19-40C9-8921-A056D7CC2FD3}"/>
              </a:ext>
            </a:extLst>
          </p:cNvPr>
          <p:cNvSpPr>
            <a:spLocks noGrp="1"/>
          </p:cNvSpPr>
          <p:nvPr>
            <p:ph type="title"/>
          </p:nvPr>
        </p:nvSpPr>
        <p:spPr>
          <a:xfrm>
            <a:off x="1759790" y="624110"/>
            <a:ext cx="9744822" cy="756116"/>
          </a:xfrm>
        </p:spPr>
        <p:txBody>
          <a:bodyPr/>
          <a:lstStyle/>
          <a:p>
            <a:r>
              <a:rPr lang="en-US" dirty="0"/>
              <a:t>Tuckman’s Model of Team Development</a:t>
            </a:r>
          </a:p>
        </p:txBody>
      </p:sp>
      <p:pic>
        <p:nvPicPr>
          <p:cNvPr id="6" name="Picture 5" descr="A screenshot of a cell phone&#10;&#10;Description automatically generated">
            <a:extLst>
              <a:ext uri="{FF2B5EF4-FFF2-40B4-BE49-F238E27FC236}">
                <a16:creationId xmlns:a16="http://schemas.microsoft.com/office/drawing/2014/main" id="{E4189FB1-6F58-44E9-A2A5-250D4C5A1C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059" y="1483742"/>
            <a:ext cx="9505292" cy="518647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76079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0197E-F41C-4B53-B228-456724AD386E}"/>
              </a:ext>
            </a:extLst>
          </p:cNvPr>
          <p:cNvSpPr>
            <a:spLocks noGrp="1"/>
          </p:cNvSpPr>
          <p:nvPr>
            <p:ph type="title"/>
          </p:nvPr>
        </p:nvSpPr>
        <p:spPr/>
        <p:txBody>
          <a:bodyPr/>
          <a:lstStyle/>
          <a:p>
            <a:r>
              <a:rPr lang="en-US" dirty="0"/>
              <a:t>Forming</a:t>
            </a:r>
          </a:p>
        </p:txBody>
      </p:sp>
      <p:sp>
        <p:nvSpPr>
          <p:cNvPr id="3" name="Content Placeholder 2">
            <a:extLst>
              <a:ext uri="{FF2B5EF4-FFF2-40B4-BE49-F238E27FC236}">
                <a16:creationId xmlns:a16="http://schemas.microsoft.com/office/drawing/2014/main" id="{6CE33D7C-030E-4CD2-A725-7464100E5223}"/>
              </a:ext>
            </a:extLst>
          </p:cNvPr>
          <p:cNvSpPr>
            <a:spLocks noGrp="1"/>
          </p:cNvSpPr>
          <p:nvPr>
            <p:ph idx="1"/>
          </p:nvPr>
        </p:nvSpPr>
        <p:spPr/>
        <p:txBody>
          <a:bodyPr/>
          <a:lstStyle/>
          <a:p>
            <a:r>
              <a:rPr lang="en-US" dirty="0">
                <a:effectLst/>
              </a:rPr>
              <a:t>The forming stage involves a period of orientation and getting acquainted</a:t>
            </a:r>
          </a:p>
          <a:p>
            <a:r>
              <a:rPr lang="en-US" dirty="0">
                <a:effectLst/>
              </a:rPr>
              <a:t>Uncertainty is high during this stage, and people are looking for leadership and authority</a:t>
            </a:r>
          </a:p>
          <a:p>
            <a:r>
              <a:rPr lang="en-US" dirty="0">
                <a:effectLst/>
              </a:rPr>
              <a:t>A member who asserts authority or is knowledgeable may be looked to take control</a:t>
            </a:r>
          </a:p>
          <a:p>
            <a:r>
              <a:rPr lang="en-US" dirty="0">
                <a:effectLst/>
              </a:rPr>
              <a:t>Team members are asking such questions as “What does the team offer me?” “What is expected of me?” “Will I fit in?” </a:t>
            </a:r>
          </a:p>
          <a:p>
            <a:r>
              <a:rPr lang="en-US" dirty="0">
                <a:effectLst/>
              </a:rPr>
              <a:t>Most interactions are social as members get to know each other</a:t>
            </a:r>
            <a:endParaRPr lang="en-US" dirty="0"/>
          </a:p>
        </p:txBody>
      </p:sp>
    </p:spTree>
    <p:extLst>
      <p:ext uri="{BB962C8B-B14F-4D97-AF65-F5344CB8AC3E}">
        <p14:creationId xmlns:p14="http://schemas.microsoft.com/office/powerpoint/2010/main" val="2485877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1C803-B919-47BC-BA00-AAAA9D08287D}"/>
              </a:ext>
            </a:extLst>
          </p:cNvPr>
          <p:cNvSpPr>
            <a:spLocks noGrp="1"/>
          </p:cNvSpPr>
          <p:nvPr>
            <p:ph type="title"/>
          </p:nvPr>
        </p:nvSpPr>
        <p:spPr/>
        <p:txBody>
          <a:bodyPr/>
          <a:lstStyle/>
          <a:p>
            <a:r>
              <a:rPr lang="en-US" dirty="0"/>
              <a:t>Storming</a:t>
            </a:r>
          </a:p>
        </p:txBody>
      </p:sp>
      <p:sp>
        <p:nvSpPr>
          <p:cNvPr id="3" name="Content Placeholder 2">
            <a:extLst>
              <a:ext uri="{FF2B5EF4-FFF2-40B4-BE49-F238E27FC236}">
                <a16:creationId xmlns:a16="http://schemas.microsoft.com/office/drawing/2014/main" id="{79DD8624-6AF5-4F29-B81B-263B58F6361F}"/>
              </a:ext>
            </a:extLst>
          </p:cNvPr>
          <p:cNvSpPr>
            <a:spLocks noGrp="1"/>
          </p:cNvSpPr>
          <p:nvPr>
            <p:ph idx="1"/>
          </p:nvPr>
        </p:nvSpPr>
        <p:spPr>
          <a:xfrm>
            <a:off x="2589212" y="1905000"/>
            <a:ext cx="8915400" cy="4328890"/>
          </a:xfrm>
        </p:spPr>
        <p:txBody>
          <a:bodyPr>
            <a:normAutofit/>
          </a:bodyPr>
          <a:lstStyle/>
          <a:p>
            <a:r>
              <a:rPr lang="en-US" dirty="0">
                <a:effectLst/>
              </a:rPr>
              <a:t>The storming stage is the most difficult and critical stage to pass through</a:t>
            </a:r>
          </a:p>
          <a:p>
            <a:r>
              <a:rPr lang="en-US" dirty="0">
                <a:effectLst/>
              </a:rPr>
              <a:t>It is a period marked by conflict and competition as individual personalities emerge</a:t>
            </a:r>
          </a:p>
          <a:p>
            <a:r>
              <a:rPr lang="en-US" dirty="0">
                <a:effectLst/>
              </a:rPr>
              <a:t>Team performance may decrease in this stage because energy is put into unproductive activities</a:t>
            </a:r>
          </a:p>
          <a:p>
            <a:r>
              <a:rPr lang="en-US" dirty="0">
                <a:effectLst/>
              </a:rPr>
              <a:t>Members may disagree on team goals, and subgroups and cliques may form around strong personalities or areas of agreement</a:t>
            </a:r>
          </a:p>
          <a:p>
            <a:r>
              <a:rPr lang="en-US" dirty="0">
                <a:effectLst/>
              </a:rPr>
              <a:t>To get through this stage, members must work to overcome obstacles, to accept individual differences, and to work through conflicting ideas on team tasks and goals </a:t>
            </a:r>
          </a:p>
          <a:p>
            <a:r>
              <a:rPr lang="en-US" dirty="0">
                <a:effectLst/>
              </a:rPr>
              <a:t>Teams can get bogged down in this stage</a:t>
            </a:r>
          </a:p>
          <a:p>
            <a:r>
              <a:rPr lang="en-US" dirty="0">
                <a:effectLst/>
              </a:rPr>
              <a:t>Failure to address conflicts may result in long-term problems</a:t>
            </a:r>
            <a:endParaRPr lang="en-US" dirty="0"/>
          </a:p>
        </p:txBody>
      </p:sp>
    </p:spTree>
    <p:extLst>
      <p:ext uri="{BB962C8B-B14F-4D97-AF65-F5344CB8AC3E}">
        <p14:creationId xmlns:p14="http://schemas.microsoft.com/office/powerpoint/2010/main" val="1810495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3FAAA-2A61-40D2-9B26-E8FC37C65FD8}"/>
              </a:ext>
            </a:extLst>
          </p:cNvPr>
          <p:cNvSpPr>
            <a:spLocks noGrp="1"/>
          </p:cNvSpPr>
          <p:nvPr>
            <p:ph type="title"/>
          </p:nvPr>
        </p:nvSpPr>
        <p:spPr/>
        <p:txBody>
          <a:bodyPr/>
          <a:lstStyle/>
          <a:p>
            <a:r>
              <a:rPr lang="en-US" dirty="0"/>
              <a:t>Norming</a:t>
            </a:r>
          </a:p>
        </p:txBody>
      </p:sp>
      <p:sp>
        <p:nvSpPr>
          <p:cNvPr id="3" name="Content Placeholder 2">
            <a:extLst>
              <a:ext uri="{FF2B5EF4-FFF2-40B4-BE49-F238E27FC236}">
                <a16:creationId xmlns:a16="http://schemas.microsoft.com/office/drawing/2014/main" id="{8110D240-34FB-42FD-8752-3BBD50BDDD04}"/>
              </a:ext>
            </a:extLst>
          </p:cNvPr>
          <p:cNvSpPr>
            <a:spLocks noGrp="1"/>
          </p:cNvSpPr>
          <p:nvPr>
            <p:ph idx="1"/>
          </p:nvPr>
        </p:nvSpPr>
        <p:spPr/>
        <p:txBody>
          <a:bodyPr/>
          <a:lstStyle/>
          <a:p>
            <a:r>
              <a:rPr lang="en-US" dirty="0">
                <a:effectLst/>
              </a:rPr>
              <a:t>If teams get through the storming stage, conflict is resolved, and some degree of unity emerges</a:t>
            </a:r>
          </a:p>
          <a:p>
            <a:r>
              <a:rPr lang="en-US" dirty="0">
                <a:effectLst/>
              </a:rPr>
              <a:t>In the norming stage, consensus develops around who the leader or leaders are, and individual member’s roles</a:t>
            </a:r>
          </a:p>
          <a:p>
            <a:r>
              <a:rPr lang="en-US" dirty="0">
                <a:effectLst/>
              </a:rPr>
              <a:t>Interpersonal differences begin to be resolved, and a sense of cohesion and unity emerges</a:t>
            </a:r>
          </a:p>
          <a:p>
            <a:r>
              <a:rPr lang="en-US" dirty="0">
                <a:effectLst/>
              </a:rPr>
              <a:t>Team performance increases during this stage as members learn to cooperate and begin to focus on team goals</a:t>
            </a:r>
          </a:p>
          <a:p>
            <a:r>
              <a:rPr lang="en-US" dirty="0">
                <a:effectLst/>
              </a:rPr>
              <a:t>However, the harmony is precarious, and if disagreements re-emerge the team can slide back into storming</a:t>
            </a:r>
            <a:endParaRPr lang="en-US" dirty="0"/>
          </a:p>
        </p:txBody>
      </p:sp>
    </p:spTree>
    <p:extLst>
      <p:ext uri="{BB962C8B-B14F-4D97-AF65-F5344CB8AC3E}">
        <p14:creationId xmlns:p14="http://schemas.microsoft.com/office/powerpoint/2010/main" val="2805129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00304-8095-42A2-AE4B-791B15B2AE7B}"/>
              </a:ext>
            </a:extLst>
          </p:cNvPr>
          <p:cNvSpPr>
            <a:spLocks noGrp="1"/>
          </p:cNvSpPr>
          <p:nvPr>
            <p:ph type="title"/>
          </p:nvPr>
        </p:nvSpPr>
        <p:spPr/>
        <p:txBody>
          <a:bodyPr/>
          <a:lstStyle/>
          <a:p>
            <a:r>
              <a:rPr lang="en-US" dirty="0"/>
              <a:t>Performing</a:t>
            </a:r>
          </a:p>
        </p:txBody>
      </p:sp>
      <p:sp>
        <p:nvSpPr>
          <p:cNvPr id="3" name="Content Placeholder 2">
            <a:extLst>
              <a:ext uri="{FF2B5EF4-FFF2-40B4-BE49-F238E27FC236}">
                <a16:creationId xmlns:a16="http://schemas.microsoft.com/office/drawing/2014/main" id="{F9628F8E-5E19-49F8-B26E-DFC01EDEC70A}"/>
              </a:ext>
            </a:extLst>
          </p:cNvPr>
          <p:cNvSpPr>
            <a:spLocks noGrp="1"/>
          </p:cNvSpPr>
          <p:nvPr>
            <p:ph idx="1"/>
          </p:nvPr>
        </p:nvSpPr>
        <p:spPr/>
        <p:txBody>
          <a:bodyPr/>
          <a:lstStyle/>
          <a:p>
            <a:r>
              <a:rPr lang="en-US" dirty="0">
                <a:effectLst/>
              </a:rPr>
              <a:t>In the performing stage, consensus and cooperation have been well-established and the team is mature, organized, and well-functioning</a:t>
            </a:r>
          </a:p>
          <a:p>
            <a:r>
              <a:rPr lang="en-US" dirty="0">
                <a:effectLst/>
              </a:rPr>
              <a:t>There is a clear and stable structure, and members are committed to the team’s mission</a:t>
            </a:r>
          </a:p>
          <a:p>
            <a:r>
              <a:rPr lang="en-US" dirty="0">
                <a:effectLst/>
              </a:rPr>
              <a:t>Problems and conflicts still emerge, but they are dealt with constructively</a:t>
            </a:r>
          </a:p>
          <a:p>
            <a:r>
              <a:rPr lang="en-US" dirty="0">
                <a:effectLst/>
              </a:rPr>
              <a:t>The team is focused on problem solving and meeting team goals</a:t>
            </a:r>
            <a:endParaRPr lang="en-US" dirty="0"/>
          </a:p>
        </p:txBody>
      </p:sp>
    </p:spTree>
    <p:extLst>
      <p:ext uri="{BB962C8B-B14F-4D97-AF65-F5344CB8AC3E}">
        <p14:creationId xmlns:p14="http://schemas.microsoft.com/office/powerpoint/2010/main" val="1602497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06752-F7FC-4B5D-A08F-A2E356F4DE8D}"/>
              </a:ext>
            </a:extLst>
          </p:cNvPr>
          <p:cNvSpPr>
            <a:spLocks noGrp="1"/>
          </p:cNvSpPr>
          <p:nvPr>
            <p:ph type="title"/>
          </p:nvPr>
        </p:nvSpPr>
        <p:spPr/>
        <p:txBody>
          <a:bodyPr/>
          <a:lstStyle/>
          <a:p>
            <a:r>
              <a:rPr lang="en-US" dirty="0"/>
              <a:t>Adjourning</a:t>
            </a:r>
          </a:p>
        </p:txBody>
      </p:sp>
      <p:sp>
        <p:nvSpPr>
          <p:cNvPr id="3" name="Content Placeholder 2">
            <a:extLst>
              <a:ext uri="{FF2B5EF4-FFF2-40B4-BE49-F238E27FC236}">
                <a16:creationId xmlns:a16="http://schemas.microsoft.com/office/drawing/2014/main" id="{46D0B336-C3B6-4115-AE47-FF01E8B47ECD}"/>
              </a:ext>
            </a:extLst>
          </p:cNvPr>
          <p:cNvSpPr>
            <a:spLocks noGrp="1"/>
          </p:cNvSpPr>
          <p:nvPr>
            <p:ph idx="1"/>
          </p:nvPr>
        </p:nvSpPr>
        <p:spPr>
          <a:xfrm>
            <a:off x="2589212" y="1905000"/>
            <a:ext cx="8915400" cy="4006222"/>
          </a:xfrm>
        </p:spPr>
        <p:txBody>
          <a:bodyPr/>
          <a:lstStyle/>
          <a:p>
            <a:r>
              <a:rPr lang="en-US" dirty="0">
                <a:effectLst/>
              </a:rPr>
              <a:t>In the adjourning stage, most of the team’s goals have been accomplished</a:t>
            </a:r>
          </a:p>
          <a:p>
            <a:r>
              <a:rPr lang="en-US" dirty="0">
                <a:effectLst/>
              </a:rPr>
              <a:t>The emphasis is on wrapping up final tasks and documenting the effort and results</a:t>
            </a:r>
          </a:p>
          <a:p>
            <a:r>
              <a:rPr lang="en-US" dirty="0">
                <a:effectLst/>
              </a:rPr>
              <a:t>As the work load is diminished, individual members may be reassigned to other teams, and the team disbands</a:t>
            </a:r>
          </a:p>
          <a:p>
            <a:r>
              <a:rPr lang="en-US" dirty="0">
                <a:effectLst/>
              </a:rPr>
              <a:t>There may be regret as the team ends, so a ceremonial acknowledgement of the work and success of the team can be helpful</a:t>
            </a:r>
          </a:p>
          <a:p>
            <a:r>
              <a:rPr lang="en-US" dirty="0">
                <a:effectLst/>
              </a:rPr>
              <a:t>If the team is a standing committee with ongoing responsibility, members may be replaced by new people and the team can go back to a forming or storming stage and repeat the development process</a:t>
            </a:r>
            <a:endParaRPr lang="en-US" dirty="0"/>
          </a:p>
        </p:txBody>
      </p:sp>
    </p:spTree>
    <p:extLst>
      <p:ext uri="{BB962C8B-B14F-4D97-AF65-F5344CB8AC3E}">
        <p14:creationId xmlns:p14="http://schemas.microsoft.com/office/powerpoint/2010/main" val="3334765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97F7-FB16-44BB-B91E-2C7CF15CC002}"/>
              </a:ext>
            </a:extLst>
          </p:cNvPr>
          <p:cNvSpPr>
            <a:spLocks noGrp="1"/>
          </p:cNvSpPr>
          <p:nvPr>
            <p:ph type="title"/>
          </p:nvPr>
        </p:nvSpPr>
        <p:spPr/>
        <p:txBody>
          <a:bodyPr/>
          <a:lstStyle/>
          <a:p>
            <a:r>
              <a:rPr lang="en-US" dirty="0"/>
              <a:t>Teams Norms and Cohesiveness   1 of 3</a:t>
            </a:r>
          </a:p>
        </p:txBody>
      </p:sp>
      <p:sp>
        <p:nvSpPr>
          <p:cNvPr id="3" name="Content Placeholder 2">
            <a:extLst>
              <a:ext uri="{FF2B5EF4-FFF2-40B4-BE49-F238E27FC236}">
                <a16:creationId xmlns:a16="http://schemas.microsoft.com/office/drawing/2014/main" id="{BC58AE30-05B4-4655-9D25-A3AD6C6C41F8}"/>
              </a:ext>
            </a:extLst>
          </p:cNvPr>
          <p:cNvSpPr>
            <a:spLocks noGrp="1"/>
          </p:cNvSpPr>
          <p:nvPr>
            <p:ph idx="1"/>
          </p:nvPr>
        </p:nvSpPr>
        <p:spPr/>
        <p:txBody>
          <a:bodyPr/>
          <a:lstStyle/>
          <a:p>
            <a:r>
              <a:rPr lang="en-US" dirty="0">
                <a:effectLst/>
              </a:rPr>
              <a:t>Teams usually develop </a:t>
            </a:r>
            <a:r>
              <a:rPr lang="en-US" b="1" dirty="0">
                <a:effectLst/>
              </a:rPr>
              <a:t>norms</a:t>
            </a:r>
            <a:r>
              <a:rPr lang="en-US" dirty="0">
                <a:effectLst/>
              </a:rPr>
              <a:t> that guide the activities of team members</a:t>
            </a:r>
          </a:p>
          <a:p>
            <a:r>
              <a:rPr lang="en-US" dirty="0">
                <a:effectLst/>
              </a:rPr>
              <a:t>Team norms set a standard for behavior, attitude, and performance that all team members are expected to follow</a:t>
            </a:r>
          </a:p>
          <a:p>
            <a:r>
              <a:rPr lang="en-US" dirty="0">
                <a:effectLst/>
              </a:rPr>
              <a:t>Norms are like rules, but they are not written down</a:t>
            </a:r>
          </a:p>
          <a:p>
            <a:r>
              <a:rPr lang="en-US" dirty="0">
                <a:effectLst/>
              </a:rPr>
              <a:t>Instead, all the team members implicitly understand them</a:t>
            </a:r>
          </a:p>
          <a:p>
            <a:r>
              <a:rPr lang="en-US" dirty="0">
                <a:effectLst/>
              </a:rPr>
              <a:t>Norms are effective because team members want to support the team and preserve relationships in the team, and when norms are violated, there is peer pressure or sanctions to enforce compliance</a:t>
            </a:r>
          </a:p>
          <a:p>
            <a:r>
              <a:rPr lang="en-US" dirty="0">
                <a:effectLst/>
              </a:rPr>
              <a:t>Norms result from the interaction of team members during the development process</a:t>
            </a:r>
            <a:endParaRPr lang="en-US" dirty="0"/>
          </a:p>
        </p:txBody>
      </p:sp>
    </p:spTree>
    <p:extLst>
      <p:ext uri="{BB962C8B-B14F-4D97-AF65-F5344CB8AC3E}">
        <p14:creationId xmlns:p14="http://schemas.microsoft.com/office/powerpoint/2010/main" val="3776197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3B741-E0CA-4961-9A59-3138B42EC530}"/>
              </a:ext>
            </a:extLst>
          </p:cNvPr>
          <p:cNvSpPr>
            <a:spLocks noGrp="1"/>
          </p:cNvSpPr>
          <p:nvPr>
            <p:ph type="title"/>
          </p:nvPr>
        </p:nvSpPr>
        <p:spPr/>
        <p:txBody>
          <a:bodyPr/>
          <a:lstStyle/>
          <a:p>
            <a:r>
              <a:rPr lang="en-US" dirty="0"/>
              <a:t>Teams Norms and Cohesiveness   2 of 3</a:t>
            </a:r>
          </a:p>
        </p:txBody>
      </p:sp>
      <p:sp>
        <p:nvSpPr>
          <p:cNvPr id="3" name="Content Placeholder 2">
            <a:extLst>
              <a:ext uri="{FF2B5EF4-FFF2-40B4-BE49-F238E27FC236}">
                <a16:creationId xmlns:a16="http://schemas.microsoft.com/office/drawing/2014/main" id="{5F297B82-0125-41A5-A26E-DDC68FD1F233}"/>
              </a:ext>
            </a:extLst>
          </p:cNvPr>
          <p:cNvSpPr>
            <a:spLocks noGrp="1"/>
          </p:cNvSpPr>
          <p:nvPr>
            <p:ph idx="1"/>
          </p:nvPr>
        </p:nvSpPr>
        <p:spPr>
          <a:xfrm>
            <a:off x="2589212" y="1905000"/>
            <a:ext cx="8915400" cy="4328890"/>
          </a:xfrm>
        </p:spPr>
        <p:txBody>
          <a:bodyPr>
            <a:normAutofit/>
          </a:bodyPr>
          <a:lstStyle/>
          <a:p>
            <a:pPr fontAlgn="base"/>
            <a:r>
              <a:rPr lang="en-US" dirty="0">
                <a:effectLst/>
              </a:rPr>
              <a:t>Norms result from the interaction of team members during the development process</a:t>
            </a:r>
          </a:p>
          <a:p>
            <a:pPr fontAlgn="base"/>
            <a:r>
              <a:rPr lang="en-US" dirty="0">
                <a:effectLst/>
              </a:rPr>
              <a:t>During the forming and storming stages, norms focus on expectations for attendance and commitment</a:t>
            </a:r>
          </a:p>
          <a:p>
            <a:pPr fontAlgn="base"/>
            <a:r>
              <a:rPr lang="en-US" dirty="0">
                <a:effectLst/>
              </a:rPr>
              <a:t>During the norming and performing stages, norms focus on relationships and levels of performance</a:t>
            </a:r>
          </a:p>
          <a:p>
            <a:pPr fontAlgn="base"/>
            <a:r>
              <a:rPr lang="en-US" dirty="0">
                <a:effectLst/>
              </a:rPr>
              <a:t>Performance norms are very important because they define the level of work effort and standards that determine the success of the team</a:t>
            </a:r>
          </a:p>
          <a:p>
            <a:pPr fontAlgn="base"/>
            <a:r>
              <a:rPr lang="en-US" dirty="0">
                <a:effectLst/>
              </a:rPr>
              <a:t>Leaders play an important part in establishing productive norms by acting as role models and by rewarding desired behaviors</a:t>
            </a:r>
          </a:p>
          <a:p>
            <a:r>
              <a:rPr lang="en-US" dirty="0">
                <a:effectLst/>
              </a:rPr>
              <a:t>Norms are only effective in controlling behaviors when they are accepted by team members</a:t>
            </a:r>
            <a:endParaRPr lang="en-US" dirty="0"/>
          </a:p>
        </p:txBody>
      </p:sp>
    </p:spTree>
    <p:extLst>
      <p:ext uri="{BB962C8B-B14F-4D97-AF65-F5344CB8AC3E}">
        <p14:creationId xmlns:p14="http://schemas.microsoft.com/office/powerpoint/2010/main" val="2406171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4BFCC-A1C2-4A7D-8F81-451516E18DFA}"/>
              </a:ext>
            </a:extLst>
          </p:cNvPr>
          <p:cNvSpPr>
            <a:spLocks noGrp="1"/>
          </p:cNvSpPr>
          <p:nvPr>
            <p:ph type="title"/>
          </p:nvPr>
        </p:nvSpPr>
        <p:spPr/>
        <p:txBody>
          <a:bodyPr/>
          <a:lstStyle/>
          <a:p>
            <a:r>
              <a:rPr lang="en-US" dirty="0"/>
              <a:t>Teams Norms and Cohesiveness   3 of 3</a:t>
            </a:r>
          </a:p>
        </p:txBody>
      </p:sp>
      <p:sp>
        <p:nvSpPr>
          <p:cNvPr id="3" name="Content Placeholder 2">
            <a:extLst>
              <a:ext uri="{FF2B5EF4-FFF2-40B4-BE49-F238E27FC236}">
                <a16:creationId xmlns:a16="http://schemas.microsoft.com/office/drawing/2014/main" id="{A80494F5-60DD-4F3B-B665-48E3695AEE10}"/>
              </a:ext>
            </a:extLst>
          </p:cNvPr>
          <p:cNvSpPr>
            <a:spLocks noGrp="1"/>
          </p:cNvSpPr>
          <p:nvPr>
            <p:ph idx="1"/>
          </p:nvPr>
        </p:nvSpPr>
        <p:spPr/>
        <p:txBody>
          <a:bodyPr/>
          <a:lstStyle/>
          <a:p>
            <a:r>
              <a:rPr lang="en-US" dirty="0">
                <a:effectLst/>
              </a:rPr>
              <a:t>The level of </a:t>
            </a:r>
            <a:r>
              <a:rPr lang="en-US" b="1" dirty="0">
                <a:effectLst/>
              </a:rPr>
              <a:t>cohesiveness</a:t>
            </a:r>
            <a:r>
              <a:rPr lang="en-US" dirty="0">
                <a:effectLst/>
              </a:rPr>
              <a:t> on the team primarily determines whether team members accept and conform to norms</a:t>
            </a:r>
          </a:p>
          <a:p>
            <a:r>
              <a:rPr lang="en-US" dirty="0">
                <a:effectLst/>
              </a:rPr>
              <a:t>Team cohesiveness is the extent that members are attracted to the team and are motivated to remain in the team</a:t>
            </a:r>
          </a:p>
          <a:p>
            <a:r>
              <a:rPr lang="en-US" dirty="0">
                <a:effectLst/>
              </a:rPr>
              <a:t>Members of highly cohesive teams value their membership, are committed to team activities, and gain satisfaction from team success</a:t>
            </a:r>
          </a:p>
          <a:p>
            <a:r>
              <a:rPr lang="en-US" dirty="0">
                <a:effectLst/>
              </a:rPr>
              <a:t>They try to conform to norms because they want to maintain their relationships in the team, and they want to meet team expectations</a:t>
            </a:r>
          </a:p>
          <a:p>
            <a:r>
              <a:rPr lang="en-US" dirty="0">
                <a:effectLst/>
              </a:rPr>
              <a:t>Teams with strong performance norms and high cohesiveness are high performing</a:t>
            </a:r>
            <a:endParaRPr lang="en-US" dirty="0"/>
          </a:p>
        </p:txBody>
      </p:sp>
    </p:spTree>
    <p:extLst>
      <p:ext uri="{BB962C8B-B14F-4D97-AF65-F5344CB8AC3E}">
        <p14:creationId xmlns:p14="http://schemas.microsoft.com/office/powerpoint/2010/main" val="72944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2445A-557C-4C49-9F07-CA7E76D74DF8}"/>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D20C7542-EA6A-493C-8149-A18F9B1E3A3B}"/>
              </a:ext>
            </a:extLst>
          </p:cNvPr>
          <p:cNvSpPr>
            <a:spLocks noGrp="1"/>
          </p:cNvSpPr>
          <p:nvPr>
            <p:ph idx="1"/>
          </p:nvPr>
        </p:nvSpPr>
        <p:spPr/>
        <p:txBody>
          <a:bodyPr/>
          <a:lstStyle/>
          <a:p>
            <a:r>
              <a:rPr lang="en-US" dirty="0"/>
              <a:t>Basic Overview</a:t>
            </a:r>
          </a:p>
          <a:p>
            <a:r>
              <a:rPr lang="en-US" dirty="0"/>
              <a:t>Tuckman’s 5 Stages Model</a:t>
            </a:r>
          </a:p>
          <a:p>
            <a:r>
              <a:rPr lang="en-US" dirty="0"/>
              <a:t>Limitations of Tuckman’s Model</a:t>
            </a:r>
          </a:p>
          <a:p>
            <a:r>
              <a:rPr lang="en-US" dirty="0"/>
              <a:t>Another Model of Team Development</a:t>
            </a:r>
          </a:p>
        </p:txBody>
      </p:sp>
      <p:pic>
        <p:nvPicPr>
          <p:cNvPr id="5" name="Picture 4" descr="A screen shot of a person&#10;&#10;Description automatically generated">
            <a:extLst>
              <a:ext uri="{FF2B5EF4-FFF2-40B4-BE49-F238E27FC236}">
                <a16:creationId xmlns:a16="http://schemas.microsoft.com/office/drawing/2014/main" id="{A3288285-28CF-4229-9833-74019E328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0675" y="3429000"/>
            <a:ext cx="4131325" cy="3429000"/>
          </a:xfrm>
          <a:prstGeom prst="rect">
            <a:avLst/>
          </a:prstGeom>
        </p:spPr>
      </p:pic>
    </p:spTree>
    <p:extLst>
      <p:ext uri="{BB962C8B-B14F-4D97-AF65-F5344CB8AC3E}">
        <p14:creationId xmlns:p14="http://schemas.microsoft.com/office/powerpoint/2010/main" val="807957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text on a white background&#10;&#10;Description automatically generated">
            <a:extLst>
              <a:ext uri="{FF2B5EF4-FFF2-40B4-BE49-F238E27FC236}">
                <a16:creationId xmlns:a16="http://schemas.microsoft.com/office/drawing/2014/main" id="{B94B11C5-0B4F-48F1-BA86-57B34F45B7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5" y="0"/>
            <a:ext cx="11906250" cy="6857999"/>
          </a:xfrm>
          <a:prstGeom prst="rect">
            <a:avLst/>
          </a:prstGeom>
          <a:ln>
            <a:noFill/>
          </a:ln>
          <a:effectLst>
            <a:softEdge rad="112500"/>
          </a:effectLst>
        </p:spPr>
      </p:pic>
    </p:spTree>
    <p:extLst>
      <p:ext uri="{BB962C8B-B14F-4D97-AF65-F5344CB8AC3E}">
        <p14:creationId xmlns:p14="http://schemas.microsoft.com/office/powerpoint/2010/main" val="3866103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12A75-DB4D-4EB4-90AE-AF4ECE62CF2C}"/>
              </a:ext>
            </a:extLst>
          </p:cNvPr>
          <p:cNvSpPr>
            <a:spLocks noGrp="1"/>
          </p:cNvSpPr>
          <p:nvPr>
            <p:ph type="title"/>
          </p:nvPr>
        </p:nvSpPr>
        <p:spPr/>
        <p:txBody>
          <a:bodyPr/>
          <a:lstStyle/>
          <a:p>
            <a:r>
              <a:rPr lang="en-US" dirty="0"/>
              <a:t>Tuckman Model Limitations         1 of 3</a:t>
            </a:r>
          </a:p>
        </p:txBody>
      </p:sp>
      <p:sp>
        <p:nvSpPr>
          <p:cNvPr id="3" name="Content Placeholder 2">
            <a:extLst>
              <a:ext uri="{FF2B5EF4-FFF2-40B4-BE49-F238E27FC236}">
                <a16:creationId xmlns:a16="http://schemas.microsoft.com/office/drawing/2014/main" id="{E43681A7-22CA-4289-8FB2-7448AB62947B}"/>
              </a:ext>
            </a:extLst>
          </p:cNvPr>
          <p:cNvSpPr>
            <a:spLocks noGrp="1"/>
          </p:cNvSpPr>
          <p:nvPr>
            <p:ph idx="1"/>
          </p:nvPr>
        </p:nvSpPr>
        <p:spPr>
          <a:xfrm>
            <a:off x="2589212" y="1905000"/>
            <a:ext cx="8915400" cy="4202502"/>
          </a:xfrm>
        </p:spPr>
        <p:txBody>
          <a:bodyPr/>
          <a:lstStyle/>
          <a:p>
            <a:r>
              <a:rPr lang="en-US" dirty="0">
                <a:effectLst/>
              </a:rPr>
              <a:t>Tuckman’s model was created for (and based on) small groups, and at the time of its creation, virtual / distributed groups were nearly non-existent – or at least not able to work together as easily and frequently as they are today</a:t>
            </a:r>
          </a:p>
          <a:p>
            <a:r>
              <a:rPr lang="en-US" dirty="0">
                <a:effectLst/>
              </a:rPr>
              <a:t>Tuckman identified additional limitations pertaining to the literature review he based the model on</a:t>
            </a:r>
          </a:p>
          <a:p>
            <a:r>
              <a:rPr lang="en-US" dirty="0">
                <a:effectLst/>
              </a:rPr>
              <a:t>The literature overrepresented therapy-group environments</a:t>
            </a:r>
          </a:p>
          <a:p>
            <a:r>
              <a:rPr lang="en-US" dirty="0">
                <a:effectLst/>
              </a:rPr>
              <a:t>Later studies found that groups outside of therapy largely fit within the 5-Stages, although variations exist within the exact definition of “Storming” and that the “Storming” stage is typically not as clear-cut and defined outside of therapy group settings </a:t>
            </a:r>
            <a:endParaRPr lang="en-US" dirty="0"/>
          </a:p>
        </p:txBody>
      </p:sp>
    </p:spTree>
    <p:extLst>
      <p:ext uri="{BB962C8B-B14F-4D97-AF65-F5344CB8AC3E}">
        <p14:creationId xmlns:p14="http://schemas.microsoft.com/office/powerpoint/2010/main" val="3430439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5D09A-1E22-48DC-988A-17C4AF494FC0}"/>
              </a:ext>
            </a:extLst>
          </p:cNvPr>
          <p:cNvSpPr>
            <a:spLocks noGrp="1"/>
          </p:cNvSpPr>
          <p:nvPr>
            <p:ph type="title"/>
          </p:nvPr>
        </p:nvSpPr>
        <p:spPr/>
        <p:txBody>
          <a:bodyPr/>
          <a:lstStyle/>
          <a:p>
            <a:r>
              <a:rPr lang="en-US" dirty="0"/>
              <a:t>Tuckman Model Limitations         2 of 3</a:t>
            </a:r>
          </a:p>
        </p:txBody>
      </p:sp>
      <p:sp>
        <p:nvSpPr>
          <p:cNvPr id="3" name="Content Placeholder 2">
            <a:extLst>
              <a:ext uri="{FF2B5EF4-FFF2-40B4-BE49-F238E27FC236}">
                <a16:creationId xmlns:a16="http://schemas.microsoft.com/office/drawing/2014/main" id="{8B10D5FB-3C0C-4566-B981-0BA4B44D1C8D}"/>
              </a:ext>
            </a:extLst>
          </p:cNvPr>
          <p:cNvSpPr>
            <a:spLocks noGrp="1"/>
          </p:cNvSpPr>
          <p:nvPr>
            <p:ph idx="1"/>
          </p:nvPr>
        </p:nvSpPr>
        <p:spPr>
          <a:xfrm>
            <a:off x="2589212" y="1905000"/>
            <a:ext cx="8915400" cy="4006222"/>
          </a:xfrm>
        </p:spPr>
        <p:txBody>
          <a:bodyPr>
            <a:normAutofit/>
          </a:bodyPr>
          <a:lstStyle/>
          <a:p>
            <a:r>
              <a:rPr lang="en-US" dirty="0">
                <a:effectLst/>
              </a:rPr>
              <a:t>The model lacks a complete explanation of how groups change over time</a:t>
            </a:r>
          </a:p>
          <a:p>
            <a:r>
              <a:rPr lang="en-US" dirty="0">
                <a:effectLst/>
              </a:rPr>
              <a:t>In addition, there are two significant concerns relating to task performance </a:t>
            </a:r>
          </a:p>
          <a:p>
            <a:pPr lvl="1"/>
            <a:r>
              <a:rPr lang="en-US" sz="1800" dirty="0">
                <a:effectLst/>
              </a:rPr>
              <a:t>The first is that the model fails to address the effects of team development on creativity in problem solving</a:t>
            </a:r>
          </a:p>
          <a:p>
            <a:pPr lvl="1"/>
            <a:r>
              <a:rPr lang="en-US" sz="1800" dirty="0">
                <a:effectLst/>
              </a:rPr>
              <a:t>The second concern is that the model does not discuss either failure to achieve success in task performance or the ability to show outstanding performance</a:t>
            </a:r>
          </a:p>
          <a:p>
            <a:r>
              <a:rPr lang="en-US" dirty="0">
                <a:effectLst/>
              </a:rPr>
              <a:t>Two significant questions exist: </a:t>
            </a:r>
          </a:p>
          <a:p>
            <a:pPr lvl="1"/>
            <a:r>
              <a:rPr lang="en-US" sz="1800" dirty="0">
                <a:effectLst/>
              </a:rPr>
              <a:t>first, what if the storm stage never ends, and </a:t>
            </a:r>
          </a:p>
          <a:p>
            <a:pPr lvl="1"/>
            <a:r>
              <a:rPr lang="en-US" sz="1800" dirty="0">
                <a:effectLst/>
              </a:rPr>
              <a:t>second, what is needed to exceed performance norms? </a:t>
            </a:r>
          </a:p>
        </p:txBody>
      </p:sp>
    </p:spTree>
    <p:extLst>
      <p:ext uri="{BB962C8B-B14F-4D97-AF65-F5344CB8AC3E}">
        <p14:creationId xmlns:p14="http://schemas.microsoft.com/office/powerpoint/2010/main" val="627189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2A69C-3C67-48B1-89EF-BBA3DC65EBC5}"/>
              </a:ext>
            </a:extLst>
          </p:cNvPr>
          <p:cNvSpPr>
            <a:spLocks noGrp="1"/>
          </p:cNvSpPr>
          <p:nvPr>
            <p:ph type="title"/>
          </p:nvPr>
        </p:nvSpPr>
        <p:spPr/>
        <p:txBody>
          <a:bodyPr/>
          <a:lstStyle/>
          <a:p>
            <a:r>
              <a:rPr lang="en-US" dirty="0"/>
              <a:t>Tuckman Model Limitations         3 of 3</a:t>
            </a:r>
          </a:p>
        </p:txBody>
      </p:sp>
      <p:sp>
        <p:nvSpPr>
          <p:cNvPr id="3" name="Content Placeholder 2">
            <a:extLst>
              <a:ext uri="{FF2B5EF4-FFF2-40B4-BE49-F238E27FC236}">
                <a16:creationId xmlns:a16="http://schemas.microsoft.com/office/drawing/2014/main" id="{B5DDA783-67DC-4F60-BBD7-BAB2250DA9F9}"/>
              </a:ext>
            </a:extLst>
          </p:cNvPr>
          <p:cNvSpPr>
            <a:spLocks noGrp="1"/>
          </p:cNvSpPr>
          <p:nvPr>
            <p:ph idx="1"/>
          </p:nvPr>
        </p:nvSpPr>
        <p:spPr>
          <a:xfrm>
            <a:off x="2589212" y="1905000"/>
            <a:ext cx="8915400" cy="4006222"/>
          </a:xfrm>
        </p:spPr>
        <p:txBody>
          <a:bodyPr/>
          <a:lstStyle/>
          <a:p>
            <a:r>
              <a:rPr lang="en-US" dirty="0">
                <a:effectLst/>
              </a:rPr>
              <a:t>Movement between the stages is not a guaranteed linear progression</a:t>
            </a:r>
          </a:p>
          <a:p>
            <a:r>
              <a:rPr lang="en-US" dirty="0">
                <a:effectLst/>
              </a:rPr>
              <a:t>Actual work groups may move into the Storming stage and never make it into Performing before Adjourning</a:t>
            </a:r>
            <a:endParaRPr lang="en-US" dirty="0"/>
          </a:p>
          <a:p>
            <a:endParaRPr lang="en-US" dirty="0"/>
          </a:p>
        </p:txBody>
      </p:sp>
      <p:pic>
        <p:nvPicPr>
          <p:cNvPr id="5" name="Picture 4" descr="A close up of a logo&#10;&#10;Description automatically generated">
            <a:extLst>
              <a:ext uri="{FF2B5EF4-FFF2-40B4-BE49-F238E27FC236}">
                <a16:creationId xmlns:a16="http://schemas.microsoft.com/office/drawing/2014/main" id="{1ABBF35A-060E-4A80-9446-B68387BB8B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2" y="3994030"/>
            <a:ext cx="7938047" cy="252104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9141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7414692-4681-4FA6-BBDB-D02BCF75995B}"/>
              </a:ext>
            </a:extLst>
          </p:cNvPr>
          <p:cNvSpPr>
            <a:spLocks noGrp="1"/>
          </p:cNvSpPr>
          <p:nvPr>
            <p:ph type="title"/>
          </p:nvPr>
        </p:nvSpPr>
        <p:spPr/>
        <p:txBody>
          <a:bodyPr/>
          <a:lstStyle/>
          <a:p>
            <a:r>
              <a:rPr lang="en-US" dirty="0"/>
              <a:t>Drexler and </a:t>
            </a:r>
            <a:r>
              <a:rPr lang="en-US" dirty="0" err="1"/>
              <a:t>Sibbet’s</a:t>
            </a:r>
            <a:r>
              <a:rPr lang="en-US" dirty="0"/>
              <a:t> Team Performance Model</a:t>
            </a:r>
          </a:p>
        </p:txBody>
      </p:sp>
      <p:sp>
        <p:nvSpPr>
          <p:cNvPr id="5" name="Text Placeholder 4">
            <a:extLst>
              <a:ext uri="{FF2B5EF4-FFF2-40B4-BE49-F238E27FC236}">
                <a16:creationId xmlns:a16="http://schemas.microsoft.com/office/drawing/2014/main" id="{C9EDBEDB-BCDB-4C9B-A3B7-95A4357E2B26}"/>
              </a:ext>
            </a:extLst>
          </p:cNvPr>
          <p:cNvSpPr>
            <a:spLocks noGrp="1"/>
          </p:cNvSpPr>
          <p:nvPr>
            <p:ph type="body" idx="1"/>
          </p:nvPr>
        </p:nvSpPr>
        <p:spPr/>
        <p:txBody>
          <a:bodyPr/>
          <a:lstStyle/>
          <a:p>
            <a:r>
              <a:rPr lang="en-US" dirty="0"/>
              <a:t>Just another model about team development stages</a:t>
            </a:r>
          </a:p>
        </p:txBody>
      </p:sp>
    </p:spTree>
    <p:extLst>
      <p:ext uri="{BB962C8B-B14F-4D97-AF65-F5344CB8AC3E}">
        <p14:creationId xmlns:p14="http://schemas.microsoft.com/office/powerpoint/2010/main" val="2797964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80D383D1-CA68-4EE8-AADA-9E9DED3465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059" y="120770"/>
            <a:ext cx="9555476" cy="663423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92579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BADD4-E7ED-49EF-9DAA-CE46F9A5C5D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5FBB11F8-031E-41C7-972C-E01F20BA331B}"/>
              </a:ext>
            </a:extLst>
          </p:cNvPr>
          <p:cNvSpPr>
            <a:spLocks noGrp="1"/>
          </p:cNvSpPr>
          <p:nvPr>
            <p:ph idx="1"/>
          </p:nvPr>
        </p:nvSpPr>
        <p:spPr/>
        <p:txBody>
          <a:bodyPr/>
          <a:lstStyle/>
          <a:p>
            <a:r>
              <a:rPr lang="en-US" dirty="0">
                <a:effectLst/>
              </a:rPr>
              <a:t>Most people have some familiarity with Tuckman’s Model – 5 Stages of Team Development</a:t>
            </a:r>
          </a:p>
          <a:p>
            <a:r>
              <a:rPr lang="en-US" dirty="0">
                <a:effectLst/>
              </a:rPr>
              <a:t>It’s simple and easy to understand, but it may not show the whole story and sometimes it is nice to have a bit of a different perspective on things</a:t>
            </a:r>
          </a:p>
          <a:p>
            <a:r>
              <a:rPr lang="en-US" dirty="0">
                <a:effectLst/>
              </a:rPr>
              <a:t>This is where the Drexler-</a:t>
            </a:r>
            <a:r>
              <a:rPr lang="en-US" dirty="0" err="1">
                <a:effectLst/>
              </a:rPr>
              <a:t>Sibbet</a:t>
            </a:r>
            <a:r>
              <a:rPr lang="en-US" dirty="0">
                <a:effectLst/>
              </a:rPr>
              <a:t> Model comes in</a:t>
            </a:r>
          </a:p>
          <a:p>
            <a:r>
              <a:rPr lang="en-US" dirty="0">
                <a:effectLst/>
              </a:rPr>
              <a:t>The Drexler-</a:t>
            </a:r>
            <a:r>
              <a:rPr lang="en-US" dirty="0" err="1">
                <a:effectLst/>
              </a:rPr>
              <a:t>Sibbet</a:t>
            </a:r>
            <a:r>
              <a:rPr lang="en-US" dirty="0">
                <a:effectLst/>
              </a:rPr>
              <a:t> Model of Team Performance has 7 stages that are divided into two groups</a:t>
            </a:r>
          </a:p>
          <a:p>
            <a:r>
              <a:rPr lang="en-US" dirty="0">
                <a:effectLst/>
              </a:rPr>
              <a:t>This model was developed by Allan Drexler and David </a:t>
            </a:r>
            <a:r>
              <a:rPr lang="en-US" dirty="0" err="1">
                <a:effectLst/>
              </a:rPr>
              <a:t>Sibbet</a:t>
            </a:r>
            <a:r>
              <a:rPr lang="en-US" dirty="0">
                <a:effectLst/>
              </a:rPr>
              <a:t> in the 1980s </a:t>
            </a:r>
            <a:endParaRPr lang="en-US" dirty="0"/>
          </a:p>
        </p:txBody>
      </p:sp>
    </p:spTree>
    <p:extLst>
      <p:ext uri="{BB962C8B-B14F-4D97-AF65-F5344CB8AC3E}">
        <p14:creationId xmlns:p14="http://schemas.microsoft.com/office/powerpoint/2010/main" val="2640130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A9910-F606-4DE1-BC23-43C1F03BE3A0}"/>
              </a:ext>
            </a:extLst>
          </p:cNvPr>
          <p:cNvSpPr>
            <a:spLocks noGrp="1"/>
          </p:cNvSpPr>
          <p:nvPr>
            <p:ph type="title"/>
          </p:nvPr>
        </p:nvSpPr>
        <p:spPr/>
        <p:txBody>
          <a:bodyPr/>
          <a:lstStyle/>
          <a:p>
            <a:r>
              <a:rPr lang="en-US" dirty="0"/>
              <a:t>The 7 Stages Model</a:t>
            </a:r>
          </a:p>
        </p:txBody>
      </p:sp>
      <p:sp>
        <p:nvSpPr>
          <p:cNvPr id="3" name="Content Placeholder 2">
            <a:extLst>
              <a:ext uri="{FF2B5EF4-FFF2-40B4-BE49-F238E27FC236}">
                <a16:creationId xmlns:a16="http://schemas.microsoft.com/office/drawing/2014/main" id="{ABF1AC43-1147-4C05-99D8-A2434CFBB8EC}"/>
              </a:ext>
            </a:extLst>
          </p:cNvPr>
          <p:cNvSpPr>
            <a:spLocks noGrp="1"/>
          </p:cNvSpPr>
          <p:nvPr>
            <p:ph idx="1"/>
          </p:nvPr>
        </p:nvSpPr>
        <p:spPr/>
        <p:txBody>
          <a:bodyPr/>
          <a:lstStyle/>
          <a:p>
            <a:pPr lvl="0"/>
            <a:r>
              <a:rPr lang="en-US" dirty="0">
                <a:effectLst/>
              </a:rPr>
              <a:t>Orientation</a:t>
            </a:r>
          </a:p>
          <a:p>
            <a:pPr lvl="0"/>
            <a:r>
              <a:rPr lang="en-US" dirty="0">
                <a:effectLst/>
              </a:rPr>
              <a:t>Trust Building</a:t>
            </a:r>
          </a:p>
          <a:p>
            <a:pPr lvl="0"/>
            <a:r>
              <a:rPr lang="en-US" dirty="0">
                <a:effectLst/>
              </a:rPr>
              <a:t>Goal Definition</a:t>
            </a:r>
          </a:p>
          <a:p>
            <a:pPr lvl="0"/>
            <a:r>
              <a:rPr lang="en-US" dirty="0">
                <a:effectLst/>
              </a:rPr>
              <a:t>Commitment</a:t>
            </a:r>
          </a:p>
          <a:p>
            <a:pPr lvl="0"/>
            <a:r>
              <a:rPr lang="en-US" dirty="0">
                <a:effectLst/>
              </a:rPr>
              <a:t>Planning</a:t>
            </a:r>
          </a:p>
          <a:p>
            <a:pPr lvl="0"/>
            <a:r>
              <a:rPr lang="en-US" dirty="0">
                <a:effectLst/>
              </a:rPr>
              <a:t>Implementation</a:t>
            </a:r>
          </a:p>
          <a:p>
            <a:pPr lvl="0"/>
            <a:r>
              <a:rPr lang="en-US" dirty="0">
                <a:effectLst/>
              </a:rPr>
              <a:t>Reassess and Renew</a:t>
            </a:r>
          </a:p>
        </p:txBody>
      </p:sp>
    </p:spTree>
    <p:extLst>
      <p:ext uri="{BB962C8B-B14F-4D97-AF65-F5344CB8AC3E}">
        <p14:creationId xmlns:p14="http://schemas.microsoft.com/office/powerpoint/2010/main" val="37189076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94E6F-DD87-4031-AC9F-6764F0A359FD}"/>
              </a:ext>
            </a:extLst>
          </p:cNvPr>
          <p:cNvSpPr>
            <a:spLocks noGrp="1"/>
          </p:cNvSpPr>
          <p:nvPr>
            <p:ph type="title"/>
          </p:nvPr>
        </p:nvSpPr>
        <p:spPr/>
        <p:txBody>
          <a:bodyPr/>
          <a:lstStyle/>
          <a:p>
            <a:r>
              <a:rPr lang="en-US" dirty="0"/>
              <a:t>Two Main Parts to the Model</a:t>
            </a:r>
          </a:p>
        </p:txBody>
      </p:sp>
      <p:sp>
        <p:nvSpPr>
          <p:cNvPr id="3" name="Content Placeholder 2">
            <a:extLst>
              <a:ext uri="{FF2B5EF4-FFF2-40B4-BE49-F238E27FC236}">
                <a16:creationId xmlns:a16="http://schemas.microsoft.com/office/drawing/2014/main" id="{4E0D26A0-03A1-4D5D-ADFE-B15421E8CB37}"/>
              </a:ext>
            </a:extLst>
          </p:cNvPr>
          <p:cNvSpPr>
            <a:spLocks noGrp="1"/>
          </p:cNvSpPr>
          <p:nvPr>
            <p:ph idx="1"/>
          </p:nvPr>
        </p:nvSpPr>
        <p:spPr/>
        <p:txBody>
          <a:bodyPr>
            <a:normAutofit/>
          </a:bodyPr>
          <a:lstStyle/>
          <a:p>
            <a:r>
              <a:rPr lang="en-US" b="1" dirty="0">
                <a:effectLst/>
              </a:rPr>
              <a:t>Creating Stages:</a:t>
            </a:r>
            <a:r>
              <a:rPr lang="en-US" dirty="0">
                <a:effectLst/>
              </a:rPr>
              <a:t> Encompasses the initial stages of group development as the group forms and works to become a single cohesive unit</a:t>
            </a:r>
          </a:p>
          <a:p>
            <a:pPr lvl="1"/>
            <a:r>
              <a:rPr lang="en-US" sz="1800" dirty="0">
                <a:effectLst/>
              </a:rPr>
              <a:t>The first four stages are contained within the “Creating Stages” group</a:t>
            </a:r>
          </a:p>
          <a:p>
            <a:r>
              <a:rPr lang="en-US" b="1" dirty="0">
                <a:effectLst/>
              </a:rPr>
              <a:t>Sustaining Stages:</a:t>
            </a:r>
            <a:r>
              <a:rPr lang="en-US" dirty="0">
                <a:effectLst/>
              </a:rPr>
              <a:t> After the group adjusts and becomes established the Sustaining Stages begin</a:t>
            </a:r>
          </a:p>
          <a:p>
            <a:pPr lvl="1"/>
            <a:r>
              <a:rPr lang="en-US" sz="1800" dirty="0">
                <a:effectLst/>
              </a:rPr>
              <a:t>The final three stages are contained within this group</a:t>
            </a:r>
            <a:endParaRPr lang="en-US" sz="1800" dirty="0"/>
          </a:p>
        </p:txBody>
      </p:sp>
    </p:spTree>
    <p:extLst>
      <p:ext uri="{BB962C8B-B14F-4D97-AF65-F5344CB8AC3E}">
        <p14:creationId xmlns:p14="http://schemas.microsoft.com/office/powerpoint/2010/main" val="1788711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264D4-6E47-4EA2-9F8A-3AEA14DBD02F}"/>
              </a:ext>
            </a:extLst>
          </p:cNvPr>
          <p:cNvSpPr>
            <a:spLocks noGrp="1"/>
          </p:cNvSpPr>
          <p:nvPr>
            <p:ph type="title"/>
          </p:nvPr>
        </p:nvSpPr>
        <p:spPr/>
        <p:txBody>
          <a:bodyPr/>
          <a:lstStyle/>
          <a:p>
            <a:r>
              <a:rPr lang="en-US" dirty="0"/>
              <a:t>Creating Stages                          1 of 2</a:t>
            </a:r>
          </a:p>
        </p:txBody>
      </p:sp>
      <p:sp>
        <p:nvSpPr>
          <p:cNvPr id="3" name="Content Placeholder 2">
            <a:extLst>
              <a:ext uri="{FF2B5EF4-FFF2-40B4-BE49-F238E27FC236}">
                <a16:creationId xmlns:a16="http://schemas.microsoft.com/office/drawing/2014/main" id="{88B56CC9-3A87-4781-B57D-5E8CE0F427C3}"/>
              </a:ext>
            </a:extLst>
          </p:cNvPr>
          <p:cNvSpPr>
            <a:spLocks noGrp="1"/>
          </p:cNvSpPr>
          <p:nvPr>
            <p:ph idx="1"/>
          </p:nvPr>
        </p:nvSpPr>
        <p:spPr>
          <a:xfrm>
            <a:off x="2589212" y="1905000"/>
            <a:ext cx="8915400" cy="4328890"/>
          </a:xfrm>
        </p:spPr>
        <p:txBody>
          <a:bodyPr>
            <a:normAutofit/>
          </a:bodyPr>
          <a:lstStyle/>
          <a:p>
            <a:r>
              <a:rPr lang="en-US" b="1" dirty="0">
                <a:effectLst/>
              </a:rPr>
              <a:t>Orientation - </a:t>
            </a:r>
            <a:r>
              <a:rPr lang="en-US" i="1" dirty="0">
                <a:effectLst/>
              </a:rPr>
              <a:t>Why am I here?</a:t>
            </a:r>
            <a:r>
              <a:rPr lang="en-US" dirty="0">
                <a:effectLst/>
              </a:rPr>
              <a:t> </a:t>
            </a:r>
          </a:p>
          <a:p>
            <a:pPr lvl="1"/>
            <a:r>
              <a:rPr lang="en-US" sz="1800" dirty="0">
                <a:effectLst/>
              </a:rPr>
              <a:t>This is where the group learns why they are being brought together</a:t>
            </a:r>
          </a:p>
          <a:p>
            <a:pPr lvl="1"/>
            <a:r>
              <a:rPr lang="en-US" sz="1800" dirty="0">
                <a:effectLst/>
              </a:rPr>
              <a:t>They may wonder why they are there and that question is one that should be answered early in the group’s formation</a:t>
            </a:r>
          </a:p>
          <a:p>
            <a:r>
              <a:rPr lang="en-US" b="1" dirty="0">
                <a:effectLst/>
              </a:rPr>
              <a:t>2. Trust Building - </a:t>
            </a:r>
            <a:r>
              <a:rPr lang="en-US" i="1" dirty="0">
                <a:effectLst/>
              </a:rPr>
              <a:t>Who are you?</a:t>
            </a:r>
            <a:endParaRPr lang="en-US" dirty="0">
              <a:effectLst/>
            </a:endParaRPr>
          </a:p>
          <a:p>
            <a:pPr lvl="1"/>
            <a:r>
              <a:rPr lang="en-US" sz="1800" dirty="0">
                <a:effectLst/>
              </a:rPr>
              <a:t> The members of the group may not know everyone and during the Trust Building stage, they should learn who their teammates are</a:t>
            </a:r>
          </a:p>
          <a:p>
            <a:pPr lvl="1"/>
            <a:r>
              <a:rPr lang="en-US" sz="1800" dirty="0">
                <a:effectLst/>
              </a:rPr>
              <a:t>They may not know the experience levels of the other members, the members’ area of expertise, or even their names</a:t>
            </a:r>
          </a:p>
          <a:p>
            <a:pPr lvl="1"/>
            <a:r>
              <a:rPr lang="en-US" sz="1800" dirty="0">
                <a:effectLst/>
              </a:rPr>
              <a:t>The team must get to know each other and learn who they will be working with and build trust among the members of the group</a:t>
            </a:r>
            <a:endParaRPr lang="en-US" sz="1800" dirty="0"/>
          </a:p>
        </p:txBody>
      </p:sp>
    </p:spTree>
    <p:extLst>
      <p:ext uri="{BB962C8B-B14F-4D97-AF65-F5344CB8AC3E}">
        <p14:creationId xmlns:p14="http://schemas.microsoft.com/office/powerpoint/2010/main" val="1685695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1BEAA-9989-4B2C-A05A-5C573EF47E6F}"/>
              </a:ext>
            </a:extLst>
          </p:cNvPr>
          <p:cNvSpPr>
            <a:spLocks noGrp="1"/>
          </p:cNvSpPr>
          <p:nvPr>
            <p:ph type="title"/>
          </p:nvPr>
        </p:nvSpPr>
        <p:spPr/>
        <p:txBody>
          <a:bodyPr/>
          <a:lstStyle/>
          <a:p>
            <a:r>
              <a:rPr lang="en-US" dirty="0"/>
              <a:t>What are Work Teams?</a:t>
            </a:r>
          </a:p>
        </p:txBody>
      </p:sp>
      <p:sp>
        <p:nvSpPr>
          <p:cNvPr id="3" name="Content Placeholder 2">
            <a:extLst>
              <a:ext uri="{FF2B5EF4-FFF2-40B4-BE49-F238E27FC236}">
                <a16:creationId xmlns:a16="http://schemas.microsoft.com/office/drawing/2014/main" id="{8770AA9E-A9FE-4185-8698-D573F191381A}"/>
              </a:ext>
            </a:extLst>
          </p:cNvPr>
          <p:cNvSpPr>
            <a:spLocks noGrp="1"/>
          </p:cNvSpPr>
          <p:nvPr>
            <p:ph idx="1"/>
          </p:nvPr>
        </p:nvSpPr>
        <p:spPr/>
        <p:txBody>
          <a:bodyPr/>
          <a:lstStyle/>
          <a:p>
            <a:r>
              <a:rPr lang="en-US" dirty="0"/>
              <a:t>Teams consist of a group of people who working as one unit, performing organizationally relevant work organized around one or more common goals</a:t>
            </a:r>
          </a:p>
          <a:p>
            <a:r>
              <a:rPr lang="en-US" dirty="0"/>
              <a:t>Teams vary in size </a:t>
            </a:r>
            <a:r>
              <a:rPr lang="en-US"/>
              <a:t>and location</a:t>
            </a:r>
            <a:endParaRPr lang="en-US" dirty="0"/>
          </a:p>
          <a:p>
            <a:r>
              <a:rPr lang="en-US" dirty="0"/>
              <a:t>Regardless of team size, there should be an established set of goals that define why the team has been formed, what the team is expected to accomplish, who will be on the team and how the team’s work will be performed</a:t>
            </a:r>
          </a:p>
        </p:txBody>
      </p:sp>
    </p:spTree>
    <p:extLst>
      <p:ext uri="{BB962C8B-B14F-4D97-AF65-F5344CB8AC3E}">
        <p14:creationId xmlns:p14="http://schemas.microsoft.com/office/powerpoint/2010/main" val="33258651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B9468-4812-4084-A829-B827D360C785}"/>
              </a:ext>
            </a:extLst>
          </p:cNvPr>
          <p:cNvSpPr>
            <a:spLocks noGrp="1"/>
          </p:cNvSpPr>
          <p:nvPr>
            <p:ph type="title"/>
          </p:nvPr>
        </p:nvSpPr>
        <p:spPr/>
        <p:txBody>
          <a:bodyPr/>
          <a:lstStyle/>
          <a:p>
            <a:r>
              <a:rPr lang="en-US" dirty="0"/>
              <a:t>Creating Stages                          2 of 2</a:t>
            </a:r>
          </a:p>
        </p:txBody>
      </p:sp>
      <p:sp>
        <p:nvSpPr>
          <p:cNvPr id="3" name="Content Placeholder 2">
            <a:extLst>
              <a:ext uri="{FF2B5EF4-FFF2-40B4-BE49-F238E27FC236}">
                <a16:creationId xmlns:a16="http://schemas.microsoft.com/office/drawing/2014/main" id="{D6B2EF6C-D3FE-47C2-883A-3451861C413C}"/>
              </a:ext>
            </a:extLst>
          </p:cNvPr>
          <p:cNvSpPr>
            <a:spLocks noGrp="1"/>
          </p:cNvSpPr>
          <p:nvPr>
            <p:ph idx="1"/>
          </p:nvPr>
        </p:nvSpPr>
        <p:spPr>
          <a:xfrm>
            <a:off x="2589212" y="1905000"/>
            <a:ext cx="8915400" cy="4328890"/>
          </a:xfrm>
        </p:spPr>
        <p:txBody>
          <a:bodyPr>
            <a:normAutofit/>
          </a:bodyPr>
          <a:lstStyle/>
          <a:p>
            <a:r>
              <a:rPr lang="en-US" b="1" dirty="0">
                <a:effectLst/>
              </a:rPr>
              <a:t>3. Goal Definition - </a:t>
            </a:r>
            <a:r>
              <a:rPr lang="en-US" i="1" dirty="0">
                <a:effectLst/>
              </a:rPr>
              <a:t>What are we doing?</a:t>
            </a:r>
            <a:endParaRPr lang="en-US" dirty="0">
              <a:effectLst/>
            </a:endParaRPr>
          </a:p>
          <a:p>
            <a:pPr lvl="1"/>
            <a:r>
              <a:rPr lang="en-US" sz="1800" dirty="0">
                <a:effectLst/>
              </a:rPr>
              <a:t> Within the Goal Definition stage, the group figures out what they are doing and define or learn the roles of the team member</a:t>
            </a:r>
          </a:p>
          <a:p>
            <a:pPr lvl="1"/>
            <a:r>
              <a:rPr lang="en-US" sz="1800" dirty="0">
                <a:effectLst/>
              </a:rPr>
              <a:t>This definition of roles may or may not be formal (and generally shouldn’t be), the team should fall into a pattern of where their skills lie and only be guided by external leadership towards that pattern</a:t>
            </a:r>
          </a:p>
          <a:p>
            <a:pPr lvl="1"/>
            <a:r>
              <a:rPr lang="en-US" sz="1800" dirty="0">
                <a:effectLst/>
              </a:rPr>
              <a:t>Conflict naturally arises as the team figures out their place in the group</a:t>
            </a:r>
          </a:p>
          <a:p>
            <a:r>
              <a:rPr lang="en-US" b="1" dirty="0">
                <a:effectLst/>
              </a:rPr>
              <a:t>4. Commitment - </a:t>
            </a:r>
            <a:r>
              <a:rPr lang="en-US" i="1" dirty="0">
                <a:effectLst/>
              </a:rPr>
              <a:t>How will we do it?</a:t>
            </a:r>
            <a:endParaRPr lang="en-US" dirty="0">
              <a:effectLst/>
            </a:endParaRPr>
          </a:p>
          <a:p>
            <a:pPr lvl="1"/>
            <a:r>
              <a:rPr lang="en-US" sz="1800" dirty="0">
                <a:effectLst/>
              </a:rPr>
              <a:t> This defines how the team will work together as a group and how they proceed to where they can begin to be their most productive</a:t>
            </a:r>
          </a:p>
          <a:p>
            <a:pPr lvl="1"/>
            <a:r>
              <a:rPr lang="en-US" sz="1800" dirty="0">
                <a:effectLst/>
              </a:rPr>
              <a:t>Conflict among the team should be reduced</a:t>
            </a:r>
            <a:endParaRPr lang="en-US" sz="1800" dirty="0"/>
          </a:p>
        </p:txBody>
      </p:sp>
    </p:spTree>
    <p:extLst>
      <p:ext uri="{BB962C8B-B14F-4D97-AF65-F5344CB8AC3E}">
        <p14:creationId xmlns:p14="http://schemas.microsoft.com/office/powerpoint/2010/main" val="4284646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B7BBE-6FA2-478F-B46D-077BE6252A3F}"/>
              </a:ext>
            </a:extLst>
          </p:cNvPr>
          <p:cNvSpPr>
            <a:spLocks noGrp="1"/>
          </p:cNvSpPr>
          <p:nvPr>
            <p:ph type="title"/>
          </p:nvPr>
        </p:nvSpPr>
        <p:spPr/>
        <p:txBody>
          <a:bodyPr/>
          <a:lstStyle/>
          <a:p>
            <a:r>
              <a:rPr lang="en-US" dirty="0"/>
              <a:t>Sustaining Stages</a:t>
            </a:r>
          </a:p>
        </p:txBody>
      </p:sp>
      <p:sp>
        <p:nvSpPr>
          <p:cNvPr id="3" name="Content Placeholder 2">
            <a:extLst>
              <a:ext uri="{FF2B5EF4-FFF2-40B4-BE49-F238E27FC236}">
                <a16:creationId xmlns:a16="http://schemas.microsoft.com/office/drawing/2014/main" id="{86AF81FA-0D52-4193-9DA2-21034060C03E}"/>
              </a:ext>
            </a:extLst>
          </p:cNvPr>
          <p:cNvSpPr>
            <a:spLocks noGrp="1"/>
          </p:cNvSpPr>
          <p:nvPr>
            <p:ph idx="1"/>
          </p:nvPr>
        </p:nvSpPr>
        <p:spPr>
          <a:xfrm>
            <a:off x="2592925" y="1466491"/>
            <a:ext cx="8915400" cy="5124090"/>
          </a:xfrm>
        </p:spPr>
        <p:txBody>
          <a:bodyPr>
            <a:noAutofit/>
          </a:bodyPr>
          <a:lstStyle/>
          <a:p>
            <a:r>
              <a:rPr lang="en-US" b="1" dirty="0">
                <a:effectLst/>
              </a:rPr>
              <a:t>Planning - </a:t>
            </a:r>
            <a:r>
              <a:rPr lang="en-US" i="1" dirty="0">
                <a:effectLst/>
              </a:rPr>
              <a:t>Who is going to do what?</a:t>
            </a:r>
            <a:endParaRPr lang="en-US" dirty="0">
              <a:effectLst/>
            </a:endParaRPr>
          </a:p>
          <a:p>
            <a:pPr lvl="1"/>
            <a:r>
              <a:rPr lang="en-US" sz="1800" dirty="0">
                <a:effectLst/>
              </a:rPr>
              <a:t>The team plans the activities and tasks are assigned or volunteered for </a:t>
            </a:r>
          </a:p>
          <a:p>
            <a:pPr lvl="1"/>
            <a:r>
              <a:rPr lang="en-US" sz="1800" dirty="0">
                <a:effectLst/>
              </a:rPr>
              <a:t>Planning begins the transition to completing the required work</a:t>
            </a:r>
          </a:p>
          <a:p>
            <a:r>
              <a:rPr lang="en-US" b="1" dirty="0">
                <a:effectLst/>
              </a:rPr>
              <a:t>Implementation - </a:t>
            </a:r>
            <a:r>
              <a:rPr lang="en-US" i="1" dirty="0">
                <a:effectLst/>
              </a:rPr>
              <a:t>Is the team performing?</a:t>
            </a:r>
            <a:endParaRPr lang="en-US" dirty="0">
              <a:effectLst/>
            </a:endParaRPr>
          </a:p>
          <a:p>
            <a:pPr lvl="1"/>
            <a:r>
              <a:rPr lang="en-US" sz="1800" dirty="0">
                <a:effectLst/>
              </a:rPr>
              <a:t>Implementation lines up with the Performing stage of the Tuckman Model</a:t>
            </a:r>
          </a:p>
          <a:p>
            <a:pPr lvl="1"/>
            <a:r>
              <a:rPr lang="en-US" sz="1800" dirty="0">
                <a:effectLst/>
              </a:rPr>
              <a:t>This is where the work gets done and ideally, the team is functioning as a cohesive unit</a:t>
            </a:r>
          </a:p>
          <a:p>
            <a:r>
              <a:rPr lang="en-US" b="1" dirty="0">
                <a:effectLst/>
              </a:rPr>
              <a:t>Reassess and Renew - </a:t>
            </a:r>
            <a:r>
              <a:rPr lang="en-US" dirty="0">
                <a:effectLst/>
              </a:rPr>
              <a:t>Do we continue? </a:t>
            </a:r>
          </a:p>
          <a:p>
            <a:pPr lvl="1"/>
            <a:r>
              <a:rPr lang="en-US" sz="1800" dirty="0">
                <a:effectLst/>
              </a:rPr>
              <a:t>Has the group completed objectives or are the objectives still relevant? </a:t>
            </a:r>
          </a:p>
          <a:p>
            <a:pPr lvl="1"/>
            <a:r>
              <a:rPr lang="en-US" sz="1800" dirty="0">
                <a:effectLst/>
              </a:rPr>
              <a:t>The group identifies what it has done and if the team’s purpose is completed</a:t>
            </a:r>
          </a:p>
          <a:p>
            <a:pPr lvl="1"/>
            <a:r>
              <a:rPr lang="en-US" sz="1800" dirty="0">
                <a:effectLst/>
              </a:rPr>
              <a:t>It either plans to complete the remaining work or if no work needs to be done, the group disbands</a:t>
            </a:r>
            <a:endParaRPr lang="en-US" sz="1800" dirty="0"/>
          </a:p>
        </p:txBody>
      </p:sp>
    </p:spTree>
    <p:extLst>
      <p:ext uri="{BB962C8B-B14F-4D97-AF65-F5344CB8AC3E}">
        <p14:creationId xmlns:p14="http://schemas.microsoft.com/office/powerpoint/2010/main" val="2435057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5974-03DB-486C-BCB1-A9597C6E8947}"/>
              </a:ext>
            </a:extLst>
          </p:cNvPr>
          <p:cNvSpPr>
            <a:spLocks noGrp="1"/>
          </p:cNvSpPr>
          <p:nvPr>
            <p:ph type="title"/>
          </p:nvPr>
        </p:nvSpPr>
        <p:spPr/>
        <p:txBody>
          <a:bodyPr/>
          <a:lstStyle/>
          <a:p>
            <a:r>
              <a:rPr lang="en-US" dirty="0"/>
              <a:t>Questions???</a:t>
            </a:r>
          </a:p>
        </p:txBody>
      </p:sp>
      <p:pic>
        <p:nvPicPr>
          <p:cNvPr id="5" name="Content Placeholder 4" descr="A close up of text on a white background&#10;&#10;Description automatically generated">
            <a:extLst>
              <a:ext uri="{FF2B5EF4-FFF2-40B4-BE49-F238E27FC236}">
                <a16:creationId xmlns:a16="http://schemas.microsoft.com/office/drawing/2014/main" id="{EBF68B60-C5CA-4177-9CB1-16327231D5D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35010" y="1470862"/>
            <a:ext cx="6878333" cy="526247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92719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89770-2AB7-45DA-A616-D7CF470DEA67}"/>
              </a:ext>
            </a:extLst>
          </p:cNvPr>
          <p:cNvSpPr>
            <a:spLocks noGrp="1"/>
          </p:cNvSpPr>
          <p:nvPr>
            <p:ph type="title"/>
          </p:nvPr>
        </p:nvSpPr>
        <p:spPr/>
        <p:txBody>
          <a:bodyPr/>
          <a:lstStyle/>
          <a:p>
            <a:r>
              <a:rPr lang="en-US" dirty="0"/>
              <a:t>Advantages of Teams</a:t>
            </a:r>
          </a:p>
        </p:txBody>
      </p:sp>
      <p:sp>
        <p:nvSpPr>
          <p:cNvPr id="3" name="Content Placeholder 2">
            <a:extLst>
              <a:ext uri="{FF2B5EF4-FFF2-40B4-BE49-F238E27FC236}">
                <a16:creationId xmlns:a16="http://schemas.microsoft.com/office/drawing/2014/main" id="{40C40424-DEF2-4BC3-8523-17BD060D6F70}"/>
              </a:ext>
            </a:extLst>
          </p:cNvPr>
          <p:cNvSpPr>
            <a:spLocks noGrp="1"/>
          </p:cNvSpPr>
          <p:nvPr>
            <p:ph idx="1"/>
          </p:nvPr>
        </p:nvSpPr>
        <p:spPr/>
        <p:txBody>
          <a:bodyPr/>
          <a:lstStyle/>
          <a:p>
            <a:r>
              <a:rPr lang="en-US" dirty="0"/>
              <a:t>A major advantage of a team is that it can operate on greater scales, broader scope and longer time frames in a single person.</a:t>
            </a:r>
          </a:p>
          <a:p>
            <a:r>
              <a:rPr lang="en-US" dirty="0"/>
              <a:t>Interdisciplinary teams that bring together participants with diverse knowledge, experience and expertise have the potential to solve problems and be innovative in ways that are not feasible for a single individual</a:t>
            </a:r>
          </a:p>
          <a:p>
            <a:r>
              <a:rPr lang="en-US" dirty="0"/>
              <a:t>Interdisciplinary teams that bring together participants with diverse knowledge, experience and expertise have the potential to solve problems and be innovative in ways that are not feasible for a single individual</a:t>
            </a:r>
          </a:p>
        </p:txBody>
      </p:sp>
    </p:spTree>
    <p:extLst>
      <p:ext uri="{BB962C8B-B14F-4D97-AF65-F5344CB8AC3E}">
        <p14:creationId xmlns:p14="http://schemas.microsoft.com/office/powerpoint/2010/main" val="3784400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22D50-91FF-4FFE-AB84-A07EF766DE7B}"/>
              </a:ext>
            </a:extLst>
          </p:cNvPr>
          <p:cNvSpPr>
            <a:spLocks noGrp="1"/>
          </p:cNvSpPr>
          <p:nvPr>
            <p:ph type="title"/>
          </p:nvPr>
        </p:nvSpPr>
        <p:spPr/>
        <p:txBody>
          <a:bodyPr/>
          <a:lstStyle/>
          <a:p>
            <a:r>
              <a:rPr lang="en-US" dirty="0"/>
              <a:t>Types and Functions of Teams</a:t>
            </a:r>
          </a:p>
        </p:txBody>
      </p:sp>
      <p:sp>
        <p:nvSpPr>
          <p:cNvPr id="3" name="Content Placeholder 2">
            <a:extLst>
              <a:ext uri="{FF2B5EF4-FFF2-40B4-BE49-F238E27FC236}">
                <a16:creationId xmlns:a16="http://schemas.microsoft.com/office/drawing/2014/main" id="{4087412D-CA4F-4A9C-B930-0A14CE66F189}"/>
              </a:ext>
            </a:extLst>
          </p:cNvPr>
          <p:cNvSpPr>
            <a:spLocks noGrp="1"/>
          </p:cNvSpPr>
          <p:nvPr>
            <p:ph idx="1"/>
          </p:nvPr>
        </p:nvSpPr>
        <p:spPr/>
        <p:txBody>
          <a:bodyPr/>
          <a:lstStyle/>
          <a:p>
            <a:r>
              <a:rPr lang="en-US" dirty="0"/>
              <a:t>Teams can be used as task forces, development teams, committees and working groups</a:t>
            </a:r>
          </a:p>
          <a:p>
            <a:r>
              <a:rPr lang="en-US" dirty="0"/>
              <a:t>Problem-solving teams composed of cross-trained workers are brought together to resolve issues within the organizational structure</a:t>
            </a:r>
          </a:p>
          <a:p>
            <a:r>
              <a:rPr lang="en-US" dirty="0"/>
              <a:t>Leadership teams include heads of specific departments to develop company goals and strategic marketing directions</a:t>
            </a:r>
          </a:p>
          <a:p>
            <a:r>
              <a:rPr lang="en-US" dirty="0"/>
              <a:t>Self-directed teams are issued a goal by the organization and are left to their own discretion to determine how to accomplish it</a:t>
            </a:r>
          </a:p>
          <a:p>
            <a:r>
              <a:rPr lang="en-US" dirty="0"/>
              <a:t>Virtual teams are formed by companies who rely on technology to conduct long-distance business, meetings and conferences in real time</a:t>
            </a:r>
          </a:p>
          <a:p>
            <a:endParaRPr lang="en-US" dirty="0"/>
          </a:p>
          <a:p>
            <a:endParaRPr lang="en-US" dirty="0"/>
          </a:p>
        </p:txBody>
      </p:sp>
    </p:spTree>
    <p:extLst>
      <p:ext uri="{BB962C8B-B14F-4D97-AF65-F5344CB8AC3E}">
        <p14:creationId xmlns:p14="http://schemas.microsoft.com/office/powerpoint/2010/main" val="122339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C7B40-691E-4042-A654-B1D9F4497DA3}"/>
              </a:ext>
            </a:extLst>
          </p:cNvPr>
          <p:cNvSpPr>
            <a:spLocks noGrp="1"/>
          </p:cNvSpPr>
          <p:nvPr>
            <p:ph type="title"/>
          </p:nvPr>
        </p:nvSpPr>
        <p:spPr/>
        <p:txBody>
          <a:bodyPr/>
          <a:lstStyle/>
          <a:p>
            <a:r>
              <a:rPr lang="en-US" dirty="0"/>
              <a:t>Initiating/Forming a Team</a:t>
            </a:r>
          </a:p>
        </p:txBody>
      </p:sp>
      <p:sp>
        <p:nvSpPr>
          <p:cNvPr id="3" name="Content Placeholder 2">
            <a:extLst>
              <a:ext uri="{FF2B5EF4-FFF2-40B4-BE49-F238E27FC236}">
                <a16:creationId xmlns:a16="http://schemas.microsoft.com/office/drawing/2014/main" id="{7754AD89-BD6C-4ECC-830F-5D59ACF11822}"/>
              </a:ext>
            </a:extLst>
          </p:cNvPr>
          <p:cNvSpPr>
            <a:spLocks noGrp="1"/>
          </p:cNvSpPr>
          <p:nvPr>
            <p:ph idx="1"/>
          </p:nvPr>
        </p:nvSpPr>
        <p:spPr/>
        <p:txBody>
          <a:bodyPr/>
          <a:lstStyle/>
          <a:p>
            <a:r>
              <a:rPr lang="en-US" dirty="0"/>
              <a:t>Once it is determined that 18 is the most appropriate solution to accomplish and establish school informing/initiating the team is the next step.</a:t>
            </a:r>
          </a:p>
          <a:p>
            <a:r>
              <a:rPr lang="en-US" dirty="0"/>
              <a:t>Team members need to be identified.</a:t>
            </a:r>
          </a:p>
          <a:p>
            <a:r>
              <a:rPr lang="en-US" dirty="0"/>
              <a:t>The team leader needs to establish how the team will be organized and operate as it develops and performs the necessary tasks.</a:t>
            </a:r>
          </a:p>
          <a:p>
            <a:r>
              <a:rPr lang="en-US" dirty="0"/>
              <a:t>The best way to lay the groundwork for an effective team is to create the team charter.</a:t>
            </a:r>
          </a:p>
        </p:txBody>
      </p:sp>
    </p:spTree>
    <p:extLst>
      <p:ext uri="{BB962C8B-B14F-4D97-AF65-F5344CB8AC3E}">
        <p14:creationId xmlns:p14="http://schemas.microsoft.com/office/powerpoint/2010/main" val="1813830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0B5D-5F20-4B5F-AE83-9718A46591CC}"/>
              </a:ext>
            </a:extLst>
          </p:cNvPr>
          <p:cNvSpPr>
            <a:spLocks noGrp="1"/>
          </p:cNvSpPr>
          <p:nvPr>
            <p:ph type="title"/>
          </p:nvPr>
        </p:nvSpPr>
        <p:spPr/>
        <p:txBody>
          <a:bodyPr/>
          <a:lstStyle/>
          <a:p>
            <a:r>
              <a:rPr lang="en-US" dirty="0"/>
              <a:t>Team Charter</a:t>
            </a:r>
          </a:p>
        </p:txBody>
      </p:sp>
      <p:sp>
        <p:nvSpPr>
          <p:cNvPr id="3" name="Content Placeholder 2">
            <a:extLst>
              <a:ext uri="{FF2B5EF4-FFF2-40B4-BE49-F238E27FC236}">
                <a16:creationId xmlns:a16="http://schemas.microsoft.com/office/drawing/2014/main" id="{1AE901E1-CD99-4EF3-ACEA-919B526F4FE9}"/>
              </a:ext>
            </a:extLst>
          </p:cNvPr>
          <p:cNvSpPr>
            <a:spLocks noGrp="1"/>
          </p:cNvSpPr>
          <p:nvPr>
            <p:ph idx="1"/>
          </p:nvPr>
        </p:nvSpPr>
        <p:spPr/>
        <p:txBody>
          <a:bodyPr/>
          <a:lstStyle/>
          <a:p>
            <a:r>
              <a:rPr lang="en-US" dirty="0"/>
              <a:t>A team charter is a document that establishes why the team is needed, what it will do, who will be part of the team and how it will function.</a:t>
            </a:r>
          </a:p>
          <a:p>
            <a:r>
              <a:rPr lang="en-US" dirty="0"/>
              <a:t>The charter needs to be explicit about the purpose the team, the team members, processes for working together in necessary recourses.</a:t>
            </a:r>
          </a:p>
          <a:p>
            <a:r>
              <a:rPr lang="en-US" dirty="0"/>
              <a:t>Once the charter is documented, stakeholders and teaming members need to give their buy-in</a:t>
            </a:r>
          </a:p>
          <a:p>
            <a:r>
              <a:rPr lang="en-US" dirty="0"/>
              <a:t>This support gives the team the green light to get started, bringing forward specific information about the teams will need to function so they can work effectively</a:t>
            </a:r>
          </a:p>
          <a:p>
            <a:endParaRPr lang="en-US" dirty="0"/>
          </a:p>
        </p:txBody>
      </p:sp>
    </p:spTree>
    <p:extLst>
      <p:ext uri="{BB962C8B-B14F-4D97-AF65-F5344CB8AC3E}">
        <p14:creationId xmlns:p14="http://schemas.microsoft.com/office/powerpoint/2010/main" val="112308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FFFB4-0F2D-43C7-B918-70B0F1D6E036}"/>
              </a:ext>
            </a:extLst>
          </p:cNvPr>
          <p:cNvSpPr>
            <a:spLocks noGrp="1"/>
          </p:cNvSpPr>
          <p:nvPr>
            <p:ph type="title"/>
          </p:nvPr>
        </p:nvSpPr>
        <p:spPr/>
        <p:txBody>
          <a:bodyPr/>
          <a:lstStyle/>
          <a:p>
            <a:r>
              <a:rPr lang="en-US" dirty="0"/>
              <a:t>Team Charter Components</a:t>
            </a:r>
          </a:p>
        </p:txBody>
      </p:sp>
      <p:sp>
        <p:nvSpPr>
          <p:cNvPr id="3" name="Content Placeholder 2">
            <a:extLst>
              <a:ext uri="{FF2B5EF4-FFF2-40B4-BE49-F238E27FC236}">
                <a16:creationId xmlns:a16="http://schemas.microsoft.com/office/drawing/2014/main" id="{77DFB433-2A78-4139-A01B-A3C4D2E8F720}"/>
              </a:ext>
            </a:extLst>
          </p:cNvPr>
          <p:cNvSpPr>
            <a:spLocks noGrp="1"/>
          </p:cNvSpPr>
          <p:nvPr>
            <p:ph idx="1"/>
          </p:nvPr>
        </p:nvSpPr>
        <p:spPr/>
        <p:txBody>
          <a:bodyPr>
            <a:normAutofit/>
          </a:bodyPr>
          <a:lstStyle/>
          <a:p>
            <a:r>
              <a:rPr lang="en-US" dirty="0"/>
              <a:t>A team charter may have many parts, but it is imperative to include the following:</a:t>
            </a:r>
          </a:p>
          <a:p>
            <a:pPr lvl="1"/>
            <a:r>
              <a:rPr lang="en-US" sz="1800" dirty="0"/>
              <a:t>Purpose  - Why the team exists, and what it is expected to accomplish</a:t>
            </a:r>
          </a:p>
          <a:p>
            <a:pPr lvl="1"/>
            <a:r>
              <a:rPr lang="en-US" sz="1800" dirty="0"/>
              <a:t>Members - who is involved in and affected by the team.</a:t>
            </a:r>
          </a:p>
          <a:p>
            <a:pPr lvl="1"/>
            <a:r>
              <a:rPr lang="en-US" sz="1800" dirty="0"/>
              <a:t>Structures and process - how will the team be organized and operate</a:t>
            </a:r>
          </a:p>
          <a:p>
            <a:pPr lvl="1"/>
            <a:r>
              <a:rPr lang="en-US" sz="1800" dirty="0"/>
              <a:t>Resources - what is needed to support the team and from where does it come </a:t>
            </a:r>
          </a:p>
        </p:txBody>
      </p:sp>
    </p:spTree>
    <p:extLst>
      <p:ext uri="{BB962C8B-B14F-4D97-AF65-F5344CB8AC3E}">
        <p14:creationId xmlns:p14="http://schemas.microsoft.com/office/powerpoint/2010/main" val="1773247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0D469-A0CB-43BB-BBB9-24C3C124C85F}"/>
              </a:ext>
            </a:extLst>
          </p:cNvPr>
          <p:cNvSpPr>
            <a:spLocks noGrp="1"/>
          </p:cNvSpPr>
          <p:nvPr>
            <p:ph type="title"/>
          </p:nvPr>
        </p:nvSpPr>
        <p:spPr/>
        <p:txBody>
          <a:bodyPr/>
          <a:lstStyle/>
          <a:p>
            <a:r>
              <a:rPr lang="en-US" dirty="0"/>
              <a:t>Stages of Team Development</a:t>
            </a:r>
          </a:p>
        </p:txBody>
      </p:sp>
      <p:sp>
        <p:nvSpPr>
          <p:cNvPr id="4" name="Text Placeholder 3">
            <a:extLst>
              <a:ext uri="{FF2B5EF4-FFF2-40B4-BE49-F238E27FC236}">
                <a16:creationId xmlns:a16="http://schemas.microsoft.com/office/drawing/2014/main" id="{E08B4DE3-7FDE-4A8C-B58B-6FF28B07355E}"/>
              </a:ext>
            </a:extLst>
          </p:cNvPr>
          <p:cNvSpPr>
            <a:spLocks noGrp="1"/>
          </p:cNvSpPr>
          <p:nvPr>
            <p:ph type="body" idx="1"/>
          </p:nvPr>
        </p:nvSpPr>
        <p:spPr/>
        <p:txBody>
          <a:bodyPr/>
          <a:lstStyle/>
          <a:p>
            <a:r>
              <a:rPr lang="en-US" dirty="0"/>
              <a:t>Models of Team Development</a:t>
            </a:r>
          </a:p>
        </p:txBody>
      </p:sp>
    </p:spTree>
    <p:extLst>
      <p:ext uri="{BB962C8B-B14F-4D97-AF65-F5344CB8AC3E}">
        <p14:creationId xmlns:p14="http://schemas.microsoft.com/office/powerpoint/2010/main" val="342815128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236</TotalTime>
  <Words>1627</Words>
  <Application>Microsoft Office PowerPoint</Application>
  <PresentationFormat>Widescreen</PresentationFormat>
  <Paragraphs>163</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Century Gothic</vt:lpstr>
      <vt:lpstr>Wingdings 3</vt:lpstr>
      <vt:lpstr>Wisp</vt:lpstr>
      <vt:lpstr>Intro to Teams</vt:lpstr>
      <vt:lpstr>Learning Objectives</vt:lpstr>
      <vt:lpstr>What are Work Teams?</vt:lpstr>
      <vt:lpstr>Advantages of Teams</vt:lpstr>
      <vt:lpstr>Types and Functions of Teams</vt:lpstr>
      <vt:lpstr>Initiating/Forming a Team</vt:lpstr>
      <vt:lpstr>Team Charter</vt:lpstr>
      <vt:lpstr>Team Charter Components</vt:lpstr>
      <vt:lpstr>Stages of Team Development</vt:lpstr>
      <vt:lpstr>Introduction to Team Building</vt:lpstr>
      <vt:lpstr>Tuckman’s Model of Team Development</vt:lpstr>
      <vt:lpstr>Forming</vt:lpstr>
      <vt:lpstr>Storming</vt:lpstr>
      <vt:lpstr>Norming</vt:lpstr>
      <vt:lpstr>Performing</vt:lpstr>
      <vt:lpstr>Adjourning</vt:lpstr>
      <vt:lpstr>Teams Norms and Cohesiveness   1 of 3</vt:lpstr>
      <vt:lpstr>Teams Norms and Cohesiveness   2 of 3</vt:lpstr>
      <vt:lpstr>Teams Norms and Cohesiveness   3 of 3</vt:lpstr>
      <vt:lpstr>PowerPoint Presentation</vt:lpstr>
      <vt:lpstr>Tuckman Model Limitations         1 of 3</vt:lpstr>
      <vt:lpstr>Tuckman Model Limitations         2 of 3</vt:lpstr>
      <vt:lpstr>Tuckman Model Limitations         3 of 3</vt:lpstr>
      <vt:lpstr>Drexler and Sibbet’s Team Performance Model</vt:lpstr>
      <vt:lpstr>PowerPoint Presentation</vt:lpstr>
      <vt:lpstr>Introduction</vt:lpstr>
      <vt:lpstr>The 7 Stages Model</vt:lpstr>
      <vt:lpstr>Two Main Parts to the Model</vt:lpstr>
      <vt:lpstr>Creating Stages                          1 of 2</vt:lpstr>
      <vt:lpstr>Creating Stages                          2 of 2</vt:lpstr>
      <vt:lpstr>Sustaining Stages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Teams</dc:title>
  <dc:creator>Bob Marshall</dc:creator>
  <cp:lastModifiedBy>Bob Marshall</cp:lastModifiedBy>
  <cp:revision>21</cp:revision>
  <dcterms:created xsi:type="dcterms:W3CDTF">2019-06-16T20:24:30Z</dcterms:created>
  <dcterms:modified xsi:type="dcterms:W3CDTF">2019-06-17T16:18:41Z</dcterms:modified>
</cp:coreProperties>
</file>