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7" r:id="rId4"/>
    <p:sldId id="258" r:id="rId5"/>
    <p:sldId id="259" r:id="rId6"/>
    <p:sldId id="260" r:id="rId7"/>
    <p:sldId id="261" r:id="rId8"/>
    <p:sldId id="268" r:id="rId9"/>
    <p:sldId id="267" r:id="rId10"/>
    <p:sldId id="263" r:id="rId11"/>
    <p:sldId id="264" r:id="rId12"/>
    <p:sldId id="265" r:id="rId13"/>
    <p:sldId id="266" r:id="rId14"/>
    <p:sldId id="296" r:id="rId15"/>
    <p:sldId id="276"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5" r:id="rId34"/>
    <p:sldId id="269" r:id="rId35"/>
    <p:sldId id="270" r:id="rId36"/>
    <p:sldId id="271" r:id="rId37"/>
    <p:sldId id="290" r:id="rId38"/>
    <p:sldId id="291" r:id="rId39"/>
    <p:sldId id="292" r:id="rId40"/>
    <p:sldId id="293" r:id="rId41"/>
    <p:sldId id="262" r:id="rId42"/>
    <p:sldId id="298" r:id="rId43"/>
    <p:sldId id="308" r:id="rId44"/>
    <p:sldId id="309" r:id="rId45"/>
    <p:sldId id="310" r:id="rId46"/>
    <p:sldId id="311" r:id="rId47"/>
    <p:sldId id="294" r:id="rId48"/>
    <p:sldId id="312" r:id="rId49"/>
    <p:sldId id="299" r:id="rId50"/>
    <p:sldId id="300" r:id="rId51"/>
    <p:sldId id="302" r:id="rId52"/>
    <p:sldId id="303" r:id="rId53"/>
    <p:sldId id="304" r:id="rId54"/>
    <p:sldId id="305" r:id="rId55"/>
    <p:sldId id="306" r:id="rId56"/>
    <p:sldId id="30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91" d="100"/>
          <a:sy n="91" d="100"/>
        </p:scale>
        <p:origin x="63" y="378"/>
      </p:cViewPr>
      <p:guideLst/>
    </p:cSldViewPr>
  </p:slideViewPr>
  <p:notesTextViewPr>
    <p:cViewPr>
      <p:scale>
        <a:sx n="1" d="1"/>
        <a:sy n="1" d="1"/>
      </p:scale>
      <p:origin x="0" y="0"/>
    </p:cViewPr>
  </p:notesTextViewPr>
  <p:sorterViewPr>
    <p:cViewPr>
      <p:scale>
        <a:sx n="100" d="100"/>
        <a:sy n="100" d="100"/>
      </p:scale>
      <p:origin x="0" y="-22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69583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13B57-3D83-4149-ABA7-2189AA921955}"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109653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3905314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222290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416461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91787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127776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56549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237724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23388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13B57-3D83-4149-ABA7-2189AA92195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428466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13B57-3D83-4149-ABA7-2189AA921955}"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302885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913B57-3D83-4149-ABA7-2189AA921955}"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243218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913B57-3D83-4149-ABA7-2189AA921955}"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346090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13B57-3D83-4149-ABA7-2189AA921955}"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215775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13B57-3D83-4149-ABA7-2189AA921955}"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304704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13B57-3D83-4149-ABA7-2189AA921955}"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808FC-618B-4398-8DF8-0BDBCAB2F695}" type="slidenum">
              <a:rPr lang="en-US" smtClean="0"/>
              <a:t>‹#›</a:t>
            </a:fld>
            <a:endParaRPr lang="en-US"/>
          </a:p>
        </p:txBody>
      </p:sp>
    </p:spTree>
    <p:extLst>
      <p:ext uri="{BB962C8B-B14F-4D97-AF65-F5344CB8AC3E}">
        <p14:creationId xmlns:p14="http://schemas.microsoft.com/office/powerpoint/2010/main" val="2471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913B57-3D83-4149-ABA7-2189AA921955}" type="datetimeFigureOut">
              <a:rPr lang="en-US" smtClean="0"/>
              <a:t>12/10/2018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4808FC-618B-4398-8DF8-0BDBCAB2F695}" type="slidenum">
              <a:rPr lang="en-US" smtClean="0"/>
              <a:t>‹#›</a:t>
            </a:fld>
            <a:endParaRPr lang="en-US"/>
          </a:p>
        </p:txBody>
      </p:sp>
    </p:spTree>
    <p:extLst>
      <p:ext uri="{BB962C8B-B14F-4D97-AF65-F5344CB8AC3E}">
        <p14:creationId xmlns:p14="http://schemas.microsoft.com/office/powerpoint/2010/main" val="933225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Networking –Part 3 </a:t>
            </a:r>
          </a:p>
        </p:txBody>
      </p:sp>
      <p:sp>
        <p:nvSpPr>
          <p:cNvPr id="3" name="Subtitle 2"/>
          <p:cNvSpPr>
            <a:spLocks noGrp="1"/>
          </p:cNvSpPr>
          <p:nvPr>
            <p:ph type="subTitle" idx="1"/>
          </p:nvPr>
        </p:nvSpPr>
        <p:spPr/>
        <p:txBody>
          <a:bodyPr/>
          <a:lstStyle/>
          <a:p>
            <a:r>
              <a:rPr lang="en-US" dirty="0"/>
              <a:t>Bob Marshall, MD MPH MISM </a:t>
            </a:r>
          </a:p>
          <a:p>
            <a:r>
              <a:rPr lang="en-US" dirty="0"/>
              <a:t>12/2018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477" y="337080"/>
            <a:ext cx="2247900" cy="2085975"/>
          </a:xfrm>
          <a:prstGeom prst="rect">
            <a:avLst/>
          </a:prstGeom>
          <a:ln>
            <a:noFill/>
          </a:ln>
          <a:effectLst>
            <a:softEdge rad="112500"/>
          </a:effectLst>
        </p:spPr>
      </p:pic>
    </p:spTree>
    <p:extLst>
      <p:ext uri="{BB962C8B-B14F-4D97-AF65-F5344CB8AC3E}">
        <p14:creationId xmlns:p14="http://schemas.microsoft.com/office/powerpoint/2010/main" val="242457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Key Infrastructure </a:t>
            </a:r>
          </a:p>
        </p:txBody>
      </p:sp>
      <p:sp>
        <p:nvSpPr>
          <p:cNvPr id="3" name="Content Placeholder 2"/>
          <p:cNvSpPr>
            <a:spLocks noGrp="1"/>
          </p:cNvSpPr>
          <p:nvPr>
            <p:ph idx="1"/>
          </p:nvPr>
        </p:nvSpPr>
        <p:spPr/>
        <p:txBody>
          <a:bodyPr>
            <a:normAutofit fontScale="92500"/>
          </a:bodyPr>
          <a:lstStyle/>
          <a:p>
            <a:r>
              <a:rPr lang="en-US" dirty="0"/>
              <a:t>A set of hardware, software, people, policies, and procedures needed to create, manage, distribute, use, store, and revoke digital certificates and manage public-key encryption </a:t>
            </a:r>
          </a:p>
          <a:p>
            <a:r>
              <a:rPr lang="en-US" dirty="0"/>
              <a:t>Purpose of a PKI: facilitate the secure electronic transfer of information for a range of network activities such as e-commerce, internet banking and confidential email </a:t>
            </a:r>
          </a:p>
          <a:p>
            <a:r>
              <a:rPr lang="en-US" dirty="0"/>
              <a:t>Required for activities where simple passwords are inadequate authentication method and more rigorous proof required to confirm identity of parties involved in the communication and to validate information being transferred</a:t>
            </a:r>
          </a:p>
        </p:txBody>
      </p:sp>
    </p:spTree>
    <p:extLst>
      <p:ext uri="{BB962C8B-B14F-4D97-AF65-F5344CB8AC3E}">
        <p14:creationId xmlns:p14="http://schemas.microsoft.com/office/powerpoint/2010/main" val="239886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420978"/>
          </a:xfrm>
        </p:spPr>
        <p:txBody>
          <a:bodyPr/>
          <a:lstStyle/>
          <a:p>
            <a:r>
              <a:rPr lang="en-US" dirty="0"/>
              <a:t>PKI continued </a:t>
            </a:r>
          </a:p>
        </p:txBody>
      </p:sp>
      <p:sp>
        <p:nvSpPr>
          <p:cNvPr id="3" name="Content Placeholder 2"/>
          <p:cNvSpPr>
            <a:spLocks noGrp="1"/>
          </p:cNvSpPr>
          <p:nvPr>
            <p:ph idx="1"/>
          </p:nvPr>
        </p:nvSpPr>
        <p:spPr>
          <a:xfrm>
            <a:off x="1484310" y="2282342"/>
            <a:ext cx="10018713" cy="3781959"/>
          </a:xfrm>
        </p:spPr>
        <p:txBody>
          <a:bodyPr>
            <a:normAutofit fontScale="85000" lnSpcReduction="20000"/>
          </a:bodyPr>
          <a:lstStyle/>
          <a:p>
            <a:r>
              <a:rPr lang="en-US" dirty="0"/>
              <a:t>Binds public keys with respective user identities by means of a certificate authority (CA)</a:t>
            </a:r>
          </a:p>
          <a:p>
            <a:r>
              <a:rPr lang="en-US" dirty="0"/>
              <a:t>User identity must be unique within each CA domain. </a:t>
            </a:r>
          </a:p>
          <a:p>
            <a:r>
              <a:rPr lang="en-US" dirty="0"/>
              <a:t>The third-party validation authority (VA) can provide this information on behalf of the CA</a:t>
            </a:r>
          </a:p>
          <a:p>
            <a:r>
              <a:rPr lang="en-US" dirty="0"/>
              <a:t>Binding established through registration and issuance process</a:t>
            </a:r>
          </a:p>
          <a:p>
            <a:r>
              <a:rPr lang="en-US" dirty="0"/>
              <a:t>Depending on assurance level of binding, this may be carried out by software at a CA or under human supervision. </a:t>
            </a:r>
          </a:p>
          <a:p>
            <a:r>
              <a:rPr lang="en-US" dirty="0"/>
              <a:t>The PKI role that assures this binding is called registration authority (RA)</a:t>
            </a:r>
          </a:p>
          <a:p>
            <a:r>
              <a:rPr lang="en-US" dirty="0"/>
              <a:t>RA responsible for accepting requests for digital certificates and authenticating the person or organization making the request</a:t>
            </a:r>
          </a:p>
          <a:p>
            <a:r>
              <a:rPr lang="en-US" dirty="0"/>
              <a:t>In Microsoft PKI, a registration authority is usually called a subordinate CA</a:t>
            </a:r>
          </a:p>
        </p:txBody>
      </p:sp>
    </p:spTree>
    <p:extLst>
      <p:ext uri="{BB962C8B-B14F-4D97-AF65-F5344CB8AC3E}">
        <p14:creationId xmlns:p14="http://schemas.microsoft.com/office/powerpoint/2010/main" val="299352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PKI Diagram </a:t>
            </a:r>
          </a:p>
        </p:txBody>
      </p:sp>
      <p:pic>
        <p:nvPicPr>
          <p:cNvPr id="3074" name="Picture 2" descr="https://upload.wikimedia.org/wikipedia/commons/thumb/3/34/Public-Key-Infrastructure.svg/300px-Public-Key-Infrastructure.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8802" y="2018995"/>
            <a:ext cx="6345590" cy="448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8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PKI consists of </a:t>
            </a:r>
          </a:p>
        </p:txBody>
      </p:sp>
      <p:sp>
        <p:nvSpPr>
          <p:cNvPr id="3" name="Content Placeholder 2"/>
          <p:cNvSpPr>
            <a:spLocks noGrp="1"/>
          </p:cNvSpPr>
          <p:nvPr>
            <p:ph idx="1"/>
          </p:nvPr>
        </p:nvSpPr>
        <p:spPr/>
        <p:txBody>
          <a:bodyPr>
            <a:normAutofit lnSpcReduction="10000"/>
          </a:bodyPr>
          <a:lstStyle/>
          <a:p>
            <a:r>
              <a:rPr lang="en-US" dirty="0"/>
              <a:t>A certificate authority (CA) that both issues and verifies the digital certificates</a:t>
            </a:r>
          </a:p>
          <a:p>
            <a:r>
              <a:rPr lang="en-US" dirty="0"/>
              <a:t>A registration authority which verifies the identity of users requesting information from the CA</a:t>
            </a:r>
          </a:p>
          <a:p>
            <a:r>
              <a:rPr lang="en-US" dirty="0"/>
              <a:t>A central directory—i.e., a secure location in which to store and index keys</a:t>
            </a:r>
          </a:p>
          <a:p>
            <a:r>
              <a:rPr lang="en-US" dirty="0"/>
              <a:t>A certificate management system[clarification needed]</a:t>
            </a:r>
          </a:p>
          <a:p>
            <a:r>
              <a:rPr lang="en-US" dirty="0"/>
              <a:t>A certificate policy</a:t>
            </a:r>
          </a:p>
        </p:txBody>
      </p:sp>
    </p:spTree>
    <p:extLst>
      <p:ext uri="{BB962C8B-B14F-4D97-AF65-F5344CB8AC3E}">
        <p14:creationId xmlns:p14="http://schemas.microsoft.com/office/powerpoint/2010/main" val="408014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163" y="120771"/>
            <a:ext cx="8672421" cy="650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649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Network Security Controls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2493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vs. End-to-End Encryption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369" y="2070202"/>
            <a:ext cx="10989555" cy="4184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80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Private Network </a:t>
            </a:r>
          </a:p>
        </p:txBody>
      </p:sp>
      <p:sp>
        <p:nvSpPr>
          <p:cNvPr id="3" name="Content Placeholder 2"/>
          <p:cNvSpPr>
            <a:spLocks noGrp="1"/>
          </p:cNvSpPr>
          <p:nvPr>
            <p:ph idx="1"/>
          </p:nvPr>
        </p:nvSpPr>
        <p:spPr>
          <a:xfrm>
            <a:off x="1550147" y="2245765"/>
            <a:ext cx="10018713" cy="3869741"/>
          </a:xfrm>
        </p:spPr>
        <p:txBody>
          <a:bodyPr>
            <a:normAutofit lnSpcReduction="10000"/>
          </a:bodyPr>
          <a:lstStyle/>
          <a:p>
            <a:r>
              <a:rPr lang="en-US" dirty="0"/>
              <a:t>Virtual private network (VPN) technology uses IP-in-IP tunneling to encrypt and encapsulate the IP datagram that has the private IP addresses of the two end hosts with another IP header that has the source and destination IP addresses as the public IP address of the gateway routers for these two private networks. </a:t>
            </a:r>
          </a:p>
          <a:p>
            <a:r>
              <a:rPr lang="en-US" dirty="0"/>
              <a:t>Each organization is required to have one or more gateway routers with a public IP address in order to facilitate communication over the public Internet. </a:t>
            </a:r>
          </a:p>
          <a:p>
            <a:r>
              <a:rPr lang="en-US" dirty="0"/>
              <a:t>As the original IP datagram is encrypted, no intermediate forwarding host in the public Internet can look at the contents of the message.</a:t>
            </a:r>
          </a:p>
        </p:txBody>
      </p:sp>
    </p:spTree>
    <p:extLst>
      <p:ext uri="{BB962C8B-B14F-4D97-AF65-F5344CB8AC3E}">
        <p14:creationId xmlns:p14="http://schemas.microsoft.com/office/powerpoint/2010/main" val="206388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VPN Diagram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172" y="2618841"/>
            <a:ext cx="10810817" cy="2809037"/>
          </a:xfrm>
          <a:prstGeom prst="rect">
            <a:avLst/>
          </a:prstGeom>
        </p:spPr>
      </p:pic>
      <p:sp>
        <p:nvSpPr>
          <p:cNvPr id="5" name="TextBox 4"/>
          <p:cNvSpPr txBox="1"/>
          <p:nvPr/>
        </p:nvSpPr>
        <p:spPr>
          <a:xfrm>
            <a:off x="8873338" y="6027725"/>
            <a:ext cx="2787091" cy="369332"/>
          </a:xfrm>
          <a:prstGeom prst="rect">
            <a:avLst/>
          </a:prstGeom>
          <a:noFill/>
        </p:spPr>
        <p:txBody>
          <a:bodyPr wrap="square" rtlCol="0">
            <a:spAutoFit/>
          </a:bodyPr>
          <a:lstStyle/>
          <a:p>
            <a:r>
              <a:rPr lang="en-US" dirty="0"/>
              <a:t>R1 &amp; R2 – Network Routers </a:t>
            </a:r>
          </a:p>
        </p:txBody>
      </p:sp>
    </p:spTree>
    <p:extLst>
      <p:ext uri="{BB962C8B-B14F-4D97-AF65-F5344CB8AC3E}">
        <p14:creationId xmlns:p14="http://schemas.microsoft.com/office/powerpoint/2010/main" val="412776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Phases of IP-in-IP Tunneling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016" y="2139360"/>
            <a:ext cx="8247908" cy="4224863"/>
          </a:xfrm>
          <a:prstGeom prst="rect">
            <a:avLst/>
          </a:prstGeom>
        </p:spPr>
      </p:pic>
    </p:spTree>
    <p:extLst>
      <p:ext uri="{BB962C8B-B14F-4D97-AF65-F5344CB8AC3E}">
        <p14:creationId xmlns:p14="http://schemas.microsoft.com/office/powerpoint/2010/main" val="42781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Recap/Intro</a:t>
            </a:r>
          </a:p>
        </p:txBody>
      </p:sp>
      <p:sp>
        <p:nvSpPr>
          <p:cNvPr id="3" name="Content Placeholder 2"/>
          <p:cNvSpPr>
            <a:spLocks noGrp="1"/>
          </p:cNvSpPr>
          <p:nvPr>
            <p:ph idx="1"/>
          </p:nvPr>
        </p:nvSpPr>
        <p:spPr/>
        <p:txBody>
          <a:bodyPr/>
          <a:lstStyle/>
          <a:p>
            <a:r>
              <a:rPr lang="en-US" dirty="0"/>
              <a:t>Reviewed networking types </a:t>
            </a:r>
          </a:p>
          <a:p>
            <a:r>
              <a:rPr lang="en-US" dirty="0"/>
              <a:t>Reviewed network devices </a:t>
            </a:r>
          </a:p>
          <a:p>
            <a:r>
              <a:rPr lang="en-US" dirty="0"/>
              <a:t>Discuss the potpourri of topics to cover networks and network security</a:t>
            </a:r>
          </a:p>
          <a:p>
            <a:r>
              <a:rPr lang="en-US" dirty="0"/>
              <a:t>Introduce 802.11ax</a:t>
            </a:r>
          </a:p>
        </p:txBody>
      </p:sp>
    </p:spTree>
    <p:extLst>
      <p:ext uri="{BB962C8B-B14F-4D97-AF65-F5344CB8AC3E}">
        <p14:creationId xmlns:p14="http://schemas.microsoft.com/office/powerpoint/2010/main" val="188623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Shell (SSH) </a:t>
            </a:r>
          </a:p>
        </p:txBody>
      </p:sp>
      <p:sp>
        <p:nvSpPr>
          <p:cNvPr id="3" name="Content Placeholder 2"/>
          <p:cNvSpPr>
            <a:spLocks noGrp="1"/>
          </p:cNvSpPr>
          <p:nvPr>
            <p:ph idx="1"/>
          </p:nvPr>
        </p:nvSpPr>
        <p:spPr/>
        <p:txBody>
          <a:bodyPr>
            <a:normAutofit/>
          </a:bodyPr>
          <a:lstStyle/>
          <a:p>
            <a:r>
              <a:rPr lang="en-US" dirty="0"/>
              <a:t>Network protocol that allows a user to securely interact with remote machines by establishing a secure channel for data exchange. </a:t>
            </a:r>
          </a:p>
          <a:p>
            <a:r>
              <a:rPr lang="en-US" dirty="0"/>
              <a:t>SSH replaced TELNET  and other insecure remote shell programs that were used in the past to send information in plaintext, including passwords, to remote systems. </a:t>
            </a:r>
          </a:p>
          <a:p>
            <a:r>
              <a:rPr lang="en-US" dirty="0"/>
              <a:t>SSH encrypts the information sent over the insecure Internet and thus provides both confidentiality and integrity of data.</a:t>
            </a:r>
          </a:p>
        </p:txBody>
      </p:sp>
    </p:spTree>
    <p:extLst>
      <p:ext uri="{BB962C8B-B14F-4D97-AF65-F5344CB8AC3E}">
        <p14:creationId xmlns:p14="http://schemas.microsoft.com/office/powerpoint/2010/main" val="492610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Establish a Secure Shell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125" y="2190587"/>
            <a:ext cx="8534936" cy="4411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823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Layer Security (TLS)</a:t>
            </a:r>
          </a:p>
        </p:txBody>
      </p:sp>
      <p:sp>
        <p:nvSpPr>
          <p:cNvPr id="3" name="Content Placeholder 2"/>
          <p:cNvSpPr>
            <a:spLocks noGrp="1"/>
          </p:cNvSpPr>
          <p:nvPr>
            <p:ph idx="1"/>
          </p:nvPr>
        </p:nvSpPr>
        <p:spPr/>
        <p:txBody>
          <a:bodyPr/>
          <a:lstStyle/>
          <a:p>
            <a:r>
              <a:rPr lang="en-US" dirty="0"/>
              <a:t>successor of the Secure Sockets Layer (SSL) [18]</a:t>
            </a:r>
          </a:p>
          <a:p>
            <a:r>
              <a:rPr lang="en-US" dirty="0"/>
              <a:t>cryptographic protocol and it provides secure communication of the datagrams of the transport layer</a:t>
            </a:r>
          </a:p>
          <a:p>
            <a:r>
              <a:rPr lang="en-US" dirty="0"/>
              <a:t>protocols as part of an end-to-end connection across the network. TLS has been used for a wide-variety of</a:t>
            </a:r>
          </a:p>
          <a:p>
            <a:r>
              <a:rPr lang="en-US" dirty="0"/>
              <a:t>applications like web browsing, electronic mail, voice-over-IP, instant messaging and </a:t>
            </a:r>
            <a:r>
              <a:rPr lang="en-US" dirty="0" err="1"/>
              <a:t>etc</a:t>
            </a:r>
            <a:endParaRPr lang="en-US" dirty="0"/>
          </a:p>
        </p:txBody>
      </p:sp>
    </p:spTree>
    <p:extLst>
      <p:ext uri="{BB962C8B-B14F-4D97-AF65-F5344CB8AC3E}">
        <p14:creationId xmlns:p14="http://schemas.microsoft.com/office/powerpoint/2010/main" val="1140194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TLS Connection Establishment Mechanism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312" y="2020718"/>
            <a:ext cx="8628611" cy="4537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55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Security</a:t>
            </a:r>
          </a:p>
        </p:txBody>
      </p:sp>
      <p:sp>
        <p:nvSpPr>
          <p:cNvPr id="3" name="Content Placeholder 2"/>
          <p:cNvSpPr>
            <a:spLocks noGrp="1"/>
          </p:cNvSpPr>
          <p:nvPr>
            <p:ph idx="1"/>
          </p:nvPr>
        </p:nvSpPr>
        <p:spPr>
          <a:xfrm>
            <a:off x="1484310" y="2078183"/>
            <a:ext cx="10018713" cy="4339242"/>
          </a:xfrm>
        </p:spPr>
        <p:txBody>
          <a:bodyPr>
            <a:normAutofit lnSpcReduction="10000"/>
          </a:bodyPr>
          <a:lstStyle/>
          <a:p>
            <a:r>
              <a:rPr lang="en-US" dirty="0"/>
              <a:t>The IP Security Protocol suite (</a:t>
            </a:r>
            <a:r>
              <a:rPr lang="en-US" dirty="0" err="1"/>
              <a:t>IPSec</a:t>
            </a:r>
            <a:r>
              <a:rPr lang="en-US" dirty="0"/>
              <a:t>) is implemented at the IP layer; does not require any change to existing transport layer and application layer protocols </a:t>
            </a:r>
          </a:p>
          <a:p>
            <a:r>
              <a:rPr lang="en-US" dirty="0" err="1"/>
              <a:t>IPSec</a:t>
            </a:r>
            <a:r>
              <a:rPr lang="en-US" dirty="0"/>
              <a:t> primarily designed to address fundamental shortcomings of IP layer such as IP address spoofing, wiretapping and session hijacking. </a:t>
            </a:r>
          </a:p>
          <a:p>
            <a:r>
              <a:rPr lang="en-US" dirty="0"/>
              <a:t>The following two protocols are used to provide packet-level security for both IPv4 and IPv6:</a:t>
            </a:r>
          </a:p>
          <a:p>
            <a:pPr lvl="1"/>
            <a:r>
              <a:rPr lang="en-US" dirty="0"/>
              <a:t>IP Authentication Header, AH (Next Header protocol ID: 51) provides integrity, authentication and non-repudiation</a:t>
            </a:r>
          </a:p>
          <a:p>
            <a:pPr lvl="1"/>
            <a:r>
              <a:rPr lang="en-US" dirty="0"/>
              <a:t>IP Encapsulating Security Payload, ESP (Next Header protocol ID: 50) provides confidentiality, along with authentication and integrity protection</a:t>
            </a:r>
          </a:p>
        </p:txBody>
      </p:sp>
    </p:spTree>
    <p:extLst>
      <p:ext uri="{BB962C8B-B14F-4D97-AF65-F5344CB8AC3E}">
        <p14:creationId xmlns:p14="http://schemas.microsoft.com/office/powerpoint/2010/main" val="402556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a:t>
            </a:r>
          </a:p>
        </p:txBody>
      </p:sp>
      <p:sp>
        <p:nvSpPr>
          <p:cNvPr id="3" name="Content Placeholder 2"/>
          <p:cNvSpPr>
            <a:spLocks noGrp="1"/>
          </p:cNvSpPr>
          <p:nvPr>
            <p:ph idx="1"/>
          </p:nvPr>
        </p:nvSpPr>
        <p:spPr/>
        <p:txBody>
          <a:bodyPr>
            <a:normAutofit/>
          </a:bodyPr>
          <a:lstStyle/>
          <a:p>
            <a:r>
              <a:rPr lang="en-US" dirty="0"/>
              <a:t>Authentication protocol used by processes/hosts communicating over an insecure network to verify each other’s identity in a secure manner </a:t>
            </a:r>
          </a:p>
          <a:p>
            <a:r>
              <a:rPr lang="en-US" dirty="0"/>
              <a:t>Based on the idea that a central server provides authenticated tokens called “tickets” to requesting applications </a:t>
            </a:r>
          </a:p>
          <a:p>
            <a:r>
              <a:rPr lang="en-US" dirty="0"/>
              <a:t>A ticket is an unforgeable, non-</a:t>
            </a:r>
            <a:r>
              <a:rPr lang="en-US" dirty="0" err="1"/>
              <a:t>replayable</a:t>
            </a:r>
            <a:r>
              <a:rPr lang="en-US" dirty="0"/>
              <a:t>, authenticated object </a:t>
            </a:r>
          </a:p>
          <a:p>
            <a:r>
              <a:rPr lang="en-US" dirty="0"/>
              <a:t>Security of the protocol depends on the assumption that participating machines maintain loosely synchronized time </a:t>
            </a:r>
          </a:p>
        </p:txBody>
      </p:sp>
    </p:spTree>
    <p:extLst>
      <p:ext uri="{BB962C8B-B14F-4D97-AF65-F5344CB8AC3E}">
        <p14:creationId xmlns:p14="http://schemas.microsoft.com/office/powerpoint/2010/main" val="10557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19301"/>
            <a:ext cx="10018713" cy="1136799"/>
          </a:xfrm>
        </p:spPr>
        <p:txBody>
          <a:bodyPr/>
          <a:lstStyle/>
          <a:p>
            <a:r>
              <a:rPr lang="en-US" dirty="0"/>
              <a:t>Kerberos Protocol Steps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061" y="1756100"/>
            <a:ext cx="8445731" cy="486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791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a:t>Kerberos Weaknesses</a:t>
            </a:r>
          </a:p>
        </p:txBody>
      </p:sp>
      <p:sp>
        <p:nvSpPr>
          <p:cNvPr id="3" name="Content Placeholder 2"/>
          <p:cNvSpPr>
            <a:spLocks noGrp="1"/>
          </p:cNvSpPr>
          <p:nvPr>
            <p:ph idx="1"/>
          </p:nvPr>
        </p:nvSpPr>
        <p:spPr>
          <a:xfrm>
            <a:off x="1484310" y="1828801"/>
            <a:ext cx="10018713" cy="4355868"/>
          </a:xfrm>
        </p:spPr>
        <p:txBody>
          <a:bodyPr>
            <a:normAutofit/>
          </a:bodyPr>
          <a:lstStyle/>
          <a:p>
            <a:r>
              <a:rPr lang="en-US" dirty="0"/>
              <a:t>Requires continuous availability of trusted ticket-granting server for all access control and authentication checks</a:t>
            </a:r>
          </a:p>
          <a:p>
            <a:r>
              <a:rPr lang="en-US" dirty="0"/>
              <a:t>Password guessing could still work to get the valid secret key for a user. The whole system is still dependent on the user password</a:t>
            </a:r>
          </a:p>
          <a:p>
            <a:r>
              <a:rPr lang="en-US" dirty="0"/>
              <a:t>Kerberos does not scale well as the number of service servers is increased</a:t>
            </a:r>
          </a:p>
          <a:p>
            <a:r>
              <a:rPr lang="en-US" dirty="0"/>
              <a:t>Network services cannot be accessed without obtaining Kerberos authentication. All applications run by users in the network need to go through Kerberos authentication</a:t>
            </a:r>
          </a:p>
        </p:txBody>
      </p:sp>
    </p:spTree>
    <p:extLst>
      <p:ext uri="{BB962C8B-B14F-4D97-AF65-F5344CB8AC3E}">
        <p14:creationId xmlns:p14="http://schemas.microsoft.com/office/powerpoint/2010/main" val="2441452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09996"/>
          </a:xfrm>
        </p:spPr>
        <p:txBody>
          <a:bodyPr/>
          <a:lstStyle/>
          <a:p>
            <a:r>
              <a:rPr lang="en-US" dirty="0"/>
              <a:t>Firewalls</a:t>
            </a:r>
          </a:p>
        </p:txBody>
      </p:sp>
      <p:sp>
        <p:nvSpPr>
          <p:cNvPr id="3" name="Content Placeholder 2"/>
          <p:cNvSpPr>
            <a:spLocks noGrp="1"/>
          </p:cNvSpPr>
          <p:nvPr>
            <p:ph idx="1"/>
          </p:nvPr>
        </p:nvSpPr>
        <p:spPr>
          <a:xfrm>
            <a:off x="1484310" y="1695797"/>
            <a:ext cx="10018713" cy="4538748"/>
          </a:xfrm>
        </p:spPr>
        <p:txBody>
          <a:bodyPr>
            <a:normAutofit/>
          </a:bodyPr>
          <a:lstStyle/>
          <a:p>
            <a:r>
              <a:rPr lang="en-US" dirty="0"/>
              <a:t>Device that filters traffic between a “less trustworthy” outside network and a “protected” inside network  </a:t>
            </a:r>
          </a:p>
          <a:p>
            <a:r>
              <a:rPr lang="en-US" dirty="0"/>
              <a:t>Firewall often implemented in software; basically code running on  dedicated computer located in the periphery of network to be protected</a:t>
            </a:r>
          </a:p>
          <a:p>
            <a:r>
              <a:rPr lang="en-US" dirty="0"/>
              <a:t>All traffic exiting and entering network should go through the firewall. </a:t>
            </a:r>
          </a:p>
          <a:p>
            <a:r>
              <a:rPr lang="en-US" dirty="0"/>
              <a:t>Hence, the firewall often a bottleneck for network performance</a:t>
            </a:r>
          </a:p>
          <a:p>
            <a:r>
              <a:rPr lang="en-US" dirty="0"/>
              <a:t>Design often makes use of either “default-deny” or “default-allow” approach </a:t>
            </a:r>
          </a:p>
        </p:txBody>
      </p:sp>
    </p:spTree>
    <p:extLst>
      <p:ext uri="{BB962C8B-B14F-4D97-AF65-F5344CB8AC3E}">
        <p14:creationId xmlns:p14="http://schemas.microsoft.com/office/powerpoint/2010/main" val="98542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59625"/>
          </a:xfrm>
        </p:spPr>
        <p:txBody>
          <a:bodyPr/>
          <a:lstStyle/>
          <a:p>
            <a:r>
              <a:rPr lang="en-US" dirty="0"/>
              <a:t>Firewall Types</a:t>
            </a:r>
          </a:p>
        </p:txBody>
      </p:sp>
      <p:sp>
        <p:nvSpPr>
          <p:cNvPr id="3" name="Content Placeholder 2"/>
          <p:cNvSpPr>
            <a:spLocks noGrp="1"/>
          </p:cNvSpPr>
          <p:nvPr>
            <p:ph idx="1"/>
          </p:nvPr>
        </p:nvSpPr>
        <p:spPr>
          <a:xfrm>
            <a:off x="1484310" y="1845425"/>
            <a:ext cx="10018713" cy="4056611"/>
          </a:xfrm>
        </p:spPr>
        <p:txBody>
          <a:bodyPr>
            <a:normAutofit fontScale="92500"/>
          </a:bodyPr>
          <a:lstStyle/>
          <a:p>
            <a:r>
              <a:rPr lang="en-US" dirty="0"/>
              <a:t>Packet filtering firewall controls access to packets based on network address, IP address or port numbers (representing specific transport layer protocols). </a:t>
            </a:r>
          </a:p>
          <a:p>
            <a:r>
              <a:rPr lang="en-US" dirty="0" err="1"/>
              <a:t>Stateful</a:t>
            </a:r>
            <a:r>
              <a:rPr lang="en-US" dirty="0"/>
              <a:t> firewalls examine each packet with regards to their overall placement in the packet series belonging to a specific connection</a:t>
            </a:r>
          </a:p>
          <a:p>
            <a:r>
              <a:rPr lang="en-US" dirty="0"/>
              <a:t>Application proxy firewall acts as intermediate gateway attempting to look not only at packet headers but also at the data inside the packets entering or leaving the network to be protected</a:t>
            </a:r>
          </a:p>
          <a:p>
            <a:r>
              <a:rPr lang="en-US" dirty="0"/>
              <a:t> Personal firewall is an application program running on a specific computer system</a:t>
            </a:r>
          </a:p>
          <a:p>
            <a:pPr lvl="1"/>
            <a:r>
              <a:rPr lang="en-US" dirty="0"/>
              <a:t> Can also be configured to function as a virus scanner </a:t>
            </a:r>
          </a:p>
        </p:txBody>
      </p:sp>
    </p:spTree>
    <p:extLst>
      <p:ext uri="{BB962C8B-B14F-4D97-AF65-F5344CB8AC3E}">
        <p14:creationId xmlns:p14="http://schemas.microsoft.com/office/powerpoint/2010/main" val="22351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340" y="254274"/>
            <a:ext cx="9661611" cy="6353560"/>
          </a:xfrm>
          <a:prstGeom prst="rect">
            <a:avLst/>
          </a:prstGeom>
          <a:ln>
            <a:noFill/>
          </a:ln>
          <a:effectLst>
            <a:softEdge rad="112500"/>
          </a:effectLst>
        </p:spPr>
      </p:pic>
    </p:spTree>
    <p:extLst>
      <p:ext uri="{BB962C8B-B14F-4D97-AF65-F5344CB8AC3E}">
        <p14:creationId xmlns:p14="http://schemas.microsoft.com/office/powerpoint/2010/main" val="495734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Layered Firewall Approach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400" y="2438399"/>
            <a:ext cx="10676570" cy="3563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260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93371"/>
          </a:xfrm>
        </p:spPr>
        <p:txBody>
          <a:bodyPr/>
          <a:lstStyle/>
          <a:p>
            <a:r>
              <a:rPr lang="en-US" dirty="0"/>
              <a:t>Secure Email</a:t>
            </a:r>
          </a:p>
        </p:txBody>
      </p:sp>
      <p:sp>
        <p:nvSpPr>
          <p:cNvPr id="3" name="Content Placeholder 2"/>
          <p:cNvSpPr>
            <a:spLocks noGrp="1"/>
          </p:cNvSpPr>
          <p:nvPr>
            <p:ph idx="1"/>
          </p:nvPr>
        </p:nvSpPr>
        <p:spPr>
          <a:xfrm>
            <a:off x="1484310" y="1679171"/>
            <a:ext cx="10018713" cy="4621876"/>
          </a:xfrm>
        </p:spPr>
        <p:txBody>
          <a:bodyPr>
            <a:normAutofit/>
          </a:bodyPr>
          <a:lstStyle/>
          <a:p>
            <a:r>
              <a:rPr lang="en-US" dirty="0"/>
              <a:t>The key requirements [6] for secure e-mail are as follows:</a:t>
            </a:r>
          </a:p>
          <a:p>
            <a:pPr lvl="1"/>
            <a:r>
              <a:rPr lang="en-US" dirty="0"/>
              <a:t>Confidentiality: E-mail contents should not be exposed on the path from the sender to the receiver</a:t>
            </a:r>
          </a:p>
          <a:p>
            <a:pPr lvl="1"/>
            <a:r>
              <a:rPr lang="en-US" dirty="0"/>
              <a:t>Integrity: The receiver should see in the e-mail, the same content which the sender sent</a:t>
            </a:r>
          </a:p>
          <a:p>
            <a:pPr lvl="1"/>
            <a:r>
              <a:rPr lang="en-US" dirty="0"/>
              <a:t>Authenticity: Receiver should be able to verify that the e-mail message indeed came from the sender</a:t>
            </a:r>
          </a:p>
          <a:p>
            <a:pPr lvl="1"/>
            <a:r>
              <a:rPr lang="en-US" dirty="0"/>
              <a:t>Non-repudiation: The sender of the e-mail cannot deny having sent the message</a:t>
            </a:r>
          </a:p>
        </p:txBody>
      </p:sp>
    </p:spTree>
    <p:extLst>
      <p:ext uri="{BB962C8B-B14F-4D97-AF65-F5344CB8AC3E}">
        <p14:creationId xmlns:p14="http://schemas.microsoft.com/office/powerpoint/2010/main" val="2706401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425633"/>
          </a:xfrm>
        </p:spPr>
        <p:txBody>
          <a:bodyPr/>
          <a:lstStyle/>
          <a:p>
            <a:r>
              <a:rPr lang="en-US" dirty="0"/>
              <a:t>S/MIME (Secure/ Multi-purpose Internet Mail Extensions) </a:t>
            </a:r>
          </a:p>
        </p:txBody>
      </p:sp>
      <p:sp>
        <p:nvSpPr>
          <p:cNvPr id="3" name="Content Placeholder 2"/>
          <p:cNvSpPr>
            <a:spLocks noGrp="1"/>
          </p:cNvSpPr>
          <p:nvPr>
            <p:ph idx="1"/>
          </p:nvPr>
        </p:nvSpPr>
        <p:spPr>
          <a:xfrm>
            <a:off x="1484310" y="2438399"/>
            <a:ext cx="10018713" cy="3879274"/>
          </a:xfrm>
        </p:spPr>
        <p:txBody>
          <a:bodyPr/>
          <a:lstStyle/>
          <a:p>
            <a:r>
              <a:rPr lang="en-US" dirty="0"/>
              <a:t>Secure e-mail standard commonly used in the Internet. Satisfies all four requirements for secure e-mail design</a:t>
            </a:r>
          </a:p>
          <a:p>
            <a:r>
              <a:rPr lang="en-US" dirty="0"/>
              <a:t>Four components of S/MIME:</a:t>
            </a:r>
          </a:p>
          <a:p>
            <a:pPr lvl="1"/>
            <a:r>
              <a:rPr lang="en-US" dirty="0"/>
              <a:t>Encrypted version of the original plaintext (e-mail message header and body)</a:t>
            </a:r>
          </a:p>
          <a:p>
            <a:pPr lvl="1"/>
            <a:r>
              <a:rPr lang="en-US" dirty="0"/>
              <a:t>Encrypted version of random session key used for symmetric encryption of original message header and body</a:t>
            </a:r>
          </a:p>
          <a:p>
            <a:pPr lvl="1"/>
            <a:r>
              <a:rPr lang="en-US" dirty="0"/>
              <a:t>Encrypted version of the hash of original e-mail message header and body</a:t>
            </a:r>
          </a:p>
          <a:p>
            <a:pPr lvl="1"/>
            <a:r>
              <a:rPr lang="en-US" dirty="0"/>
              <a:t>Encrypted version of the sender’s public-key certificate </a:t>
            </a:r>
          </a:p>
        </p:txBody>
      </p:sp>
    </p:spTree>
    <p:extLst>
      <p:ext uri="{BB962C8B-B14F-4D97-AF65-F5344CB8AC3E}">
        <p14:creationId xmlns:p14="http://schemas.microsoft.com/office/powerpoint/2010/main" val="1018741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4083" y="214776"/>
            <a:ext cx="6469811" cy="6469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5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Attacks </a:t>
            </a:r>
          </a:p>
        </p:txBody>
      </p:sp>
      <p:sp>
        <p:nvSpPr>
          <p:cNvPr id="3" name="Content Placeholder 2"/>
          <p:cNvSpPr>
            <a:spLocks noGrp="1"/>
          </p:cNvSpPr>
          <p:nvPr>
            <p:ph idx="1"/>
          </p:nvPr>
        </p:nvSpPr>
        <p:spPr/>
        <p:txBody>
          <a:bodyPr/>
          <a:lstStyle/>
          <a:p>
            <a:r>
              <a:rPr lang="en-US" dirty="0"/>
              <a:t>Networks are subject to attacks from malicious sources</a:t>
            </a:r>
          </a:p>
          <a:p>
            <a:r>
              <a:rPr lang="en-US" dirty="0"/>
              <a:t>Attacks can be from two categories to disrupt the network’s normal operation: </a:t>
            </a:r>
          </a:p>
          <a:p>
            <a:pPr lvl="1"/>
            <a:r>
              <a:rPr lang="en-US" dirty="0"/>
              <a:t>“Passive” when a network intruder intercepts data traveling through the network,</a:t>
            </a:r>
          </a:p>
          <a:p>
            <a:pPr lvl="1"/>
            <a:r>
              <a:rPr lang="en-US" dirty="0"/>
              <a:t>“Active” in which an intruder initiates commands</a:t>
            </a:r>
          </a:p>
        </p:txBody>
      </p:sp>
    </p:spTree>
    <p:extLst>
      <p:ext uri="{BB962C8B-B14F-4D97-AF65-F5344CB8AC3E}">
        <p14:creationId xmlns:p14="http://schemas.microsoft.com/office/powerpoint/2010/main" val="113676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Passive/Active Attacks</a:t>
            </a:r>
          </a:p>
        </p:txBody>
      </p:sp>
      <p:sp>
        <p:nvSpPr>
          <p:cNvPr id="3" name="Content Placeholder 2"/>
          <p:cNvSpPr>
            <a:spLocks noGrp="1"/>
          </p:cNvSpPr>
          <p:nvPr>
            <p:ph idx="1"/>
          </p:nvPr>
        </p:nvSpPr>
        <p:spPr/>
        <p:txBody>
          <a:bodyPr>
            <a:normAutofit fontScale="92500" lnSpcReduction="20000"/>
          </a:bodyPr>
          <a:lstStyle/>
          <a:p>
            <a:r>
              <a:rPr lang="en-US" dirty="0"/>
              <a:t> Passive</a:t>
            </a:r>
          </a:p>
          <a:p>
            <a:pPr lvl="1"/>
            <a:r>
              <a:rPr lang="en-US" dirty="0"/>
              <a:t>Network</a:t>
            </a:r>
          </a:p>
          <a:p>
            <a:pPr lvl="1"/>
            <a:r>
              <a:rPr lang="en-US" dirty="0"/>
              <a:t>Wiretapping</a:t>
            </a:r>
          </a:p>
          <a:p>
            <a:pPr lvl="1"/>
            <a:r>
              <a:rPr lang="en-US" dirty="0"/>
              <a:t>Port scanner</a:t>
            </a:r>
          </a:p>
          <a:p>
            <a:pPr lvl="1"/>
            <a:r>
              <a:rPr lang="en-US" dirty="0"/>
              <a:t>Idle scan</a:t>
            </a:r>
          </a:p>
          <a:p>
            <a:r>
              <a:rPr lang="en-US" dirty="0"/>
              <a:t>Active</a:t>
            </a:r>
          </a:p>
          <a:p>
            <a:pPr lvl="1"/>
            <a:r>
              <a:rPr lang="en-US" dirty="0"/>
              <a:t>Denial-of-service attack</a:t>
            </a:r>
          </a:p>
          <a:p>
            <a:pPr lvl="1"/>
            <a:r>
              <a:rPr lang="en-US" dirty="0"/>
              <a:t>DNS spoofing </a:t>
            </a:r>
          </a:p>
        </p:txBody>
      </p:sp>
    </p:spTree>
    <p:extLst>
      <p:ext uri="{BB962C8B-B14F-4D97-AF65-F5344CB8AC3E}">
        <p14:creationId xmlns:p14="http://schemas.microsoft.com/office/powerpoint/2010/main" val="757868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Attacks </a:t>
            </a:r>
          </a:p>
        </p:txBody>
      </p:sp>
      <p:sp>
        <p:nvSpPr>
          <p:cNvPr id="3" name="Content Placeholder 2"/>
          <p:cNvSpPr>
            <a:spLocks noGrp="1"/>
          </p:cNvSpPr>
          <p:nvPr>
            <p:ph idx="1"/>
          </p:nvPr>
        </p:nvSpPr>
        <p:spPr>
          <a:xfrm>
            <a:off x="1689811" y="2121408"/>
            <a:ext cx="9864419" cy="4203803"/>
          </a:xfrm>
        </p:spPr>
        <p:txBody>
          <a:bodyPr>
            <a:normAutofit fontScale="70000" lnSpcReduction="20000"/>
          </a:bodyPr>
          <a:lstStyle/>
          <a:p>
            <a:r>
              <a:rPr lang="en-US" dirty="0"/>
              <a:t>Man in the Middle</a:t>
            </a:r>
          </a:p>
          <a:p>
            <a:r>
              <a:rPr lang="en-US" dirty="0"/>
              <a:t>ARP poisoning</a:t>
            </a:r>
          </a:p>
          <a:p>
            <a:r>
              <a:rPr lang="en-US" dirty="0" err="1"/>
              <a:t>VLAN_hopping</a:t>
            </a:r>
            <a:endParaRPr lang="en-US" dirty="0"/>
          </a:p>
          <a:p>
            <a:r>
              <a:rPr lang="en-US" dirty="0"/>
              <a:t>Smurf attack</a:t>
            </a:r>
          </a:p>
          <a:p>
            <a:r>
              <a:rPr lang="en-US" dirty="0"/>
              <a:t>Buffer overflow</a:t>
            </a:r>
          </a:p>
          <a:p>
            <a:r>
              <a:rPr lang="en-US" dirty="0"/>
              <a:t>Heap overflow</a:t>
            </a:r>
          </a:p>
          <a:p>
            <a:r>
              <a:rPr lang="en-US" dirty="0"/>
              <a:t>Format string attack</a:t>
            </a:r>
          </a:p>
          <a:p>
            <a:r>
              <a:rPr lang="en-US" dirty="0"/>
              <a:t>SQL injection</a:t>
            </a:r>
          </a:p>
          <a:p>
            <a:r>
              <a:rPr lang="en-US" dirty="0"/>
              <a:t>Phishing</a:t>
            </a:r>
          </a:p>
          <a:p>
            <a:r>
              <a:rPr lang="en-US" dirty="0"/>
              <a:t>Cross-site scripting</a:t>
            </a:r>
          </a:p>
          <a:p>
            <a:r>
              <a:rPr lang="en-US" dirty="0"/>
              <a:t>CSRF</a:t>
            </a:r>
          </a:p>
          <a:p>
            <a:r>
              <a:rPr lang="en-US" dirty="0"/>
              <a:t>Cyber-attack</a:t>
            </a:r>
          </a:p>
        </p:txBody>
      </p:sp>
    </p:spTree>
    <p:extLst>
      <p:ext uri="{BB962C8B-B14F-4D97-AF65-F5344CB8AC3E}">
        <p14:creationId xmlns:p14="http://schemas.microsoft.com/office/powerpoint/2010/main" val="4114588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26375"/>
          </a:xfrm>
        </p:spPr>
        <p:txBody>
          <a:bodyPr/>
          <a:lstStyle/>
          <a:p>
            <a:r>
              <a:rPr lang="en-US" dirty="0"/>
              <a:t>Wiretapping</a:t>
            </a:r>
          </a:p>
        </p:txBody>
      </p:sp>
      <p:sp>
        <p:nvSpPr>
          <p:cNvPr id="3" name="Content Placeholder 2"/>
          <p:cNvSpPr>
            <a:spLocks noGrp="1"/>
          </p:cNvSpPr>
          <p:nvPr>
            <p:ph idx="1"/>
          </p:nvPr>
        </p:nvSpPr>
        <p:spPr>
          <a:xfrm>
            <a:off x="1484310" y="1812175"/>
            <a:ext cx="10018713" cy="4522123"/>
          </a:xfrm>
        </p:spPr>
        <p:txBody>
          <a:bodyPr/>
          <a:lstStyle/>
          <a:p>
            <a:r>
              <a:rPr lang="en-US" dirty="0"/>
              <a:t>Process of extracting information as it flows through a wire</a:t>
            </a:r>
          </a:p>
          <a:p>
            <a:r>
              <a:rPr lang="en-US" dirty="0"/>
              <a:t>The process of wiretapping differs depending on communication medium used </a:t>
            </a:r>
          </a:p>
          <a:p>
            <a:r>
              <a:rPr lang="en-US" dirty="0"/>
              <a:t>In cables, wiretapping can be done through the use of a packet sniffer or through inductance</a:t>
            </a:r>
          </a:p>
          <a:p>
            <a:r>
              <a:rPr lang="en-US" dirty="0"/>
              <a:t>Wireless signals are broadcast through open space and are more susceptible for tapping</a:t>
            </a:r>
          </a:p>
          <a:p>
            <a:r>
              <a:rPr lang="en-US" dirty="0"/>
              <a:t>Optical fibers are more secure than any other transmission media </a:t>
            </a:r>
          </a:p>
        </p:txBody>
      </p:sp>
    </p:spTree>
    <p:extLst>
      <p:ext uri="{BB962C8B-B14F-4D97-AF65-F5344CB8AC3E}">
        <p14:creationId xmlns:p14="http://schemas.microsoft.com/office/powerpoint/2010/main" val="405584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09996"/>
          </a:xfrm>
        </p:spPr>
        <p:txBody>
          <a:bodyPr/>
          <a:lstStyle/>
          <a:p>
            <a:r>
              <a:rPr lang="en-US" dirty="0"/>
              <a:t>TCP Session Hijacking</a:t>
            </a:r>
          </a:p>
        </p:txBody>
      </p:sp>
      <p:sp>
        <p:nvSpPr>
          <p:cNvPr id="3" name="Content Placeholder 2"/>
          <p:cNvSpPr>
            <a:spLocks noGrp="1"/>
          </p:cNvSpPr>
          <p:nvPr>
            <p:ph idx="1"/>
          </p:nvPr>
        </p:nvSpPr>
        <p:spPr>
          <a:xfrm>
            <a:off x="1484310" y="1695797"/>
            <a:ext cx="10018713" cy="4095403"/>
          </a:xfrm>
        </p:spPr>
        <p:txBody>
          <a:bodyPr/>
          <a:lstStyle/>
          <a:p>
            <a:r>
              <a:rPr lang="en-US" dirty="0"/>
              <a:t>TCP session hijacking refers to the act of taking over an already established TCP session and injecting packets into the stream that are processed by the receiver as if the packets are coming from the authentic owner of the session</a:t>
            </a:r>
          </a:p>
          <a:p>
            <a:r>
              <a:rPr lang="en-US" dirty="0"/>
              <a:t>To successfully hijack an existing TCP session, an attacker has to first desynchronize the session and then inject the intended commands</a:t>
            </a:r>
          </a:p>
          <a:p>
            <a:r>
              <a:rPr lang="en-US" dirty="0"/>
              <a:t>Attacker injects unfamiliar packets into the data stream and creates an ACK storm and can quickly bring down performance of the network</a:t>
            </a:r>
          </a:p>
        </p:txBody>
      </p:sp>
    </p:spTree>
    <p:extLst>
      <p:ext uri="{BB962C8B-B14F-4D97-AF65-F5344CB8AC3E}">
        <p14:creationId xmlns:p14="http://schemas.microsoft.com/office/powerpoint/2010/main" val="2728342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309255"/>
          </a:xfrm>
        </p:spPr>
        <p:txBody>
          <a:bodyPr/>
          <a:lstStyle/>
          <a:p>
            <a:r>
              <a:rPr lang="en-US" dirty="0"/>
              <a:t>Man in the Middle Attack</a:t>
            </a:r>
          </a:p>
        </p:txBody>
      </p:sp>
      <p:sp>
        <p:nvSpPr>
          <p:cNvPr id="3" name="Content Placeholder 2"/>
          <p:cNvSpPr>
            <a:spLocks noGrp="1"/>
          </p:cNvSpPr>
          <p:nvPr>
            <p:ph idx="1"/>
          </p:nvPr>
        </p:nvSpPr>
        <p:spPr/>
        <p:txBody>
          <a:bodyPr/>
          <a:lstStyle/>
          <a:p>
            <a:r>
              <a:rPr lang="en-US" dirty="0"/>
              <a:t>Attacker can read, modify and insert messages between two communicating parties, without either party knowing that the link between them has been compromised</a:t>
            </a:r>
          </a:p>
          <a:p>
            <a:r>
              <a:rPr lang="en-US" dirty="0"/>
              <a:t> Must be able to observe and intercept messages between the two victims</a:t>
            </a:r>
          </a:p>
        </p:txBody>
      </p:sp>
    </p:spTree>
    <p:extLst>
      <p:ext uri="{BB962C8B-B14F-4D97-AF65-F5344CB8AC3E}">
        <p14:creationId xmlns:p14="http://schemas.microsoft.com/office/powerpoint/2010/main" val="187173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lstStyle/>
          <a:p>
            <a:r>
              <a:rPr lang="en-US" dirty="0"/>
              <a:t>Network security refers to any activities designed to protect your network</a:t>
            </a:r>
          </a:p>
          <a:p>
            <a:r>
              <a:rPr lang="en-US" dirty="0"/>
              <a:t>Specifically, these activities protect the usability, reliability, integrity, and safety of your network and data </a:t>
            </a:r>
          </a:p>
          <a:p>
            <a:r>
              <a:rPr lang="en-US" dirty="0"/>
              <a:t>Effective network security targets a variety of threats and stops them from entering or spreading on your network</a:t>
            </a:r>
          </a:p>
        </p:txBody>
      </p:sp>
    </p:spTree>
    <p:extLst>
      <p:ext uri="{BB962C8B-B14F-4D97-AF65-F5344CB8AC3E}">
        <p14:creationId xmlns:p14="http://schemas.microsoft.com/office/powerpoint/2010/main" val="1180131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a:t>DDoS Attack</a:t>
            </a:r>
          </a:p>
        </p:txBody>
      </p:sp>
      <p:sp>
        <p:nvSpPr>
          <p:cNvPr id="3" name="Content Placeholder 2"/>
          <p:cNvSpPr>
            <a:spLocks noGrp="1"/>
          </p:cNvSpPr>
          <p:nvPr>
            <p:ph idx="1"/>
          </p:nvPr>
        </p:nvSpPr>
        <p:spPr>
          <a:xfrm>
            <a:off x="1484310" y="2128059"/>
            <a:ext cx="10018713" cy="3663142"/>
          </a:xfrm>
        </p:spPr>
        <p:txBody>
          <a:bodyPr>
            <a:normAutofit/>
          </a:bodyPr>
          <a:lstStyle/>
          <a:p>
            <a:r>
              <a:rPr lang="en-US" dirty="0"/>
              <a:t>This involves breaking into hundreds or thousands of machines all over the Internet </a:t>
            </a:r>
          </a:p>
          <a:p>
            <a:r>
              <a:rPr lang="en-US" dirty="0"/>
              <a:t>Attacker installs malicious software on all compromised machines (called zombies) and controls them to launch coordinated attacks on victim sites </a:t>
            </a:r>
          </a:p>
          <a:p>
            <a:r>
              <a:rPr lang="en-US" dirty="0"/>
              <a:t>DDoS attacks normally aimed at exhausting the network bandwidth, overwhelming a router’s processing capacity and breaking network connectivity to the victims </a:t>
            </a:r>
          </a:p>
        </p:txBody>
      </p:sp>
    </p:spTree>
    <p:extLst>
      <p:ext uri="{BB962C8B-B14F-4D97-AF65-F5344CB8AC3E}">
        <p14:creationId xmlns:p14="http://schemas.microsoft.com/office/powerpoint/2010/main" val="1013338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day/Zero hour attacks </a:t>
            </a:r>
          </a:p>
        </p:txBody>
      </p:sp>
      <p:sp>
        <p:nvSpPr>
          <p:cNvPr id="3" name="Content Placeholder 2"/>
          <p:cNvSpPr>
            <a:spLocks noGrp="1"/>
          </p:cNvSpPr>
          <p:nvPr>
            <p:ph idx="1"/>
          </p:nvPr>
        </p:nvSpPr>
        <p:spPr/>
        <p:txBody>
          <a:bodyPr/>
          <a:lstStyle/>
          <a:p>
            <a:r>
              <a:rPr lang="en-US" dirty="0"/>
              <a:t>A zero-day (also known as zero-hour or 0-day) vulnerability is an undisclosed computer application vulnerability that could be exploited to adversely affect the computer programs, data, additional computers or a network </a:t>
            </a:r>
          </a:p>
          <a:p>
            <a:r>
              <a:rPr lang="en-US" dirty="0"/>
              <a:t>It is known as a "zero-day" because, once the flaw becomes known, the application author has zero days in which to plan and advise any mitigation against its exploitation (by, for example, advising workarounds or issuing patches)</a:t>
            </a:r>
          </a:p>
        </p:txBody>
      </p:sp>
    </p:spTree>
    <p:extLst>
      <p:ext uri="{BB962C8B-B14F-4D97-AF65-F5344CB8AC3E}">
        <p14:creationId xmlns:p14="http://schemas.microsoft.com/office/powerpoint/2010/main" val="184320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FA367-DCEF-44A1-B7A3-D08D32495AAA}"/>
              </a:ext>
            </a:extLst>
          </p:cNvPr>
          <p:cNvSpPr>
            <a:spLocks noGrp="1"/>
          </p:cNvSpPr>
          <p:nvPr>
            <p:ph type="title"/>
          </p:nvPr>
        </p:nvSpPr>
        <p:spPr/>
        <p:txBody>
          <a:bodyPr/>
          <a:lstStyle/>
          <a:p>
            <a:r>
              <a:rPr lang="en-US" dirty="0"/>
              <a:t>802.11ax Introduction</a:t>
            </a:r>
          </a:p>
        </p:txBody>
      </p:sp>
      <p:sp>
        <p:nvSpPr>
          <p:cNvPr id="5" name="Text Placeholder 4">
            <a:extLst>
              <a:ext uri="{FF2B5EF4-FFF2-40B4-BE49-F238E27FC236}">
                <a16:creationId xmlns:a16="http://schemas.microsoft.com/office/drawing/2014/main" id="{82642BC4-8B84-46BF-B991-8DE9EBD7EB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330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EA21-09E8-4822-9574-3C9A78148AA2}"/>
              </a:ext>
            </a:extLst>
          </p:cNvPr>
          <p:cNvSpPr>
            <a:spLocks noGrp="1"/>
          </p:cNvSpPr>
          <p:nvPr>
            <p:ph type="title"/>
          </p:nvPr>
        </p:nvSpPr>
        <p:spPr>
          <a:xfrm>
            <a:off x="1484311" y="685801"/>
            <a:ext cx="10018713" cy="843742"/>
          </a:xfrm>
        </p:spPr>
        <p:txBody>
          <a:bodyPr/>
          <a:lstStyle/>
          <a:p>
            <a:r>
              <a:rPr lang="en-US" dirty="0"/>
              <a:t>What is 802.11ax?</a:t>
            </a:r>
          </a:p>
        </p:txBody>
      </p:sp>
      <p:sp>
        <p:nvSpPr>
          <p:cNvPr id="3" name="Content Placeholder 2">
            <a:extLst>
              <a:ext uri="{FF2B5EF4-FFF2-40B4-BE49-F238E27FC236}">
                <a16:creationId xmlns:a16="http://schemas.microsoft.com/office/drawing/2014/main" id="{C669C743-1392-4282-BEC1-9ED6CB550B1C}"/>
              </a:ext>
            </a:extLst>
          </p:cNvPr>
          <p:cNvSpPr>
            <a:spLocks noGrp="1"/>
          </p:cNvSpPr>
          <p:nvPr>
            <p:ph idx="1"/>
          </p:nvPr>
        </p:nvSpPr>
        <p:spPr>
          <a:xfrm>
            <a:off x="1484310" y="1529543"/>
            <a:ext cx="10018713" cy="4937759"/>
          </a:xfrm>
        </p:spPr>
        <p:txBody>
          <a:bodyPr/>
          <a:lstStyle/>
          <a:p>
            <a:r>
              <a:rPr lang="en-US" dirty="0"/>
              <a:t>802.11ax (High Efficiency Wireless) is designed specifically for high-density public environments, like trains, stadiums and airports. </a:t>
            </a:r>
          </a:p>
          <a:p>
            <a:r>
              <a:rPr lang="en-US" dirty="0"/>
              <a:t>It also will be beneficial in Internet of Things (IoT) deployments, in heavy-usage homes, in apartment buildings and in offices that use bandwidth-hogging applications like videoconferencing</a:t>
            </a:r>
          </a:p>
          <a:p>
            <a:r>
              <a:rPr lang="en-US" dirty="0"/>
              <a:t>802.11ax is also designed for cellular data offloading</a:t>
            </a:r>
          </a:p>
          <a:p>
            <a:pPr lvl="1"/>
            <a:r>
              <a:rPr lang="en-US" sz="2400" dirty="0"/>
              <a:t>In this scenario, the cellular network offloads wireless traffic to a complementary Wi-Fi network in cases where local cell reception is poor or in situations where the cell network is being taxed</a:t>
            </a:r>
          </a:p>
        </p:txBody>
      </p:sp>
    </p:spTree>
    <p:extLst>
      <p:ext uri="{BB962C8B-B14F-4D97-AF65-F5344CB8AC3E}">
        <p14:creationId xmlns:p14="http://schemas.microsoft.com/office/powerpoint/2010/main" val="1288561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AFAA-E3DF-44DF-871C-D76543AA1173}"/>
              </a:ext>
            </a:extLst>
          </p:cNvPr>
          <p:cNvSpPr>
            <a:spLocks noGrp="1"/>
          </p:cNvSpPr>
          <p:nvPr>
            <p:ph type="title"/>
          </p:nvPr>
        </p:nvSpPr>
        <p:spPr>
          <a:xfrm>
            <a:off x="1484311" y="685800"/>
            <a:ext cx="10018713" cy="943495"/>
          </a:xfrm>
        </p:spPr>
        <p:txBody>
          <a:bodyPr/>
          <a:lstStyle/>
          <a:p>
            <a:r>
              <a:rPr lang="en-US" dirty="0"/>
              <a:t>What is 802.11ax trying to solve?</a:t>
            </a:r>
          </a:p>
        </p:txBody>
      </p:sp>
      <p:sp>
        <p:nvSpPr>
          <p:cNvPr id="3" name="Content Placeholder 2">
            <a:extLst>
              <a:ext uri="{FF2B5EF4-FFF2-40B4-BE49-F238E27FC236}">
                <a16:creationId xmlns:a16="http://schemas.microsoft.com/office/drawing/2014/main" id="{C2D91657-A9B3-43CF-928F-D0054326CE5D}"/>
              </a:ext>
            </a:extLst>
          </p:cNvPr>
          <p:cNvSpPr>
            <a:spLocks noGrp="1"/>
          </p:cNvSpPr>
          <p:nvPr>
            <p:ph idx="1"/>
          </p:nvPr>
        </p:nvSpPr>
        <p:spPr>
          <a:xfrm>
            <a:off x="1484310" y="1629295"/>
            <a:ext cx="10018713" cy="4542905"/>
          </a:xfrm>
        </p:spPr>
        <p:txBody>
          <a:bodyPr/>
          <a:lstStyle/>
          <a:p>
            <a:r>
              <a:rPr lang="en-US" dirty="0"/>
              <a:t>The fundamental problems with Wi-Fi are that bandwidth is shared among endpoint devices, access points can have overlapping coverage areas, especially in dense deployments, and end users can be moving between access points</a:t>
            </a:r>
          </a:p>
          <a:p>
            <a:r>
              <a:rPr lang="en-US" dirty="0"/>
              <a:t>802.11ax promises improved performance, extended coverage and longer battery life</a:t>
            </a:r>
          </a:p>
          <a:p>
            <a:r>
              <a:rPr lang="en-US" dirty="0"/>
              <a:t>802.11ax can deliver a single stream at 3.5Gbps, and with new multiplexing technology borrowed from the world of LTE cellular, can deliver four simultaneous streams to a single endpoint for a total theoretical bandwidth of an astounding 14Gbps</a:t>
            </a:r>
          </a:p>
        </p:txBody>
      </p:sp>
    </p:spTree>
    <p:extLst>
      <p:ext uri="{BB962C8B-B14F-4D97-AF65-F5344CB8AC3E}">
        <p14:creationId xmlns:p14="http://schemas.microsoft.com/office/powerpoint/2010/main" val="184082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172E-EF93-4B6E-B2B1-018E08AA95CE}"/>
              </a:ext>
            </a:extLst>
          </p:cNvPr>
          <p:cNvSpPr>
            <a:spLocks noGrp="1"/>
          </p:cNvSpPr>
          <p:nvPr>
            <p:ph type="title"/>
          </p:nvPr>
        </p:nvSpPr>
        <p:spPr>
          <a:xfrm>
            <a:off x="1484311" y="685800"/>
            <a:ext cx="10018713" cy="943495"/>
          </a:xfrm>
        </p:spPr>
        <p:txBody>
          <a:bodyPr/>
          <a:lstStyle/>
          <a:p>
            <a:r>
              <a:rPr lang="en-US" dirty="0"/>
              <a:t>How does 802.11ax work?          1 of 2 </a:t>
            </a:r>
          </a:p>
        </p:txBody>
      </p:sp>
      <p:sp>
        <p:nvSpPr>
          <p:cNvPr id="3" name="Content Placeholder 2">
            <a:extLst>
              <a:ext uri="{FF2B5EF4-FFF2-40B4-BE49-F238E27FC236}">
                <a16:creationId xmlns:a16="http://schemas.microsoft.com/office/drawing/2014/main" id="{D84E1B4B-91D1-417A-B458-07AF58E99670}"/>
              </a:ext>
            </a:extLst>
          </p:cNvPr>
          <p:cNvSpPr>
            <a:spLocks noGrp="1"/>
          </p:cNvSpPr>
          <p:nvPr>
            <p:ph idx="1"/>
          </p:nvPr>
        </p:nvSpPr>
        <p:spPr>
          <a:xfrm>
            <a:off x="1484310" y="1629295"/>
            <a:ext cx="10018713" cy="4161905"/>
          </a:xfrm>
        </p:spPr>
        <p:txBody>
          <a:bodyPr/>
          <a:lstStyle/>
          <a:p>
            <a:r>
              <a:rPr lang="en-US" dirty="0"/>
              <a:t>It takes a variety of well-understood wireless techniques and combines them in a way that achieves a significant advance over previous standards,  yet it maintains backward compatibility with 802.11ac and 802.11n</a:t>
            </a:r>
          </a:p>
          <a:p>
            <a:r>
              <a:rPr lang="en-US" dirty="0"/>
              <a:t>It delivers a nearly 40 percent increase in pure throughput thanks to higher order QAM modulation, which allows for more data to be transmitted per packet</a:t>
            </a:r>
          </a:p>
          <a:p>
            <a:r>
              <a:rPr lang="en-US" dirty="0"/>
              <a:t>It also achieves more efficient spectrum utilization</a:t>
            </a:r>
          </a:p>
          <a:p>
            <a:endParaRPr lang="en-US" dirty="0"/>
          </a:p>
        </p:txBody>
      </p:sp>
    </p:spTree>
    <p:extLst>
      <p:ext uri="{BB962C8B-B14F-4D97-AF65-F5344CB8AC3E}">
        <p14:creationId xmlns:p14="http://schemas.microsoft.com/office/powerpoint/2010/main" val="126506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1D46-8165-4A3D-8949-DC5CE78762A1}"/>
              </a:ext>
            </a:extLst>
          </p:cNvPr>
          <p:cNvSpPr>
            <a:spLocks noGrp="1"/>
          </p:cNvSpPr>
          <p:nvPr>
            <p:ph type="title"/>
          </p:nvPr>
        </p:nvSpPr>
        <p:spPr>
          <a:xfrm>
            <a:off x="1484311" y="685801"/>
            <a:ext cx="10018713" cy="827116"/>
          </a:xfrm>
        </p:spPr>
        <p:txBody>
          <a:bodyPr/>
          <a:lstStyle/>
          <a:p>
            <a:r>
              <a:rPr lang="en-US" dirty="0"/>
              <a:t>How does 802.11ax work?          2 of 2 </a:t>
            </a:r>
          </a:p>
        </p:txBody>
      </p:sp>
      <p:sp>
        <p:nvSpPr>
          <p:cNvPr id="3" name="Content Placeholder 2">
            <a:extLst>
              <a:ext uri="{FF2B5EF4-FFF2-40B4-BE49-F238E27FC236}">
                <a16:creationId xmlns:a16="http://schemas.microsoft.com/office/drawing/2014/main" id="{84740F98-D7B6-481E-8CE3-CF60CCC0ABD1}"/>
              </a:ext>
            </a:extLst>
          </p:cNvPr>
          <p:cNvSpPr>
            <a:spLocks noGrp="1"/>
          </p:cNvSpPr>
          <p:nvPr>
            <p:ph idx="1"/>
          </p:nvPr>
        </p:nvSpPr>
        <p:spPr>
          <a:xfrm>
            <a:off x="1484310" y="1512917"/>
            <a:ext cx="10018713" cy="4659282"/>
          </a:xfrm>
        </p:spPr>
        <p:txBody>
          <a:bodyPr>
            <a:normAutofit/>
          </a:bodyPr>
          <a:lstStyle/>
          <a:p>
            <a:r>
              <a:rPr lang="en-US" dirty="0"/>
              <a:t>The Wave 2 version of 802.11ac began using Multi-User, Multi-Input, Multiple Output (MU-MIMO), which allowed access points to send up to four streams simultaneously </a:t>
            </a:r>
          </a:p>
          <a:p>
            <a:r>
              <a:rPr lang="en-US" dirty="0"/>
              <a:t>802.11ax allows for eight simultaneous streams and makes use of explicit beamforming technology to aim those streams more accurately at the receiver’s antenna</a:t>
            </a:r>
          </a:p>
          <a:p>
            <a:r>
              <a:rPr lang="en-US" dirty="0"/>
              <a:t>Even more importantly, 802.11ax piggybacks on MU-MIMO with an LTE cellular base station technology called Orthogonal Frequency Division Multiple Access (OFDMA)</a:t>
            </a:r>
          </a:p>
          <a:p>
            <a:r>
              <a:rPr lang="en-US" dirty="0"/>
              <a:t>This allows each MU-MIMO stream to be split in four additional streams, boosting the effective bandwidth per user by four times</a:t>
            </a:r>
          </a:p>
        </p:txBody>
      </p:sp>
    </p:spTree>
    <p:extLst>
      <p:ext uri="{BB962C8B-B14F-4D97-AF65-F5344CB8AC3E}">
        <p14:creationId xmlns:p14="http://schemas.microsoft.com/office/powerpoint/2010/main" val="2173670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69152"/>
          </a:xfrm>
        </p:spPr>
        <p:txBody>
          <a:bodyPr/>
          <a:lstStyle/>
          <a:p>
            <a:r>
              <a:rPr lang="en-US" dirty="0"/>
              <a:t>Questions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1995" y="1654953"/>
            <a:ext cx="7366957" cy="5103292"/>
          </a:xfrm>
          <a:prstGeom prst="rect">
            <a:avLst/>
          </a:prstGeom>
          <a:ln>
            <a:noFill/>
          </a:ln>
          <a:effectLst>
            <a:softEdge rad="112500"/>
          </a:effectLst>
        </p:spPr>
      </p:pic>
    </p:spTree>
    <p:extLst>
      <p:ext uri="{BB962C8B-B14F-4D97-AF65-F5344CB8AC3E}">
        <p14:creationId xmlns:p14="http://schemas.microsoft.com/office/powerpoint/2010/main" val="2999717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6B0A0-3DC5-4812-8ADF-84D1B09E48CD}"/>
              </a:ext>
            </a:extLst>
          </p:cNvPr>
          <p:cNvSpPr>
            <a:spLocks noGrp="1"/>
          </p:cNvSpPr>
          <p:nvPr>
            <p:ph type="title"/>
          </p:nvPr>
        </p:nvSpPr>
        <p:spPr/>
        <p:txBody>
          <a:bodyPr/>
          <a:lstStyle/>
          <a:p>
            <a:r>
              <a:rPr lang="en-US" dirty="0"/>
              <a:t>802.11ax Back-up Slides</a:t>
            </a:r>
          </a:p>
        </p:txBody>
      </p:sp>
      <p:sp>
        <p:nvSpPr>
          <p:cNvPr id="5" name="Text Placeholder 4">
            <a:extLst>
              <a:ext uri="{FF2B5EF4-FFF2-40B4-BE49-F238E27FC236}">
                <a16:creationId xmlns:a16="http://schemas.microsoft.com/office/drawing/2014/main" id="{D30F090A-043D-4EA8-BCC2-97B3BB720E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865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E3F4-B140-49EF-88C5-39C076C2DBCB}"/>
              </a:ext>
            </a:extLst>
          </p:cNvPr>
          <p:cNvSpPr>
            <a:spLocks noGrp="1"/>
          </p:cNvSpPr>
          <p:nvPr>
            <p:ph type="title"/>
          </p:nvPr>
        </p:nvSpPr>
        <p:spPr/>
        <p:txBody>
          <a:bodyPr/>
          <a:lstStyle/>
          <a:p>
            <a:r>
              <a:rPr lang="en-US" dirty="0"/>
              <a:t>Radio</a:t>
            </a:r>
          </a:p>
        </p:txBody>
      </p:sp>
      <p:sp>
        <p:nvSpPr>
          <p:cNvPr id="3" name="Content Placeholder 2">
            <a:extLst>
              <a:ext uri="{FF2B5EF4-FFF2-40B4-BE49-F238E27FC236}">
                <a16:creationId xmlns:a16="http://schemas.microsoft.com/office/drawing/2014/main" id="{EBBDA8ED-5ADB-4A30-9B84-C4063B649BF6}"/>
              </a:ext>
            </a:extLst>
          </p:cNvPr>
          <p:cNvSpPr>
            <a:spLocks noGrp="1"/>
          </p:cNvSpPr>
          <p:nvPr>
            <p:ph idx="1"/>
          </p:nvPr>
        </p:nvSpPr>
        <p:spPr>
          <a:xfrm>
            <a:off x="1484310" y="2438399"/>
            <a:ext cx="10018713" cy="3733801"/>
          </a:xfrm>
        </p:spPr>
        <p:txBody>
          <a:bodyPr>
            <a:normAutofit/>
          </a:bodyPr>
          <a:lstStyle/>
          <a:p>
            <a:r>
              <a:rPr lang="en-US" dirty="0"/>
              <a:t>802.11ax uses the same spectrum allocations on 2.4GHz and 5GHz</a:t>
            </a:r>
          </a:p>
          <a:p>
            <a:r>
              <a:rPr lang="en-US" dirty="0"/>
              <a:t>Has sets of 20MHz-wide channels that can be grouped together in blocks up to 160MHz wide</a:t>
            </a:r>
          </a:p>
          <a:p>
            <a:r>
              <a:rPr lang="en-US" dirty="0"/>
              <a:t>Within the 20MHz channels, 802.11ax subdivides the frequency space into 256 subchannels -- four times more than the 64 subchannels previously used</a:t>
            </a:r>
          </a:p>
          <a:p>
            <a:r>
              <a:rPr lang="en-US" dirty="0"/>
              <a:t>This improves the resolution with which a link can cope with interference, frequency-dependent fading and so on</a:t>
            </a:r>
            <a:endParaRPr lang="en-US" b="1" dirty="0"/>
          </a:p>
        </p:txBody>
      </p:sp>
    </p:spTree>
    <p:extLst>
      <p:ext uri="{BB962C8B-B14F-4D97-AF65-F5344CB8AC3E}">
        <p14:creationId xmlns:p14="http://schemas.microsoft.com/office/powerpoint/2010/main" val="412053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Threats </a:t>
            </a:r>
          </a:p>
        </p:txBody>
      </p:sp>
      <p:sp>
        <p:nvSpPr>
          <p:cNvPr id="3" name="Content Placeholder 2"/>
          <p:cNvSpPr>
            <a:spLocks noGrp="1"/>
          </p:cNvSpPr>
          <p:nvPr>
            <p:ph idx="1"/>
          </p:nvPr>
        </p:nvSpPr>
        <p:spPr/>
        <p:txBody>
          <a:bodyPr>
            <a:normAutofit fontScale="92500" lnSpcReduction="10000"/>
          </a:bodyPr>
          <a:lstStyle/>
          <a:p>
            <a:r>
              <a:rPr lang="en-US" dirty="0"/>
              <a:t>Viruses, worms, and Trojan horses </a:t>
            </a:r>
          </a:p>
          <a:p>
            <a:r>
              <a:rPr lang="en-US" dirty="0"/>
              <a:t>Spyware and adware</a:t>
            </a:r>
          </a:p>
          <a:p>
            <a:r>
              <a:rPr lang="en-US" dirty="0"/>
              <a:t>Zero-day attacks, also called zero-hour attacks </a:t>
            </a:r>
          </a:p>
          <a:p>
            <a:r>
              <a:rPr lang="en-US" dirty="0"/>
              <a:t>Hacker attacks</a:t>
            </a:r>
          </a:p>
          <a:p>
            <a:r>
              <a:rPr lang="en-US" dirty="0"/>
              <a:t>Denial of service attacks </a:t>
            </a:r>
          </a:p>
          <a:p>
            <a:r>
              <a:rPr lang="en-US" dirty="0"/>
              <a:t>Data interception and theft </a:t>
            </a:r>
          </a:p>
          <a:p>
            <a:r>
              <a:rPr lang="en-US" dirty="0"/>
              <a:t>Identity theft</a:t>
            </a:r>
          </a:p>
        </p:txBody>
      </p:sp>
    </p:spTree>
    <p:extLst>
      <p:ext uri="{BB962C8B-B14F-4D97-AF65-F5344CB8AC3E}">
        <p14:creationId xmlns:p14="http://schemas.microsoft.com/office/powerpoint/2010/main" val="714233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2EC8-D507-425B-B2DB-04CA462218B2}"/>
              </a:ext>
            </a:extLst>
          </p:cNvPr>
          <p:cNvSpPr>
            <a:spLocks noGrp="1"/>
          </p:cNvSpPr>
          <p:nvPr>
            <p:ph type="title"/>
          </p:nvPr>
        </p:nvSpPr>
        <p:spPr>
          <a:xfrm>
            <a:off x="1484311" y="268784"/>
            <a:ext cx="10018713" cy="1161005"/>
          </a:xfrm>
        </p:spPr>
        <p:txBody>
          <a:bodyPr>
            <a:noAutofit/>
          </a:bodyPr>
          <a:lstStyle/>
          <a:p>
            <a:pPr marL="342900" indent="-342900" algn="l">
              <a:buFont typeface="Arial" panose="020B0604020202020204" pitchFamily="34" charset="0"/>
              <a:buChar char="•"/>
            </a:pPr>
            <a:r>
              <a:rPr lang="en-US" sz="2400" dirty="0"/>
              <a:t>The greater density of narrower subcarriers gives 802.11ax more flexibility to control each channel</a:t>
            </a:r>
          </a:p>
        </p:txBody>
      </p:sp>
      <p:pic>
        <p:nvPicPr>
          <p:cNvPr id="4" name="Content Placeholder 3" descr="qorvo80211ax.png">
            <a:extLst>
              <a:ext uri="{FF2B5EF4-FFF2-40B4-BE49-F238E27FC236}">
                <a16:creationId xmlns:a16="http://schemas.microsoft.com/office/drawing/2014/main" id="{A0D4BC2C-C8FB-4780-AA51-8873E93907B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923" y="1429789"/>
            <a:ext cx="9576261" cy="5286895"/>
          </a:xfrm>
          <a:prstGeom prst="rect">
            <a:avLst/>
          </a:prstGeom>
          <a:noFill/>
          <a:ln>
            <a:noFill/>
          </a:ln>
        </p:spPr>
      </p:pic>
    </p:spTree>
    <p:extLst>
      <p:ext uri="{BB962C8B-B14F-4D97-AF65-F5344CB8AC3E}">
        <p14:creationId xmlns:p14="http://schemas.microsoft.com/office/powerpoint/2010/main" val="578768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0C0F-5A61-449C-9FE1-98D9784F3A41}"/>
              </a:ext>
            </a:extLst>
          </p:cNvPr>
          <p:cNvSpPr>
            <a:spLocks noGrp="1"/>
          </p:cNvSpPr>
          <p:nvPr>
            <p:ph type="title"/>
          </p:nvPr>
        </p:nvSpPr>
        <p:spPr>
          <a:xfrm>
            <a:off x="1484311" y="685801"/>
            <a:ext cx="10018713" cy="960120"/>
          </a:xfrm>
        </p:spPr>
        <p:txBody>
          <a:bodyPr/>
          <a:lstStyle/>
          <a:p>
            <a:r>
              <a:rPr lang="en-US" dirty="0"/>
              <a:t>Subchannel Allocation</a:t>
            </a:r>
          </a:p>
        </p:txBody>
      </p:sp>
      <p:sp>
        <p:nvSpPr>
          <p:cNvPr id="3" name="Content Placeholder 2">
            <a:extLst>
              <a:ext uri="{FF2B5EF4-FFF2-40B4-BE49-F238E27FC236}">
                <a16:creationId xmlns:a16="http://schemas.microsoft.com/office/drawing/2014/main" id="{AC03CD7C-EE16-4B14-8904-768E1C6DA85B}"/>
              </a:ext>
            </a:extLst>
          </p:cNvPr>
          <p:cNvSpPr>
            <a:spLocks noGrp="1"/>
          </p:cNvSpPr>
          <p:nvPr>
            <p:ph idx="1"/>
          </p:nvPr>
        </p:nvSpPr>
        <p:spPr>
          <a:xfrm>
            <a:off x="1484310" y="1645921"/>
            <a:ext cx="10018713" cy="4145279"/>
          </a:xfrm>
        </p:spPr>
        <p:txBody>
          <a:bodyPr/>
          <a:lstStyle/>
          <a:p>
            <a:r>
              <a:rPr lang="en-US" dirty="0"/>
              <a:t>A bigger change is in the way 802.11ax uses the subchannels</a:t>
            </a:r>
          </a:p>
          <a:p>
            <a:r>
              <a:rPr lang="en-US" dirty="0"/>
              <a:t>Before, all subchannels were used in parallel to talk to an individual device, which monopolized the channel until it was handed over to another device </a:t>
            </a:r>
          </a:p>
          <a:p>
            <a:r>
              <a:rPr lang="en-US" dirty="0"/>
              <a:t>802.11ax allocates subchannels into resource units (RUs) that can be used to talk simultaneously with multiple 802.11ax clients -- up to nine on one 20MHz channel, or 74 on a 160MHz channel group </a:t>
            </a:r>
          </a:p>
          <a:p>
            <a:r>
              <a:rPr lang="en-US" dirty="0"/>
              <a:t>This means much lower latency and fairer distribution of bandwidth between 802.11ax clients</a:t>
            </a:r>
          </a:p>
        </p:txBody>
      </p:sp>
    </p:spTree>
    <p:extLst>
      <p:ext uri="{BB962C8B-B14F-4D97-AF65-F5344CB8AC3E}">
        <p14:creationId xmlns:p14="http://schemas.microsoft.com/office/powerpoint/2010/main" val="4141256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B725F-180C-4C36-AFB2-AF3104B7DA4A}"/>
              </a:ext>
            </a:extLst>
          </p:cNvPr>
          <p:cNvSpPr>
            <a:spLocks noGrp="1"/>
          </p:cNvSpPr>
          <p:nvPr>
            <p:ph idx="1"/>
          </p:nvPr>
        </p:nvSpPr>
        <p:spPr>
          <a:xfrm>
            <a:off x="1567437" y="304800"/>
            <a:ext cx="10018713" cy="1657004"/>
          </a:xfrm>
        </p:spPr>
        <p:txBody>
          <a:bodyPr>
            <a:normAutofit lnSpcReduction="10000"/>
          </a:bodyPr>
          <a:lstStyle/>
          <a:p>
            <a:r>
              <a:rPr lang="en-US" dirty="0"/>
              <a:t>By combining different sets of subchannels, 802.11ax makes much better use of the spectrum with a high density of clients</a:t>
            </a:r>
          </a:p>
          <a:p>
            <a:r>
              <a:rPr lang="en-US" dirty="0"/>
              <a:t>However, one non-802.11ax client in the mix can severely downgrade this capability</a:t>
            </a:r>
          </a:p>
        </p:txBody>
      </p:sp>
      <p:pic>
        <p:nvPicPr>
          <p:cNvPr id="4" name="Picture 3">
            <a:extLst>
              <a:ext uri="{FF2B5EF4-FFF2-40B4-BE49-F238E27FC236}">
                <a16:creationId xmlns:a16="http://schemas.microsoft.com/office/drawing/2014/main" id="{102A78AE-408A-48A8-81B0-74E1D121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31" y="2050221"/>
            <a:ext cx="9461527" cy="4609462"/>
          </a:xfrm>
          <a:prstGeom prst="rect">
            <a:avLst/>
          </a:prstGeom>
        </p:spPr>
      </p:pic>
    </p:spTree>
    <p:extLst>
      <p:ext uri="{BB962C8B-B14F-4D97-AF65-F5344CB8AC3E}">
        <p14:creationId xmlns:p14="http://schemas.microsoft.com/office/powerpoint/2010/main" val="3725706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994A-71BC-4DE4-B728-981565297612}"/>
              </a:ext>
            </a:extLst>
          </p:cNvPr>
          <p:cNvSpPr>
            <a:spLocks noGrp="1"/>
          </p:cNvSpPr>
          <p:nvPr>
            <p:ph type="title"/>
          </p:nvPr>
        </p:nvSpPr>
        <p:spPr>
          <a:xfrm>
            <a:off x="1484311" y="685801"/>
            <a:ext cx="10018713" cy="1093124"/>
          </a:xfrm>
        </p:spPr>
        <p:txBody>
          <a:bodyPr/>
          <a:lstStyle/>
          <a:p>
            <a:r>
              <a:rPr lang="en-US" dirty="0"/>
              <a:t>ODFM </a:t>
            </a:r>
            <a:r>
              <a:rPr lang="en-US" dirty="0">
                <a:sym typeface="Wingdings" panose="05000000000000000000" pitchFamily="2" charset="2"/>
              </a:rPr>
              <a:t> MU-ODFM</a:t>
            </a:r>
            <a:endParaRPr lang="en-US" dirty="0"/>
          </a:p>
        </p:txBody>
      </p:sp>
      <p:sp>
        <p:nvSpPr>
          <p:cNvPr id="3" name="Content Placeholder 2">
            <a:extLst>
              <a:ext uri="{FF2B5EF4-FFF2-40B4-BE49-F238E27FC236}">
                <a16:creationId xmlns:a16="http://schemas.microsoft.com/office/drawing/2014/main" id="{692FF447-2F22-4C83-BA13-04DE57B21575}"/>
              </a:ext>
            </a:extLst>
          </p:cNvPr>
          <p:cNvSpPr>
            <a:spLocks noGrp="1"/>
          </p:cNvSpPr>
          <p:nvPr>
            <p:ph idx="1"/>
          </p:nvPr>
        </p:nvSpPr>
        <p:spPr>
          <a:xfrm>
            <a:off x="1484310" y="1778925"/>
            <a:ext cx="10018713" cy="4012275"/>
          </a:xfrm>
        </p:spPr>
        <p:txBody>
          <a:bodyPr/>
          <a:lstStyle/>
          <a:p>
            <a:r>
              <a:rPr lang="en-US" dirty="0"/>
              <a:t>The old 64-subcarrier system was called Orthogonal Frequency Division Multiplex (OFDM) -- 'orthogonal' meaning the frequencies were related to each other to minimize interference between subcarriers</a:t>
            </a:r>
          </a:p>
          <a:p>
            <a:r>
              <a:rPr lang="en-US" dirty="0"/>
              <a:t>The new 802.11ax version is called Multi-User Orthogonal Frequency Division Multiple Access (MU-OFDMA)</a:t>
            </a:r>
          </a:p>
        </p:txBody>
      </p:sp>
    </p:spTree>
    <p:extLst>
      <p:ext uri="{BB962C8B-B14F-4D97-AF65-F5344CB8AC3E}">
        <p14:creationId xmlns:p14="http://schemas.microsoft.com/office/powerpoint/2010/main" val="2784716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FAE2-8C6C-4857-A393-73994E6E105F}"/>
              </a:ext>
            </a:extLst>
          </p:cNvPr>
          <p:cNvSpPr>
            <a:spLocks noGrp="1"/>
          </p:cNvSpPr>
          <p:nvPr>
            <p:ph type="title"/>
          </p:nvPr>
        </p:nvSpPr>
        <p:spPr>
          <a:xfrm>
            <a:off x="1484311" y="685801"/>
            <a:ext cx="10018713" cy="827116"/>
          </a:xfrm>
        </p:spPr>
        <p:txBody>
          <a:bodyPr/>
          <a:lstStyle/>
          <a:p>
            <a:r>
              <a:rPr lang="en-US" dirty="0"/>
              <a:t>Colors</a:t>
            </a:r>
          </a:p>
        </p:txBody>
      </p:sp>
      <p:sp>
        <p:nvSpPr>
          <p:cNvPr id="3" name="Content Placeholder 2">
            <a:extLst>
              <a:ext uri="{FF2B5EF4-FFF2-40B4-BE49-F238E27FC236}">
                <a16:creationId xmlns:a16="http://schemas.microsoft.com/office/drawing/2014/main" id="{7BBE10B9-2F01-422F-A434-8A32B426E617}"/>
              </a:ext>
            </a:extLst>
          </p:cNvPr>
          <p:cNvSpPr>
            <a:spLocks noGrp="1"/>
          </p:cNvSpPr>
          <p:nvPr>
            <p:ph idx="1"/>
          </p:nvPr>
        </p:nvSpPr>
        <p:spPr>
          <a:xfrm>
            <a:off x="1484310" y="1512918"/>
            <a:ext cx="10018713" cy="4659282"/>
          </a:xfrm>
        </p:spPr>
        <p:txBody>
          <a:bodyPr>
            <a:normAutofit/>
          </a:bodyPr>
          <a:lstStyle/>
          <a:p>
            <a:r>
              <a:rPr lang="en-US" dirty="0"/>
              <a:t>Another major cause of slow working in dense wi-fi environments is mutual interference between access points that share the same channel, or whose channel groupings overlap</a:t>
            </a:r>
          </a:p>
          <a:p>
            <a:r>
              <a:rPr lang="en-US" dirty="0"/>
              <a:t>Wi-fi copes with this co-channel interference by Carrier Sense with Multiple Access Collision Avoidance (CSMA/CA): a radio wanting to transmit first listens on its frequency, and if it hears another transmission in process it waits a while before trying again</a:t>
            </a:r>
          </a:p>
          <a:p>
            <a:r>
              <a:rPr lang="en-US" dirty="0"/>
              <a:t>Even if two access points are too far apart from them to detect each other's transmissions directly, a client of either in between them can effectively trigger collision avoidance when one access point hears it talking to the other</a:t>
            </a:r>
          </a:p>
        </p:txBody>
      </p:sp>
    </p:spTree>
    <p:extLst>
      <p:ext uri="{BB962C8B-B14F-4D97-AF65-F5344CB8AC3E}">
        <p14:creationId xmlns:p14="http://schemas.microsoft.com/office/powerpoint/2010/main" val="1225096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D85AC-3EFC-4325-B11F-E477425D44E5}"/>
              </a:ext>
            </a:extLst>
          </p:cNvPr>
          <p:cNvSpPr>
            <a:spLocks noGrp="1"/>
          </p:cNvSpPr>
          <p:nvPr>
            <p:ph idx="1"/>
          </p:nvPr>
        </p:nvSpPr>
        <p:spPr>
          <a:xfrm>
            <a:off x="1600688" y="173181"/>
            <a:ext cx="10018713" cy="1539241"/>
          </a:xfrm>
        </p:spPr>
        <p:txBody>
          <a:bodyPr/>
          <a:lstStyle/>
          <a:p>
            <a:r>
              <a:rPr lang="en-US" dirty="0"/>
              <a:t>With BSS Color, different links on the same frequency can decide to ignore each other and continue if they decide the risk of interference is low, instead of backing off and potentially not using available spectrum</a:t>
            </a:r>
          </a:p>
        </p:txBody>
      </p:sp>
      <p:pic>
        <p:nvPicPr>
          <p:cNvPr id="4" name="Picture 3">
            <a:extLst>
              <a:ext uri="{FF2B5EF4-FFF2-40B4-BE49-F238E27FC236}">
                <a16:creationId xmlns:a16="http://schemas.microsoft.com/office/drawing/2014/main" id="{4EC5A1BA-4914-458D-9FB9-3B956A566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658" y="1718923"/>
            <a:ext cx="8630255" cy="4965715"/>
          </a:xfrm>
          <a:prstGeom prst="rect">
            <a:avLst/>
          </a:prstGeom>
        </p:spPr>
      </p:pic>
    </p:spTree>
    <p:extLst>
      <p:ext uri="{BB962C8B-B14F-4D97-AF65-F5344CB8AC3E}">
        <p14:creationId xmlns:p14="http://schemas.microsoft.com/office/powerpoint/2010/main" val="1838180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45C9-7BD4-4C76-8599-EA1396797351}"/>
              </a:ext>
            </a:extLst>
          </p:cNvPr>
          <p:cNvSpPr>
            <a:spLocks noGrp="1"/>
          </p:cNvSpPr>
          <p:nvPr>
            <p:ph type="title"/>
          </p:nvPr>
        </p:nvSpPr>
        <p:spPr>
          <a:xfrm>
            <a:off x="1484311" y="685800"/>
            <a:ext cx="10018713" cy="943495"/>
          </a:xfrm>
        </p:spPr>
        <p:txBody>
          <a:bodyPr/>
          <a:lstStyle/>
          <a:p>
            <a:r>
              <a:rPr lang="en-US" dirty="0"/>
              <a:t>BSS Coloring</a:t>
            </a:r>
          </a:p>
        </p:txBody>
      </p:sp>
      <p:sp>
        <p:nvSpPr>
          <p:cNvPr id="3" name="Content Placeholder 2">
            <a:extLst>
              <a:ext uri="{FF2B5EF4-FFF2-40B4-BE49-F238E27FC236}">
                <a16:creationId xmlns:a16="http://schemas.microsoft.com/office/drawing/2014/main" id="{31C913AD-55F0-46A0-9C38-F1D721A363A3}"/>
              </a:ext>
            </a:extLst>
          </p:cNvPr>
          <p:cNvSpPr>
            <a:spLocks noGrp="1"/>
          </p:cNvSpPr>
          <p:nvPr>
            <p:ph idx="1"/>
          </p:nvPr>
        </p:nvSpPr>
        <p:spPr>
          <a:xfrm>
            <a:off x="1484310" y="1629295"/>
            <a:ext cx="10018713" cy="4705003"/>
          </a:xfrm>
        </p:spPr>
        <p:txBody>
          <a:bodyPr>
            <a:normAutofit lnSpcReduction="10000"/>
          </a:bodyPr>
          <a:lstStyle/>
          <a:p>
            <a:r>
              <a:rPr lang="en-US" dirty="0"/>
              <a:t>802.11ax has added a concept called BSS Color </a:t>
            </a:r>
          </a:p>
          <a:p>
            <a:r>
              <a:rPr lang="en-US" dirty="0"/>
              <a:t>BSS stands for Basic Service Set, which doesn't matter: it's the color that's important</a:t>
            </a:r>
          </a:p>
          <a:p>
            <a:r>
              <a:rPr lang="en-US" dirty="0"/>
              <a:t>This is a number between 0 and 7, and APs that are close together on the same channel should be configured to use different colors </a:t>
            </a:r>
          </a:p>
          <a:p>
            <a:r>
              <a:rPr lang="en-US" dirty="0"/>
              <a:t>When an AP or a client that wants to transmit picks up a signal on its channel, it can check the color code and if it's different and the signal strength is low enough to indicate a low chance of interference, go ahead with its transmission anyway</a:t>
            </a:r>
          </a:p>
          <a:p>
            <a:r>
              <a:rPr lang="en-US" dirty="0"/>
              <a:t>If the color is the same, or if there's no color value because the conversation is taking place between pre-802.11ax radios, then the old rules apply</a:t>
            </a:r>
          </a:p>
        </p:txBody>
      </p:sp>
    </p:spTree>
    <p:extLst>
      <p:ext uri="{BB962C8B-B14F-4D97-AF65-F5344CB8AC3E}">
        <p14:creationId xmlns:p14="http://schemas.microsoft.com/office/powerpoint/2010/main" val="356174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Basics </a:t>
            </a:r>
          </a:p>
        </p:txBody>
      </p:sp>
      <p:sp>
        <p:nvSpPr>
          <p:cNvPr id="3" name="Content Placeholder 2"/>
          <p:cNvSpPr>
            <a:spLocks noGrp="1"/>
          </p:cNvSpPr>
          <p:nvPr>
            <p:ph idx="1"/>
          </p:nvPr>
        </p:nvSpPr>
        <p:spPr/>
        <p:txBody>
          <a:bodyPr/>
          <a:lstStyle/>
          <a:p>
            <a:r>
              <a:rPr lang="en-US" dirty="0"/>
              <a:t>No single solution completely protects you from the variety of possible threats</a:t>
            </a:r>
          </a:p>
          <a:p>
            <a:r>
              <a:rPr lang="en-US" dirty="0"/>
              <a:t>You need multiple layers of security</a:t>
            </a:r>
          </a:p>
          <a:p>
            <a:r>
              <a:rPr lang="en-US" dirty="0"/>
              <a:t>Network security is accomplished through hardware and software</a:t>
            </a:r>
          </a:p>
          <a:p>
            <a:r>
              <a:rPr lang="en-US" dirty="0"/>
              <a:t>The software must be constantly updated and managed to protect you from emerging threats</a:t>
            </a:r>
          </a:p>
        </p:txBody>
      </p:sp>
    </p:spTree>
    <p:extLst>
      <p:ext uri="{BB962C8B-B14F-4D97-AF65-F5344CB8AC3E}">
        <p14:creationId xmlns:p14="http://schemas.microsoft.com/office/powerpoint/2010/main" val="122854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Components </a:t>
            </a:r>
          </a:p>
        </p:txBody>
      </p:sp>
      <p:sp>
        <p:nvSpPr>
          <p:cNvPr id="3" name="Content Placeholder 2"/>
          <p:cNvSpPr>
            <a:spLocks noGrp="1"/>
          </p:cNvSpPr>
          <p:nvPr>
            <p:ph idx="1"/>
          </p:nvPr>
        </p:nvSpPr>
        <p:spPr/>
        <p:txBody>
          <a:bodyPr/>
          <a:lstStyle/>
          <a:p>
            <a:r>
              <a:rPr lang="en-US" dirty="0"/>
              <a:t>Network security components often include: </a:t>
            </a:r>
          </a:p>
          <a:p>
            <a:pPr lvl="1"/>
            <a:r>
              <a:rPr lang="en-US" dirty="0"/>
              <a:t>Anti-virus and anti-spyware</a:t>
            </a:r>
          </a:p>
          <a:p>
            <a:pPr lvl="1"/>
            <a:r>
              <a:rPr lang="en-US" dirty="0"/>
              <a:t>Firewall, to block unauthorized access to your network</a:t>
            </a:r>
          </a:p>
          <a:p>
            <a:pPr lvl="1"/>
            <a:r>
              <a:rPr lang="en-US" dirty="0"/>
              <a:t>Intrusion prevention systems (IPS), to identify fast-spreading threats, such as zero-day or zero-hour attacks </a:t>
            </a:r>
          </a:p>
          <a:p>
            <a:pPr lvl="1"/>
            <a:r>
              <a:rPr lang="en-US" dirty="0"/>
              <a:t>Virtual Private Networks (VPNs), to provide secure remote access</a:t>
            </a:r>
          </a:p>
          <a:p>
            <a:endParaRPr lang="en-US" dirty="0"/>
          </a:p>
        </p:txBody>
      </p:sp>
    </p:spTree>
    <p:extLst>
      <p:ext uri="{BB962C8B-B14F-4D97-AF65-F5344CB8AC3E}">
        <p14:creationId xmlns:p14="http://schemas.microsoft.com/office/powerpoint/2010/main" val="418292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&amp; Firewalls </a:t>
            </a:r>
          </a:p>
        </p:txBody>
      </p:sp>
      <p:sp>
        <p:nvSpPr>
          <p:cNvPr id="3" name="Content Placeholder 2"/>
          <p:cNvSpPr>
            <a:spLocks noGrp="1"/>
          </p:cNvSpPr>
          <p:nvPr>
            <p:ph idx="1"/>
          </p:nvPr>
        </p:nvSpPr>
        <p:spPr/>
        <p:txBody>
          <a:bodyPr>
            <a:normAutofit fontScale="85000" lnSpcReduction="10000"/>
          </a:bodyPr>
          <a:lstStyle/>
          <a:p>
            <a:r>
              <a:rPr lang="en-US" dirty="0"/>
              <a:t>Once authenticated, a firewall enforces access policies such as what services are allowed to be accessed by the network users</a:t>
            </a:r>
          </a:p>
          <a:p>
            <a:r>
              <a:rPr lang="en-US" dirty="0"/>
              <a:t>Though effective to prevent unauthorized access, this component may fail to check potentially harmful content such as computer worms or Trojans being transmitted over the network. </a:t>
            </a:r>
          </a:p>
          <a:p>
            <a:r>
              <a:rPr lang="en-US" dirty="0"/>
              <a:t>Anti-virus software or an intrusion prevention system (IPS) help detect and inhibit the action of such malware </a:t>
            </a:r>
          </a:p>
          <a:p>
            <a:r>
              <a:rPr lang="en-US" dirty="0"/>
              <a:t>An anomaly-based intrusion detection system may also monitor the network like Wireshark traffic and may be logged for audit purposes and for later high-level analysis.</a:t>
            </a:r>
          </a:p>
        </p:txBody>
      </p:sp>
    </p:spTree>
    <p:extLst>
      <p:ext uri="{BB962C8B-B14F-4D97-AF65-F5344CB8AC3E}">
        <p14:creationId xmlns:p14="http://schemas.microsoft.com/office/powerpoint/2010/main" val="370869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2 &amp; 3 Factor Authentication </a:t>
            </a:r>
          </a:p>
        </p:txBody>
      </p:sp>
      <p:sp>
        <p:nvSpPr>
          <p:cNvPr id="3" name="Content Placeholder 2"/>
          <p:cNvSpPr>
            <a:spLocks noGrp="1"/>
          </p:cNvSpPr>
          <p:nvPr>
            <p:ph idx="1"/>
          </p:nvPr>
        </p:nvSpPr>
        <p:spPr>
          <a:xfrm>
            <a:off x="1484311" y="2535325"/>
            <a:ext cx="10018713" cy="3124201"/>
          </a:xfrm>
        </p:spPr>
        <p:txBody>
          <a:bodyPr>
            <a:normAutofit fontScale="92500" lnSpcReduction="10000"/>
          </a:bodyPr>
          <a:lstStyle/>
          <a:p>
            <a:r>
              <a:rPr lang="en-US" dirty="0"/>
              <a:t>Network security starts with authenticating, commonly with a username and a password </a:t>
            </a:r>
          </a:p>
          <a:p>
            <a:r>
              <a:rPr lang="en-US" dirty="0"/>
              <a:t>Since this requires just one detail authenticating the user name —i.e., the password— this is sometimes termed one-factor authentication</a:t>
            </a:r>
          </a:p>
          <a:p>
            <a:r>
              <a:rPr lang="en-US" dirty="0"/>
              <a:t>With two-factor authentication, something the user 'has’ is also used (e.g., a security token or 'dongle', an ATM card, or a mobile phone) </a:t>
            </a:r>
          </a:p>
          <a:p>
            <a:r>
              <a:rPr lang="en-US" dirty="0"/>
              <a:t>With three-factor authentication, something the user 'is’ also used (e.g., a fingerprint or retinal scan).</a:t>
            </a:r>
          </a:p>
        </p:txBody>
      </p:sp>
    </p:spTree>
    <p:extLst>
      <p:ext uri="{BB962C8B-B14F-4D97-AF65-F5344CB8AC3E}">
        <p14:creationId xmlns:p14="http://schemas.microsoft.com/office/powerpoint/2010/main" val="1362064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1071</TotalTime>
  <Words>2680</Words>
  <Application>Microsoft Office PowerPoint</Application>
  <PresentationFormat>Widescreen</PresentationFormat>
  <Paragraphs>219</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Corbel</vt:lpstr>
      <vt:lpstr>Parallax</vt:lpstr>
      <vt:lpstr>Networking –Part 3 </vt:lpstr>
      <vt:lpstr>Recap/Intro</vt:lpstr>
      <vt:lpstr>PowerPoint Presentation</vt:lpstr>
      <vt:lpstr>Definition </vt:lpstr>
      <vt:lpstr>Network Threats </vt:lpstr>
      <vt:lpstr>Security Basics </vt:lpstr>
      <vt:lpstr>Security Components </vt:lpstr>
      <vt:lpstr>Authentication &amp; Firewalls </vt:lpstr>
      <vt:lpstr>1, 2 &amp; 3 Factor Authentication </vt:lpstr>
      <vt:lpstr>Public Key Infrastructure </vt:lpstr>
      <vt:lpstr>PKI continued </vt:lpstr>
      <vt:lpstr>PKI Diagram </vt:lpstr>
      <vt:lpstr>PKI consists of </vt:lpstr>
      <vt:lpstr>PowerPoint Presentation</vt:lpstr>
      <vt:lpstr>Network Security Controls</vt:lpstr>
      <vt:lpstr>Link vs. End-to-End Encryption </vt:lpstr>
      <vt:lpstr>Virtual Private Network </vt:lpstr>
      <vt:lpstr>VPN Diagram </vt:lpstr>
      <vt:lpstr>Different Phases of IP-in-IP Tunneling</vt:lpstr>
      <vt:lpstr>Secure Shell (SSH) </vt:lpstr>
      <vt:lpstr>Steps to Establish a Secure Shell</vt:lpstr>
      <vt:lpstr>Transport Layer Security (TLS)</vt:lpstr>
      <vt:lpstr>TLS Connection Establishment Mechanism</vt:lpstr>
      <vt:lpstr>IP Security</vt:lpstr>
      <vt:lpstr>Kerberos</vt:lpstr>
      <vt:lpstr>Kerberos Protocol Steps</vt:lpstr>
      <vt:lpstr>Kerberos Weaknesses</vt:lpstr>
      <vt:lpstr>Firewalls</vt:lpstr>
      <vt:lpstr>Firewall Types</vt:lpstr>
      <vt:lpstr>Layered Firewall Approach</vt:lpstr>
      <vt:lpstr>Secure Email</vt:lpstr>
      <vt:lpstr>S/MIME (Secure/ Multi-purpose Internet Mail Extensions) </vt:lpstr>
      <vt:lpstr>PowerPoint Presentation</vt:lpstr>
      <vt:lpstr>Network Attacks </vt:lpstr>
      <vt:lpstr>Passive/Active Attacks</vt:lpstr>
      <vt:lpstr>Other Attacks </vt:lpstr>
      <vt:lpstr>Wiretapping</vt:lpstr>
      <vt:lpstr>TCP Session Hijacking</vt:lpstr>
      <vt:lpstr>Man in the Middle Attack</vt:lpstr>
      <vt:lpstr>DDoS Attack</vt:lpstr>
      <vt:lpstr>Zero day/Zero hour attacks </vt:lpstr>
      <vt:lpstr>802.11ax Introduction</vt:lpstr>
      <vt:lpstr>What is 802.11ax?</vt:lpstr>
      <vt:lpstr>What is 802.11ax trying to solve?</vt:lpstr>
      <vt:lpstr>How does 802.11ax work?          1 of 2 </vt:lpstr>
      <vt:lpstr>How does 802.11ax work?          2 of 2 </vt:lpstr>
      <vt:lpstr>Questions</vt:lpstr>
      <vt:lpstr>802.11ax Back-up Slides</vt:lpstr>
      <vt:lpstr>Radio</vt:lpstr>
      <vt:lpstr>The greater density of narrower subcarriers gives 802.11ax more flexibility to control each channel</vt:lpstr>
      <vt:lpstr>Subchannel Allocation</vt:lpstr>
      <vt:lpstr>PowerPoint Presentation</vt:lpstr>
      <vt:lpstr>ODFM  MU-ODFM</vt:lpstr>
      <vt:lpstr>Colors</vt:lpstr>
      <vt:lpstr>PowerPoint Presentation</vt:lpstr>
      <vt:lpstr>BSS Coloring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–Part 3</dc:title>
  <dc:creator>Bob Marshall</dc:creator>
  <cp:lastModifiedBy>Bob Marshall</cp:lastModifiedBy>
  <cp:revision>32</cp:revision>
  <dcterms:created xsi:type="dcterms:W3CDTF">2015-11-22T15:00:19Z</dcterms:created>
  <dcterms:modified xsi:type="dcterms:W3CDTF">2018-12-10T17:03:42Z</dcterms:modified>
</cp:coreProperties>
</file>