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8"/>
  </p:notesMasterIdLst>
  <p:sldIdLst>
    <p:sldId id="256" r:id="rId2"/>
    <p:sldId id="260" r:id="rId3"/>
    <p:sldId id="289" r:id="rId4"/>
    <p:sldId id="258" r:id="rId5"/>
    <p:sldId id="259" r:id="rId6"/>
    <p:sldId id="261" r:id="rId7"/>
    <p:sldId id="262" r:id="rId8"/>
    <p:sldId id="263" r:id="rId9"/>
    <p:sldId id="264" r:id="rId10"/>
    <p:sldId id="267" r:id="rId11"/>
    <p:sldId id="266" r:id="rId12"/>
    <p:sldId id="265" r:id="rId13"/>
    <p:sldId id="268" r:id="rId14"/>
    <p:sldId id="290" r:id="rId15"/>
    <p:sldId id="281" r:id="rId16"/>
    <p:sldId id="291" r:id="rId17"/>
    <p:sldId id="292" r:id="rId18"/>
    <p:sldId id="293" r:id="rId19"/>
    <p:sldId id="269" r:id="rId20"/>
    <p:sldId id="282" r:id="rId21"/>
    <p:sldId id="270" r:id="rId22"/>
    <p:sldId id="283" r:id="rId23"/>
    <p:sldId id="271" r:id="rId24"/>
    <p:sldId id="272" r:id="rId25"/>
    <p:sldId id="285" r:id="rId26"/>
    <p:sldId id="273" r:id="rId27"/>
    <p:sldId id="274" r:id="rId28"/>
    <p:sldId id="286" r:id="rId29"/>
    <p:sldId id="275" r:id="rId30"/>
    <p:sldId id="276" r:id="rId31"/>
    <p:sldId id="287" r:id="rId32"/>
    <p:sldId id="278" r:id="rId33"/>
    <p:sldId id="284" r:id="rId34"/>
    <p:sldId id="279" r:id="rId35"/>
    <p:sldId id="280" r:id="rId36"/>
    <p:sldId id="288" r:id="rId3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96" d="100"/>
          <a:sy n="96" d="100"/>
        </p:scale>
        <p:origin x="60" y="141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193C3A2-981A-4317-8939-A94B36851EF0}" type="datetimeFigureOut">
              <a:rPr lang="en-US" smtClean="0"/>
              <a:t>12/6/2018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0E93685-C810-4CC1-9DDC-98A8B455D0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41175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0E93685-C810-4CC1-9DDC-98A8B455D0EF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389960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562707" y="1371600"/>
            <a:ext cx="109728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1BC1D9-00DE-4576-94D2-8FB5E0BCA6BB}" type="datetimeFigureOut">
              <a:rPr lang="en-US" smtClean="0"/>
              <a:t>12/6/2018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0D6650-4397-4DC6-9E35-09344A387BC8}" type="slidenum">
              <a:rPr lang="en-US" smtClean="0"/>
              <a:t>‹#›</a:t>
            </a:fld>
            <a:endParaRPr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828800" y="3331698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/>
              <a:t>Click to edit Master subtitle style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1BC1D9-00DE-4576-94D2-8FB5E0BCA6BB}" type="datetimeFigureOut">
              <a:rPr lang="en-US" smtClean="0"/>
              <a:t>12/6/2018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0D6650-4397-4DC6-9E35-09344A387BC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1BC1D9-00DE-4576-94D2-8FB5E0BCA6BB}" type="datetimeFigureOut">
              <a:rPr lang="en-US" smtClean="0"/>
              <a:t>12/6/2018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0D6650-4397-4DC6-9E35-09344A387BC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1BC1D9-00DE-4576-94D2-8FB5E0BCA6BB}" type="datetimeFigureOut">
              <a:rPr lang="en-US" smtClean="0"/>
              <a:t>12/6/2018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0D6650-4397-4DC6-9E35-09344A387BC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33600" y="609600"/>
            <a:ext cx="94488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33600" y="2507786"/>
            <a:ext cx="94488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1BC1D9-00DE-4576-94D2-8FB5E0BCA6BB}" type="datetimeFigureOut">
              <a:rPr lang="en-US" smtClean="0"/>
              <a:t>12/6/2018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566400" y="6416676"/>
            <a:ext cx="1016000" cy="365125"/>
          </a:xfrm>
        </p:spPr>
        <p:txBody>
          <a:bodyPr/>
          <a:lstStyle/>
          <a:p>
            <a:fld id="{010D6650-4397-4DC6-9E35-09344A387BC8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1BC1D9-00DE-4576-94D2-8FB5E0BCA6BB}" type="datetimeFigureOut">
              <a:rPr lang="en-US" smtClean="0"/>
              <a:t>12/6/2018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0D6650-4397-4DC6-9E35-09344A387BC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109728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6193368" y="1535113"/>
            <a:ext cx="5389033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609600" y="2362201"/>
            <a:ext cx="5386917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362201"/>
            <a:ext cx="5389033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1BC1D9-00DE-4576-94D2-8FB5E0BCA6BB}" type="datetimeFigureOut">
              <a:rPr lang="en-US" smtClean="0"/>
              <a:t>12/6/2018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0D6650-4397-4DC6-9E35-09344A387BC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1BC1D9-00DE-4576-94D2-8FB5E0BCA6BB}" type="datetimeFigureOut">
              <a:rPr lang="en-US" smtClean="0"/>
              <a:t>12/6/2018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0D6650-4397-4DC6-9E35-09344A387BC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1BC1D9-00DE-4576-94D2-8FB5E0BCA6BB}" type="datetimeFigureOut">
              <a:rPr lang="en-US" smtClean="0"/>
              <a:t>12/6/2018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0D6650-4397-4DC6-9E35-09344A387BC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09601" y="1524001"/>
            <a:ext cx="4011084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1BC1D9-00DE-4576-94D2-8FB5E0BCA6BB}" type="datetimeFigureOut">
              <a:rPr lang="en-US" smtClean="0"/>
              <a:t>12/6/2018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0D6650-4397-4DC6-9E35-09344A387BC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38400" y="609600"/>
            <a:ext cx="73152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438400" y="1831975"/>
            <a:ext cx="73152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marL="0" indent="0" algn="l" rtl="0" eaLnBrk="1" latinLnBrk="0" hangingPunct="1">
              <a:buNone/>
              <a:defRPr sz="3200"/>
            </a:lvl1pPr>
          </a:lstStyle>
          <a:p>
            <a:pPr marL="0" algn="l" rtl="0" eaLnBrk="1" latinLnBrk="0" hangingPunct="1"/>
            <a:r>
              <a:rPr kumimoji="0" lang="en-US">
                <a:solidFill>
                  <a:schemeClr val="lt1"/>
                </a:solidFill>
                <a:latin typeface="+mn-lt"/>
                <a:ea typeface="+mn-ea"/>
                <a:cs typeface="+mn-cs"/>
              </a:rPr>
              <a:t>Click icon to add picture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438400" y="1166787"/>
            <a:ext cx="73152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1BC1D9-00DE-4576-94D2-8FB5E0BCA6BB}" type="datetimeFigureOut">
              <a:rPr lang="en-US" smtClean="0"/>
              <a:t>12/6/2018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0D6650-4397-4DC6-9E35-09344A387BC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609600" y="1600200"/>
            <a:ext cx="109728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/>
              <a:t>Click to edit Master text styles</a:t>
            </a:r>
          </a:p>
          <a:p>
            <a:pPr lvl="1" eaLnBrk="1" latinLnBrk="0" hangingPunct="1"/>
            <a:r>
              <a:rPr kumimoji="0" lang="en-US"/>
              <a:t>Second level</a:t>
            </a:r>
          </a:p>
          <a:p>
            <a:pPr lvl="2" eaLnBrk="1" latinLnBrk="0" hangingPunct="1"/>
            <a:r>
              <a:rPr kumimoji="0" lang="en-US"/>
              <a:t>Third level</a:t>
            </a:r>
          </a:p>
          <a:p>
            <a:pPr lvl="3" eaLnBrk="1" latinLnBrk="0" hangingPunct="1"/>
            <a:r>
              <a:rPr kumimoji="0" lang="en-US"/>
              <a:t>Fourth level</a:t>
            </a:r>
          </a:p>
          <a:p>
            <a:pPr lvl="4" eaLnBrk="1" latinLnBrk="0" hangingPunct="1"/>
            <a:r>
              <a:rPr kumimoji="0" lang="en-US"/>
              <a:t>Fifth level</a:t>
            </a: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09600" y="6416676"/>
            <a:ext cx="28448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751BC1D9-00DE-4576-94D2-8FB5E0BCA6BB}" type="datetimeFigureOut">
              <a:rPr lang="en-US" smtClean="0"/>
              <a:t>12/6/2018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4165600" y="6416676"/>
            <a:ext cx="38608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10566400" y="6416676"/>
            <a:ext cx="1016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010D6650-4397-4DC6-9E35-09344A387BC8}" type="slidenum">
              <a:rPr lang="en-US" smtClean="0"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504"/>
            <a:ext cx="12192000" cy="684249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>
                <a:solidFill>
                  <a:schemeClr val="accent5">
                    <a:lumMod val="50000"/>
                  </a:schemeClr>
                </a:solidFill>
              </a:rPr>
              <a:t>Computer Networks Part - 2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Bob Marshall, MD MPH MISM FAAFP</a:t>
            </a:r>
          </a:p>
          <a:p>
            <a:r>
              <a:rPr lang="en-US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Program Director, DoD/MAMC CI Fellowship</a:t>
            </a:r>
          </a:p>
        </p:txBody>
      </p:sp>
    </p:spTree>
    <p:extLst>
      <p:ext uri="{BB962C8B-B14F-4D97-AF65-F5344CB8AC3E}">
        <p14:creationId xmlns:p14="http://schemas.microsoft.com/office/powerpoint/2010/main" val="150464467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2.4 GHz Wi-Fi channels (802.11b,g WLAN)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828800" y="5562600"/>
            <a:ext cx="8534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"2.4 GHz Wi-Fi channels (802.11b,g WLAN)" by Michael Gauthier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6400" y="2363993"/>
            <a:ext cx="8839200" cy="25128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761115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1200" y="381000"/>
            <a:ext cx="8153400" cy="61150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23257886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Network Devices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PT" dirty="0"/>
              <a:t>Components used to connect computers or other electronic devices together so that they can share files or resources like printers or fax machines </a:t>
            </a:r>
          </a:p>
          <a:p>
            <a:r>
              <a:rPr lang="pt-PT" dirty="0"/>
              <a:t>Devices used to setup a Local Area Network (LAN) are the most common type of network devices used by the public </a:t>
            </a:r>
          </a:p>
          <a:p>
            <a:r>
              <a:rPr lang="pt-PT" dirty="0"/>
              <a:t>A LAN requires at least a hub, switch, router </a:t>
            </a:r>
          </a:p>
          <a:p>
            <a:r>
              <a:rPr lang="pt-PT" dirty="0"/>
              <a:t>Networking Devices also called Communicating Devices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0546417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NIC - </a:t>
            </a:r>
            <a:r>
              <a:rPr lang="pt-PT" dirty="0">
                <a:effectLst/>
              </a:rPr>
              <a:t>Network Interface card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PT" dirty="0"/>
              <a:t>Provides the physical interface between computer and cabling</a:t>
            </a:r>
          </a:p>
          <a:p>
            <a:r>
              <a:rPr lang="pt-PT" dirty="0"/>
              <a:t>Prepares data, sends data, and controls data  flow</a:t>
            </a:r>
          </a:p>
          <a:p>
            <a:r>
              <a:rPr lang="pt-PT" dirty="0"/>
              <a:t>Can also receive and translate data into bytes for the CPU to understand </a:t>
            </a:r>
          </a:p>
          <a:p>
            <a:r>
              <a:rPr lang="pt-PT" dirty="0"/>
              <a:t>Has specific MAC address (48 bit) </a:t>
            </a:r>
          </a:p>
          <a:p>
            <a:r>
              <a:rPr lang="pt-PT" dirty="0"/>
              <a:t>Ethernet is a physical and data link layer technology for local area networks (LANs)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6324600" y="6356866"/>
            <a:ext cx="4114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Media Access Control (MAC) address</a:t>
            </a:r>
          </a:p>
        </p:txBody>
      </p:sp>
    </p:spTree>
    <p:extLst>
      <p:ext uri="{BB962C8B-B14F-4D97-AF65-F5344CB8AC3E}">
        <p14:creationId xmlns:p14="http://schemas.microsoft.com/office/powerpoint/2010/main" val="193455146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Network Device Properties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SSID:	iPhone</a:t>
            </a:r>
          </a:p>
          <a:p>
            <a:r>
              <a:rPr lang="en-US" dirty="0"/>
              <a:t>Protocol:	802.11n</a:t>
            </a:r>
          </a:p>
          <a:p>
            <a:r>
              <a:rPr lang="en-US" dirty="0"/>
              <a:t>Security type:	WPA2-Personal</a:t>
            </a:r>
          </a:p>
          <a:p>
            <a:r>
              <a:rPr lang="en-US" dirty="0"/>
              <a:t>Network band:	2.4 GHz</a:t>
            </a:r>
          </a:p>
          <a:p>
            <a:r>
              <a:rPr lang="en-US" dirty="0"/>
              <a:t>Network channel:	6</a:t>
            </a:r>
          </a:p>
          <a:p>
            <a:r>
              <a:rPr lang="en-US" dirty="0"/>
              <a:t>IPv6 address:	2600:100f:b019:5cb5:c9b4:ed3b:cd1b:f28e</a:t>
            </a:r>
          </a:p>
          <a:p>
            <a:r>
              <a:rPr lang="en-US" dirty="0"/>
              <a:t>IPv4 address:	172.20.10.3</a:t>
            </a:r>
          </a:p>
          <a:p>
            <a:r>
              <a:rPr lang="en-US" dirty="0"/>
              <a:t>Manufacturer:	Marvell Semiconductor, Inc.</a:t>
            </a:r>
          </a:p>
          <a:p>
            <a:r>
              <a:rPr lang="en-US" dirty="0"/>
              <a:t>Description:	Marvell AVASTAR Wireless-AC Network Controller</a:t>
            </a:r>
          </a:p>
          <a:p>
            <a:r>
              <a:rPr lang="en-US" dirty="0"/>
              <a:t>Driver version:	15.68.9040.67</a:t>
            </a:r>
          </a:p>
          <a:p>
            <a:r>
              <a:rPr lang="en-US" dirty="0"/>
              <a:t>Physical address (MAC):	‎4C-0B-BE-1C-FC-BE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1191423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6600" y="138860"/>
            <a:ext cx="5627196" cy="656674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58754341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Wi-Fi Signal Distance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fontAlgn="base"/>
            <a:r>
              <a:rPr lang="en-US" dirty="0"/>
              <a:t>802.11 protocol transmission ranges (indoors):</a:t>
            </a:r>
          </a:p>
          <a:p>
            <a:pPr lvl="1" fontAlgn="base"/>
            <a:r>
              <a:rPr lang="en-US" sz="2800" dirty="0"/>
              <a:t>802.11b: 115 ft.</a:t>
            </a:r>
          </a:p>
          <a:p>
            <a:pPr lvl="1" fontAlgn="base"/>
            <a:r>
              <a:rPr lang="en-US" sz="2800" dirty="0"/>
              <a:t>802.11a: 115 ft.</a:t>
            </a:r>
          </a:p>
          <a:p>
            <a:pPr lvl="1" fontAlgn="base"/>
            <a:r>
              <a:rPr lang="en-US" sz="2800" dirty="0"/>
              <a:t>802.11g: 125 ft.</a:t>
            </a:r>
          </a:p>
          <a:p>
            <a:pPr lvl="1" fontAlgn="base"/>
            <a:r>
              <a:rPr lang="en-US" sz="2800" dirty="0"/>
              <a:t>802.11n: 230 ft.</a:t>
            </a:r>
          </a:p>
          <a:p>
            <a:pPr lvl="1" fontAlgn="base"/>
            <a:r>
              <a:rPr lang="en-US" sz="2800" dirty="0"/>
              <a:t>802.11ac: 230 ft.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5425575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Impact on Wi-Fi Signal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81200" y="1600200"/>
            <a:ext cx="8229600" cy="4800600"/>
          </a:xfrm>
        </p:spPr>
        <p:txBody>
          <a:bodyPr>
            <a:normAutofit lnSpcReduction="10000"/>
          </a:bodyPr>
          <a:lstStyle/>
          <a:p>
            <a:pPr fontAlgn="base"/>
            <a:r>
              <a:rPr lang="en-US" dirty="0"/>
              <a:t>Solid items can greatly attenuate (weaken) communication signals..</a:t>
            </a:r>
          </a:p>
          <a:p>
            <a:pPr fontAlgn="base"/>
            <a:r>
              <a:rPr lang="en-US" dirty="0"/>
              <a:t>For example….</a:t>
            </a:r>
          </a:p>
          <a:p>
            <a:pPr lvl="1" fontAlgn="base"/>
            <a:r>
              <a:rPr lang="en-US" dirty="0"/>
              <a:t>A solid wood door will attenuate a wireless signal by 6 </a:t>
            </a:r>
            <a:r>
              <a:rPr lang="en-US" dirty="0" err="1"/>
              <a:t>dB.</a:t>
            </a:r>
            <a:endParaRPr lang="en-US" dirty="0"/>
          </a:p>
          <a:p>
            <a:pPr lvl="1" fontAlgn="base"/>
            <a:r>
              <a:rPr lang="en-US" dirty="0"/>
              <a:t>A concrete wall will attenuate a wireless signal by 18 </a:t>
            </a:r>
            <a:r>
              <a:rPr lang="en-US" dirty="0" err="1"/>
              <a:t>dB.</a:t>
            </a:r>
            <a:endParaRPr lang="en-US" dirty="0"/>
          </a:p>
          <a:p>
            <a:pPr fontAlgn="base"/>
            <a:r>
              <a:rPr lang="en-US" dirty="0"/>
              <a:t>Each 3 dB of attenuation represents a power loss of ½!</a:t>
            </a:r>
          </a:p>
          <a:p>
            <a:pPr fontAlgn="base"/>
            <a:r>
              <a:rPr lang="en-US" dirty="0"/>
              <a:t>At 10 dB of attenuation, 90% of the signal is lost.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5088779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Other Wi-Fi Interference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Various home appliances like microwave ovens, cordless phones, and wireless baby monitors can all interfere with the Wi-Fi network</a:t>
            </a:r>
          </a:p>
          <a:p>
            <a:r>
              <a:rPr lang="en-US" dirty="0"/>
              <a:t>In addition, if there are too many Wi-Fi networks all using the same wireless channel in the same area, the “noise” can impact your signal.</a:t>
            </a:r>
          </a:p>
        </p:txBody>
      </p:sp>
    </p:spTree>
    <p:extLst>
      <p:ext uri="{BB962C8B-B14F-4D97-AF65-F5344CB8AC3E}">
        <p14:creationId xmlns:p14="http://schemas.microsoft.com/office/powerpoint/2010/main" val="54935640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Repeater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pt-PT" dirty="0"/>
              <a:t>Network repeaters regenerate incoming electrical, wireless or optical signals </a:t>
            </a:r>
          </a:p>
          <a:p>
            <a:r>
              <a:rPr lang="pt-PT" dirty="0"/>
              <a:t>With physical media like Ethernet or Wi-Fi, data transmissions can only span a limited distance before the quality of the signal degrades </a:t>
            </a:r>
          </a:p>
          <a:p>
            <a:r>
              <a:rPr lang="pt-PT" dirty="0"/>
              <a:t>Repeaters preserve signal integrity and extend the distance over which data can safely travel</a:t>
            </a:r>
          </a:p>
          <a:p>
            <a:r>
              <a:rPr lang="pt-PT" dirty="0"/>
              <a:t>Repeaters remove unwanted noise in incoming signals</a:t>
            </a:r>
          </a:p>
          <a:p>
            <a:r>
              <a:rPr lang="pt-PT" dirty="0"/>
              <a:t>Cannot filter the signal traffic</a:t>
            </a:r>
          </a:p>
          <a:p>
            <a:r>
              <a:rPr lang="pt-PT" dirty="0"/>
              <a:t>Works in physical layer of OSI Model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7437076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IEEE 802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t-IT" dirty="0"/>
              <a:t>Complete IEEE 802 protocol suite provides diverse </a:t>
            </a:r>
            <a:r>
              <a:rPr lang="en-US" dirty="0"/>
              <a:t>set of networking capabilities. </a:t>
            </a:r>
          </a:p>
          <a:p>
            <a:r>
              <a:rPr lang="en-US" dirty="0"/>
              <a:t>Protocols have flat addressing scheme. </a:t>
            </a:r>
          </a:p>
          <a:p>
            <a:r>
              <a:rPr lang="en-US" dirty="0"/>
              <a:t>Operate mostly at levels 1 and 2 of the OSI model</a:t>
            </a:r>
          </a:p>
        </p:txBody>
      </p:sp>
    </p:spTree>
    <p:extLst>
      <p:ext uri="{BB962C8B-B14F-4D97-AF65-F5344CB8AC3E}">
        <p14:creationId xmlns:p14="http://schemas.microsoft.com/office/powerpoint/2010/main" val="360217464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5200" y="98524"/>
            <a:ext cx="5181600" cy="666095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27768374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Hubs – Active/Passive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pt-PT" dirty="0"/>
              <a:t>Two types of hubs: active and passive</a:t>
            </a:r>
          </a:p>
          <a:p>
            <a:r>
              <a:rPr lang="pt-PT" dirty="0"/>
              <a:t>Passive hubs simply connect all ports together electrically; usually not powered</a:t>
            </a:r>
          </a:p>
          <a:p>
            <a:r>
              <a:rPr lang="pt-PT" dirty="0"/>
              <a:t>Active hubs use electronics to amplify and clean up signal before it is broadcast to other ports</a:t>
            </a:r>
          </a:p>
          <a:p>
            <a:r>
              <a:rPr lang="pt-PT" dirty="0"/>
              <a:t>Used to link several computers together </a:t>
            </a:r>
          </a:p>
          <a:p>
            <a:r>
              <a:rPr lang="pt-PT" dirty="0"/>
              <a:t>Repeat any signal that comes in on one port and copy it to other ports (also called broadcasting) </a:t>
            </a:r>
          </a:p>
          <a:p>
            <a:r>
              <a:rPr lang="pt-PT" dirty="0"/>
              <a:t>Works in physical Layer of OSI Model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3044357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6400" y="609602"/>
            <a:ext cx="8763000" cy="518159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63862488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Bridges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pt-PT" dirty="0"/>
              <a:t>Join similar topologies; used to divide network segments</a:t>
            </a:r>
          </a:p>
          <a:p>
            <a:r>
              <a:rPr lang="pt-PT" dirty="0"/>
              <a:t>Can filter traffic on basis of MAC address </a:t>
            </a:r>
          </a:p>
          <a:p>
            <a:r>
              <a:rPr lang="pt-PT" dirty="0"/>
              <a:t>If aware of destination address, is able to forward packets; otherwise bridge will forward packets to all segments. </a:t>
            </a:r>
          </a:p>
          <a:p>
            <a:r>
              <a:rPr lang="pt-PT" dirty="0"/>
              <a:t>More intelligent than repeaters, but unable to move data across multiple networks simultaneously</a:t>
            </a:r>
          </a:p>
          <a:p>
            <a:r>
              <a:rPr lang="pt-PT" dirty="0"/>
              <a:t>Unlike repeaters, bridges can filter out noise </a:t>
            </a:r>
          </a:p>
        </p:txBody>
      </p:sp>
    </p:spTree>
    <p:extLst>
      <p:ext uri="{BB962C8B-B14F-4D97-AF65-F5344CB8AC3E}">
        <p14:creationId xmlns:p14="http://schemas.microsoft.com/office/powerpoint/2010/main" val="424111085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Bridges   </a:t>
            </a:r>
            <a:r>
              <a:rPr lang="en-US" sz="3200" dirty="0"/>
              <a:t>cont.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PT" dirty="0"/>
              <a:t>Works in Data link Layer (2) of OSI Model</a:t>
            </a:r>
            <a:endParaRPr lang="en-US" dirty="0"/>
          </a:p>
          <a:p>
            <a:r>
              <a:rPr lang="pt-PT" dirty="0"/>
              <a:t>Multiple collision Domain, but single Broadcast Domain</a:t>
            </a:r>
          </a:p>
          <a:p>
            <a:r>
              <a:rPr lang="pt-PT" dirty="0"/>
              <a:t>Main disadvantage: cannot connect dissimilar network types or perform intelligent path selection. </a:t>
            </a:r>
          </a:p>
          <a:p>
            <a:pPr lvl="1"/>
            <a:r>
              <a:rPr lang="pt-PT" dirty="0"/>
              <a:t>For that function, need a router</a:t>
            </a:r>
          </a:p>
          <a:p>
            <a:r>
              <a:rPr lang="pt-PT" dirty="0"/>
              <a:t>Local (LAN), remote (WAN) and wireless bridges</a:t>
            </a:r>
          </a:p>
          <a:p>
            <a:pPr lvl="1"/>
            <a:r>
              <a:rPr lang="pt-PT" dirty="0"/>
              <a:t>Remote bridges replaced by routers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4635003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6401" y="838200"/>
            <a:ext cx="8806069" cy="47244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38422071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Switches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PT" dirty="0"/>
              <a:t>Computer networking device that connects network segments</a:t>
            </a:r>
          </a:p>
          <a:p>
            <a:r>
              <a:rPr lang="pt-PT" dirty="0"/>
              <a:t>Populates MAC address table on the basis of source MAC address of a Frame </a:t>
            </a:r>
          </a:p>
          <a:p>
            <a:r>
              <a:rPr lang="pt-PT" dirty="0"/>
              <a:t>Network switches capable of inspecting data frames as received, determining source and destination device of frame, and forwarding it appropriately</a:t>
            </a:r>
          </a:p>
          <a:p>
            <a:r>
              <a:rPr lang="pt-PT" dirty="0"/>
              <a:t>Data Link Layer or Layer 2 Device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8302548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Switches    </a:t>
            </a:r>
            <a:r>
              <a:rPr lang="en-US" sz="3200" dirty="0"/>
              <a:t>cont.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pt-PT" dirty="0"/>
              <a:t>Multiple collision Domain but single Broadcast Domain</a:t>
            </a:r>
          </a:p>
          <a:p>
            <a:r>
              <a:rPr lang="pt-PT" dirty="0"/>
              <a:t>Vital difference between hub and switch is that all the nodes connected to a hub share the bandwidth among themselves, while a device connected to a switch port has the full bandwidth all to itself</a:t>
            </a:r>
          </a:p>
          <a:p>
            <a:r>
              <a:rPr lang="pt-PT" dirty="0"/>
              <a:t>For example: </a:t>
            </a:r>
          </a:p>
          <a:p>
            <a:pPr lvl="1"/>
            <a:r>
              <a:rPr lang="pt-PT" dirty="0"/>
              <a:t>If 10 nodes communicating using a hub on 10- Mbps network, each node may only get a portion of 10 Mbps if other nodes on the hub want to communicate as well </a:t>
            </a:r>
          </a:p>
          <a:p>
            <a:pPr lvl="1"/>
            <a:r>
              <a:rPr lang="pt-PT" dirty="0"/>
              <a:t>With a switch, each node could possibly communicate at the full 10 Mbps</a:t>
            </a:r>
          </a:p>
          <a:p>
            <a:pPr lvl="1"/>
            <a:r>
              <a:rPr lang="pt-PT" dirty="0"/>
              <a:t>Like a multi-port bridge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371969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2601" y="838200"/>
            <a:ext cx="8597785" cy="46482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17420506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Routers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pt-PT" dirty="0"/>
              <a:t>Highly intelligent devices that connect multiple network types and determine best path for sending data (embedded software)</a:t>
            </a:r>
          </a:p>
          <a:p>
            <a:r>
              <a:rPr lang="pt-PT" dirty="0"/>
              <a:t>Normally used to connect one LAN to another </a:t>
            </a:r>
          </a:p>
          <a:p>
            <a:r>
              <a:rPr lang="pt-PT" dirty="0"/>
              <a:t>Examine incoming packets to determine data  destination address </a:t>
            </a:r>
          </a:p>
          <a:p>
            <a:r>
              <a:rPr lang="pt-PT" dirty="0"/>
              <a:t>Then examines internal routing table to choose best packet pathway through network, and switches them to the proper outgoing port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3270797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7-layer OSI </a:t>
            </a:r>
            <a:r>
              <a:rPr lang="en-US" dirty="0" err="1"/>
              <a:t>Modle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8801" y="1601252"/>
            <a:ext cx="8407195" cy="5028149"/>
          </a:xfrm>
        </p:spPr>
      </p:pic>
    </p:spTree>
    <p:extLst>
      <p:ext uri="{BB962C8B-B14F-4D97-AF65-F5344CB8AC3E}">
        <p14:creationId xmlns:p14="http://schemas.microsoft.com/office/powerpoint/2010/main" val="88443689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Routers      </a:t>
            </a:r>
            <a:r>
              <a:rPr lang="en-US" sz="3200" dirty="0"/>
              <a:t>cont.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PT" dirty="0"/>
              <a:t>Slower than bridges because they are more intelligent devices</a:t>
            </a:r>
          </a:p>
          <a:p>
            <a:r>
              <a:rPr lang="pt-PT" dirty="0"/>
              <a:t>Analyze every packet, causing packet-forwarding delays. </a:t>
            </a:r>
          </a:p>
          <a:p>
            <a:r>
              <a:rPr lang="pt-PT" dirty="0"/>
              <a:t>Because of this intelligence, also more expensive</a:t>
            </a:r>
          </a:p>
          <a:p>
            <a:r>
              <a:rPr lang="pt-PT" dirty="0"/>
              <a:t>OSI network layer 3 devices (Internet protocol)</a:t>
            </a:r>
          </a:p>
          <a:p>
            <a:r>
              <a:rPr lang="pt-PT" dirty="0"/>
              <a:t>Typically, when WAN set up, there will be at least two routers used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7694292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3548"/>
          <a:stretch/>
        </p:blipFill>
        <p:spPr>
          <a:xfrm>
            <a:off x="1810765" y="3581400"/>
            <a:ext cx="8570471" cy="2667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743200" y="457200"/>
            <a:ext cx="6267450" cy="284124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784308584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Modem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Modems (</a:t>
            </a:r>
            <a:r>
              <a:rPr lang="en-US" dirty="0" err="1"/>
              <a:t>MOdulator-DEModulator</a:t>
            </a:r>
            <a:r>
              <a:rPr lang="en-US" dirty="0"/>
              <a:t>): used to connect network nodes via wire not originally designed for digital network traffic, or for wireless</a:t>
            </a:r>
          </a:p>
          <a:p>
            <a:r>
              <a:rPr lang="en-US" dirty="0"/>
              <a:t>One or more carrier signals are modulated by digital signal to produce analog signal that can be tailored to give required properties for transmission </a:t>
            </a:r>
          </a:p>
          <a:p>
            <a:r>
              <a:rPr lang="en-US" dirty="0"/>
              <a:t>Commonly used for telephone lines, using Digital Subscriber Line technology.</a:t>
            </a:r>
          </a:p>
        </p:txBody>
      </p:sp>
    </p:spTree>
    <p:extLst>
      <p:ext uri="{BB962C8B-B14F-4D97-AF65-F5344CB8AC3E}">
        <p14:creationId xmlns:p14="http://schemas.microsoft.com/office/powerpoint/2010/main" val="1292035109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8160" y="152401"/>
            <a:ext cx="5554191" cy="659276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074020911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Firewalls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Network device for controlling network security and access rules. </a:t>
            </a:r>
          </a:p>
          <a:p>
            <a:r>
              <a:rPr lang="en-US" dirty="0"/>
              <a:t>Typically configured to reject access requests from unrecognized sources while allowing actions from recognized ones </a:t>
            </a:r>
          </a:p>
          <a:p>
            <a:r>
              <a:rPr lang="en-US" dirty="0"/>
              <a:t>Vital role firewalls play in network security grows in parallel with constant increase in cyber attacks</a:t>
            </a:r>
          </a:p>
        </p:txBody>
      </p:sp>
    </p:spTree>
    <p:extLst>
      <p:ext uri="{BB962C8B-B14F-4D97-AF65-F5344CB8AC3E}">
        <p14:creationId xmlns:p14="http://schemas.microsoft.com/office/powerpoint/2010/main" val="738025956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Network Congestion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Network congestion occurs when a link or node is carrying so much data that quality of service deteriorates</a:t>
            </a:r>
          </a:p>
          <a:p>
            <a:r>
              <a:rPr lang="en-US" dirty="0"/>
              <a:t>Typical effects include queueing delay, packet loss or blocking new connections </a:t>
            </a:r>
          </a:p>
          <a:p>
            <a:pPr lvl="1"/>
            <a:r>
              <a:rPr lang="en-US" dirty="0"/>
              <a:t>Consequence of these latter two: incremental increases in load lead either to only small increase in network throughput, or to actual reduction in network throughput</a:t>
            </a:r>
          </a:p>
          <a:p>
            <a:pPr lvl="1"/>
            <a:r>
              <a:rPr lang="en-US" dirty="0"/>
              <a:t>Premise behind DDOS attacks </a:t>
            </a:r>
          </a:p>
        </p:txBody>
      </p:sp>
    </p:spTree>
    <p:extLst>
      <p:ext uri="{BB962C8B-B14F-4D97-AF65-F5344CB8AC3E}">
        <p14:creationId xmlns:p14="http://schemas.microsoft.com/office/powerpoint/2010/main" val="2109956962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Questions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604962" y="1981200"/>
            <a:ext cx="8986838" cy="38862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08195160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Network Protocols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Ethernet</a:t>
            </a:r>
          </a:p>
          <a:p>
            <a:pPr lvl="1"/>
            <a:r>
              <a:rPr lang="en-US" dirty="0"/>
              <a:t>Often simply called LAN</a:t>
            </a:r>
          </a:p>
          <a:p>
            <a:pPr lvl="1"/>
            <a:r>
              <a:rPr lang="en-US" dirty="0"/>
              <a:t>Family of protocols used in wired LANs </a:t>
            </a:r>
          </a:p>
          <a:p>
            <a:pPr lvl="1"/>
            <a:r>
              <a:rPr lang="en-US" dirty="0"/>
              <a:t>Described by set of standards together called IEEE 802.3 </a:t>
            </a:r>
          </a:p>
          <a:p>
            <a:pPr lvl="1"/>
            <a:r>
              <a:rPr lang="en-US" dirty="0"/>
              <a:t>Published by Institute of Electrical and Electronics Engineers (IEEE)</a:t>
            </a:r>
          </a:p>
        </p:txBody>
      </p:sp>
    </p:spTree>
    <p:extLst>
      <p:ext uri="{BB962C8B-B14F-4D97-AF65-F5344CB8AC3E}">
        <p14:creationId xmlns:p14="http://schemas.microsoft.com/office/powerpoint/2010/main" val="18829990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Network Protocols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Wireless Protocols/Wireless LAN</a:t>
            </a:r>
          </a:p>
          <a:p>
            <a:pPr lvl="1"/>
            <a:r>
              <a:rPr lang="en-US" dirty="0"/>
              <a:t>Widely known as WLAN or </a:t>
            </a:r>
            <a:r>
              <a:rPr lang="en-US" dirty="0" err="1"/>
              <a:t>WiFi</a:t>
            </a:r>
            <a:endParaRPr lang="en-US" dirty="0"/>
          </a:p>
          <a:p>
            <a:pPr lvl="1"/>
            <a:r>
              <a:rPr lang="en-US" dirty="0"/>
              <a:t>Most well-known member of the IEEE 802 protocol family for home users today </a:t>
            </a:r>
          </a:p>
          <a:p>
            <a:pPr lvl="1"/>
            <a:r>
              <a:rPr lang="en-US" dirty="0"/>
              <a:t>Standardized by IEEE 802.11 </a:t>
            </a:r>
          </a:p>
          <a:p>
            <a:pPr lvl="1"/>
            <a:r>
              <a:rPr lang="en-US" dirty="0"/>
              <a:t>Operate in the 2.4, 3.6, 5, and 60 GHz frequency bands.</a:t>
            </a:r>
          </a:p>
          <a:p>
            <a:pPr lvl="1"/>
            <a:r>
              <a:rPr lang="en-US" dirty="0"/>
              <a:t>Shares many properties with wired Ethernet</a:t>
            </a:r>
          </a:p>
        </p:txBody>
      </p:sp>
    </p:spTree>
    <p:extLst>
      <p:ext uri="{BB962C8B-B14F-4D97-AF65-F5344CB8AC3E}">
        <p14:creationId xmlns:p14="http://schemas.microsoft.com/office/powerpoint/2010/main" val="34671574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802.11 Protocols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The 802.11 family: series of half-duplex over-the-air modulation techniques that use the same basic protocol. </a:t>
            </a:r>
          </a:p>
          <a:p>
            <a:r>
              <a:rPr lang="en-US" dirty="0"/>
              <a:t>802.11b was the first widely accepted one, followed by 802.11a, 802.11g, 802.11n, and 802.11ac. </a:t>
            </a:r>
          </a:p>
          <a:p>
            <a:r>
              <a:rPr lang="en-US" dirty="0"/>
              <a:t>Other standards in the family (c–f, h, j) are service amendments used to extend scope of existing standard</a:t>
            </a:r>
          </a:p>
          <a:p>
            <a:pPr lvl="1"/>
            <a:r>
              <a:rPr lang="en-US" dirty="0"/>
              <a:t>May also include corrections to a previous specification</a:t>
            </a:r>
          </a:p>
        </p:txBody>
      </p:sp>
    </p:spTree>
    <p:extLst>
      <p:ext uri="{BB962C8B-B14F-4D97-AF65-F5344CB8AC3E}">
        <p14:creationId xmlns:p14="http://schemas.microsoft.com/office/powerpoint/2010/main" val="38821098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Spectrum and Speed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81200" y="1524000"/>
            <a:ext cx="8229600" cy="4953000"/>
          </a:xfrm>
        </p:spPr>
        <p:txBody>
          <a:bodyPr>
            <a:normAutofit/>
          </a:bodyPr>
          <a:lstStyle/>
          <a:p>
            <a:r>
              <a:rPr lang="en-US" dirty="0"/>
              <a:t>802.11a – 54Mb/s in 5 GHz band</a:t>
            </a:r>
          </a:p>
          <a:p>
            <a:r>
              <a:rPr lang="en-US" dirty="0"/>
              <a:t>802.11b – 11 Mb/s in 2.4 GHz band</a:t>
            </a:r>
          </a:p>
          <a:p>
            <a:pPr lvl="1"/>
            <a:r>
              <a:rPr lang="en-US" dirty="0"/>
              <a:t>Compatible with 802.11b and 802.11n protocols</a:t>
            </a:r>
          </a:p>
          <a:p>
            <a:r>
              <a:rPr lang="en-US" dirty="0"/>
              <a:t>802.11g – 54 Mb/s in 2.4 GHz band</a:t>
            </a:r>
          </a:p>
          <a:p>
            <a:r>
              <a:rPr lang="en-US" dirty="0"/>
              <a:t>802.11n – up to 1 Gb/s in 2.4 or 5 GHz bands</a:t>
            </a:r>
          </a:p>
          <a:p>
            <a:r>
              <a:rPr lang="en-US" dirty="0"/>
              <a:t>802.11ac – up to 1.3 Gb/s in 2.4/5 GHz bands</a:t>
            </a:r>
          </a:p>
          <a:p>
            <a:r>
              <a:rPr lang="en-US" dirty="0"/>
              <a:t>802.11ad – operates in 60 GHz band; up to 7 GB/s; called </a:t>
            </a:r>
            <a:r>
              <a:rPr lang="en-US" dirty="0" err="1"/>
              <a:t>WiGig</a:t>
            </a:r>
            <a:endParaRPr lang="en-US" dirty="0"/>
          </a:p>
          <a:p>
            <a:r>
              <a:rPr lang="en-US" dirty="0"/>
              <a:t>802.11ax – successor to 802.11ac; operates at 4x throughput of 802.11ac (early stages)</a:t>
            </a:r>
          </a:p>
        </p:txBody>
      </p:sp>
    </p:spTree>
    <p:extLst>
      <p:ext uri="{BB962C8B-B14F-4D97-AF65-F5344CB8AC3E}">
        <p14:creationId xmlns:p14="http://schemas.microsoft.com/office/powerpoint/2010/main" val="270768357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Channels &amp; Frequencies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802.11b, 802.11g, and 802.11n-2.4 utilize the 2.400–2.500 GHz spectrum, one of the ISM bands. </a:t>
            </a:r>
          </a:p>
          <a:p>
            <a:r>
              <a:rPr lang="en-US" dirty="0"/>
              <a:t>802.11a and 802.11n use the more heavily regulated 4.915–5.825 GHz band</a:t>
            </a:r>
          </a:p>
          <a:p>
            <a:r>
              <a:rPr lang="en-US" dirty="0"/>
              <a:t>2.4 GHz band divided into 14 channels spaced 5 MHz apart, beginning with channel 1, centered on 2.412 GHz.</a:t>
            </a:r>
          </a:p>
          <a:p>
            <a:pPr lvl="1"/>
            <a:r>
              <a:rPr lang="en-US" dirty="0"/>
              <a:t>Can result in overlap of channels/interference</a:t>
            </a:r>
          </a:p>
        </p:txBody>
      </p:sp>
    </p:spTree>
    <p:extLst>
      <p:ext uri="{BB962C8B-B14F-4D97-AF65-F5344CB8AC3E}">
        <p14:creationId xmlns:p14="http://schemas.microsoft.com/office/powerpoint/2010/main" val="360596271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Non-Overlapping Channels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1800" y="1219200"/>
            <a:ext cx="6172200" cy="5562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6978560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pex">
  <a:themeElements>
    <a:clrScheme name="Apex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Apex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Apex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432</TotalTime>
  <Words>1360</Words>
  <Application>Microsoft Office PowerPoint</Application>
  <PresentationFormat>Widescreen</PresentationFormat>
  <Paragraphs>149</Paragraphs>
  <Slides>36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36</vt:i4>
      </vt:variant>
    </vt:vector>
  </HeadingPairs>
  <TitlesOfParts>
    <vt:vector size="43" baseType="lpstr">
      <vt:lpstr>Book Antiqua</vt:lpstr>
      <vt:lpstr>Calibri</vt:lpstr>
      <vt:lpstr>Lucida Sans</vt:lpstr>
      <vt:lpstr>Wingdings</vt:lpstr>
      <vt:lpstr>Wingdings 2</vt:lpstr>
      <vt:lpstr>Wingdings 3</vt:lpstr>
      <vt:lpstr>Apex</vt:lpstr>
      <vt:lpstr>Computer Networks Part - 2</vt:lpstr>
      <vt:lpstr>IEEE 802</vt:lpstr>
      <vt:lpstr>7-layer OSI Modle</vt:lpstr>
      <vt:lpstr>Network Protocols</vt:lpstr>
      <vt:lpstr>Network Protocols</vt:lpstr>
      <vt:lpstr>802.11 Protocols</vt:lpstr>
      <vt:lpstr>Spectrum and Speed</vt:lpstr>
      <vt:lpstr>Channels &amp; Frequencies</vt:lpstr>
      <vt:lpstr>Non-Overlapping Channels</vt:lpstr>
      <vt:lpstr>2.4 GHz Wi-Fi channels (802.11b,g WLAN)</vt:lpstr>
      <vt:lpstr>PowerPoint Presentation</vt:lpstr>
      <vt:lpstr>Network Devices</vt:lpstr>
      <vt:lpstr>NIC - Network Interface card</vt:lpstr>
      <vt:lpstr>Network Device Properties</vt:lpstr>
      <vt:lpstr>PowerPoint Presentation</vt:lpstr>
      <vt:lpstr>Wi-Fi Signal Distance</vt:lpstr>
      <vt:lpstr>Impact on Wi-Fi Signal</vt:lpstr>
      <vt:lpstr>Other Wi-Fi Interference</vt:lpstr>
      <vt:lpstr>Repeater</vt:lpstr>
      <vt:lpstr>PowerPoint Presentation</vt:lpstr>
      <vt:lpstr>Hubs – Active/Passive</vt:lpstr>
      <vt:lpstr>PowerPoint Presentation</vt:lpstr>
      <vt:lpstr>Bridges</vt:lpstr>
      <vt:lpstr>Bridges   cont.</vt:lpstr>
      <vt:lpstr>PowerPoint Presentation</vt:lpstr>
      <vt:lpstr>Switches</vt:lpstr>
      <vt:lpstr>Switches    cont.</vt:lpstr>
      <vt:lpstr>PowerPoint Presentation</vt:lpstr>
      <vt:lpstr>Routers</vt:lpstr>
      <vt:lpstr>Routers      cont.</vt:lpstr>
      <vt:lpstr>PowerPoint Presentation</vt:lpstr>
      <vt:lpstr>Modem</vt:lpstr>
      <vt:lpstr>PowerPoint Presentation</vt:lpstr>
      <vt:lpstr>Firewalls</vt:lpstr>
      <vt:lpstr>Network Congestion</vt:lpstr>
      <vt:lpstr>Questions</vt:lpstr>
    </vt:vector>
  </TitlesOfParts>
  <Company>Valley Medical Center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Computer Networks Part - 2</dc:title>
  <dc:creator>Bob Marshall</dc:creator>
  <cp:lastModifiedBy>Bob Marshall</cp:lastModifiedBy>
  <cp:revision>25</cp:revision>
  <dcterms:created xsi:type="dcterms:W3CDTF">2015-11-09T17:36:24Z</dcterms:created>
  <dcterms:modified xsi:type="dcterms:W3CDTF">2018-12-06T16:31:33Z</dcterms:modified>
</cp:coreProperties>
</file>