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6" r:id="rId2"/>
    <p:sldId id="258" r:id="rId3"/>
    <p:sldId id="259" r:id="rId4"/>
    <p:sldId id="276" r:id="rId5"/>
    <p:sldId id="277" r:id="rId6"/>
    <p:sldId id="268" r:id="rId7"/>
    <p:sldId id="269" r:id="rId8"/>
    <p:sldId id="280" r:id="rId9"/>
    <p:sldId id="270" r:id="rId10"/>
    <p:sldId id="279" r:id="rId11"/>
    <p:sldId id="271" r:id="rId12"/>
    <p:sldId id="260" r:id="rId13"/>
    <p:sldId id="261" r:id="rId14"/>
    <p:sldId id="262" r:id="rId15"/>
    <p:sldId id="263" r:id="rId16"/>
    <p:sldId id="264" r:id="rId17"/>
    <p:sldId id="265" r:id="rId18"/>
    <p:sldId id="266" r:id="rId19"/>
    <p:sldId id="267" r:id="rId20"/>
    <p:sldId id="272" r:id="rId21"/>
    <p:sldId id="273" r:id="rId22"/>
    <p:sldId id="274" r:id="rId23"/>
    <p:sldId id="275" r:id="rId24"/>
    <p:sldId id="278"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4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19736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1678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77988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7520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54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12/3/2018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91617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12/3/2018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49680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07778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25645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5422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23045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4463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0300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12/3/2018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673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12/3/2018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0652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12/3/2018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9537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142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12/3/2018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209517875"/>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effectLst>
            <a:outerShdw blurRad="38100" dist="38100" dir="2700000" algn="tl">
              <a:srgbClr val="000000">
                <a:alpha val="43137"/>
              </a:srgbClr>
            </a:outerShdw>
          </a:effectLst>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effectLst>
            <a:outerShdw blurRad="38100" dist="38100" dir="2700000" algn="tl">
              <a:srgbClr val="000000">
                <a:alpha val="43137"/>
              </a:srgbClr>
            </a:outerShdw>
          </a:effectLst>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effectLst>
            <a:outerShdw blurRad="38100" dist="38100" dir="2700000" algn="tl">
              <a:srgbClr val="000000">
                <a:alpha val="43137"/>
              </a:srgbClr>
            </a:outerShdw>
          </a:effectLst>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effectLst>
            <a:outerShdw blurRad="38100" dist="38100" dir="2700000" algn="tl">
              <a:srgbClr val="000000">
                <a:alpha val="43137"/>
              </a:srgbClr>
            </a:outerShdw>
          </a:effectLst>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effectLst>
            <a:outerShdw blurRad="38100" dist="38100" dir="2700000" algn="tl">
              <a:srgbClr val="000000">
                <a:alpha val="43137"/>
              </a:srgbClr>
            </a:outerShdw>
          </a:effectLst>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8468" y="1447802"/>
            <a:ext cx="7571678" cy="2968082"/>
          </a:xfrm>
        </p:spPr>
        <p:txBody>
          <a:bodyPr/>
          <a:lstStyle/>
          <a:p>
            <a:r>
              <a:rPr lang="en-US" dirty="0"/>
              <a:t>Intro to Networks – Part 1</a:t>
            </a:r>
          </a:p>
        </p:txBody>
      </p:sp>
      <p:sp>
        <p:nvSpPr>
          <p:cNvPr id="3" name="Subtitle 2"/>
          <p:cNvSpPr>
            <a:spLocks noGrp="1"/>
          </p:cNvSpPr>
          <p:nvPr>
            <p:ph type="subTitle" idx="1"/>
          </p:nvPr>
        </p:nvSpPr>
        <p:spPr/>
        <p:txBody>
          <a:bodyPr/>
          <a:lstStyle/>
          <a:p>
            <a:r>
              <a:rPr lang="en-US" dirty="0"/>
              <a:t>Bob Marshall, MD MPH MISM FAAFP</a:t>
            </a:r>
          </a:p>
          <a:p>
            <a:r>
              <a:rPr lang="en-US" dirty="0"/>
              <a:t>Program Director, DOD Clinical Informatics Fellowship</a:t>
            </a:r>
          </a:p>
        </p:txBody>
      </p:sp>
    </p:spTree>
    <p:extLst>
      <p:ext uri="{BB962C8B-B14F-4D97-AF65-F5344CB8AC3E}">
        <p14:creationId xmlns:p14="http://schemas.microsoft.com/office/powerpoint/2010/main" val="124053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Layouts</a:t>
            </a:r>
          </a:p>
        </p:txBody>
      </p:sp>
      <p:pic>
        <p:nvPicPr>
          <p:cNvPr id="4" name="Content Placeholder 3"/>
          <p:cNvPicPr>
            <a:picLocks noGrp="1" noChangeAspect="1"/>
          </p:cNvPicPr>
          <p:nvPr>
            <p:ph idx="1"/>
          </p:nvPr>
        </p:nvPicPr>
        <p:blipFill>
          <a:blip r:embed="rId2"/>
          <a:stretch>
            <a:fillRect/>
          </a:stretch>
        </p:blipFill>
        <p:spPr>
          <a:xfrm>
            <a:off x="2630616" y="1392963"/>
            <a:ext cx="6957767" cy="5348567"/>
          </a:xfrm>
        </p:spPr>
      </p:pic>
    </p:spTree>
    <p:extLst>
      <p:ext uri="{BB962C8B-B14F-4D97-AF65-F5344CB8AC3E}">
        <p14:creationId xmlns:p14="http://schemas.microsoft.com/office/powerpoint/2010/main" val="3083758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Layout explanations</a:t>
            </a:r>
          </a:p>
        </p:txBody>
      </p:sp>
      <p:sp>
        <p:nvSpPr>
          <p:cNvPr id="3" name="Content Placeholder 2"/>
          <p:cNvSpPr>
            <a:spLocks noGrp="1"/>
          </p:cNvSpPr>
          <p:nvPr>
            <p:ph idx="1"/>
          </p:nvPr>
        </p:nvSpPr>
        <p:spPr>
          <a:xfrm>
            <a:off x="2351485" y="1469877"/>
            <a:ext cx="6981787" cy="4574084"/>
          </a:xfrm>
        </p:spPr>
        <p:txBody>
          <a:bodyPr>
            <a:normAutofit fontScale="92500" lnSpcReduction="20000"/>
          </a:bodyPr>
          <a:lstStyle/>
          <a:p>
            <a:r>
              <a:rPr lang="en-US" b="1" dirty="0"/>
              <a:t>Bus network</a:t>
            </a:r>
            <a:r>
              <a:rPr lang="en-US" dirty="0"/>
              <a:t>: all nodes are connected to a common medium along this medium (the original Ethernet)</a:t>
            </a:r>
          </a:p>
          <a:p>
            <a:r>
              <a:rPr lang="en-US" b="1" dirty="0"/>
              <a:t>Star network</a:t>
            </a:r>
            <a:r>
              <a:rPr lang="en-US" dirty="0"/>
              <a:t>: all nodes are connected to special central node (WLAN)</a:t>
            </a:r>
          </a:p>
          <a:p>
            <a:r>
              <a:rPr lang="en-US" b="1" dirty="0"/>
              <a:t>Ring network</a:t>
            </a:r>
            <a:r>
              <a:rPr lang="en-US" dirty="0"/>
              <a:t>: each node connected to its left and right neighbor node; all nodes are connected and each node can reach each other node by traversing nodes left- or rightwards</a:t>
            </a:r>
          </a:p>
          <a:p>
            <a:r>
              <a:rPr lang="en-US" b="1" dirty="0"/>
              <a:t>Mesh network</a:t>
            </a:r>
            <a:r>
              <a:rPr lang="en-US" dirty="0"/>
              <a:t>: each node is connected to an arbitrary number of neighbors so that there is at least one traversal from any node to any other</a:t>
            </a:r>
          </a:p>
          <a:p>
            <a:r>
              <a:rPr lang="en-US" b="1" dirty="0"/>
              <a:t>Fully connected network</a:t>
            </a:r>
            <a:r>
              <a:rPr lang="en-US" dirty="0"/>
              <a:t>: each node is connected to every other node in the network.</a:t>
            </a:r>
          </a:p>
          <a:p>
            <a:r>
              <a:rPr lang="en-US" b="1" dirty="0"/>
              <a:t>Tree network</a:t>
            </a:r>
            <a:r>
              <a:rPr lang="en-US" dirty="0"/>
              <a:t>: nodes are arranged hierarchically</a:t>
            </a:r>
          </a:p>
          <a:p>
            <a:r>
              <a:rPr lang="en-US" b="1" dirty="0"/>
              <a:t>Hybrid network</a:t>
            </a:r>
            <a:r>
              <a:rPr lang="en-US" dirty="0"/>
              <a:t>: uses two or more topologies within its physical layout; does not represent any one topology </a:t>
            </a:r>
          </a:p>
        </p:txBody>
      </p:sp>
    </p:spTree>
    <p:extLst>
      <p:ext uri="{BB962C8B-B14F-4D97-AF65-F5344CB8AC3E}">
        <p14:creationId xmlns:p14="http://schemas.microsoft.com/office/powerpoint/2010/main" val="4146446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Networks   (1 of 4)</a:t>
            </a:r>
          </a:p>
        </p:txBody>
      </p:sp>
      <p:sp>
        <p:nvSpPr>
          <p:cNvPr id="3" name="Content Placeholder 2"/>
          <p:cNvSpPr>
            <a:spLocks noGrp="1"/>
          </p:cNvSpPr>
          <p:nvPr>
            <p:ph idx="1"/>
          </p:nvPr>
        </p:nvSpPr>
        <p:spPr>
          <a:xfrm>
            <a:off x="2351700" y="2052925"/>
            <a:ext cx="6711654" cy="4336724"/>
          </a:xfrm>
        </p:spPr>
        <p:txBody>
          <a:bodyPr>
            <a:normAutofit fontScale="92500"/>
          </a:bodyPr>
          <a:lstStyle/>
          <a:p>
            <a:r>
              <a:rPr lang="en-US" dirty="0"/>
              <a:t>Classified based on scale</a:t>
            </a:r>
          </a:p>
          <a:p>
            <a:r>
              <a:rPr lang="en-US" dirty="0"/>
              <a:t>LAN (Local Area Network)</a:t>
            </a:r>
          </a:p>
          <a:p>
            <a:pPr lvl="1"/>
            <a:r>
              <a:rPr lang="en-US" dirty="0"/>
              <a:t>Connects computers and devices in a limited geographical area such as a home, school, office building, or closely positioned group of buildings</a:t>
            </a:r>
          </a:p>
          <a:p>
            <a:pPr lvl="1"/>
            <a:r>
              <a:rPr lang="en-US" dirty="0"/>
              <a:t>Each computer or device on the network is a node. </a:t>
            </a:r>
          </a:p>
          <a:p>
            <a:pPr lvl="1"/>
            <a:r>
              <a:rPr lang="en-US" dirty="0"/>
              <a:t>Wired LANs are most likely based on Ethernet technology, and wireless LAN’s are based on one of the 802.11X protocols</a:t>
            </a:r>
          </a:p>
          <a:p>
            <a:pPr lvl="1"/>
            <a:r>
              <a:rPr lang="en-US" dirty="0"/>
              <a:t>The defining characteristics of a LAN include higher data transfer rates, limited geographic range, and lack of reliance on leased lines to provide connectivity.</a:t>
            </a:r>
          </a:p>
          <a:p>
            <a:pPr lvl="1"/>
            <a:r>
              <a:rPr lang="en-US" dirty="0"/>
              <a:t>LAN’s can be connected to WAN’s using a router</a:t>
            </a:r>
          </a:p>
        </p:txBody>
      </p:sp>
    </p:spTree>
    <p:extLst>
      <p:ext uri="{BB962C8B-B14F-4D97-AF65-F5344CB8AC3E}">
        <p14:creationId xmlns:p14="http://schemas.microsoft.com/office/powerpoint/2010/main" val="3451254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Networks      (2 of 4)</a:t>
            </a:r>
          </a:p>
        </p:txBody>
      </p:sp>
      <p:sp>
        <p:nvSpPr>
          <p:cNvPr id="3" name="Content Placeholder 2"/>
          <p:cNvSpPr>
            <a:spLocks noGrp="1"/>
          </p:cNvSpPr>
          <p:nvPr>
            <p:ph idx="1"/>
          </p:nvPr>
        </p:nvSpPr>
        <p:spPr>
          <a:xfrm>
            <a:off x="2351700" y="1984918"/>
            <a:ext cx="6711654" cy="4471639"/>
          </a:xfrm>
        </p:spPr>
        <p:txBody>
          <a:bodyPr/>
          <a:lstStyle/>
          <a:p>
            <a:r>
              <a:rPr lang="en-US" dirty="0"/>
              <a:t>WAN (Wide Area Network)</a:t>
            </a:r>
          </a:p>
          <a:p>
            <a:pPr lvl="1"/>
            <a:r>
              <a:rPr lang="en-US" dirty="0"/>
              <a:t>Computer network that covers a large geographic area such as a city, country, or spans even intercontinental distances</a:t>
            </a:r>
          </a:p>
          <a:p>
            <a:pPr lvl="1"/>
            <a:r>
              <a:rPr lang="en-US" dirty="0"/>
              <a:t>Uses a communications channel that combines many types of media such as telephone lines, cables, and air waves</a:t>
            </a:r>
          </a:p>
          <a:p>
            <a:pPr lvl="1"/>
            <a:r>
              <a:rPr lang="en-US" dirty="0"/>
              <a:t>Often makes use of transmission facilities provided by common carriers, such as telephone companies</a:t>
            </a:r>
          </a:p>
          <a:p>
            <a:pPr lvl="1">
              <a:tabLst>
                <a:tab pos="742950" algn="l"/>
              </a:tabLst>
            </a:pPr>
            <a:r>
              <a:rPr lang="en-US" dirty="0"/>
              <a:t>Generally function at the lower three layers of the OSI reference model: the physical layer, the data link layer, and the network layer</a:t>
            </a:r>
          </a:p>
        </p:txBody>
      </p:sp>
    </p:spTree>
    <p:extLst>
      <p:ext uri="{BB962C8B-B14F-4D97-AF65-F5344CB8AC3E}">
        <p14:creationId xmlns:p14="http://schemas.microsoft.com/office/powerpoint/2010/main" val="1104222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Networks      (3 of 4)</a:t>
            </a:r>
          </a:p>
        </p:txBody>
      </p:sp>
      <p:sp>
        <p:nvSpPr>
          <p:cNvPr id="3" name="Content Placeholder 2"/>
          <p:cNvSpPr>
            <a:spLocks noGrp="1"/>
          </p:cNvSpPr>
          <p:nvPr>
            <p:ph idx="1"/>
          </p:nvPr>
        </p:nvSpPr>
        <p:spPr>
          <a:xfrm>
            <a:off x="2351700" y="2052925"/>
            <a:ext cx="6711654" cy="4392480"/>
          </a:xfrm>
        </p:spPr>
        <p:txBody>
          <a:bodyPr>
            <a:normAutofit lnSpcReduction="10000"/>
          </a:bodyPr>
          <a:lstStyle/>
          <a:p>
            <a:r>
              <a:rPr lang="en-US" dirty="0"/>
              <a:t>SAN (Storage Area Network)</a:t>
            </a:r>
          </a:p>
          <a:p>
            <a:pPr lvl="1"/>
            <a:r>
              <a:rPr lang="en-US" dirty="0"/>
              <a:t>A dedicated network that provides access to consolidated, block level data storage.</a:t>
            </a:r>
          </a:p>
          <a:p>
            <a:pPr lvl="1"/>
            <a:r>
              <a:rPr lang="en-US" dirty="0"/>
              <a:t>SANs primarily used to make storage devices, such as disk arrays, tape libraries, and optical jukeboxes, accessible to servers so that the devices appear like locally attached devices to the operating system.</a:t>
            </a:r>
          </a:p>
          <a:p>
            <a:pPr lvl="1"/>
            <a:r>
              <a:rPr lang="en-US" dirty="0"/>
              <a:t>Typically has its own network of storage devices not accessible through the local area network by other devices.</a:t>
            </a:r>
          </a:p>
          <a:p>
            <a:pPr lvl="1"/>
            <a:r>
              <a:rPr lang="en-US" dirty="0"/>
              <a:t>Cost and complexity of SANs dropped in the early 2000s to levels allowing wider adoption across both enterprise and small to medium-sized business environments</a:t>
            </a:r>
          </a:p>
        </p:txBody>
      </p:sp>
    </p:spTree>
    <p:extLst>
      <p:ext uri="{BB962C8B-B14F-4D97-AF65-F5344CB8AC3E}">
        <p14:creationId xmlns:p14="http://schemas.microsoft.com/office/powerpoint/2010/main" val="389503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Networks      (4 of 4)</a:t>
            </a:r>
          </a:p>
        </p:txBody>
      </p:sp>
      <p:sp>
        <p:nvSpPr>
          <p:cNvPr id="3" name="Content Placeholder 2"/>
          <p:cNvSpPr>
            <a:spLocks noGrp="1"/>
          </p:cNvSpPr>
          <p:nvPr>
            <p:ph idx="1"/>
          </p:nvPr>
        </p:nvSpPr>
        <p:spPr>
          <a:xfrm>
            <a:off x="2351700" y="2052925"/>
            <a:ext cx="6711654" cy="4414782"/>
          </a:xfrm>
        </p:spPr>
        <p:txBody>
          <a:bodyPr>
            <a:normAutofit fontScale="92500" lnSpcReduction="10000"/>
          </a:bodyPr>
          <a:lstStyle/>
          <a:p>
            <a:r>
              <a:rPr lang="en-US" dirty="0"/>
              <a:t>Virtual Private Network (VPN)</a:t>
            </a:r>
          </a:p>
          <a:p>
            <a:pPr lvl="1"/>
            <a:r>
              <a:rPr lang="en-US" dirty="0"/>
              <a:t>An overlay network in which some of the links between nodes are carried by open connections or virtual circuits in some larger network (e.g., the Internet) instead of by physical wires</a:t>
            </a:r>
          </a:p>
          <a:p>
            <a:pPr lvl="1"/>
            <a:r>
              <a:rPr lang="en-US" dirty="0"/>
              <a:t>The data link layer protocols of the virtual network are said to be tunneled through the larger network when this is the case </a:t>
            </a:r>
          </a:p>
          <a:p>
            <a:pPr lvl="1"/>
            <a:r>
              <a:rPr lang="en-US" dirty="0"/>
              <a:t>Common application - secure communications through the public Internet, but a VPN need not have explicit security features, such as authentication or content encryption</a:t>
            </a:r>
          </a:p>
          <a:p>
            <a:pPr lvl="1"/>
            <a:r>
              <a:rPr lang="en-US" dirty="0"/>
              <a:t>VPNs, for example, can be used to separate traffic from different user communities over an underlying network with strong security features</a:t>
            </a:r>
          </a:p>
        </p:txBody>
      </p:sp>
    </p:spTree>
    <p:extLst>
      <p:ext uri="{BB962C8B-B14F-4D97-AF65-F5344CB8AC3E}">
        <p14:creationId xmlns:p14="http://schemas.microsoft.com/office/powerpoint/2010/main" val="425402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network types</a:t>
            </a:r>
          </a:p>
        </p:txBody>
      </p:sp>
      <p:sp>
        <p:nvSpPr>
          <p:cNvPr id="3" name="Content Placeholder 2"/>
          <p:cNvSpPr>
            <a:spLocks noGrp="1"/>
          </p:cNvSpPr>
          <p:nvPr>
            <p:ph idx="1"/>
          </p:nvPr>
        </p:nvSpPr>
        <p:spPr>
          <a:xfrm>
            <a:off x="2351700" y="1773045"/>
            <a:ext cx="6711654" cy="4475362"/>
          </a:xfrm>
        </p:spPr>
        <p:txBody>
          <a:bodyPr>
            <a:normAutofit fontScale="92500" lnSpcReduction="20000"/>
          </a:bodyPr>
          <a:lstStyle/>
          <a:p>
            <a:r>
              <a:rPr lang="en-US" dirty="0"/>
              <a:t>Personal area Network (PAN): computer network used for communication among computer and different information technological devices close to one person</a:t>
            </a:r>
          </a:p>
          <a:p>
            <a:r>
              <a:rPr lang="en-US" dirty="0"/>
              <a:t>Home area network (HAN): residential LAN used for communication between digital devices typically deployed in the home</a:t>
            </a:r>
          </a:p>
          <a:p>
            <a:r>
              <a:rPr lang="en-US" dirty="0"/>
              <a:t>Campus area network (CAN): interconnection of LANs within a limited geographical area (enterprise, university, government, etc.)</a:t>
            </a:r>
          </a:p>
          <a:p>
            <a:r>
              <a:rPr lang="en-US" dirty="0"/>
              <a:t>Backbone network: computer network infrastructure that provides a path for exchange of information between different LANs or sub-networks</a:t>
            </a:r>
          </a:p>
          <a:p>
            <a:r>
              <a:rPr lang="en-US" dirty="0"/>
              <a:t>Metropolitan area network (MAN): large computer network that usually spans a city or a large campus</a:t>
            </a:r>
          </a:p>
        </p:txBody>
      </p:sp>
    </p:spTree>
    <p:extLst>
      <p:ext uri="{BB962C8B-B14F-4D97-AF65-F5344CB8AC3E}">
        <p14:creationId xmlns:p14="http://schemas.microsoft.com/office/powerpoint/2010/main" val="565528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protocols</a:t>
            </a:r>
          </a:p>
        </p:txBody>
      </p:sp>
      <p:sp>
        <p:nvSpPr>
          <p:cNvPr id="3" name="Content Placeholder 2"/>
          <p:cNvSpPr>
            <a:spLocks noGrp="1"/>
          </p:cNvSpPr>
          <p:nvPr>
            <p:ph idx="1"/>
          </p:nvPr>
        </p:nvSpPr>
        <p:spPr>
          <a:xfrm>
            <a:off x="2351700" y="1750742"/>
            <a:ext cx="6711654" cy="4497665"/>
          </a:xfrm>
        </p:spPr>
        <p:txBody>
          <a:bodyPr>
            <a:normAutofit lnSpcReduction="10000"/>
          </a:bodyPr>
          <a:lstStyle/>
          <a:p>
            <a:r>
              <a:rPr lang="it-IT" dirty="0"/>
              <a:t>The complete IEEE 802 protocol suite provides a diverse </a:t>
            </a:r>
            <a:r>
              <a:rPr lang="en-US" dirty="0"/>
              <a:t>set of networking capabilities </a:t>
            </a:r>
          </a:p>
          <a:p>
            <a:pPr lvl="1"/>
            <a:r>
              <a:rPr lang="en-US" dirty="0"/>
              <a:t>The protocols have a flat addressing scheme </a:t>
            </a:r>
          </a:p>
          <a:p>
            <a:pPr lvl="1"/>
            <a:r>
              <a:rPr lang="en-US" dirty="0"/>
              <a:t>They operate mostly at levels 1 and 2 of the OSI model</a:t>
            </a:r>
          </a:p>
          <a:p>
            <a:r>
              <a:rPr lang="en-US" dirty="0"/>
              <a:t>Ethernet: family of protocols used in wired LANs, described by a set of standards together called IEEE 802.3; published by the Institute of Electrical and Electronics Engineers (IEEE)</a:t>
            </a:r>
          </a:p>
          <a:p>
            <a:r>
              <a:rPr lang="en-US" dirty="0"/>
              <a:t>Wireless LAN (also widely known as WLAN or WiFi): widely adopted member of the IEEE 802 protocol family for both home and business users</a:t>
            </a:r>
          </a:p>
          <a:p>
            <a:pPr lvl="1"/>
            <a:r>
              <a:rPr lang="en-US" dirty="0"/>
              <a:t>Standardized by IEEE 802.11; shares many properties with wired Ethernet.</a:t>
            </a:r>
          </a:p>
        </p:txBody>
      </p:sp>
    </p:spTree>
    <p:extLst>
      <p:ext uri="{BB962C8B-B14F-4D97-AF65-F5344CB8AC3E}">
        <p14:creationId xmlns:p14="http://schemas.microsoft.com/office/powerpoint/2010/main" val="1696718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Protocol Suite &amp; SONET/SDH</a:t>
            </a:r>
          </a:p>
        </p:txBody>
      </p:sp>
      <p:sp>
        <p:nvSpPr>
          <p:cNvPr id="3" name="Content Placeholder 2"/>
          <p:cNvSpPr>
            <a:spLocks noGrp="1"/>
          </p:cNvSpPr>
          <p:nvPr>
            <p:ph idx="1"/>
          </p:nvPr>
        </p:nvSpPr>
        <p:spPr>
          <a:xfrm>
            <a:off x="2351700" y="1940313"/>
            <a:ext cx="7011607" cy="4516244"/>
          </a:xfrm>
        </p:spPr>
        <p:txBody>
          <a:bodyPr>
            <a:normAutofit fontScale="92500" lnSpcReduction="10000"/>
          </a:bodyPr>
          <a:lstStyle/>
          <a:p>
            <a:r>
              <a:rPr lang="en-US" dirty="0"/>
              <a:t>Also called TCP/IP;  the foundation of all modern networking. </a:t>
            </a:r>
          </a:p>
          <a:p>
            <a:pPr lvl="1"/>
            <a:r>
              <a:rPr lang="en-US" dirty="0"/>
              <a:t>Offers connection-less as well as connection-oriented services over an inherently unreliable network traversed by datagram transmission at the Internet protocol (IP) level.</a:t>
            </a:r>
          </a:p>
          <a:p>
            <a:pPr lvl="1"/>
            <a:r>
              <a:rPr lang="en-US" dirty="0"/>
              <a:t>At its core, the protocol suite defines the addressing, identification, and routing specifications for Internet Protocol Version 4 (IPv4) and for IPv6</a:t>
            </a:r>
          </a:p>
          <a:p>
            <a:r>
              <a:rPr lang="en-US" dirty="0"/>
              <a:t>Synchronous optical networking (SONET) and Synchronous Digital Hierarchy (SDH): standardized multiplexing protocols that transfer multiple digital bit streams over optical fiber using lasers</a:t>
            </a:r>
          </a:p>
          <a:p>
            <a:pPr lvl="1"/>
            <a:r>
              <a:rPr lang="en-US" dirty="0"/>
              <a:t>Due to its protocol neutrality and transport-oriented features, was the obvious choice for transporting </a:t>
            </a:r>
            <a:r>
              <a:rPr lang="fr-FR" dirty="0" err="1"/>
              <a:t>Asynchronous</a:t>
            </a:r>
            <a:r>
              <a:rPr lang="fr-FR" dirty="0"/>
              <a:t> Transfer Mode (ATM) frames</a:t>
            </a:r>
            <a:endParaRPr lang="en-US" dirty="0"/>
          </a:p>
        </p:txBody>
      </p:sp>
    </p:spTree>
    <p:extLst>
      <p:ext uri="{BB962C8B-B14F-4D97-AF65-F5344CB8AC3E}">
        <p14:creationId xmlns:p14="http://schemas.microsoft.com/office/powerpoint/2010/main" val="37023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Asynchronous Transfer Mode</a:t>
            </a:r>
          </a:p>
        </p:txBody>
      </p:sp>
      <p:sp>
        <p:nvSpPr>
          <p:cNvPr id="3" name="Content Placeholder 2"/>
          <p:cNvSpPr>
            <a:spLocks noGrp="1"/>
          </p:cNvSpPr>
          <p:nvPr>
            <p:ph idx="1"/>
          </p:nvPr>
        </p:nvSpPr>
        <p:spPr>
          <a:xfrm>
            <a:off x="2351700" y="1962616"/>
            <a:ext cx="6711654" cy="4285791"/>
          </a:xfrm>
        </p:spPr>
        <p:txBody>
          <a:bodyPr/>
          <a:lstStyle/>
          <a:p>
            <a:r>
              <a:rPr lang="en-US" dirty="0"/>
              <a:t>ATM is a switching technique for telecommunication networks </a:t>
            </a:r>
          </a:p>
          <a:p>
            <a:pPr lvl="1"/>
            <a:r>
              <a:rPr lang="en-US" dirty="0"/>
              <a:t>It uses asynchronous time-division multiplexing and encodes data into small, fixed-sized cells. </a:t>
            </a:r>
          </a:p>
          <a:p>
            <a:pPr lvl="1"/>
            <a:r>
              <a:rPr lang="en-US" dirty="0"/>
              <a:t>Differs from other protocols, such as the Internet Protocol Suite or Ethernet, that use variable sized packets or frames</a:t>
            </a:r>
          </a:p>
          <a:p>
            <a:pPr lvl="1"/>
            <a:r>
              <a:rPr lang="en-US" dirty="0"/>
              <a:t>Role of ATM is diminishing in favor of next generation networks; however,  still plays a role in the last mile, which is the connection between an Internet service provider and the home user</a:t>
            </a:r>
          </a:p>
        </p:txBody>
      </p:sp>
    </p:spTree>
    <p:extLst>
      <p:ext uri="{BB962C8B-B14F-4D97-AF65-F5344CB8AC3E}">
        <p14:creationId xmlns:p14="http://schemas.microsoft.com/office/powerpoint/2010/main" val="358776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Network</a:t>
            </a:r>
          </a:p>
        </p:txBody>
      </p:sp>
      <p:sp>
        <p:nvSpPr>
          <p:cNvPr id="3" name="Content Placeholder 2"/>
          <p:cNvSpPr>
            <a:spLocks noGrp="1"/>
          </p:cNvSpPr>
          <p:nvPr>
            <p:ph idx="1"/>
          </p:nvPr>
        </p:nvSpPr>
        <p:spPr>
          <a:xfrm>
            <a:off x="2351700" y="1853249"/>
            <a:ext cx="6711654" cy="4395158"/>
          </a:xfrm>
        </p:spPr>
        <p:txBody>
          <a:bodyPr>
            <a:normAutofit lnSpcReduction="10000"/>
          </a:bodyPr>
          <a:lstStyle/>
          <a:p>
            <a:r>
              <a:rPr lang="en-US" dirty="0"/>
              <a:t>Computer or data network: telecommunications network which allows computers to exchange data</a:t>
            </a:r>
          </a:p>
          <a:p>
            <a:r>
              <a:rPr lang="en-US" dirty="0"/>
              <a:t>Networked computing devices exchange data with each other along network links (data connections)</a:t>
            </a:r>
          </a:p>
          <a:p>
            <a:r>
              <a:rPr lang="en-US" dirty="0"/>
              <a:t>Connections between nodes are established using either cable media or wireless media</a:t>
            </a:r>
          </a:p>
          <a:p>
            <a:r>
              <a:rPr lang="en-US" dirty="0"/>
              <a:t>The best-known computer network: the Internet</a:t>
            </a:r>
          </a:p>
          <a:p>
            <a:r>
              <a:rPr lang="en-US" dirty="0"/>
              <a:t>Computer networks differ in the transmission media used to carry signals, communications protocols to organize network traffic, size, topology and organizational intent</a:t>
            </a:r>
          </a:p>
        </p:txBody>
      </p:sp>
    </p:spTree>
    <p:extLst>
      <p:ext uri="{BB962C8B-B14F-4D97-AF65-F5344CB8AC3E}">
        <p14:creationId xmlns:p14="http://schemas.microsoft.com/office/powerpoint/2010/main" val="1531892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Intranet</a:t>
            </a:r>
          </a:p>
        </p:txBody>
      </p:sp>
      <p:sp>
        <p:nvSpPr>
          <p:cNvPr id="3" name="Content Placeholder 2"/>
          <p:cNvSpPr>
            <a:spLocks noGrp="1"/>
          </p:cNvSpPr>
          <p:nvPr>
            <p:ph idx="1"/>
          </p:nvPr>
        </p:nvSpPr>
        <p:spPr>
          <a:xfrm>
            <a:off x="2351700" y="1717289"/>
            <a:ext cx="6711654" cy="4531118"/>
          </a:xfrm>
        </p:spPr>
        <p:txBody>
          <a:bodyPr>
            <a:normAutofit fontScale="92500"/>
          </a:bodyPr>
          <a:lstStyle/>
          <a:p>
            <a:r>
              <a:rPr lang="en-US" dirty="0"/>
              <a:t>Set of networks under the control of a single administrative entity </a:t>
            </a:r>
          </a:p>
          <a:p>
            <a:r>
              <a:rPr lang="en-US" dirty="0"/>
              <a:t>The intranet uses the IP protocol and IP-based tools such as web browsers and file transfer applications </a:t>
            </a:r>
          </a:p>
          <a:p>
            <a:r>
              <a:rPr lang="en-US" dirty="0"/>
              <a:t>The administrative entity limits use of the intranet to its authorized users </a:t>
            </a:r>
          </a:p>
          <a:p>
            <a:r>
              <a:rPr lang="en-US" dirty="0"/>
              <a:t>Most commonly, an intranet is the internal LAN of an organization </a:t>
            </a:r>
          </a:p>
          <a:p>
            <a:r>
              <a:rPr lang="en-US" dirty="0"/>
              <a:t>A large intranet typically has at least one web server to provide users with organizational information </a:t>
            </a:r>
          </a:p>
          <a:p>
            <a:r>
              <a:rPr lang="en-US" dirty="0"/>
              <a:t>Also defined as anything behind the router on a local area network</a:t>
            </a:r>
          </a:p>
        </p:txBody>
      </p:sp>
    </p:spTree>
    <p:extLst>
      <p:ext uri="{BB962C8B-B14F-4D97-AF65-F5344CB8AC3E}">
        <p14:creationId xmlns:p14="http://schemas.microsoft.com/office/powerpoint/2010/main" val="3419554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Extranet</a:t>
            </a:r>
          </a:p>
        </p:txBody>
      </p:sp>
      <p:sp>
        <p:nvSpPr>
          <p:cNvPr id="3" name="Content Placeholder 2"/>
          <p:cNvSpPr>
            <a:spLocks noGrp="1"/>
          </p:cNvSpPr>
          <p:nvPr>
            <p:ph idx="1"/>
          </p:nvPr>
        </p:nvSpPr>
        <p:spPr>
          <a:xfrm>
            <a:off x="2351700" y="1853249"/>
            <a:ext cx="6711654" cy="4395158"/>
          </a:xfrm>
        </p:spPr>
        <p:txBody>
          <a:bodyPr/>
          <a:lstStyle/>
          <a:p>
            <a:r>
              <a:rPr lang="en-US" dirty="0"/>
              <a:t>Network that is also under the administrative control of a single organization, but supports a limited connection to a specific external network </a:t>
            </a:r>
          </a:p>
          <a:p>
            <a:r>
              <a:rPr lang="en-US" dirty="0"/>
              <a:t>An organization may provide access to some aspects of its intranet to share data with its business partners or customers</a:t>
            </a:r>
          </a:p>
          <a:p>
            <a:r>
              <a:rPr lang="en-US" dirty="0"/>
              <a:t>These other entities are not necessarily trusted from a security standpoint </a:t>
            </a:r>
          </a:p>
          <a:p>
            <a:r>
              <a:rPr lang="en-US" dirty="0"/>
              <a:t>Network connection to an extranet is often, but not always, implemented via WAN technology</a:t>
            </a:r>
          </a:p>
        </p:txBody>
      </p:sp>
    </p:spTree>
    <p:extLst>
      <p:ext uri="{BB962C8B-B14F-4D97-AF65-F5344CB8AC3E}">
        <p14:creationId xmlns:p14="http://schemas.microsoft.com/office/powerpoint/2010/main" val="2395538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Darknet</a:t>
            </a:r>
            <a:endParaRPr lang="en-US" dirty="0"/>
          </a:p>
        </p:txBody>
      </p:sp>
      <p:sp>
        <p:nvSpPr>
          <p:cNvPr id="3" name="Content Placeholder 2"/>
          <p:cNvSpPr>
            <a:spLocks noGrp="1"/>
          </p:cNvSpPr>
          <p:nvPr>
            <p:ph idx="1"/>
          </p:nvPr>
        </p:nvSpPr>
        <p:spPr>
          <a:xfrm>
            <a:off x="2351700" y="1853249"/>
            <a:ext cx="6711654" cy="4395158"/>
          </a:xfrm>
        </p:spPr>
        <p:txBody>
          <a:bodyPr>
            <a:normAutofit lnSpcReduction="10000"/>
          </a:bodyPr>
          <a:lstStyle/>
          <a:p>
            <a:r>
              <a:rPr lang="en-US" dirty="0"/>
              <a:t>An overlay network, typically running on the Internet, but only accessible through specialized software</a:t>
            </a:r>
          </a:p>
          <a:p>
            <a:r>
              <a:rPr lang="en-US" dirty="0"/>
              <a:t>An anonymizing network where connections are made only between trusted peers — sometimes called “friends” (F2F) — using non-standard protocols and ports</a:t>
            </a:r>
          </a:p>
          <a:p>
            <a:r>
              <a:rPr lang="en-US" dirty="0"/>
              <a:t>Distinct from other distributed peer-to-peer networks as sharing is anonymous (that is, IP addresses are not publicly shared)</a:t>
            </a:r>
          </a:p>
          <a:p>
            <a:r>
              <a:rPr lang="en-US" dirty="0"/>
              <a:t>Users can communicate with little fear of governmental or corporate interference or monitoring</a:t>
            </a:r>
          </a:p>
        </p:txBody>
      </p:sp>
    </p:spTree>
    <p:extLst>
      <p:ext uri="{BB962C8B-B14F-4D97-AF65-F5344CB8AC3E}">
        <p14:creationId xmlns:p14="http://schemas.microsoft.com/office/powerpoint/2010/main" val="1565243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a:t>
            </a:r>
          </a:p>
        </p:txBody>
      </p:sp>
      <p:sp>
        <p:nvSpPr>
          <p:cNvPr id="3" name="Content Placeholder 2"/>
          <p:cNvSpPr>
            <a:spLocks noGrp="1"/>
          </p:cNvSpPr>
          <p:nvPr>
            <p:ph idx="1"/>
          </p:nvPr>
        </p:nvSpPr>
        <p:spPr>
          <a:xfrm>
            <a:off x="2351700" y="1628079"/>
            <a:ext cx="6711654" cy="4620328"/>
          </a:xfrm>
        </p:spPr>
        <p:txBody>
          <a:bodyPr>
            <a:normAutofit fontScale="85000" lnSpcReduction="10000"/>
          </a:bodyPr>
          <a:lstStyle/>
          <a:p>
            <a:r>
              <a:rPr lang="en-US" dirty="0"/>
              <a:t>Global system of interconnected governmental, academic, corporate, public and private computer networks</a:t>
            </a:r>
          </a:p>
          <a:p>
            <a:r>
              <a:rPr lang="en-US" dirty="0"/>
              <a:t>Based on networking technologies of the Internet Protocol Suite</a:t>
            </a:r>
          </a:p>
          <a:p>
            <a:r>
              <a:rPr lang="en-US" dirty="0"/>
              <a:t>Communications backbone underlying the World Wide Web</a:t>
            </a:r>
          </a:p>
          <a:p>
            <a:r>
              <a:rPr lang="en-US" dirty="0"/>
              <a:t>Participants use diverse array of several hundred documented, and often standardized, protocols compatible with the Internet Protocol Suite and an addressing system (IP addresses) administered by the Internet Assigned Numbers Authority and address registries</a:t>
            </a:r>
          </a:p>
          <a:p>
            <a:r>
              <a:rPr lang="en-US" dirty="0"/>
              <a:t>Service providers &amp; large enterprises exchange information about the reachability of their address spaces through the Border Gateway Protocol (BGP), forming a redundant worldwide mesh of transmission paths</a:t>
            </a:r>
          </a:p>
        </p:txBody>
      </p:sp>
    </p:spTree>
    <p:extLst>
      <p:ext uri="{BB962C8B-B14F-4D97-AF65-F5344CB8AC3E}">
        <p14:creationId xmlns:p14="http://schemas.microsoft.com/office/powerpoint/2010/main" val="3359680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96633" y="1723085"/>
            <a:ext cx="8679470" cy="3451081"/>
          </a:xfrm>
          <a:prstGeom prst="rect">
            <a:avLst/>
          </a:prstGeom>
          <a:ln>
            <a:noFill/>
          </a:ln>
          <a:effectLst>
            <a:softEdge rad="112500"/>
          </a:effectLst>
        </p:spPr>
      </p:pic>
    </p:spTree>
    <p:extLst>
      <p:ext uri="{BB962C8B-B14F-4D97-AF65-F5344CB8AC3E}">
        <p14:creationId xmlns:p14="http://schemas.microsoft.com/office/powerpoint/2010/main" val="109559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Back-up Slides</a:t>
            </a:r>
          </a:p>
        </p:txBody>
      </p:sp>
      <p:sp>
        <p:nvSpPr>
          <p:cNvPr id="4" name="Text Placeholder 3"/>
          <p:cNvSpPr>
            <a:spLocks noGrp="1"/>
          </p:cNvSpPr>
          <p:nvPr>
            <p:ph type="body" idx="1"/>
          </p:nvPr>
        </p:nvSpPr>
        <p:spPr/>
        <p:txBody>
          <a:bodyPr/>
          <a:lstStyle/>
          <a:p>
            <a:r>
              <a:rPr lang="en-US" dirty="0"/>
              <a:t>Advantages and Disadvantages of the Various Network Topologies</a:t>
            </a:r>
          </a:p>
        </p:txBody>
      </p:sp>
    </p:spTree>
    <p:extLst>
      <p:ext uri="{BB962C8B-B14F-4D97-AF65-F5344CB8AC3E}">
        <p14:creationId xmlns:p14="http://schemas.microsoft.com/office/powerpoint/2010/main" val="3909015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452718"/>
            <a:ext cx="9404723" cy="1007114"/>
          </a:xfrm>
        </p:spPr>
        <p:txBody>
          <a:bodyPr/>
          <a:lstStyle/>
          <a:p>
            <a:r>
              <a:rPr lang="en-US" dirty="0"/>
              <a:t>Bus Topology</a:t>
            </a:r>
          </a:p>
        </p:txBody>
      </p:sp>
      <p:sp>
        <p:nvSpPr>
          <p:cNvPr id="5" name="Content Placeholder 4"/>
          <p:cNvSpPr>
            <a:spLocks noGrp="1"/>
          </p:cNvSpPr>
          <p:nvPr>
            <p:ph idx="1"/>
          </p:nvPr>
        </p:nvSpPr>
        <p:spPr>
          <a:xfrm>
            <a:off x="1103312" y="1604212"/>
            <a:ext cx="8946541" cy="4644188"/>
          </a:xfrm>
        </p:spPr>
        <p:txBody>
          <a:bodyPr>
            <a:normAutofit lnSpcReduction="10000"/>
          </a:bodyPr>
          <a:lstStyle/>
          <a:p>
            <a:r>
              <a:rPr lang="en-US" b="1" dirty="0"/>
              <a:t>Advantages of Bus Topology</a:t>
            </a:r>
            <a:endParaRPr lang="en-US" dirty="0"/>
          </a:p>
          <a:p>
            <a:pPr lvl="1"/>
            <a:r>
              <a:rPr lang="en-US" dirty="0"/>
              <a:t>It is cost effective.</a:t>
            </a:r>
          </a:p>
          <a:p>
            <a:pPr lvl="1"/>
            <a:r>
              <a:rPr lang="en-US" dirty="0"/>
              <a:t>Cable required is least compared to other network topologies.</a:t>
            </a:r>
          </a:p>
          <a:p>
            <a:pPr lvl="1"/>
            <a:r>
              <a:rPr lang="en-US" dirty="0"/>
              <a:t>Used in small networks.</a:t>
            </a:r>
          </a:p>
          <a:p>
            <a:pPr lvl="1"/>
            <a:r>
              <a:rPr lang="en-US" dirty="0"/>
              <a:t>It is easy to understand.</a:t>
            </a:r>
          </a:p>
          <a:p>
            <a:pPr lvl="1"/>
            <a:r>
              <a:rPr lang="en-US" dirty="0"/>
              <a:t>Easy to expand joining two cables together.</a:t>
            </a:r>
          </a:p>
          <a:p>
            <a:r>
              <a:rPr lang="en-US" b="1" dirty="0"/>
              <a:t>Disadvantages of Bus Topology</a:t>
            </a:r>
            <a:endParaRPr lang="en-US" dirty="0"/>
          </a:p>
          <a:p>
            <a:pPr lvl="1"/>
            <a:r>
              <a:rPr lang="en-US" dirty="0"/>
              <a:t>Cables fails then whole network fails.</a:t>
            </a:r>
          </a:p>
          <a:p>
            <a:pPr lvl="1"/>
            <a:r>
              <a:rPr lang="en-US" dirty="0"/>
              <a:t>If network traffic is heavy or nodes are more the performance of the network decreases. </a:t>
            </a:r>
          </a:p>
          <a:p>
            <a:pPr lvl="1"/>
            <a:r>
              <a:rPr lang="en-US" dirty="0"/>
              <a:t>Cable has a limited length. </a:t>
            </a:r>
          </a:p>
          <a:p>
            <a:pPr lvl="1"/>
            <a:r>
              <a:rPr lang="en-US" dirty="0"/>
              <a:t>It is slower than the ring topology</a:t>
            </a:r>
          </a:p>
        </p:txBody>
      </p:sp>
    </p:spTree>
    <p:extLst>
      <p:ext uri="{BB962C8B-B14F-4D97-AF65-F5344CB8AC3E}">
        <p14:creationId xmlns:p14="http://schemas.microsoft.com/office/powerpoint/2010/main" val="2127347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6903"/>
          </a:xfrm>
        </p:spPr>
        <p:txBody>
          <a:bodyPr/>
          <a:lstStyle/>
          <a:p>
            <a:r>
              <a:rPr lang="en-US" dirty="0"/>
              <a:t>Ring Topology</a:t>
            </a:r>
          </a:p>
        </p:txBody>
      </p:sp>
      <p:sp>
        <p:nvSpPr>
          <p:cNvPr id="3" name="Content Placeholder 2"/>
          <p:cNvSpPr>
            <a:spLocks noGrp="1"/>
          </p:cNvSpPr>
          <p:nvPr>
            <p:ph idx="1"/>
          </p:nvPr>
        </p:nvSpPr>
        <p:spPr>
          <a:xfrm>
            <a:off x="1103312" y="1604211"/>
            <a:ext cx="8946541" cy="4644188"/>
          </a:xfrm>
        </p:spPr>
        <p:txBody>
          <a:bodyPr/>
          <a:lstStyle/>
          <a:p>
            <a:r>
              <a:rPr lang="en-US" b="1" dirty="0"/>
              <a:t>Advantages of Ring Topology</a:t>
            </a:r>
            <a:endParaRPr lang="en-US" dirty="0"/>
          </a:p>
          <a:p>
            <a:pPr lvl="1"/>
            <a:r>
              <a:rPr lang="en-US" dirty="0"/>
              <a:t>Transmitting network is not affected by high traffic or by adding more nodes, as only the nodes having tokens can transmit data.</a:t>
            </a:r>
          </a:p>
          <a:p>
            <a:pPr lvl="1"/>
            <a:r>
              <a:rPr lang="en-US" dirty="0"/>
              <a:t>Cheap to install and expand</a:t>
            </a:r>
          </a:p>
          <a:p>
            <a:r>
              <a:rPr lang="en-US" b="1" dirty="0"/>
              <a:t>Disadvantages of Ring Topology</a:t>
            </a:r>
            <a:endParaRPr lang="en-US" dirty="0"/>
          </a:p>
          <a:p>
            <a:pPr lvl="1"/>
            <a:r>
              <a:rPr lang="en-US" dirty="0"/>
              <a:t>Troubleshooting is difficult in ring topology.</a:t>
            </a:r>
          </a:p>
          <a:p>
            <a:pPr lvl="1"/>
            <a:r>
              <a:rPr lang="en-US" dirty="0"/>
              <a:t>Adding or deleting the computers disturbs the network activity.</a:t>
            </a:r>
          </a:p>
          <a:p>
            <a:pPr lvl="1"/>
            <a:r>
              <a:rPr lang="en-US" dirty="0"/>
              <a:t>Failure of one computer disturbs the whole network</a:t>
            </a:r>
          </a:p>
        </p:txBody>
      </p:sp>
    </p:spTree>
    <p:extLst>
      <p:ext uri="{BB962C8B-B14F-4D97-AF65-F5344CB8AC3E}">
        <p14:creationId xmlns:p14="http://schemas.microsoft.com/office/powerpoint/2010/main" val="1887329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94819"/>
          </a:xfrm>
        </p:spPr>
        <p:txBody>
          <a:bodyPr/>
          <a:lstStyle/>
          <a:p>
            <a:r>
              <a:rPr lang="en-US" dirty="0"/>
              <a:t>Star Topology</a:t>
            </a:r>
          </a:p>
        </p:txBody>
      </p:sp>
      <p:sp>
        <p:nvSpPr>
          <p:cNvPr id="3" name="Content Placeholder 2"/>
          <p:cNvSpPr>
            <a:spLocks noGrp="1"/>
          </p:cNvSpPr>
          <p:nvPr>
            <p:ph idx="1"/>
          </p:nvPr>
        </p:nvSpPr>
        <p:spPr>
          <a:xfrm>
            <a:off x="1103312" y="1491916"/>
            <a:ext cx="8946541" cy="4756483"/>
          </a:xfrm>
        </p:spPr>
        <p:txBody>
          <a:bodyPr>
            <a:normAutofit fontScale="92500" lnSpcReduction="10000"/>
          </a:bodyPr>
          <a:lstStyle/>
          <a:p>
            <a:r>
              <a:rPr lang="en-US" b="1" dirty="0"/>
              <a:t>Advantages of Star Topology</a:t>
            </a:r>
            <a:endParaRPr lang="en-US" dirty="0"/>
          </a:p>
          <a:p>
            <a:pPr lvl="1"/>
            <a:r>
              <a:rPr lang="en-US" dirty="0"/>
              <a:t>Fast performance with few nodes and low network traffic.</a:t>
            </a:r>
          </a:p>
          <a:p>
            <a:pPr lvl="1"/>
            <a:r>
              <a:rPr lang="en-US" dirty="0"/>
              <a:t>Hub can be upgraded easily.</a:t>
            </a:r>
          </a:p>
          <a:p>
            <a:pPr lvl="1"/>
            <a:r>
              <a:rPr lang="en-US" dirty="0"/>
              <a:t>Easy to troubleshoot.</a:t>
            </a:r>
          </a:p>
          <a:p>
            <a:pPr lvl="1"/>
            <a:r>
              <a:rPr lang="en-US" dirty="0"/>
              <a:t>Easy to setup and modify.</a:t>
            </a:r>
          </a:p>
          <a:p>
            <a:pPr lvl="1"/>
            <a:r>
              <a:rPr lang="en-US" dirty="0"/>
              <a:t>Only that node is affected which has failed, rest of the nodes can work smoothly.</a:t>
            </a:r>
          </a:p>
          <a:p>
            <a:r>
              <a:rPr lang="en-US" b="1" dirty="0"/>
              <a:t>Disadvantages of Star Topology</a:t>
            </a:r>
            <a:endParaRPr lang="en-US" dirty="0"/>
          </a:p>
          <a:p>
            <a:pPr lvl="1"/>
            <a:r>
              <a:rPr lang="en-US" dirty="0"/>
              <a:t>Cost of installation is high.</a:t>
            </a:r>
          </a:p>
          <a:p>
            <a:pPr lvl="1"/>
            <a:r>
              <a:rPr lang="en-US" dirty="0"/>
              <a:t>Expensive to use.</a:t>
            </a:r>
          </a:p>
          <a:p>
            <a:pPr lvl="1"/>
            <a:r>
              <a:rPr lang="en-US" dirty="0"/>
              <a:t>If the hub fails, then the whole network is stopped because all the nodes depend on the hub.</a:t>
            </a:r>
          </a:p>
          <a:p>
            <a:pPr lvl="1"/>
            <a:r>
              <a:rPr lang="en-US" dirty="0"/>
              <a:t>Performance is based on the hub that is it depends on its capacity</a:t>
            </a:r>
          </a:p>
          <a:p>
            <a:endParaRPr lang="en-US" dirty="0"/>
          </a:p>
        </p:txBody>
      </p:sp>
    </p:spTree>
    <p:extLst>
      <p:ext uri="{BB962C8B-B14F-4D97-AF65-F5344CB8AC3E}">
        <p14:creationId xmlns:p14="http://schemas.microsoft.com/office/powerpoint/2010/main" val="985675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2735"/>
          </a:xfrm>
        </p:spPr>
        <p:txBody>
          <a:bodyPr/>
          <a:lstStyle/>
          <a:p>
            <a:r>
              <a:rPr lang="en-US" dirty="0"/>
              <a:t>Mesh Topology</a:t>
            </a:r>
          </a:p>
        </p:txBody>
      </p:sp>
      <p:sp>
        <p:nvSpPr>
          <p:cNvPr id="3" name="Content Placeholder 2"/>
          <p:cNvSpPr>
            <a:spLocks noGrp="1"/>
          </p:cNvSpPr>
          <p:nvPr>
            <p:ph idx="1"/>
          </p:nvPr>
        </p:nvSpPr>
        <p:spPr>
          <a:xfrm>
            <a:off x="1103312" y="1443790"/>
            <a:ext cx="8946541" cy="4804610"/>
          </a:xfrm>
        </p:spPr>
        <p:txBody>
          <a:bodyPr/>
          <a:lstStyle/>
          <a:p>
            <a:r>
              <a:rPr lang="en-US" b="1" dirty="0"/>
              <a:t>Advantages of Mesh Topology</a:t>
            </a:r>
            <a:endParaRPr lang="en-US" dirty="0"/>
          </a:p>
          <a:p>
            <a:pPr lvl="1"/>
            <a:r>
              <a:rPr lang="en-US" dirty="0"/>
              <a:t>Each connection can carry its own data load.</a:t>
            </a:r>
          </a:p>
          <a:p>
            <a:pPr lvl="1"/>
            <a:r>
              <a:rPr lang="en-US" dirty="0"/>
              <a:t>It is robust.</a:t>
            </a:r>
          </a:p>
          <a:p>
            <a:pPr lvl="1"/>
            <a:r>
              <a:rPr lang="en-US" dirty="0"/>
              <a:t>Fault is diagnosed easily.</a:t>
            </a:r>
          </a:p>
          <a:p>
            <a:pPr lvl="1"/>
            <a:r>
              <a:rPr lang="en-US" dirty="0"/>
              <a:t>Provides security and privacy.</a:t>
            </a:r>
          </a:p>
          <a:p>
            <a:r>
              <a:rPr lang="en-US" b="1" dirty="0"/>
              <a:t>Disadvantages of Mesh Topology</a:t>
            </a:r>
            <a:endParaRPr lang="en-US" dirty="0"/>
          </a:p>
          <a:p>
            <a:pPr lvl="1"/>
            <a:r>
              <a:rPr lang="en-US" dirty="0"/>
              <a:t>Installation and configuration is difficult.</a:t>
            </a:r>
          </a:p>
          <a:p>
            <a:pPr lvl="1"/>
            <a:r>
              <a:rPr lang="en-US" dirty="0"/>
              <a:t>Cabling cost is more.</a:t>
            </a:r>
          </a:p>
          <a:p>
            <a:pPr lvl="1"/>
            <a:r>
              <a:rPr lang="en-US" dirty="0"/>
              <a:t>Bulk wiring is required</a:t>
            </a:r>
          </a:p>
        </p:txBody>
      </p:sp>
    </p:spTree>
    <p:extLst>
      <p:ext uri="{BB962C8B-B14F-4D97-AF65-F5344CB8AC3E}">
        <p14:creationId xmlns:p14="http://schemas.microsoft.com/office/powerpoint/2010/main" val="165408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 network includes:</a:t>
            </a:r>
          </a:p>
        </p:txBody>
      </p:sp>
      <p:sp>
        <p:nvSpPr>
          <p:cNvPr id="3" name="Content Placeholder 2"/>
          <p:cNvSpPr>
            <a:spLocks noGrp="1"/>
          </p:cNvSpPr>
          <p:nvPr>
            <p:ph idx="1"/>
          </p:nvPr>
        </p:nvSpPr>
        <p:spPr>
          <a:xfrm>
            <a:off x="2351700" y="1853249"/>
            <a:ext cx="6711654" cy="4395158"/>
          </a:xfrm>
        </p:spPr>
        <p:txBody>
          <a:bodyPr>
            <a:normAutofit/>
          </a:bodyPr>
          <a:lstStyle/>
          <a:p>
            <a:r>
              <a:rPr lang="en-US" dirty="0"/>
              <a:t>At least two computers: Server or Client workstation (usually at least one server and one or more clients).</a:t>
            </a:r>
          </a:p>
          <a:p>
            <a:pPr lvl="1"/>
            <a:r>
              <a:rPr lang="en-US" dirty="0"/>
              <a:t>For really small networks, any of today's desktops or laptops could act as a server</a:t>
            </a:r>
          </a:p>
          <a:p>
            <a:r>
              <a:rPr lang="en-US" dirty="0"/>
              <a:t>Networking Interface Card's (NIC): wired or wireless</a:t>
            </a:r>
          </a:p>
          <a:p>
            <a:r>
              <a:rPr lang="en-US" dirty="0"/>
              <a:t>A connection medium, wire/cable or wireless, between networked computers and peripherals </a:t>
            </a:r>
          </a:p>
          <a:p>
            <a:r>
              <a:rPr lang="en-US" dirty="0"/>
              <a:t>Network Operating system software, such as Microsoft network OS (including newer versions of Windows), Novell NetWare, Unix and Linux</a:t>
            </a:r>
          </a:p>
        </p:txBody>
      </p:sp>
    </p:spTree>
    <p:extLst>
      <p:ext uri="{BB962C8B-B14F-4D97-AF65-F5344CB8AC3E}">
        <p14:creationId xmlns:p14="http://schemas.microsoft.com/office/powerpoint/2010/main" val="531500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6903"/>
          </a:xfrm>
        </p:spPr>
        <p:txBody>
          <a:bodyPr/>
          <a:lstStyle/>
          <a:p>
            <a:r>
              <a:rPr lang="en-US" dirty="0"/>
              <a:t>Tree Topology</a:t>
            </a:r>
          </a:p>
        </p:txBody>
      </p:sp>
      <p:sp>
        <p:nvSpPr>
          <p:cNvPr id="3" name="Content Placeholder 2"/>
          <p:cNvSpPr>
            <a:spLocks noGrp="1"/>
          </p:cNvSpPr>
          <p:nvPr>
            <p:ph idx="1"/>
          </p:nvPr>
        </p:nvSpPr>
        <p:spPr>
          <a:xfrm>
            <a:off x="1103312" y="1379622"/>
            <a:ext cx="8946541" cy="4868778"/>
          </a:xfrm>
        </p:spPr>
        <p:txBody>
          <a:bodyPr/>
          <a:lstStyle/>
          <a:p>
            <a:r>
              <a:rPr lang="en-US" b="1" dirty="0"/>
              <a:t>Advantages of Tree Topology</a:t>
            </a:r>
            <a:endParaRPr lang="en-US" dirty="0"/>
          </a:p>
          <a:p>
            <a:pPr lvl="1"/>
            <a:r>
              <a:rPr lang="en-US" dirty="0"/>
              <a:t>Extension of bus and star topologies.</a:t>
            </a:r>
          </a:p>
          <a:p>
            <a:pPr lvl="1"/>
            <a:r>
              <a:rPr lang="en-US" dirty="0"/>
              <a:t>Expansion of nodes is possible and easy.</a:t>
            </a:r>
          </a:p>
          <a:p>
            <a:pPr lvl="1"/>
            <a:r>
              <a:rPr lang="en-US" dirty="0"/>
              <a:t>Easily managed and maintained.</a:t>
            </a:r>
          </a:p>
          <a:p>
            <a:pPr lvl="1"/>
            <a:r>
              <a:rPr lang="en-US" dirty="0"/>
              <a:t>Error detection is easily done.</a:t>
            </a:r>
          </a:p>
          <a:p>
            <a:r>
              <a:rPr lang="en-US" b="1" dirty="0"/>
              <a:t>Disadvantages of Tree Topology</a:t>
            </a:r>
            <a:endParaRPr lang="en-US" dirty="0"/>
          </a:p>
          <a:p>
            <a:pPr lvl="1"/>
            <a:r>
              <a:rPr lang="en-US" dirty="0"/>
              <a:t>Heavily cabled.</a:t>
            </a:r>
          </a:p>
          <a:p>
            <a:pPr lvl="1"/>
            <a:r>
              <a:rPr lang="en-US" dirty="0"/>
              <a:t>Costly.</a:t>
            </a:r>
          </a:p>
          <a:p>
            <a:pPr lvl="1"/>
            <a:r>
              <a:rPr lang="en-US" dirty="0"/>
              <a:t>If more nodes are added maintenance is difficult.</a:t>
            </a:r>
          </a:p>
          <a:p>
            <a:pPr lvl="1"/>
            <a:r>
              <a:rPr lang="en-US" dirty="0"/>
              <a:t>Central hub fails, network fails</a:t>
            </a:r>
          </a:p>
        </p:txBody>
      </p:sp>
    </p:spTree>
    <p:extLst>
      <p:ext uri="{BB962C8B-B14F-4D97-AF65-F5344CB8AC3E}">
        <p14:creationId xmlns:p14="http://schemas.microsoft.com/office/powerpoint/2010/main" val="708543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75029"/>
          </a:xfrm>
        </p:spPr>
        <p:txBody>
          <a:bodyPr/>
          <a:lstStyle/>
          <a:p>
            <a:r>
              <a:rPr lang="en-US" dirty="0"/>
              <a:t>Hybrid Topology</a:t>
            </a:r>
          </a:p>
        </p:txBody>
      </p:sp>
      <p:sp>
        <p:nvSpPr>
          <p:cNvPr id="3" name="Content Placeholder 2"/>
          <p:cNvSpPr>
            <a:spLocks noGrp="1"/>
          </p:cNvSpPr>
          <p:nvPr>
            <p:ph idx="1"/>
          </p:nvPr>
        </p:nvSpPr>
        <p:spPr>
          <a:xfrm>
            <a:off x="1103312" y="1668379"/>
            <a:ext cx="8946541" cy="4580020"/>
          </a:xfrm>
        </p:spPr>
        <p:txBody>
          <a:bodyPr/>
          <a:lstStyle/>
          <a:p>
            <a:r>
              <a:rPr lang="en-US" b="1" dirty="0"/>
              <a:t>Advantages of Hybrid Topology</a:t>
            </a:r>
            <a:endParaRPr lang="en-US" dirty="0"/>
          </a:p>
          <a:p>
            <a:pPr lvl="1"/>
            <a:r>
              <a:rPr lang="en-US" dirty="0"/>
              <a:t>Reliable as Error detecting and troubleshooting is easy.</a:t>
            </a:r>
          </a:p>
          <a:p>
            <a:pPr lvl="1"/>
            <a:r>
              <a:rPr lang="en-US" dirty="0"/>
              <a:t>Effective.</a:t>
            </a:r>
          </a:p>
          <a:p>
            <a:pPr lvl="1"/>
            <a:r>
              <a:rPr lang="en-US" dirty="0"/>
              <a:t>Scalable as size can be increased easily.</a:t>
            </a:r>
          </a:p>
          <a:p>
            <a:pPr lvl="1"/>
            <a:r>
              <a:rPr lang="en-US" dirty="0"/>
              <a:t>Flexible.</a:t>
            </a:r>
          </a:p>
          <a:p>
            <a:r>
              <a:rPr lang="en-US" b="1" dirty="0"/>
              <a:t>Disadvantages of Hybrid Topology</a:t>
            </a:r>
            <a:endParaRPr lang="en-US" dirty="0"/>
          </a:p>
          <a:p>
            <a:pPr lvl="1"/>
            <a:r>
              <a:rPr lang="en-US" dirty="0"/>
              <a:t>Complex in design.</a:t>
            </a:r>
          </a:p>
          <a:p>
            <a:pPr lvl="1"/>
            <a:r>
              <a:rPr lang="en-US" dirty="0"/>
              <a:t>Costly</a:t>
            </a:r>
          </a:p>
        </p:txBody>
      </p:sp>
    </p:spTree>
    <p:extLst>
      <p:ext uri="{BB962C8B-B14F-4D97-AF65-F5344CB8AC3E}">
        <p14:creationId xmlns:p14="http://schemas.microsoft.com/office/powerpoint/2010/main" val="106246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OSI Model</a:t>
            </a:r>
          </a:p>
        </p:txBody>
      </p:sp>
      <p:sp>
        <p:nvSpPr>
          <p:cNvPr id="3" name="Content Placeholder 2"/>
          <p:cNvSpPr>
            <a:spLocks noGrp="1"/>
          </p:cNvSpPr>
          <p:nvPr>
            <p:ph idx="1"/>
          </p:nvPr>
        </p:nvSpPr>
        <p:spPr>
          <a:xfrm>
            <a:off x="2351700" y="1853249"/>
            <a:ext cx="6711654" cy="4395158"/>
          </a:xfrm>
        </p:spPr>
        <p:txBody>
          <a:bodyPr>
            <a:normAutofit fontScale="92500" lnSpcReduction="10000"/>
          </a:bodyPr>
          <a:lstStyle/>
          <a:p>
            <a:r>
              <a:rPr lang="en-US" dirty="0"/>
              <a:t>The </a:t>
            </a:r>
            <a:r>
              <a:rPr lang="en-US" b="1" dirty="0"/>
              <a:t>O</a:t>
            </a:r>
            <a:r>
              <a:rPr lang="en-US" dirty="0"/>
              <a:t>pen </a:t>
            </a:r>
            <a:r>
              <a:rPr lang="en-US" b="1" dirty="0"/>
              <a:t>S</a:t>
            </a:r>
            <a:r>
              <a:rPr lang="en-US" dirty="0"/>
              <a:t>ystem </a:t>
            </a:r>
            <a:r>
              <a:rPr lang="en-US" b="1" dirty="0"/>
              <a:t>I</a:t>
            </a:r>
            <a:r>
              <a:rPr lang="en-US" dirty="0"/>
              <a:t>nterconnection model defines a networking framework to implement protocols in seven layers</a:t>
            </a:r>
          </a:p>
          <a:p>
            <a:r>
              <a:rPr lang="en-US" dirty="0"/>
              <a:t>Control is passed from one layer to the next, starting at the application layer in one station, and proceeding to the bottom layer, over the channel to the next station and back up the hierarchy</a:t>
            </a:r>
          </a:p>
          <a:p>
            <a:r>
              <a:rPr lang="en-US" dirty="0"/>
              <a:t>It is a conceptual framework so we can better understand complex interactions that are happening in networks</a:t>
            </a:r>
          </a:p>
          <a:p>
            <a:r>
              <a:rPr lang="en-US" dirty="0"/>
              <a:t>The OSI model takes the task of internetworking and divides that up into what is referred to as a </a:t>
            </a:r>
            <a:r>
              <a:rPr lang="en-US" i="1" dirty="0"/>
              <a:t>vertical stack</a:t>
            </a:r>
            <a:r>
              <a:rPr lang="en-US" dirty="0"/>
              <a:t> that consists of the layers depicted in the following image</a:t>
            </a:r>
          </a:p>
          <a:p>
            <a:endParaRPr lang="en-US" dirty="0"/>
          </a:p>
        </p:txBody>
      </p:sp>
    </p:spTree>
    <p:extLst>
      <p:ext uri="{BB962C8B-B14F-4D97-AF65-F5344CB8AC3E}">
        <p14:creationId xmlns:p14="http://schemas.microsoft.com/office/powerpoint/2010/main" val="4246020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882298" y="836342"/>
            <a:ext cx="8052709" cy="56202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240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packets</a:t>
            </a:r>
          </a:p>
        </p:txBody>
      </p:sp>
      <p:sp>
        <p:nvSpPr>
          <p:cNvPr id="3" name="Content Placeholder 2"/>
          <p:cNvSpPr>
            <a:spLocks noGrp="1"/>
          </p:cNvSpPr>
          <p:nvPr>
            <p:ph idx="1"/>
          </p:nvPr>
        </p:nvSpPr>
        <p:spPr>
          <a:xfrm>
            <a:off x="2351700" y="1739591"/>
            <a:ext cx="6711654" cy="4508816"/>
          </a:xfrm>
        </p:spPr>
        <p:txBody>
          <a:bodyPr>
            <a:normAutofit fontScale="92500"/>
          </a:bodyPr>
          <a:lstStyle/>
          <a:p>
            <a:r>
              <a:rPr lang="en-US" dirty="0"/>
              <a:t>Most information in computer networks is carried in </a:t>
            </a:r>
            <a:r>
              <a:rPr lang="en-US" i="1" dirty="0"/>
              <a:t>packets</a:t>
            </a:r>
            <a:r>
              <a:rPr lang="en-US" dirty="0"/>
              <a:t>. </a:t>
            </a:r>
          </a:p>
          <a:p>
            <a:pPr lvl="1"/>
            <a:r>
              <a:rPr lang="en-US" dirty="0"/>
              <a:t>Network packet is a formatted unit of data (a list of bits or bytes, usually a few tens of bytes to a few kilobytes long) carried by a packet-switched network</a:t>
            </a:r>
          </a:p>
          <a:p>
            <a:pPr lvl="1"/>
            <a:r>
              <a:rPr lang="en-US" dirty="0"/>
              <a:t>In packet networks, the data is formatted into packets that are sent through the network to their destination. </a:t>
            </a:r>
          </a:p>
          <a:p>
            <a:pPr lvl="1"/>
            <a:r>
              <a:rPr lang="en-US" dirty="0"/>
              <a:t>Once the packets arrive they are reassembled into their original message. </a:t>
            </a:r>
          </a:p>
          <a:p>
            <a:pPr lvl="1"/>
            <a:r>
              <a:rPr lang="en-US" dirty="0"/>
              <a:t>With packets, the bandwidth of the transmission medium can be better shared among users than if the network were circuit switched</a:t>
            </a:r>
          </a:p>
          <a:p>
            <a:pPr lvl="1"/>
            <a:r>
              <a:rPr lang="en-US" dirty="0"/>
              <a:t>Packets consist of two kinds of data: control information and user data (also known as payload)</a:t>
            </a:r>
          </a:p>
        </p:txBody>
      </p:sp>
    </p:spTree>
    <p:extLst>
      <p:ext uri="{BB962C8B-B14F-4D97-AF65-F5344CB8AC3E}">
        <p14:creationId xmlns:p14="http://schemas.microsoft.com/office/powerpoint/2010/main" val="1547026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structure</a:t>
            </a:r>
          </a:p>
        </p:txBody>
      </p:sp>
      <p:sp>
        <p:nvSpPr>
          <p:cNvPr id="3" name="Content Placeholder 2"/>
          <p:cNvSpPr>
            <a:spLocks noGrp="1"/>
          </p:cNvSpPr>
          <p:nvPr>
            <p:ph idx="1"/>
          </p:nvPr>
        </p:nvSpPr>
        <p:spPr>
          <a:xfrm>
            <a:off x="2351700" y="1750742"/>
            <a:ext cx="6711654" cy="4497665"/>
          </a:xfrm>
        </p:spPr>
        <p:txBody>
          <a:bodyPr/>
          <a:lstStyle/>
          <a:p>
            <a:r>
              <a:rPr lang="en-US" dirty="0"/>
              <a:t>Network topology is the layout or organizational hierarchy of interconnected nodes of a computer network </a:t>
            </a:r>
          </a:p>
          <a:p>
            <a:r>
              <a:rPr lang="en-US" dirty="0"/>
              <a:t>Different network topologies can affect throughput, but reliability is often more critical</a:t>
            </a:r>
          </a:p>
          <a:p>
            <a:r>
              <a:rPr lang="en-US" dirty="0"/>
              <a:t>With many technologies, such as bus networks, a single failure can cause the network to fail entirely. </a:t>
            </a:r>
          </a:p>
          <a:p>
            <a:r>
              <a:rPr lang="en-US" dirty="0"/>
              <a:t>In general the more interconnections there are, the more robust the network is; but the more expensive it is to install.</a:t>
            </a:r>
          </a:p>
        </p:txBody>
      </p:sp>
    </p:spTree>
    <p:extLst>
      <p:ext uri="{BB962C8B-B14F-4D97-AF65-F5344CB8AC3E}">
        <p14:creationId xmlns:p14="http://schemas.microsoft.com/office/powerpoint/2010/main" val="3448934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versus Logical Topology</a:t>
            </a:r>
          </a:p>
        </p:txBody>
      </p:sp>
      <p:sp>
        <p:nvSpPr>
          <p:cNvPr id="3" name="Content Placeholder 2"/>
          <p:cNvSpPr>
            <a:spLocks noGrp="1"/>
          </p:cNvSpPr>
          <p:nvPr>
            <p:ph idx="1"/>
          </p:nvPr>
        </p:nvSpPr>
        <p:spPr/>
        <p:txBody>
          <a:bodyPr/>
          <a:lstStyle/>
          <a:p>
            <a:r>
              <a:rPr lang="en-US" i="1" dirty="0"/>
              <a:t>Physical topology </a:t>
            </a:r>
            <a:r>
              <a:rPr lang="en-US" dirty="0"/>
              <a:t>is the placement of the various components of a network, including device location and cable installation</a:t>
            </a:r>
          </a:p>
          <a:p>
            <a:r>
              <a:rPr lang="en-US" i="1" dirty="0"/>
              <a:t>Logical topology </a:t>
            </a:r>
            <a:r>
              <a:rPr lang="en-US" dirty="0"/>
              <a:t>illustrates how data flows within a network, regardless of its physical design</a:t>
            </a:r>
          </a:p>
          <a:p>
            <a:r>
              <a:rPr lang="en-US" dirty="0"/>
              <a:t>Distances between nodes, physical interconnections, transmission rates, or signal types may differ between two networks, yet their topologies may be identical</a:t>
            </a:r>
          </a:p>
        </p:txBody>
      </p:sp>
    </p:spTree>
    <p:extLst>
      <p:ext uri="{BB962C8B-B14F-4D97-AF65-F5344CB8AC3E}">
        <p14:creationId xmlns:p14="http://schemas.microsoft.com/office/powerpoint/2010/main" val="304360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layouts</a:t>
            </a: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11381"/>
          <a:stretch/>
        </p:blipFill>
        <p:spPr>
          <a:xfrm>
            <a:off x="1768983" y="1386512"/>
            <a:ext cx="8075779" cy="5391409"/>
          </a:xfrm>
        </p:spPr>
      </p:pic>
    </p:spTree>
    <p:extLst>
      <p:ext uri="{BB962C8B-B14F-4D97-AF65-F5344CB8AC3E}">
        <p14:creationId xmlns:p14="http://schemas.microsoft.com/office/powerpoint/2010/main" val="10964245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528</TotalTime>
  <Words>2249</Words>
  <Application>Microsoft Office PowerPoint</Application>
  <PresentationFormat>Widescreen</PresentationFormat>
  <Paragraphs>184</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Century Gothic</vt:lpstr>
      <vt:lpstr>Wingdings 3</vt:lpstr>
      <vt:lpstr>Ion</vt:lpstr>
      <vt:lpstr>Intro to Networks – Part 1</vt:lpstr>
      <vt:lpstr>Computer Network</vt:lpstr>
      <vt:lpstr>Every network includes:</vt:lpstr>
      <vt:lpstr>OSI Model</vt:lpstr>
      <vt:lpstr>PowerPoint Presentation</vt:lpstr>
      <vt:lpstr>Network packets</vt:lpstr>
      <vt:lpstr>Network structure</vt:lpstr>
      <vt:lpstr>Physical versus Logical Topology</vt:lpstr>
      <vt:lpstr>Common layouts</vt:lpstr>
      <vt:lpstr>More Layouts</vt:lpstr>
      <vt:lpstr>Layout explanations</vt:lpstr>
      <vt:lpstr>Different types of Networks   (1 of 4)</vt:lpstr>
      <vt:lpstr>Types of Networks      (2 of 4)</vt:lpstr>
      <vt:lpstr>Types of Networks      (3 of 4)</vt:lpstr>
      <vt:lpstr>Types of Networks      (4 of 4)</vt:lpstr>
      <vt:lpstr>Other network types</vt:lpstr>
      <vt:lpstr>Network protocols</vt:lpstr>
      <vt:lpstr>Internet Protocol Suite &amp; SONET/SDH</vt:lpstr>
      <vt:lpstr>Asynchronous Transfer Mode</vt:lpstr>
      <vt:lpstr>Intranet</vt:lpstr>
      <vt:lpstr>Extranet</vt:lpstr>
      <vt:lpstr>Darknet</vt:lpstr>
      <vt:lpstr>Internet</vt:lpstr>
      <vt:lpstr>Questions</vt:lpstr>
      <vt:lpstr>Back-up Slides</vt:lpstr>
      <vt:lpstr>Bus Topology</vt:lpstr>
      <vt:lpstr>Ring Topology</vt:lpstr>
      <vt:lpstr>Star Topology</vt:lpstr>
      <vt:lpstr>Mesh Topology</vt:lpstr>
      <vt:lpstr>Tree Topology</vt:lpstr>
      <vt:lpstr>Hybrid Topology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Networks</dc:title>
  <dc:creator>Bob Marshall</dc:creator>
  <cp:lastModifiedBy>Bob Marshall</cp:lastModifiedBy>
  <cp:revision>21</cp:revision>
  <dcterms:created xsi:type="dcterms:W3CDTF">2015-10-25T20:04:11Z</dcterms:created>
  <dcterms:modified xsi:type="dcterms:W3CDTF">2018-12-03T18:51:50Z</dcterms:modified>
</cp:coreProperties>
</file>