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3"/>
  </p:notesMasterIdLst>
  <p:handoutMasterIdLst>
    <p:handoutMasterId r:id="rId34"/>
  </p:handoutMasterIdLst>
  <p:sldIdLst>
    <p:sldId id="322" r:id="rId5"/>
    <p:sldId id="323" r:id="rId6"/>
    <p:sldId id="324" r:id="rId7"/>
    <p:sldId id="325" r:id="rId8"/>
    <p:sldId id="336" r:id="rId9"/>
    <p:sldId id="326" r:id="rId10"/>
    <p:sldId id="349" r:id="rId11"/>
    <p:sldId id="337" r:id="rId12"/>
    <p:sldId id="327" r:id="rId13"/>
    <p:sldId id="338" r:id="rId14"/>
    <p:sldId id="328" r:id="rId15"/>
    <p:sldId id="339" r:id="rId16"/>
    <p:sldId id="329" r:id="rId17"/>
    <p:sldId id="340" r:id="rId18"/>
    <p:sldId id="330" r:id="rId19"/>
    <p:sldId id="348" r:id="rId20"/>
    <p:sldId id="341" r:id="rId21"/>
    <p:sldId id="331" r:id="rId22"/>
    <p:sldId id="332" r:id="rId23"/>
    <p:sldId id="342" r:id="rId24"/>
    <p:sldId id="343" r:id="rId25"/>
    <p:sldId id="333" r:id="rId26"/>
    <p:sldId id="344" r:id="rId27"/>
    <p:sldId id="345" r:id="rId28"/>
    <p:sldId id="346" r:id="rId29"/>
    <p:sldId id="347" r:id="rId30"/>
    <p:sldId id="334" r:id="rId31"/>
    <p:sldId id="335" r:id="rId32"/>
  </p:sldIdLst>
  <p:sldSz cx="12188825" cy="6858000"/>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30">
          <p15:clr>
            <a:srgbClr val="A4A3A4"/>
          </p15:clr>
        </p15:guide>
        <p15:guide id="3" orient="horz" pos="1200">
          <p15:clr>
            <a:srgbClr val="A4A3A4"/>
          </p15:clr>
        </p15:guide>
        <p15:guide id="4" orient="horz" pos="1008">
          <p15:clr>
            <a:srgbClr val="A4A3A4"/>
          </p15:clr>
        </p15:guide>
        <p15:guide id="5" orient="horz" pos="3792">
          <p15:clr>
            <a:srgbClr val="A4A3A4"/>
          </p15:clr>
        </p15:guide>
        <p15:guide id="6" orient="horz">
          <p15:clr>
            <a:srgbClr val="A4A3A4"/>
          </p15:clr>
        </p15:guide>
        <p15:guide id="7" orient="horz" pos="3360">
          <p15:clr>
            <a:srgbClr val="A4A3A4"/>
          </p15:clr>
        </p15:guide>
        <p15:guide id="8" orient="horz" pos="3312">
          <p15:clr>
            <a:srgbClr val="A4A3A4"/>
          </p15:clr>
        </p15:guide>
        <p15:guide id="9" orient="horz" pos="240">
          <p15:clr>
            <a:srgbClr val="A4A3A4"/>
          </p15:clr>
        </p15:guide>
        <p15:guide id="10" orient="horz" pos="432">
          <p15:clr>
            <a:srgbClr val="A4A3A4"/>
          </p15:clr>
        </p15:guide>
        <p15:guide id="11" orient="horz" pos="2784">
          <p15:clr>
            <a:srgbClr val="A4A3A4"/>
          </p15:clr>
        </p15:guide>
        <p15:guide id="12" pos="3839">
          <p15:clr>
            <a:srgbClr val="A4A3A4"/>
          </p15:clr>
        </p15:guide>
        <p15:guide id="13" pos="959">
          <p15:clr>
            <a:srgbClr val="A4A3A4"/>
          </p15:clr>
        </p15:guide>
        <p15:guide id="14" pos="6143">
          <p15:clr>
            <a:srgbClr val="A4A3A4"/>
          </p15:clr>
        </p15:guide>
        <p15:guide id="15" pos="1247">
          <p15:clr>
            <a:srgbClr val="A4A3A4"/>
          </p15:clr>
        </p15:guide>
        <p15:guide id="16" pos="7007">
          <p15:clr>
            <a:srgbClr val="A4A3A4"/>
          </p15:clr>
        </p15:guide>
        <p15:guide id="17" pos="5855">
          <p15:clr>
            <a:srgbClr val="A4A3A4"/>
          </p15:clr>
        </p15:guide>
        <p15:guide id="18" pos="671">
          <p15:clr>
            <a:srgbClr val="A4A3A4"/>
          </p15:clr>
        </p15:guide>
        <p15:guide id="19" pos="7151">
          <p15:clr>
            <a:srgbClr val="A4A3A4"/>
          </p15:clr>
        </p15:guide>
        <p15:guide id="20" pos="311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581" autoAdjust="0"/>
  </p:normalViewPr>
  <p:slideViewPr>
    <p:cSldViewPr showGuides="1">
      <p:cViewPr varScale="1">
        <p:scale>
          <a:sx n="56" d="100"/>
          <a:sy n="56" d="100"/>
        </p:scale>
        <p:origin x="90" y="1260"/>
      </p:cViewPr>
      <p:guideLst>
        <p:guide orient="horz" pos="2160"/>
        <p:guide orient="horz" pos="4030"/>
        <p:guide orient="horz" pos="1200"/>
        <p:guide orient="horz" pos="1008"/>
        <p:guide orient="horz" pos="3792"/>
        <p:guide orient="horz"/>
        <p:guide orient="horz" pos="3360"/>
        <p:guide orient="horz" pos="3312"/>
        <p:guide orient="horz" pos="240"/>
        <p:guide orient="horz" pos="432"/>
        <p:guide orient="horz" pos="2784"/>
        <p:guide pos="3839"/>
        <p:guide pos="959"/>
        <p:guide pos="6143"/>
        <p:guide pos="1247"/>
        <p:guide pos="7007"/>
        <p:guide pos="5855"/>
        <p:guide pos="671"/>
        <p:guide pos="7151"/>
        <p:guide pos="3119"/>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9" d="100"/>
          <a:sy n="79" d="100"/>
        </p:scale>
        <p:origin x="249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gs" Target="tags/tag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88EAF-6ECA-4616-85EF-35AA19C641F3}" type="datetimeFigureOut">
              <a:rPr lang="en-US"/>
              <a:t>4/2/2019</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9F912AB-2776-42F2-A957-313FC7EFEDB9}" type="slidenum">
              <a:rPr/>
              <a:t>‹#›</a:t>
            </a:fld>
            <a:endParaRPr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BD2D7A-D230-4F91-BD59-0A39C2703BA8}" type="datetimeFigureOut">
              <a:rPr lang="en-US"/>
              <a:t>4/2/2019</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199CD-3E1B-4AE6-990F-76F925F5EA9F}" type="slidenum">
              <a:rPr/>
              <a:t>‹#›</a:t>
            </a:fld>
            <a:endParaRPr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199CD-3E1B-4AE6-990F-76F925F5EA9F}" type="slidenum">
              <a:rPr lang="en-US" smtClean="0"/>
              <a:t>1</a:t>
            </a:fld>
            <a:endParaRPr lang="en-US" dirty="0"/>
          </a:p>
        </p:txBody>
      </p:sp>
    </p:spTree>
    <p:extLst>
      <p:ext uri="{BB962C8B-B14F-4D97-AF65-F5344CB8AC3E}">
        <p14:creationId xmlns:p14="http://schemas.microsoft.com/office/powerpoint/2010/main" val="3622955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4" y="1828800"/>
            <a:ext cx="8229600" cy="2895600"/>
          </a:xfrm>
        </p:spPr>
        <p:txBody>
          <a:bodyPr anchor="b">
            <a:normAutofit/>
          </a:bodyPr>
          <a:lstStyle>
            <a:lvl1pPr>
              <a:lnSpc>
                <a:spcPct val="80000"/>
              </a:lnSpc>
              <a:defRPr sz="6600" b="1" cap="none" spc="0">
                <a:ln w="9525">
                  <a:noFill/>
                  <a:prstDash val="solid"/>
                </a:ln>
                <a:solidFill>
                  <a:schemeClr val="tx1"/>
                </a:solidFill>
                <a:effectLst/>
              </a:defRPr>
            </a:lvl1pPr>
          </a:lstStyle>
          <a:p>
            <a:r>
              <a:rPr lang="en-US"/>
              <a:t>Click to edit Master title style</a:t>
            </a:r>
            <a:endParaRPr dirty="0"/>
          </a:p>
        </p:txBody>
      </p:sp>
      <p:sp>
        <p:nvSpPr>
          <p:cNvPr id="3" name="Subtitle 2"/>
          <p:cNvSpPr>
            <a:spLocks noGrp="1"/>
          </p:cNvSpPr>
          <p:nvPr>
            <p:ph type="subTitle" idx="1"/>
          </p:nvPr>
        </p:nvSpPr>
        <p:spPr>
          <a:xfrm>
            <a:off x="1065213" y="4800600"/>
            <a:ext cx="8229600" cy="1219200"/>
          </a:xfrm>
        </p:spPr>
        <p:txBody>
          <a:bodyPr>
            <a:normAutofit/>
          </a:bodyPr>
          <a:lstStyle>
            <a:lvl1pPr marL="0" indent="0" algn="l">
              <a:spcBef>
                <a:spcPts val="0"/>
              </a:spcBef>
              <a:buNone/>
              <a:defRPr sz="2000" b="1" cap="all" spc="200"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7" name="Date Placeholder 6"/>
          <p:cNvSpPr>
            <a:spLocks noGrp="1"/>
          </p:cNvSpPr>
          <p:nvPr>
            <p:ph type="dt" sz="half" idx="10"/>
          </p:nvPr>
        </p:nvSpPr>
        <p:spPr/>
        <p:txBody>
          <a:bodyPr/>
          <a:lstStyle>
            <a:lvl1pPr>
              <a:defRPr sz="1100"/>
            </a:lvl1pPr>
          </a:lstStyle>
          <a:p>
            <a:fld id="{1D2498CD-A622-4ACC-98D8-8365C1B868F0}" type="datetime1">
              <a:rPr lang="en-US" smtClean="0"/>
              <a:pPr/>
              <a:t>4/2/2019</a:t>
            </a:fld>
            <a:endParaRPr lang="en-US" dirty="0"/>
          </a:p>
        </p:txBody>
      </p:sp>
      <p:sp>
        <p:nvSpPr>
          <p:cNvPr id="8" name="Footer Placeholder 7"/>
          <p:cNvSpPr>
            <a:spLocks noGrp="1"/>
          </p:cNvSpPr>
          <p:nvPr>
            <p:ph type="ftr" sz="quarter" idx="11"/>
          </p:nvPr>
        </p:nvSpPr>
        <p:spPr/>
        <p:txBody>
          <a:bodyPr/>
          <a:lstStyle>
            <a:lvl1pPr>
              <a:defRPr sz="1100"/>
            </a:lvl1pPr>
          </a:lstStyle>
          <a:p>
            <a:r>
              <a:rPr lang="en-US" dirty="0"/>
              <a:t>Add a footer</a:t>
            </a:r>
          </a:p>
        </p:txBody>
      </p:sp>
      <p:sp>
        <p:nvSpPr>
          <p:cNvPr id="9" name="Slide Number Placeholder 8"/>
          <p:cNvSpPr>
            <a:spLocks noGrp="1"/>
          </p:cNvSpPr>
          <p:nvPr>
            <p:ph type="sldNum" sz="quarter" idx="12"/>
          </p:nvPr>
        </p:nvSpPr>
        <p:spPr/>
        <p:txBody>
          <a:bodyPr/>
          <a:lstStyle>
            <a:lvl1pPr>
              <a:defRPr sz="1100"/>
            </a:lvl1p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1467807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6EB2CF6B-193C-4CEB-9860-F1C5F0818FA3}" type="datetime1">
              <a:rPr lang="en-US" smtClean="0"/>
              <a:t>4/2/2019</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41395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2412" y="381001"/>
            <a:ext cx="1524001" cy="5638800"/>
          </a:xfrm>
        </p:spPr>
        <p:txBody>
          <a:bodyPr vert="eaVert"/>
          <a:lstStyle/>
          <a:p>
            <a:r>
              <a:rPr lang="en-US"/>
              <a:t>Click to edit Master title style</a:t>
            </a:r>
            <a:endParaRPr dirty="0"/>
          </a:p>
        </p:txBody>
      </p:sp>
      <p:sp>
        <p:nvSpPr>
          <p:cNvPr id="3" name="Vertical Text Placeholder 2"/>
          <p:cNvSpPr>
            <a:spLocks noGrp="1"/>
          </p:cNvSpPr>
          <p:nvPr>
            <p:ph type="body" orient="vert" idx="1"/>
          </p:nvPr>
        </p:nvSpPr>
        <p:spPr>
          <a:xfrm>
            <a:off x="1522412" y="381001"/>
            <a:ext cx="7391399"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856CBC3-4EDC-4C84-BDD0-15F2AD890B92}" type="datetime1">
              <a:rPr lang="en-US" smtClean="0"/>
              <a:t>4/2/2019</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68930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1CEBF3DB-CE40-42F4-BAF4-5D73D1160093}" type="datetime1">
              <a:rPr lang="en-US" smtClean="0"/>
              <a:t>4/2/2019</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293880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59614" y="2514600"/>
            <a:ext cx="8692399" cy="2819400"/>
          </a:xfrm>
        </p:spPr>
        <p:txBody>
          <a:bodyPr anchor="b">
            <a:normAutofit/>
          </a:bodyPr>
          <a:lstStyle>
            <a:lvl1pPr algn="l">
              <a:lnSpc>
                <a:spcPct val="80000"/>
              </a:lnSpc>
              <a:defRPr sz="4800" b="0" cap="none" baseline="0">
                <a:effectLst/>
              </a:defRPr>
            </a:lvl1pPr>
          </a:lstStyle>
          <a:p>
            <a:r>
              <a:rPr lang="en-US"/>
              <a:t>Click to edit Master title style</a:t>
            </a:r>
            <a:endParaRPr dirty="0"/>
          </a:p>
        </p:txBody>
      </p:sp>
      <p:sp>
        <p:nvSpPr>
          <p:cNvPr id="3" name="Text Placeholder 2"/>
          <p:cNvSpPr>
            <a:spLocks noGrp="1"/>
          </p:cNvSpPr>
          <p:nvPr>
            <p:ph type="body" idx="1"/>
          </p:nvPr>
        </p:nvSpPr>
        <p:spPr>
          <a:xfrm>
            <a:off x="1065213" y="5410200"/>
            <a:ext cx="8687333" cy="609601"/>
          </a:xfrm>
        </p:spPr>
        <p:txBody>
          <a:bodyPr anchor="t">
            <a:normAutofit/>
          </a:bodyPr>
          <a:lstStyle>
            <a:lvl1pPr marL="0" indent="0">
              <a:spcBef>
                <a:spcPts val="0"/>
              </a:spcBef>
              <a:buNone/>
              <a:defRPr sz="2000" cap="all" spc="200" baseline="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3ECA6E5-33C6-44C3-9324-1BC5DF93F43F}" type="datetime1">
              <a:rPr lang="en-US" smtClean="0"/>
              <a:t>4/2/2019</a:t>
            </a:fld>
            <a:endParaRPr lang="en-US" dirty="0"/>
          </a:p>
        </p:txBody>
      </p:sp>
      <p:sp>
        <p:nvSpPr>
          <p:cNvPr id="6" name="Slide Number Placeholder 5"/>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69967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2" y="381000"/>
            <a:ext cx="9144002" cy="1371600"/>
          </a:xfrm>
        </p:spPr>
        <p:txBody>
          <a:bodyPr/>
          <a:lstStyle/>
          <a:p>
            <a:r>
              <a:rPr lang="en-US"/>
              <a:t>Click to edit Master title style</a:t>
            </a:r>
            <a:endParaRPr/>
          </a:p>
        </p:txBody>
      </p:sp>
      <p:sp>
        <p:nvSpPr>
          <p:cNvPr id="3" name="Content Placeholder 2"/>
          <p:cNvSpPr>
            <a:spLocks noGrp="1"/>
          </p:cNvSpPr>
          <p:nvPr>
            <p:ph sz="half" idx="1"/>
          </p:nvPr>
        </p:nvSpPr>
        <p:spPr>
          <a:xfrm>
            <a:off x="1504781" y="1905001"/>
            <a:ext cx="4419599" cy="41148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29183" y="1905001"/>
            <a:ext cx="4419600" cy="41148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09C9C1D9-07E1-4387-AF34-89EE2802766D}" type="datetime1">
              <a:rPr lang="en-US" smtClean="0"/>
              <a:t>4/2/2019</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461894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2" y="381000"/>
            <a:ext cx="9144002" cy="13716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22411" y="1905000"/>
            <a:ext cx="4416552" cy="762000"/>
          </a:xfrm>
        </p:spPr>
        <p:txBody>
          <a:bodyPr anchor="ctr">
            <a:noAutofit/>
          </a:bodyPr>
          <a:lstStyle>
            <a:lvl1pPr marL="0" indent="0">
              <a:spcBef>
                <a:spcPts val="0"/>
              </a:spcBef>
              <a:buNone/>
              <a:defRPr sz="2000" b="0" cap="all" spc="20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1" y="2743201"/>
            <a:ext cx="4416552" cy="3276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1" y="1905000"/>
            <a:ext cx="4416552" cy="762000"/>
          </a:xfrm>
        </p:spPr>
        <p:txBody>
          <a:bodyPr anchor="ctr">
            <a:noAutofit/>
          </a:bodyPr>
          <a:lstStyle>
            <a:lvl1pPr marL="0" indent="0">
              <a:spcBef>
                <a:spcPts val="0"/>
              </a:spcBef>
              <a:buNone/>
              <a:defRPr sz="2000" b="0" cap="all" spc="20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1" y="2743201"/>
            <a:ext cx="4416552" cy="3276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0769E85B-B39A-43E9-82DE-E3279D984288}" type="datetime1">
              <a:rPr lang="en-US" smtClean="0"/>
              <a:t>4/2/2019</a:t>
            </a:fld>
            <a:endParaRPr lang="en-US" dirty="0"/>
          </a:p>
        </p:txBody>
      </p:sp>
      <p:sp>
        <p:nvSpPr>
          <p:cNvPr id="9" name="Slide Number Placeholder 8"/>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81199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D0270C95-D35D-47FC-816D-E56328637043}" type="datetime1">
              <a:rPr lang="en-US" smtClean="0"/>
              <a:t>4/2/2019</a:t>
            </a:fld>
            <a:endParaRPr lang="en-US" dirty="0"/>
          </a:p>
        </p:txBody>
      </p:sp>
      <p:sp>
        <p:nvSpPr>
          <p:cNvPr id="5" name="Slide Number Placeholder 4"/>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054585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151163A7-695C-4C09-B334-6924060F5B71}" type="datetime1">
              <a:rPr lang="en-US" smtClean="0"/>
              <a:t>4/2/2019</a:t>
            </a:fld>
            <a:endParaRPr lang="en-US" dirty="0"/>
          </a:p>
        </p:txBody>
      </p:sp>
      <p:sp>
        <p:nvSpPr>
          <p:cNvPr id="4" name="Slide Number Placeholder 3"/>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0849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5604" y="1905000"/>
            <a:ext cx="3596607" cy="2667000"/>
          </a:xfrm>
        </p:spPr>
        <p:txBody>
          <a:bodyPr anchor="b">
            <a:noAutofit/>
          </a:bodyPr>
          <a:lstStyle>
            <a:lvl1pPr algn="l">
              <a:lnSpc>
                <a:spcPct val="90000"/>
              </a:lnSpc>
              <a:defRPr sz="3600" b="0" baseline="0">
                <a:solidFill>
                  <a:schemeClr val="tx1"/>
                </a:solidFill>
              </a:defRPr>
            </a:lvl1pPr>
          </a:lstStyle>
          <a:p>
            <a:r>
              <a:rPr lang="en-US"/>
              <a:t>Click to edit Master title style</a:t>
            </a:r>
            <a:endParaRPr/>
          </a:p>
        </p:txBody>
      </p:sp>
      <p:sp>
        <p:nvSpPr>
          <p:cNvPr id="3" name="Content Placeholder 2"/>
          <p:cNvSpPr>
            <a:spLocks noGrp="1"/>
          </p:cNvSpPr>
          <p:nvPr>
            <p:ph idx="1"/>
          </p:nvPr>
        </p:nvSpPr>
        <p:spPr>
          <a:xfrm>
            <a:off x="4951414" y="685800"/>
            <a:ext cx="6400800" cy="53340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3" y="4648200"/>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FC5B6D02-49B3-41C1-9893-391F698AE757}" type="datetime1">
              <a:rPr lang="en-US" smtClean="0"/>
              <a:t>4/2/2019</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46556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5604" y="1905000"/>
            <a:ext cx="3596607" cy="2667000"/>
          </a:xfrm>
        </p:spPr>
        <p:txBody>
          <a:bodyPr anchor="b">
            <a:normAutofit/>
          </a:bodyPr>
          <a:lstStyle>
            <a:lvl1pPr algn="l">
              <a:lnSpc>
                <a:spcPct val="90000"/>
              </a:lnSpc>
              <a:defRPr sz="3600" b="0" i="0" baseline="0">
                <a:solidFill>
                  <a:schemeClr val="tx1"/>
                </a:solidFill>
              </a:defRPr>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4951414" y="685800"/>
            <a:ext cx="6400799" cy="5334000"/>
          </a:xfrm>
          <a:solidFill>
            <a:schemeClr val="bg2"/>
          </a:solidFill>
          <a:ln w="76200">
            <a:solidFill>
              <a:schemeClr val="tx1"/>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
        <p:nvSpPr>
          <p:cNvPr id="4" name="Text Placeholder 3"/>
          <p:cNvSpPr>
            <a:spLocks noGrp="1"/>
          </p:cNvSpPr>
          <p:nvPr>
            <p:ph type="body" sz="half" idx="2"/>
          </p:nvPr>
        </p:nvSpPr>
        <p:spPr>
          <a:xfrm>
            <a:off x="1065213" y="4648200"/>
            <a:ext cx="3581399" cy="1371600"/>
          </a:xfrm>
        </p:spPr>
        <p:txBody>
          <a:bodyPr>
            <a:normAutofit/>
          </a:bodyPr>
          <a:lstStyle>
            <a:lvl1pPr marL="0" indent="0">
              <a:lnSpc>
                <a:spcPct val="9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7D91AC91-90B4-40B7-917F-BAE86E369F96}" type="datetime1">
              <a:rPr lang="en-US" smtClean="0"/>
              <a:t>4/2/2019</a:t>
            </a:fld>
            <a:endParaRPr lang="en-US" dirty="0"/>
          </a:p>
        </p:txBody>
      </p:sp>
      <p:sp>
        <p:nvSpPr>
          <p:cNvPr id="7" name="Slide Number Placeholder 6"/>
          <p:cNvSpPr>
            <a:spLocks noGrp="1"/>
          </p:cNvSpPr>
          <p:nvPr>
            <p:ph type="sldNum" sz="quarter" idx="12"/>
          </p:nvPr>
        </p:nvSpPr>
        <p:spPr/>
        <p:txBody>
          <a:body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8511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3" y="381000"/>
            <a:ext cx="9144001" cy="1371600"/>
          </a:xfrm>
          <a:prstGeom prst="rect">
            <a:avLst/>
          </a:prstGeom>
          <a:ln>
            <a:noFill/>
          </a:ln>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522413" y="1904999"/>
            <a:ext cx="9134391"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522413" y="6400800"/>
            <a:ext cx="6553199" cy="276228"/>
          </a:xfrm>
          <a:prstGeom prst="rect">
            <a:avLst/>
          </a:prstGeom>
        </p:spPr>
        <p:txBody>
          <a:bodyPr vert="horz" lIns="91440" tIns="45720" rIns="91440" bIns="45720" rtlCol="0" anchor="ctr"/>
          <a:lstStyle>
            <a:lvl1pPr algn="l">
              <a:defRPr sz="1100">
                <a:solidFill>
                  <a:schemeClr val="tx1">
                    <a:tint val="75000"/>
                  </a:schemeClr>
                </a:solidFill>
              </a:defRPr>
            </a:lvl1pPr>
          </a:lstStyle>
          <a:p>
            <a:r>
              <a:rPr lang="en-US" dirty="0"/>
              <a:t>Add a footer</a:t>
            </a:r>
          </a:p>
        </p:txBody>
      </p:sp>
      <p:sp>
        <p:nvSpPr>
          <p:cNvPr id="4" name="Date Placeholder 3"/>
          <p:cNvSpPr>
            <a:spLocks noGrp="1"/>
          </p:cNvSpPr>
          <p:nvPr>
            <p:ph type="dt" sz="half" idx="2"/>
          </p:nvPr>
        </p:nvSpPr>
        <p:spPr>
          <a:xfrm>
            <a:off x="8226422" y="6400800"/>
            <a:ext cx="1449389" cy="276228"/>
          </a:xfrm>
          <a:prstGeom prst="rect">
            <a:avLst/>
          </a:prstGeom>
        </p:spPr>
        <p:txBody>
          <a:bodyPr vert="horz" lIns="91440" tIns="45720" rIns="91440" bIns="45720" rtlCol="0" anchor="ctr"/>
          <a:lstStyle>
            <a:lvl1pPr algn="r">
              <a:defRPr sz="1100">
                <a:solidFill>
                  <a:schemeClr val="tx1">
                    <a:tint val="75000"/>
                  </a:schemeClr>
                </a:solidFill>
              </a:defRPr>
            </a:lvl1pPr>
          </a:lstStyle>
          <a:p>
            <a:fld id="{BB4AB525-F3F4-481A-B8D5-B732FA9EB082}" type="datetime1">
              <a:rPr lang="en-US" smtClean="0"/>
              <a:pPr/>
              <a:t>4/2/2019</a:t>
            </a:fld>
            <a:endParaRPr lang="en-US" dirty="0"/>
          </a:p>
        </p:txBody>
      </p:sp>
      <p:sp>
        <p:nvSpPr>
          <p:cNvPr id="6" name="Slide Number Placeholder 5"/>
          <p:cNvSpPr>
            <a:spLocks noGrp="1"/>
          </p:cNvSpPr>
          <p:nvPr>
            <p:ph type="sldNum" sz="quarter" idx="4"/>
          </p:nvPr>
        </p:nvSpPr>
        <p:spPr>
          <a:xfrm>
            <a:off x="9828211" y="6400800"/>
            <a:ext cx="838201" cy="276228"/>
          </a:xfrm>
          <a:prstGeom prst="rect">
            <a:avLst/>
          </a:prstGeom>
        </p:spPr>
        <p:txBody>
          <a:bodyPr vert="horz" lIns="91440" tIns="45720" rIns="91440" bIns="45720" rtlCol="0" anchor="ctr"/>
          <a:lstStyle>
            <a:lvl1pPr algn="r">
              <a:defRPr sz="1100">
                <a:solidFill>
                  <a:schemeClr val="tx1">
                    <a:tint val="75000"/>
                  </a:schemeClr>
                </a:solidFill>
              </a:defRPr>
            </a:lvl1p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244534420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b="1" kern="1200" cap="none" spc="0" baseline="0">
          <a:ln w="9525">
            <a:noFill/>
            <a:prstDash val="solid"/>
          </a:ln>
          <a:solidFill>
            <a:schemeClr val="accent5"/>
          </a:solidFill>
          <a:effectLst/>
          <a:latin typeface="+mj-lt"/>
          <a:ea typeface="+mj-ea"/>
          <a:cs typeface="+mj-cs"/>
        </a:defRPr>
      </a:lvl1pPr>
    </p:titleStyle>
    <p:body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outerShdw blurRad="38100" dist="38100" dir="2700000" algn="tl">
                    <a:srgbClr val="000000">
                      <a:alpha val="43137"/>
                    </a:srgbClr>
                  </a:outerShdw>
                </a:effectLst>
              </a:rPr>
              <a:t>IT Security</a:t>
            </a:r>
          </a:p>
        </p:txBody>
      </p:sp>
      <p:sp>
        <p:nvSpPr>
          <p:cNvPr id="3" name="Subtitle 2"/>
          <p:cNvSpPr>
            <a:spLocks noGrp="1"/>
          </p:cNvSpPr>
          <p:nvPr>
            <p:ph type="subTitle" idx="1"/>
          </p:nvPr>
        </p:nvSpPr>
        <p:spPr/>
        <p:txBody>
          <a:bodyPr/>
          <a:lstStyle/>
          <a:p>
            <a:r>
              <a:rPr lang="en-US" dirty="0">
                <a:effectLst>
                  <a:outerShdw blurRad="38100" dist="38100" dir="2700000" algn="tl">
                    <a:srgbClr val="000000">
                      <a:alpha val="43137"/>
                    </a:srgbClr>
                  </a:outerShdw>
                </a:effectLst>
              </a:rPr>
              <a:t>Bob Marshall, MD MPH MISM FAAFP</a:t>
            </a:r>
            <a:br>
              <a:rPr lang="en-US"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Program Director, DoD/MAMC Clinical Informatics Fellowship</a:t>
            </a:r>
          </a:p>
        </p:txBody>
      </p:sp>
      <p:pic>
        <p:nvPicPr>
          <p:cNvPr id="5" name="Picture 4" descr="A screenshot of a cell phone&#10;&#10;Description automatically generated">
            <a:extLst>
              <a:ext uri="{FF2B5EF4-FFF2-40B4-BE49-F238E27FC236}">
                <a16:creationId xmlns:a16="http://schemas.microsoft.com/office/drawing/2014/main" id="{2DC26EF1-C2D2-4F93-8900-F645058E67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09012" y="64698"/>
            <a:ext cx="3467100" cy="3246733"/>
          </a:xfrm>
          <a:prstGeom prst="rect">
            <a:avLst/>
          </a:prstGeom>
          <a:ln>
            <a:noFill/>
          </a:ln>
          <a:effectLst>
            <a:softEdge rad="112500"/>
          </a:effectLst>
        </p:spPr>
      </p:pic>
    </p:spTree>
    <p:extLst>
      <p:ext uri="{BB962C8B-B14F-4D97-AF65-F5344CB8AC3E}">
        <p14:creationId xmlns:p14="http://schemas.microsoft.com/office/powerpoint/2010/main" val="4214489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AD78-4C28-408F-AE3C-B736DCC4BBA1}"/>
              </a:ext>
            </a:extLst>
          </p:cNvPr>
          <p:cNvSpPr>
            <a:spLocks noGrp="1"/>
          </p:cNvSpPr>
          <p:nvPr>
            <p:ph type="title"/>
          </p:nvPr>
        </p:nvSpPr>
        <p:spPr/>
        <p:txBody>
          <a:bodyPr/>
          <a:lstStyle/>
          <a:p>
            <a:r>
              <a:rPr lang="en-US" dirty="0"/>
              <a:t>Administrative Controls</a:t>
            </a:r>
          </a:p>
        </p:txBody>
      </p:sp>
      <p:sp>
        <p:nvSpPr>
          <p:cNvPr id="3" name="Content Placeholder 2">
            <a:extLst>
              <a:ext uri="{FF2B5EF4-FFF2-40B4-BE49-F238E27FC236}">
                <a16:creationId xmlns:a16="http://schemas.microsoft.com/office/drawing/2014/main" id="{E4B58BDB-E9CC-48F1-B258-08548458E3AD}"/>
              </a:ext>
            </a:extLst>
          </p:cNvPr>
          <p:cNvSpPr>
            <a:spLocks noGrp="1"/>
          </p:cNvSpPr>
          <p:nvPr>
            <p:ph idx="1"/>
          </p:nvPr>
        </p:nvSpPr>
        <p:spPr/>
        <p:txBody>
          <a:bodyPr/>
          <a:lstStyle/>
          <a:p>
            <a:r>
              <a:rPr lang="en-US" dirty="0"/>
              <a:t>Examples continued:</a:t>
            </a:r>
          </a:p>
          <a:p>
            <a:pPr lvl="1"/>
            <a:r>
              <a:rPr lang="en-US" sz="2200" dirty="0"/>
              <a:t>Offering ongoing training</a:t>
            </a:r>
          </a:p>
          <a:p>
            <a:pPr lvl="1"/>
            <a:r>
              <a:rPr lang="en-US" sz="2200" dirty="0"/>
              <a:t>Ensuring third-party compliance</a:t>
            </a:r>
          </a:p>
          <a:p>
            <a:pPr lvl="1"/>
            <a:r>
              <a:rPr lang="en-US" sz="2200" dirty="0"/>
              <a:t>Developing a contingency plan</a:t>
            </a:r>
          </a:p>
          <a:p>
            <a:pPr lvl="1"/>
            <a:r>
              <a:rPr lang="en-US" sz="2200" dirty="0"/>
              <a:t>Performing internal audits</a:t>
            </a:r>
          </a:p>
          <a:p>
            <a:pPr lvl="1"/>
            <a:r>
              <a:rPr lang="en-US" sz="2200" dirty="0"/>
              <a:t>Developing a security breach response plan</a:t>
            </a:r>
          </a:p>
        </p:txBody>
      </p:sp>
    </p:spTree>
    <p:extLst>
      <p:ext uri="{BB962C8B-B14F-4D97-AF65-F5344CB8AC3E}">
        <p14:creationId xmlns:p14="http://schemas.microsoft.com/office/powerpoint/2010/main" val="214674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9B338-35D7-4CC9-A7C0-C42F4A2CEF28}"/>
              </a:ext>
            </a:extLst>
          </p:cNvPr>
          <p:cNvSpPr>
            <a:spLocks noGrp="1"/>
          </p:cNvSpPr>
          <p:nvPr>
            <p:ph type="title"/>
          </p:nvPr>
        </p:nvSpPr>
        <p:spPr/>
        <p:txBody>
          <a:bodyPr/>
          <a:lstStyle/>
          <a:p>
            <a:r>
              <a:rPr lang="en-US" dirty="0"/>
              <a:t>Technical Controls</a:t>
            </a:r>
          </a:p>
        </p:txBody>
      </p:sp>
      <p:sp>
        <p:nvSpPr>
          <p:cNvPr id="3" name="Content Placeholder 2">
            <a:extLst>
              <a:ext uri="{FF2B5EF4-FFF2-40B4-BE49-F238E27FC236}">
                <a16:creationId xmlns:a16="http://schemas.microsoft.com/office/drawing/2014/main" id="{E3A9E517-CF1A-45CB-A5CF-090E50784D66}"/>
              </a:ext>
            </a:extLst>
          </p:cNvPr>
          <p:cNvSpPr>
            <a:spLocks noGrp="1"/>
          </p:cNvSpPr>
          <p:nvPr>
            <p:ph idx="1"/>
          </p:nvPr>
        </p:nvSpPr>
        <p:spPr/>
        <p:txBody>
          <a:bodyPr/>
          <a:lstStyle/>
          <a:p>
            <a:r>
              <a:rPr lang="en-US" dirty="0"/>
              <a:t>Defined as the technology and the policy and procedures that protect electronic protected health information and control access to it. These technical controls include requirements for:</a:t>
            </a:r>
          </a:p>
          <a:p>
            <a:pPr lvl="1"/>
            <a:r>
              <a:rPr lang="en-US" sz="2200" dirty="0"/>
              <a:t>Data encryption</a:t>
            </a:r>
          </a:p>
          <a:p>
            <a:pPr lvl="1"/>
            <a:r>
              <a:rPr lang="en-US" sz="2200" dirty="0"/>
              <a:t>Unauthorized change alerts</a:t>
            </a:r>
          </a:p>
          <a:p>
            <a:pPr lvl="1"/>
            <a:r>
              <a:rPr lang="en-US" sz="2200" dirty="0"/>
              <a:t>Data corroboration and methods to check data integrity.</a:t>
            </a:r>
          </a:p>
          <a:p>
            <a:pPr lvl="1"/>
            <a:r>
              <a:rPr lang="en-US" sz="2200" dirty="0"/>
              <a:t>Authenticating users</a:t>
            </a:r>
          </a:p>
        </p:txBody>
      </p:sp>
    </p:spTree>
    <p:extLst>
      <p:ext uri="{BB962C8B-B14F-4D97-AF65-F5344CB8AC3E}">
        <p14:creationId xmlns:p14="http://schemas.microsoft.com/office/powerpoint/2010/main" val="416398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97DC5-B6E1-4268-82D5-56F4E59603ED}"/>
              </a:ext>
            </a:extLst>
          </p:cNvPr>
          <p:cNvSpPr>
            <a:spLocks noGrp="1"/>
          </p:cNvSpPr>
          <p:nvPr>
            <p:ph type="title"/>
          </p:nvPr>
        </p:nvSpPr>
        <p:spPr/>
        <p:txBody>
          <a:bodyPr/>
          <a:lstStyle/>
          <a:p>
            <a:r>
              <a:rPr lang="en-US" dirty="0"/>
              <a:t>Technical Controls</a:t>
            </a:r>
          </a:p>
        </p:txBody>
      </p:sp>
      <p:sp>
        <p:nvSpPr>
          <p:cNvPr id="3" name="Content Placeholder 2">
            <a:extLst>
              <a:ext uri="{FF2B5EF4-FFF2-40B4-BE49-F238E27FC236}">
                <a16:creationId xmlns:a16="http://schemas.microsoft.com/office/drawing/2014/main" id="{356414D2-4593-4465-A214-97DE4BC784BA}"/>
              </a:ext>
            </a:extLst>
          </p:cNvPr>
          <p:cNvSpPr>
            <a:spLocks noGrp="1"/>
          </p:cNvSpPr>
          <p:nvPr>
            <p:ph idx="1"/>
          </p:nvPr>
        </p:nvSpPr>
        <p:spPr/>
        <p:txBody>
          <a:bodyPr/>
          <a:lstStyle/>
          <a:p>
            <a:r>
              <a:rPr lang="en-US" dirty="0"/>
              <a:t>Additional requirements:</a:t>
            </a:r>
          </a:p>
          <a:p>
            <a:pPr lvl="1"/>
            <a:r>
              <a:rPr lang="en-US" sz="2200" dirty="0"/>
              <a:t>Documented practices and procedures</a:t>
            </a:r>
          </a:p>
          <a:p>
            <a:pPr lvl="1"/>
            <a:r>
              <a:rPr lang="en-US" sz="2200" dirty="0"/>
              <a:t>Configuration setting tracking and management.</a:t>
            </a:r>
          </a:p>
          <a:p>
            <a:pPr lvl="1"/>
            <a:r>
              <a:rPr lang="en-US" sz="2200" dirty="0"/>
              <a:t>Risk analysis and management plans</a:t>
            </a:r>
          </a:p>
        </p:txBody>
      </p:sp>
    </p:spTree>
    <p:extLst>
      <p:ext uri="{BB962C8B-B14F-4D97-AF65-F5344CB8AC3E}">
        <p14:creationId xmlns:p14="http://schemas.microsoft.com/office/powerpoint/2010/main" val="427205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82D-7A35-40B1-B094-EEAA5C88C012}"/>
              </a:ext>
            </a:extLst>
          </p:cNvPr>
          <p:cNvSpPr>
            <a:spLocks noGrp="1"/>
          </p:cNvSpPr>
          <p:nvPr>
            <p:ph type="title"/>
          </p:nvPr>
        </p:nvSpPr>
        <p:spPr/>
        <p:txBody>
          <a:bodyPr/>
          <a:lstStyle/>
          <a:p>
            <a:r>
              <a:rPr lang="en-US" dirty="0"/>
              <a:t>Physical Controls</a:t>
            </a:r>
          </a:p>
        </p:txBody>
      </p:sp>
      <p:sp>
        <p:nvSpPr>
          <p:cNvPr id="3" name="Content Placeholder 2">
            <a:extLst>
              <a:ext uri="{FF2B5EF4-FFF2-40B4-BE49-F238E27FC236}">
                <a16:creationId xmlns:a16="http://schemas.microsoft.com/office/drawing/2014/main" id="{8E87A44E-A04B-493B-849E-6D6E46C856C7}"/>
              </a:ext>
            </a:extLst>
          </p:cNvPr>
          <p:cNvSpPr>
            <a:spLocks noGrp="1"/>
          </p:cNvSpPr>
          <p:nvPr>
            <p:ph idx="1"/>
          </p:nvPr>
        </p:nvSpPr>
        <p:spPr/>
        <p:txBody>
          <a:bodyPr/>
          <a:lstStyle/>
          <a:p>
            <a:r>
              <a:rPr lang="en-US" dirty="0"/>
              <a:t>These are the physical measures, policies and procedures to protect the covered entities electronic information systems and related buildings and equipment, from natural and environmental hazards as well as unauthorized intrusion. Physical controls include:</a:t>
            </a:r>
          </a:p>
          <a:p>
            <a:pPr lvl="1"/>
            <a:r>
              <a:rPr lang="en-US" sz="2200" dirty="0"/>
              <a:t>Proper disposal of equipment</a:t>
            </a:r>
          </a:p>
          <a:p>
            <a:pPr lvl="1"/>
            <a:r>
              <a:rPr lang="en-US" sz="2200" dirty="0"/>
              <a:t>Proper scanning of equipment prior to addition to network</a:t>
            </a:r>
          </a:p>
          <a:p>
            <a:pPr lvl="1"/>
            <a:r>
              <a:rPr lang="en-US" sz="2200" dirty="0"/>
              <a:t>Limiting, controlling and monitoring of authorized users access to hardware and software</a:t>
            </a:r>
          </a:p>
        </p:txBody>
      </p:sp>
    </p:spTree>
    <p:extLst>
      <p:ext uri="{BB962C8B-B14F-4D97-AF65-F5344CB8AC3E}">
        <p14:creationId xmlns:p14="http://schemas.microsoft.com/office/powerpoint/2010/main" val="863664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3A7F-D5B7-4914-B086-CD3F309F6BD8}"/>
              </a:ext>
            </a:extLst>
          </p:cNvPr>
          <p:cNvSpPr>
            <a:spLocks noGrp="1"/>
          </p:cNvSpPr>
          <p:nvPr>
            <p:ph type="title"/>
          </p:nvPr>
        </p:nvSpPr>
        <p:spPr/>
        <p:txBody>
          <a:bodyPr/>
          <a:lstStyle/>
          <a:p>
            <a:r>
              <a:rPr lang="en-US" dirty="0"/>
              <a:t>Physical Controls</a:t>
            </a:r>
          </a:p>
        </p:txBody>
      </p:sp>
      <p:sp>
        <p:nvSpPr>
          <p:cNvPr id="3" name="Content Placeholder 2">
            <a:extLst>
              <a:ext uri="{FF2B5EF4-FFF2-40B4-BE49-F238E27FC236}">
                <a16:creationId xmlns:a16="http://schemas.microsoft.com/office/drawing/2014/main" id="{A219C8F8-C00B-440B-95F4-D5894D20CF74}"/>
              </a:ext>
            </a:extLst>
          </p:cNvPr>
          <p:cNvSpPr>
            <a:spLocks noGrp="1"/>
          </p:cNvSpPr>
          <p:nvPr>
            <p:ph idx="1"/>
          </p:nvPr>
        </p:nvSpPr>
        <p:spPr/>
        <p:txBody>
          <a:bodyPr/>
          <a:lstStyle/>
          <a:p>
            <a:r>
              <a:rPr lang="en-US" dirty="0"/>
              <a:t>Additional physical controls:</a:t>
            </a:r>
          </a:p>
          <a:p>
            <a:pPr lvl="1"/>
            <a:r>
              <a:rPr lang="en-US" sz="2200" dirty="0"/>
              <a:t>Signing in of all visitors</a:t>
            </a:r>
          </a:p>
          <a:p>
            <a:pPr lvl="1"/>
            <a:r>
              <a:rPr lang="en-US" sz="2200" dirty="0"/>
              <a:t>Development of a physical security plan</a:t>
            </a:r>
          </a:p>
          <a:p>
            <a:pPr lvl="1"/>
            <a:r>
              <a:rPr lang="en-US" sz="2200" dirty="0"/>
              <a:t>Ensuring devices and screens are placed out of you by a passerby</a:t>
            </a:r>
          </a:p>
        </p:txBody>
      </p:sp>
    </p:spTree>
    <p:extLst>
      <p:ext uri="{BB962C8B-B14F-4D97-AF65-F5344CB8AC3E}">
        <p14:creationId xmlns:p14="http://schemas.microsoft.com/office/powerpoint/2010/main" val="762259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F77AE-E409-4050-BFF1-75BF02F37D95}"/>
              </a:ext>
            </a:extLst>
          </p:cNvPr>
          <p:cNvSpPr>
            <a:spLocks noGrp="1"/>
          </p:cNvSpPr>
          <p:nvPr>
            <p:ph type="title"/>
          </p:nvPr>
        </p:nvSpPr>
        <p:spPr/>
        <p:txBody>
          <a:bodyPr/>
          <a:lstStyle/>
          <a:p>
            <a:r>
              <a:rPr lang="en-US" dirty="0"/>
              <a:t>Risk Analysis</a:t>
            </a:r>
          </a:p>
        </p:txBody>
      </p:sp>
      <p:sp>
        <p:nvSpPr>
          <p:cNvPr id="3" name="Content Placeholder 2">
            <a:extLst>
              <a:ext uri="{FF2B5EF4-FFF2-40B4-BE49-F238E27FC236}">
                <a16:creationId xmlns:a16="http://schemas.microsoft.com/office/drawing/2014/main" id="{9E0865C6-53F8-4DFA-8F32-76AA2B3D93C6}"/>
              </a:ext>
            </a:extLst>
          </p:cNvPr>
          <p:cNvSpPr>
            <a:spLocks noGrp="1"/>
          </p:cNvSpPr>
          <p:nvPr>
            <p:ph idx="1"/>
          </p:nvPr>
        </p:nvSpPr>
        <p:spPr/>
        <p:txBody>
          <a:bodyPr/>
          <a:lstStyle/>
          <a:p>
            <a:r>
              <a:rPr lang="en-US" dirty="0"/>
              <a:t>Risk analysis and management is a required component of the Security Rule</a:t>
            </a:r>
          </a:p>
          <a:p>
            <a:r>
              <a:rPr lang="en-US" dirty="0"/>
              <a:t>Performing a risk analysis helps an entity determine reasonable and appropriate security measures </a:t>
            </a:r>
          </a:p>
          <a:p>
            <a:r>
              <a:rPr lang="en-US" dirty="0"/>
              <a:t>RA can help the entity choose the direction to take when implementing safeguards</a:t>
            </a:r>
          </a:p>
          <a:p>
            <a:r>
              <a:rPr lang="en-US" dirty="0"/>
              <a:t>Risk analysis and management allows entities the ability to monitor, measure and manage the security measures put in place to protect e-PHI</a:t>
            </a:r>
          </a:p>
        </p:txBody>
      </p:sp>
    </p:spTree>
    <p:extLst>
      <p:ext uri="{BB962C8B-B14F-4D97-AF65-F5344CB8AC3E}">
        <p14:creationId xmlns:p14="http://schemas.microsoft.com/office/powerpoint/2010/main" val="57968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map&#10;&#10;Description automatically generated">
            <a:extLst>
              <a:ext uri="{FF2B5EF4-FFF2-40B4-BE49-F238E27FC236}">
                <a16:creationId xmlns:a16="http://schemas.microsoft.com/office/drawing/2014/main" id="{D1C0054D-2DA4-4B4A-B4A6-46D85CF898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5812" y="256863"/>
            <a:ext cx="8001000" cy="6284422"/>
          </a:xfrm>
          <a:prstGeom prst="rect">
            <a:avLst/>
          </a:prstGeom>
          <a:ln>
            <a:noFill/>
          </a:ln>
          <a:effectLst>
            <a:softEdge rad="112500"/>
          </a:effectLst>
        </p:spPr>
      </p:pic>
    </p:spTree>
    <p:extLst>
      <p:ext uri="{BB962C8B-B14F-4D97-AF65-F5344CB8AC3E}">
        <p14:creationId xmlns:p14="http://schemas.microsoft.com/office/powerpoint/2010/main" val="4171655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E2412-F6D7-441E-81A4-DD0F7E62D93D}"/>
              </a:ext>
            </a:extLst>
          </p:cNvPr>
          <p:cNvSpPr>
            <a:spLocks noGrp="1"/>
          </p:cNvSpPr>
          <p:nvPr>
            <p:ph type="title"/>
          </p:nvPr>
        </p:nvSpPr>
        <p:spPr/>
        <p:txBody>
          <a:bodyPr/>
          <a:lstStyle/>
          <a:p>
            <a:r>
              <a:rPr lang="en-US" dirty="0"/>
              <a:t>Risk Analysis Components</a:t>
            </a:r>
          </a:p>
        </p:txBody>
      </p:sp>
      <p:sp>
        <p:nvSpPr>
          <p:cNvPr id="3" name="Content Placeholder 2">
            <a:extLst>
              <a:ext uri="{FF2B5EF4-FFF2-40B4-BE49-F238E27FC236}">
                <a16:creationId xmlns:a16="http://schemas.microsoft.com/office/drawing/2014/main" id="{7CA0AE0A-FA58-48F8-9A99-B00850994F77}"/>
              </a:ext>
            </a:extLst>
          </p:cNvPr>
          <p:cNvSpPr>
            <a:spLocks noGrp="1"/>
          </p:cNvSpPr>
          <p:nvPr>
            <p:ph idx="1"/>
          </p:nvPr>
        </p:nvSpPr>
        <p:spPr/>
        <p:txBody>
          <a:bodyPr/>
          <a:lstStyle/>
          <a:p>
            <a:r>
              <a:rPr lang="en-US" dirty="0"/>
              <a:t>An evaluation of the likelihood and probability of a potential risk to e-PHI</a:t>
            </a:r>
          </a:p>
          <a:p>
            <a:r>
              <a:rPr lang="en-US" dirty="0"/>
              <a:t>The implementation of appropriate security measures to address identified risks</a:t>
            </a:r>
          </a:p>
          <a:p>
            <a:r>
              <a:rPr lang="en-US" dirty="0"/>
              <a:t>Documentation and explanation for adoption (when appropriate) of chosen security measures</a:t>
            </a:r>
          </a:p>
          <a:p>
            <a:r>
              <a:rPr lang="en-US" dirty="0"/>
              <a:t>Continuing to maintain reasonable and appropriate security considerations</a:t>
            </a:r>
          </a:p>
        </p:txBody>
      </p:sp>
    </p:spTree>
    <p:extLst>
      <p:ext uri="{BB962C8B-B14F-4D97-AF65-F5344CB8AC3E}">
        <p14:creationId xmlns:p14="http://schemas.microsoft.com/office/powerpoint/2010/main" val="1728102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C17AF-029B-4D3B-960F-5EB66FC04D1C}"/>
              </a:ext>
            </a:extLst>
          </p:cNvPr>
          <p:cNvSpPr>
            <a:spLocks noGrp="1"/>
          </p:cNvSpPr>
          <p:nvPr>
            <p:ph type="title"/>
          </p:nvPr>
        </p:nvSpPr>
        <p:spPr/>
        <p:txBody>
          <a:bodyPr/>
          <a:lstStyle/>
          <a:p>
            <a:r>
              <a:rPr lang="en-US" dirty="0"/>
              <a:t>Meaningful Use Security Controls</a:t>
            </a:r>
          </a:p>
        </p:txBody>
      </p:sp>
      <p:sp>
        <p:nvSpPr>
          <p:cNvPr id="3" name="Content Placeholder 2">
            <a:extLst>
              <a:ext uri="{FF2B5EF4-FFF2-40B4-BE49-F238E27FC236}">
                <a16:creationId xmlns:a16="http://schemas.microsoft.com/office/drawing/2014/main" id="{252F0486-294C-40CD-939A-05A6DC649783}"/>
              </a:ext>
            </a:extLst>
          </p:cNvPr>
          <p:cNvSpPr>
            <a:spLocks noGrp="1"/>
          </p:cNvSpPr>
          <p:nvPr>
            <p:ph idx="1"/>
          </p:nvPr>
        </p:nvSpPr>
        <p:spPr/>
        <p:txBody>
          <a:bodyPr/>
          <a:lstStyle/>
          <a:p>
            <a:r>
              <a:rPr lang="en-US" dirty="0"/>
              <a:t>Under meaningful use, there are 2 core objectives that focus on privacy and security:</a:t>
            </a:r>
          </a:p>
          <a:p>
            <a:pPr lvl="1"/>
            <a:r>
              <a:rPr lang="en-US" sz="2200" dirty="0"/>
              <a:t>Core Objective 12: provide patients with an electronic copy of their health information (including diagnostic test results, problem list, medication list, medication allergies) upon request</a:t>
            </a:r>
          </a:p>
          <a:p>
            <a:pPr lvl="1"/>
            <a:r>
              <a:rPr lang="en-US" sz="2200" dirty="0"/>
              <a:t>Core Objective 15: protect electronic health information created or maintained by this certified EHR technology through the implementation of appropriate technical capabilities</a:t>
            </a:r>
          </a:p>
        </p:txBody>
      </p:sp>
    </p:spTree>
    <p:extLst>
      <p:ext uri="{BB962C8B-B14F-4D97-AF65-F5344CB8AC3E}">
        <p14:creationId xmlns:p14="http://schemas.microsoft.com/office/powerpoint/2010/main" val="662468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F52EA-823A-4AB0-A997-DE06200AFBA7}"/>
              </a:ext>
            </a:extLst>
          </p:cNvPr>
          <p:cNvSpPr>
            <a:spLocks noGrp="1"/>
          </p:cNvSpPr>
          <p:nvPr>
            <p:ph type="title"/>
          </p:nvPr>
        </p:nvSpPr>
        <p:spPr/>
        <p:txBody>
          <a:bodyPr/>
          <a:lstStyle/>
          <a:p>
            <a:r>
              <a:rPr lang="en-US" dirty="0"/>
              <a:t>Virtual Private Networks</a:t>
            </a:r>
          </a:p>
        </p:txBody>
      </p:sp>
      <p:sp>
        <p:nvSpPr>
          <p:cNvPr id="3" name="Content Placeholder 2">
            <a:extLst>
              <a:ext uri="{FF2B5EF4-FFF2-40B4-BE49-F238E27FC236}">
                <a16:creationId xmlns:a16="http://schemas.microsoft.com/office/drawing/2014/main" id="{51EBA5F7-53FC-4E7E-A546-0FBA2D45A7F7}"/>
              </a:ext>
            </a:extLst>
          </p:cNvPr>
          <p:cNvSpPr>
            <a:spLocks noGrp="1"/>
          </p:cNvSpPr>
          <p:nvPr>
            <p:ph idx="1"/>
          </p:nvPr>
        </p:nvSpPr>
        <p:spPr/>
        <p:txBody>
          <a:bodyPr>
            <a:normAutofit lnSpcReduction="10000"/>
          </a:bodyPr>
          <a:lstStyle/>
          <a:p>
            <a:r>
              <a:rPr lang="en-US" dirty="0"/>
              <a:t>VPNs extend the benefits of a private network across a public one (like the Internet)</a:t>
            </a:r>
          </a:p>
          <a:p>
            <a:r>
              <a:rPr lang="en-US" dirty="0"/>
              <a:t>Using a VPN ensures that your Internet connection is secured in all send and receive data is encrypted</a:t>
            </a:r>
          </a:p>
          <a:p>
            <a:r>
              <a:rPr lang="en-US" dirty="0"/>
              <a:t>VPNs offer the following security benefits:</a:t>
            </a:r>
          </a:p>
          <a:p>
            <a:pPr lvl="1"/>
            <a:r>
              <a:rPr lang="en-US" sz="2200" dirty="0"/>
              <a:t>Confidentiality: even if an attacker tries to "sniff" your data, they can't because even packet level data is encrypted.</a:t>
            </a:r>
          </a:p>
          <a:p>
            <a:pPr lvl="1"/>
            <a:r>
              <a:rPr lang="en-US" sz="2200" dirty="0"/>
              <a:t>Authentication: only authenticated users can access the VPN</a:t>
            </a:r>
          </a:p>
          <a:p>
            <a:pPr lvl="1"/>
            <a:r>
              <a:rPr lang="en-US" sz="2200" dirty="0"/>
              <a:t>Integrity: any attempt at tampering with messages can be detected</a:t>
            </a:r>
          </a:p>
        </p:txBody>
      </p:sp>
    </p:spTree>
    <p:extLst>
      <p:ext uri="{BB962C8B-B14F-4D97-AF65-F5344CB8AC3E}">
        <p14:creationId xmlns:p14="http://schemas.microsoft.com/office/powerpoint/2010/main" val="7578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Learning Objectives</a:t>
            </a:r>
          </a:p>
        </p:txBody>
      </p:sp>
      <p:sp>
        <p:nvSpPr>
          <p:cNvPr id="14" name="Content Placeholder 13"/>
          <p:cNvSpPr>
            <a:spLocks noGrp="1"/>
          </p:cNvSpPr>
          <p:nvPr>
            <p:ph idx="1"/>
          </p:nvPr>
        </p:nvSpPr>
        <p:spPr/>
        <p:txBody>
          <a:bodyPr/>
          <a:lstStyle/>
          <a:p>
            <a:pPr lvl="0"/>
            <a:r>
              <a:rPr lang="en-US" dirty="0"/>
              <a:t>Review Health IT Security Methods</a:t>
            </a:r>
          </a:p>
          <a:p>
            <a:pPr lvl="0"/>
            <a:r>
              <a:rPr lang="en-US" dirty="0"/>
              <a:t>HIPAA Review</a:t>
            </a:r>
          </a:p>
          <a:p>
            <a:pPr lvl="1"/>
            <a:r>
              <a:rPr lang="en-US" dirty="0"/>
              <a:t>Overview</a:t>
            </a:r>
          </a:p>
          <a:p>
            <a:pPr lvl="1"/>
            <a:r>
              <a:rPr lang="en-US" dirty="0"/>
              <a:t>Security Rule</a:t>
            </a:r>
          </a:p>
          <a:p>
            <a:pPr lvl="1"/>
            <a:r>
              <a:rPr lang="en-US" dirty="0"/>
              <a:t>Privacy Rule</a:t>
            </a:r>
          </a:p>
          <a:p>
            <a:r>
              <a:rPr lang="en-US" dirty="0"/>
              <a:t>VPN Review</a:t>
            </a:r>
          </a:p>
          <a:p>
            <a:r>
              <a:rPr lang="en-US" dirty="0"/>
              <a:t>Encryption Review</a:t>
            </a:r>
          </a:p>
          <a:p>
            <a:r>
              <a:rPr lang="en-US" dirty="0"/>
              <a:t>Discuss Security Best Practices</a:t>
            </a:r>
          </a:p>
        </p:txBody>
      </p:sp>
    </p:spTree>
    <p:extLst>
      <p:ext uri="{BB962C8B-B14F-4D97-AF65-F5344CB8AC3E}">
        <p14:creationId xmlns:p14="http://schemas.microsoft.com/office/powerpoint/2010/main" val="1994694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4DD0-8223-4F2D-9EEC-3A7FF50C1AEC}"/>
              </a:ext>
            </a:extLst>
          </p:cNvPr>
          <p:cNvSpPr>
            <a:spLocks noGrp="1"/>
          </p:cNvSpPr>
          <p:nvPr>
            <p:ph type="title"/>
          </p:nvPr>
        </p:nvSpPr>
        <p:spPr>
          <a:xfrm>
            <a:off x="1522413" y="381000"/>
            <a:ext cx="9144001" cy="685800"/>
          </a:xfrm>
        </p:spPr>
        <p:txBody>
          <a:bodyPr/>
          <a:lstStyle/>
          <a:p>
            <a:r>
              <a:rPr lang="en-US" dirty="0"/>
              <a:t>Image of VPN</a:t>
            </a:r>
          </a:p>
        </p:txBody>
      </p:sp>
      <p:pic>
        <p:nvPicPr>
          <p:cNvPr id="4" name="Content Placeholder 3">
            <a:extLst>
              <a:ext uri="{FF2B5EF4-FFF2-40B4-BE49-F238E27FC236}">
                <a16:creationId xmlns:a16="http://schemas.microsoft.com/office/drawing/2014/main" id="{0BE19E08-4846-4C80-A4A6-30DC99FB73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4212" y="1600200"/>
            <a:ext cx="10605028" cy="4756917"/>
          </a:xfrm>
          <a:prstGeom prst="rect">
            <a:avLst/>
          </a:prstGeom>
        </p:spPr>
      </p:pic>
    </p:spTree>
    <p:extLst>
      <p:ext uri="{BB962C8B-B14F-4D97-AF65-F5344CB8AC3E}">
        <p14:creationId xmlns:p14="http://schemas.microsoft.com/office/powerpoint/2010/main" val="4136863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E7857-E3D4-42FC-A2A2-FF9F8CBC4BF8}"/>
              </a:ext>
            </a:extLst>
          </p:cNvPr>
          <p:cNvSpPr>
            <a:spLocks noGrp="1"/>
          </p:cNvSpPr>
          <p:nvPr>
            <p:ph type="title"/>
          </p:nvPr>
        </p:nvSpPr>
        <p:spPr>
          <a:xfrm>
            <a:off x="1522413" y="381000"/>
            <a:ext cx="9144001" cy="609600"/>
          </a:xfrm>
        </p:spPr>
        <p:txBody>
          <a:bodyPr/>
          <a:lstStyle/>
          <a:p>
            <a:r>
              <a:rPr lang="en-US" dirty="0"/>
              <a:t>Another VPN Diagram</a:t>
            </a:r>
          </a:p>
        </p:txBody>
      </p:sp>
      <p:pic>
        <p:nvPicPr>
          <p:cNvPr id="4" name="Content Placeholder 3">
            <a:extLst>
              <a:ext uri="{FF2B5EF4-FFF2-40B4-BE49-F238E27FC236}">
                <a16:creationId xmlns:a16="http://schemas.microsoft.com/office/drawing/2014/main" id="{2A5A35A7-83DA-4599-9F6F-415E6ABAE94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2585" y="1219200"/>
            <a:ext cx="8865227" cy="5294511"/>
          </a:xfrm>
          <a:prstGeom prst="rect">
            <a:avLst/>
          </a:prstGeom>
        </p:spPr>
      </p:pic>
    </p:spTree>
    <p:extLst>
      <p:ext uri="{BB962C8B-B14F-4D97-AF65-F5344CB8AC3E}">
        <p14:creationId xmlns:p14="http://schemas.microsoft.com/office/powerpoint/2010/main" val="3548638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347D3-F126-451A-B697-8FF6B29F2CAE}"/>
              </a:ext>
            </a:extLst>
          </p:cNvPr>
          <p:cNvSpPr>
            <a:spLocks noGrp="1"/>
          </p:cNvSpPr>
          <p:nvPr>
            <p:ph type="title"/>
          </p:nvPr>
        </p:nvSpPr>
        <p:spPr/>
        <p:txBody>
          <a:bodyPr/>
          <a:lstStyle/>
          <a:p>
            <a:r>
              <a:rPr lang="en-US" dirty="0"/>
              <a:t>Encryption</a:t>
            </a:r>
          </a:p>
        </p:txBody>
      </p:sp>
      <p:sp>
        <p:nvSpPr>
          <p:cNvPr id="3" name="Content Placeholder 2">
            <a:extLst>
              <a:ext uri="{FF2B5EF4-FFF2-40B4-BE49-F238E27FC236}">
                <a16:creationId xmlns:a16="http://schemas.microsoft.com/office/drawing/2014/main" id="{8BA68663-91E6-4833-AF03-1E42E51A51B6}"/>
              </a:ext>
            </a:extLst>
          </p:cNvPr>
          <p:cNvSpPr>
            <a:spLocks noGrp="1"/>
          </p:cNvSpPr>
          <p:nvPr>
            <p:ph idx="1"/>
          </p:nvPr>
        </p:nvSpPr>
        <p:spPr/>
        <p:txBody>
          <a:bodyPr/>
          <a:lstStyle/>
          <a:p>
            <a:r>
              <a:rPr lang="en-US" dirty="0"/>
              <a:t>Encryption encodes messages so that only those authorized to access information may do so</a:t>
            </a:r>
          </a:p>
          <a:p>
            <a:r>
              <a:rPr lang="en-US" dirty="0"/>
              <a:t>Encryption encodes plaintext into ciphertext using a pseudo-random encryption key</a:t>
            </a:r>
          </a:p>
          <a:p>
            <a:r>
              <a:rPr lang="en-US" dirty="0"/>
              <a:t>Encryption keys and decryption keys specify how the transformation between plaintext and ciphertext occurs</a:t>
            </a:r>
          </a:p>
          <a:p>
            <a:r>
              <a:rPr lang="en-US" dirty="0"/>
              <a:t>In symmetric encryption, both computers have the same encryption and decryption keys.</a:t>
            </a:r>
          </a:p>
        </p:txBody>
      </p:sp>
    </p:spTree>
    <p:extLst>
      <p:ext uri="{BB962C8B-B14F-4D97-AF65-F5344CB8AC3E}">
        <p14:creationId xmlns:p14="http://schemas.microsoft.com/office/powerpoint/2010/main" val="1326377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D873-E9E1-47BF-9C55-2F299AA58D85}"/>
              </a:ext>
            </a:extLst>
          </p:cNvPr>
          <p:cNvSpPr>
            <a:spLocks noGrp="1"/>
          </p:cNvSpPr>
          <p:nvPr>
            <p:ph type="title"/>
          </p:nvPr>
        </p:nvSpPr>
        <p:spPr/>
        <p:txBody>
          <a:bodyPr/>
          <a:lstStyle/>
          <a:p>
            <a:r>
              <a:rPr lang="en-US" dirty="0"/>
              <a:t>Encryption</a:t>
            </a:r>
          </a:p>
        </p:txBody>
      </p:sp>
      <p:sp>
        <p:nvSpPr>
          <p:cNvPr id="3" name="Content Placeholder 2">
            <a:extLst>
              <a:ext uri="{FF2B5EF4-FFF2-40B4-BE49-F238E27FC236}">
                <a16:creationId xmlns:a16="http://schemas.microsoft.com/office/drawing/2014/main" id="{830F0CF3-BDC6-4519-8CC8-592C8E8959F5}"/>
              </a:ext>
            </a:extLst>
          </p:cNvPr>
          <p:cNvSpPr>
            <a:spLocks noGrp="1"/>
          </p:cNvSpPr>
          <p:nvPr>
            <p:ph idx="1"/>
          </p:nvPr>
        </p:nvSpPr>
        <p:spPr/>
        <p:txBody>
          <a:bodyPr/>
          <a:lstStyle/>
          <a:p>
            <a:r>
              <a:rPr lang="en-US" dirty="0"/>
              <a:t>In asymmetric encryption (commonly referred to as public-key encryption or public-key infrastructure), the keys used by each party are different.</a:t>
            </a:r>
          </a:p>
          <a:p>
            <a:r>
              <a:rPr lang="en-US" dirty="0"/>
              <a:t>In public-key encryption, only the receiving party may decrypt data using a decryption key.</a:t>
            </a:r>
          </a:p>
          <a:p>
            <a:r>
              <a:rPr lang="en-US" dirty="0"/>
              <a:t>In this encryption method, public keys, encrypt data while private keys decrypt data</a:t>
            </a:r>
          </a:p>
        </p:txBody>
      </p:sp>
    </p:spTree>
    <p:extLst>
      <p:ext uri="{BB962C8B-B14F-4D97-AF65-F5344CB8AC3E}">
        <p14:creationId xmlns:p14="http://schemas.microsoft.com/office/powerpoint/2010/main" val="2243100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4B5D7-00B1-4CB2-9616-6E3E23556468}"/>
              </a:ext>
            </a:extLst>
          </p:cNvPr>
          <p:cNvSpPr>
            <a:spLocks noGrp="1"/>
          </p:cNvSpPr>
          <p:nvPr>
            <p:ph type="title"/>
          </p:nvPr>
        </p:nvSpPr>
        <p:spPr/>
        <p:txBody>
          <a:bodyPr/>
          <a:lstStyle/>
          <a:p>
            <a:r>
              <a:rPr lang="en-US" dirty="0"/>
              <a:t>Encryption</a:t>
            </a:r>
          </a:p>
        </p:txBody>
      </p:sp>
      <p:sp>
        <p:nvSpPr>
          <p:cNvPr id="3" name="Content Placeholder 2">
            <a:extLst>
              <a:ext uri="{FF2B5EF4-FFF2-40B4-BE49-F238E27FC236}">
                <a16:creationId xmlns:a16="http://schemas.microsoft.com/office/drawing/2014/main" id="{5BB62FD0-627F-4A1B-B353-673D94F1F942}"/>
              </a:ext>
            </a:extLst>
          </p:cNvPr>
          <p:cNvSpPr>
            <a:spLocks noGrp="1"/>
          </p:cNvSpPr>
          <p:nvPr>
            <p:ph idx="1"/>
          </p:nvPr>
        </p:nvSpPr>
        <p:spPr/>
        <p:txBody>
          <a:bodyPr>
            <a:normAutofit lnSpcReduction="10000"/>
          </a:bodyPr>
          <a:lstStyle/>
          <a:p>
            <a:r>
              <a:rPr lang="en-US" dirty="0"/>
              <a:t>Encryption can be implemented with any of the 3 states of data: data arrests, data in use in data in motion</a:t>
            </a:r>
          </a:p>
          <a:p>
            <a:r>
              <a:rPr lang="en-US" dirty="0"/>
              <a:t>Data at rest is data that is stored in persistent storage, such as a hard drive or on tape.</a:t>
            </a:r>
          </a:p>
          <a:p>
            <a:r>
              <a:rPr lang="en-US" dirty="0"/>
              <a:t>Data in use refers to data being processed by a CPU or in RAM</a:t>
            </a:r>
          </a:p>
          <a:p>
            <a:r>
              <a:rPr lang="en-US" dirty="0"/>
              <a:t>Data in motion refers to data that is being transported such as data moving be a email, web or Internet protocol</a:t>
            </a:r>
          </a:p>
          <a:p>
            <a:r>
              <a:rPr lang="en-US" dirty="0"/>
              <a:t>Encryption is most commonly used to protect data in motion</a:t>
            </a:r>
          </a:p>
        </p:txBody>
      </p:sp>
    </p:spTree>
    <p:extLst>
      <p:ext uri="{BB962C8B-B14F-4D97-AF65-F5344CB8AC3E}">
        <p14:creationId xmlns:p14="http://schemas.microsoft.com/office/powerpoint/2010/main" val="349565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3A736-3D92-4421-B0A5-A8145711E41A}"/>
              </a:ext>
            </a:extLst>
          </p:cNvPr>
          <p:cNvSpPr>
            <a:spLocks noGrp="1"/>
          </p:cNvSpPr>
          <p:nvPr>
            <p:ph type="title"/>
          </p:nvPr>
        </p:nvSpPr>
        <p:spPr/>
        <p:txBody>
          <a:bodyPr/>
          <a:lstStyle/>
          <a:p>
            <a:r>
              <a:rPr lang="en-US" dirty="0"/>
              <a:t>Data at Rest Encryption</a:t>
            </a:r>
          </a:p>
        </p:txBody>
      </p:sp>
      <p:sp>
        <p:nvSpPr>
          <p:cNvPr id="3" name="Content Placeholder 2">
            <a:extLst>
              <a:ext uri="{FF2B5EF4-FFF2-40B4-BE49-F238E27FC236}">
                <a16:creationId xmlns:a16="http://schemas.microsoft.com/office/drawing/2014/main" id="{7AF7225C-72B9-4FD6-8421-257F59D00CBD}"/>
              </a:ext>
            </a:extLst>
          </p:cNvPr>
          <p:cNvSpPr>
            <a:spLocks noGrp="1"/>
          </p:cNvSpPr>
          <p:nvPr>
            <p:ph idx="1"/>
          </p:nvPr>
        </p:nvSpPr>
        <p:spPr/>
        <p:txBody>
          <a:bodyPr/>
          <a:lstStyle/>
          <a:p>
            <a:r>
              <a:rPr lang="en-US" dirty="0"/>
              <a:t>With the use of mobile devices that store data at rest, there is increasing need to encrypt data at rest in case of device loss, theft or unauthorized use.</a:t>
            </a:r>
          </a:p>
          <a:p>
            <a:r>
              <a:rPr lang="en-US" dirty="0"/>
              <a:t>To best protect data at rest, the following best practices should be followed:</a:t>
            </a:r>
          </a:p>
          <a:p>
            <a:r>
              <a:rPr lang="en-US" dirty="0"/>
              <a:t>Use IPSec, AES, RSA or SHA-256 encryption for data at rest.</a:t>
            </a:r>
          </a:p>
          <a:p>
            <a:r>
              <a:rPr lang="en-US" dirty="0"/>
              <a:t>Encrypted data should remain encrypted if authentication fails</a:t>
            </a:r>
          </a:p>
          <a:p>
            <a:r>
              <a:rPr lang="en-US" dirty="0"/>
              <a:t>Only store the minimum amount of sensitive data</a:t>
            </a:r>
          </a:p>
        </p:txBody>
      </p:sp>
    </p:spTree>
    <p:extLst>
      <p:ext uri="{BB962C8B-B14F-4D97-AF65-F5344CB8AC3E}">
        <p14:creationId xmlns:p14="http://schemas.microsoft.com/office/powerpoint/2010/main" val="2310578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43474-C364-466E-8A9C-6B543D1151F2}"/>
              </a:ext>
            </a:extLst>
          </p:cNvPr>
          <p:cNvSpPr>
            <a:spLocks noGrp="1"/>
          </p:cNvSpPr>
          <p:nvPr>
            <p:ph type="title"/>
          </p:nvPr>
        </p:nvSpPr>
        <p:spPr/>
        <p:txBody>
          <a:bodyPr/>
          <a:lstStyle/>
          <a:p>
            <a:r>
              <a:rPr lang="en-US" dirty="0"/>
              <a:t>Data at Rest Encryption</a:t>
            </a:r>
          </a:p>
        </p:txBody>
      </p:sp>
      <p:sp>
        <p:nvSpPr>
          <p:cNvPr id="3" name="Content Placeholder 2">
            <a:extLst>
              <a:ext uri="{FF2B5EF4-FFF2-40B4-BE49-F238E27FC236}">
                <a16:creationId xmlns:a16="http://schemas.microsoft.com/office/drawing/2014/main" id="{8033A12E-5E0E-4875-9379-FEDB8E1BD67A}"/>
              </a:ext>
            </a:extLst>
          </p:cNvPr>
          <p:cNvSpPr>
            <a:spLocks noGrp="1"/>
          </p:cNvSpPr>
          <p:nvPr>
            <p:ph idx="1"/>
          </p:nvPr>
        </p:nvSpPr>
        <p:spPr/>
        <p:txBody>
          <a:bodyPr/>
          <a:lstStyle/>
          <a:p>
            <a:r>
              <a:rPr lang="en-US" dirty="0"/>
              <a:t>Store encryption keys away from the data</a:t>
            </a:r>
          </a:p>
          <a:p>
            <a:r>
              <a:rPr lang="en-US" dirty="0"/>
              <a:t>Schedule regular security audits.</a:t>
            </a:r>
          </a:p>
          <a:p>
            <a:r>
              <a:rPr lang="en-US" dirty="0"/>
              <a:t>Use cryptography on databases holding sensitive information in on the physical devices that hold the databases</a:t>
            </a:r>
          </a:p>
        </p:txBody>
      </p:sp>
    </p:spTree>
    <p:extLst>
      <p:ext uri="{BB962C8B-B14F-4D97-AF65-F5344CB8AC3E}">
        <p14:creationId xmlns:p14="http://schemas.microsoft.com/office/powerpoint/2010/main" val="1272343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77A54-24CF-407B-AA98-A53EFCB8D11C}"/>
              </a:ext>
            </a:extLst>
          </p:cNvPr>
          <p:cNvSpPr>
            <a:spLocks noGrp="1"/>
          </p:cNvSpPr>
          <p:nvPr>
            <p:ph type="title"/>
          </p:nvPr>
        </p:nvSpPr>
        <p:spPr/>
        <p:txBody>
          <a:bodyPr/>
          <a:lstStyle/>
          <a:p>
            <a:r>
              <a:rPr lang="en-US" dirty="0"/>
              <a:t>Security Best Practices</a:t>
            </a:r>
          </a:p>
        </p:txBody>
      </p:sp>
      <p:sp>
        <p:nvSpPr>
          <p:cNvPr id="3" name="Content Placeholder 2">
            <a:extLst>
              <a:ext uri="{FF2B5EF4-FFF2-40B4-BE49-F238E27FC236}">
                <a16:creationId xmlns:a16="http://schemas.microsoft.com/office/drawing/2014/main" id="{8D15A0DC-E0A7-4BF3-A165-6DCCE4B4FF34}"/>
              </a:ext>
            </a:extLst>
          </p:cNvPr>
          <p:cNvSpPr>
            <a:spLocks noGrp="1"/>
          </p:cNvSpPr>
          <p:nvPr>
            <p:ph idx="1"/>
          </p:nvPr>
        </p:nvSpPr>
        <p:spPr/>
        <p:txBody>
          <a:bodyPr>
            <a:normAutofit fontScale="92500" lnSpcReduction="20000"/>
          </a:bodyPr>
          <a:lstStyle/>
          <a:p>
            <a:r>
              <a:rPr lang="en-US" dirty="0"/>
              <a:t>Encrypt your data</a:t>
            </a:r>
          </a:p>
          <a:p>
            <a:r>
              <a:rPr lang="en-US" dirty="0"/>
              <a:t>Do not allow removable media on your network</a:t>
            </a:r>
          </a:p>
          <a:p>
            <a:r>
              <a:rPr lang="en-US" dirty="0"/>
              <a:t>Use SSL or TLS on your website and scan daily for threats</a:t>
            </a:r>
          </a:p>
          <a:p>
            <a:r>
              <a:rPr lang="en-US" dirty="0"/>
              <a:t>Use spam filters</a:t>
            </a:r>
          </a:p>
          <a:p>
            <a:r>
              <a:rPr lang="en-US" dirty="0"/>
              <a:t>Install and use a comprehensive security solution</a:t>
            </a:r>
          </a:p>
          <a:p>
            <a:r>
              <a:rPr lang="en-US" dirty="0"/>
              <a:t>Keep up-to-date on all security patches</a:t>
            </a:r>
          </a:p>
          <a:p>
            <a:r>
              <a:rPr lang="en-US" dirty="0"/>
              <a:t>Train your personnel on security and commonly used tactics like social engineering and phishing</a:t>
            </a:r>
          </a:p>
          <a:p>
            <a:r>
              <a:rPr lang="en-US" dirty="0"/>
              <a:t>Implement data loss prevention and system audits to watch inflow/outflow on your network</a:t>
            </a:r>
          </a:p>
        </p:txBody>
      </p:sp>
    </p:spTree>
    <p:extLst>
      <p:ext uri="{BB962C8B-B14F-4D97-AF65-F5344CB8AC3E}">
        <p14:creationId xmlns:p14="http://schemas.microsoft.com/office/powerpoint/2010/main" val="1624738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95093-BC0E-4294-9EEE-4F0A93C5B95F}"/>
              </a:ext>
            </a:extLst>
          </p:cNvPr>
          <p:cNvSpPr>
            <a:spLocks noGrp="1"/>
          </p:cNvSpPr>
          <p:nvPr>
            <p:ph type="title"/>
          </p:nvPr>
        </p:nvSpPr>
        <p:spPr>
          <a:xfrm>
            <a:off x="1522413" y="381000"/>
            <a:ext cx="9144001" cy="685800"/>
          </a:xfrm>
        </p:spPr>
        <p:txBody>
          <a:bodyPr/>
          <a:lstStyle/>
          <a:p>
            <a:r>
              <a:rPr lang="en-US" dirty="0"/>
              <a:t>Questions</a:t>
            </a:r>
          </a:p>
        </p:txBody>
      </p:sp>
      <p:pic>
        <p:nvPicPr>
          <p:cNvPr id="5" name="Content Placeholder 4" descr="A screenshot of a cell phone&#10;&#10;Description automatically generated">
            <a:extLst>
              <a:ext uri="{FF2B5EF4-FFF2-40B4-BE49-F238E27FC236}">
                <a16:creationId xmlns:a16="http://schemas.microsoft.com/office/drawing/2014/main" id="{6E947B52-8B49-48E3-B020-1D8BF5931E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4412" y="1140221"/>
            <a:ext cx="7391400" cy="5577484"/>
          </a:xfrm>
        </p:spPr>
      </p:pic>
    </p:spTree>
    <p:extLst>
      <p:ext uri="{BB962C8B-B14F-4D97-AF65-F5344CB8AC3E}">
        <p14:creationId xmlns:p14="http://schemas.microsoft.com/office/powerpoint/2010/main" val="911448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DB6D-D7AD-42F5-B735-7BCA0AB7EA03}"/>
              </a:ext>
            </a:extLst>
          </p:cNvPr>
          <p:cNvSpPr>
            <a:spLocks noGrp="1"/>
          </p:cNvSpPr>
          <p:nvPr>
            <p:ph type="title"/>
          </p:nvPr>
        </p:nvSpPr>
        <p:spPr/>
        <p:txBody>
          <a:bodyPr/>
          <a:lstStyle/>
          <a:p>
            <a:r>
              <a:rPr lang="en-US" dirty="0"/>
              <a:t>Health IT Security Methods</a:t>
            </a:r>
          </a:p>
        </p:txBody>
      </p:sp>
      <p:sp>
        <p:nvSpPr>
          <p:cNvPr id="3" name="Content Placeholder 2">
            <a:extLst>
              <a:ext uri="{FF2B5EF4-FFF2-40B4-BE49-F238E27FC236}">
                <a16:creationId xmlns:a16="http://schemas.microsoft.com/office/drawing/2014/main" id="{DB8E5B38-24AD-4B6A-8DBE-221320D3E5BB}"/>
              </a:ext>
            </a:extLst>
          </p:cNvPr>
          <p:cNvSpPr>
            <a:spLocks noGrp="1"/>
          </p:cNvSpPr>
          <p:nvPr>
            <p:ph idx="1"/>
          </p:nvPr>
        </p:nvSpPr>
        <p:spPr/>
        <p:txBody>
          <a:bodyPr/>
          <a:lstStyle/>
          <a:p>
            <a:r>
              <a:rPr lang="en-US" dirty="0"/>
              <a:t>HIPAA</a:t>
            </a:r>
          </a:p>
          <a:p>
            <a:r>
              <a:rPr lang="en-US" dirty="0"/>
              <a:t>Regulations in Meaningful Use/MACRA/MIPS</a:t>
            </a:r>
          </a:p>
          <a:p>
            <a:r>
              <a:rPr lang="en-US" dirty="0"/>
              <a:t>Firewalls</a:t>
            </a:r>
          </a:p>
          <a:p>
            <a:r>
              <a:rPr lang="en-US" dirty="0"/>
              <a:t>Virtual Private Networks</a:t>
            </a:r>
          </a:p>
          <a:p>
            <a:r>
              <a:rPr lang="en-US" dirty="0"/>
              <a:t>Encryption</a:t>
            </a:r>
          </a:p>
          <a:p>
            <a:r>
              <a:rPr lang="en-US" dirty="0"/>
              <a:t>Security Best Practices</a:t>
            </a:r>
          </a:p>
        </p:txBody>
      </p:sp>
    </p:spTree>
    <p:extLst>
      <p:ext uri="{BB962C8B-B14F-4D97-AF65-F5344CB8AC3E}">
        <p14:creationId xmlns:p14="http://schemas.microsoft.com/office/powerpoint/2010/main" val="1556074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98F16-DF42-4B25-942C-CE3DAD0FBF2B}"/>
              </a:ext>
            </a:extLst>
          </p:cNvPr>
          <p:cNvSpPr>
            <a:spLocks noGrp="1"/>
          </p:cNvSpPr>
          <p:nvPr>
            <p:ph type="title"/>
          </p:nvPr>
        </p:nvSpPr>
        <p:spPr/>
        <p:txBody>
          <a:bodyPr/>
          <a:lstStyle/>
          <a:p>
            <a:r>
              <a:rPr lang="en-US" dirty="0"/>
              <a:t>HIPAA</a:t>
            </a:r>
          </a:p>
        </p:txBody>
      </p:sp>
      <p:sp>
        <p:nvSpPr>
          <p:cNvPr id="3" name="Content Placeholder 2">
            <a:extLst>
              <a:ext uri="{FF2B5EF4-FFF2-40B4-BE49-F238E27FC236}">
                <a16:creationId xmlns:a16="http://schemas.microsoft.com/office/drawing/2014/main" id="{21016756-A436-4EEE-8475-5246288FBE7D}"/>
              </a:ext>
            </a:extLst>
          </p:cNvPr>
          <p:cNvSpPr>
            <a:spLocks noGrp="1"/>
          </p:cNvSpPr>
          <p:nvPr>
            <p:ph idx="1"/>
          </p:nvPr>
        </p:nvSpPr>
        <p:spPr/>
        <p:txBody>
          <a:bodyPr>
            <a:normAutofit lnSpcReduction="10000"/>
          </a:bodyPr>
          <a:lstStyle/>
          <a:p>
            <a:r>
              <a:rPr lang="en-US" dirty="0"/>
              <a:t>Health Insurance Portability and Accountability Act of 1996</a:t>
            </a:r>
          </a:p>
          <a:p>
            <a:r>
              <a:rPr lang="en-US" dirty="0"/>
              <a:t>Enacted by the United States Congress and signed by President Bill Clinton in 1996. </a:t>
            </a:r>
          </a:p>
          <a:p>
            <a:r>
              <a:rPr lang="en-US" dirty="0"/>
              <a:t>It was created primarily to modernize the flow of healthcare information, stipulate how Personally Identifiable Information maintained by the healthcare and healthcare insurance industries should be protected from fraud and theft, and address limitations on healthcare insurance coverage. </a:t>
            </a:r>
          </a:p>
          <a:p>
            <a:r>
              <a:rPr lang="en-US" dirty="0"/>
              <a:t>It has been known as the Kennedy–Kassebaum Act or Kassebaum–Kennedy Act after two of its leading sponsors.</a:t>
            </a:r>
          </a:p>
        </p:txBody>
      </p:sp>
    </p:spTree>
    <p:extLst>
      <p:ext uri="{BB962C8B-B14F-4D97-AF65-F5344CB8AC3E}">
        <p14:creationId xmlns:p14="http://schemas.microsoft.com/office/powerpoint/2010/main" val="54758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A04C-68B9-4DDF-BAD7-42D57D64897F}"/>
              </a:ext>
            </a:extLst>
          </p:cNvPr>
          <p:cNvSpPr>
            <a:spLocks noGrp="1"/>
          </p:cNvSpPr>
          <p:nvPr>
            <p:ph type="title"/>
          </p:nvPr>
        </p:nvSpPr>
        <p:spPr/>
        <p:txBody>
          <a:bodyPr/>
          <a:lstStyle/>
          <a:p>
            <a:r>
              <a:rPr lang="en-US" dirty="0"/>
              <a:t>The Act consists of five Titles. </a:t>
            </a:r>
          </a:p>
        </p:txBody>
      </p:sp>
      <p:sp>
        <p:nvSpPr>
          <p:cNvPr id="3" name="Content Placeholder 2">
            <a:extLst>
              <a:ext uri="{FF2B5EF4-FFF2-40B4-BE49-F238E27FC236}">
                <a16:creationId xmlns:a16="http://schemas.microsoft.com/office/drawing/2014/main" id="{9FAEE2F2-3112-4346-A7DC-A89BE4F25DB9}"/>
              </a:ext>
            </a:extLst>
          </p:cNvPr>
          <p:cNvSpPr>
            <a:spLocks noGrp="1"/>
          </p:cNvSpPr>
          <p:nvPr>
            <p:ph idx="1"/>
          </p:nvPr>
        </p:nvSpPr>
        <p:spPr/>
        <p:txBody>
          <a:bodyPr>
            <a:normAutofit fontScale="92500"/>
          </a:bodyPr>
          <a:lstStyle/>
          <a:p>
            <a:r>
              <a:rPr lang="en-US" dirty="0"/>
              <a:t>Title I of HIPAA protects health insurance coverage for workers and their families when they change or lose their jobs</a:t>
            </a:r>
          </a:p>
          <a:p>
            <a:r>
              <a:rPr lang="en-US" dirty="0"/>
              <a:t>Title II of HIPAA, known as the Administrative Simplification (AS) provisions, requires the establishment of national standards for electronic health care transactions and national identifiers for providers, health insurance plans, and employers</a:t>
            </a:r>
          </a:p>
          <a:p>
            <a:r>
              <a:rPr lang="en-US" dirty="0"/>
              <a:t>Title III sets guidelines for pre-tax medical spending accounts</a:t>
            </a:r>
          </a:p>
          <a:p>
            <a:r>
              <a:rPr lang="en-US" dirty="0"/>
              <a:t>Title IV sets guidelines for group health plans</a:t>
            </a:r>
          </a:p>
          <a:p>
            <a:r>
              <a:rPr lang="en-US" dirty="0"/>
              <a:t>Title V governs company-owned life insurance policies</a:t>
            </a:r>
          </a:p>
        </p:txBody>
      </p:sp>
    </p:spTree>
    <p:extLst>
      <p:ext uri="{BB962C8B-B14F-4D97-AF65-F5344CB8AC3E}">
        <p14:creationId xmlns:p14="http://schemas.microsoft.com/office/powerpoint/2010/main" val="649328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56A40-D626-4300-BBB4-100CC34A1526}"/>
              </a:ext>
            </a:extLst>
          </p:cNvPr>
          <p:cNvSpPr>
            <a:spLocks noGrp="1"/>
          </p:cNvSpPr>
          <p:nvPr>
            <p:ph type="title"/>
          </p:nvPr>
        </p:nvSpPr>
        <p:spPr/>
        <p:txBody>
          <a:bodyPr/>
          <a:lstStyle/>
          <a:p>
            <a:r>
              <a:rPr lang="en-US" dirty="0"/>
              <a:t>HIPAA Privacy Rule</a:t>
            </a:r>
          </a:p>
        </p:txBody>
      </p:sp>
      <p:sp>
        <p:nvSpPr>
          <p:cNvPr id="3" name="Content Placeholder 2">
            <a:extLst>
              <a:ext uri="{FF2B5EF4-FFF2-40B4-BE49-F238E27FC236}">
                <a16:creationId xmlns:a16="http://schemas.microsoft.com/office/drawing/2014/main" id="{1960FFDA-12E1-4EA8-8677-B0C4B4C72BC3}"/>
              </a:ext>
            </a:extLst>
          </p:cNvPr>
          <p:cNvSpPr>
            <a:spLocks noGrp="1"/>
          </p:cNvSpPr>
          <p:nvPr>
            <p:ph idx="1"/>
          </p:nvPr>
        </p:nvSpPr>
        <p:spPr/>
        <p:txBody>
          <a:bodyPr/>
          <a:lstStyle/>
          <a:p>
            <a:r>
              <a:rPr lang="en-US" dirty="0"/>
              <a:t>The HIPAA Privacy Rule regulates the use and disclosure of protected health information (PHI) held by "covered entities" (generally, health care clearinghouses, employer-sponsored health plans, health insurers, and medical service providers that engage in certain transactions)</a:t>
            </a:r>
            <a:endParaRPr lang="en-US" baseline="30000" dirty="0"/>
          </a:p>
          <a:p>
            <a:r>
              <a:rPr lang="en-US" dirty="0"/>
              <a:t>By regulation, the HHS extended the HIPAA privacy rule to independent contractors of covered entities who fit within the definition of "business associates"</a:t>
            </a:r>
          </a:p>
        </p:txBody>
      </p:sp>
    </p:spTree>
    <p:extLst>
      <p:ext uri="{BB962C8B-B14F-4D97-AF65-F5344CB8AC3E}">
        <p14:creationId xmlns:p14="http://schemas.microsoft.com/office/powerpoint/2010/main" val="3752483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erson posing for a picture&#10;&#10;Description automatically generated">
            <a:extLst>
              <a:ext uri="{FF2B5EF4-FFF2-40B4-BE49-F238E27FC236}">
                <a16:creationId xmlns:a16="http://schemas.microsoft.com/office/drawing/2014/main" id="{E88A17C2-C2D6-4DA7-835E-31001E0E1E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7412" y="203596"/>
            <a:ext cx="5334000" cy="6450807"/>
          </a:xfrm>
          <a:prstGeom prst="rect">
            <a:avLst/>
          </a:prstGeom>
        </p:spPr>
      </p:pic>
    </p:spTree>
    <p:extLst>
      <p:ext uri="{BB962C8B-B14F-4D97-AF65-F5344CB8AC3E}">
        <p14:creationId xmlns:p14="http://schemas.microsoft.com/office/powerpoint/2010/main" val="296298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208FC-8616-44E4-AC93-528AA150F2B8}"/>
              </a:ext>
            </a:extLst>
          </p:cNvPr>
          <p:cNvSpPr>
            <a:spLocks noGrp="1"/>
          </p:cNvSpPr>
          <p:nvPr>
            <p:ph type="title"/>
          </p:nvPr>
        </p:nvSpPr>
        <p:spPr/>
        <p:txBody>
          <a:bodyPr/>
          <a:lstStyle/>
          <a:p>
            <a:r>
              <a:rPr lang="en-US" dirty="0"/>
              <a:t>HIPAA Security Rule</a:t>
            </a:r>
          </a:p>
        </p:txBody>
      </p:sp>
      <p:sp>
        <p:nvSpPr>
          <p:cNvPr id="3" name="Content Placeholder 2">
            <a:extLst>
              <a:ext uri="{FF2B5EF4-FFF2-40B4-BE49-F238E27FC236}">
                <a16:creationId xmlns:a16="http://schemas.microsoft.com/office/drawing/2014/main" id="{1E56A6E1-8C01-4471-81CE-DB9458BA5879}"/>
              </a:ext>
            </a:extLst>
          </p:cNvPr>
          <p:cNvSpPr>
            <a:spLocks noGrp="1"/>
          </p:cNvSpPr>
          <p:nvPr>
            <p:ph idx="1"/>
          </p:nvPr>
        </p:nvSpPr>
        <p:spPr/>
        <p:txBody>
          <a:bodyPr>
            <a:normAutofit fontScale="92500" lnSpcReduction="20000"/>
          </a:bodyPr>
          <a:lstStyle/>
          <a:p>
            <a:r>
              <a:rPr lang="en-US" dirty="0"/>
              <a:t>The Security Rule complements the Privacy Rule</a:t>
            </a:r>
          </a:p>
          <a:p>
            <a:r>
              <a:rPr lang="en-US" dirty="0"/>
              <a:t>While the Privacy Rule pertains to all Protected Health Information (PHI) including paper and electronic, the Security Rule deals specifically with Electronic Protected Health Information (EPHI)</a:t>
            </a:r>
          </a:p>
          <a:p>
            <a:r>
              <a:rPr lang="en-US" dirty="0"/>
              <a:t>It lays out three types of security safeguards required for compliance: administrative, physical, and technical </a:t>
            </a:r>
          </a:p>
          <a:p>
            <a:r>
              <a:rPr lang="en-US" dirty="0"/>
              <a:t>For each of these types, the Rule identifies various security standards, and for each standard, it names both required and addressable implementation specifications</a:t>
            </a:r>
          </a:p>
          <a:p>
            <a:r>
              <a:rPr lang="en-US" dirty="0"/>
              <a:t>Required specifications must be adopted and administered as dictated by the Rule</a:t>
            </a:r>
          </a:p>
        </p:txBody>
      </p:sp>
    </p:spTree>
    <p:extLst>
      <p:ext uri="{BB962C8B-B14F-4D97-AF65-F5344CB8AC3E}">
        <p14:creationId xmlns:p14="http://schemas.microsoft.com/office/powerpoint/2010/main" val="2284018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5F1EA-8858-4629-8291-04D015202120}"/>
              </a:ext>
            </a:extLst>
          </p:cNvPr>
          <p:cNvSpPr>
            <a:spLocks noGrp="1"/>
          </p:cNvSpPr>
          <p:nvPr>
            <p:ph type="title"/>
          </p:nvPr>
        </p:nvSpPr>
        <p:spPr/>
        <p:txBody>
          <a:bodyPr/>
          <a:lstStyle/>
          <a:p>
            <a:r>
              <a:rPr lang="en-US" dirty="0"/>
              <a:t>Administrative Controls</a:t>
            </a:r>
          </a:p>
        </p:txBody>
      </p:sp>
      <p:sp>
        <p:nvSpPr>
          <p:cNvPr id="3" name="Content Placeholder 2">
            <a:extLst>
              <a:ext uri="{FF2B5EF4-FFF2-40B4-BE49-F238E27FC236}">
                <a16:creationId xmlns:a16="http://schemas.microsoft.com/office/drawing/2014/main" id="{29978145-99E8-4881-95FF-8682B0799CB2}"/>
              </a:ext>
            </a:extLst>
          </p:cNvPr>
          <p:cNvSpPr>
            <a:spLocks noGrp="1"/>
          </p:cNvSpPr>
          <p:nvPr>
            <p:ph idx="1"/>
          </p:nvPr>
        </p:nvSpPr>
        <p:spPr/>
        <p:txBody>
          <a:bodyPr>
            <a:normAutofit/>
          </a:bodyPr>
          <a:lstStyle/>
          <a:p>
            <a:r>
              <a:rPr lang="en-US" dirty="0"/>
              <a:t>Defined as policies and procedures designed to clearly show how the entity will comply with the act. Examples include:</a:t>
            </a:r>
          </a:p>
          <a:p>
            <a:pPr lvl="1"/>
            <a:r>
              <a:rPr lang="en-US" sz="2200" dirty="0"/>
              <a:t>Development of a written plan outlining privacy procedures.</a:t>
            </a:r>
          </a:p>
          <a:p>
            <a:pPr lvl="1"/>
            <a:r>
              <a:rPr lang="en-US" sz="2200" dirty="0"/>
              <a:t>Designating an individual as a privacy/HIPAA compliance officer.</a:t>
            </a:r>
          </a:p>
          <a:p>
            <a:pPr lvl="1"/>
            <a:r>
              <a:rPr lang="en-US" sz="2200" dirty="0"/>
              <a:t>Ensuring employees who only have a "need to know" have access to PHI</a:t>
            </a:r>
          </a:p>
          <a:p>
            <a:pPr lvl="1"/>
            <a:r>
              <a:rPr lang="en-US" sz="2200" dirty="0"/>
              <a:t>Developing a process for authorizing, establishing and modifying access for employees, as well as how to terminate access to information when required.</a:t>
            </a:r>
          </a:p>
        </p:txBody>
      </p:sp>
    </p:spTree>
    <p:extLst>
      <p:ext uri="{BB962C8B-B14F-4D97-AF65-F5344CB8AC3E}">
        <p14:creationId xmlns:p14="http://schemas.microsoft.com/office/powerpoint/2010/main" val="2713173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 atom design templat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3">
          <a:schemeClr val="lt1"/>
        </a:lnRef>
        <a:fillRef idx="1">
          <a:schemeClr val="accent5"/>
        </a:fillRef>
        <a:effectRef idx="1">
          <a:schemeClr val="accent5"/>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Blue atom design slides.potx" id="{20958743-FA80-43E5-9586-B48EF2BE42B5}" vid="{6B9132C0-2E4C-4DF6-B21A-C2322474BD21}"/>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F78577-2839-4BFF-9EC7-673BD8FEBD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49C11C-71DC-49B6-ACD8-27E3AE088D14}">
  <ds:schemaRefs>
    <ds:schemaRef ds:uri="http://schemas.microsoft.com/office/2006/metadata/properties"/>
    <ds:schemaRef ds:uri="40262f94-9f35-4ac3-9a90-690165a166b7"/>
    <ds:schemaRef ds:uri="http://schemas.microsoft.com/office/infopath/2007/PartnerControls"/>
    <ds:schemaRef ds:uri="http://schemas.microsoft.com/office/2006/documentManagement/types"/>
    <ds:schemaRef ds:uri="http://purl.org/dc/dcmitype/"/>
    <ds:schemaRef ds:uri="http://purl.org/dc/elements/1.1/"/>
    <ds:schemaRef ds:uri="http://schemas.openxmlformats.org/package/2006/metadata/core-properties"/>
    <ds:schemaRef ds:uri="a4f35948-e619-41b3-aa29-22878b09cfd2"/>
    <ds:schemaRef ds:uri="http://www.w3.org/XML/1998/namespace"/>
    <ds:schemaRef ds:uri="http://purl.org/dc/terms/"/>
  </ds:schemaRefs>
</ds:datastoreItem>
</file>

<file path=customXml/itemProps3.xml><?xml version="1.0" encoding="utf-8"?>
<ds:datastoreItem xmlns:ds="http://schemas.openxmlformats.org/officeDocument/2006/customXml" ds:itemID="{0875BD71-4A33-4FB7-88CA-777C4D9E6E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Blue atom design slides</Template>
  <TotalTime>1438</TotalTime>
  <Words>1118</Words>
  <Application>Microsoft Office PowerPoint</Application>
  <PresentationFormat>Custom</PresentationFormat>
  <Paragraphs>131</Paragraphs>
  <Slides>28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Century Gothic</vt:lpstr>
      <vt:lpstr>Blue atom design template</vt:lpstr>
      <vt:lpstr>IT Security</vt:lpstr>
      <vt:lpstr>Learning Objectives</vt:lpstr>
      <vt:lpstr>Health IT Security Methods</vt:lpstr>
      <vt:lpstr>HIPAA</vt:lpstr>
      <vt:lpstr>The Act consists of five Titles. </vt:lpstr>
      <vt:lpstr>HIPAA Privacy Rule</vt:lpstr>
      <vt:lpstr>PowerPoint Presentation</vt:lpstr>
      <vt:lpstr>HIPAA Security Rule</vt:lpstr>
      <vt:lpstr>Administrative Controls</vt:lpstr>
      <vt:lpstr>Administrative Controls</vt:lpstr>
      <vt:lpstr>Technical Controls</vt:lpstr>
      <vt:lpstr>Technical Controls</vt:lpstr>
      <vt:lpstr>Physical Controls</vt:lpstr>
      <vt:lpstr>Physical Controls</vt:lpstr>
      <vt:lpstr>Risk Analysis</vt:lpstr>
      <vt:lpstr>PowerPoint Presentation</vt:lpstr>
      <vt:lpstr>Risk Analysis Components</vt:lpstr>
      <vt:lpstr>Meaningful Use Security Controls</vt:lpstr>
      <vt:lpstr>Virtual Private Networks</vt:lpstr>
      <vt:lpstr>Image of VPN</vt:lpstr>
      <vt:lpstr>Another VPN Diagram</vt:lpstr>
      <vt:lpstr>Encryption</vt:lpstr>
      <vt:lpstr>Encryption</vt:lpstr>
      <vt:lpstr>Encryption</vt:lpstr>
      <vt:lpstr>Data at Rest Encryption</vt:lpstr>
      <vt:lpstr>Data at Rest Encryption</vt:lpstr>
      <vt:lpstr>Security Best Practices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Security</dc:title>
  <dc:creator>Bob Marshall</dc:creator>
  <cp:lastModifiedBy>Bob Marshall</cp:lastModifiedBy>
  <cp:revision>15</cp:revision>
  <dcterms:created xsi:type="dcterms:W3CDTF">2019-04-03T03:28:58Z</dcterms:created>
  <dcterms:modified xsi:type="dcterms:W3CDTF">2019-04-04T03:32:06Z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74069000</vt:r8>
  </property>
  <property fmtid="{D5CDD505-2E9C-101B-9397-08002B2CF9AE}" pid="3" name="HiddenCategoryTags">
    <vt:lpwstr/>
  </property>
  <property fmtid="{D5CDD505-2E9C-101B-9397-08002B2CF9AE}" pid="4" name="InternalTags">
    <vt:lpwstr/>
  </property>
  <property fmtid="{D5CDD505-2E9C-101B-9397-08002B2CF9AE}" pid="5" name="CategoryTags">
    <vt:lpwstr/>
  </property>
  <property fmtid="{D5CDD505-2E9C-101B-9397-08002B2CF9AE}" pid="6" name="Applications">
    <vt:lpwstr/>
  </property>
  <property fmtid="{D5CDD505-2E9C-101B-9397-08002B2CF9AE}" pid="7" name="CampaignTags">
    <vt:lpwstr/>
  </property>
  <property fmtid="{D5CDD505-2E9C-101B-9397-08002B2CF9AE}" pid="8" name="ScenarioTags">
    <vt:lpwstr/>
  </property>
  <property fmtid="{D5CDD505-2E9C-101B-9397-08002B2CF9AE}" pid="9" name="ContentTypeId">
    <vt:lpwstr>0x010100AA3F7D94069FF64A86F7DFF56D60E3BE</vt:lpwstr>
  </property>
  <property fmtid="{D5CDD505-2E9C-101B-9397-08002B2CF9AE}" pid="10" name="FeatureTags">
    <vt:lpwstr/>
  </property>
  <property fmtid="{D5CDD505-2E9C-101B-9397-08002B2CF9AE}" pid="11" name="LocalizationTags">
    <vt:lpwstr/>
  </property>
</Properties>
</file>