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0.jpg" ContentType="image/gif"/>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sldIdLst>
    <p:sldId id="256" r:id="rId5"/>
    <p:sldId id="275" r:id="rId6"/>
    <p:sldId id="276" r:id="rId7"/>
    <p:sldId id="277" r:id="rId8"/>
    <p:sldId id="278" r:id="rId9"/>
    <p:sldId id="279" r:id="rId10"/>
    <p:sldId id="280" r:id="rId11"/>
    <p:sldId id="281" r:id="rId12"/>
    <p:sldId id="282" r:id="rId13"/>
    <p:sldId id="295" r:id="rId14"/>
    <p:sldId id="283" r:id="rId15"/>
    <p:sldId id="284" r:id="rId16"/>
    <p:sldId id="285" r:id="rId17"/>
    <p:sldId id="286" r:id="rId18"/>
    <p:sldId id="287" r:id="rId19"/>
    <p:sldId id="291" r:id="rId20"/>
    <p:sldId id="288" r:id="rId21"/>
    <p:sldId id="292" r:id="rId22"/>
    <p:sldId id="296" r:id="rId23"/>
    <p:sldId id="289" r:id="rId24"/>
    <p:sldId id="290" r:id="rId25"/>
    <p:sldId id="293" r:id="rId26"/>
    <p:sldId id="294" r:id="rId27"/>
    <p:sldId id="2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41" autoAdjust="0"/>
  </p:normalViewPr>
  <p:slideViewPr>
    <p:cSldViewPr snapToGrid="0" snapToObjects="1">
      <p:cViewPr varScale="1">
        <p:scale>
          <a:sx n="114" d="100"/>
          <a:sy n="114" d="100"/>
        </p:scale>
        <p:origin x="18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4/7/2019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4/7/2019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4/7/2019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4/7/2019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4/7/2019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4/7/2019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b="1" kern="1200" cap="all">
          <a:ln w="3175" cmpd="sng">
            <a:noFill/>
          </a:ln>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2000" kern="1200" cap="none">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outerShdw blurRad="38100" dist="38100" dir="2700000" algn="tl">
              <a:srgbClr val="000000">
                <a:alpha val="43137"/>
              </a:srgbClr>
            </a:outerShdw>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outerShdw blurRad="38100" dist="38100" dir="2700000" algn="tl">
              <a:srgbClr val="000000">
                <a:alpha val="43137"/>
              </a:srgbClr>
            </a:outerShdw>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3962399" y="2554817"/>
            <a:ext cx="7197726" cy="2421464"/>
          </a:xfrm>
        </p:spPr>
        <p:txBody>
          <a:bodyPr>
            <a:normAutofit/>
          </a:bodyPr>
          <a:lstStyle/>
          <a:p>
            <a:r>
              <a:rPr lang="en-US" b="1" dirty="0"/>
              <a:t>IT Risk Assessment</a:t>
            </a:r>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3962399" y="4976282"/>
            <a:ext cx="7197726" cy="1405467"/>
          </a:xfrm>
        </p:spPr>
        <p:txBody>
          <a:bodyPr>
            <a:normAutofit/>
          </a:bodyPr>
          <a:lstStyle/>
          <a:p>
            <a:r>
              <a:rPr lang="en-US" dirty="0">
                <a:solidFill>
                  <a:schemeClr val="accent1">
                    <a:lumMod val="40000"/>
                    <a:lumOff val="60000"/>
                  </a:schemeClr>
                </a:solidFill>
              </a:rPr>
              <a:t>Bob Marshall, MD MPH MISM FAAFP</a:t>
            </a:r>
            <a:br>
              <a:rPr lang="en-US" dirty="0">
                <a:solidFill>
                  <a:schemeClr val="accent1">
                    <a:lumMod val="40000"/>
                    <a:lumOff val="60000"/>
                  </a:schemeClr>
                </a:solidFill>
              </a:rPr>
            </a:br>
            <a:r>
              <a:rPr lang="en-US" dirty="0">
                <a:solidFill>
                  <a:schemeClr val="accent1">
                    <a:lumMod val="40000"/>
                    <a:lumOff val="60000"/>
                  </a:schemeClr>
                </a:solidFill>
              </a:rPr>
              <a:t>Program Director, DoD/MAMC Clinical Informatics Fellowship</a:t>
            </a:r>
          </a:p>
        </p:txBody>
      </p:sp>
      <p:pic>
        <p:nvPicPr>
          <p:cNvPr id="6" name="Picture 5" descr="A screenshot of a cell phone&#10;&#10;Description automatically generated">
            <a:extLst>
              <a:ext uri="{FF2B5EF4-FFF2-40B4-BE49-F238E27FC236}">
                <a16:creationId xmlns:a16="http://schemas.microsoft.com/office/drawing/2014/main" id="{EF7F9ABD-B80F-4DAD-AD4A-55C575E55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09" y="77264"/>
            <a:ext cx="5409929" cy="14054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C29A-B71F-4115-8994-0960D0EA4948}"/>
              </a:ext>
            </a:extLst>
          </p:cNvPr>
          <p:cNvSpPr>
            <a:spLocks noGrp="1"/>
          </p:cNvSpPr>
          <p:nvPr>
            <p:ph type="title"/>
          </p:nvPr>
        </p:nvSpPr>
        <p:spPr/>
        <p:txBody>
          <a:bodyPr/>
          <a:lstStyle/>
          <a:p>
            <a:r>
              <a:rPr lang="en-US" dirty="0"/>
              <a:t>Step 1: Identify and Prioritize Assets           2 of 2</a:t>
            </a:r>
          </a:p>
        </p:txBody>
      </p:sp>
      <p:sp>
        <p:nvSpPr>
          <p:cNvPr id="3" name="Content Placeholder 2">
            <a:extLst>
              <a:ext uri="{FF2B5EF4-FFF2-40B4-BE49-F238E27FC236}">
                <a16:creationId xmlns:a16="http://schemas.microsoft.com/office/drawing/2014/main" id="{AE344F8A-1A1B-4961-B43C-93A3C89A0E0D}"/>
              </a:ext>
            </a:extLst>
          </p:cNvPr>
          <p:cNvSpPr>
            <a:spLocks noGrp="1"/>
          </p:cNvSpPr>
          <p:nvPr>
            <p:ph idx="1"/>
          </p:nvPr>
        </p:nvSpPr>
        <p:spPr/>
        <p:txBody>
          <a:bodyPr/>
          <a:lstStyle/>
          <a:p>
            <a:r>
              <a:rPr lang="en-US" dirty="0">
                <a:effectLst/>
              </a:rPr>
              <a:t>Accordingly, you need to define a standard for determining the importance of each asset. </a:t>
            </a:r>
          </a:p>
          <a:p>
            <a:r>
              <a:rPr lang="en-US" dirty="0">
                <a:effectLst/>
              </a:rPr>
              <a:t>Common criteria include the asset’s monetary value, legal standing and importance to the organization and its mission. </a:t>
            </a:r>
          </a:p>
          <a:p>
            <a:r>
              <a:rPr lang="en-US" dirty="0">
                <a:effectLst/>
              </a:rPr>
              <a:t>Once the standard has been approved by management and formally incorporated into the risk assessment security policy, use it to classify each asset you identified as critical, major or minor</a:t>
            </a:r>
            <a:endParaRPr lang="en-US" dirty="0"/>
          </a:p>
        </p:txBody>
      </p:sp>
    </p:spTree>
    <p:extLst>
      <p:ext uri="{BB962C8B-B14F-4D97-AF65-F5344CB8AC3E}">
        <p14:creationId xmlns:p14="http://schemas.microsoft.com/office/powerpoint/2010/main" val="109333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E7A6F-D26F-4692-8E29-25097C671614}"/>
              </a:ext>
            </a:extLst>
          </p:cNvPr>
          <p:cNvSpPr>
            <a:spLocks noGrp="1"/>
          </p:cNvSpPr>
          <p:nvPr>
            <p:ph type="title"/>
          </p:nvPr>
        </p:nvSpPr>
        <p:spPr/>
        <p:txBody>
          <a:bodyPr/>
          <a:lstStyle/>
          <a:p>
            <a:r>
              <a:rPr lang="en-US" dirty="0"/>
              <a:t>Step 2: Identify Threats</a:t>
            </a:r>
          </a:p>
        </p:txBody>
      </p:sp>
      <p:sp>
        <p:nvSpPr>
          <p:cNvPr id="3" name="Content Placeholder 2">
            <a:extLst>
              <a:ext uri="{FF2B5EF4-FFF2-40B4-BE49-F238E27FC236}">
                <a16:creationId xmlns:a16="http://schemas.microsoft.com/office/drawing/2014/main" id="{9C888C15-C6D8-4850-B4CA-BE80A31D7BAC}"/>
              </a:ext>
            </a:extLst>
          </p:cNvPr>
          <p:cNvSpPr>
            <a:spLocks noGrp="1"/>
          </p:cNvSpPr>
          <p:nvPr>
            <p:ph idx="1"/>
          </p:nvPr>
        </p:nvSpPr>
        <p:spPr>
          <a:xfrm>
            <a:off x="685801" y="2142067"/>
            <a:ext cx="10131425" cy="4233566"/>
          </a:xfrm>
        </p:spPr>
        <p:txBody>
          <a:bodyPr>
            <a:noAutofit/>
          </a:bodyPr>
          <a:lstStyle/>
          <a:p>
            <a:r>
              <a:rPr lang="en-US" dirty="0">
                <a:effectLst/>
              </a:rPr>
              <a:t>A threat is anything that could exploit a vulnerability to breach security and cause harm to your organization. </a:t>
            </a:r>
          </a:p>
          <a:p>
            <a:r>
              <a:rPr lang="en-US" dirty="0">
                <a:effectLst/>
              </a:rPr>
              <a:t>While hackers and malware probably leap to mind, there are many other types of threats:</a:t>
            </a:r>
          </a:p>
          <a:p>
            <a:pPr lvl="1"/>
            <a:r>
              <a:rPr lang="en-US" sz="2000" dirty="0">
                <a:effectLst/>
              </a:rPr>
              <a:t>Natural Disasters</a:t>
            </a:r>
          </a:p>
          <a:p>
            <a:pPr lvl="1"/>
            <a:r>
              <a:rPr lang="en-US" sz="2000" dirty="0">
                <a:effectLst/>
              </a:rPr>
              <a:t>System Failure</a:t>
            </a:r>
          </a:p>
          <a:p>
            <a:pPr lvl="1"/>
            <a:r>
              <a:rPr lang="en-US" sz="2000" dirty="0">
                <a:effectLst/>
              </a:rPr>
              <a:t>Accidental Human Interference (Dave)</a:t>
            </a:r>
          </a:p>
          <a:p>
            <a:pPr lvl="1"/>
            <a:r>
              <a:rPr lang="en-US" sz="2000" dirty="0">
                <a:effectLst/>
              </a:rPr>
              <a:t>Malicious Humans</a:t>
            </a:r>
          </a:p>
          <a:p>
            <a:pPr lvl="2"/>
            <a:r>
              <a:rPr lang="en-US" sz="2000" dirty="0">
                <a:effectLst/>
              </a:rPr>
              <a:t>Interference – DDoS; deleting data; physical theft</a:t>
            </a:r>
          </a:p>
          <a:p>
            <a:pPr lvl="2"/>
            <a:r>
              <a:rPr lang="en-US" sz="2000" dirty="0">
                <a:effectLst/>
              </a:rPr>
              <a:t>Interception – classic hacking</a:t>
            </a:r>
          </a:p>
          <a:p>
            <a:pPr lvl="2"/>
            <a:r>
              <a:rPr lang="en-US" sz="2000" dirty="0">
                <a:effectLst/>
              </a:rPr>
              <a:t>Impersonation – stealing and misusing someone’s credentials</a:t>
            </a:r>
            <a:endParaRPr lang="en-US" sz="2000" dirty="0"/>
          </a:p>
        </p:txBody>
      </p:sp>
    </p:spTree>
    <p:extLst>
      <p:ext uri="{BB962C8B-B14F-4D97-AF65-F5344CB8AC3E}">
        <p14:creationId xmlns:p14="http://schemas.microsoft.com/office/powerpoint/2010/main" val="169634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15E3-32B1-4967-91A6-259CBB9B9419}"/>
              </a:ext>
            </a:extLst>
          </p:cNvPr>
          <p:cNvSpPr>
            <a:spLocks noGrp="1"/>
          </p:cNvSpPr>
          <p:nvPr>
            <p:ph type="title"/>
          </p:nvPr>
        </p:nvSpPr>
        <p:spPr/>
        <p:txBody>
          <a:bodyPr/>
          <a:lstStyle/>
          <a:p>
            <a:r>
              <a:rPr lang="en-US" dirty="0"/>
              <a:t>Step 3: Identify Vulnerabilities</a:t>
            </a:r>
          </a:p>
        </p:txBody>
      </p:sp>
      <p:sp>
        <p:nvSpPr>
          <p:cNvPr id="3" name="Content Placeholder 2">
            <a:extLst>
              <a:ext uri="{FF2B5EF4-FFF2-40B4-BE49-F238E27FC236}">
                <a16:creationId xmlns:a16="http://schemas.microsoft.com/office/drawing/2014/main" id="{5EDEBDD6-5522-498C-BDED-A6A57A7FB169}"/>
              </a:ext>
            </a:extLst>
          </p:cNvPr>
          <p:cNvSpPr>
            <a:spLocks noGrp="1"/>
          </p:cNvSpPr>
          <p:nvPr>
            <p:ph idx="1"/>
          </p:nvPr>
        </p:nvSpPr>
        <p:spPr/>
        <p:txBody>
          <a:bodyPr/>
          <a:lstStyle/>
          <a:p>
            <a:r>
              <a:rPr lang="en-US" dirty="0">
                <a:effectLst/>
              </a:rPr>
              <a:t>Vulnerabilities can be identified through vulnerability analysis, audit reports, the NIST vulnerability database, vendor data, computer incident response teams and system software security analysis</a:t>
            </a:r>
          </a:p>
          <a:p>
            <a:r>
              <a:rPr lang="en-US" dirty="0">
                <a:effectLst/>
              </a:rPr>
              <a:t>Testing the IT system is also an important tool in identifying vulnerabilities. </a:t>
            </a:r>
          </a:p>
          <a:p>
            <a:r>
              <a:rPr lang="en-US" dirty="0">
                <a:effectLst/>
              </a:rPr>
              <a:t>Testing can include the following:</a:t>
            </a:r>
          </a:p>
          <a:p>
            <a:pPr lvl="1"/>
            <a:r>
              <a:rPr lang="en-US" sz="2000" dirty="0">
                <a:effectLst/>
              </a:rPr>
              <a:t>Information Security test and evaluation (ST&amp;E) procedures</a:t>
            </a:r>
          </a:p>
          <a:p>
            <a:pPr lvl="1"/>
            <a:r>
              <a:rPr lang="en-US" sz="2000" dirty="0">
                <a:effectLst/>
              </a:rPr>
              <a:t>Penetration testing techniques</a:t>
            </a:r>
          </a:p>
          <a:p>
            <a:pPr lvl="1"/>
            <a:r>
              <a:rPr lang="en-US" sz="2000" dirty="0">
                <a:effectLst/>
              </a:rPr>
              <a:t>Automated vulnerability scanning tools</a:t>
            </a:r>
          </a:p>
        </p:txBody>
      </p:sp>
    </p:spTree>
    <p:extLst>
      <p:ext uri="{BB962C8B-B14F-4D97-AF65-F5344CB8AC3E}">
        <p14:creationId xmlns:p14="http://schemas.microsoft.com/office/powerpoint/2010/main" val="1820247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B45A-AF3F-4496-ABB0-252509BA9505}"/>
              </a:ext>
            </a:extLst>
          </p:cNvPr>
          <p:cNvSpPr>
            <a:spLocks noGrp="1"/>
          </p:cNvSpPr>
          <p:nvPr>
            <p:ph type="title"/>
          </p:nvPr>
        </p:nvSpPr>
        <p:spPr/>
        <p:txBody>
          <a:bodyPr/>
          <a:lstStyle/>
          <a:p>
            <a:r>
              <a:rPr lang="en-US" dirty="0"/>
              <a:t>Step 4: Analyze Controls</a:t>
            </a:r>
          </a:p>
        </p:txBody>
      </p:sp>
      <p:sp>
        <p:nvSpPr>
          <p:cNvPr id="3" name="Content Placeholder 2">
            <a:extLst>
              <a:ext uri="{FF2B5EF4-FFF2-40B4-BE49-F238E27FC236}">
                <a16:creationId xmlns:a16="http://schemas.microsoft.com/office/drawing/2014/main" id="{0A4E0095-9F91-46B6-B973-D1CAD1E57721}"/>
              </a:ext>
            </a:extLst>
          </p:cNvPr>
          <p:cNvSpPr>
            <a:spLocks noGrp="1"/>
          </p:cNvSpPr>
          <p:nvPr>
            <p:ph idx="1"/>
          </p:nvPr>
        </p:nvSpPr>
        <p:spPr/>
        <p:txBody>
          <a:bodyPr/>
          <a:lstStyle/>
          <a:p>
            <a:r>
              <a:rPr lang="en-US" dirty="0">
                <a:effectLst/>
              </a:rPr>
              <a:t>Analyze the controls that are in place, or in the planning stage, to minimize or eliminate the probability that a threat will exploit vulnerability in the system (now or in the near term). </a:t>
            </a:r>
          </a:p>
          <a:p>
            <a:r>
              <a:rPr lang="en-US" dirty="0">
                <a:effectLst/>
              </a:rPr>
              <a:t>Controls can be implemented through technical means, such as computer hardware or software, encryption, intrusion detection mechanisms, and identification and authentication subsystems. </a:t>
            </a:r>
          </a:p>
          <a:p>
            <a:r>
              <a:rPr lang="en-US" dirty="0">
                <a:effectLst/>
              </a:rPr>
              <a:t>Nontechnical controls include security policies, administrative actions, and physical and environmental mechanisms.</a:t>
            </a:r>
          </a:p>
          <a:p>
            <a:r>
              <a:rPr lang="en-US" dirty="0">
                <a:effectLst/>
              </a:rPr>
              <a:t>Both technical and nontechnical controls can further be classified as preventive or detective controls.</a:t>
            </a:r>
          </a:p>
          <a:p>
            <a:endParaRPr lang="en-US" dirty="0"/>
          </a:p>
        </p:txBody>
      </p:sp>
    </p:spTree>
    <p:extLst>
      <p:ext uri="{BB962C8B-B14F-4D97-AF65-F5344CB8AC3E}">
        <p14:creationId xmlns:p14="http://schemas.microsoft.com/office/powerpoint/2010/main" val="3527268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C0E9-B32B-4511-86BC-5044EB817FFA}"/>
              </a:ext>
            </a:extLst>
          </p:cNvPr>
          <p:cNvSpPr>
            <a:spLocks noGrp="1"/>
          </p:cNvSpPr>
          <p:nvPr>
            <p:ph type="title"/>
          </p:nvPr>
        </p:nvSpPr>
        <p:spPr/>
        <p:txBody>
          <a:bodyPr/>
          <a:lstStyle/>
          <a:p>
            <a:r>
              <a:rPr lang="en-US" dirty="0"/>
              <a:t>Step 5: Determine Likelihood of an Incident</a:t>
            </a:r>
          </a:p>
        </p:txBody>
      </p:sp>
      <p:sp>
        <p:nvSpPr>
          <p:cNvPr id="3" name="Content Placeholder 2">
            <a:extLst>
              <a:ext uri="{FF2B5EF4-FFF2-40B4-BE49-F238E27FC236}">
                <a16:creationId xmlns:a16="http://schemas.microsoft.com/office/drawing/2014/main" id="{F57DAE38-6265-4384-9515-43A004010E2A}"/>
              </a:ext>
            </a:extLst>
          </p:cNvPr>
          <p:cNvSpPr>
            <a:spLocks noGrp="1"/>
          </p:cNvSpPr>
          <p:nvPr>
            <p:ph idx="1"/>
          </p:nvPr>
        </p:nvSpPr>
        <p:spPr/>
        <p:txBody>
          <a:bodyPr/>
          <a:lstStyle/>
          <a:p>
            <a:r>
              <a:rPr lang="en-US" dirty="0">
                <a:effectLst/>
              </a:rPr>
              <a:t>Assess the probability that a vulnerability might actually be exploited, taking into account the type of vulnerability, the capability and motivation of the threat source, and the existence and effectiveness of your controls. </a:t>
            </a:r>
          </a:p>
          <a:p>
            <a:r>
              <a:rPr lang="en-US" dirty="0">
                <a:effectLst/>
              </a:rPr>
              <a:t>Rather than a numerical score, many organizations use the </a:t>
            </a:r>
            <a:r>
              <a:rPr lang="en-US" b="1" dirty="0">
                <a:effectLst/>
              </a:rPr>
              <a:t>categories high, medium and low to assess the likelihood of an attack</a:t>
            </a:r>
            <a:r>
              <a:rPr lang="en-US" dirty="0">
                <a:effectLst/>
              </a:rPr>
              <a:t> or other adverse event.</a:t>
            </a:r>
            <a:endParaRPr lang="en-US" dirty="0"/>
          </a:p>
        </p:txBody>
      </p:sp>
    </p:spTree>
    <p:extLst>
      <p:ext uri="{BB962C8B-B14F-4D97-AF65-F5344CB8AC3E}">
        <p14:creationId xmlns:p14="http://schemas.microsoft.com/office/powerpoint/2010/main" val="1635338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2B11-0087-495A-BEAF-9D101896E3ED}"/>
              </a:ext>
            </a:extLst>
          </p:cNvPr>
          <p:cNvSpPr>
            <a:spLocks noGrp="1"/>
          </p:cNvSpPr>
          <p:nvPr>
            <p:ph type="title"/>
          </p:nvPr>
        </p:nvSpPr>
        <p:spPr/>
        <p:txBody>
          <a:bodyPr/>
          <a:lstStyle/>
          <a:p>
            <a:r>
              <a:rPr lang="en-US" dirty="0"/>
              <a:t>Step 6: Assess Potential Threat Impact         1 of 2</a:t>
            </a:r>
          </a:p>
        </p:txBody>
      </p:sp>
      <p:sp>
        <p:nvSpPr>
          <p:cNvPr id="3" name="Content Placeholder 2">
            <a:extLst>
              <a:ext uri="{FF2B5EF4-FFF2-40B4-BE49-F238E27FC236}">
                <a16:creationId xmlns:a16="http://schemas.microsoft.com/office/drawing/2014/main" id="{1E0D9DD4-9AF7-4507-9033-DC2E25A5D39C}"/>
              </a:ext>
            </a:extLst>
          </p:cNvPr>
          <p:cNvSpPr>
            <a:spLocks noGrp="1"/>
          </p:cNvSpPr>
          <p:nvPr>
            <p:ph idx="1"/>
          </p:nvPr>
        </p:nvSpPr>
        <p:spPr/>
        <p:txBody>
          <a:bodyPr>
            <a:normAutofit/>
          </a:bodyPr>
          <a:lstStyle/>
          <a:p>
            <a:r>
              <a:rPr lang="en-US" dirty="0">
                <a:effectLst/>
              </a:rPr>
              <a:t>Impact analysis should include the following factors:</a:t>
            </a:r>
          </a:p>
          <a:p>
            <a:pPr lvl="1"/>
            <a:r>
              <a:rPr lang="en-US" sz="2000" dirty="0">
                <a:effectLst/>
              </a:rPr>
              <a:t>The mission of the system, including the processes implemented by the system</a:t>
            </a:r>
          </a:p>
          <a:p>
            <a:pPr lvl="1"/>
            <a:r>
              <a:rPr lang="en-US" sz="2000" dirty="0">
                <a:effectLst/>
              </a:rPr>
              <a:t>The criticality of the system, determined by its value and the value of the data to the organization</a:t>
            </a:r>
          </a:p>
          <a:p>
            <a:pPr lvl="1"/>
            <a:r>
              <a:rPr lang="en-US" sz="2000" dirty="0">
                <a:effectLst/>
              </a:rPr>
              <a:t>The sensitivity of the system and its data</a:t>
            </a:r>
          </a:p>
          <a:p>
            <a:r>
              <a:rPr lang="en-US" dirty="0">
                <a:effectLst/>
              </a:rPr>
              <a:t>The information required to conduct an impact analysis can be obtained from existing organizational documentation, including a business impact analysis (BIA) (or mission impact analysis report, as it is sometimes called)</a:t>
            </a:r>
            <a:endParaRPr lang="en-US" dirty="0"/>
          </a:p>
        </p:txBody>
      </p:sp>
    </p:spTree>
    <p:extLst>
      <p:ext uri="{BB962C8B-B14F-4D97-AF65-F5344CB8AC3E}">
        <p14:creationId xmlns:p14="http://schemas.microsoft.com/office/powerpoint/2010/main" val="1166656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1C81C-81DE-4FFE-9EB8-393D7020B5AE}"/>
              </a:ext>
            </a:extLst>
          </p:cNvPr>
          <p:cNvSpPr>
            <a:spLocks noGrp="1"/>
          </p:cNvSpPr>
          <p:nvPr>
            <p:ph type="title"/>
          </p:nvPr>
        </p:nvSpPr>
        <p:spPr/>
        <p:txBody>
          <a:bodyPr/>
          <a:lstStyle/>
          <a:p>
            <a:r>
              <a:rPr lang="en-US" dirty="0"/>
              <a:t>Step 6: Assess Potential Threat Impact         2 of 2</a:t>
            </a:r>
          </a:p>
        </p:txBody>
      </p:sp>
      <p:sp>
        <p:nvSpPr>
          <p:cNvPr id="3" name="Content Placeholder 2">
            <a:extLst>
              <a:ext uri="{FF2B5EF4-FFF2-40B4-BE49-F238E27FC236}">
                <a16:creationId xmlns:a16="http://schemas.microsoft.com/office/drawing/2014/main" id="{E52FA1C6-8531-4EF0-8AF3-87C3C3A43413}"/>
              </a:ext>
            </a:extLst>
          </p:cNvPr>
          <p:cNvSpPr>
            <a:spLocks noGrp="1"/>
          </p:cNvSpPr>
          <p:nvPr>
            <p:ph idx="1"/>
          </p:nvPr>
        </p:nvSpPr>
        <p:spPr/>
        <p:txBody>
          <a:bodyPr>
            <a:normAutofit/>
          </a:bodyPr>
          <a:lstStyle/>
          <a:p>
            <a:r>
              <a:rPr lang="en-US" dirty="0">
                <a:effectLst/>
              </a:rPr>
              <a:t>An attack or adverse event can result in compromise or loss of information system confidentiality, integrity and availability. </a:t>
            </a:r>
          </a:p>
          <a:p>
            <a:r>
              <a:rPr lang="en-US" dirty="0">
                <a:effectLst/>
              </a:rPr>
              <a:t>As with the likelihood determination, the impact on the system can be qualitatively assessed as high, medium or low.</a:t>
            </a:r>
          </a:p>
          <a:p>
            <a:r>
              <a:rPr lang="en-US" dirty="0">
                <a:effectLst/>
              </a:rPr>
              <a:t>The following additional items should be included in the impact analysis:</a:t>
            </a:r>
          </a:p>
          <a:p>
            <a:pPr lvl="1"/>
            <a:r>
              <a:rPr lang="en-US" sz="2000" dirty="0">
                <a:effectLst/>
              </a:rPr>
              <a:t>The estimated frequency of the threat’s exploitation of a vulnerability on an annual basis</a:t>
            </a:r>
          </a:p>
          <a:p>
            <a:pPr lvl="1"/>
            <a:r>
              <a:rPr lang="en-US" sz="2000" dirty="0">
                <a:effectLst/>
              </a:rPr>
              <a:t>The approximate cost of each of these occurrences</a:t>
            </a:r>
          </a:p>
          <a:p>
            <a:pPr lvl="1"/>
            <a:r>
              <a:rPr lang="en-US" sz="2000" dirty="0">
                <a:effectLst/>
              </a:rPr>
              <a:t>A weight factor based on the relative impact of a specific threat exploiting a specific vulnerability</a:t>
            </a:r>
          </a:p>
          <a:p>
            <a:endParaRPr lang="en-US" dirty="0"/>
          </a:p>
        </p:txBody>
      </p:sp>
    </p:spTree>
    <p:extLst>
      <p:ext uri="{BB962C8B-B14F-4D97-AF65-F5344CB8AC3E}">
        <p14:creationId xmlns:p14="http://schemas.microsoft.com/office/powerpoint/2010/main" val="739489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7995-CE6F-47E7-A99B-850468D2DBCF}"/>
              </a:ext>
            </a:extLst>
          </p:cNvPr>
          <p:cNvSpPr>
            <a:spLocks noGrp="1"/>
          </p:cNvSpPr>
          <p:nvPr>
            <p:ph type="title"/>
          </p:nvPr>
        </p:nvSpPr>
        <p:spPr>
          <a:xfrm>
            <a:off x="685801" y="609600"/>
            <a:ext cx="11257383" cy="1456267"/>
          </a:xfrm>
        </p:spPr>
        <p:txBody>
          <a:bodyPr/>
          <a:lstStyle/>
          <a:p>
            <a:r>
              <a:rPr lang="en-US" dirty="0"/>
              <a:t>Step 7: Prioritize Information Security Risks        1 of 2</a:t>
            </a:r>
          </a:p>
        </p:txBody>
      </p:sp>
      <p:sp>
        <p:nvSpPr>
          <p:cNvPr id="3" name="Content Placeholder 2">
            <a:extLst>
              <a:ext uri="{FF2B5EF4-FFF2-40B4-BE49-F238E27FC236}">
                <a16:creationId xmlns:a16="http://schemas.microsoft.com/office/drawing/2014/main" id="{B8B25468-D7A4-4A08-9966-7C79BBD48DC7}"/>
              </a:ext>
            </a:extLst>
          </p:cNvPr>
          <p:cNvSpPr>
            <a:spLocks noGrp="1"/>
          </p:cNvSpPr>
          <p:nvPr>
            <p:ph idx="1"/>
          </p:nvPr>
        </p:nvSpPr>
        <p:spPr/>
        <p:txBody>
          <a:bodyPr/>
          <a:lstStyle/>
          <a:p>
            <a:r>
              <a:rPr lang="en-US" dirty="0">
                <a:effectLst/>
              </a:rPr>
              <a:t>For each threat/vulnerability pair, determine the level of risk to the IT system, based on the following:</a:t>
            </a:r>
          </a:p>
          <a:p>
            <a:pPr lvl="1"/>
            <a:r>
              <a:rPr lang="en-US" sz="2000" dirty="0">
                <a:effectLst/>
              </a:rPr>
              <a:t>The likelihood that the threat will exploit the vulnerability</a:t>
            </a:r>
          </a:p>
          <a:p>
            <a:pPr lvl="1"/>
            <a:r>
              <a:rPr lang="en-US" sz="2000" dirty="0">
                <a:effectLst/>
              </a:rPr>
              <a:t>The impact of the threat successfully exploiting the vulnerability</a:t>
            </a:r>
          </a:p>
          <a:p>
            <a:pPr lvl="1"/>
            <a:r>
              <a:rPr lang="en-US" sz="2000" dirty="0">
                <a:effectLst/>
              </a:rPr>
              <a:t>The adequacy of the existing or planned information system security controls for eliminating or reducing the risk</a:t>
            </a:r>
          </a:p>
        </p:txBody>
      </p:sp>
    </p:spTree>
    <p:extLst>
      <p:ext uri="{BB962C8B-B14F-4D97-AF65-F5344CB8AC3E}">
        <p14:creationId xmlns:p14="http://schemas.microsoft.com/office/powerpoint/2010/main" val="141450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D03D3-71CC-468C-8041-2C656362AA75}"/>
              </a:ext>
            </a:extLst>
          </p:cNvPr>
          <p:cNvSpPr>
            <a:spLocks noGrp="1"/>
          </p:cNvSpPr>
          <p:nvPr>
            <p:ph type="title"/>
          </p:nvPr>
        </p:nvSpPr>
        <p:spPr>
          <a:xfrm>
            <a:off x="685801" y="609600"/>
            <a:ext cx="11276044" cy="1456267"/>
          </a:xfrm>
        </p:spPr>
        <p:txBody>
          <a:bodyPr/>
          <a:lstStyle/>
          <a:p>
            <a:r>
              <a:rPr lang="en-US" dirty="0"/>
              <a:t>Step 7: Prioritize Information Security Risks        2 of 2</a:t>
            </a:r>
          </a:p>
        </p:txBody>
      </p:sp>
      <p:sp>
        <p:nvSpPr>
          <p:cNvPr id="3" name="Content Placeholder 2">
            <a:extLst>
              <a:ext uri="{FF2B5EF4-FFF2-40B4-BE49-F238E27FC236}">
                <a16:creationId xmlns:a16="http://schemas.microsoft.com/office/drawing/2014/main" id="{DDC38E2D-F8A3-4018-9667-662E7104B5CB}"/>
              </a:ext>
            </a:extLst>
          </p:cNvPr>
          <p:cNvSpPr>
            <a:spLocks noGrp="1"/>
          </p:cNvSpPr>
          <p:nvPr>
            <p:ph idx="1"/>
          </p:nvPr>
        </p:nvSpPr>
        <p:spPr/>
        <p:txBody>
          <a:bodyPr/>
          <a:lstStyle/>
          <a:p>
            <a:r>
              <a:rPr lang="en-US" dirty="0">
                <a:effectLst/>
              </a:rPr>
              <a:t>A useful tool for estimating risk in this manner is the risk-level matrix. </a:t>
            </a:r>
          </a:p>
          <a:p>
            <a:r>
              <a:rPr lang="en-US" dirty="0">
                <a:effectLst/>
              </a:rPr>
              <a:t>A high likelihood that the threat will occur is given a value of 1.0; a medium likelihood is assigned a value of 0.5; and a low likelihood of occurrence is given a rating of 0.1. </a:t>
            </a:r>
          </a:p>
          <a:p>
            <a:r>
              <a:rPr lang="en-US" dirty="0">
                <a:effectLst/>
              </a:rPr>
              <a:t>Similarly, a high impact level is assigned a value of 100, a medium impact level 50, and a low impact level 10.</a:t>
            </a:r>
            <a:endParaRPr lang="en-US" dirty="0"/>
          </a:p>
          <a:p>
            <a:r>
              <a:rPr lang="en-US" dirty="0">
                <a:effectLst/>
              </a:rPr>
              <a:t>Risk is calculated by multiplying the threat likelihood value by the impact value, and the risks are categorized as high, medium or low based on the result.</a:t>
            </a:r>
            <a:endParaRPr lang="en-US" dirty="0"/>
          </a:p>
        </p:txBody>
      </p:sp>
    </p:spTree>
    <p:extLst>
      <p:ext uri="{BB962C8B-B14F-4D97-AF65-F5344CB8AC3E}">
        <p14:creationId xmlns:p14="http://schemas.microsoft.com/office/powerpoint/2010/main" val="2711732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33B76-DE89-41B9-87A6-0C9810002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399" y="151002"/>
            <a:ext cx="9319897" cy="6542445"/>
          </a:xfrm>
          <a:prstGeom prst="rect">
            <a:avLst/>
          </a:prstGeom>
        </p:spPr>
      </p:pic>
    </p:spTree>
    <p:extLst>
      <p:ext uri="{BB962C8B-B14F-4D97-AF65-F5344CB8AC3E}">
        <p14:creationId xmlns:p14="http://schemas.microsoft.com/office/powerpoint/2010/main" val="63593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5503-D4D9-4E7A-A306-8FEB46567B5F}"/>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8B7CBEEA-D2DF-44BB-B752-D03D2C35B8FF}"/>
              </a:ext>
            </a:extLst>
          </p:cNvPr>
          <p:cNvSpPr>
            <a:spLocks noGrp="1"/>
          </p:cNvSpPr>
          <p:nvPr>
            <p:ph idx="1"/>
          </p:nvPr>
        </p:nvSpPr>
        <p:spPr/>
        <p:txBody>
          <a:bodyPr/>
          <a:lstStyle/>
          <a:p>
            <a:r>
              <a:rPr lang="en-US" dirty="0"/>
              <a:t>Provide overview of IT Risk Assessment</a:t>
            </a:r>
          </a:p>
          <a:p>
            <a:r>
              <a:rPr lang="en-US" dirty="0"/>
              <a:t>Discuss what Risk is</a:t>
            </a:r>
          </a:p>
          <a:p>
            <a:r>
              <a:rPr lang="en-US" dirty="0"/>
              <a:t>Run through the 9 steps of an IT Risk Assessment</a:t>
            </a:r>
          </a:p>
          <a:p>
            <a:r>
              <a:rPr lang="en-US" dirty="0"/>
              <a:t>Summarize and questions</a:t>
            </a:r>
          </a:p>
        </p:txBody>
      </p:sp>
    </p:spTree>
    <p:extLst>
      <p:ext uri="{BB962C8B-B14F-4D97-AF65-F5344CB8AC3E}">
        <p14:creationId xmlns:p14="http://schemas.microsoft.com/office/powerpoint/2010/main" val="3953862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67AD2-FABD-4ABF-B11B-6C773B752981}"/>
              </a:ext>
            </a:extLst>
          </p:cNvPr>
          <p:cNvSpPr>
            <a:spLocks noGrp="1"/>
          </p:cNvSpPr>
          <p:nvPr>
            <p:ph type="title"/>
          </p:nvPr>
        </p:nvSpPr>
        <p:spPr/>
        <p:txBody>
          <a:bodyPr/>
          <a:lstStyle/>
          <a:p>
            <a:r>
              <a:rPr lang="en-US" dirty="0"/>
              <a:t>Step 8: Recommend Controls</a:t>
            </a:r>
          </a:p>
        </p:txBody>
      </p:sp>
      <p:sp>
        <p:nvSpPr>
          <p:cNvPr id="3" name="Content Placeholder 2">
            <a:extLst>
              <a:ext uri="{FF2B5EF4-FFF2-40B4-BE49-F238E27FC236}">
                <a16:creationId xmlns:a16="http://schemas.microsoft.com/office/drawing/2014/main" id="{3EB3CC16-BDF3-4ECD-B5CF-C3EEC9EAD1D6}"/>
              </a:ext>
            </a:extLst>
          </p:cNvPr>
          <p:cNvSpPr>
            <a:spLocks noGrp="1"/>
          </p:cNvSpPr>
          <p:nvPr>
            <p:ph idx="1"/>
          </p:nvPr>
        </p:nvSpPr>
        <p:spPr/>
        <p:txBody>
          <a:bodyPr/>
          <a:lstStyle/>
          <a:p>
            <a:r>
              <a:rPr lang="en-US" dirty="0">
                <a:effectLst/>
              </a:rPr>
              <a:t>Using the risk level as a basis, determine the actions that senior management and other responsible individuals must take to mitigate the risk. </a:t>
            </a:r>
          </a:p>
          <a:p>
            <a:r>
              <a:rPr lang="en-US" dirty="0">
                <a:effectLst/>
              </a:rPr>
              <a:t>Here are some general guidelines for each level of risk:</a:t>
            </a:r>
          </a:p>
          <a:p>
            <a:pPr lvl="1"/>
            <a:r>
              <a:rPr lang="en-US" sz="2000" b="1" dirty="0">
                <a:effectLst/>
              </a:rPr>
              <a:t>High</a:t>
            </a:r>
            <a:r>
              <a:rPr lang="en-US" sz="2000" dirty="0">
                <a:effectLst/>
              </a:rPr>
              <a:t>— A plan for corrective measures should be developed as soon as possible.</a:t>
            </a:r>
          </a:p>
          <a:p>
            <a:pPr lvl="1"/>
            <a:r>
              <a:rPr lang="en-US" sz="2000" b="1" dirty="0">
                <a:effectLst/>
              </a:rPr>
              <a:t>Medium </a:t>
            </a:r>
            <a:r>
              <a:rPr lang="en-US" sz="2000" dirty="0">
                <a:effectLst/>
              </a:rPr>
              <a:t>— A plan for corrective measures should be developed within a reasonable period of time.</a:t>
            </a:r>
          </a:p>
          <a:p>
            <a:pPr lvl="1"/>
            <a:r>
              <a:rPr lang="en-US" sz="2000" b="1" dirty="0">
                <a:effectLst/>
              </a:rPr>
              <a:t>Low </a:t>
            </a:r>
            <a:r>
              <a:rPr lang="en-US" sz="2000" dirty="0">
                <a:effectLst/>
              </a:rPr>
              <a:t>— The team must decide whether to accept the risk or implement corrective actions</a:t>
            </a:r>
          </a:p>
          <a:p>
            <a:endParaRPr lang="en-US" dirty="0"/>
          </a:p>
        </p:txBody>
      </p:sp>
    </p:spTree>
    <p:extLst>
      <p:ext uri="{BB962C8B-B14F-4D97-AF65-F5344CB8AC3E}">
        <p14:creationId xmlns:p14="http://schemas.microsoft.com/office/powerpoint/2010/main" val="796365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BF21-A56C-4B86-8144-42FA94B47DEC}"/>
              </a:ext>
            </a:extLst>
          </p:cNvPr>
          <p:cNvSpPr>
            <a:spLocks noGrp="1"/>
          </p:cNvSpPr>
          <p:nvPr>
            <p:ph type="title"/>
          </p:nvPr>
        </p:nvSpPr>
        <p:spPr/>
        <p:txBody>
          <a:bodyPr/>
          <a:lstStyle/>
          <a:p>
            <a:r>
              <a:rPr lang="en-US" dirty="0"/>
              <a:t>Step 9: Document Results</a:t>
            </a:r>
          </a:p>
        </p:txBody>
      </p:sp>
      <p:sp>
        <p:nvSpPr>
          <p:cNvPr id="3" name="Content Placeholder 2">
            <a:extLst>
              <a:ext uri="{FF2B5EF4-FFF2-40B4-BE49-F238E27FC236}">
                <a16:creationId xmlns:a16="http://schemas.microsoft.com/office/drawing/2014/main" id="{CCBB84C0-7CC0-4382-8E2B-97ED48C5DD6D}"/>
              </a:ext>
            </a:extLst>
          </p:cNvPr>
          <p:cNvSpPr>
            <a:spLocks noGrp="1"/>
          </p:cNvSpPr>
          <p:nvPr>
            <p:ph idx="1"/>
          </p:nvPr>
        </p:nvSpPr>
        <p:spPr/>
        <p:txBody>
          <a:bodyPr/>
          <a:lstStyle/>
          <a:p>
            <a:r>
              <a:rPr lang="en-US" dirty="0">
                <a:effectLst/>
              </a:rPr>
              <a:t>The final step in the risk assessment process is to develop a risk assessment report to support management in making appropriate decisions on budget, policies, procedures and so on. </a:t>
            </a:r>
          </a:p>
          <a:p>
            <a:r>
              <a:rPr lang="en-US" dirty="0">
                <a:effectLst/>
              </a:rPr>
              <a:t>For each threat, the report should describe the corresponding vulnerabilities, the assets at risk, the impact to your IT infrastructure, the likelihood of occurrence and the control recommendations</a:t>
            </a:r>
          </a:p>
          <a:p>
            <a:r>
              <a:rPr lang="en-US" dirty="0">
                <a:effectLst/>
              </a:rPr>
              <a:t>You can use your risk assessment report to identify key remediation steps that will reduce multiple risks.</a:t>
            </a:r>
          </a:p>
          <a:p>
            <a:r>
              <a:rPr lang="en-US" dirty="0">
                <a:effectLst/>
              </a:rPr>
              <a:t>Each of these steps should have the associated cost and should deliver real benefit in reducing the risks</a:t>
            </a:r>
            <a:endParaRPr lang="en-US" dirty="0"/>
          </a:p>
        </p:txBody>
      </p:sp>
    </p:spTree>
    <p:extLst>
      <p:ext uri="{BB962C8B-B14F-4D97-AF65-F5344CB8AC3E}">
        <p14:creationId xmlns:p14="http://schemas.microsoft.com/office/powerpoint/2010/main" val="290744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B9DDB3-0933-44E7-88C8-F13205D9F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351" y="10603"/>
            <a:ext cx="10002416" cy="6819829"/>
          </a:xfrm>
          <a:prstGeom prst="rect">
            <a:avLst/>
          </a:prstGeom>
        </p:spPr>
      </p:pic>
    </p:spTree>
    <p:extLst>
      <p:ext uri="{BB962C8B-B14F-4D97-AF65-F5344CB8AC3E}">
        <p14:creationId xmlns:p14="http://schemas.microsoft.com/office/powerpoint/2010/main" val="3159415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CA0C4-66A3-4708-8817-3197BAD12E4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7AE1DC-6433-405A-A8C1-D4AF661B38C0}"/>
              </a:ext>
            </a:extLst>
          </p:cNvPr>
          <p:cNvSpPr>
            <a:spLocks noGrp="1"/>
          </p:cNvSpPr>
          <p:nvPr>
            <p:ph idx="1"/>
          </p:nvPr>
        </p:nvSpPr>
        <p:spPr/>
        <p:txBody>
          <a:bodyPr/>
          <a:lstStyle/>
          <a:p>
            <a:r>
              <a:rPr lang="en-US" dirty="0">
                <a:effectLst/>
              </a:rPr>
              <a:t>Always keep in mind that the information security risk assessment and enterprise risk management processes are the heart of the cybersecurity. </a:t>
            </a:r>
          </a:p>
          <a:p>
            <a:r>
              <a:rPr lang="en-US" dirty="0">
                <a:effectLst/>
              </a:rPr>
              <a:t>These are the processes that establish the rules and guidelines of the entire informational security management, providing answers to what threats and vulnerabilities can cause financial harm to our business and how they should be mitigated</a:t>
            </a:r>
            <a:endParaRPr lang="en-US" dirty="0"/>
          </a:p>
        </p:txBody>
      </p:sp>
    </p:spTree>
    <p:extLst>
      <p:ext uri="{BB962C8B-B14F-4D97-AF65-F5344CB8AC3E}">
        <p14:creationId xmlns:p14="http://schemas.microsoft.com/office/powerpoint/2010/main" val="336526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20A520D0-11CF-4639-8537-F56A8A2FDCFD}"/>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8586472" y="2573867"/>
            <a:ext cx="3320880" cy="2421464"/>
          </a:xfrm>
        </p:spPr>
        <p:txBody>
          <a:bodyPr>
            <a:normAutofit/>
          </a:bodyPr>
          <a:lstStyle/>
          <a:p>
            <a:r>
              <a:rPr lang="en-US" dirty="0"/>
              <a:t>Questions</a:t>
            </a:r>
          </a:p>
        </p:txBody>
      </p:sp>
      <p:pic>
        <p:nvPicPr>
          <p:cNvPr id="8" name="Picture 7" descr="A close up of a map&#10;&#10;Description automatically generated">
            <a:extLst>
              <a:ext uri="{FF2B5EF4-FFF2-40B4-BE49-F238E27FC236}">
                <a16:creationId xmlns:a16="http://schemas.microsoft.com/office/drawing/2014/main" id="{C657A329-E285-4181-B240-70D2798A1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476780"/>
            <a:ext cx="8053092" cy="5513473"/>
          </a:xfrm>
          <a:prstGeom prst="rect">
            <a:avLst/>
          </a:prstGeom>
          <a:ln>
            <a:noFill/>
          </a:ln>
          <a:effectLst>
            <a:softEdge rad="112500"/>
          </a:effectLst>
        </p:spPr>
      </p:pic>
    </p:spTree>
    <p:extLst>
      <p:ext uri="{BB962C8B-B14F-4D97-AF65-F5344CB8AC3E}">
        <p14:creationId xmlns:p14="http://schemas.microsoft.com/office/powerpoint/2010/main" val="293993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D26B-544E-4091-99BE-833455242DE7}"/>
              </a:ext>
            </a:extLst>
          </p:cNvPr>
          <p:cNvSpPr>
            <a:spLocks noGrp="1"/>
          </p:cNvSpPr>
          <p:nvPr>
            <p:ph type="title"/>
          </p:nvPr>
        </p:nvSpPr>
        <p:spPr/>
        <p:txBody>
          <a:bodyPr/>
          <a:lstStyle/>
          <a:p>
            <a:r>
              <a:rPr lang="en-US" dirty="0"/>
              <a:t>Getting Started</a:t>
            </a:r>
          </a:p>
        </p:txBody>
      </p:sp>
      <p:sp>
        <p:nvSpPr>
          <p:cNvPr id="3" name="Content Placeholder 2">
            <a:extLst>
              <a:ext uri="{FF2B5EF4-FFF2-40B4-BE49-F238E27FC236}">
                <a16:creationId xmlns:a16="http://schemas.microsoft.com/office/drawing/2014/main" id="{7F7F9592-945C-4014-9B93-1FDE06958C51}"/>
              </a:ext>
            </a:extLst>
          </p:cNvPr>
          <p:cNvSpPr>
            <a:spLocks noGrp="1"/>
          </p:cNvSpPr>
          <p:nvPr>
            <p:ph idx="1"/>
          </p:nvPr>
        </p:nvSpPr>
        <p:spPr/>
        <p:txBody>
          <a:bodyPr/>
          <a:lstStyle/>
          <a:p>
            <a:r>
              <a:rPr lang="en-US" dirty="0"/>
              <a:t>To get started with IT security risk assessment, you need to </a:t>
            </a:r>
            <a:r>
              <a:rPr lang="en-US" b="1" dirty="0"/>
              <a:t>answer three important questions</a:t>
            </a:r>
            <a:r>
              <a:rPr lang="en-US" dirty="0"/>
              <a:t>:</a:t>
            </a:r>
          </a:p>
          <a:p>
            <a:pPr lvl="1"/>
            <a:r>
              <a:rPr lang="en-US" sz="2000" dirty="0"/>
              <a:t>What are your organization’s critical information technology assets — that is, the data whose exposure would have a major impact on your business operations?</a:t>
            </a:r>
          </a:p>
          <a:p>
            <a:pPr lvl="1"/>
            <a:r>
              <a:rPr lang="en-US" sz="2000" dirty="0"/>
              <a:t>What are the top five business processes that utilize or require this information?</a:t>
            </a:r>
          </a:p>
          <a:p>
            <a:pPr lvl="1"/>
            <a:r>
              <a:rPr lang="en-US" sz="2000" dirty="0"/>
              <a:t>What threats could affect the ability of those business functions to operate?</a:t>
            </a:r>
          </a:p>
          <a:p>
            <a:endParaRPr lang="en-US" dirty="0"/>
          </a:p>
        </p:txBody>
      </p:sp>
    </p:spTree>
    <p:extLst>
      <p:ext uri="{BB962C8B-B14F-4D97-AF65-F5344CB8AC3E}">
        <p14:creationId xmlns:p14="http://schemas.microsoft.com/office/powerpoint/2010/main" val="109842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1C2E-72AC-4874-A833-11A74760A1BC}"/>
              </a:ext>
            </a:extLst>
          </p:cNvPr>
          <p:cNvSpPr>
            <a:spLocks noGrp="1"/>
          </p:cNvSpPr>
          <p:nvPr>
            <p:ph type="title"/>
          </p:nvPr>
        </p:nvSpPr>
        <p:spPr/>
        <p:txBody>
          <a:bodyPr/>
          <a:lstStyle/>
          <a:p>
            <a:r>
              <a:rPr lang="en-US" dirty="0"/>
              <a:t>Developing Strategies</a:t>
            </a:r>
          </a:p>
        </p:txBody>
      </p:sp>
      <p:sp>
        <p:nvSpPr>
          <p:cNvPr id="3" name="Content Placeholder 2">
            <a:extLst>
              <a:ext uri="{FF2B5EF4-FFF2-40B4-BE49-F238E27FC236}">
                <a16:creationId xmlns:a16="http://schemas.microsoft.com/office/drawing/2014/main" id="{5342EDDB-831D-4D0B-BAEE-E783AA499D6D}"/>
              </a:ext>
            </a:extLst>
          </p:cNvPr>
          <p:cNvSpPr>
            <a:spLocks noGrp="1"/>
          </p:cNvSpPr>
          <p:nvPr>
            <p:ph idx="1"/>
          </p:nvPr>
        </p:nvSpPr>
        <p:spPr/>
        <p:txBody>
          <a:bodyPr/>
          <a:lstStyle/>
          <a:p>
            <a:r>
              <a:rPr lang="en-US" dirty="0">
                <a:effectLst/>
              </a:rPr>
              <a:t>Once you know what you need to protect, you can begin developing strategies </a:t>
            </a:r>
          </a:p>
          <a:p>
            <a:r>
              <a:rPr lang="en-US" dirty="0">
                <a:effectLst/>
              </a:rPr>
              <a:t>Before spending a dollar of your budget or an hour of your time implementing a risk reduction solution, you need to answer the following questions:</a:t>
            </a:r>
          </a:p>
          <a:p>
            <a:pPr lvl="1"/>
            <a:r>
              <a:rPr lang="en-US" sz="2000" dirty="0">
                <a:effectLst/>
              </a:rPr>
              <a:t>What is the risk you are reducing?</a:t>
            </a:r>
          </a:p>
          <a:p>
            <a:pPr lvl="1"/>
            <a:r>
              <a:rPr lang="en-US" sz="2000" dirty="0">
                <a:effectLst/>
              </a:rPr>
              <a:t>Is it the highest priority security risk?</a:t>
            </a:r>
          </a:p>
          <a:p>
            <a:pPr lvl="1"/>
            <a:r>
              <a:rPr lang="en-US" sz="2000" dirty="0">
                <a:effectLst/>
              </a:rPr>
              <a:t>Are you reducing it in the most cost-effective way?</a:t>
            </a:r>
          </a:p>
          <a:p>
            <a:r>
              <a:rPr lang="en-US" dirty="0">
                <a:effectLst/>
              </a:rPr>
              <a:t>These questions get to the heart of the problem — it is all about risk</a:t>
            </a:r>
          </a:p>
          <a:p>
            <a:endParaRPr lang="en-US" dirty="0"/>
          </a:p>
        </p:txBody>
      </p:sp>
    </p:spTree>
    <p:extLst>
      <p:ext uri="{BB962C8B-B14F-4D97-AF65-F5344CB8AC3E}">
        <p14:creationId xmlns:p14="http://schemas.microsoft.com/office/powerpoint/2010/main" val="3201172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7C87-ADB6-43A0-BB0F-2CCF146D9823}"/>
              </a:ext>
            </a:extLst>
          </p:cNvPr>
          <p:cNvSpPr>
            <a:spLocks noGrp="1"/>
          </p:cNvSpPr>
          <p:nvPr>
            <p:ph type="title"/>
          </p:nvPr>
        </p:nvSpPr>
        <p:spPr/>
        <p:txBody>
          <a:bodyPr/>
          <a:lstStyle/>
          <a:p>
            <a:r>
              <a:rPr lang="en-US" dirty="0"/>
              <a:t>What is Risk?</a:t>
            </a:r>
          </a:p>
        </p:txBody>
      </p:sp>
      <p:sp>
        <p:nvSpPr>
          <p:cNvPr id="3" name="Content Placeholder 2">
            <a:extLst>
              <a:ext uri="{FF2B5EF4-FFF2-40B4-BE49-F238E27FC236}">
                <a16:creationId xmlns:a16="http://schemas.microsoft.com/office/drawing/2014/main" id="{574577C5-2A47-45D1-BEDF-CCCF5E802C61}"/>
              </a:ext>
            </a:extLst>
          </p:cNvPr>
          <p:cNvSpPr>
            <a:spLocks noGrp="1"/>
          </p:cNvSpPr>
          <p:nvPr>
            <p:ph idx="1"/>
          </p:nvPr>
        </p:nvSpPr>
        <p:spPr/>
        <p:txBody>
          <a:bodyPr>
            <a:normAutofit/>
          </a:bodyPr>
          <a:lstStyle/>
          <a:p>
            <a:r>
              <a:rPr lang="en-US" dirty="0">
                <a:effectLst/>
              </a:rPr>
              <a:t>Risk is a business concept — is the likelihood of “financial” loss for the organization high, medium, low or zero? </a:t>
            </a:r>
          </a:p>
          <a:p>
            <a:r>
              <a:rPr lang="en-US" dirty="0">
                <a:effectLst/>
              </a:rPr>
              <a:t>Three factors play into risk determination: what the threat is; how vulnerable the system is; and the importance of the asset that could be damaged or made unavailable. </a:t>
            </a:r>
          </a:p>
          <a:p>
            <a:r>
              <a:rPr lang="en-US" dirty="0">
                <a:effectLst/>
              </a:rPr>
              <a:t>Thus, risk can be defined as follows:</a:t>
            </a:r>
          </a:p>
          <a:p>
            <a:pPr lvl="1"/>
            <a:r>
              <a:rPr lang="en-US" sz="2000" dirty="0">
                <a:effectLst/>
              </a:rPr>
              <a:t>Risk = Threat x Vulnerability x Asset</a:t>
            </a:r>
          </a:p>
          <a:p>
            <a:r>
              <a:rPr lang="en-US" sz="2200" dirty="0">
                <a:effectLst/>
              </a:rPr>
              <a:t>Risk is a logical concept, not a math concept</a:t>
            </a:r>
          </a:p>
          <a:p>
            <a:endParaRPr lang="en-US" dirty="0"/>
          </a:p>
        </p:txBody>
      </p:sp>
    </p:spTree>
    <p:extLst>
      <p:ext uri="{BB962C8B-B14F-4D97-AF65-F5344CB8AC3E}">
        <p14:creationId xmlns:p14="http://schemas.microsoft.com/office/powerpoint/2010/main" val="77111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A7019-2448-46B2-8E62-68E4E0AE25CE}"/>
              </a:ext>
            </a:extLst>
          </p:cNvPr>
          <p:cNvSpPr>
            <a:spLocks noGrp="1"/>
          </p:cNvSpPr>
          <p:nvPr>
            <p:ph type="title"/>
          </p:nvPr>
        </p:nvSpPr>
        <p:spPr/>
        <p:txBody>
          <a:bodyPr/>
          <a:lstStyle/>
          <a:p>
            <a:r>
              <a:rPr lang="en-US" dirty="0"/>
              <a:t>Two Special Cases</a:t>
            </a:r>
          </a:p>
        </p:txBody>
      </p:sp>
      <p:sp>
        <p:nvSpPr>
          <p:cNvPr id="3" name="Content Placeholder 2">
            <a:extLst>
              <a:ext uri="{FF2B5EF4-FFF2-40B4-BE49-F238E27FC236}">
                <a16:creationId xmlns:a16="http://schemas.microsoft.com/office/drawing/2014/main" id="{0EA04944-6673-4DB0-913C-D8AF7F219560}"/>
              </a:ext>
            </a:extLst>
          </p:cNvPr>
          <p:cNvSpPr>
            <a:spLocks noGrp="1"/>
          </p:cNvSpPr>
          <p:nvPr>
            <p:ph idx="1"/>
          </p:nvPr>
        </p:nvSpPr>
        <p:spPr/>
        <p:txBody>
          <a:bodyPr>
            <a:normAutofit/>
          </a:bodyPr>
          <a:lstStyle/>
          <a:p>
            <a:r>
              <a:rPr lang="en-US" dirty="0">
                <a:effectLst/>
              </a:rPr>
              <a:t>Anything times zero is zero. </a:t>
            </a:r>
          </a:p>
          <a:p>
            <a:pPr lvl="1"/>
            <a:r>
              <a:rPr lang="en-US" sz="2000" dirty="0">
                <a:effectLst/>
              </a:rPr>
              <a:t>If any of the factors is zero, even if the other factors are high or critical, your risk is zero.</a:t>
            </a:r>
          </a:p>
          <a:p>
            <a:r>
              <a:rPr lang="en-US" dirty="0">
                <a:effectLst/>
              </a:rPr>
              <a:t>Risk implies uncertainty. </a:t>
            </a:r>
          </a:p>
          <a:p>
            <a:pPr lvl="1"/>
            <a:r>
              <a:rPr lang="en-US" sz="2000" dirty="0">
                <a:effectLst/>
              </a:rPr>
              <a:t>If something is guaranteed to happen, it is not a risk.</a:t>
            </a:r>
          </a:p>
          <a:p>
            <a:endParaRPr lang="en-US" dirty="0"/>
          </a:p>
        </p:txBody>
      </p:sp>
    </p:spTree>
    <p:extLst>
      <p:ext uri="{BB962C8B-B14F-4D97-AF65-F5344CB8AC3E}">
        <p14:creationId xmlns:p14="http://schemas.microsoft.com/office/powerpoint/2010/main" val="178608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CEBA-2F1E-4FB4-AEAD-831965DA2A0C}"/>
              </a:ext>
            </a:extLst>
          </p:cNvPr>
          <p:cNvSpPr>
            <a:spLocks noGrp="1"/>
          </p:cNvSpPr>
          <p:nvPr>
            <p:ph type="title"/>
          </p:nvPr>
        </p:nvSpPr>
        <p:spPr/>
        <p:txBody>
          <a:bodyPr/>
          <a:lstStyle/>
          <a:p>
            <a:r>
              <a:rPr lang="en-US" dirty="0"/>
              <a:t>Common Ways to suffer Damage</a:t>
            </a:r>
          </a:p>
        </p:txBody>
      </p:sp>
      <p:sp>
        <p:nvSpPr>
          <p:cNvPr id="3" name="Content Placeholder 2">
            <a:extLst>
              <a:ext uri="{FF2B5EF4-FFF2-40B4-BE49-F238E27FC236}">
                <a16:creationId xmlns:a16="http://schemas.microsoft.com/office/drawing/2014/main" id="{7400E2B2-76EF-4049-AFE5-CA9043C609AD}"/>
              </a:ext>
            </a:extLst>
          </p:cNvPr>
          <p:cNvSpPr>
            <a:spLocks noGrp="1"/>
          </p:cNvSpPr>
          <p:nvPr>
            <p:ph idx="1"/>
          </p:nvPr>
        </p:nvSpPr>
        <p:spPr/>
        <p:txBody>
          <a:bodyPr>
            <a:normAutofit/>
          </a:bodyPr>
          <a:lstStyle/>
          <a:p>
            <a:r>
              <a:rPr lang="en-US" dirty="0"/>
              <a:t>Data Loss</a:t>
            </a:r>
          </a:p>
          <a:p>
            <a:r>
              <a:rPr lang="en-US" dirty="0"/>
              <a:t>System or Application Downtime</a:t>
            </a:r>
          </a:p>
          <a:p>
            <a:r>
              <a:rPr lang="en-US" dirty="0"/>
              <a:t>Legal Consequences </a:t>
            </a:r>
          </a:p>
          <a:p>
            <a:pPr lvl="1"/>
            <a:r>
              <a:rPr lang="en-US" sz="2000" dirty="0"/>
              <a:t>HIPAA and data breaches, for example</a:t>
            </a:r>
          </a:p>
        </p:txBody>
      </p:sp>
    </p:spTree>
    <p:extLst>
      <p:ext uri="{BB962C8B-B14F-4D97-AF65-F5344CB8AC3E}">
        <p14:creationId xmlns:p14="http://schemas.microsoft.com/office/powerpoint/2010/main" val="115501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262FE-C6E1-4E2E-BAA9-FB65DFDCEFC7}"/>
              </a:ext>
            </a:extLst>
          </p:cNvPr>
          <p:cNvSpPr>
            <a:spLocks noGrp="1"/>
          </p:cNvSpPr>
          <p:nvPr>
            <p:ph type="title"/>
          </p:nvPr>
        </p:nvSpPr>
        <p:spPr/>
        <p:txBody>
          <a:bodyPr/>
          <a:lstStyle/>
          <a:p>
            <a:r>
              <a:rPr lang="en-US" dirty="0"/>
              <a:t>Risk Assessment Process</a:t>
            </a:r>
          </a:p>
        </p:txBody>
      </p:sp>
      <p:pic>
        <p:nvPicPr>
          <p:cNvPr id="9" name="Picture 8" descr="A picture containing text, book&#10;&#10;Description automatically generated">
            <a:extLst>
              <a:ext uri="{FF2B5EF4-FFF2-40B4-BE49-F238E27FC236}">
                <a16:creationId xmlns:a16="http://schemas.microsoft.com/office/drawing/2014/main" id="{7B8BC638-2673-4190-A88D-CFA403CB5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040" y="81661"/>
            <a:ext cx="4194495" cy="3001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407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6CB5-A527-4BB4-8BA8-8E8707D7C67B}"/>
              </a:ext>
            </a:extLst>
          </p:cNvPr>
          <p:cNvSpPr>
            <a:spLocks noGrp="1"/>
          </p:cNvSpPr>
          <p:nvPr>
            <p:ph type="title"/>
          </p:nvPr>
        </p:nvSpPr>
        <p:spPr/>
        <p:txBody>
          <a:bodyPr/>
          <a:lstStyle/>
          <a:p>
            <a:r>
              <a:rPr lang="en-US" dirty="0"/>
              <a:t>Step 1: Identify and Prioritize Assets           1 of 2</a:t>
            </a:r>
          </a:p>
        </p:txBody>
      </p:sp>
      <p:sp>
        <p:nvSpPr>
          <p:cNvPr id="3" name="Content Placeholder 2">
            <a:extLst>
              <a:ext uri="{FF2B5EF4-FFF2-40B4-BE49-F238E27FC236}">
                <a16:creationId xmlns:a16="http://schemas.microsoft.com/office/drawing/2014/main" id="{D3017C80-06D6-4C5C-8CEA-38F6F2C46A84}"/>
              </a:ext>
            </a:extLst>
          </p:cNvPr>
          <p:cNvSpPr>
            <a:spLocks noGrp="1"/>
          </p:cNvSpPr>
          <p:nvPr>
            <p:ph idx="1"/>
          </p:nvPr>
        </p:nvSpPr>
        <p:spPr/>
        <p:txBody>
          <a:bodyPr>
            <a:normAutofit/>
          </a:bodyPr>
          <a:lstStyle/>
          <a:p>
            <a:r>
              <a:rPr lang="en-US" dirty="0">
                <a:effectLst/>
              </a:rPr>
              <a:t>Assets include servers, contact information, sensitive partner documents, secrets and so on.  </a:t>
            </a:r>
          </a:p>
          <a:p>
            <a:r>
              <a:rPr lang="en-US" dirty="0">
                <a:effectLst/>
              </a:rPr>
              <a:t>Remember, what you as an Informaticist think is valuable might not be what is actually most valuable for the organization. </a:t>
            </a:r>
          </a:p>
          <a:p>
            <a:r>
              <a:rPr lang="en-US" dirty="0">
                <a:effectLst/>
              </a:rPr>
              <a:t>Therefore, you need to work with end users and management to create a list of all valuable assets.</a:t>
            </a:r>
          </a:p>
          <a:p>
            <a:r>
              <a:rPr lang="en-US" dirty="0">
                <a:effectLst/>
              </a:rPr>
              <a:t>Because most organizations have a limited budget for risk assessment, you will likely have to limit the scope of the project to mission-critical assets. </a:t>
            </a:r>
            <a:endParaRPr lang="en-US" dirty="0"/>
          </a:p>
        </p:txBody>
      </p:sp>
    </p:spTree>
    <p:extLst>
      <p:ext uri="{BB962C8B-B14F-4D97-AF65-F5344CB8AC3E}">
        <p14:creationId xmlns:p14="http://schemas.microsoft.com/office/powerpoint/2010/main" val="12604853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10845B-7F19-4A9A-BEE4-BEF0501E1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5274BF-C111-4B7A-8D90-F7666D37C131}">
  <ds:schemaRef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71af3243-3dd4-4a8d-8c0d-dd76da1f02a5"/>
    <ds:schemaRef ds:uri="16c05727-aa75-4e4a-9b5f-8a80a1165891"/>
    <ds:schemaRef ds:uri="http://www.w3.org/XML/1998/namespace"/>
    <ds:schemaRef ds:uri="http://purl.org/dc/dcmitype/"/>
  </ds:schemaRefs>
</ds:datastoreItem>
</file>

<file path=customXml/itemProps3.xml><?xml version="1.0" encoding="utf-8"?>
<ds:datastoreItem xmlns:ds="http://schemas.openxmlformats.org/officeDocument/2006/customXml" ds:itemID="{E0F1DF1E-36E3-406C-8CF7-DB13BB6470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Future Celestial design</Template>
  <TotalTime>0</TotalTime>
  <Words>1191</Words>
  <Application>Microsoft Office PowerPoint</Application>
  <PresentationFormat>Widescreen</PresentationFormat>
  <Paragraphs>108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Celestial</vt:lpstr>
      <vt:lpstr>IT Risk Assessment</vt:lpstr>
      <vt:lpstr>Learning Objectives</vt:lpstr>
      <vt:lpstr>Getting Started</vt:lpstr>
      <vt:lpstr>Developing Strategies</vt:lpstr>
      <vt:lpstr>What is Risk?</vt:lpstr>
      <vt:lpstr>Two Special Cases</vt:lpstr>
      <vt:lpstr>Common Ways to suffer Damage</vt:lpstr>
      <vt:lpstr>Risk Assessment Process</vt:lpstr>
      <vt:lpstr>Step 1: Identify and Prioritize Assets           1 of 2</vt:lpstr>
      <vt:lpstr>Step 1: Identify and Prioritize Assets           2 of 2</vt:lpstr>
      <vt:lpstr>Step 2: Identify Threats</vt:lpstr>
      <vt:lpstr>Step 3: Identify Vulnerabilities</vt:lpstr>
      <vt:lpstr>Step 4: Analyze Controls</vt:lpstr>
      <vt:lpstr>Step 5: Determine Likelihood of an Incident</vt:lpstr>
      <vt:lpstr>Step 6: Assess Potential Threat Impact         1 of 2</vt:lpstr>
      <vt:lpstr>Step 6: Assess Potential Threat Impact         2 of 2</vt:lpstr>
      <vt:lpstr>Step 7: Prioritize Information Security Risks        1 of 2</vt:lpstr>
      <vt:lpstr>Step 7: Prioritize Information Security Risks        2 of 2</vt:lpstr>
      <vt:lpstr>PowerPoint Presentation</vt:lpstr>
      <vt:lpstr>Step 8: Recommend Controls</vt:lpstr>
      <vt:lpstr>Step 9: Document Results</vt:lpstr>
      <vt:lpstr>PowerPoint Presentation</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2019-04-08T01:24:07Z</dcterms:created>
  <dcterms:modified xsi:type="dcterms:W3CDTF">2019-04-08T03:22:52Z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