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0" r:id="rId7"/>
    <p:sldId id="273" r:id="rId8"/>
    <p:sldId id="280" r:id="rId9"/>
    <p:sldId id="294" r:id="rId10"/>
    <p:sldId id="298" r:id="rId11"/>
    <p:sldId id="297" r:id="rId12"/>
    <p:sldId id="296" r:id="rId13"/>
    <p:sldId id="281" r:id="rId14"/>
    <p:sldId id="301" r:id="rId15"/>
    <p:sldId id="300" r:id="rId16"/>
    <p:sldId id="299" r:id="rId17"/>
    <p:sldId id="302" r:id="rId18"/>
  </p:sldIdLst>
  <p:sldSz cx="12192000" cy="6858000"/>
  <p:notesSz cx="7010400" cy="92964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Goudy Old Style Extrabold" panose="020B0604020202020204" charset="0"/>
      <p:bold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oudy Old Style Extrabol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88377" autoAdjust="0"/>
  </p:normalViewPr>
  <p:slideViewPr>
    <p:cSldViewPr>
      <p:cViewPr varScale="1">
        <p:scale>
          <a:sx n="76" d="100"/>
          <a:sy n="76" d="100"/>
        </p:scale>
        <p:origin x="69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40CAF0-6B8C-4DA6-95C2-7A9CA043B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4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587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DD78-D7C6-4379-B2D2-70050DB82A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3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96B3-256F-42A2-843A-52566BF5E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96B3-256F-42A2-843A-52566BF5E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96B3-256F-42A2-843A-52566BF5E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580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96B3-256F-42A2-843A-52566BF5E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96B3-256F-42A2-843A-52566BF5E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62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96B3-256F-42A2-843A-52566BF5E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7DC5-D64C-4E97-B912-167BDA4C3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59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169D-78A4-48FE-B912-FC80C9292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5DFF3-2FC6-4E39-A589-C90DA6697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1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A1F3-E052-4085-A533-296DCA123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AAFC-1DC3-4E08-8376-7635102E2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3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D57F-FCFD-4A37-912B-256B48CCA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C4C0-4F7E-4BA7-B49C-3EA6776F0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621D-F9DD-4AF1-95B4-B06DB83594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4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6702-DB57-459D-9511-072CC53146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159-1E16-4978-B5AE-3AB8497CC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0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96B3-256F-42A2-843A-52566BF5E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6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648200"/>
            <a:ext cx="8077200" cy="17526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MAMC’s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dirty="0"/>
              <a:t>rocess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/>
              <a:t>mprovement Model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69924" y="457200"/>
            <a:ext cx="4448654" cy="41549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</a:t>
            </a:r>
          </a:p>
          <a:p>
            <a:pPr algn="ctr"/>
            <a:r>
              <a:rPr lang="en-US" sz="8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PDCA</a:t>
            </a:r>
          </a:p>
          <a:p>
            <a:pPr algn="ctr"/>
            <a:r>
              <a:rPr lang="en-US" sz="8800" dirty="0">
                <a:solidFill>
                  <a:schemeClr val="tx2"/>
                </a:solidFill>
              </a:rPr>
              <a:t>	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133600" y="4267200"/>
            <a:ext cx="8001000" cy="0"/>
          </a:xfrm>
          <a:prstGeom prst="line">
            <a:avLst/>
          </a:prstGeom>
          <a:noFill/>
          <a:ln w="57150" cmpd="thickThin">
            <a:solidFill>
              <a:schemeClr val="tx2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7772401" y="1676401"/>
          <a:ext cx="240982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lip" r:id="rId3" imgW="2409480" imgH="2562120" progId="MS_ClipArt_Gallery.5">
                  <p:embed/>
                </p:oleObj>
              </mc:Choice>
              <mc:Fallback>
                <p:oleObj name="Clip" r:id="rId3" imgW="2409480" imgH="2562120" progId="MS_ClipArt_Gallery.5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1" y="1676401"/>
                        <a:ext cx="2409825" cy="256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/>
              <a:t>Do...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2133600"/>
            <a:ext cx="6629400" cy="41148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2800"/>
              <a:t>Do the improvement</a:t>
            </a:r>
          </a:p>
          <a:p>
            <a:pPr lvl="1"/>
            <a:r>
              <a:rPr lang="en-US" sz="2400"/>
              <a:t>collect the data</a:t>
            </a:r>
          </a:p>
          <a:p>
            <a:pPr lvl="1"/>
            <a:r>
              <a:rPr lang="en-US" sz="2400"/>
              <a:t>analyze the data</a:t>
            </a:r>
          </a:p>
          <a:p>
            <a:pPr lvl="1"/>
            <a:r>
              <a:rPr lang="en-US" sz="2400"/>
              <a:t>does the improvement work? </a:t>
            </a:r>
          </a:p>
          <a:p>
            <a:pPr lvl="1"/>
            <a:r>
              <a:rPr lang="en-US" sz="2400"/>
              <a:t>should the process design be changed further?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905000" y="1422485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Verdana" pitchFamily="34" charset="0"/>
              </a:rPr>
              <a:t>P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D</a:t>
            </a:r>
            <a:r>
              <a:rPr lang="en-US" sz="2400" dirty="0">
                <a:latin typeface="Verdana" pitchFamily="34" charset="0"/>
              </a:rPr>
              <a:t> C 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/>
              <a:t>Check...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2286000"/>
            <a:ext cx="6400800" cy="41148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2800"/>
              <a:t>Check the study and results</a:t>
            </a:r>
          </a:p>
          <a:p>
            <a:pPr lvl="1"/>
            <a:r>
              <a:rPr lang="en-US" sz="2400"/>
              <a:t>have there been improvements?</a:t>
            </a:r>
          </a:p>
          <a:p>
            <a:pPr lvl="1"/>
            <a:r>
              <a:rPr lang="en-US" sz="2400"/>
              <a:t>measurable over time?</a:t>
            </a:r>
          </a:p>
          <a:p>
            <a:pPr lvl="1"/>
            <a:r>
              <a:rPr lang="en-US" sz="2400"/>
              <a:t>if there have not been changes, why not?</a:t>
            </a:r>
          </a:p>
          <a:p>
            <a:pPr lvl="1"/>
            <a:r>
              <a:rPr lang="en-US" sz="2400"/>
              <a:t>lessons learned?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Verdana" pitchFamily="34" charset="0"/>
              </a:rPr>
              <a:t>P</a:t>
            </a:r>
            <a:r>
              <a:rPr lang="en-US" sz="2400" dirty="0">
                <a:latin typeface="Verdana" pitchFamily="34" charset="0"/>
              </a:rPr>
              <a:t> D </a:t>
            </a: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C</a:t>
            </a:r>
            <a:r>
              <a:rPr lang="en-US" sz="2400" dirty="0">
                <a:latin typeface="Verdana" pitchFamily="34" charset="0"/>
              </a:rPr>
              <a:t> 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/>
              <a:t>Act...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2362200"/>
            <a:ext cx="6400800" cy="41148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2800"/>
              <a:t>Act to hold the gain</a:t>
            </a:r>
          </a:p>
          <a:p>
            <a:pPr lvl="1"/>
            <a:r>
              <a:rPr lang="en-US" sz="2400"/>
              <a:t>update or establish new policy?</a:t>
            </a:r>
          </a:p>
          <a:p>
            <a:pPr lvl="1"/>
            <a:r>
              <a:rPr lang="en-US" sz="2400"/>
              <a:t>monitor process</a:t>
            </a:r>
          </a:p>
          <a:p>
            <a:pPr lvl="1"/>
            <a:r>
              <a:rPr lang="en-US" sz="2400"/>
              <a:t>adjust or abandon the change, if not successful…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011820" y="1421924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Verdana" pitchFamily="34" charset="0"/>
              </a:rPr>
              <a:t>P</a:t>
            </a:r>
            <a:r>
              <a:rPr lang="en-US" sz="2400" dirty="0">
                <a:latin typeface="Verdana" pitchFamily="34" charset="0"/>
              </a:rPr>
              <a:t> D C </a:t>
            </a: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1"/>
            <a:ext cx="4876800" cy="4625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1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990600"/>
          </a:xfrm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 sz="4400" b="1"/>
              <a:t>FOCUS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752600"/>
            <a:ext cx="7391400" cy="41910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F</a:t>
            </a:r>
            <a:r>
              <a:rPr lang="en-US" dirty="0"/>
              <a:t>ind a process to improve</a:t>
            </a:r>
          </a:p>
          <a:p>
            <a:r>
              <a:rPr lang="en-US" sz="4000" dirty="0">
                <a:solidFill>
                  <a:srgbClr val="FFFF00"/>
                </a:solidFill>
              </a:rPr>
              <a:t>O</a:t>
            </a:r>
            <a:r>
              <a:rPr lang="en-US" dirty="0"/>
              <a:t>rganize a team</a:t>
            </a:r>
          </a:p>
          <a:p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dirty="0"/>
              <a:t>larify the current process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U</a:t>
            </a:r>
            <a:r>
              <a:rPr lang="en-US" dirty="0"/>
              <a:t>nderstand cause of variation</a:t>
            </a:r>
          </a:p>
          <a:p>
            <a:r>
              <a:rPr lang="en-US" sz="4000" dirty="0">
                <a:solidFill>
                  <a:srgbClr val="FFFF00"/>
                </a:solidFill>
              </a:rPr>
              <a:t>S</a:t>
            </a:r>
            <a:r>
              <a:rPr lang="en-US" dirty="0"/>
              <a:t>elect the process improvement (PDCA)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066800"/>
          </a:xfrm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 b="1"/>
              <a:t>PDCA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817814" y="1600200"/>
            <a:ext cx="7621587" cy="41910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</a:t>
            </a:r>
            <a:r>
              <a:rPr lang="en-US" dirty="0"/>
              <a:t>lan the process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D</a:t>
            </a:r>
            <a:r>
              <a:rPr lang="en-US" dirty="0"/>
              <a:t>o the improvement, data collection and analysis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dirty="0"/>
              <a:t>heck the results and lessons learned</a:t>
            </a:r>
          </a:p>
          <a:p>
            <a:r>
              <a:rPr lang="en-US" sz="4000" dirty="0">
                <a:solidFill>
                  <a:srgbClr val="FFFF00"/>
                </a:solidFill>
              </a:rPr>
              <a:t>A</a:t>
            </a:r>
            <a:r>
              <a:rPr lang="en-US" dirty="0"/>
              <a:t>ct by adopting, adjusting or abandoning the change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/>
              <a:t>Find...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2286000"/>
            <a:ext cx="7772400" cy="41148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2800"/>
              <a:t>Find a process that needs improving</a:t>
            </a:r>
          </a:p>
          <a:p>
            <a:pPr lvl="1"/>
            <a:r>
              <a:rPr lang="en-US" sz="2400"/>
              <a:t>what is the process?  </a:t>
            </a:r>
          </a:p>
          <a:p>
            <a:pPr lvl="1"/>
            <a:r>
              <a:rPr lang="en-US" sz="2400"/>
              <a:t>what are the major process problems?  </a:t>
            </a:r>
          </a:p>
          <a:p>
            <a:pPr lvl="1"/>
            <a:r>
              <a:rPr lang="en-US" sz="2400"/>
              <a:t>are there any perceived boundaries?</a:t>
            </a:r>
          </a:p>
          <a:p>
            <a:pPr lvl="1"/>
            <a:r>
              <a:rPr lang="en-US" sz="2400"/>
              <a:t>are there resource limitations?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818210" y="1371601"/>
            <a:ext cx="381000" cy="207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F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S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/>
              <a:t>Organize...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2057400"/>
            <a:ext cx="7772400" cy="41148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2800"/>
              <a:t>Organize a team</a:t>
            </a:r>
          </a:p>
          <a:p>
            <a:pPr lvl="1"/>
            <a:r>
              <a:rPr lang="en-US" sz="2400"/>
              <a:t>include people knowledgeable about the process</a:t>
            </a:r>
          </a:p>
          <a:p>
            <a:pPr lvl="1"/>
            <a:r>
              <a:rPr lang="en-US" sz="2400"/>
              <a:t>internal customers</a:t>
            </a:r>
          </a:p>
          <a:p>
            <a:pPr lvl="1"/>
            <a:r>
              <a:rPr lang="en-US" sz="2400"/>
              <a:t>external customers</a:t>
            </a:r>
          </a:p>
          <a:p>
            <a:pPr lvl="1"/>
            <a:r>
              <a:rPr lang="en-US" sz="2400"/>
              <a:t>“stakeholders”</a:t>
            </a:r>
          </a:p>
          <a:p>
            <a:pPr lvl="1"/>
            <a:r>
              <a:rPr lang="en-US" sz="2400"/>
              <a:t>interdisciplinary</a:t>
            </a:r>
          </a:p>
          <a:p>
            <a:pPr lvl="1"/>
            <a:r>
              <a:rPr lang="en-US" sz="2400"/>
              <a:t>consultants</a:t>
            </a:r>
          </a:p>
          <a:p>
            <a:pPr lvl="1"/>
            <a:endParaRPr lang="en-US" sz="24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818210" y="1524001"/>
            <a:ext cx="381000" cy="207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F</a:t>
            </a:r>
            <a:br>
              <a:rPr lang="en-US" sz="2000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S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 dirty="0"/>
              <a:t>Clarify...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2209800"/>
            <a:ext cx="7924800" cy="41148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2800" dirty="0"/>
              <a:t>Clarify the current knowledge of the problem</a:t>
            </a:r>
          </a:p>
          <a:p>
            <a:pPr lvl="1"/>
            <a:r>
              <a:rPr lang="en-US" sz="2400" dirty="0"/>
              <a:t>flow of the process as it currently exists</a:t>
            </a:r>
          </a:p>
          <a:p>
            <a:pPr lvl="1"/>
            <a:r>
              <a:rPr lang="en-US" sz="2400" dirty="0"/>
              <a:t>is there needless complexity or redundancy?</a:t>
            </a:r>
          </a:p>
          <a:p>
            <a:pPr lvl="1"/>
            <a:r>
              <a:rPr lang="en-US" sz="2400" dirty="0"/>
              <a:t>how should/could the process work?  </a:t>
            </a:r>
          </a:p>
          <a:p>
            <a:pPr lvl="1"/>
            <a:r>
              <a:rPr lang="en-US" sz="2400" dirty="0"/>
              <a:t>need baseline data - perhaps flowcharting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05000" y="1447801"/>
            <a:ext cx="381000" cy="207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F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S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7772400" cy="1143000"/>
          </a:xfrm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/>
              <a:t>Understand...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981200"/>
            <a:ext cx="7772400" cy="4114800"/>
          </a:xfrm>
          <a:noFill/>
          <a:ln/>
        </p:spPr>
        <p:txBody>
          <a:bodyPr vert="horz" lIns="92075" tIns="46038" rIns="92075" bIns="46038" rtlCol="0">
            <a:normAutofit fontScale="92500"/>
          </a:bodyPr>
          <a:lstStyle/>
          <a:p>
            <a:r>
              <a:rPr lang="en-US" sz="2800"/>
              <a:t>Understand the causes of process variation</a:t>
            </a:r>
          </a:p>
          <a:p>
            <a:pPr lvl="1"/>
            <a:r>
              <a:rPr lang="en-US" sz="2400"/>
              <a:t>what’s broken in the process</a:t>
            </a:r>
          </a:p>
          <a:p>
            <a:pPr lvl="1"/>
            <a:r>
              <a:rPr lang="en-US" sz="2400"/>
              <a:t>what are major causes of variation or poor quality?</a:t>
            </a:r>
          </a:p>
          <a:p>
            <a:pPr lvl="1"/>
            <a:r>
              <a:rPr lang="en-US" sz="2400"/>
              <a:t>What metrics are measurable?</a:t>
            </a:r>
          </a:p>
          <a:p>
            <a:pPr lvl="1"/>
            <a:r>
              <a:rPr lang="en-US" sz="2400"/>
              <a:t>What data will be tracked and collected?  By whom?  Frequency?  </a:t>
            </a:r>
          </a:p>
          <a:p>
            <a:pPr lvl="1"/>
            <a:r>
              <a:rPr lang="en-US" sz="2400"/>
              <a:t>Which causes of variation can be changed to improve the process? 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828800" y="1371601"/>
            <a:ext cx="381000" cy="207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F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S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/>
              <a:t>Select...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2286000"/>
            <a:ext cx="7772400" cy="41148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2800" dirty="0"/>
              <a:t>Select a process improvement</a:t>
            </a:r>
          </a:p>
          <a:p>
            <a:pPr lvl="1"/>
            <a:r>
              <a:rPr lang="en-US" sz="2400" dirty="0"/>
              <a:t>Begin the P-D-C-A Cycle</a:t>
            </a:r>
          </a:p>
          <a:p>
            <a:pPr lvl="1"/>
            <a:r>
              <a:rPr lang="en-US" sz="2400" dirty="0"/>
              <a:t>Select a part of the process to improve</a:t>
            </a:r>
          </a:p>
          <a:p>
            <a:pPr lvl="1"/>
            <a:r>
              <a:rPr lang="en-US" sz="2400" dirty="0"/>
              <a:t>restate issue as a PI initiative - what is the proposed process improvement?  </a:t>
            </a:r>
          </a:p>
          <a:p>
            <a:pPr lvl="1"/>
            <a:endParaRPr lang="en-US" sz="2400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818210" y="1249363"/>
            <a:ext cx="381000" cy="207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Verdana" pitchFamily="34" charset="0"/>
              </a:rPr>
              <a:t>F</a:t>
            </a:r>
            <a:br>
              <a:rPr lang="en-US" sz="2000" dirty="0">
                <a:latin typeface="Verdana" pitchFamily="34" charset="0"/>
              </a:rPr>
            </a:br>
            <a:r>
              <a:rPr lang="en-US" sz="2000" dirty="0">
                <a:latin typeface="Verdana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latin typeface="Verdana" pitchFamily="34" charset="0"/>
              </a:rPr>
              <a:t>S</a:t>
            </a:r>
            <a:endParaRPr lang="en-US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t">
            <a:noAutofit/>
          </a:bodyPr>
          <a:lstStyle/>
          <a:p>
            <a:r>
              <a:rPr lang="en-US"/>
              <a:t>Plan...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2133600"/>
            <a:ext cx="6781800" cy="41148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2800" dirty="0"/>
              <a:t>Plan the improvement</a:t>
            </a:r>
          </a:p>
          <a:p>
            <a:pPr lvl="1"/>
            <a:r>
              <a:rPr lang="en-US" sz="2400" dirty="0"/>
              <a:t>what is the process to be improved?</a:t>
            </a:r>
          </a:p>
          <a:p>
            <a:pPr lvl="1"/>
            <a:r>
              <a:rPr lang="en-US" sz="2400" dirty="0"/>
              <a:t>who will do it?</a:t>
            </a:r>
          </a:p>
          <a:p>
            <a:pPr lvl="1"/>
            <a:r>
              <a:rPr lang="en-US" sz="2400" dirty="0"/>
              <a:t>how will it be tested?</a:t>
            </a:r>
          </a:p>
          <a:p>
            <a:pPr lvl="1"/>
            <a:r>
              <a:rPr lang="en-US" sz="2400" dirty="0"/>
              <a:t>where will it be tested?</a:t>
            </a:r>
          </a:p>
          <a:p>
            <a:pPr lvl="1"/>
            <a:r>
              <a:rPr lang="en-US" sz="2400" dirty="0"/>
              <a:t>when will it be tested?</a:t>
            </a:r>
          </a:p>
          <a:p>
            <a:pPr lvl="1"/>
            <a:r>
              <a:rPr lang="en-US" sz="2400" dirty="0"/>
              <a:t>what data will be collected to measure improvement?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00" y="1307624"/>
            <a:ext cx="1447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Verdana" pitchFamily="34" charset="0"/>
              </a:rPr>
              <a:t>P</a:t>
            </a:r>
            <a:r>
              <a:rPr lang="en-US" sz="2400" dirty="0">
                <a:latin typeface="Verdana" pitchFamily="34" charset="0"/>
              </a:rPr>
              <a:t> D C 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lc_DocId xmlns="be23eda1-9a6b-4c03-be8c-9c7e654b56b7">43JE24CHYYPZ-883899986-54</_dlc_DocId>
    <_dlc_DocIdUrl xmlns="be23eda1-9a6b-4c03-be8c-9c7e654b56b7">
      <Url>https://portal.mamc.amed.ds.army.mil/public/qsd/_layouts/DocIdRedir.aspx?ID=43JE24CHYYPZ-883899986-54</Url>
      <Description>43JE24CHYYPZ-883899986-54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F364A6977AF4F9D95BCEBA03ECE85" ma:contentTypeVersion="0" ma:contentTypeDescription="Create a new document." ma:contentTypeScope="" ma:versionID="aae4662c7ed1083bc6f05f8aed1db75e">
  <xsd:schema xmlns:xsd="http://www.w3.org/2001/XMLSchema" xmlns:xs="http://www.w3.org/2001/XMLSchema" xmlns:p="http://schemas.microsoft.com/office/2006/metadata/properties" xmlns:ns2="be23eda1-9a6b-4c03-be8c-9c7e654b56b7" targetNamespace="http://schemas.microsoft.com/office/2006/metadata/properties" ma:root="true" ma:fieldsID="ff2551eadafa2568d5ea23d0ca19f6a6" ns2:_="">
    <xsd:import namespace="be23eda1-9a6b-4c03-be8c-9c7e654b56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3eda1-9a6b-4c03-be8c-9c7e654b56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FD6874-43CA-4F4E-B189-3C23078E23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3F61EF-4DF1-49F6-B3AA-FA7706CB9304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e23eda1-9a6b-4c03-be8c-9c7e654b56b7"/>
  </ds:schemaRefs>
</ds:datastoreItem>
</file>

<file path=customXml/itemProps3.xml><?xml version="1.0" encoding="utf-8"?>
<ds:datastoreItem xmlns:ds="http://schemas.openxmlformats.org/officeDocument/2006/customXml" ds:itemID="{FC60D307-DDCB-404B-B3F5-39BA1DBA9D7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2031F67-83DD-4DFB-8407-1B5941D7E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3eda1-9a6b-4c03-be8c-9c7e654b5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700</TotalTime>
  <Words>376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Wingdings 3</vt:lpstr>
      <vt:lpstr>Verdana</vt:lpstr>
      <vt:lpstr>Century Gothic</vt:lpstr>
      <vt:lpstr>Goudy Old Style Extrabold</vt:lpstr>
      <vt:lpstr>Ion</vt:lpstr>
      <vt:lpstr>Clip</vt:lpstr>
      <vt:lpstr>PowerPoint Presentation</vt:lpstr>
      <vt:lpstr>FOCUS</vt:lpstr>
      <vt:lpstr>PDCA</vt:lpstr>
      <vt:lpstr>Find...</vt:lpstr>
      <vt:lpstr>Organize...</vt:lpstr>
      <vt:lpstr>Clarify...</vt:lpstr>
      <vt:lpstr>Understand...</vt:lpstr>
      <vt:lpstr>Select...</vt:lpstr>
      <vt:lpstr>Plan... </vt:lpstr>
      <vt:lpstr>Do... </vt:lpstr>
      <vt:lpstr>Check... </vt:lpstr>
      <vt:lpstr>Act...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Services Division</dc:title>
  <dc:creator>Preferred Customer</dc:creator>
  <cp:lastModifiedBy>Bob Marshall</cp:lastModifiedBy>
  <cp:revision>24</cp:revision>
  <cp:lastPrinted>1999-05-10T15:17:20Z</cp:lastPrinted>
  <dcterms:created xsi:type="dcterms:W3CDTF">1997-05-05T17:10:46Z</dcterms:created>
  <dcterms:modified xsi:type="dcterms:W3CDTF">2019-03-14T13:24:24Z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0x010100EACF364A6977AF4F9D95BCEBA03ECE85</vt:lpwstr>
  </property>
  <property fmtid="{D5CDD505-2E9C-101B-9397-08002B2CF9AE}" pid="3" name="Order">
    <vt:r8>86400</vt:r8>
  </property>
  <property fmtid="{D5CDD505-2E9C-101B-9397-08002B2CF9AE}" pid="4" name="_dlc_DocIdItemGuid">
    <vt:lpwstr>5b51b224-9662-425d-b266-efe0a819cbce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