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p:cViewPr varScale="1">
        <p:scale>
          <a:sx n="56" d="100"/>
          <a:sy n="56" d="100"/>
        </p:scale>
        <p:origin x="90" y="1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941150-7E01-4247-8915-F5BBA90A6677}"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20922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941150-7E01-4247-8915-F5BBA90A6677}" type="datetimeFigureOut">
              <a:rPr lang="en-US" smtClean="0"/>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42641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941150-7E01-4247-8915-F5BBA90A6677}"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2441754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941150-7E01-4247-8915-F5BBA90A6677}"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3402851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941150-7E01-4247-8915-F5BBA90A6677}"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3855139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941150-7E01-4247-8915-F5BBA90A6677}"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2713226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941150-7E01-4247-8915-F5BBA90A6677}"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1548488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941150-7E01-4247-8915-F5BBA90A6677}"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2870108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941150-7E01-4247-8915-F5BBA90A6677}"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182450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941150-7E01-4247-8915-F5BBA90A6677}"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381539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941150-7E01-4247-8915-F5BBA90A6677}"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241215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941150-7E01-4247-8915-F5BBA90A6677}" type="datetimeFigureOut">
              <a:rPr lang="en-US" smtClean="0"/>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101209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941150-7E01-4247-8915-F5BBA90A6677}" type="datetimeFigureOut">
              <a:rPr lang="en-US" smtClean="0"/>
              <a:t>7/7/2019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59877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941150-7E01-4247-8915-F5BBA90A6677}" type="datetimeFigureOut">
              <a:rPr lang="en-US" smtClean="0"/>
              <a:t>7/7/2019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305170068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41150-7E01-4247-8915-F5BBA90A6677}" type="datetimeFigureOut">
              <a:rPr lang="en-US" smtClean="0"/>
              <a:t>7/7/2019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409062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941150-7E01-4247-8915-F5BBA90A6677}" type="datetimeFigureOut">
              <a:rPr lang="en-US" smtClean="0"/>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80598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93941150-7E01-4247-8915-F5BBA90A6677}" type="datetimeFigureOut">
              <a:rPr lang="en-US" smtClean="0"/>
              <a:t>7/7/2019</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1551BCC4-BA5F-4584-83DA-C84DC16440AC}" type="slidenum">
              <a:rPr lang="en-US" smtClean="0"/>
              <a:t>‹#›</a:t>
            </a:fld>
            <a:endParaRPr lang="en-US"/>
          </a:p>
        </p:txBody>
      </p:sp>
    </p:spTree>
    <p:extLst>
      <p:ext uri="{BB962C8B-B14F-4D97-AF65-F5344CB8AC3E}">
        <p14:creationId xmlns:p14="http://schemas.microsoft.com/office/powerpoint/2010/main" val="217181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1674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1777043"/>
            <a:ext cx="9905998" cy="4014158"/>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3941150-7E01-4247-8915-F5BBA90A6677}" type="datetimeFigureOut">
              <a:rPr lang="en-US" smtClean="0"/>
              <a:t>7/7/2019</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551BCC4-BA5F-4584-83DA-C84DC16440AC}" type="slidenum">
              <a:rPr lang="en-US" smtClean="0"/>
              <a:t>‹#›</a:t>
            </a:fld>
            <a:endParaRPr lang="en-US"/>
          </a:p>
        </p:txBody>
      </p:sp>
    </p:spTree>
    <p:extLst>
      <p:ext uri="{BB962C8B-B14F-4D97-AF65-F5344CB8AC3E}">
        <p14:creationId xmlns:p14="http://schemas.microsoft.com/office/powerpoint/2010/main" val="115531138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98B2-087F-4EB3-A1FC-54B194864724}"/>
              </a:ext>
            </a:extLst>
          </p:cNvPr>
          <p:cNvSpPr>
            <a:spLocks noGrp="1"/>
          </p:cNvSpPr>
          <p:nvPr>
            <p:ph type="ctrTitle"/>
          </p:nvPr>
        </p:nvSpPr>
        <p:spPr>
          <a:xfrm>
            <a:off x="1751012" y="609601"/>
            <a:ext cx="8676222" cy="2426897"/>
          </a:xfrm>
        </p:spPr>
        <p:txBody>
          <a:bodyPr/>
          <a:lstStyle/>
          <a:p>
            <a:r>
              <a:rPr lang="en-US" dirty="0"/>
              <a:t>Emerging Technologies in Healthcare</a:t>
            </a:r>
          </a:p>
        </p:txBody>
      </p:sp>
      <p:sp>
        <p:nvSpPr>
          <p:cNvPr id="3" name="Subtitle 2">
            <a:extLst>
              <a:ext uri="{FF2B5EF4-FFF2-40B4-BE49-F238E27FC236}">
                <a16:creationId xmlns:a16="http://schemas.microsoft.com/office/drawing/2014/main" id="{DBEDDDA9-161C-4D1E-B323-BF4F915F4DC9}"/>
              </a:ext>
            </a:extLst>
          </p:cNvPr>
          <p:cNvSpPr>
            <a:spLocks noGrp="1"/>
          </p:cNvSpPr>
          <p:nvPr>
            <p:ph type="subTitle" idx="1"/>
          </p:nvPr>
        </p:nvSpPr>
        <p:spPr>
          <a:xfrm>
            <a:off x="1751012" y="3334104"/>
            <a:ext cx="8676222" cy="1203388"/>
          </a:xfrm>
        </p:spPr>
        <p:txBody>
          <a:bodyPr/>
          <a:lstStyle/>
          <a:p>
            <a:r>
              <a:rPr lang="en-US" dirty="0"/>
              <a:t>Bob Marshall, MD MPH MISM FAAFP</a:t>
            </a:r>
          </a:p>
          <a:p>
            <a:r>
              <a:rPr lang="en-US" dirty="0"/>
              <a:t>DoD/MAMC Clinical Informatics Fellowship</a:t>
            </a:r>
          </a:p>
        </p:txBody>
      </p:sp>
      <p:pic>
        <p:nvPicPr>
          <p:cNvPr id="5" name="Picture 4" descr="A screenshot of a cell phone&#10;&#10;Description automatically generated">
            <a:extLst>
              <a:ext uri="{FF2B5EF4-FFF2-40B4-BE49-F238E27FC236}">
                <a16:creationId xmlns:a16="http://schemas.microsoft.com/office/drawing/2014/main" id="{A83211F1-2F85-4E42-9E86-91218BD41DA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952943" y="4822162"/>
            <a:ext cx="3239057" cy="2035838"/>
          </a:xfrm>
          <a:prstGeom prst="rect">
            <a:avLst/>
          </a:prstGeom>
          <a:ln>
            <a:noFill/>
          </a:ln>
          <a:effectLst>
            <a:softEdge rad="112500"/>
          </a:effectLst>
        </p:spPr>
      </p:pic>
    </p:spTree>
    <p:extLst>
      <p:ext uri="{BB962C8B-B14F-4D97-AF65-F5344CB8AC3E}">
        <p14:creationId xmlns:p14="http://schemas.microsoft.com/office/powerpoint/2010/main" val="428150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A5F0-2AE3-4780-B06D-B14F64F234F1}"/>
              </a:ext>
            </a:extLst>
          </p:cNvPr>
          <p:cNvSpPr>
            <a:spLocks noGrp="1"/>
          </p:cNvSpPr>
          <p:nvPr>
            <p:ph type="title"/>
          </p:nvPr>
        </p:nvSpPr>
        <p:spPr/>
        <p:txBody>
          <a:bodyPr/>
          <a:lstStyle/>
          <a:p>
            <a:r>
              <a:rPr lang="en-US" dirty="0"/>
              <a:t>3D Printing Market Projections</a:t>
            </a:r>
          </a:p>
        </p:txBody>
      </p:sp>
      <p:sp>
        <p:nvSpPr>
          <p:cNvPr id="3" name="Content Placeholder 2">
            <a:extLst>
              <a:ext uri="{FF2B5EF4-FFF2-40B4-BE49-F238E27FC236}">
                <a16:creationId xmlns:a16="http://schemas.microsoft.com/office/drawing/2014/main" id="{654340A6-131D-41C7-BD1F-9032B238A9F2}"/>
              </a:ext>
            </a:extLst>
          </p:cNvPr>
          <p:cNvSpPr>
            <a:spLocks noGrp="1"/>
          </p:cNvSpPr>
          <p:nvPr>
            <p:ph idx="1"/>
          </p:nvPr>
        </p:nvSpPr>
        <p:spPr/>
        <p:txBody>
          <a:bodyPr/>
          <a:lstStyle/>
          <a:p>
            <a:r>
              <a:rPr lang="en-US" dirty="0">
                <a:effectLst/>
              </a:rPr>
              <a:t>The global 3D bioprinting market is projected to reach $1.8 billion by 2027</a:t>
            </a:r>
          </a:p>
          <a:p>
            <a:r>
              <a:rPr lang="en-US" dirty="0">
                <a:effectLst/>
              </a:rPr>
              <a:t>3D bioprinting furthers the study and research of the molecular basis of diseases via testing models manufactured with 3D-printed human tissue cells</a:t>
            </a:r>
            <a:endParaRPr lang="en-US" dirty="0"/>
          </a:p>
        </p:txBody>
      </p:sp>
    </p:spTree>
    <p:extLst>
      <p:ext uri="{BB962C8B-B14F-4D97-AF65-F5344CB8AC3E}">
        <p14:creationId xmlns:p14="http://schemas.microsoft.com/office/powerpoint/2010/main" val="110905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0A43-5FC0-41FD-AB3C-C25C41E4BB2A}"/>
              </a:ext>
            </a:extLst>
          </p:cNvPr>
          <p:cNvSpPr>
            <a:spLocks noGrp="1"/>
          </p:cNvSpPr>
          <p:nvPr>
            <p:ph type="title"/>
          </p:nvPr>
        </p:nvSpPr>
        <p:spPr/>
        <p:txBody>
          <a:bodyPr/>
          <a:lstStyle/>
          <a:p>
            <a:r>
              <a:rPr lang="en-US" dirty="0"/>
              <a:t>3D Bioprinting in Healthcare</a:t>
            </a:r>
          </a:p>
        </p:txBody>
      </p:sp>
      <p:sp>
        <p:nvSpPr>
          <p:cNvPr id="3" name="Content Placeholder 2">
            <a:extLst>
              <a:ext uri="{FF2B5EF4-FFF2-40B4-BE49-F238E27FC236}">
                <a16:creationId xmlns:a16="http://schemas.microsoft.com/office/drawing/2014/main" id="{63EDFD43-DDB6-4E09-A713-FBD706396174}"/>
              </a:ext>
            </a:extLst>
          </p:cNvPr>
          <p:cNvSpPr>
            <a:spLocks noGrp="1"/>
          </p:cNvSpPr>
          <p:nvPr>
            <p:ph idx="1"/>
          </p:nvPr>
        </p:nvSpPr>
        <p:spPr/>
        <p:txBody>
          <a:bodyPr/>
          <a:lstStyle/>
          <a:p>
            <a:r>
              <a:rPr lang="en-US" dirty="0">
                <a:effectLst/>
              </a:rPr>
              <a:t>Bioprinting living human tissue using stem cell bio-ink has the potential to reduce the shortage of organs for life-saving transplants. </a:t>
            </a:r>
          </a:p>
          <a:p>
            <a:r>
              <a:rPr lang="en-US" dirty="0">
                <a:effectLst/>
              </a:rPr>
              <a:t>This is a work in progress: The company Organovo made a human liver model out of 3D bio-printed liver tissues, which are being used for drug testing and development</a:t>
            </a:r>
          </a:p>
          <a:p>
            <a:r>
              <a:rPr lang="en-US" dirty="0">
                <a:effectLst/>
              </a:rPr>
              <a:t>3D-printed drugs can be tailored to specific patient needs, such as the FDA-approved </a:t>
            </a:r>
            <a:r>
              <a:rPr lang="en-US" dirty="0" err="1">
                <a:effectLst/>
              </a:rPr>
              <a:t>Sprintam</a:t>
            </a:r>
            <a:r>
              <a:rPr lang="en-US" dirty="0">
                <a:effectLst/>
              </a:rPr>
              <a:t>*</a:t>
            </a:r>
            <a:endParaRPr lang="en-US" dirty="0"/>
          </a:p>
        </p:txBody>
      </p:sp>
    </p:spTree>
    <p:extLst>
      <p:ext uri="{BB962C8B-B14F-4D97-AF65-F5344CB8AC3E}">
        <p14:creationId xmlns:p14="http://schemas.microsoft.com/office/powerpoint/2010/main" val="65660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AD5B8-46B4-4FD2-AD6A-54E39BEFE0B1}"/>
              </a:ext>
            </a:extLst>
          </p:cNvPr>
          <p:cNvSpPr>
            <a:spLocks noGrp="1"/>
          </p:cNvSpPr>
          <p:nvPr>
            <p:ph type="title"/>
          </p:nvPr>
        </p:nvSpPr>
        <p:spPr/>
        <p:txBody>
          <a:bodyPr/>
          <a:lstStyle/>
          <a:p>
            <a:r>
              <a:rPr lang="en-US" dirty="0" err="1"/>
              <a:t>Sprintam</a:t>
            </a:r>
            <a:r>
              <a:rPr lang="en-US" dirty="0"/>
              <a:t>®</a:t>
            </a:r>
          </a:p>
        </p:txBody>
      </p:sp>
      <p:sp>
        <p:nvSpPr>
          <p:cNvPr id="3" name="Content Placeholder 2">
            <a:extLst>
              <a:ext uri="{FF2B5EF4-FFF2-40B4-BE49-F238E27FC236}">
                <a16:creationId xmlns:a16="http://schemas.microsoft.com/office/drawing/2014/main" id="{04DF1060-6C62-4BE1-92A3-0D5E49AC5167}"/>
              </a:ext>
            </a:extLst>
          </p:cNvPr>
          <p:cNvSpPr>
            <a:spLocks noGrp="1"/>
          </p:cNvSpPr>
          <p:nvPr>
            <p:ph idx="1"/>
          </p:nvPr>
        </p:nvSpPr>
        <p:spPr/>
        <p:txBody>
          <a:bodyPr/>
          <a:lstStyle/>
          <a:p>
            <a:r>
              <a:rPr lang="en-US" dirty="0">
                <a:effectLst/>
              </a:rPr>
              <a:t>SPRITAM</a:t>
            </a:r>
            <a:r>
              <a:rPr lang="en-US" baseline="30000" dirty="0">
                <a:effectLst/>
              </a:rPr>
              <a:t>®</a:t>
            </a:r>
            <a:r>
              <a:rPr lang="en-US" dirty="0">
                <a:effectLst/>
              </a:rPr>
              <a:t> (levetiracetam) Tablets for Oral Suspension is an oral adjunctive prescription medicine for certain types of epilepsy that your patients may find surprisingly easy to take</a:t>
            </a:r>
          </a:p>
          <a:p>
            <a:r>
              <a:rPr lang="en-US" dirty="0">
                <a:effectLst/>
              </a:rPr>
              <a:t>Rapidly disintegrates in the mouth with just a sip of liquid (average time – 11 seconds)</a:t>
            </a:r>
          </a:p>
          <a:p>
            <a:r>
              <a:rPr lang="en-US" dirty="0" err="1">
                <a:effectLst/>
              </a:rPr>
              <a:t>ZipDose</a:t>
            </a:r>
            <a:r>
              <a:rPr lang="en-US" baseline="30000" dirty="0">
                <a:effectLst/>
              </a:rPr>
              <a:t>®</a:t>
            </a:r>
            <a:r>
              <a:rPr lang="en-US" dirty="0">
                <a:effectLst/>
              </a:rPr>
              <a:t> Technology is a proprietary platform that produces </a:t>
            </a:r>
            <a:r>
              <a:rPr lang="en-US" dirty="0" err="1">
                <a:effectLst/>
              </a:rPr>
              <a:t>orodispersible</a:t>
            </a:r>
            <a:r>
              <a:rPr lang="en-US" dirty="0">
                <a:effectLst/>
              </a:rPr>
              <a:t> formulations of highly prescribed medications that rapidly disintegrate within seconds</a:t>
            </a:r>
          </a:p>
          <a:p>
            <a:r>
              <a:rPr lang="en-US" dirty="0">
                <a:effectLst/>
              </a:rPr>
              <a:t>It is the first and only drug-formulation platform that utilizes 3D printing (3DP)</a:t>
            </a:r>
            <a:endParaRPr lang="en-US" dirty="0"/>
          </a:p>
        </p:txBody>
      </p:sp>
    </p:spTree>
    <p:extLst>
      <p:ext uri="{BB962C8B-B14F-4D97-AF65-F5344CB8AC3E}">
        <p14:creationId xmlns:p14="http://schemas.microsoft.com/office/powerpoint/2010/main" val="2780924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D3DC3-EECD-4AF4-AFDD-408E218DBFAD}"/>
              </a:ext>
            </a:extLst>
          </p:cNvPr>
          <p:cNvSpPr>
            <a:spLocks noGrp="1"/>
          </p:cNvSpPr>
          <p:nvPr>
            <p:ph type="title"/>
          </p:nvPr>
        </p:nvSpPr>
        <p:spPr/>
        <p:txBody>
          <a:bodyPr/>
          <a:lstStyle/>
          <a:p>
            <a:r>
              <a:rPr lang="en-US" dirty="0"/>
              <a:t>Nanomedicine</a:t>
            </a:r>
          </a:p>
        </p:txBody>
      </p:sp>
      <p:sp>
        <p:nvSpPr>
          <p:cNvPr id="3" name="Content Placeholder 2">
            <a:extLst>
              <a:ext uri="{FF2B5EF4-FFF2-40B4-BE49-F238E27FC236}">
                <a16:creationId xmlns:a16="http://schemas.microsoft.com/office/drawing/2014/main" id="{77290750-FE23-4F7B-92C4-F6D6E0F5E31F}"/>
              </a:ext>
            </a:extLst>
          </p:cNvPr>
          <p:cNvSpPr>
            <a:spLocks noGrp="1"/>
          </p:cNvSpPr>
          <p:nvPr>
            <p:ph idx="1"/>
          </p:nvPr>
        </p:nvSpPr>
        <p:spPr/>
        <p:txBody>
          <a:bodyPr/>
          <a:lstStyle/>
          <a:p>
            <a:r>
              <a:rPr lang="en-US" dirty="0">
                <a:effectLst/>
              </a:rPr>
              <a:t>Nanomedicine uses nanotechnology – that is, the study of molecular structure – for developing precise devices to advance biomedical research and clinical practice</a:t>
            </a:r>
            <a:endParaRPr lang="en-US" dirty="0"/>
          </a:p>
        </p:txBody>
      </p:sp>
    </p:spTree>
    <p:extLst>
      <p:ext uri="{BB962C8B-B14F-4D97-AF65-F5344CB8AC3E}">
        <p14:creationId xmlns:p14="http://schemas.microsoft.com/office/powerpoint/2010/main" val="677243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DF70-601A-4ECF-B1B9-61E99C5402DA}"/>
              </a:ext>
            </a:extLst>
          </p:cNvPr>
          <p:cNvSpPr>
            <a:spLocks noGrp="1"/>
          </p:cNvSpPr>
          <p:nvPr>
            <p:ph type="title"/>
          </p:nvPr>
        </p:nvSpPr>
        <p:spPr/>
        <p:txBody>
          <a:bodyPr/>
          <a:lstStyle/>
          <a:p>
            <a:r>
              <a:rPr lang="en-US" dirty="0"/>
              <a:t>Use in Healthcare</a:t>
            </a:r>
          </a:p>
        </p:txBody>
      </p:sp>
      <p:sp>
        <p:nvSpPr>
          <p:cNvPr id="3" name="Content Placeholder 2">
            <a:extLst>
              <a:ext uri="{FF2B5EF4-FFF2-40B4-BE49-F238E27FC236}">
                <a16:creationId xmlns:a16="http://schemas.microsoft.com/office/drawing/2014/main" id="{70E0F5E5-2C52-4A8C-A7E9-06CCE11DC1B5}"/>
              </a:ext>
            </a:extLst>
          </p:cNvPr>
          <p:cNvSpPr>
            <a:spLocks noGrp="1"/>
          </p:cNvSpPr>
          <p:nvPr>
            <p:ph idx="1"/>
          </p:nvPr>
        </p:nvSpPr>
        <p:spPr/>
        <p:txBody>
          <a:bodyPr/>
          <a:lstStyle/>
          <a:p>
            <a:r>
              <a:rPr lang="en-US" dirty="0">
                <a:effectLst/>
              </a:rPr>
              <a:t>Nanorobots injected into a patient’s bloodstream can be used for drug delivery and disease monitoring</a:t>
            </a:r>
          </a:p>
          <a:p>
            <a:r>
              <a:rPr lang="en-US" dirty="0">
                <a:effectLst/>
              </a:rPr>
              <a:t>Therapeutic nanoparticles also have multiple applications in cancer patients, like improving circulation and delivering more sensitive diagnosis and imaging</a:t>
            </a:r>
            <a:endParaRPr lang="en-US" dirty="0"/>
          </a:p>
        </p:txBody>
      </p:sp>
    </p:spTree>
    <p:extLst>
      <p:ext uri="{BB962C8B-B14F-4D97-AF65-F5344CB8AC3E}">
        <p14:creationId xmlns:p14="http://schemas.microsoft.com/office/powerpoint/2010/main" val="49013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1FBF-550E-45CF-8057-B8590ED77557}"/>
              </a:ext>
            </a:extLst>
          </p:cNvPr>
          <p:cNvSpPr>
            <a:spLocks noGrp="1"/>
          </p:cNvSpPr>
          <p:nvPr>
            <p:ph type="title"/>
          </p:nvPr>
        </p:nvSpPr>
        <p:spPr/>
        <p:txBody>
          <a:bodyPr/>
          <a:lstStyle/>
          <a:p>
            <a:r>
              <a:rPr lang="en-US" dirty="0"/>
              <a:t>Nanomedicine Health Informatics</a:t>
            </a:r>
          </a:p>
        </p:txBody>
      </p:sp>
      <p:sp>
        <p:nvSpPr>
          <p:cNvPr id="3" name="Content Placeholder 2">
            <a:extLst>
              <a:ext uri="{FF2B5EF4-FFF2-40B4-BE49-F238E27FC236}">
                <a16:creationId xmlns:a16="http://schemas.microsoft.com/office/drawing/2014/main" id="{60F6A06B-13A6-4107-A518-5F98FAE89DD6}"/>
              </a:ext>
            </a:extLst>
          </p:cNvPr>
          <p:cNvSpPr>
            <a:spLocks noGrp="1"/>
          </p:cNvSpPr>
          <p:nvPr>
            <p:ph idx="1"/>
          </p:nvPr>
        </p:nvSpPr>
        <p:spPr/>
        <p:txBody>
          <a:bodyPr/>
          <a:lstStyle/>
          <a:p>
            <a:r>
              <a:rPr lang="en-US" dirty="0">
                <a:effectLst/>
              </a:rPr>
              <a:t>Nanomedicine informatics is necessary for integrating large, complex data sets at the nano level, implementing nanoparticles in living organisms, and smart drug delivery</a:t>
            </a:r>
          </a:p>
          <a:p>
            <a:r>
              <a:rPr lang="en-US" dirty="0">
                <a:effectLst/>
              </a:rPr>
              <a:t>The National Cancer Institute’s Biomedical Informatics Grid (</a:t>
            </a:r>
            <a:r>
              <a:rPr lang="en-US" dirty="0" err="1">
                <a:effectLst/>
              </a:rPr>
              <a:t>caBIG</a:t>
            </a:r>
            <a:r>
              <a:rPr lang="en-US" dirty="0">
                <a:effectLst/>
              </a:rPr>
              <a:t>) project established a collaborative research network for sharing cancer research data</a:t>
            </a:r>
            <a:endParaRPr lang="en-US" dirty="0"/>
          </a:p>
        </p:txBody>
      </p:sp>
    </p:spTree>
    <p:extLst>
      <p:ext uri="{BB962C8B-B14F-4D97-AF65-F5344CB8AC3E}">
        <p14:creationId xmlns:p14="http://schemas.microsoft.com/office/powerpoint/2010/main" val="174712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F222-C173-49F0-AB21-F84155DF6518}"/>
              </a:ext>
            </a:extLst>
          </p:cNvPr>
          <p:cNvSpPr>
            <a:spLocks noGrp="1"/>
          </p:cNvSpPr>
          <p:nvPr>
            <p:ph type="title"/>
          </p:nvPr>
        </p:nvSpPr>
        <p:spPr/>
        <p:txBody>
          <a:bodyPr/>
          <a:lstStyle/>
          <a:p>
            <a:r>
              <a:rPr lang="en-US" dirty="0"/>
              <a:t>Cloud Computing</a:t>
            </a:r>
          </a:p>
        </p:txBody>
      </p:sp>
      <p:sp>
        <p:nvSpPr>
          <p:cNvPr id="3" name="Content Placeholder 2">
            <a:extLst>
              <a:ext uri="{FF2B5EF4-FFF2-40B4-BE49-F238E27FC236}">
                <a16:creationId xmlns:a16="http://schemas.microsoft.com/office/drawing/2014/main" id="{11FE83A0-32DB-4FE4-A33A-9CC987D9C971}"/>
              </a:ext>
            </a:extLst>
          </p:cNvPr>
          <p:cNvSpPr>
            <a:spLocks noGrp="1"/>
          </p:cNvSpPr>
          <p:nvPr>
            <p:ph idx="1"/>
          </p:nvPr>
        </p:nvSpPr>
        <p:spPr/>
        <p:txBody>
          <a:bodyPr/>
          <a:lstStyle/>
          <a:p>
            <a:r>
              <a:rPr lang="en-US" dirty="0">
                <a:effectLst/>
              </a:rPr>
              <a:t>Cloud computing enables the delivery and access to computing services and resources over the internet, including developmental platforms, databases, and analytics</a:t>
            </a:r>
            <a:endParaRPr lang="en-US" dirty="0"/>
          </a:p>
        </p:txBody>
      </p:sp>
    </p:spTree>
    <p:extLst>
      <p:ext uri="{BB962C8B-B14F-4D97-AF65-F5344CB8AC3E}">
        <p14:creationId xmlns:p14="http://schemas.microsoft.com/office/powerpoint/2010/main" val="207010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D930-66C7-492F-A716-CA6E95D2E3D6}"/>
              </a:ext>
            </a:extLst>
          </p:cNvPr>
          <p:cNvSpPr>
            <a:spLocks noGrp="1"/>
          </p:cNvSpPr>
          <p:nvPr>
            <p:ph type="title"/>
          </p:nvPr>
        </p:nvSpPr>
        <p:spPr/>
        <p:txBody>
          <a:bodyPr/>
          <a:lstStyle/>
          <a:p>
            <a:r>
              <a:rPr lang="en-US" dirty="0"/>
              <a:t>Cloud Computing Market Projections</a:t>
            </a:r>
          </a:p>
        </p:txBody>
      </p:sp>
      <p:sp>
        <p:nvSpPr>
          <p:cNvPr id="3" name="Content Placeholder 2">
            <a:extLst>
              <a:ext uri="{FF2B5EF4-FFF2-40B4-BE49-F238E27FC236}">
                <a16:creationId xmlns:a16="http://schemas.microsoft.com/office/drawing/2014/main" id="{A1BAD2B2-D730-4F0C-B421-187B8847A61C}"/>
              </a:ext>
            </a:extLst>
          </p:cNvPr>
          <p:cNvSpPr>
            <a:spLocks noGrp="1"/>
          </p:cNvSpPr>
          <p:nvPr>
            <p:ph idx="1"/>
          </p:nvPr>
        </p:nvSpPr>
        <p:spPr/>
        <p:txBody>
          <a:bodyPr/>
          <a:lstStyle/>
          <a:p>
            <a:r>
              <a:rPr lang="en-US" dirty="0">
                <a:effectLst/>
              </a:rPr>
              <a:t>The global market revenue for public cloud services is poised to grow from $219.6 billion in 2016 to $411.4 billion in 2020</a:t>
            </a:r>
          </a:p>
          <a:p>
            <a:r>
              <a:rPr lang="en-US" dirty="0">
                <a:effectLst/>
              </a:rPr>
              <a:t>The global market for cloud computing in health care is projected to increase from $20.2 billion in 2017 to $35 billion in 2022</a:t>
            </a:r>
            <a:endParaRPr lang="en-US" dirty="0"/>
          </a:p>
        </p:txBody>
      </p:sp>
    </p:spTree>
    <p:extLst>
      <p:ext uri="{BB962C8B-B14F-4D97-AF65-F5344CB8AC3E}">
        <p14:creationId xmlns:p14="http://schemas.microsoft.com/office/powerpoint/2010/main" val="3390309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1AE5-5E84-4DC1-8E12-0D5696F19657}"/>
              </a:ext>
            </a:extLst>
          </p:cNvPr>
          <p:cNvSpPr>
            <a:spLocks noGrp="1"/>
          </p:cNvSpPr>
          <p:nvPr>
            <p:ph type="title"/>
          </p:nvPr>
        </p:nvSpPr>
        <p:spPr/>
        <p:txBody>
          <a:bodyPr/>
          <a:lstStyle/>
          <a:p>
            <a:r>
              <a:rPr lang="en-US" dirty="0"/>
              <a:t>Cloud Computing in Healthcare</a:t>
            </a:r>
          </a:p>
        </p:txBody>
      </p:sp>
      <p:sp>
        <p:nvSpPr>
          <p:cNvPr id="3" name="Content Placeholder 2">
            <a:extLst>
              <a:ext uri="{FF2B5EF4-FFF2-40B4-BE49-F238E27FC236}">
                <a16:creationId xmlns:a16="http://schemas.microsoft.com/office/drawing/2014/main" id="{2D6175B0-4959-455D-942A-CA6209338C6B}"/>
              </a:ext>
            </a:extLst>
          </p:cNvPr>
          <p:cNvSpPr>
            <a:spLocks noGrp="1"/>
          </p:cNvSpPr>
          <p:nvPr>
            <p:ph idx="1"/>
          </p:nvPr>
        </p:nvSpPr>
        <p:spPr/>
        <p:txBody>
          <a:bodyPr/>
          <a:lstStyle/>
          <a:p>
            <a:r>
              <a:rPr lang="en-US" dirty="0">
                <a:effectLst/>
              </a:rPr>
              <a:t>Cloud computing’s capacity for high-volume data storage can result in lower costs for health care organizations</a:t>
            </a:r>
          </a:p>
          <a:p>
            <a:r>
              <a:rPr lang="en-US" dirty="0">
                <a:effectLst/>
              </a:rPr>
              <a:t>Real-time information sharing can also lead to better communication, especially in times of disaster </a:t>
            </a:r>
          </a:p>
          <a:p>
            <a:r>
              <a:rPr lang="en-US" dirty="0">
                <a:effectLst/>
              </a:rPr>
              <a:t>Additionally, remote patient monitoring and doctor interactions can produce better patient care</a:t>
            </a:r>
          </a:p>
          <a:p>
            <a:r>
              <a:rPr lang="en-US" dirty="0">
                <a:effectLst/>
              </a:rPr>
              <a:t>Finally, faster data sharing can lead to improved medical research</a:t>
            </a:r>
            <a:endParaRPr lang="en-US" dirty="0"/>
          </a:p>
        </p:txBody>
      </p:sp>
    </p:spTree>
    <p:extLst>
      <p:ext uri="{BB962C8B-B14F-4D97-AF65-F5344CB8AC3E}">
        <p14:creationId xmlns:p14="http://schemas.microsoft.com/office/powerpoint/2010/main" val="400256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ED13-109C-4D7A-8CD6-08164AF52F39}"/>
              </a:ext>
            </a:extLst>
          </p:cNvPr>
          <p:cNvSpPr>
            <a:spLocks noGrp="1"/>
          </p:cNvSpPr>
          <p:nvPr>
            <p:ph type="title"/>
          </p:nvPr>
        </p:nvSpPr>
        <p:spPr/>
        <p:txBody>
          <a:bodyPr/>
          <a:lstStyle/>
          <a:p>
            <a:r>
              <a:rPr lang="en-US" dirty="0"/>
              <a:t>Cloud Computing Health Informatics</a:t>
            </a:r>
          </a:p>
        </p:txBody>
      </p:sp>
      <p:sp>
        <p:nvSpPr>
          <p:cNvPr id="3" name="Content Placeholder 2">
            <a:extLst>
              <a:ext uri="{FF2B5EF4-FFF2-40B4-BE49-F238E27FC236}">
                <a16:creationId xmlns:a16="http://schemas.microsoft.com/office/drawing/2014/main" id="{4220D280-FE2A-49C1-8ABC-91A5C5BEE9C9}"/>
              </a:ext>
            </a:extLst>
          </p:cNvPr>
          <p:cNvSpPr>
            <a:spLocks noGrp="1"/>
          </p:cNvSpPr>
          <p:nvPr>
            <p:ph idx="1"/>
          </p:nvPr>
        </p:nvSpPr>
        <p:spPr/>
        <p:txBody>
          <a:bodyPr/>
          <a:lstStyle/>
          <a:p>
            <a:r>
              <a:rPr lang="en-US" dirty="0">
                <a:effectLst/>
              </a:rPr>
              <a:t>Health informatics relies on access to vast amounts of medical data and patient electronic health records (EHRs) to inform decisions and improve the quality of healthcare</a:t>
            </a:r>
          </a:p>
          <a:p>
            <a:r>
              <a:rPr lang="en-US" dirty="0">
                <a:effectLst/>
              </a:rPr>
              <a:t>Cloud computing allows for safe and affordable data storage with portable access to health informaticists</a:t>
            </a:r>
          </a:p>
          <a:p>
            <a:r>
              <a:rPr lang="en-US" dirty="0">
                <a:effectLst/>
              </a:rPr>
              <a:t>There is greater access to large amounts of patient health and medical research data than ever before, much of which is now being moved to the cloud</a:t>
            </a:r>
          </a:p>
          <a:p>
            <a:r>
              <a:rPr lang="en-US" dirty="0">
                <a:effectLst/>
              </a:rPr>
              <a:t>Health informatics is a necessary field for managing this huge amount of complex data and making it available and useful for health care  end users</a:t>
            </a:r>
          </a:p>
          <a:p>
            <a:endParaRPr lang="en-US" dirty="0"/>
          </a:p>
        </p:txBody>
      </p:sp>
    </p:spTree>
    <p:extLst>
      <p:ext uri="{BB962C8B-B14F-4D97-AF65-F5344CB8AC3E}">
        <p14:creationId xmlns:p14="http://schemas.microsoft.com/office/powerpoint/2010/main" val="403027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0BDF-96C1-44F6-8178-D0E84C583588}"/>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0263308-F8AC-49A6-8AE1-95891DF13AC5}"/>
              </a:ext>
            </a:extLst>
          </p:cNvPr>
          <p:cNvSpPr>
            <a:spLocks noGrp="1"/>
          </p:cNvSpPr>
          <p:nvPr>
            <p:ph idx="1"/>
          </p:nvPr>
        </p:nvSpPr>
        <p:spPr/>
        <p:txBody>
          <a:bodyPr/>
          <a:lstStyle/>
          <a:p>
            <a:r>
              <a:rPr lang="en-US" dirty="0"/>
              <a:t>List each of the emerging technologies</a:t>
            </a:r>
          </a:p>
          <a:p>
            <a:r>
              <a:rPr lang="en-US" dirty="0"/>
              <a:t>Review the market projections for each</a:t>
            </a:r>
          </a:p>
          <a:p>
            <a:r>
              <a:rPr lang="en-US" dirty="0"/>
              <a:t>Review how each is or will be used in healthcare</a:t>
            </a:r>
          </a:p>
        </p:txBody>
      </p:sp>
    </p:spTree>
    <p:extLst>
      <p:ext uri="{BB962C8B-B14F-4D97-AF65-F5344CB8AC3E}">
        <p14:creationId xmlns:p14="http://schemas.microsoft.com/office/powerpoint/2010/main" val="3439754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8DC1-85C3-4486-8CDE-A6E360799437}"/>
              </a:ext>
            </a:extLst>
          </p:cNvPr>
          <p:cNvSpPr>
            <a:spLocks noGrp="1"/>
          </p:cNvSpPr>
          <p:nvPr>
            <p:ph type="title"/>
          </p:nvPr>
        </p:nvSpPr>
        <p:spPr/>
        <p:txBody>
          <a:bodyPr/>
          <a:lstStyle/>
          <a:p>
            <a:r>
              <a:rPr lang="en-US" dirty="0"/>
              <a:t>Blockchain</a:t>
            </a:r>
          </a:p>
        </p:txBody>
      </p:sp>
      <p:sp>
        <p:nvSpPr>
          <p:cNvPr id="3" name="Content Placeholder 2">
            <a:extLst>
              <a:ext uri="{FF2B5EF4-FFF2-40B4-BE49-F238E27FC236}">
                <a16:creationId xmlns:a16="http://schemas.microsoft.com/office/drawing/2014/main" id="{EED5F3EC-761D-4735-BA26-8C26B0158124}"/>
              </a:ext>
            </a:extLst>
          </p:cNvPr>
          <p:cNvSpPr>
            <a:spLocks noGrp="1"/>
          </p:cNvSpPr>
          <p:nvPr>
            <p:ph idx="1"/>
          </p:nvPr>
        </p:nvSpPr>
        <p:spPr/>
        <p:txBody>
          <a:bodyPr/>
          <a:lstStyle/>
          <a:p>
            <a:r>
              <a:rPr lang="en-US" dirty="0"/>
              <a:t>The blockchain is generally defined as a decentralized system in which transactional or historical records are recorded, stored, and maintained across a peer-to-peer network of personal computers called nodes</a:t>
            </a:r>
          </a:p>
          <a:p>
            <a:r>
              <a:rPr lang="en-US" dirty="0"/>
              <a:t>In other words, it’s an immutable, public digital ledger which is a much akin to a database</a:t>
            </a:r>
          </a:p>
          <a:p>
            <a:r>
              <a:rPr lang="en-US" dirty="0"/>
              <a:t>The blockchain is indeed a powerful and disruptive technology that can cause a seismic shift in just about any industry</a:t>
            </a:r>
          </a:p>
        </p:txBody>
      </p:sp>
    </p:spTree>
    <p:extLst>
      <p:ext uri="{BB962C8B-B14F-4D97-AF65-F5344CB8AC3E}">
        <p14:creationId xmlns:p14="http://schemas.microsoft.com/office/powerpoint/2010/main" val="197182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C6E7-0EFD-471A-986D-3202D7F83CFF}"/>
              </a:ext>
            </a:extLst>
          </p:cNvPr>
          <p:cNvSpPr>
            <a:spLocks noGrp="1"/>
          </p:cNvSpPr>
          <p:nvPr>
            <p:ph type="title"/>
          </p:nvPr>
        </p:nvSpPr>
        <p:spPr/>
        <p:txBody>
          <a:bodyPr/>
          <a:lstStyle/>
          <a:p>
            <a:r>
              <a:rPr lang="en-US" dirty="0"/>
              <a:t>Blockchain Market Predictions</a:t>
            </a:r>
          </a:p>
        </p:txBody>
      </p:sp>
      <p:sp>
        <p:nvSpPr>
          <p:cNvPr id="3" name="Content Placeholder 2">
            <a:extLst>
              <a:ext uri="{FF2B5EF4-FFF2-40B4-BE49-F238E27FC236}">
                <a16:creationId xmlns:a16="http://schemas.microsoft.com/office/drawing/2014/main" id="{A5A7C7FA-A4C2-46B7-B5A1-A01A7D716B29}"/>
              </a:ext>
            </a:extLst>
          </p:cNvPr>
          <p:cNvSpPr>
            <a:spLocks noGrp="1"/>
          </p:cNvSpPr>
          <p:nvPr>
            <p:ph idx="1"/>
          </p:nvPr>
        </p:nvSpPr>
        <p:spPr/>
        <p:txBody>
          <a:bodyPr/>
          <a:lstStyle/>
          <a:p>
            <a:r>
              <a:rPr lang="en-US" dirty="0"/>
              <a:t>40 percent of health execs see blockchain as a top 5 priority</a:t>
            </a:r>
          </a:p>
          <a:p>
            <a:r>
              <a:rPr lang="en-US" dirty="0"/>
              <a:t>the global healthcare market spend on blockchain is expected to hit $5.61 billion by 2025</a:t>
            </a:r>
          </a:p>
          <a:p>
            <a:r>
              <a:rPr lang="en-US" dirty="0"/>
              <a:t>The adoption of the blockchain technology could save the healthcare industry up to $100-$150 billion per year by 2025 in data breach-related costs, IT costs, operations costs, support function costs and personnel costs, and through a reduction in frauds and counterfeit products</a:t>
            </a:r>
          </a:p>
        </p:txBody>
      </p:sp>
    </p:spTree>
    <p:extLst>
      <p:ext uri="{BB962C8B-B14F-4D97-AF65-F5344CB8AC3E}">
        <p14:creationId xmlns:p14="http://schemas.microsoft.com/office/powerpoint/2010/main" val="2689248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0B95-406E-40CC-86C1-E0150C054869}"/>
              </a:ext>
            </a:extLst>
          </p:cNvPr>
          <p:cNvSpPr>
            <a:spLocks noGrp="1"/>
          </p:cNvSpPr>
          <p:nvPr>
            <p:ph type="title"/>
          </p:nvPr>
        </p:nvSpPr>
        <p:spPr/>
        <p:txBody>
          <a:bodyPr/>
          <a:lstStyle/>
          <a:p>
            <a:r>
              <a:rPr lang="en-US" dirty="0"/>
              <a:t>Applications of Blockchain in Healthcare</a:t>
            </a:r>
          </a:p>
        </p:txBody>
      </p:sp>
      <p:sp>
        <p:nvSpPr>
          <p:cNvPr id="3" name="Content Placeholder 2">
            <a:extLst>
              <a:ext uri="{FF2B5EF4-FFF2-40B4-BE49-F238E27FC236}">
                <a16:creationId xmlns:a16="http://schemas.microsoft.com/office/drawing/2014/main" id="{4555BBC6-563C-4B49-9096-78D7E15D21FC}"/>
              </a:ext>
            </a:extLst>
          </p:cNvPr>
          <p:cNvSpPr>
            <a:spLocks noGrp="1"/>
          </p:cNvSpPr>
          <p:nvPr>
            <p:ph idx="1"/>
          </p:nvPr>
        </p:nvSpPr>
        <p:spPr>
          <a:xfrm>
            <a:off x="1141413" y="1777042"/>
            <a:ext cx="9905998" cy="4471357"/>
          </a:xfrm>
        </p:spPr>
        <p:txBody>
          <a:bodyPr>
            <a:normAutofit/>
          </a:bodyPr>
          <a:lstStyle/>
          <a:p>
            <a:r>
              <a:rPr lang="en-US" dirty="0"/>
              <a:t>Pharma and Drugs</a:t>
            </a:r>
          </a:p>
          <a:p>
            <a:pPr lvl="1"/>
            <a:r>
              <a:rPr lang="en-US" dirty="0"/>
              <a:t>Improve the drug supply chain – and reducing counterfeit drugs</a:t>
            </a:r>
          </a:p>
          <a:p>
            <a:pPr lvl="1"/>
            <a:r>
              <a:rPr lang="en-US" dirty="0"/>
              <a:t>Manage and access drug trial data for research purposes</a:t>
            </a:r>
          </a:p>
          <a:p>
            <a:pPr lvl="1"/>
            <a:r>
              <a:rPr lang="en-US" dirty="0"/>
              <a:t>Clinical Trial bookkeeping</a:t>
            </a:r>
          </a:p>
          <a:p>
            <a:pPr lvl="1"/>
            <a:r>
              <a:rPr lang="en-US" dirty="0"/>
              <a:t>Find the right people for a medical trial faster</a:t>
            </a:r>
          </a:p>
          <a:p>
            <a:r>
              <a:rPr lang="en-US" dirty="0"/>
              <a:t>Healthcare Institutions &amp; Providers</a:t>
            </a:r>
          </a:p>
          <a:p>
            <a:pPr lvl="1"/>
            <a:r>
              <a:rPr lang="en-US" dirty="0"/>
              <a:t>Consent management</a:t>
            </a:r>
          </a:p>
          <a:p>
            <a:pPr lvl="1"/>
            <a:r>
              <a:rPr lang="en-US" dirty="0"/>
              <a:t>Filling out forms for hospital intake</a:t>
            </a:r>
          </a:p>
          <a:p>
            <a:pPr lvl="1"/>
            <a:r>
              <a:rPr lang="en-US" dirty="0"/>
              <a:t>Credentials verifications</a:t>
            </a:r>
          </a:p>
          <a:p>
            <a:pPr lvl="1"/>
            <a:r>
              <a:rPr lang="en-US" dirty="0"/>
              <a:t>Secure and safely transfer data between devices and healthcare providers</a:t>
            </a:r>
          </a:p>
        </p:txBody>
      </p:sp>
    </p:spTree>
    <p:extLst>
      <p:ext uri="{BB962C8B-B14F-4D97-AF65-F5344CB8AC3E}">
        <p14:creationId xmlns:p14="http://schemas.microsoft.com/office/powerpoint/2010/main" val="794097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B410-4B79-4FC5-8FAA-DF86FBC3AFFC}"/>
              </a:ext>
            </a:extLst>
          </p:cNvPr>
          <p:cNvSpPr>
            <a:spLocks noGrp="1"/>
          </p:cNvSpPr>
          <p:nvPr>
            <p:ph type="title"/>
          </p:nvPr>
        </p:nvSpPr>
        <p:spPr/>
        <p:txBody>
          <a:bodyPr/>
          <a:lstStyle/>
          <a:p>
            <a:r>
              <a:rPr lang="en-US" dirty="0"/>
              <a:t>Chatbots and Voice Search               1 of 2</a:t>
            </a:r>
          </a:p>
        </p:txBody>
      </p:sp>
      <p:sp>
        <p:nvSpPr>
          <p:cNvPr id="3" name="Content Placeholder 2">
            <a:extLst>
              <a:ext uri="{FF2B5EF4-FFF2-40B4-BE49-F238E27FC236}">
                <a16:creationId xmlns:a16="http://schemas.microsoft.com/office/drawing/2014/main" id="{DE80FE54-9E4C-4763-9B50-CDB366787951}"/>
              </a:ext>
            </a:extLst>
          </p:cNvPr>
          <p:cNvSpPr>
            <a:spLocks noGrp="1"/>
          </p:cNvSpPr>
          <p:nvPr>
            <p:ph idx="1"/>
          </p:nvPr>
        </p:nvSpPr>
        <p:spPr/>
        <p:txBody>
          <a:bodyPr/>
          <a:lstStyle/>
          <a:p>
            <a:r>
              <a:rPr lang="en-US" dirty="0">
                <a:effectLst/>
              </a:rPr>
              <a:t>Voice search has become incredibly popular around the world and with 1 in 6 Americans now owning a smart speaker and 40% of adults using voice search once a day </a:t>
            </a:r>
          </a:p>
          <a:p>
            <a:r>
              <a:rPr lang="en-US" dirty="0">
                <a:effectLst/>
              </a:rPr>
              <a:t>20% of Google searches were voice searches in 2018</a:t>
            </a:r>
          </a:p>
          <a:p>
            <a:r>
              <a:rPr lang="en-US" dirty="0">
                <a:effectLst/>
              </a:rPr>
              <a:t>Chatbots in healthcare can offer a wide variety of benefits</a:t>
            </a:r>
          </a:p>
          <a:p>
            <a:r>
              <a:rPr lang="en-US" dirty="0">
                <a:effectLst/>
              </a:rPr>
              <a:t>With the potential for improvement in organization of patient pathways, medication management, help in emergency situations or with first aid there is plenty that could be done with these</a:t>
            </a:r>
            <a:endParaRPr lang="en-US" dirty="0"/>
          </a:p>
        </p:txBody>
      </p:sp>
    </p:spTree>
    <p:extLst>
      <p:ext uri="{BB962C8B-B14F-4D97-AF65-F5344CB8AC3E}">
        <p14:creationId xmlns:p14="http://schemas.microsoft.com/office/powerpoint/2010/main" val="1336235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2E1A-1F5E-4D07-8B7E-BC3201640673}"/>
              </a:ext>
            </a:extLst>
          </p:cNvPr>
          <p:cNvSpPr>
            <a:spLocks noGrp="1"/>
          </p:cNvSpPr>
          <p:nvPr>
            <p:ph type="title"/>
          </p:nvPr>
        </p:nvSpPr>
        <p:spPr/>
        <p:txBody>
          <a:bodyPr/>
          <a:lstStyle/>
          <a:p>
            <a:r>
              <a:rPr lang="en-US" dirty="0"/>
              <a:t>Chatbots and Voice Search               2 of 2</a:t>
            </a:r>
          </a:p>
        </p:txBody>
      </p:sp>
      <p:sp>
        <p:nvSpPr>
          <p:cNvPr id="3" name="Content Placeholder 2">
            <a:extLst>
              <a:ext uri="{FF2B5EF4-FFF2-40B4-BE49-F238E27FC236}">
                <a16:creationId xmlns:a16="http://schemas.microsoft.com/office/drawing/2014/main" id="{72EC84F4-5007-4398-9F2E-62E982751D3B}"/>
              </a:ext>
            </a:extLst>
          </p:cNvPr>
          <p:cNvSpPr>
            <a:spLocks noGrp="1"/>
          </p:cNvSpPr>
          <p:nvPr>
            <p:ph idx="1"/>
          </p:nvPr>
        </p:nvSpPr>
        <p:spPr/>
        <p:txBody>
          <a:bodyPr/>
          <a:lstStyle/>
          <a:p>
            <a:pPr fontAlgn="base"/>
            <a:r>
              <a:rPr lang="en-US" dirty="0">
                <a:effectLst/>
              </a:rPr>
              <a:t>Offering a personal experience when it comes to healthcare is vital and a chatbot adds another touchpoint that people really love</a:t>
            </a:r>
          </a:p>
          <a:p>
            <a:pPr fontAlgn="base"/>
            <a:r>
              <a:rPr lang="en-US" dirty="0">
                <a:effectLst/>
              </a:rPr>
              <a:t>With the number of chatbots multiplying at incredible pace, it’s becoming more and more expected, rather than the gimmick it used to be</a:t>
            </a:r>
          </a:p>
          <a:p>
            <a:r>
              <a:rPr lang="en-US" dirty="0">
                <a:effectLst/>
              </a:rPr>
              <a:t>Options are endless for chatbots, from customer service to potential diagnosis of mild conditions. </a:t>
            </a:r>
          </a:p>
          <a:p>
            <a:r>
              <a:rPr lang="en-US" dirty="0">
                <a:effectLst/>
              </a:rPr>
              <a:t>Apple, Google and Amazon are all investing in combining their voice search capabilities with chatbots to push the envelope in virtual healthcare</a:t>
            </a:r>
            <a:endParaRPr lang="en-US" dirty="0"/>
          </a:p>
        </p:txBody>
      </p:sp>
    </p:spTree>
    <p:extLst>
      <p:ext uri="{BB962C8B-B14F-4D97-AF65-F5344CB8AC3E}">
        <p14:creationId xmlns:p14="http://schemas.microsoft.com/office/powerpoint/2010/main" val="1483489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5D23-DE60-4C43-91A3-FA894ED291E7}"/>
              </a:ext>
            </a:extLst>
          </p:cNvPr>
          <p:cNvSpPr>
            <a:spLocks noGrp="1"/>
          </p:cNvSpPr>
          <p:nvPr>
            <p:ph type="title"/>
          </p:nvPr>
        </p:nvSpPr>
        <p:spPr/>
        <p:txBody>
          <a:bodyPr/>
          <a:lstStyle/>
          <a:p>
            <a:r>
              <a:rPr lang="en-US" dirty="0"/>
              <a:t>Virtual Reality</a:t>
            </a:r>
          </a:p>
        </p:txBody>
      </p:sp>
      <p:sp>
        <p:nvSpPr>
          <p:cNvPr id="3" name="Content Placeholder 2">
            <a:extLst>
              <a:ext uri="{FF2B5EF4-FFF2-40B4-BE49-F238E27FC236}">
                <a16:creationId xmlns:a16="http://schemas.microsoft.com/office/drawing/2014/main" id="{23AEAEFC-C1B5-4A60-BF42-9E4A5FAD4E86}"/>
              </a:ext>
            </a:extLst>
          </p:cNvPr>
          <p:cNvSpPr>
            <a:spLocks noGrp="1"/>
          </p:cNvSpPr>
          <p:nvPr>
            <p:ph idx="1"/>
          </p:nvPr>
        </p:nvSpPr>
        <p:spPr/>
        <p:txBody>
          <a:bodyPr/>
          <a:lstStyle/>
          <a:p>
            <a:r>
              <a:rPr lang="en-US" dirty="0">
                <a:effectLst/>
              </a:rPr>
              <a:t>Virtual reality is essentially the use of technology to create the illusion of presence in an environment that isn’t really there</a:t>
            </a:r>
          </a:p>
          <a:p>
            <a:r>
              <a:rPr lang="en-US" dirty="0">
                <a:effectLst/>
              </a:rPr>
              <a:t>It works by sending information to various senses, such as sight and hearing, that fool our brains into experiencing something virtual</a:t>
            </a:r>
          </a:p>
          <a:p>
            <a:r>
              <a:rPr lang="en-US" dirty="0">
                <a:effectLst/>
              </a:rPr>
              <a:t>The illusion is often completed by the presence of interactivity, in other words the virtual world responds in some way to your presence</a:t>
            </a:r>
            <a:endParaRPr lang="en-US" dirty="0"/>
          </a:p>
        </p:txBody>
      </p:sp>
    </p:spTree>
    <p:extLst>
      <p:ext uri="{BB962C8B-B14F-4D97-AF65-F5344CB8AC3E}">
        <p14:creationId xmlns:p14="http://schemas.microsoft.com/office/powerpoint/2010/main" val="130065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D872-ED65-467D-9FBF-39C2AEF9526D}"/>
              </a:ext>
            </a:extLst>
          </p:cNvPr>
          <p:cNvSpPr>
            <a:spLocks noGrp="1"/>
          </p:cNvSpPr>
          <p:nvPr>
            <p:ph type="title"/>
          </p:nvPr>
        </p:nvSpPr>
        <p:spPr/>
        <p:txBody>
          <a:bodyPr/>
          <a:lstStyle/>
          <a:p>
            <a:r>
              <a:rPr lang="en-US" dirty="0"/>
              <a:t>Virtual Reality in Healthcare</a:t>
            </a:r>
          </a:p>
        </p:txBody>
      </p:sp>
      <p:sp>
        <p:nvSpPr>
          <p:cNvPr id="3" name="Content Placeholder 2">
            <a:extLst>
              <a:ext uri="{FF2B5EF4-FFF2-40B4-BE49-F238E27FC236}">
                <a16:creationId xmlns:a16="http://schemas.microsoft.com/office/drawing/2014/main" id="{CF5E1297-0D59-426D-A0BC-9DB55117D678}"/>
              </a:ext>
            </a:extLst>
          </p:cNvPr>
          <p:cNvSpPr>
            <a:spLocks noGrp="1"/>
          </p:cNvSpPr>
          <p:nvPr>
            <p:ph idx="1"/>
          </p:nvPr>
        </p:nvSpPr>
        <p:spPr/>
        <p:txBody>
          <a:bodyPr/>
          <a:lstStyle/>
          <a:p>
            <a:r>
              <a:rPr lang="en-US" dirty="0">
                <a:effectLst/>
              </a:rPr>
              <a:t>Healthcare is one of the biggest adopters of virtual reality which encompasses surgery simulation, phobia treatment, robotic surgery and skills training</a:t>
            </a:r>
          </a:p>
          <a:p>
            <a:r>
              <a:rPr lang="en-US" dirty="0">
                <a:effectLst/>
              </a:rPr>
              <a:t>One of the advantages of this technology is that it allows healthcare professionals to learn new skills as well as refreshing existing ones in a safe environment</a:t>
            </a:r>
          </a:p>
          <a:p>
            <a:r>
              <a:rPr lang="en-US" dirty="0">
                <a:effectLst/>
              </a:rPr>
              <a:t>Plus it allows this without causing any danger to the patients</a:t>
            </a:r>
          </a:p>
          <a:p>
            <a:endParaRPr lang="en-US" dirty="0"/>
          </a:p>
        </p:txBody>
      </p:sp>
    </p:spTree>
    <p:extLst>
      <p:ext uri="{BB962C8B-B14F-4D97-AF65-F5344CB8AC3E}">
        <p14:creationId xmlns:p14="http://schemas.microsoft.com/office/powerpoint/2010/main" val="182173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77CE-0ACC-4B9C-9EE0-E3A47833F3E6}"/>
              </a:ext>
            </a:extLst>
          </p:cNvPr>
          <p:cNvSpPr>
            <a:spLocks noGrp="1"/>
          </p:cNvSpPr>
          <p:nvPr>
            <p:ph type="title"/>
          </p:nvPr>
        </p:nvSpPr>
        <p:spPr/>
        <p:txBody>
          <a:bodyPr/>
          <a:lstStyle/>
          <a:p>
            <a:r>
              <a:rPr lang="en-US" dirty="0"/>
              <a:t>Some Examples of Healthcare VR Uses</a:t>
            </a:r>
          </a:p>
        </p:txBody>
      </p:sp>
      <p:sp>
        <p:nvSpPr>
          <p:cNvPr id="3" name="Content Placeholder 2">
            <a:extLst>
              <a:ext uri="{FF2B5EF4-FFF2-40B4-BE49-F238E27FC236}">
                <a16:creationId xmlns:a16="http://schemas.microsoft.com/office/drawing/2014/main" id="{F3ED6359-F470-4479-A2F6-04DCDB4485D0}"/>
              </a:ext>
            </a:extLst>
          </p:cNvPr>
          <p:cNvSpPr>
            <a:spLocks noGrp="1"/>
          </p:cNvSpPr>
          <p:nvPr>
            <p:ph sz="half" idx="1"/>
          </p:nvPr>
        </p:nvSpPr>
        <p:spPr>
          <a:xfrm>
            <a:off x="1141412" y="2666999"/>
            <a:ext cx="3741139" cy="3124201"/>
          </a:xfrm>
        </p:spPr>
        <p:txBody>
          <a:bodyPr>
            <a:normAutofit/>
          </a:bodyPr>
          <a:lstStyle/>
          <a:p>
            <a:r>
              <a:rPr lang="en-US" dirty="0">
                <a:effectLst/>
              </a:rPr>
              <a:t>Human simulation software</a:t>
            </a:r>
          </a:p>
          <a:p>
            <a:r>
              <a:rPr lang="en-US" dirty="0">
                <a:effectLst/>
              </a:rPr>
              <a:t>Virtual reality diagnostics</a:t>
            </a:r>
          </a:p>
          <a:p>
            <a:r>
              <a:rPr lang="en-US" dirty="0">
                <a:effectLst/>
              </a:rPr>
              <a:t>Virtual robotic surgery</a:t>
            </a:r>
          </a:p>
          <a:p>
            <a:r>
              <a:rPr lang="en-US" dirty="0">
                <a:effectLst/>
              </a:rPr>
              <a:t>Virtual TCCC Training</a:t>
            </a:r>
          </a:p>
          <a:p>
            <a:r>
              <a:rPr lang="en-US" dirty="0">
                <a:effectLst/>
              </a:rPr>
              <a:t>Virtual Care in the field or on ship</a:t>
            </a:r>
          </a:p>
          <a:p>
            <a:endParaRPr lang="en-US" dirty="0"/>
          </a:p>
        </p:txBody>
      </p:sp>
      <p:sp>
        <p:nvSpPr>
          <p:cNvPr id="5" name="Content Placeholder 4">
            <a:extLst>
              <a:ext uri="{FF2B5EF4-FFF2-40B4-BE49-F238E27FC236}">
                <a16:creationId xmlns:a16="http://schemas.microsoft.com/office/drawing/2014/main" id="{5FFF0AB7-4A7A-4DE6-A3C7-D3199D3EF224}"/>
              </a:ext>
            </a:extLst>
          </p:cNvPr>
          <p:cNvSpPr>
            <a:spLocks noGrp="1"/>
          </p:cNvSpPr>
          <p:nvPr>
            <p:ph sz="half" idx="2"/>
          </p:nvPr>
        </p:nvSpPr>
        <p:spPr>
          <a:xfrm>
            <a:off x="5365630" y="2667000"/>
            <a:ext cx="5681782" cy="2543355"/>
          </a:xfrm>
        </p:spPr>
        <p:txBody>
          <a:bodyPr>
            <a:normAutofit/>
          </a:bodyPr>
          <a:lstStyle/>
          <a:p>
            <a:r>
              <a:rPr lang="en-US" dirty="0"/>
              <a:t>Some other examples:</a:t>
            </a:r>
          </a:p>
          <a:p>
            <a:pPr lvl="1"/>
            <a:r>
              <a:rPr lang="en-US" altLang="en-US" sz="1800" cap="none" dirty="0">
                <a:effectLst>
                  <a:outerShdw blurRad="38100" dist="38100" dir="2700000" algn="tl">
                    <a:srgbClr val="000000">
                      <a:alpha val="43137"/>
                    </a:srgbClr>
                  </a:outerShdw>
                </a:effectLst>
              </a:rPr>
              <a:t>Virtual reality in phobia treatment</a:t>
            </a:r>
          </a:p>
          <a:p>
            <a:pPr lvl="1"/>
            <a:r>
              <a:rPr lang="en-US" altLang="en-US" sz="1800" cap="none" dirty="0">
                <a:effectLst>
                  <a:outerShdw blurRad="38100" dist="38100" dir="2700000" algn="tl">
                    <a:srgbClr val="000000">
                      <a:alpha val="43137"/>
                    </a:srgbClr>
                  </a:outerShdw>
                </a:effectLst>
              </a:rPr>
              <a:t>Virtual reality treatment for PTSD</a:t>
            </a:r>
          </a:p>
          <a:p>
            <a:pPr lvl="1"/>
            <a:r>
              <a:rPr lang="en-US" altLang="en-US" sz="1800" cap="none" dirty="0">
                <a:effectLst>
                  <a:outerShdw blurRad="38100" dist="38100" dir="2700000" algn="tl">
                    <a:srgbClr val="000000">
                      <a:alpha val="43137"/>
                    </a:srgbClr>
                  </a:outerShdw>
                </a:effectLst>
              </a:rPr>
              <a:t>Virtual reality treatment for autism</a:t>
            </a:r>
          </a:p>
          <a:p>
            <a:pPr lvl="1"/>
            <a:r>
              <a:rPr lang="en-US" altLang="en-US" sz="1800" cap="none" dirty="0">
                <a:effectLst>
                  <a:outerShdw blurRad="38100" dist="38100" dir="2700000" algn="tl">
                    <a:srgbClr val="000000">
                      <a:alpha val="43137"/>
                    </a:srgbClr>
                  </a:outerShdw>
                </a:effectLst>
              </a:rPr>
              <a:t>Virtual reality for the disabled </a:t>
            </a:r>
          </a:p>
        </p:txBody>
      </p:sp>
    </p:spTree>
    <p:extLst>
      <p:ext uri="{BB962C8B-B14F-4D97-AF65-F5344CB8AC3E}">
        <p14:creationId xmlns:p14="http://schemas.microsoft.com/office/powerpoint/2010/main" val="2458216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941C25-FC9B-4E4E-85E9-E9DB62481A47}"/>
              </a:ext>
            </a:extLst>
          </p:cNvPr>
          <p:cNvSpPr>
            <a:spLocks noGrp="1"/>
          </p:cNvSpPr>
          <p:nvPr>
            <p:ph type="title"/>
          </p:nvPr>
        </p:nvSpPr>
        <p:spPr/>
        <p:txBody>
          <a:bodyPr/>
          <a:lstStyle/>
          <a:p>
            <a:r>
              <a:rPr lang="en-US" dirty="0"/>
              <a:t>Questions/Discussion</a:t>
            </a:r>
          </a:p>
        </p:txBody>
      </p:sp>
      <p:pic>
        <p:nvPicPr>
          <p:cNvPr id="8" name="Content Placeholder 7" descr="A close up of a logo&#10;&#10;Description automatically generated">
            <a:extLst>
              <a:ext uri="{FF2B5EF4-FFF2-40B4-BE49-F238E27FC236}">
                <a16:creationId xmlns:a16="http://schemas.microsoft.com/office/drawing/2014/main" id="{6FB61659-F9F4-4644-A092-200181E588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0977" y="1621767"/>
            <a:ext cx="4576425" cy="4965422"/>
          </a:xfrm>
        </p:spPr>
      </p:pic>
    </p:spTree>
    <p:extLst>
      <p:ext uri="{BB962C8B-B14F-4D97-AF65-F5344CB8AC3E}">
        <p14:creationId xmlns:p14="http://schemas.microsoft.com/office/powerpoint/2010/main" val="2843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F581-41CD-4EE5-8AB2-3F60D88E1E81}"/>
              </a:ext>
            </a:extLst>
          </p:cNvPr>
          <p:cNvSpPr>
            <a:spLocks noGrp="1"/>
          </p:cNvSpPr>
          <p:nvPr>
            <p:ph type="title"/>
          </p:nvPr>
        </p:nvSpPr>
        <p:spPr/>
        <p:txBody>
          <a:bodyPr/>
          <a:lstStyle/>
          <a:p>
            <a:r>
              <a:rPr lang="en-US" dirty="0"/>
              <a:t>Artificial Intelligence</a:t>
            </a:r>
          </a:p>
        </p:txBody>
      </p:sp>
      <p:sp>
        <p:nvSpPr>
          <p:cNvPr id="3" name="Content Placeholder 2">
            <a:extLst>
              <a:ext uri="{FF2B5EF4-FFF2-40B4-BE49-F238E27FC236}">
                <a16:creationId xmlns:a16="http://schemas.microsoft.com/office/drawing/2014/main" id="{399979F1-987C-4BB8-9177-4B095926F2BD}"/>
              </a:ext>
            </a:extLst>
          </p:cNvPr>
          <p:cNvSpPr>
            <a:spLocks noGrp="1"/>
          </p:cNvSpPr>
          <p:nvPr>
            <p:ph idx="1"/>
          </p:nvPr>
        </p:nvSpPr>
        <p:spPr/>
        <p:txBody>
          <a:bodyPr/>
          <a:lstStyle/>
          <a:p>
            <a:r>
              <a:rPr lang="en-US" dirty="0">
                <a:effectLst/>
              </a:rPr>
              <a:t>Artificial intelligence, or AI, is tech designed to mimic the human cognitive processes</a:t>
            </a:r>
          </a:p>
          <a:p>
            <a:r>
              <a:rPr lang="en-US" dirty="0">
                <a:effectLst/>
              </a:rPr>
              <a:t>This form of deep learning utilizes neural networks with multiple layers which can analyze large volumes of complex data</a:t>
            </a:r>
            <a:endParaRPr lang="en-US" dirty="0"/>
          </a:p>
        </p:txBody>
      </p:sp>
    </p:spTree>
    <p:extLst>
      <p:ext uri="{BB962C8B-B14F-4D97-AF65-F5344CB8AC3E}">
        <p14:creationId xmlns:p14="http://schemas.microsoft.com/office/powerpoint/2010/main" val="120932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C759-08E7-4872-9C00-CC0777C378E4}"/>
              </a:ext>
            </a:extLst>
          </p:cNvPr>
          <p:cNvSpPr>
            <a:spLocks noGrp="1"/>
          </p:cNvSpPr>
          <p:nvPr>
            <p:ph type="title"/>
          </p:nvPr>
        </p:nvSpPr>
        <p:spPr/>
        <p:txBody>
          <a:bodyPr/>
          <a:lstStyle/>
          <a:p>
            <a:r>
              <a:rPr lang="en-US" dirty="0"/>
              <a:t>AI Market Projections</a:t>
            </a:r>
          </a:p>
        </p:txBody>
      </p:sp>
      <p:sp>
        <p:nvSpPr>
          <p:cNvPr id="3" name="Content Placeholder 2">
            <a:extLst>
              <a:ext uri="{FF2B5EF4-FFF2-40B4-BE49-F238E27FC236}">
                <a16:creationId xmlns:a16="http://schemas.microsoft.com/office/drawing/2014/main" id="{F2C6FA53-34AE-4B08-8DFB-635F0725C3E5}"/>
              </a:ext>
            </a:extLst>
          </p:cNvPr>
          <p:cNvSpPr>
            <a:spLocks noGrp="1"/>
          </p:cNvSpPr>
          <p:nvPr>
            <p:ph idx="1"/>
          </p:nvPr>
        </p:nvSpPr>
        <p:spPr/>
        <p:txBody>
          <a:bodyPr/>
          <a:lstStyle/>
          <a:p>
            <a:r>
              <a:rPr lang="en-US" dirty="0">
                <a:effectLst/>
              </a:rPr>
              <a:t>The global AI market is projected to increase from $21.46 billion in 2018 to $190.61 billion by 2025</a:t>
            </a:r>
          </a:p>
          <a:p>
            <a:r>
              <a:rPr lang="en-US" dirty="0">
                <a:effectLst/>
              </a:rPr>
              <a:t>The AI healthcare market is predicted to grow from $667.1 million in 2016 to $7,988.8 million in 2022 (or $7.99 billion)</a:t>
            </a:r>
            <a:endParaRPr lang="en-US" dirty="0"/>
          </a:p>
        </p:txBody>
      </p:sp>
    </p:spTree>
    <p:extLst>
      <p:ext uri="{BB962C8B-B14F-4D97-AF65-F5344CB8AC3E}">
        <p14:creationId xmlns:p14="http://schemas.microsoft.com/office/powerpoint/2010/main" val="292716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2E26E-2420-498F-9F21-0FF3B27A5487}"/>
              </a:ext>
            </a:extLst>
          </p:cNvPr>
          <p:cNvSpPr>
            <a:spLocks noGrp="1"/>
          </p:cNvSpPr>
          <p:nvPr>
            <p:ph type="title"/>
          </p:nvPr>
        </p:nvSpPr>
        <p:spPr/>
        <p:txBody>
          <a:bodyPr/>
          <a:lstStyle/>
          <a:p>
            <a:r>
              <a:rPr lang="en-US" dirty="0"/>
              <a:t>Using AI In Healthcare</a:t>
            </a:r>
          </a:p>
        </p:txBody>
      </p:sp>
      <p:sp>
        <p:nvSpPr>
          <p:cNvPr id="3" name="Content Placeholder 2">
            <a:extLst>
              <a:ext uri="{FF2B5EF4-FFF2-40B4-BE49-F238E27FC236}">
                <a16:creationId xmlns:a16="http://schemas.microsoft.com/office/drawing/2014/main" id="{2E5007F6-68C8-4C3B-846F-B7403F54FDD0}"/>
              </a:ext>
            </a:extLst>
          </p:cNvPr>
          <p:cNvSpPr>
            <a:spLocks noGrp="1"/>
          </p:cNvSpPr>
          <p:nvPr>
            <p:ph idx="1"/>
          </p:nvPr>
        </p:nvSpPr>
        <p:spPr/>
        <p:txBody>
          <a:bodyPr/>
          <a:lstStyle/>
          <a:p>
            <a:r>
              <a:rPr lang="en-US" dirty="0"/>
              <a:t>Multiple AI applications are already in testing or full use</a:t>
            </a:r>
          </a:p>
          <a:p>
            <a:r>
              <a:rPr lang="en-US" dirty="0"/>
              <a:t>Google DeepMind Health is researching </a:t>
            </a:r>
            <a:r>
              <a:rPr lang="en-US" dirty="0">
                <a:effectLst/>
              </a:rPr>
              <a:t>how an AI algorithm trained with thousands of retinal scans can analyze eye scans more quickly, accurately, and efficiently than human specialists. </a:t>
            </a:r>
          </a:p>
          <a:p>
            <a:r>
              <a:rPr lang="en-US" dirty="0">
                <a:effectLst/>
              </a:rPr>
              <a:t>DeepMind is also working how AI technology can efficiently identify cancerous and health tissues on CT and MRI scans of patients with head and neck cancer for more targeted radiotherapy treatment</a:t>
            </a:r>
          </a:p>
          <a:p>
            <a:r>
              <a:rPr lang="en-US" dirty="0" err="1">
                <a:effectLst/>
              </a:rPr>
              <a:t>Atomwise</a:t>
            </a:r>
            <a:r>
              <a:rPr lang="en-US" dirty="0">
                <a:effectLst/>
              </a:rPr>
              <a:t> uses deep learning neural networks to identify effective pre-clinical drug candidates for chemists to discover and develop drugs more precisely and accurately</a:t>
            </a:r>
            <a:endParaRPr lang="en-US" dirty="0"/>
          </a:p>
        </p:txBody>
      </p:sp>
    </p:spTree>
    <p:extLst>
      <p:ext uri="{BB962C8B-B14F-4D97-AF65-F5344CB8AC3E}">
        <p14:creationId xmlns:p14="http://schemas.microsoft.com/office/powerpoint/2010/main" val="199431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3D1B-8690-40B0-8B94-C4853AA2E865}"/>
              </a:ext>
            </a:extLst>
          </p:cNvPr>
          <p:cNvSpPr>
            <a:spLocks noGrp="1"/>
          </p:cNvSpPr>
          <p:nvPr>
            <p:ph type="title"/>
          </p:nvPr>
        </p:nvSpPr>
        <p:spPr/>
        <p:txBody>
          <a:bodyPr/>
          <a:lstStyle/>
          <a:p>
            <a:r>
              <a:rPr lang="en-US" dirty="0"/>
              <a:t>Robotics</a:t>
            </a:r>
          </a:p>
        </p:txBody>
      </p:sp>
      <p:sp>
        <p:nvSpPr>
          <p:cNvPr id="3" name="Content Placeholder 2">
            <a:extLst>
              <a:ext uri="{FF2B5EF4-FFF2-40B4-BE49-F238E27FC236}">
                <a16:creationId xmlns:a16="http://schemas.microsoft.com/office/drawing/2014/main" id="{A9DFB378-3F7B-4865-985D-A21FF973CAB5}"/>
              </a:ext>
            </a:extLst>
          </p:cNvPr>
          <p:cNvSpPr>
            <a:spLocks noGrp="1"/>
          </p:cNvSpPr>
          <p:nvPr>
            <p:ph idx="1"/>
          </p:nvPr>
        </p:nvSpPr>
        <p:spPr/>
        <p:txBody>
          <a:bodyPr/>
          <a:lstStyle/>
          <a:p>
            <a:r>
              <a:rPr lang="en-US" dirty="0">
                <a:effectLst/>
              </a:rPr>
              <a:t>Robotics is the design, engineering, and use of robotic machines to perform partially- or fully-automated physical cognitive functions</a:t>
            </a:r>
            <a:endParaRPr lang="en-US" dirty="0"/>
          </a:p>
        </p:txBody>
      </p:sp>
    </p:spTree>
    <p:extLst>
      <p:ext uri="{BB962C8B-B14F-4D97-AF65-F5344CB8AC3E}">
        <p14:creationId xmlns:p14="http://schemas.microsoft.com/office/powerpoint/2010/main" val="350002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89D2-6BFC-4955-872C-DC422F0724D9}"/>
              </a:ext>
            </a:extLst>
          </p:cNvPr>
          <p:cNvSpPr>
            <a:spLocks noGrp="1"/>
          </p:cNvSpPr>
          <p:nvPr>
            <p:ph type="title"/>
          </p:nvPr>
        </p:nvSpPr>
        <p:spPr/>
        <p:txBody>
          <a:bodyPr/>
          <a:lstStyle/>
          <a:p>
            <a:r>
              <a:rPr lang="en-US" dirty="0"/>
              <a:t>Robotics Market Projections</a:t>
            </a:r>
          </a:p>
        </p:txBody>
      </p:sp>
      <p:sp>
        <p:nvSpPr>
          <p:cNvPr id="3" name="Content Placeholder 2">
            <a:extLst>
              <a:ext uri="{FF2B5EF4-FFF2-40B4-BE49-F238E27FC236}">
                <a16:creationId xmlns:a16="http://schemas.microsoft.com/office/drawing/2014/main" id="{F0585C26-1015-41D1-ADEB-9E0F13E26187}"/>
              </a:ext>
            </a:extLst>
          </p:cNvPr>
          <p:cNvSpPr>
            <a:spLocks noGrp="1"/>
          </p:cNvSpPr>
          <p:nvPr>
            <p:ph idx="1"/>
          </p:nvPr>
        </p:nvSpPr>
        <p:spPr/>
        <p:txBody>
          <a:bodyPr/>
          <a:lstStyle/>
          <a:p>
            <a:r>
              <a:rPr lang="en-US" dirty="0">
                <a:effectLst/>
              </a:rPr>
              <a:t>The global robotics market is predicted to increase from $71 billion in 2015 to $135.4 billion in 2019, an annual growth rate of 17%</a:t>
            </a:r>
          </a:p>
          <a:p>
            <a:r>
              <a:rPr lang="en-US" dirty="0">
                <a:effectLst/>
              </a:rPr>
              <a:t>The market revenue for robots in health care is also projected to grow from $1.7 billion in 2016 to $2.8 billion in 2021</a:t>
            </a:r>
            <a:endParaRPr lang="en-US" dirty="0"/>
          </a:p>
        </p:txBody>
      </p:sp>
    </p:spTree>
    <p:extLst>
      <p:ext uri="{BB962C8B-B14F-4D97-AF65-F5344CB8AC3E}">
        <p14:creationId xmlns:p14="http://schemas.microsoft.com/office/powerpoint/2010/main" val="266185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CA30-C32A-4956-B30A-699B777DA4D9}"/>
              </a:ext>
            </a:extLst>
          </p:cNvPr>
          <p:cNvSpPr>
            <a:spLocks noGrp="1"/>
          </p:cNvSpPr>
          <p:nvPr>
            <p:ph type="title"/>
          </p:nvPr>
        </p:nvSpPr>
        <p:spPr/>
        <p:txBody>
          <a:bodyPr/>
          <a:lstStyle/>
          <a:p>
            <a:r>
              <a:rPr lang="en-US" dirty="0"/>
              <a:t>Robotics Use in Healthcare</a:t>
            </a:r>
          </a:p>
        </p:txBody>
      </p:sp>
      <p:sp>
        <p:nvSpPr>
          <p:cNvPr id="3" name="Content Placeholder 2">
            <a:extLst>
              <a:ext uri="{FF2B5EF4-FFF2-40B4-BE49-F238E27FC236}">
                <a16:creationId xmlns:a16="http://schemas.microsoft.com/office/drawing/2014/main" id="{7FCF7BA1-7237-4082-9FF7-46F8744CB1D5}"/>
              </a:ext>
            </a:extLst>
          </p:cNvPr>
          <p:cNvSpPr>
            <a:spLocks noGrp="1"/>
          </p:cNvSpPr>
          <p:nvPr>
            <p:ph idx="1"/>
          </p:nvPr>
        </p:nvSpPr>
        <p:spPr>
          <a:xfrm>
            <a:off x="1141413" y="1777043"/>
            <a:ext cx="9905998" cy="4226942"/>
          </a:xfrm>
        </p:spPr>
        <p:txBody>
          <a:bodyPr/>
          <a:lstStyle/>
          <a:p>
            <a:r>
              <a:rPr lang="en-US" dirty="0">
                <a:effectLst/>
              </a:rPr>
              <a:t>da Vinci, a robot-assisted, surgeon-controlled surgical system uses minimally-invasive surgical instruments and 3D high-definition visuals to enhance accuracy and control</a:t>
            </a:r>
          </a:p>
          <a:p>
            <a:r>
              <a:rPr lang="en-US" dirty="0">
                <a:effectLst/>
              </a:rPr>
              <a:t>Wearable robots, such as robot protheses to replace missing limbs or robot exoskeletons to aid paralyzed people are used to rehabilitate or enhance a patient’s physical capabilities</a:t>
            </a:r>
          </a:p>
          <a:p>
            <a:r>
              <a:rPr lang="en-US" dirty="0">
                <a:effectLst/>
              </a:rPr>
              <a:t>Robotics can also work in conjunction with health informatics to enable autonomous collection of data, which can provide accurate and continual data across numerous health care areas, like surgery, drug delivery, and cognitive rehabilitation and patient management</a:t>
            </a:r>
            <a:endParaRPr lang="en-US" dirty="0"/>
          </a:p>
        </p:txBody>
      </p:sp>
    </p:spTree>
    <p:extLst>
      <p:ext uri="{BB962C8B-B14F-4D97-AF65-F5344CB8AC3E}">
        <p14:creationId xmlns:p14="http://schemas.microsoft.com/office/powerpoint/2010/main" val="369892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94AA-EAC8-4120-8586-98121F892E79}"/>
              </a:ext>
            </a:extLst>
          </p:cNvPr>
          <p:cNvSpPr>
            <a:spLocks noGrp="1"/>
          </p:cNvSpPr>
          <p:nvPr>
            <p:ph type="title"/>
          </p:nvPr>
        </p:nvSpPr>
        <p:spPr/>
        <p:txBody>
          <a:bodyPr/>
          <a:lstStyle/>
          <a:p>
            <a:r>
              <a:rPr lang="en-US" dirty="0"/>
              <a:t>3D Bioprinting</a:t>
            </a:r>
          </a:p>
        </p:txBody>
      </p:sp>
      <p:sp>
        <p:nvSpPr>
          <p:cNvPr id="3" name="Content Placeholder 2">
            <a:extLst>
              <a:ext uri="{FF2B5EF4-FFF2-40B4-BE49-F238E27FC236}">
                <a16:creationId xmlns:a16="http://schemas.microsoft.com/office/drawing/2014/main" id="{6ED10F0A-680A-41B3-9471-45C183994C7D}"/>
              </a:ext>
            </a:extLst>
          </p:cNvPr>
          <p:cNvSpPr>
            <a:spLocks noGrp="1"/>
          </p:cNvSpPr>
          <p:nvPr>
            <p:ph idx="1"/>
          </p:nvPr>
        </p:nvSpPr>
        <p:spPr/>
        <p:txBody>
          <a:bodyPr/>
          <a:lstStyle/>
          <a:p>
            <a:r>
              <a:rPr lang="en-US" dirty="0">
                <a:effectLst/>
              </a:rPr>
              <a:t>3D bioprinting is the printing of solid, three-dimensional objects from a digital file with an additive process utilizing different materials like liquid metals, polymers, ceramics, epoxy resin, or living cells</a:t>
            </a:r>
            <a:endParaRPr lang="en-US" dirty="0"/>
          </a:p>
        </p:txBody>
      </p:sp>
    </p:spTree>
    <p:extLst>
      <p:ext uri="{BB962C8B-B14F-4D97-AF65-F5344CB8AC3E}">
        <p14:creationId xmlns:p14="http://schemas.microsoft.com/office/powerpoint/2010/main" val="2119000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Mesh</Template>
  <TotalTime>158</TotalTime>
  <Words>1294</Words>
  <Application>Microsoft Office PowerPoint</Application>
  <PresentationFormat>Widescreen</PresentationFormat>
  <Paragraphs>113</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Century Gothic</vt:lpstr>
      <vt:lpstr>Mesh</vt:lpstr>
      <vt:lpstr>Emerging Technologies in Healthcare</vt:lpstr>
      <vt:lpstr>Learning Objectives</vt:lpstr>
      <vt:lpstr>Artificial Intelligence</vt:lpstr>
      <vt:lpstr>AI Market Projections</vt:lpstr>
      <vt:lpstr>Using AI In Healthcare</vt:lpstr>
      <vt:lpstr>Robotics</vt:lpstr>
      <vt:lpstr>Robotics Market Projections</vt:lpstr>
      <vt:lpstr>Robotics Use in Healthcare</vt:lpstr>
      <vt:lpstr>3D Bioprinting</vt:lpstr>
      <vt:lpstr>3D Printing Market Projections</vt:lpstr>
      <vt:lpstr>3D Bioprinting in Healthcare</vt:lpstr>
      <vt:lpstr>Sprintam®</vt:lpstr>
      <vt:lpstr>Nanomedicine</vt:lpstr>
      <vt:lpstr>Use in Healthcare</vt:lpstr>
      <vt:lpstr>Nanomedicine Health Informatics</vt:lpstr>
      <vt:lpstr>Cloud Computing</vt:lpstr>
      <vt:lpstr>Cloud Computing Market Projections</vt:lpstr>
      <vt:lpstr>Cloud Computing in Healthcare</vt:lpstr>
      <vt:lpstr>Cloud Computing Health Informatics</vt:lpstr>
      <vt:lpstr>Blockchain</vt:lpstr>
      <vt:lpstr>Blockchain Market Predictions</vt:lpstr>
      <vt:lpstr>Applications of Blockchain in Healthcare</vt:lpstr>
      <vt:lpstr>Chatbots and Voice Search               1 of 2</vt:lpstr>
      <vt:lpstr>Chatbots and Voice Search               2 of 2</vt:lpstr>
      <vt:lpstr>Virtual Reality</vt:lpstr>
      <vt:lpstr>Virtual Reality in Healthcare</vt:lpstr>
      <vt:lpstr>Some Examples of Healthcare VR Uses</vt:lpstr>
      <vt:lpstr>Questions/Discussion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Technologies in Healthcare</dc:title>
  <dc:creator>Bob Marshall</dc:creator>
  <cp:lastModifiedBy>Bob Marshall</cp:lastModifiedBy>
  <cp:revision>17</cp:revision>
  <dcterms:created xsi:type="dcterms:W3CDTF">2019-07-07T20:24:30Z</dcterms:created>
  <dcterms:modified xsi:type="dcterms:W3CDTF">2019-07-07T23:02:41Z</dcterms:modified>
</cp:coreProperties>
</file>