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2"/>
  </p:sldMasterIdLst>
  <p:notesMasterIdLst>
    <p:notesMasterId r:id="rId33"/>
  </p:notesMasterIdLst>
  <p:handoutMasterIdLst>
    <p:handoutMasterId r:id="rId34"/>
  </p:handoutMasterIdLst>
  <p:sldIdLst>
    <p:sldId id="257" r:id="rId3"/>
    <p:sldId id="258" r:id="rId4"/>
    <p:sldId id="262" r:id="rId5"/>
    <p:sldId id="263" r:id="rId6"/>
    <p:sldId id="274" r:id="rId7"/>
    <p:sldId id="275" r:id="rId8"/>
    <p:sldId id="276" r:id="rId9"/>
    <p:sldId id="277" r:id="rId10"/>
    <p:sldId id="264" r:id="rId11"/>
    <p:sldId id="265" r:id="rId12"/>
    <p:sldId id="266" r:id="rId13"/>
    <p:sldId id="267" r:id="rId14"/>
    <p:sldId id="268" r:id="rId15"/>
    <p:sldId id="287" r:id="rId16"/>
    <p:sldId id="269" r:id="rId17"/>
    <p:sldId id="270" r:id="rId18"/>
    <p:sldId id="271" r:id="rId19"/>
    <p:sldId id="273" r:id="rId20"/>
    <p:sldId id="278" r:id="rId21"/>
    <p:sldId id="288" r:id="rId22"/>
    <p:sldId id="272" r:id="rId23"/>
    <p:sldId id="279" r:id="rId24"/>
    <p:sldId id="280" r:id="rId25"/>
    <p:sldId id="281" r:id="rId26"/>
    <p:sldId id="282" r:id="rId27"/>
    <p:sldId id="289" r:id="rId28"/>
    <p:sldId id="283" r:id="rId29"/>
    <p:sldId id="284"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3" d="100"/>
          <a:sy n="53" d="100"/>
        </p:scale>
        <p:origin x="102" y="1350"/>
      </p:cViewPr>
      <p:guideLst/>
    </p:cSldViewPr>
  </p:slideViewPr>
  <p:notesTextViewPr>
    <p:cViewPr>
      <p:scale>
        <a:sx n="1" d="1"/>
        <a:sy n="1" d="1"/>
      </p:scale>
      <p:origin x="0" y="0"/>
    </p:cViewPr>
  </p:notesTextViewPr>
  <p:notesViewPr>
    <p:cSldViewPr snapToGrid="0">
      <p:cViewPr varScale="1">
        <p:scale>
          <a:sx n="83" d="100"/>
          <a:sy n="83" d="100"/>
        </p:scale>
        <p:origin x="240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560B6B-963E-45AD-B18D-9DA3469D83C9}" type="datetimeFigureOut">
              <a:rPr lang="en-US" smtClean="0"/>
              <a:t>10/3/2017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B61BEE-A6B4-49DE-8859-2A55F155C514}" type="slidenum">
              <a:rPr lang="en-US" smtClean="0"/>
              <a:t>‹#›</a:t>
            </a:fld>
            <a:endParaRPr lang="en-US"/>
          </a:p>
        </p:txBody>
      </p:sp>
    </p:spTree>
    <p:extLst>
      <p:ext uri="{BB962C8B-B14F-4D97-AF65-F5344CB8AC3E}">
        <p14:creationId xmlns:p14="http://schemas.microsoft.com/office/powerpoint/2010/main" val="3784930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8D2A0D-6B45-4215-8A49-D14849101A69}" type="datetimeFigureOut">
              <a:rPr lang="en-US" smtClean="0"/>
              <a:t>10/3/2017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6A182-AF03-4CC8-94DC-C0726DF52A64}" type="slidenum">
              <a:rPr lang="en-US" smtClean="0"/>
              <a:t>‹#›</a:t>
            </a:fld>
            <a:endParaRPr lang="en-US"/>
          </a:p>
        </p:txBody>
      </p:sp>
    </p:spTree>
    <p:extLst>
      <p:ext uri="{BB962C8B-B14F-4D97-AF65-F5344CB8AC3E}">
        <p14:creationId xmlns:p14="http://schemas.microsoft.com/office/powerpoint/2010/main" val="3303640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E6A182-AF03-4CC8-94DC-C0726DF52A64}" type="slidenum">
              <a:rPr lang="en-US" smtClean="0"/>
              <a:t>1</a:t>
            </a:fld>
            <a:endParaRPr lang="en-US"/>
          </a:p>
        </p:txBody>
      </p:sp>
    </p:spTree>
    <p:extLst>
      <p:ext uri="{BB962C8B-B14F-4D97-AF65-F5344CB8AC3E}">
        <p14:creationId xmlns:p14="http://schemas.microsoft.com/office/powerpoint/2010/main" val="133775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8AE1E626-6EB7-4D9A-AD4A-B54D1684CAD1}" type="datetime1">
              <a:rPr lang="en-US" smtClean="0"/>
              <a:t>10/3/2017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1CF334-2D5C-4859-84A6-CA7E6E43FAEB}" type="slidenum">
              <a:rPr lang="en-US" smtClean="0"/>
              <a:t>‹#›</a:t>
            </a:fld>
            <a:endParaRPr lang="en-US"/>
          </a:p>
        </p:txBody>
      </p:sp>
      <p:sp>
        <p:nvSpPr>
          <p:cNvPr id="9" name="Subtitle 8"/>
          <p:cNvSpPr>
            <a:spLocks noGrp="1"/>
          </p:cNvSpPr>
          <p:nvPr>
            <p:ph type="subTitle" idx="1"/>
          </p:nvPr>
        </p:nvSpPr>
        <p:spPr>
          <a:xfrm>
            <a:off x="562707" y="2320335"/>
            <a:ext cx="8534400" cy="1752600"/>
          </a:xfrm>
        </p:spPr>
        <p:txBody>
          <a:bodyPr/>
          <a:lstStyle>
            <a:lvl1pPr marL="0" indent="0" algn="l">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8" name="Title 7"/>
          <p:cNvSpPr>
            <a:spLocks noGrp="1"/>
          </p:cNvSpPr>
          <p:nvPr>
            <p:ph type="ctrTitle"/>
          </p:nvPr>
        </p:nvSpPr>
        <p:spPr>
          <a:xfrm>
            <a:off x="562707" y="288339"/>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l">
              <a:defRPr sz="4800" b="1" cap="all" baseline="0">
                <a:ln w="6350">
                  <a:noFill/>
                </a:ln>
                <a:solidFill>
                  <a:schemeClr val="bg1"/>
                </a:solidFill>
                <a:effectLst>
                  <a:outerShdw blurRad="127000" dist="200000" dir="2700000" algn="tl" rotWithShape="0">
                    <a:srgbClr val="000000">
                      <a:alpha val="30000"/>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2386028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9932EDF-E99E-4C68-AFCB-7A835B309D6D}" type="datetime1">
              <a:rPr lang="en-US" smtClean="0"/>
              <a:t>10/3/2017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endParaRPr kumimoji="0" lang="en-US" dirty="0"/>
          </a:p>
        </p:txBody>
      </p:sp>
    </p:spTree>
    <p:extLst>
      <p:ext uri="{BB962C8B-B14F-4D97-AF65-F5344CB8AC3E}">
        <p14:creationId xmlns:p14="http://schemas.microsoft.com/office/powerpoint/2010/main" val="2203361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82D85F-A551-4C69-800A-8CFFA2306A88}" type="datetime1">
              <a:rPr lang="en-US" smtClean="0"/>
              <a:t>10/3/2017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Tree>
    <p:extLst>
      <p:ext uri="{BB962C8B-B14F-4D97-AF65-F5344CB8AC3E}">
        <p14:creationId xmlns:p14="http://schemas.microsoft.com/office/powerpoint/2010/main" val="64351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D24A36-10EA-4DE5-9251-C62AA44714D2}" type="datetime1">
              <a:rPr lang="en-US" smtClean="0"/>
              <a:t>10/3/2017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Content Placeholder 2"/>
          <p:cNvSpPr>
            <a:spLocks noGrp="1"/>
          </p:cNvSpPr>
          <p:nvPr>
            <p:ph idx="1"/>
          </p:nvPr>
        </p:nvSpPr>
        <p:spPr/>
        <p:txBody>
          <a:bodyPr/>
          <a:lstStyle/>
          <a:p>
            <a:pPr lvl="0" eaLnBrk="1" latinLnBrk="0" hangingPunct="1"/>
            <a:r>
              <a:rPr lang="en-US" dirty="0"/>
              <a:t>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2" name="Title 1"/>
          <p:cNvSpPr>
            <a:spLocks noGrp="1"/>
          </p:cNvSpPr>
          <p:nvPr>
            <p:ph type="title"/>
          </p:nvPr>
        </p:nvSpPr>
        <p:spPr/>
        <p:txBody>
          <a:bodyPr/>
          <a:lstStyle/>
          <a:p>
            <a:r>
              <a:rPr kumimoji="0" lang="en-US" dirty="0"/>
              <a:t>Click to edit Master title style</a:t>
            </a:r>
          </a:p>
        </p:txBody>
      </p:sp>
    </p:spTree>
    <p:extLst>
      <p:ext uri="{BB962C8B-B14F-4D97-AF65-F5344CB8AC3E}">
        <p14:creationId xmlns:p14="http://schemas.microsoft.com/office/powerpoint/2010/main" val="920158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E95A85-13CC-45EA-B1A6-5B8E77AB646B}" type="datetime1">
              <a:rPr lang="en-US" smtClean="0"/>
              <a:t>10/3/2017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66400" y="6416676"/>
            <a:ext cx="1016000" cy="365125"/>
          </a:xfrm>
        </p:spPr>
        <p:txBody>
          <a:bodyPr/>
          <a:lstStyle/>
          <a:p>
            <a:fld id="{401CF334-2D5C-4859-84A6-CA7E6E43FAEB}" type="slidenum">
              <a:rPr lang="en-US" smtClean="0"/>
              <a:t>‹#›</a:t>
            </a:fld>
            <a:endParaRPr lang="en-US"/>
          </a:p>
        </p:txBody>
      </p:sp>
      <p:sp>
        <p:nvSpPr>
          <p:cNvPr id="8" name="Subtitle 8"/>
          <p:cNvSpPr>
            <a:spLocks noGrp="1"/>
          </p:cNvSpPr>
          <p:nvPr>
            <p:ph type="subTitle" idx="1"/>
          </p:nvPr>
        </p:nvSpPr>
        <p:spPr>
          <a:xfrm>
            <a:off x="562707" y="2320335"/>
            <a:ext cx="8534400" cy="1752600"/>
          </a:xfrm>
        </p:spPr>
        <p:txBody>
          <a:bodyPr/>
          <a:lstStyle>
            <a:lvl1pPr marL="0" indent="0" algn="l">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7" name="Title 7"/>
          <p:cNvSpPr>
            <a:spLocks noGrp="1"/>
          </p:cNvSpPr>
          <p:nvPr>
            <p:ph type="ctrTitle"/>
          </p:nvPr>
        </p:nvSpPr>
        <p:spPr>
          <a:xfrm>
            <a:off x="562707" y="288339"/>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l">
              <a:defRPr sz="4800" b="1" cap="all" baseline="0">
                <a:ln w="6350">
                  <a:noFill/>
                </a:ln>
                <a:solidFill>
                  <a:schemeClr val="bg1"/>
                </a:solidFill>
                <a:effectLst>
                  <a:outerShdw blurRad="127000" dist="200000" dir="2700000" algn="tl" rotWithShape="0">
                    <a:srgbClr val="000000">
                      <a:alpha val="30000"/>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4226335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4B71815-F531-4787-BA2A-626422C133AD}" type="datetime1">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Content Placeholder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3318383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56C4885B-3C5C-43BB-9862-47948E5DF551}" type="datetime1">
              <a:rPr lang="en-US" smtClean="0"/>
              <a:t>10/3/2017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
        <p:nvSpPr>
          <p:cNvPr id="6" name="Content Placeholder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Tree>
    <p:extLst>
      <p:ext uri="{BB962C8B-B14F-4D97-AF65-F5344CB8AC3E}">
        <p14:creationId xmlns:p14="http://schemas.microsoft.com/office/powerpoint/2010/main" val="2741844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703B6AF-AB61-4D8E-B7B7-705C5ACEBBCC}" type="datetime1">
              <a:rPr lang="en-US" smtClean="0"/>
              <a:t>10/3/2017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1793208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B3EC9A-B094-4092-8061-75D86CB34931}" type="datetime1">
              <a:rPr lang="en-US" smtClean="0"/>
              <a:t>10/3/2017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077768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4E1AEED-2323-4359-853E-316DF6600362}" type="datetime1">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Edit Master text styles</a:t>
            </a:r>
          </a:p>
        </p:txBody>
      </p:sp>
      <p:sp>
        <p:nvSpPr>
          <p:cNvPr id="2" name="Title 1"/>
          <p:cNvSpPr>
            <a:spLocks noGrp="1"/>
          </p:cNvSpPr>
          <p:nvPr>
            <p:ph type="title"/>
          </p:nvPr>
        </p:nvSpPr>
        <p:spPr>
          <a:xfrm>
            <a:off x="609601" y="273050"/>
            <a:ext cx="4011084" cy="1162050"/>
          </a:xfrm>
        </p:spPr>
        <p:txBody>
          <a:bodyPr vert="horz" anchor="b">
            <a:normAutofit/>
            <a:sp3d prstMaterial="softEdge"/>
          </a:bodyPr>
          <a:lstStyle>
            <a:lvl1pPr algn="l">
              <a:buNone/>
              <a:defRPr sz="2200" b="1">
                <a:ln w="6350">
                  <a:noFill/>
                </a:ln>
                <a:solidFill>
                  <a:schemeClr val="accent2"/>
                </a:solidFill>
                <a:effectLst>
                  <a:outerShdw blurRad="38100" dist="38100" dir="2700000" algn="tl">
                    <a:srgbClr val="000000">
                      <a:alpha val="43137"/>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777504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33AC2DF-F1FD-4724-A563-92BADFC82ECC}" type="datetime1">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3" name="Picture Placeholder 2"/>
          <p:cNvSpPr>
            <a:spLocks noGrp="1"/>
          </p:cNvSpPr>
          <p:nvPr>
            <p:ph type="pic" idx="1"/>
          </p:nvPr>
        </p:nvSpPr>
        <p:spPr>
          <a:xfrm>
            <a:off x="2438400" y="1831975"/>
            <a:ext cx="7315200" cy="3962400"/>
          </a:xfrm>
          <a:solidFill>
            <a:schemeClr val="bg2">
              <a:lumMod val="20000"/>
              <a:lumOff val="80000"/>
            </a:schemeClr>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2" name="Title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n-US"/>
              <a:t>Click to edit Master title style</a:t>
            </a:r>
            <a:endParaRPr kumimoji="0" lang="en-US" dirty="0"/>
          </a:p>
        </p:txBody>
      </p:sp>
    </p:spTree>
    <p:extLst>
      <p:ext uri="{BB962C8B-B14F-4D97-AF65-F5344CB8AC3E}">
        <p14:creationId xmlns:p14="http://schemas.microsoft.com/office/powerpoint/2010/main" val="3144669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14" name="Date Placeholder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D20E2CF-D74B-4B51-899A-DCEA821C90C7}" type="datetime1">
              <a:rPr lang="en-US" smtClean="0"/>
              <a:t>10/3/2017</a:t>
            </a:fld>
            <a:endParaRPr lang="en-US"/>
          </a:p>
        </p:txBody>
      </p:sp>
      <p:sp>
        <p:nvSpPr>
          <p:cNvPr id="3" name="Footer Placeholder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01CF334-2D5C-4859-84A6-CA7E6E43FAEB}" type="slidenum">
              <a:rPr lang="en-US" smtClean="0"/>
              <a:t>‹#›</a:t>
            </a:fld>
            <a:endParaRPr lang="en-US"/>
          </a:p>
        </p:txBody>
      </p:sp>
      <p:grpSp>
        <p:nvGrpSpPr>
          <p:cNvPr id="24" name="Group 18"/>
          <p:cNvGrpSpPr>
            <a:grpSpLocks/>
          </p:cNvGrpSpPr>
          <p:nvPr/>
        </p:nvGrpSpPr>
        <p:grpSpPr bwMode="auto">
          <a:xfrm>
            <a:off x="4263969" y="1960564"/>
            <a:ext cx="3762431" cy="4821237"/>
            <a:chOff x="1365" y="355"/>
            <a:chExt cx="3024" cy="3875"/>
          </a:xfrm>
          <a:solidFill>
            <a:schemeClr val="bg2">
              <a:lumMod val="50000"/>
              <a:alpha val="20000"/>
            </a:schemeClr>
          </a:solidFill>
        </p:grpSpPr>
        <p:sp>
          <p:nvSpPr>
            <p:cNvPr id="25" name="Freeform 2"/>
            <p:cNvSpPr>
              <a:spLocks/>
            </p:cNvSpPr>
            <p:nvPr/>
          </p:nvSpPr>
          <p:spPr bwMode="auto">
            <a:xfrm>
              <a:off x="2835" y="586"/>
              <a:ext cx="88" cy="1121"/>
            </a:xfrm>
            <a:custGeom>
              <a:avLst/>
              <a:gdLst>
                <a:gd name="T0" fmla="*/ 0 w 88"/>
                <a:gd name="T1" fmla="*/ 1120 h 1121"/>
                <a:gd name="T2" fmla="*/ 0 w 88"/>
                <a:gd name="T3" fmla="*/ 0 h 1121"/>
                <a:gd name="T4" fmla="*/ 87 w 88"/>
                <a:gd name="T5" fmla="*/ 0 h 1121"/>
                <a:gd name="T6" fmla="*/ 87 w 88"/>
                <a:gd name="T7" fmla="*/ 1085 h 1121"/>
                <a:gd name="T8" fmla="*/ 0 w 88"/>
                <a:gd name="T9" fmla="*/ 1120 h 1121"/>
              </a:gdLst>
              <a:ahLst/>
              <a:cxnLst>
                <a:cxn ang="0">
                  <a:pos x="T0" y="T1"/>
                </a:cxn>
                <a:cxn ang="0">
                  <a:pos x="T2" y="T3"/>
                </a:cxn>
                <a:cxn ang="0">
                  <a:pos x="T4" y="T5"/>
                </a:cxn>
                <a:cxn ang="0">
                  <a:pos x="T6" y="T7"/>
                </a:cxn>
                <a:cxn ang="0">
                  <a:pos x="T8" y="T9"/>
                </a:cxn>
              </a:cxnLst>
              <a:rect l="0" t="0" r="r" b="b"/>
              <a:pathLst>
                <a:path w="88" h="1121">
                  <a:moveTo>
                    <a:pt x="0" y="1120"/>
                  </a:moveTo>
                  <a:lnTo>
                    <a:pt x="0" y="0"/>
                  </a:lnTo>
                  <a:lnTo>
                    <a:pt x="87" y="0"/>
                  </a:lnTo>
                  <a:lnTo>
                    <a:pt x="87" y="1085"/>
                  </a:lnTo>
                  <a:lnTo>
                    <a:pt x="0" y="1120"/>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Freeform 3"/>
            <p:cNvSpPr>
              <a:spLocks/>
            </p:cNvSpPr>
            <p:nvPr/>
          </p:nvSpPr>
          <p:spPr bwMode="auto">
            <a:xfrm>
              <a:off x="2834" y="1900"/>
              <a:ext cx="84" cy="363"/>
            </a:xfrm>
            <a:custGeom>
              <a:avLst/>
              <a:gdLst>
                <a:gd name="T0" fmla="*/ 0 w 84"/>
                <a:gd name="T1" fmla="*/ 29 h 363"/>
                <a:gd name="T2" fmla="*/ 83 w 84"/>
                <a:gd name="T3" fmla="*/ 0 h 363"/>
                <a:gd name="T4" fmla="*/ 74 w 84"/>
                <a:gd name="T5" fmla="*/ 329 h 363"/>
                <a:gd name="T6" fmla="*/ 0 w 84"/>
                <a:gd name="T7" fmla="*/ 362 h 363"/>
                <a:gd name="T8" fmla="*/ 0 w 84"/>
                <a:gd name="T9" fmla="*/ 29 h 363"/>
              </a:gdLst>
              <a:ahLst/>
              <a:cxnLst>
                <a:cxn ang="0">
                  <a:pos x="T0" y="T1"/>
                </a:cxn>
                <a:cxn ang="0">
                  <a:pos x="T2" y="T3"/>
                </a:cxn>
                <a:cxn ang="0">
                  <a:pos x="T4" y="T5"/>
                </a:cxn>
                <a:cxn ang="0">
                  <a:pos x="T6" y="T7"/>
                </a:cxn>
                <a:cxn ang="0">
                  <a:pos x="T8" y="T9"/>
                </a:cxn>
              </a:cxnLst>
              <a:rect l="0" t="0" r="r" b="b"/>
              <a:pathLst>
                <a:path w="84" h="363">
                  <a:moveTo>
                    <a:pt x="0" y="29"/>
                  </a:moveTo>
                  <a:lnTo>
                    <a:pt x="83" y="0"/>
                  </a:lnTo>
                  <a:lnTo>
                    <a:pt x="74" y="329"/>
                  </a:lnTo>
                  <a:lnTo>
                    <a:pt x="0" y="362"/>
                  </a:lnTo>
                  <a:lnTo>
                    <a:pt x="0" y="29"/>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Freeform 4"/>
            <p:cNvSpPr>
              <a:spLocks/>
            </p:cNvSpPr>
            <p:nvPr/>
          </p:nvSpPr>
          <p:spPr bwMode="auto">
            <a:xfrm>
              <a:off x="2825" y="2493"/>
              <a:ext cx="84" cy="249"/>
            </a:xfrm>
            <a:custGeom>
              <a:avLst/>
              <a:gdLst>
                <a:gd name="T0" fmla="*/ 2 w 84"/>
                <a:gd name="T1" fmla="*/ 213 h 249"/>
                <a:gd name="T2" fmla="*/ 0 w 84"/>
                <a:gd name="T3" fmla="*/ 28 h 249"/>
                <a:gd name="T4" fmla="*/ 83 w 84"/>
                <a:gd name="T5" fmla="*/ 0 h 249"/>
                <a:gd name="T6" fmla="*/ 72 w 84"/>
                <a:gd name="T7" fmla="*/ 248 h 249"/>
                <a:gd name="T8" fmla="*/ 2 w 84"/>
                <a:gd name="T9" fmla="*/ 213 h 249"/>
              </a:gdLst>
              <a:ahLst/>
              <a:cxnLst>
                <a:cxn ang="0">
                  <a:pos x="T0" y="T1"/>
                </a:cxn>
                <a:cxn ang="0">
                  <a:pos x="T2" y="T3"/>
                </a:cxn>
                <a:cxn ang="0">
                  <a:pos x="T4" y="T5"/>
                </a:cxn>
                <a:cxn ang="0">
                  <a:pos x="T6" y="T7"/>
                </a:cxn>
                <a:cxn ang="0">
                  <a:pos x="T8" y="T9"/>
                </a:cxn>
              </a:cxnLst>
              <a:rect l="0" t="0" r="r" b="b"/>
              <a:pathLst>
                <a:path w="84" h="249">
                  <a:moveTo>
                    <a:pt x="2" y="213"/>
                  </a:moveTo>
                  <a:lnTo>
                    <a:pt x="0" y="28"/>
                  </a:lnTo>
                  <a:lnTo>
                    <a:pt x="83" y="0"/>
                  </a:lnTo>
                  <a:lnTo>
                    <a:pt x="72" y="248"/>
                  </a:lnTo>
                  <a:lnTo>
                    <a:pt x="2" y="213"/>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 name="Freeform 5"/>
            <p:cNvSpPr>
              <a:spLocks/>
            </p:cNvSpPr>
            <p:nvPr/>
          </p:nvSpPr>
          <p:spPr bwMode="auto">
            <a:xfrm>
              <a:off x="2831" y="2965"/>
              <a:ext cx="52" cy="232"/>
            </a:xfrm>
            <a:custGeom>
              <a:avLst/>
              <a:gdLst>
                <a:gd name="T0" fmla="*/ 13 w 52"/>
                <a:gd name="T1" fmla="*/ 204 h 232"/>
                <a:gd name="T2" fmla="*/ 0 w 52"/>
                <a:gd name="T3" fmla="*/ 0 h 232"/>
                <a:gd name="T4" fmla="*/ 51 w 52"/>
                <a:gd name="T5" fmla="*/ 26 h 232"/>
                <a:gd name="T6" fmla="*/ 47 w 52"/>
                <a:gd name="T7" fmla="*/ 231 h 232"/>
                <a:gd name="T8" fmla="*/ 13 w 52"/>
                <a:gd name="T9" fmla="*/ 204 h 232"/>
              </a:gdLst>
              <a:ahLst/>
              <a:cxnLst>
                <a:cxn ang="0">
                  <a:pos x="T0" y="T1"/>
                </a:cxn>
                <a:cxn ang="0">
                  <a:pos x="T2" y="T3"/>
                </a:cxn>
                <a:cxn ang="0">
                  <a:pos x="T4" y="T5"/>
                </a:cxn>
                <a:cxn ang="0">
                  <a:pos x="T6" y="T7"/>
                </a:cxn>
                <a:cxn ang="0">
                  <a:pos x="T8" y="T9"/>
                </a:cxn>
              </a:cxnLst>
              <a:rect l="0" t="0" r="r" b="b"/>
              <a:pathLst>
                <a:path w="52" h="232">
                  <a:moveTo>
                    <a:pt x="13" y="204"/>
                  </a:moveTo>
                  <a:lnTo>
                    <a:pt x="0" y="0"/>
                  </a:lnTo>
                  <a:lnTo>
                    <a:pt x="51" y="26"/>
                  </a:lnTo>
                  <a:lnTo>
                    <a:pt x="47" y="231"/>
                  </a:lnTo>
                  <a:lnTo>
                    <a:pt x="13" y="204"/>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Freeform 6"/>
            <p:cNvSpPr>
              <a:spLocks/>
            </p:cNvSpPr>
            <p:nvPr/>
          </p:nvSpPr>
          <p:spPr bwMode="auto">
            <a:xfrm>
              <a:off x="2851" y="3354"/>
              <a:ext cx="36" cy="133"/>
            </a:xfrm>
            <a:custGeom>
              <a:avLst/>
              <a:gdLst>
                <a:gd name="T0" fmla="*/ 4 w 36"/>
                <a:gd name="T1" fmla="*/ 101 h 133"/>
                <a:gd name="T2" fmla="*/ 0 w 36"/>
                <a:gd name="T3" fmla="*/ 0 h 133"/>
                <a:gd name="T4" fmla="*/ 35 w 36"/>
                <a:gd name="T5" fmla="*/ 20 h 133"/>
                <a:gd name="T6" fmla="*/ 28 w 36"/>
                <a:gd name="T7" fmla="*/ 132 h 133"/>
                <a:gd name="T8" fmla="*/ 4 w 36"/>
                <a:gd name="T9" fmla="*/ 101 h 133"/>
              </a:gdLst>
              <a:ahLst/>
              <a:cxnLst>
                <a:cxn ang="0">
                  <a:pos x="T0" y="T1"/>
                </a:cxn>
                <a:cxn ang="0">
                  <a:pos x="T2" y="T3"/>
                </a:cxn>
                <a:cxn ang="0">
                  <a:pos x="T4" y="T5"/>
                </a:cxn>
                <a:cxn ang="0">
                  <a:pos x="T6" y="T7"/>
                </a:cxn>
                <a:cxn ang="0">
                  <a:pos x="T8" y="T9"/>
                </a:cxn>
              </a:cxnLst>
              <a:rect l="0" t="0" r="r" b="b"/>
              <a:pathLst>
                <a:path w="36" h="133">
                  <a:moveTo>
                    <a:pt x="4" y="101"/>
                  </a:moveTo>
                  <a:lnTo>
                    <a:pt x="0" y="0"/>
                  </a:lnTo>
                  <a:lnTo>
                    <a:pt x="35" y="20"/>
                  </a:lnTo>
                  <a:lnTo>
                    <a:pt x="28" y="132"/>
                  </a:lnTo>
                  <a:lnTo>
                    <a:pt x="4" y="10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 name="Freeform 7"/>
            <p:cNvSpPr>
              <a:spLocks/>
            </p:cNvSpPr>
            <p:nvPr/>
          </p:nvSpPr>
          <p:spPr bwMode="auto">
            <a:xfrm>
              <a:off x="2851" y="3640"/>
              <a:ext cx="30" cy="590"/>
            </a:xfrm>
            <a:custGeom>
              <a:avLst/>
              <a:gdLst>
                <a:gd name="T0" fmla="*/ 15 w 30"/>
                <a:gd name="T1" fmla="*/ 589 h 590"/>
                <a:gd name="T2" fmla="*/ 0 w 30"/>
                <a:gd name="T3" fmla="*/ 0 h 590"/>
                <a:gd name="T4" fmla="*/ 29 w 30"/>
                <a:gd name="T5" fmla="*/ 37 h 590"/>
                <a:gd name="T6" fmla="*/ 15 w 30"/>
                <a:gd name="T7" fmla="*/ 589 h 590"/>
              </a:gdLst>
              <a:ahLst/>
              <a:cxnLst>
                <a:cxn ang="0">
                  <a:pos x="T0" y="T1"/>
                </a:cxn>
                <a:cxn ang="0">
                  <a:pos x="T2" y="T3"/>
                </a:cxn>
                <a:cxn ang="0">
                  <a:pos x="T4" y="T5"/>
                </a:cxn>
                <a:cxn ang="0">
                  <a:pos x="T6" y="T7"/>
                </a:cxn>
              </a:cxnLst>
              <a:rect l="0" t="0" r="r" b="b"/>
              <a:pathLst>
                <a:path w="30" h="590">
                  <a:moveTo>
                    <a:pt x="15" y="589"/>
                  </a:moveTo>
                  <a:lnTo>
                    <a:pt x="0" y="0"/>
                  </a:lnTo>
                  <a:lnTo>
                    <a:pt x="29" y="37"/>
                  </a:lnTo>
                  <a:lnTo>
                    <a:pt x="15" y="589"/>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 name="Freeform 8"/>
            <p:cNvSpPr>
              <a:spLocks/>
            </p:cNvSpPr>
            <p:nvPr/>
          </p:nvSpPr>
          <p:spPr bwMode="auto">
            <a:xfrm>
              <a:off x="2600" y="3595"/>
              <a:ext cx="233" cy="130"/>
            </a:xfrm>
            <a:custGeom>
              <a:avLst/>
              <a:gdLst>
                <a:gd name="T0" fmla="*/ 0 w 233"/>
                <a:gd name="T1" fmla="*/ 117 h 130"/>
                <a:gd name="T2" fmla="*/ 48 w 233"/>
                <a:gd name="T3" fmla="*/ 101 h 130"/>
                <a:gd name="T4" fmla="*/ 93 w 233"/>
                <a:gd name="T5" fmla="*/ 79 h 130"/>
                <a:gd name="T6" fmla="*/ 146 w 233"/>
                <a:gd name="T7" fmla="*/ 39 h 130"/>
                <a:gd name="T8" fmla="*/ 182 w 233"/>
                <a:gd name="T9" fmla="*/ 0 h 130"/>
                <a:gd name="T10" fmla="*/ 232 w 233"/>
                <a:gd name="T11" fmla="*/ 42 h 130"/>
                <a:gd name="T12" fmla="*/ 188 w 233"/>
                <a:gd name="T13" fmla="*/ 74 h 130"/>
                <a:gd name="T14" fmla="*/ 134 w 233"/>
                <a:gd name="T15" fmla="*/ 110 h 130"/>
                <a:gd name="T16" fmla="*/ 61 w 233"/>
                <a:gd name="T17" fmla="*/ 129 h 130"/>
                <a:gd name="T18" fmla="*/ 0 w 233"/>
                <a:gd name="T19" fmla="*/ 117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3" h="130">
                  <a:moveTo>
                    <a:pt x="0" y="117"/>
                  </a:moveTo>
                  <a:lnTo>
                    <a:pt x="48" y="101"/>
                  </a:lnTo>
                  <a:lnTo>
                    <a:pt x="93" y="79"/>
                  </a:lnTo>
                  <a:lnTo>
                    <a:pt x="146" y="39"/>
                  </a:lnTo>
                  <a:lnTo>
                    <a:pt x="182" y="0"/>
                  </a:lnTo>
                  <a:lnTo>
                    <a:pt x="232" y="42"/>
                  </a:lnTo>
                  <a:lnTo>
                    <a:pt x="188" y="74"/>
                  </a:lnTo>
                  <a:lnTo>
                    <a:pt x="134" y="110"/>
                  </a:lnTo>
                  <a:lnTo>
                    <a:pt x="61" y="129"/>
                  </a:lnTo>
                  <a:lnTo>
                    <a:pt x="0" y="117"/>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Freeform 9"/>
            <p:cNvSpPr>
              <a:spLocks/>
            </p:cNvSpPr>
            <p:nvPr/>
          </p:nvSpPr>
          <p:spPr bwMode="auto">
            <a:xfrm>
              <a:off x="2583" y="2888"/>
              <a:ext cx="465" cy="646"/>
            </a:xfrm>
            <a:custGeom>
              <a:avLst/>
              <a:gdLst>
                <a:gd name="T0" fmla="*/ 359 w 465"/>
                <a:gd name="T1" fmla="*/ 645 h 646"/>
                <a:gd name="T2" fmla="*/ 405 w 465"/>
                <a:gd name="T3" fmla="*/ 616 h 646"/>
                <a:gd name="T4" fmla="*/ 447 w 465"/>
                <a:gd name="T5" fmla="*/ 580 h 646"/>
                <a:gd name="T6" fmla="*/ 460 w 465"/>
                <a:gd name="T7" fmla="*/ 552 h 646"/>
                <a:gd name="T8" fmla="*/ 464 w 465"/>
                <a:gd name="T9" fmla="*/ 515 h 646"/>
                <a:gd name="T10" fmla="*/ 451 w 465"/>
                <a:gd name="T11" fmla="*/ 468 h 646"/>
                <a:gd name="T12" fmla="*/ 424 w 465"/>
                <a:gd name="T13" fmla="*/ 424 h 646"/>
                <a:gd name="T14" fmla="*/ 380 w 465"/>
                <a:gd name="T15" fmla="*/ 385 h 646"/>
                <a:gd name="T16" fmla="*/ 168 w 465"/>
                <a:gd name="T17" fmla="*/ 259 h 646"/>
                <a:gd name="T18" fmla="*/ 133 w 465"/>
                <a:gd name="T19" fmla="*/ 235 h 646"/>
                <a:gd name="T20" fmla="*/ 111 w 465"/>
                <a:gd name="T21" fmla="*/ 208 h 646"/>
                <a:gd name="T22" fmla="*/ 104 w 465"/>
                <a:gd name="T23" fmla="*/ 166 h 646"/>
                <a:gd name="T24" fmla="*/ 117 w 465"/>
                <a:gd name="T25" fmla="*/ 124 h 646"/>
                <a:gd name="T26" fmla="*/ 155 w 465"/>
                <a:gd name="T27" fmla="*/ 95 h 646"/>
                <a:gd name="T28" fmla="*/ 222 w 465"/>
                <a:gd name="T29" fmla="*/ 52 h 646"/>
                <a:gd name="T30" fmla="*/ 124 w 465"/>
                <a:gd name="T31" fmla="*/ 0 h 646"/>
                <a:gd name="T32" fmla="*/ 55 w 465"/>
                <a:gd name="T33" fmla="*/ 41 h 646"/>
                <a:gd name="T34" fmla="*/ 27 w 465"/>
                <a:gd name="T35" fmla="*/ 70 h 646"/>
                <a:gd name="T36" fmla="*/ 2 w 465"/>
                <a:gd name="T37" fmla="*/ 123 h 646"/>
                <a:gd name="T38" fmla="*/ 0 w 465"/>
                <a:gd name="T39" fmla="*/ 189 h 646"/>
                <a:gd name="T40" fmla="*/ 29 w 465"/>
                <a:gd name="T41" fmla="*/ 257 h 646"/>
                <a:gd name="T42" fmla="*/ 78 w 465"/>
                <a:gd name="T43" fmla="*/ 300 h 646"/>
                <a:gd name="T44" fmla="*/ 311 w 465"/>
                <a:gd name="T45" fmla="*/ 442 h 646"/>
                <a:gd name="T46" fmla="*/ 358 w 465"/>
                <a:gd name="T47" fmla="*/ 474 h 646"/>
                <a:gd name="T48" fmla="*/ 375 w 465"/>
                <a:gd name="T49" fmla="*/ 516 h 646"/>
                <a:gd name="T50" fmla="*/ 375 w 465"/>
                <a:gd name="T51" fmla="*/ 550 h 646"/>
                <a:gd name="T52" fmla="*/ 308 w 465"/>
                <a:gd name="T53" fmla="*/ 608 h 646"/>
                <a:gd name="T54" fmla="*/ 359 w 465"/>
                <a:gd name="T55" fmla="*/ 645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5" h="646">
                  <a:moveTo>
                    <a:pt x="359" y="645"/>
                  </a:moveTo>
                  <a:lnTo>
                    <a:pt x="405" y="616"/>
                  </a:lnTo>
                  <a:lnTo>
                    <a:pt x="447" y="580"/>
                  </a:lnTo>
                  <a:lnTo>
                    <a:pt x="460" y="552"/>
                  </a:lnTo>
                  <a:lnTo>
                    <a:pt x="464" y="515"/>
                  </a:lnTo>
                  <a:lnTo>
                    <a:pt x="451" y="468"/>
                  </a:lnTo>
                  <a:lnTo>
                    <a:pt x="424" y="424"/>
                  </a:lnTo>
                  <a:lnTo>
                    <a:pt x="380" y="385"/>
                  </a:lnTo>
                  <a:lnTo>
                    <a:pt x="168" y="259"/>
                  </a:lnTo>
                  <a:lnTo>
                    <a:pt x="133" y="235"/>
                  </a:lnTo>
                  <a:lnTo>
                    <a:pt x="111" y="208"/>
                  </a:lnTo>
                  <a:lnTo>
                    <a:pt x="104" y="166"/>
                  </a:lnTo>
                  <a:lnTo>
                    <a:pt x="117" y="124"/>
                  </a:lnTo>
                  <a:lnTo>
                    <a:pt x="155" y="95"/>
                  </a:lnTo>
                  <a:lnTo>
                    <a:pt x="222" y="52"/>
                  </a:lnTo>
                  <a:lnTo>
                    <a:pt x="124" y="0"/>
                  </a:lnTo>
                  <a:lnTo>
                    <a:pt x="55" y="41"/>
                  </a:lnTo>
                  <a:lnTo>
                    <a:pt x="27" y="70"/>
                  </a:lnTo>
                  <a:lnTo>
                    <a:pt x="2" y="123"/>
                  </a:lnTo>
                  <a:lnTo>
                    <a:pt x="0" y="189"/>
                  </a:lnTo>
                  <a:lnTo>
                    <a:pt x="29" y="257"/>
                  </a:lnTo>
                  <a:lnTo>
                    <a:pt x="78" y="300"/>
                  </a:lnTo>
                  <a:lnTo>
                    <a:pt x="311" y="442"/>
                  </a:lnTo>
                  <a:lnTo>
                    <a:pt x="358" y="474"/>
                  </a:lnTo>
                  <a:lnTo>
                    <a:pt x="375" y="516"/>
                  </a:lnTo>
                  <a:lnTo>
                    <a:pt x="375" y="550"/>
                  </a:lnTo>
                  <a:lnTo>
                    <a:pt x="308" y="608"/>
                  </a:lnTo>
                  <a:lnTo>
                    <a:pt x="359" y="645"/>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Freeform 10"/>
            <p:cNvSpPr>
              <a:spLocks/>
            </p:cNvSpPr>
            <p:nvPr/>
          </p:nvSpPr>
          <p:spPr bwMode="auto">
            <a:xfrm>
              <a:off x="2966" y="2396"/>
              <a:ext cx="318" cy="422"/>
            </a:xfrm>
            <a:custGeom>
              <a:avLst/>
              <a:gdLst>
                <a:gd name="T0" fmla="*/ 92 w 318"/>
                <a:gd name="T1" fmla="*/ 421 h 422"/>
                <a:gd name="T2" fmla="*/ 163 w 318"/>
                <a:gd name="T3" fmla="*/ 399 h 422"/>
                <a:gd name="T4" fmla="*/ 218 w 318"/>
                <a:gd name="T5" fmla="*/ 357 h 422"/>
                <a:gd name="T6" fmla="*/ 263 w 318"/>
                <a:gd name="T7" fmla="*/ 316 h 422"/>
                <a:gd name="T8" fmla="*/ 300 w 318"/>
                <a:gd name="T9" fmla="*/ 265 h 422"/>
                <a:gd name="T10" fmla="*/ 317 w 318"/>
                <a:gd name="T11" fmla="*/ 203 h 422"/>
                <a:gd name="T12" fmla="*/ 316 w 318"/>
                <a:gd name="T13" fmla="*/ 139 h 422"/>
                <a:gd name="T14" fmla="*/ 299 w 318"/>
                <a:gd name="T15" fmla="*/ 95 h 422"/>
                <a:gd name="T16" fmla="*/ 276 w 318"/>
                <a:gd name="T17" fmla="*/ 64 h 422"/>
                <a:gd name="T18" fmla="*/ 241 w 318"/>
                <a:gd name="T19" fmla="*/ 36 h 422"/>
                <a:gd name="T20" fmla="*/ 218 w 318"/>
                <a:gd name="T21" fmla="*/ 14 h 422"/>
                <a:gd name="T22" fmla="*/ 180 w 318"/>
                <a:gd name="T23" fmla="*/ 0 h 422"/>
                <a:gd name="T24" fmla="*/ 61 w 318"/>
                <a:gd name="T25" fmla="*/ 52 h 422"/>
                <a:gd name="T26" fmla="*/ 106 w 318"/>
                <a:gd name="T27" fmla="*/ 93 h 422"/>
                <a:gd name="T28" fmla="*/ 137 w 318"/>
                <a:gd name="T29" fmla="*/ 130 h 422"/>
                <a:gd name="T30" fmla="*/ 159 w 318"/>
                <a:gd name="T31" fmla="*/ 159 h 422"/>
                <a:gd name="T32" fmla="*/ 176 w 318"/>
                <a:gd name="T33" fmla="*/ 196 h 422"/>
                <a:gd name="T34" fmla="*/ 176 w 318"/>
                <a:gd name="T35" fmla="*/ 246 h 422"/>
                <a:gd name="T36" fmla="*/ 145 w 318"/>
                <a:gd name="T37" fmla="*/ 279 h 422"/>
                <a:gd name="T38" fmla="*/ 105 w 318"/>
                <a:gd name="T39" fmla="*/ 309 h 422"/>
                <a:gd name="T40" fmla="*/ 50 w 318"/>
                <a:gd name="T41" fmla="*/ 342 h 422"/>
                <a:gd name="T42" fmla="*/ 0 w 318"/>
                <a:gd name="T43" fmla="*/ 369 h 422"/>
                <a:gd name="T44" fmla="*/ 92 w 318"/>
                <a:gd name="T45"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8" h="422">
                  <a:moveTo>
                    <a:pt x="92" y="421"/>
                  </a:moveTo>
                  <a:lnTo>
                    <a:pt x="163" y="399"/>
                  </a:lnTo>
                  <a:lnTo>
                    <a:pt x="218" y="357"/>
                  </a:lnTo>
                  <a:lnTo>
                    <a:pt x="263" y="316"/>
                  </a:lnTo>
                  <a:lnTo>
                    <a:pt x="300" y="265"/>
                  </a:lnTo>
                  <a:lnTo>
                    <a:pt x="317" y="203"/>
                  </a:lnTo>
                  <a:lnTo>
                    <a:pt x="316" y="139"/>
                  </a:lnTo>
                  <a:lnTo>
                    <a:pt x="299" y="95"/>
                  </a:lnTo>
                  <a:lnTo>
                    <a:pt x="276" y="64"/>
                  </a:lnTo>
                  <a:lnTo>
                    <a:pt x="241" y="36"/>
                  </a:lnTo>
                  <a:lnTo>
                    <a:pt x="218" y="14"/>
                  </a:lnTo>
                  <a:lnTo>
                    <a:pt x="180" y="0"/>
                  </a:lnTo>
                  <a:lnTo>
                    <a:pt x="61" y="52"/>
                  </a:lnTo>
                  <a:lnTo>
                    <a:pt x="106" y="93"/>
                  </a:lnTo>
                  <a:lnTo>
                    <a:pt x="137" y="130"/>
                  </a:lnTo>
                  <a:lnTo>
                    <a:pt x="159" y="159"/>
                  </a:lnTo>
                  <a:lnTo>
                    <a:pt x="176" y="196"/>
                  </a:lnTo>
                  <a:lnTo>
                    <a:pt x="176" y="246"/>
                  </a:lnTo>
                  <a:lnTo>
                    <a:pt x="145" y="279"/>
                  </a:lnTo>
                  <a:lnTo>
                    <a:pt x="105" y="309"/>
                  </a:lnTo>
                  <a:lnTo>
                    <a:pt x="50" y="342"/>
                  </a:lnTo>
                  <a:lnTo>
                    <a:pt x="0" y="369"/>
                  </a:lnTo>
                  <a:lnTo>
                    <a:pt x="92" y="42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Freeform 11"/>
            <p:cNvSpPr>
              <a:spLocks/>
            </p:cNvSpPr>
            <p:nvPr/>
          </p:nvSpPr>
          <p:spPr bwMode="auto">
            <a:xfrm>
              <a:off x="2308" y="1190"/>
              <a:ext cx="1404" cy="1153"/>
            </a:xfrm>
            <a:custGeom>
              <a:avLst/>
              <a:gdLst>
                <a:gd name="T0" fmla="*/ 466 w 1404"/>
                <a:gd name="T1" fmla="*/ 1084 h 1153"/>
                <a:gd name="T2" fmla="*/ 370 w 1404"/>
                <a:gd name="T3" fmla="*/ 1066 h 1153"/>
                <a:gd name="T4" fmla="*/ 299 w 1404"/>
                <a:gd name="T5" fmla="*/ 1035 h 1153"/>
                <a:gd name="T6" fmla="*/ 257 w 1404"/>
                <a:gd name="T7" fmla="*/ 1002 h 1153"/>
                <a:gd name="T8" fmla="*/ 220 w 1404"/>
                <a:gd name="T9" fmla="*/ 956 h 1153"/>
                <a:gd name="T10" fmla="*/ 209 w 1404"/>
                <a:gd name="T11" fmla="*/ 914 h 1153"/>
                <a:gd name="T12" fmla="*/ 215 w 1404"/>
                <a:gd name="T13" fmla="*/ 873 h 1153"/>
                <a:gd name="T14" fmla="*/ 231 w 1404"/>
                <a:gd name="T15" fmla="*/ 836 h 1153"/>
                <a:gd name="T16" fmla="*/ 273 w 1404"/>
                <a:gd name="T17" fmla="*/ 798 h 1153"/>
                <a:gd name="T18" fmla="*/ 330 w 1404"/>
                <a:gd name="T19" fmla="*/ 774 h 1153"/>
                <a:gd name="T20" fmla="*/ 400 w 1404"/>
                <a:gd name="T21" fmla="*/ 748 h 1153"/>
                <a:gd name="T22" fmla="*/ 1110 w 1404"/>
                <a:gd name="T23" fmla="*/ 499 h 1153"/>
                <a:gd name="T24" fmla="*/ 1207 w 1404"/>
                <a:gd name="T25" fmla="*/ 451 h 1153"/>
                <a:gd name="T26" fmla="*/ 1289 w 1404"/>
                <a:gd name="T27" fmla="*/ 398 h 1153"/>
                <a:gd name="T28" fmla="*/ 1344 w 1404"/>
                <a:gd name="T29" fmla="*/ 356 h 1153"/>
                <a:gd name="T30" fmla="*/ 1381 w 1404"/>
                <a:gd name="T31" fmla="*/ 310 h 1153"/>
                <a:gd name="T32" fmla="*/ 1403 w 1404"/>
                <a:gd name="T33" fmla="*/ 249 h 1153"/>
                <a:gd name="T34" fmla="*/ 1401 w 1404"/>
                <a:gd name="T35" fmla="*/ 185 h 1153"/>
                <a:gd name="T36" fmla="*/ 1386 w 1404"/>
                <a:gd name="T37" fmla="*/ 136 h 1153"/>
                <a:gd name="T38" fmla="*/ 1370 w 1404"/>
                <a:gd name="T39" fmla="*/ 90 h 1153"/>
                <a:gd name="T40" fmla="*/ 1335 w 1404"/>
                <a:gd name="T41" fmla="*/ 55 h 1153"/>
                <a:gd name="T42" fmla="*/ 1280 w 1404"/>
                <a:gd name="T43" fmla="*/ 18 h 1153"/>
                <a:gd name="T44" fmla="*/ 1214 w 1404"/>
                <a:gd name="T45" fmla="*/ 0 h 1153"/>
                <a:gd name="T46" fmla="*/ 1172 w 1404"/>
                <a:gd name="T47" fmla="*/ 4 h 1153"/>
                <a:gd name="T48" fmla="*/ 1111 w 1404"/>
                <a:gd name="T49" fmla="*/ 7 h 1153"/>
                <a:gd name="T50" fmla="*/ 1053 w 1404"/>
                <a:gd name="T51" fmla="*/ 20 h 1153"/>
                <a:gd name="T52" fmla="*/ 989 w 1404"/>
                <a:gd name="T53" fmla="*/ 46 h 1153"/>
                <a:gd name="T54" fmla="*/ 939 w 1404"/>
                <a:gd name="T55" fmla="*/ 79 h 1153"/>
                <a:gd name="T56" fmla="*/ 899 w 1404"/>
                <a:gd name="T57" fmla="*/ 106 h 1153"/>
                <a:gd name="T58" fmla="*/ 878 w 1404"/>
                <a:gd name="T59" fmla="*/ 149 h 1153"/>
                <a:gd name="T60" fmla="*/ 897 w 1404"/>
                <a:gd name="T61" fmla="*/ 187 h 1153"/>
                <a:gd name="T62" fmla="*/ 939 w 1404"/>
                <a:gd name="T63" fmla="*/ 183 h 1153"/>
                <a:gd name="T64" fmla="*/ 987 w 1404"/>
                <a:gd name="T65" fmla="*/ 171 h 1153"/>
                <a:gd name="T66" fmla="*/ 1033 w 1404"/>
                <a:gd name="T67" fmla="*/ 158 h 1153"/>
                <a:gd name="T68" fmla="*/ 1069 w 1404"/>
                <a:gd name="T69" fmla="*/ 150 h 1153"/>
                <a:gd name="T70" fmla="*/ 1111 w 1404"/>
                <a:gd name="T71" fmla="*/ 150 h 1153"/>
                <a:gd name="T72" fmla="*/ 1154 w 1404"/>
                <a:gd name="T73" fmla="*/ 163 h 1153"/>
                <a:gd name="T74" fmla="*/ 1183 w 1404"/>
                <a:gd name="T75" fmla="*/ 204 h 1153"/>
                <a:gd name="T76" fmla="*/ 1179 w 1404"/>
                <a:gd name="T77" fmla="*/ 248 h 1153"/>
                <a:gd name="T78" fmla="*/ 1157 w 1404"/>
                <a:gd name="T79" fmla="*/ 286 h 1153"/>
                <a:gd name="T80" fmla="*/ 1121 w 1404"/>
                <a:gd name="T81" fmla="*/ 323 h 1153"/>
                <a:gd name="T82" fmla="*/ 1047 w 1404"/>
                <a:gd name="T83" fmla="*/ 361 h 1153"/>
                <a:gd name="T84" fmla="*/ 908 w 1404"/>
                <a:gd name="T85" fmla="*/ 415 h 1153"/>
                <a:gd name="T86" fmla="*/ 194 w 1404"/>
                <a:gd name="T87" fmla="*/ 675 h 1153"/>
                <a:gd name="T88" fmla="*/ 123 w 1404"/>
                <a:gd name="T89" fmla="*/ 715 h 1153"/>
                <a:gd name="T90" fmla="*/ 68 w 1404"/>
                <a:gd name="T91" fmla="*/ 763 h 1153"/>
                <a:gd name="T92" fmla="*/ 29 w 1404"/>
                <a:gd name="T93" fmla="*/ 809 h 1153"/>
                <a:gd name="T94" fmla="*/ 6 w 1404"/>
                <a:gd name="T95" fmla="*/ 858 h 1153"/>
                <a:gd name="T96" fmla="*/ 0 w 1404"/>
                <a:gd name="T97" fmla="*/ 912 h 1153"/>
                <a:gd name="T98" fmla="*/ 8 w 1404"/>
                <a:gd name="T99" fmla="*/ 952 h 1153"/>
                <a:gd name="T100" fmla="*/ 22 w 1404"/>
                <a:gd name="T101" fmla="*/ 992 h 1153"/>
                <a:gd name="T102" fmla="*/ 59 w 1404"/>
                <a:gd name="T103" fmla="*/ 1036 h 1153"/>
                <a:gd name="T104" fmla="*/ 127 w 1404"/>
                <a:gd name="T105" fmla="*/ 1095 h 1153"/>
                <a:gd name="T106" fmla="*/ 198 w 1404"/>
                <a:gd name="T107" fmla="*/ 1135 h 1153"/>
                <a:gd name="T108" fmla="*/ 273 w 1404"/>
                <a:gd name="T109" fmla="*/ 1152 h 1153"/>
                <a:gd name="T110" fmla="*/ 466 w 1404"/>
                <a:gd name="T111" fmla="*/ 1084 h 1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404" h="1153">
                  <a:moveTo>
                    <a:pt x="466" y="1084"/>
                  </a:moveTo>
                  <a:lnTo>
                    <a:pt x="370" y="1066"/>
                  </a:lnTo>
                  <a:lnTo>
                    <a:pt x="299" y="1035"/>
                  </a:lnTo>
                  <a:lnTo>
                    <a:pt x="257" y="1002"/>
                  </a:lnTo>
                  <a:lnTo>
                    <a:pt x="220" y="956"/>
                  </a:lnTo>
                  <a:lnTo>
                    <a:pt x="209" y="914"/>
                  </a:lnTo>
                  <a:lnTo>
                    <a:pt x="215" y="873"/>
                  </a:lnTo>
                  <a:lnTo>
                    <a:pt x="231" y="836"/>
                  </a:lnTo>
                  <a:lnTo>
                    <a:pt x="273" y="798"/>
                  </a:lnTo>
                  <a:lnTo>
                    <a:pt x="330" y="774"/>
                  </a:lnTo>
                  <a:lnTo>
                    <a:pt x="400" y="748"/>
                  </a:lnTo>
                  <a:lnTo>
                    <a:pt x="1110" y="499"/>
                  </a:lnTo>
                  <a:lnTo>
                    <a:pt x="1207" y="451"/>
                  </a:lnTo>
                  <a:lnTo>
                    <a:pt x="1289" y="398"/>
                  </a:lnTo>
                  <a:lnTo>
                    <a:pt x="1344" y="356"/>
                  </a:lnTo>
                  <a:lnTo>
                    <a:pt x="1381" y="310"/>
                  </a:lnTo>
                  <a:lnTo>
                    <a:pt x="1403" y="249"/>
                  </a:lnTo>
                  <a:lnTo>
                    <a:pt x="1401" y="185"/>
                  </a:lnTo>
                  <a:lnTo>
                    <a:pt x="1386" y="136"/>
                  </a:lnTo>
                  <a:lnTo>
                    <a:pt x="1370" y="90"/>
                  </a:lnTo>
                  <a:lnTo>
                    <a:pt x="1335" y="55"/>
                  </a:lnTo>
                  <a:lnTo>
                    <a:pt x="1280" y="18"/>
                  </a:lnTo>
                  <a:lnTo>
                    <a:pt x="1214" y="0"/>
                  </a:lnTo>
                  <a:lnTo>
                    <a:pt x="1172" y="4"/>
                  </a:lnTo>
                  <a:lnTo>
                    <a:pt x="1111" y="7"/>
                  </a:lnTo>
                  <a:lnTo>
                    <a:pt x="1053" y="20"/>
                  </a:lnTo>
                  <a:lnTo>
                    <a:pt x="989" y="46"/>
                  </a:lnTo>
                  <a:lnTo>
                    <a:pt x="939" y="79"/>
                  </a:lnTo>
                  <a:lnTo>
                    <a:pt x="899" y="106"/>
                  </a:lnTo>
                  <a:lnTo>
                    <a:pt x="878" y="149"/>
                  </a:lnTo>
                  <a:lnTo>
                    <a:pt x="897" y="187"/>
                  </a:lnTo>
                  <a:lnTo>
                    <a:pt x="939" y="183"/>
                  </a:lnTo>
                  <a:lnTo>
                    <a:pt x="987" y="171"/>
                  </a:lnTo>
                  <a:lnTo>
                    <a:pt x="1033" y="158"/>
                  </a:lnTo>
                  <a:lnTo>
                    <a:pt x="1069" y="150"/>
                  </a:lnTo>
                  <a:lnTo>
                    <a:pt x="1111" y="150"/>
                  </a:lnTo>
                  <a:lnTo>
                    <a:pt x="1154" y="163"/>
                  </a:lnTo>
                  <a:lnTo>
                    <a:pt x="1183" y="204"/>
                  </a:lnTo>
                  <a:lnTo>
                    <a:pt x="1179" y="248"/>
                  </a:lnTo>
                  <a:lnTo>
                    <a:pt x="1157" y="286"/>
                  </a:lnTo>
                  <a:lnTo>
                    <a:pt x="1121" y="323"/>
                  </a:lnTo>
                  <a:lnTo>
                    <a:pt x="1047" y="361"/>
                  </a:lnTo>
                  <a:lnTo>
                    <a:pt x="908" y="415"/>
                  </a:lnTo>
                  <a:lnTo>
                    <a:pt x="194" y="675"/>
                  </a:lnTo>
                  <a:lnTo>
                    <a:pt x="123" y="715"/>
                  </a:lnTo>
                  <a:lnTo>
                    <a:pt x="68" y="763"/>
                  </a:lnTo>
                  <a:lnTo>
                    <a:pt x="29" y="809"/>
                  </a:lnTo>
                  <a:lnTo>
                    <a:pt x="6" y="858"/>
                  </a:lnTo>
                  <a:lnTo>
                    <a:pt x="0" y="912"/>
                  </a:lnTo>
                  <a:lnTo>
                    <a:pt x="8" y="952"/>
                  </a:lnTo>
                  <a:lnTo>
                    <a:pt x="22" y="992"/>
                  </a:lnTo>
                  <a:lnTo>
                    <a:pt x="59" y="1036"/>
                  </a:lnTo>
                  <a:lnTo>
                    <a:pt x="127" y="1095"/>
                  </a:lnTo>
                  <a:lnTo>
                    <a:pt x="198" y="1135"/>
                  </a:lnTo>
                  <a:lnTo>
                    <a:pt x="273" y="1152"/>
                  </a:lnTo>
                  <a:lnTo>
                    <a:pt x="466" y="1084"/>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 name="Freeform 12"/>
            <p:cNvSpPr>
              <a:spLocks/>
            </p:cNvSpPr>
            <p:nvPr/>
          </p:nvSpPr>
          <p:spPr bwMode="auto">
            <a:xfrm>
              <a:off x="2711" y="3280"/>
              <a:ext cx="368" cy="422"/>
            </a:xfrm>
            <a:custGeom>
              <a:avLst/>
              <a:gdLst>
                <a:gd name="T0" fmla="*/ 367 w 368"/>
                <a:gd name="T1" fmla="*/ 421 h 422"/>
                <a:gd name="T2" fmla="*/ 171 w 368"/>
                <a:gd name="T3" fmla="*/ 340 h 422"/>
                <a:gd name="T4" fmla="*/ 117 w 368"/>
                <a:gd name="T5" fmla="*/ 304 h 422"/>
                <a:gd name="T6" fmla="*/ 73 w 368"/>
                <a:gd name="T7" fmla="*/ 265 h 422"/>
                <a:gd name="T8" fmla="*/ 31 w 368"/>
                <a:gd name="T9" fmla="*/ 219 h 422"/>
                <a:gd name="T10" fmla="*/ 9 w 368"/>
                <a:gd name="T11" fmla="*/ 179 h 422"/>
                <a:gd name="T12" fmla="*/ 0 w 368"/>
                <a:gd name="T13" fmla="*/ 137 h 422"/>
                <a:gd name="T14" fmla="*/ 2 w 368"/>
                <a:gd name="T15" fmla="*/ 95 h 422"/>
                <a:gd name="T16" fmla="*/ 19 w 368"/>
                <a:gd name="T17" fmla="*/ 51 h 422"/>
                <a:gd name="T18" fmla="*/ 44 w 368"/>
                <a:gd name="T19" fmla="*/ 0 h 422"/>
                <a:gd name="T20" fmla="*/ 120 w 368"/>
                <a:gd name="T21" fmla="*/ 52 h 422"/>
                <a:gd name="T22" fmla="*/ 95 w 368"/>
                <a:gd name="T23" fmla="*/ 98 h 422"/>
                <a:gd name="T24" fmla="*/ 95 w 368"/>
                <a:gd name="T25" fmla="*/ 143 h 422"/>
                <a:gd name="T26" fmla="*/ 122 w 368"/>
                <a:gd name="T27" fmla="*/ 191 h 422"/>
                <a:gd name="T28" fmla="*/ 162 w 368"/>
                <a:gd name="T29" fmla="*/ 235 h 422"/>
                <a:gd name="T30" fmla="*/ 223 w 368"/>
                <a:gd name="T31" fmla="*/ 284 h 422"/>
                <a:gd name="T32" fmla="*/ 290 w 368"/>
                <a:gd name="T33" fmla="*/ 317 h 422"/>
                <a:gd name="T34" fmla="*/ 332 w 368"/>
                <a:gd name="T35" fmla="*/ 351 h 422"/>
                <a:gd name="T36" fmla="*/ 351 w 368"/>
                <a:gd name="T37" fmla="*/ 378 h 422"/>
                <a:gd name="T38" fmla="*/ 367 w 368"/>
                <a:gd name="T39"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68" h="422">
                  <a:moveTo>
                    <a:pt x="367" y="421"/>
                  </a:moveTo>
                  <a:lnTo>
                    <a:pt x="171" y="340"/>
                  </a:lnTo>
                  <a:lnTo>
                    <a:pt x="117" y="304"/>
                  </a:lnTo>
                  <a:lnTo>
                    <a:pt x="73" y="265"/>
                  </a:lnTo>
                  <a:lnTo>
                    <a:pt x="31" y="219"/>
                  </a:lnTo>
                  <a:lnTo>
                    <a:pt x="9" y="179"/>
                  </a:lnTo>
                  <a:lnTo>
                    <a:pt x="0" y="137"/>
                  </a:lnTo>
                  <a:lnTo>
                    <a:pt x="2" y="95"/>
                  </a:lnTo>
                  <a:lnTo>
                    <a:pt x="19" y="51"/>
                  </a:lnTo>
                  <a:lnTo>
                    <a:pt x="44" y="0"/>
                  </a:lnTo>
                  <a:lnTo>
                    <a:pt x="120" y="52"/>
                  </a:lnTo>
                  <a:lnTo>
                    <a:pt x="95" y="98"/>
                  </a:lnTo>
                  <a:lnTo>
                    <a:pt x="95" y="143"/>
                  </a:lnTo>
                  <a:lnTo>
                    <a:pt x="122" y="191"/>
                  </a:lnTo>
                  <a:lnTo>
                    <a:pt x="162" y="235"/>
                  </a:lnTo>
                  <a:lnTo>
                    <a:pt x="223" y="284"/>
                  </a:lnTo>
                  <a:lnTo>
                    <a:pt x="290" y="317"/>
                  </a:lnTo>
                  <a:lnTo>
                    <a:pt x="332" y="351"/>
                  </a:lnTo>
                  <a:lnTo>
                    <a:pt x="351" y="378"/>
                  </a:lnTo>
                  <a:lnTo>
                    <a:pt x="367" y="42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 name="Freeform 13"/>
            <p:cNvSpPr>
              <a:spLocks/>
            </p:cNvSpPr>
            <p:nvPr/>
          </p:nvSpPr>
          <p:spPr bwMode="auto">
            <a:xfrm>
              <a:off x="2432" y="1792"/>
              <a:ext cx="989" cy="1439"/>
            </a:xfrm>
            <a:custGeom>
              <a:avLst/>
              <a:gdLst>
                <a:gd name="T0" fmla="*/ 525 w 989"/>
                <a:gd name="T1" fmla="*/ 1438 h 1439"/>
                <a:gd name="T2" fmla="*/ 582 w 989"/>
                <a:gd name="T3" fmla="*/ 1409 h 1439"/>
                <a:gd name="T4" fmla="*/ 647 w 989"/>
                <a:gd name="T5" fmla="*/ 1355 h 1439"/>
                <a:gd name="T6" fmla="*/ 670 w 989"/>
                <a:gd name="T7" fmla="*/ 1304 h 1439"/>
                <a:gd name="T8" fmla="*/ 686 w 989"/>
                <a:gd name="T9" fmla="*/ 1255 h 1439"/>
                <a:gd name="T10" fmla="*/ 677 w 989"/>
                <a:gd name="T11" fmla="*/ 1198 h 1439"/>
                <a:gd name="T12" fmla="*/ 637 w 989"/>
                <a:gd name="T13" fmla="*/ 1125 h 1439"/>
                <a:gd name="T14" fmla="*/ 609 w 989"/>
                <a:gd name="T15" fmla="*/ 1092 h 1439"/>
                <a:gd name="T16" fmla="*/ 569 w 989"/>
                <a:gd name="T17" fmla="*/ 1063 h 1439"/>
                <a:gd name="T18" fmla="*/ 259 w 989"/>
                <a:gd name="T19" fmla="*/ 905 h 1439"/>
                <a:gd name="T20" fmla="*/ 201 w 989"/>
                <a:gd name="T21" fmla="*/ 863 h 1439"/>
                <a:gd name="T22" fmla="*/ 177 w 989"/>
                <a:gd name="T23" fmla="*/ 843 h 1439"/>
                <a:gd name="T24" fmla="*/ 160 w 989"/>
                <a:gd name="T25" fmla="*/ 800 h 1439"/>
                <a:gd name="T26" fmla="*/ 171 w 989"/>
                <a:gd name="T27" fmla="*/ 766 h 1439"/>
                <a:gd name="T28" fmla="*/ 215 w 989"/>
                <a:gd name="T29" fmla="*/ 738 h 1439"/>
                <a:gd name="T30" fmla="*/ 294 w 989"/>
                <a:gd name="T31" fmla="*/ 709 h 1439"/>
                <a:gd name="T32" fmla="*/ 780 w 989"/>
                <a:gd name="T33" fmla="*/ 521 h 1439"/>
                <a:gd name="T34" fmla="*/ 856 w 989"/>
                <a:gd name="T35" fmla="*/ 471 h 1439"/>
                <a:gd name="T36" fmla="*/ 918 w 989"/>
                <a:gd name="T37" fmla="*/ 417 h 1439"/>
                <a:gd name="T38" fmla="*/ 953 w 989"/>
                <a:gd name="T39" fmla="*/ 379 h 1439"/>
                <a:gd name="T40" fmla="*/ 984 w 989"/>
                <a:gd name="T41" fmla="*/ 334 h 1439"/>
                <a:gd name="T42" fmla="*/ 988 w 989"/>
                <a:gd name="T43" fmla="*/ 274 h 1439"/>
                <a:gd name="T44" fmla="*/ 972 w 989"/>
                <a:gd name="T45" fmla="*/ 214 h 1439"/>
                <a:gd name="T46" fmla="*/ 953 w 989"/>
                <a:gd name="T47" fmla="*/ 167 h 1439"/>
                <a:gd name="T48" fmla="*/ 920 w 989"/>
                <a:gd name="T49" fmla="*/ 126 h 1439"/>
                <a:gd name="T50" fmla="*/ 875 w 989"/>
                <a:gd name="T51" fmla="*/ 85 h 1439"/>
                <a:gd name="T52" fmla="*/ 828 w 989"/>
                <a:gd name="T53" fmla="*/ 50 h 1439"/>
                <a:gd name="T54" fmla="*/ 803 w 989"/>
                <a:gd name="T55" fmla="*/ 29 h 1439"/>
                <a:gd name="T56" fmla="*/ 756 w 989"/>
                <a:gd name="T57" fmla="*/ 0 h 1439"/>
                <a:gd name="T58" fmla="*/ 588 w 989"/>
                <a:gd name="T59" fmla="*/ 61 h 1439"/>
                <a:gd name="T60" fmla="*/ 649 w 989"/>
                <a:gd name="T61" fmla="*/ 104 h 1439"/>
                <a:gd name="T62" fmla="*/ 694 w 989"/>
                <a:gd name="T63" fmla="*/ 145 h 1439"/>
                <a:gd name="T64" fmla="*/ 739 w 989"/>
                <a:gd name="T65" fmla="*/ 182 h 1439"/>
                <a:gd name="T66" fmla="*/ 780 w 989"/>
                <a:gd name="T67" fmla="*/ 223 h 1439"/>
                <a:gd name="T68" fmla="*/ 803 w 989"/>
                <a:gd name="T69" fmla="*/ 272 h 1439"/>
                <a:gd name="T70" fmla="*/ 787 w 989"/>
                <a:gd name="T71" fmla="*/ 323 h 1439"/>
                <a:gd name="T72" fmla="*/ 729 w 989"/>
                <a:gd name="T73" fmla="*/ 369 h 1439"/>
                <a:gd name="T74" fmla="*/ 639 w 989"/>
                <a:gd name="T75" fmla="*/ 413 h 1439"/>
                <a:gd name="T76" fmla="*/ 212 w 989"/>
                <a:gd name="T77" fmla="*/ 589 h 1439"/>
                <a:gd name="T78" fmla="*/ 160 w 989"/>
                <a:gd name="T79" fmla="*/ 608 h 1439"/>
                <a:gd name="T80" fmla="*/ 88 w 989"/>
                <a:gd name="T81" fmla="*/ 653 h 1439"/>
                <a:gd name="T82" fmla="*/ 43 w 989"/>
                <a:gd name="T83" fmla="*/ 698 h 1439"/>
                <a:gd name="T84" fmla="*/ 9 w 989"/>
                <a:gd name="T85" fmla="*/ 755 h 1439"/>
                <a:gd name="T86" fmla="*/ 0 w 989"/>
                <a:gd name="T87" fmla="*/ 820 h 1439"/>
                <a:gd name="T88" fmla="*/ 10 w 989"/>
                <a:gd name="T89" fmla="*/ 872 h 1439"/>
                <a:gd name="T90" fmla="*/ 40 w 989"/>
                <a:gd name="T91" fmla="*/ 914 h 1439"/>
                <a:gd name="T92" fmla="*/ 84 w 989"/>
                <a:gd name="T93" fmla="*/ 949 h 1439"/>
                <a:gd name="T94" fmla="*/ 159 w 989"/>
                <a:gd name="T95" fmla="*/ 999 h 1439"/>
                <a:gd name="T96" fmla="*/ 487 w 989"/>
                <a:gd name="T97" fmla="*/ 1164 h 1439"/>
                <a:gd name="T98" fmla="*/ 530 w 989"/>
                <a:gd name="T99" fmla="*/ 1197 h 1439"/>
                <a:gd name="T100" fmla="*/ 569 w 989"/>
                <a:gd name="T101" fmla="*/ 1236 h 1439"/>
                <a:gd name="T102" fmla="*/ 557 w 989"/>
                <a:gd name="T103" fmla="*/ 1292 h 1439"/>
                <a:gd name="T104" fmla="*/ 502 w 989"/>
                <a:gd name="T105" fmla="*/ 1354 h 1439"/>
                <a:gd name="T106" fmla="*/ 434 w 989"/>
                <a:gd name="T107" fmla="*/ 1394 h 1439"/>
                <a:gd name="T108" fmla="*/ 525 w 989"/>
                <a:gd name="T109" fmla="*/ 1438 h 1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89" h="1439">
                  <a:moveTo>
                    <a:pt x="525" y="1438"/>
                  </a:moveTo>
                  <a:lnTo>
                    <a:pt x="582" y="1409"/>
                  </a:lnTo>
                  <a:lnTo>
                    <a:pt x="647" y="1355"/>
                  </a:lnTo>
                  <a:lnTo>
                    <a:pt x="670" y="1304"/>
                  </a:lnTo>
                  <a:lnTo>
                    <a:pt x="686" y="1255"/>
                  </a:lnTo>
                  <a:lnTo>
                    <a:pt x="677" y="1198"/>
                  </a:lnTo>
                  <a:lnTo>
                    <a:pt x="637" y="1125"/>
                  </a:lnTo>
                  <a:lnTo>
                    <a:pt x="609" y="1092"/>
                  </a:lnTo>
                  <a:lnTo>
                    <a:pt x="569" y="1063"/>
                  </a:lnTo>
                  <a:lnTo>
                    <a:pt x="259" y="905"/>
                  </a:lnTo>
                  <a:lnTo>
                    <a:pt x="201" y="863"/>
                  </a:lnTo>
                  <a:lnTo>
                    <a:pt x="177" y="843"/>
                  </a:lnTo>
                  <a:lnTo>
                    <a:pt x="160" y="800"/>
                  </a:lnTo>
                  <a:lnTo>
                    <a:pt x="171" y="766"/>
                  </a:lnTo>
                  <a:lnTo>
                    <a:pt x="215" y="738"/>
                  </a:lnTo>
                  <a:lnTo>
                    <a:pt x="294" y="709"/>
                  </a:lnTo>
                  <a:lnTo>
                    <a:pt x="780" y="521"/>
                  </a:lnTo>
                  <a:lnTo>
                    <a:pt x="856" y="471"/>
                  </a:lnTo>
                  <a:lnTo>
                    <a:pt x="918" y="417"/>
                  </a:lnTo>
                  <a:lnTo>
                    <a:pt x="953" y="379"/>
                  </a:lnTo>
                  <a:lnTo>
                    <a:pt x="984" y="334"/>
                  </a:lnTo>
                  <a:lnTo>
                    <a:pt x="988" y="274"/>
                  </a:lnTo>
                  <a:lnTo>
                    <a:pt x="972" y="214"/>
                  </a:lnTo>
                  <a:lnTo>
                    <a:pt x="953" y="167"/>
                  </a:lnTo>
                  <a:lnTo>
                    <a:pt x="920" y="126"/>
                  </a:lnTo>
                  <a:lnTo>
                    <a:pt x="875" y="85"/>
                  </a:lnTo>
                  <a:lnTo>
                    <a:pt x="828" y="50"/>
                  </a:lnTo>
                  <a:lnTo>
                    <a:pt x="803" y="29"/>
                  </a:lnTo>
                  <a:lnTo>
                    <a:pt x="756" y="0"/>
                  </a:lnTo>
                  <a:lnTo>
                    <a:pt x="588" y="61"/>
                  </a:lnTo>
                  <a:lnTo>
                    <a:pt x="649" y="104"/>
                  </a:lnTo>
                  <a:lnTo>
                    <a:pt x="694" y="145"/>
                  </a:lnTo>
                  <a:lnTo>
                    <a:pt x="739" y="182"/>
                  </a:lnTo>
                  <a:lnTo>
                    <a:pt x="780" y="223"/>
                  </a:lnTo>
                  <a:lnTo>
                    <a:pt x="803" y="272"/>
                  </a:lnTo>
                  <a:lnTo>
                    <a:pt x="787" y="323"/>
                  </a:lnTo>
                  <a:lnTo>
                    <a:pt x="729" y="369"/>
                  </a:lnTo>
                  <a:lnTo>
                    <a:pt x="639" y="413"/>
                  </a:lnTo>
                  <a:lnTo>
                    <a:pt x="212" y="589"/>
                  </a:lnTo>
                  <a:lnTo>
                    <a:pt x="160" y="608"/>
                  </a:lnTo>
                  <a:lnTo>
                    <a:pt x="88" y="653"/>
                  </a:lnTo>
                  <a:lnTo>
                    <a:pt x="43" y="698"/>
                  </a:lnTo>
                  <a:lnTo>
                    <a:pt x="9" y="755"/>
                  </a:lnTo>
                  <a:lnTo>
                    <a:pt x="0" y="820"/>
                  </a:lnTo>
                  <a:lnTo>
                    <a:pt x="10" y="872"/>
                  </a:lnTo>
                  <a:lnTo>
                    <a:pt x="40" y="914"/>
                  </a:lnTo>
                  <a:lnTo>
                    <a:pt x="84" y="949"/>
                  </a:lnTo>
                  <a:lnTo>
                    <a:pt x="159" y="999"/>
                  </a:lnTo>
                  <a:lnTo>
                    <a:pt x="487" y="1164"/>
                  </a:lnTo>
                  <a:lnTo>
                    <a:pt x="530" y="1197"/>
                  </a:lnTo>
                  <a:lnTo>
                    <a:pt x="569" y="1236"/>
                  </a:lnTo>
                  <a:lnTo>
                    <a:pt x="557" y="1292"/>
                  </a:lnTo>
                  <a:lnTo>
                    <a:pt x="502" y="1354"/>
                  </a:lnTo>
                  <a:lnTo>
                    <a:pt x="434" y="1394"/>
                  </a:lnTo>
                  <a:lnTo>
                    <a:pt x="525" y="143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 name="Freeform 14"/>
            <p:cNvSpPr>
              <a:spLocks/>
            </p:cNvSpPr>
            <p:nvPr/>
          </p:nvSpPr>
          <p:spPr bwMode="auto">
            <a:xfrm>
              <a:off x="2100" y="1162"/>
              <a:ext cx="669" cy="582"/>
            </a:xfrm>
            <a:custGeom>
              <a:avLst/>
              <a:gdLst>
                <a:gd name="T0" fmla="*/ 668 w 669"/>
                <a:gd name="T1" fmla="*/ 553 h 582"/>
                <a:gd name="T2" fmla="*/ 668 w 669"/>
                <a:gd name="T3" fmla="*/ 450 h 582"/>
                <a:gd name="T4" fmla="*/ 562 w 669"/>
                <a:gd name="T5" fmla="*/ 435 h 582"/>
                <a:gd name="T6" fmla="*/ 448 w 669"/>
                <a:gd name="T7" fmla="*/ 420 h 582"/>
                <a:gd name="T8" fmla="*/ 367 w 669"/>
                <a:gd name="T9" fmla="*/ 400 h 582"/>
                <a:gd name="T10" fmla="*/ 314 w 669"/>
                <a:gd name="T11" fmla="*/ 378 h 582"/>
                <a:gd name="T12" fmla="*/ 257 w 669"/>
                <a:gd name="T13" fmla="*/ 349 h 582"/>
                <a:gd name="T14" fmla="*/ 220 w 669"/>
                <a:gd name="T15" fmla="*/ 314 h 582"/>
                <a:gd name="T16" fmla="*/ 193 w 669"/>
                <a:gd name="T17" fmla="*/ 274 h 582"/>
                <a:gd name="T18" fmla="*/ 180 w 669"/>
                <a:gd name="T19" fmla="*/ 231 h 582"/>
                <a:gd name="T20" fmla="*/ 180 w 669"/>
                <a:gd name="T21" fmla="*/ 189 h 582"/>
                <a:gd name="T22" fmla="*/ 193 w 669"/>
                <a:gd name="T23" fmla="*/ 165 h 582"/>
                <a:gd name="T24" fmla="*/ 209 w 669"/>
                <a:gd name="T25" fmla="*/ 143 h 582"/>
                <a:gd name="T26" fmla="*/ 255 w 669"/>
                <a:gd name="T27" fmla="*/ 127 h 582"/>
                <a:gd name="T28" fmla="*/ 297 w 669"/>
                <a:gd name="T29" fmla="*/ 127 h 582"/>
                <a:gd name="T30" fmla="*/ 345 w 669"/>
                <a:gd name="T31" fmla="*/ 141 h 582"/>
                <a:gd name="T32" fmla="*/ 396 w 669"/>
                <a:gd name="T33" fmla="*/ 156 h 582"/>
                <a:gd name="T34" fmla="*/ 448 w 669"/>
                <a:gd name="T35" fmla="*/ 163 h 582"/>
                <a:gd name="T36" fmla="*/ 477 w 669"/>
                <a:gd name="T37" fmla="*/ 125 h 582"/>
                <a:gd name="T38" fmla="*/ 464 w 669"/>
                <a:gd name="T39" fmla="*/ 86 h 582"/>
                <a:gd name="T40" fmla="*/ 415 w 669"/>
                <a:gd name="T41" fmla="*/ 42 h 582"/>
                <a:gd name="T42" fmla="*/ 363 w 669"/>
                <a:gd name="T43" fmla="*/ 18 h 582"/>
                <a:gd name="T44" fmla="*/ 319 w 669"/>
                <a:gd name="T45" fmla="*/ 7 h 582"/>
                <a:gd name="T46" fmla="*/ 273 w 669"/>
                <a:gd name="T47" fmla="*/ 2 h 582"/>
                <a:gd name="T48" fmla="*/ 222 w 669"/>
                <a:gd name="T49" fmla="*/ 0 h 582"/>
                <a:gd name="T50" fmla="*/ 176 w 669"/>
                <a:gd name="T51" fmla="*/ 4 h 582"/>
                <a:gd name="T52" fmla="*/ 136 w 669"/>
                <a:gd name="T53" fmla="*/ 15 h 582"/>
                <a:gd name="T54" fmla="*/ 86 w 669"/>
                <a:gd name="T55" fmla="*/ 33 h 582"/>
                <a:gd name="T56" fmla="*/ 50 w 669"/>
                <a:gd name="T57" fmla="*/ 66 h 582"/>
                <a:gd name="T58" fmla="*/ 22 w 669"/>
                <a:gd name="T59" fmla="*/ 99 h 582"/>
                <a:gd name="T60" fmla="*/ 6 w 669"/>
                <a:gd name="T61" fmla="*/ 145 h 582"/>
                <a:gd name="T62" fmla="*/ 0 w 669"/>
                <a:gd name="T63" fmla="*/ 189 h 582"/>
                <a:gd name="T64" fmla="*/ 9 w 669"/>
                <a:gd name="T65" fmla="*/ 237 h 582"/>
                <a:gd name="T66" fmla="*/ 22 w 669"/>
                <a:gd name="T67" fmla="*/ 285 h 582"/>
                <a:gd name="T68" fmla="*/ 50 w 669"/>
                <a:gd name="T69" fmla="*/ 330 h 582"/>
                <a:gd name="T70" fmla="*/ 81 w 669"/>
                <a:gd name="T71" fmla="*/ 375 h 582"/>
                <a:gd name="T72" fmla="*/ 125 w 669"/>
                <a:gd name="T73" fmla="*/ 419 h 582"/>
                <a:gd name="T74" fmla="*/ 169 w 669"/>
                <a:gd name="T75" fmla="*/ 457 h 582"/>
                <a:gd name="T76" fmla="*/ 217 w 669"/>
                <a:gd name="T77" fmla="*/ 488 h 582"/>
                <a:gd name="T78" fmla="*/ 266 w 669"/>
                <a:gd name="T79" fmla="*/ 514 h 582"/>
                <a:gd name="T80" fmla="*/ 310 w 669"/>
                <a:gd name="T81" fmla="*/ 534 h 582"/>
                <a:gd name="T82" fmla="*/ 369 w 669"/>
                <a:gd name="T83" fmla="*/ 549 h 582"/>
                <a:gd name="T84" fmla="*/ 437 w 669"/>
                <a:gd name="T85" fmla="*/ 568 h 582"/>
                <a:gd name="T86" fmla="*/ 516 w 669"/>
                <a:gd name="T87" fmla="*/ 581 h 582"/>
                <a:gd name="T88" fmla="*/ 595 w 669"/>
                <a:gd name="T89" fmla="*/ 577 h 582"/>
                <a:gd name="T90" fmla="*/ 668 w 669"/>
                <a:gd name="T91" fmla="*/ 55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69" h="582">
                  <a:moveTo>
                    <a:pt x="668" y="553"/>
                  </a:moveTo>
                  <a:lnTo>
                    <a:pt x="668" y="450"/>
                  </a:lnTo>
                  <a:lnTo>
                    <a:pt x="562" y="435"/>
                  </a:lnTo>
                  <a:lnTo>
                    <a:pt x="448" y="420"/>
                  </a:lnTo>
                  <a:lnTo>
                    <a:pt x="367" y="400"/>
                  </a:lnTo>
                  <a:lnTo>
                    <a:pt x="314" y="378"/>
                  </a:lnTo>
                  <a:lnTo>
                    <a:pt x="257" y="349"/>
                  </a:lnTo>
                  <a:lnTo>
                    <a:pt x="220" y="314"/>
                  </a:lnTo>
                  <a:lnTo>
                    <a:pt x="193" y="274"/>
                  </a:lnTo>
                  <a:lnTo>
                    <a:pt x="180" y="231"/>
                  </a:lnTo>
                  <a:lnTo>
                    <a:pt x="180" y="189"/>
                  </a:lnTo>
                  <a:lnTo>
                    <a:pt x="193" y="165"/>
                  </a:lnTo>
                  <a:lnTo>
                    <a:pt x="209" y="143"/>
                  </a:lnTo>
                  <a:lnTo>
                    <a:pt x="255" y="127"/>
                  </a:lnTo>
                  <a:lnTo>
                    <a:pt x="297" y="127"/>
                  </a:lnTo>
                  <a:lnTo>
                    <a:pt x="345" y="141"/>
                  </a:lnTo>
                  <a:lnTo>
                    <a:pt x="396" y="156"/>
                  </a:lnTo>
                  <a:lnTo>
                    <a:pt x="448" y="163"/>
                  </a:lnTo>
                  <a:lnTo>
                    <a:pt x="477" y="125"/>
                  </a:lnTo>
                  <a:lnTo>
                    <a:pt x="464" y="86"/>
                  </a:lnTo>
                  <a:lnTo>
                    <a:pt x="415" y="42"/>
                  </a:lnTo>
                  <a:lnTo>
                    <a:pt x="363" y="18"/>
                  </a:lnTo>
                  <a:lnTo>
                    <a:pt x="319" y="7"/>
                  </a:lnTo>
                  <a:lnTo>
                    <a:pt x="273" y="2"/>
                  </a:lnTo>
                  <a:lnTo>
                    <a:pt x="222" y="0"/>
                  </a:lnTo>
                  <a:lnTo>
                    <a:pt x="176" y="4"/>
                  </a:lnTo>
                  <a:lnTo>
                    <a:pt x="136" y="15"/>
                  </a:lnTo>
                  <a:lnTo>
                    <a:pt x="86" y="33"/>
                  </a:lnTo>
                  <a:lnTo>
                    <a:pt x="50" y="66"/>
                  </a:lnTo>
                  <a:lnTo>
                    <a:pt x="22" y="99"/>
                  </a:lnTo>
                  <a:lnTo>
                    <a:pt x="6" y="145"/>
                  </a:lnTo>
                  <a:lnTo>
                    <a:pt x="0" y="189"/>
                  </a:lnTo>
                  <a:lnTo>
                    <a:pt x="9" y="237"/>
                  </a:lnTo>
                  <a:lnTo>
                    <a:pt x="22" y="285"/>
                  </a:lnTo>
                  <a:lnTo>
                    <a:pt x="50" y="330"/>
                  </a:lnTo>
                  <a:lnTo>
                    <a:pt x="81" y="375"/>
                  </a:lnTo>
                  <a:lnTo>
                    <a:pt x="125" y="419"/>
                  </a:lnTo>
                  <a:lnTo>
                    <a:pt x="169" y="457"/>
                  </a:lnTo>
                  <a:lnTo>
                    <a:pt x="217" y="488"/>
                  </a:lnTo>
                  <a:lnTo>
                    <a:pt x="266" y="514"/>
                  </a:lnTo>
                  <a:lnTo>
                    <a:pt x="310" y="534"/>
                  </a:lnTo>
                  <a:lnTo>
                    <a:pt x="369" y="549"/>
                  </a:lnTo>
                  <a:lnTo>
                    <a:pt x="437" y="568"/>
                  </a:lnTo>
                  <a:lnTo>
                    <a:pt x="516" y="581"/>
                  </a:lnTo>
                  <a:lnTo>
                    <a:pt x="595" y="577"/>
                  </a:lnTo>
                  <a:lnTo>
                    <a:pt x="668" y="553"/>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 name="Freeform 15"/>
            <p:cNvSpPr>
              <a:spLocks/>
            </p:cNvSpPr>
            <p:nvPr/>
          </p:nvSpPr>
          <p:spPr bwMode="auto">
            <a:xfrm>
              <a:off x="1365" y="583"/>
              <a:ext cx="1413" cy="549"/>
            </a:xfrm>
            <a:custGeom>
              <a:avLst/>
              <a:gdLst>
                <a:gd name="T0" fmla="*/ 1412 w 1413"/>
                <a:gd name="T1" fmla="*/ 548 h 549"/>
                <a:gd name="T2" fmla="*/ 1316 w 1413"/>
                <a:gd name="T3" fmla="*/ 537 h 549"/>
                <a:gd name="T4" fmla="*/ 1237 w 1413"/>
                <a:gd name="T5" fmla="*/ 524 h 549"/>
                <a:gd name="T6" fmla="*/ 1179 w 1413"/>
                <a:gd name="T7" fmla="*/ 511 h 549"/>
                <a:gd name="T8" fmla="*/ 1118 w 1413"/>
                <a:gd name="T9" fmla="*/ 499 h 549"/>
                <a:gd name="T10" fmla="*/ 1060 w 1413"/>
                <a:gd name="T11" fmla="*/ 493 h 549"/>
                <a:gd name="T12" fmla="*/ 1000 w 1413"/>
                <a:gd name="T13" fmla="*/ 495 h 549"/>
                <a:gd name="T14" fmla="*/ 939 w 1413"/>
                <a:gd name="T15" fmla="*/ 499 h 549"/>
                <a:gd name="T16" fmla="*/ 894 w 1413"/>
                <a:gd name="T17" fmla="*/ 482 h 549"/>
                <a:gd name="T18" fmla="*/ 962 w 1413"/>
                <a:gd name="T19" fmla="*/ 440 h 549"/>
                <a:gd name="T20" fmla="*/ 1005 w 1413"/>
                <a:gd name="T21" fmla="*/ 411 h 549"/>
                <a:gd name="T22" fmla="*/ 1043 w 1413"/>
                <a:gd name="T23" fmla="*/ 381 h 549"/>
                <a:gd name="T24" fmla="*/ 1069 w 1413"/>
                <a:gd name="T25" fmla="*/ 348 h 549"/>
                <a:gd name="T26" fmla="*/ 962 w 1413"/>
                <a:gd name="T27" fmla="*/ 383 h 549"/>
                <a:gd name="T28" fmla="*/ 855 w 1413"/>
                <a:gd name="T29" fmla="*/ 418 h 549"/>
                <a:gd name="T30" fmla="*/ 783 w 1413"/>
                <a:gd name="T31" fmla="*/ 436 h 549"/>
                <a:gd name="T32" fmla="*/ 670 w 1413"/>
                <a:gd name="T33" fmla="*/ 449 h 549"/>
                <a:gd name="T34" fmla="*/ 597 w 1413"/>
                <a:gd name="T35" fmla="*/ 449 h 549"/>
                <a:gd name="T36" fmla="*/ 531 w 1413"/>
                <a:gd name="T37" fmla="*/ 444 h 549"/>
                <a:gd name="T38" fmla="*/ 486 w 1413"/>
                <a:gd name="T39" fmla="*/ 427 h 549"/>
                <a:gd name="T40" fmla="*/ 459 w 1413"/>
                <a:gd name="T41" fmla="*/ 407 h 549"/>
                <a:gd name="T42" fmla="*/ 527 w 1413"/>
                <a:gd name="T43" fmla="*/ 389 h 549"/>
                <a:gd name="T44" fmla="*/ 572 w 1413"/>
                <a:gd name="T45" fmla="*/ 365 h 549"/>
                <a:gd name="T46" fmla="*/ 599 w 1413"/>
                <a:gd name="T47" fmla="*/ 339 h 549"/>
                <a:gd name="T48" fmla="*/ 634 w 1413"/>
                <a:gd name="T49" fmla="*/ 308 h 549"/>
                <a:gd name="T50" fmla="*/ 544 w 1413"/>
                <a:gd name="T51" fmla="*/ 334 h 549"/>
                <a:gd name="T52" fmla="*/ 463 w 1413"/>
                <a:gd name="T53" fmla="*/ 348 h 549"/>
                <a:gd name="T54" fmla="*/ 378 w 1413"/>
                <a:gd name="T55" fmla="*/ 356 h 549"/>
                <a:gd name="T56" fmla="*/ 303 w 1413"/>
                <a:gd name="T57" fmla="*/ 352 h 549"/>
                <a:gd name="T58" fmla="*/ 254 w 1413"/>
                <a:gd name="T59" fmla="*/ 334 h 549"/>
                <a:gd name="T60" fmla="*/ 233 w 1413"/>
                <a:gd name="T61" fmla="*/ 312 h 549"/>
                <a:gd name="T62" fmla="*/ 281 w 1413"/>
                <a:gd name="T63" fmla="*/ 291 h 549"/>
                <a:gd name="T64" fmla="*/ 313 w 1413"/>
                <a:gd name="T65" fmla="*/ 269 h 549"/>
                <a:gd name="T66" fmla="*/ 341 w 1413"/>
                <a:gd name="T67" fmla="*/ 244 h 549"/>
                <a:gd name="T68" fmla="*/ 339 w 1413"/>
                <a:gd name="T69" fmla="*/ 229 h 549"/>
                <a:gd name="T70" fmla="*/ 262 w 1413"/>
                <a:gd name="T71" fmla="*/ 246 h 549"/>
                <a:gd name="T72" fmla="*/ 179 w 1413"/>
                <a:gd name="T73" fmla="*/ 255 h 549"/>
                <a:gd name="T74" fmla="*/ 109 w 1413"/>
                <a:gd name="T75" fmla="*/ 254 h 549"/>
                <a:gd name="T76" fmla="*/ 51 w 1413"/>
                <a:gd name="T77" fmla="*/ 244 h 549"/>
                <a:gd name="T78" fmla="*/ 19 w 1413"/>
                <a:gd name="T79" fmla="*/ 229 h 549"/>
                <a:gd name="T80" fmla="*/ 0 w 1413"/>
                <a:gd name="T81" fmla="*/ 205 h 549"/>
                <a:gd name="T82" fmla="*/ 120 w 1413"/>
                <a:gd name="T83" fmla="*/ 187 h 549"/>
                <a:gd name="T84" fmla="*/ 309 w 1413"/>
                <a:gd name="T85" fmla="*/ 156 h 549"/>
                <a:gd name="T86" fmla="*/ 544 w 1413"/>
                <a:gd name="T87" fmla="*/ 119 h 549"/>
                <a:gd name="T88" fmla="*/ 742 w 1413"/>
                <a:gd name="T89" fmla="*/ 71 h 549"/>
                <a:gd name="T90" fmla="*/ 926 w 1413"/>
                <a:gd name="T91" fmla="*/ 26 h 549"/>
                <a:gd name="T92" fmla="*/ 1020 w 1413"/>
                <a:gd name="T93" fmla="*/ 9 h 549"/>
                <a:gd name="T94" fmla="*/ 1098 w 1413"/>
                <a:gd name="T95" fmla="*/ 0 h 549"/>
                <a:gd name="T96" fmla="*/ 1165 w 1413"/>
                <a:gd name="T97" fmla="*/ 2 h 549"/>
                <a:gd name="T98" fmla="*/ 1211 w 1413"/>
                <a:gd name="T99" fmla="*/ 7 h 549"/>
                <a:gd name="T100" fmla="*/ 1254 w 1413"/>
                <a:gd name="T101" fmla="*/ 27 h 549"/>
                <a:gd name="T102" fmla="*/ 1288 w 1413"/>
                <a:gd name="T103" fmla="*/ 71 h 549"/>
                <a:gd name="T104" fmla="*/ 1301 w 1413"/>
                <a:gd name="T105" fmla="*/ 117 h 549"/>
                <a:gd name="T106" fmla="*/ 1316 w 1413"/>
                <a:gd name="T107" fmla="*/ 148 h 549"/>
                <a:gd name="T108" fmla="*/ 1344 w 1413"/>
                <a:gd name="T109" fmla="*/ 159 h 549"/>
                <a:gd name="T110" fmla="*/ 1384 w 1413"/>
                <a:gd name="T111" fmla="*/ 156 h 549"/>
                <a:gd name="T112" fmla="*/ 1412 w 1413"/>
                <a:gd name="T113" fmla="*/ 145 h 549"/>
                <a:gd name="T114" fmla="*/ 1412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1412" y="548"/>
                  </a:moveTo>
                  <a:lnTo>
                    <a:pt x="1316" y="537"/>
                  </a:lnTo>
                  <a:lnTo>
                    <a:pt x="1237" y="524"/>
                  </a:lnTo>
                  <a:lnTo>
                    <a:pt x="1179" y="511"/>
                  </a:lnTo>
                  <a:lnTo>
                    <a:pt x="1118" y="499"/>
                  </a:lnTo>
                  <a:lnTo>
                    <a:pt x="1060" y="493"/>
                  </a:lnTo>
                  <a:lnTo>
                    <a:pt x="1000" y="495"/>
                  </a:lnTo>
                  <a:lnTo>
                    <a:pt x="939" y="499"/>
                  </a:lnTo>
                  <a:lnTo>
                    <a:pt x="894" y="482"/>
                  </a:lnTo>
                  <a:lnTo>
                    <a:pt x="962" y="440"/>
                  </a:lnTo>
                  <a:lnTo>
                    <a:pt x="1005" y="411"/>
                  </a:lnTo>
                  <a:lnTo>
                    <a:pt x="1043" y="381"/>
                  </a:lnTo>
                  <a:lnTo>
                    <a:pt x="1069" y="348"/>
                  </a:lnTo>
                  <a:lnTo>
                    <a:pt x="962" y="383"/>
                  </a:lnTo>
                  <a:lnTo>
                    <a:pt x="855" y="418"/>
                  </a:lnTo>
                  <a:lnTo>
                    <a:pt x="783" y="436"/>
                  </a:lnTo>
                  <a:lnTo>
                    <a:pt x="670" y="449"/>
                  </a:lnTo>
                  <a:lnTo>
                    <a:pt x="597" y="449"/>
                  </a:lnTo>
                  <a:lnTo>
                    <a:pt x="531" y="444"/>
                  </a:lnTo>
                  <a:lnTo>
                    <a:pt x="486" y="427"/>
                  </a:lnTo>
                  <a:lnTo>
                    <a:pt x="459" y="407"/>
                  </a:lnTo>
                  <a:lnTo>
                    <a:pt x="527" y="389"/>
                  </a:lnTo>
                  <a:lnTo>
                    <a:pt x="572" y="365"/>
                  </a:lnTo>
                  <a:lnTo>
                    <a:pt x="599" y="339"/>
                  </a:lnTo>
                  <a:lnTo>
                    <a:pt x="634" y="308"/>
                  </a:lnTo>
                  <a:lnTo>
                    <a:pt x="544" y="334"/>
                  </a:lnTo>
                  <a:lnTo>
                    <a:pt x="463" y="348"/>
                  </a:lnTo>
                  <a:lnTo>
                    <a:pt x="378" y="356"/>
                  </a:lnTo>
                  <a:lnTo>
                    <a:pt x="303" y="352"/>
                  </a:lnTo>
                  <a:lnTo>
                    <a:pt x="254" y="334"/>
                  </a:lnTo>
                  <a:lnTo>
                    <a:pt x="233" y="312"/>
                  </a:lnTo>
                  <a:lnTo>
                    <a:pt x="281" y="291"/>
                  </a:lnTo>
                  <a:lnTo>
                    <a:pt x="313" y="269"/>
                  </a:lnTo>
                  <a:lnTo>
                    <a:pt x="341" y="244"/>
                  </a:lnTo>
                  <a:lnTo>
                    <a:pt x="339" y="229"/>
                  </a:lnTo>
                  <a:lnTo>
                    <a:pt x="262" y="246"/>
                  </a:lnTo>
                  <a:lnTo>
                    <a:pt x="179" y="255"/>
                  </a:lnTo>
                  <a:lnTo>
                    <a:pt x="109" y="254"/>
                  </a:lnTo>
                  <a:lnTo>
                    <a:pt x="51" y="244"/>
                  </a:lnTo>
                  <a:lnTo>
                    <a:pt x="19" y="229"/>
                  </a:lnTo>
                  <a:lnTo>
                    <a:pt x="0" y="205"/>
                  </a:lnTo>
                  <a:lnTo>
                    <a:pt x="120" y="187"/>
                  </a:lnTo>
                  <a:lnTo>
                    <a:pt x="309" y="156"/>
                  </a:lnTo>
                  <a:lnTo>
                    <a:pt x="544" y="119"/>
                  </a:lnTo>
                  <a:lnTo>
                    <a:pt x="742" y="71"/>
                  </a:lnTo>
                  <a:lnTo>
                    <a:pt x="926" y="26"/>
                  </a:lnTo>
                  <a:lnTo>
                    <a:pt x="1020" y="9"/>
                  </a:lnTo>
                  <a:lnTo>
                    <a:pt x="1098" y="0"/>
                  </a:lnTo>
                  <a:lnTo>
                    <a:pt x="1165" y="2"/>
                  </a:lnTo>
                  <a:lnTo>
                    <a:pt x="1211" y="7"/>
                  </a:lnTo>
                  <a:lnTo>
                    <a:pt x="1254" y="27"/>
                  </a:lnTo>
                  <a:lnTo>
                    <a:pt x="1288" y="71"/>
                  </a:lnTo>
                  <a:lnTo>
                    <a:pt x="1301" y="117"/>
                  </a:lnTo>
                  <a:lnTo>
                    <a:pt x="1316" y="148"/>
                  </a:lnTo>
                  <a:lnTo>
                    <a:pt x="1344" y="159"/>
                  </a:lnTo>
                  <a:lnTo>
                    <a:pt x="1384" y="156"/>
                  </a:lnTo>
                  <a:lnTo>
                    <a:pt x="1412" y="145"/>
                  </a:lnTo>
                  <a:lnTo>
                    <a:pt x="1412" y="54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 name="Oval 16"/>
            <p:cNvSpPr>
              <a:spLocks noChangeArrowheads="1"/>
            </p:cNvSpPr>
            <p:nvPr/>
          </p:nvSpPr>
          <p:spPr bwMode="auto">
            <a:xfrm>
              <a:off x="2785" y="355"/>
              <a:ext cx="187" cy="198"/>
            </a:xfrm>
            <a:prstGeom prst="ellipse">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Freeform 17"/>
            <p:cNvSpPr>
              <a:spLocks/>
            </p:cNvSpPr>
            <p:nvPr/>
          </p:nvSpPr>
          <p:spPr bwMode="auto">
            <a:xfrm>
              <a:off x="2976" y="583"/>
              <a:ext cx="1413" cy="549"/>
            </a:xfrm>
            <a:custGeom>
              <a:avLst/>
              <a:gdLst>
                <a:gd name="T0" fmla="*/ 0 w 1413"/>
                <a:gd name="T1" fmla="*/ 548 h 549"/>
                <a:gd name="T2" fmla="*/ 96 w 1413"/>
                <a:gd name="T3" fmla="*/ 537 h 549"/>
                <a:gd name="T4" fmla="*/ 175 w 1413"/>
                <a:gd name="T5" fmla="*/ 524 h 549"/>
                <a:gd name="T6" fmla="*/ 233 w 1413"/>
                <a:gd name="T7" fmla="*/ 511 h 549"/>
                <a:gd name="T8" fmla="*/ 294 w 1413"/>
                <a:gd name="T9" fmla="*/ 499 h 549"/>
                <a:gd name="T10" fmla="*/ 352 w 1413"/>
                <a:gd name="T11" fmla="*/ 493 h 549"/>
                <a:gd name="T12" fmla="*/ 412 w 1413"/>
                <a:gd name="T13" fmla="*/ 495 h 549"/>
                <a:gd name="T14" fmla="*/ 473 w 1413"/>
                <a:gd name="T15" fmla="*/ 499 h 549"/>
                <a:gd name="T16" fmla="*/ 518 w 1413"/>
                <a:gd name="T17" fmla="*/ 482 h 549"/>
                <a:gd name="T18" fmla="*/ 450 w 1413"/>
                <a:gd name="T19" fmla="*/ 440 h 549"/>
                <a:gd name="T20" fmla="*/ 407 w 1413"/>
                <a:gd name="T21" fmla="*/ 411 h 549"/>
                <a:gd name="T22" fmla="*/ 369 w 1413"/>
                <a:gd name="T23" fmla="*/ 381 h 549"/>
                <a:gd name="T24" fmla="*/ 343 w 1413"/>
                <a:gd name="T25" fmla="*/ 348 h 549"/>
                <a:gd name="T26" fmla="*/ 450 w 1413"/>
                <a:gd name="T27" fmla="*/ 383 h 549"/>
                <a:gd name="T28" fmla="*/ 557 w 1413"/>
                <a:gd name="T29" fmla="*/ 418 h 549"/>
                <a:gd name="T30" fmla="*/ 629 w 1413"/>
                <a:gd name="T31" fmla="*/ 436 h 549"/>
                <a:gd name="T32" fmla="*/ 742 w 1413"/>
                <a:gd name="T33" fmla="*/ 449 h 549"/>
                <a:gd name="T34" fmla="*/ 815 w 1413"/>
                <a:gd name="T35" fmla="*/ 449 h 549"/>
                <a:gd name="T36" fmla="*/ 881 w 1413"/>
                <a:gd name="T37" fmla="*/ 444 h 549"/>
                <a:gd name="T38" fmla="*/ 926 w 1413"/>
                <a:gd name="T39" fmla="*/ 427 h 549"/>
                <a:gd name="T40" fmla="*/ 953 w 1413"/>
                <a:gd name="T41" fmla="*/ 407 h 549"/>
                <a:gd name="T42" fmla="*/ 885 w 1413"/>
                <a:gd name="T43" fmla="*/ 389 h 549"/>
                <a:gd name="T44" fmla="*/ 840 w 1413"/>
                <a:gd name="T45" fmla="*/ 365 h 549"/>
                <a:gd name="T46" fmla="*/ 809 w 1413"/>
                <a:gd name="T47" fmla="*/ 339 h 549"/>
                <a:gd name="T48" fmla="*/ 778 w 1413"/>
                <a:gd name="T49" fmla="*/ 308 h 549"/>
                <a:gd name="T50" fmla="*/ 868 w 1413"/>
                <a:gd name="T51" fmla="*/ 334 h 549"/>
                <a:gd name="T52" fmla="*/ 949 w 1413"/>
                <a:gd name="T53" fmla="*/ 348 h 549"/>
                <a:gd name="T54" fmla="*/ 1034 w 1413"/>
                <a:gd name="T55" fmla="*/ 356 h 549"/>
                <a:gd name="T56" fmla="*/ 1109 w 1413"/>
                <a:gd name="T57" fmla="*/ 352 h 549"/>
                <a:gd name="T58" fmla="*/ 1158 w 1413"/>
                <a:gd name="T59" fmla="*/ 334 h 549"/>
                <a:gd name="T60" fmla="*/ 1179 w 1413"/>
                <a:gd name="T61" fmla="*/ 312 h 549"/>
                <a:gd name="T62" fmla="*/ 1131 w 1413"/>
                <a:gd name="T63" fmla="*/ 291 h 549"/>
                <a:gd name="T64" fmla="*/ 1099 w 1413"/>
                <a:gd name="T65" fmla="*/ 269 h 549"/>
                <a:gd name="T66" fmla="*/ 1071 w 1413"/>
                <a:gd name="T67" fmla="*/ 244 h 549"/>
                <a:gd name="T68" fmla="*/ 1073 w 1413"/>
                <a:gd name="T69" fmla="*/ 229 h 549"/>
                <a:gd name="T70" fmla="*/ 1150 w 1413"/>
                <a:gd name="T71" fmla="*/ 246 h 549"/>
                <a:gd name="T72" fmla="*/ 1233 w 1413"/>
                <a:gd name="T73" fmla="*/ 255 h 549"/>
                <a:gd name="T74" fmla="*/ 1311 w 1413"/>
                <a:gd name="T75" fmla="*/ 253 h 549"/>
                <a:gd name="T76" fmla="*/ 1361 w 1413"/>
                <a:gd name="T77" fmla="*/ 244 h 549"/>
                <a:gd name="T78" fmla="*/ 1393 w 1413"/>
                <a:gd name="T79" fmla="*/ 229 h 549"/>
                <a:gd name="T80" fmla="*/ 1412 w 1413"/>
                <a:gd name="T81" fmla="*/ 205 h 549"/>
                <a:gd name="T82" fmla="*/ 1292 w 1413"/>
                <a:gd name="T83" fmla="*/ 187 h 549"/>
                <a:gd name="T84" fmla="*/ 1087 w 1413"/>
                <a:gd name="T85" fmla="*/ 158 h 549"/>
                <a:gd name="T86" fmla="*/ 868 w 1413"/>
                <a:gd name="T87" fmla="*/ 119 h 549"/>
                <a:gd name="T88" fmla="*/ 670 w 1413"/>
                <a:gd name="T89" fmla="*/ 71 h 549"/>
                <a:gd name="T90" fmla="*/ 486 w 1413"/>
                <a:gd name="T91" fmla="*/ 26 h 549"/>
                <a:gd name="T92" fmla="*/ 392 w 1413"/>
                <a:gd name="T93" fmla="*/ 9 h 549"/>
                <a:gd name="T94" fmla="*/ 314 w 1413"/>
                <a:gd name="T95" fmla="*/ 0 h 549"/>
                <a:gd name="T96" fmla="*/ 247 w 1413"/>
                <a:gd name="T97" fmla="*/ 2 h 549"/>
                <a:gd name="T98" fmla="*/ 201 w 1413"/>
                <a:gd name="T99" fmla="*/ 7 h 549"/>
                <a:gd name="T100" fmla="*/ 158 w 1413"/>
                <a:gd name="T101" fmla="*/ 27 h 549"/>
                <a:gd name="T102" fmla="*/ 124 w 1413"/>
                <a:gd name="T103" fmla="*/ 71 h 549"/>
                <a:gd name="T104" fmla="*/ 111 w 1413"/>
                <a:gd name="T105" fmla="*/ 117 h 549"/>
                <a:gd name="T106" fmla="*/ 96 w 1413"/>
                <a:gd name="T107" fmla="*/ 148 h 549"/>
                <a:gd name="T108" fmla="*/ 68 w 1413"/>
                <a:gd name="T109" fmla="*/ 159 h 549"/>
                <a:gd name="T110" fmla="*/ 28 w 1413"/>
                <a:gd name="T111" fmla="*/ 156 h 549"/>
                <a:gd name="T112" fmla="*/ 0 w 1413"/>
                <a:gd name="T113" fmla="*/ 145 h 549"/>
                <a:gd name="T114" fmla="*/ 0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0" y="548"/>
                  </a:moveTo>
                  <a:lnTo>
                    <a:pt x="96" y="537"/>
                  </a:lnTo>
                  <a:lnTo>
                    <a:pt x="175" y="524"/>
                  </a:lnTo>
                  <a:lnTo>
                    <a:pt x="233" y="511"/>
                  </a:lnTo>
                  <a:lnTo>
                    <a:pt x="294" y="499"/>
                  </a:lnTo>
                  <a:lnTo>
                    <a:pt x="352" y="493"/>
                  </a:lnTo>
                  <a:lnTo>
                    <a:pt x="412" y="495"/>
                  </a:lnTo>
                  <a:lnTo>
                    <a:pt x="473" y="499"/>
                  </a:lnTo>
                  <a:lnTo>
                    <a:pt x="518" y="482"/>
                  </a:lnTo>
                  <a:lnTo>
                    <a:pt x="450" y="440"/>
                  </a:lnTo>
                  <a:lnTo>
                    <a:pt x="407" y="411"/>
                  </a:lnTo>
                  <a:lnTo>
                    <a:pt x="369" y="381"/>
                  </a:lnTo>
                  <a:lnTo>
                    <a:pt x="343" y="348"/>
                  </a:lnTo>
                  <a:lnTo>
                    <a:pt x="450" y="383"/>
                  </a:lnTo>
                  <a:lnTo>
                    <a:pt x="557" y="418"/>
                  </a:lnTo>
                  <a:lnTo>
                    <a:pt x="629" y="436"/>
                  </a:lnTo>
                  <a:lnTo>
                    <a:pt x="742" y="449"/>
                  </a:lnTo>
                  <a:lnTo>
                    <a:pt x="815" y="449"/>
                  </a:lnTo>
                  <a:lnTo>
                    <a:pt x="881" y="444"/>
                  </a:lnTo>
                  <a:lnTo>
                    <a:pt x="926" y="427"/>
                  </a:lnTo>
                  <a:lnTo>
                    <a:pt x="953" y="407"/>
                  </a:lnTo>
                  <a:lnTo>
                    <a:pt x="885" y="389"/>
                  </a:lnTo>
                  <a:lnTo>
                    <a:pt x="840" y="365"/>
                  </a:lnTo>
                  <a:lnTo>
                    <a:pt x="809" y="339"/>
                  </a:lnTo>
                  <a:lnTo>
                    <a:pt x="778" y="308"/>
                  </a:lnTo>
                  <a:lnTo>
                    <a:pt x="868" y="334"/>
                  </a:lnTo>
                  <a:lnTo>
                    <a:pt x="949" y="348"/>
                  </a:lnTo>
                  <a:lnTo>
                    <a:pt x="1034" y="356"/>
                  </a:lnTo>
                  <a:lnTo>
                    <a:pt x="1109" y="352"/>
                  </a:lnTo>
                  <a:lnTo>
                    <a:pt x="1158" y="334"/>
                  </a:lnTo>
                  <a:lnTo>
                    <a:pt x="1179" y="312"/>
                  </a:lnTo>
                  <a:lnTo>
                    <a:pt x="1131" y="291"/>
                  </a:lnTo>
                  <a:lnTo>
                    <a:pt x="1099" y="269"/>
                  </a:lnTo>
                  <a:lnTo>
                    <a:pt x="1071" y="244"/>
                  </a:lnTo>
                  <a:lnTo>
                    <a:pt x="1073" y="229"/>
                  </a:lnTo>
                  <a:lnTo>
                    <a:pt x="1150" y="246"/>
                  </a:lnTo>
                  <a:lnTo>
                    <a:pt x="1233" y="255"/>
                  </a:lnTo>
                  <a:lnTo>
                    <a:pt x="1311" y="253"/>
                  </a:lnTo>
                  <a:lnTo>
                    <a:pt x="1361" y="244"/>
                  </a:lnTo>
                  <a:lnTo>
                    <a:pt x="1393" y="229"/>
                  </a:lnTo>
                  <a:lnTo>
                    <a:pt x="1412" y="205"/>
                  </a:lnTo>
                  <a:lnTo>
                    <a:pt x="1292" y="187"/>
                  </a:lnTo>
                  <a:lnTo>
                    <a:pt x="1087" y="158"/>
                  </a:lnTo>
                  <a:lnTo>
                    <a:pt x="868" y="119"/>
                  </a:lnTo>
                  <a:lnTo>
                    <a:pt x="670" y="71"/>
                  </a:lnTo>
                  <a:lnTo>
                    <a:pt x="486" y="26"/>
                  </a:lnTo>
                  <a:lnTo>
                    <a:pt x="392" y="9"/>
                  </a:lnTo>
                  <a:lnTo>
                    <a:pt x="314" y="0"/>
                  </a:lnTo>
                  <a:lnTo>
                    <a:pt x="247" y="2"/>
                  </a:lnTo>
                  <a:lnTo>
                    <a:pt x="201" y="7"/>
                  </a:lnTo>
                  <a:lnTo>
                    <a:pt x="158" y="27"/>
                  </a:lnTo>
                  <a:lnTo>
                    <a:pt x="124" y="71"/>
                  </a:lnTo>
                  <a:lnTo>
                    <a:pt x="111" y="117"/>
                  </a:lnTo>
                  <a:lnTo>
                    <a:pt x="96" y="148"/>
                  </a:lnTo>
                  <a:lnTo>
                    <a:pt x="68" y="159"/>
                  </a:lnTo>
                  <a:lnTo>
                    <a:pt x="28" y="156"/>
                  </a:lnTo>
                  <a:lnTo>
                    <a:pt x="0" y="145"/>
                  </a:lnTo>
                  <a:lnTo>
                    <a:pt x="0" y="54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 name="Text Placeholder 12"/>
          <p:cNvSpPr>
            <a:spLocks noGrp="1"/>
          </p:cNvSpPr>
          <p:nvPr>
            <p:ph type="body" idx="1"/>
          </p:nvPr>
        </p:nvSpPr>
        <p:spPr>
          <a:xfrm>
            <a:off x="609600" y="1600200"/>
            <a:ext cx="10972800" cy="4709160"/>
          </a:xfrm>
          <a:prstGeom prst="rect">
            <a:avLst/>
          </a:prstGeom>
        </p:spPr>
        <p:txBody>
          <a:bodyPr vert="horz">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itle Placeholder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Tree>
    <p:extLst>
      <p:ext uri="{BB962C8B-B14F-4D97-AF65-F5344CB8AC3E}">
        <p14:creationId xmlns:p14="http://schemas.microsoft.com/office/powerpoint/2010/main" val="1165621288"/>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ctr" rtl="0" eaLnBrk="1" latinLnBrk="0" hangingPunct="1">
        <a:spcBef>
          <a:spcPct val="0"/>
        </a:spcBef>
        <a:buNone/>
        <a:defRPr kumimoji="0" sz="4100" b="1" kern="1200" cap="none" baseline="0">
          <a:ln w="6350">
            <a:noFill/>
          </a:ln>
          <a:solidFill>
            <a:schemeClr val="bg1"/>
          </a:soli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bg2"/>
        </a:buClr>
        <a:buSzPct val="65000"/>
        <a:buFont typeface="Wingdings 2"/>
        <a:buChar char=""/>
        <a:defRPr kumimoji="0" sz="2800" kern="1200">
          <a:solidFill>
            <a:schemeClr val="tx1"/>
          </a:solidFill>
          <a:effectLst>
            <a:outerShdw blurRad="38100" dist="38100" dir="2700000" algn="tl">
              <a:srgbClr val="000000">
                <a:alpha val="43137"/>
              </a:srgbClr>
            </a:outerShdw>
          </a:effectLst>
          <a:latin typeface="+mn-lt"/>
          <a:ea typeface="+mn-ea"/>
          <a:cs typeface="+mn-cs"/>
        </a:defRPr>
      </a:lvl1pPr>
      <a:lvl2pPr marL="868680" indent="-283464" algn="l" rtl="0" eaLnBrk="1" latinLnBrk="0" hangingPunct="1">
        <a:spcBef>
          <a:spcPct val="20000"/>
        </a:spcBef>
        <a:buClr>
          <a:schemeClr val="bg2"/>
        </a:buClr>
        <a:buSzPct val="80000"/>
        <a:buFont typeface="Wingdings 2"/>
        <a:buChar char=""/>
        <a:defRPr kumimoji="0" sz="2400" kern="1200">
          <a:solidFill>
            <a:schemeClr val="tx1"/>
          </a:solidFill>
          <a:effectLst>
            <a:outerShdw blurRad="38100" dist="38100" dir="2700000" algn="tl">
              <a:srgbClr val="000000">
                <a:alpha val="43137"/>
              </a:srgbClr>
            </a:outerShdw>
          </a:effectLst>
          <a:latin typeface="+mn-lt"/>
          <a:ea typeface="+mn-ea"/>
          <a:cs typeface="+mn-cs"/>
        </a:defRPr>
      </a:lvl2pPr>
      <a:lvl3pPr marL="1133856" indent="-228600" algn="l" rtl="0" eaLnBrk="1" latinLnBrk="0" hangingPunct="1">
        <a:spcBef>
          <a:spcPct val="20000"/>
        </a:spcBef>
        <a:buClr>
          <a:schemeClr val="bg2"/>
        </a:buClr>
        <a:buSzPct val="95000"/>
        <a:buFont typeface="Wingdings"/>
        <a:buChar char=""/>
        <a:defRPr kumimoji="0" sz="2200" kern="1200">
          <a:solidFill>
            <a:schemeClr val="tx1"/>
          </a:solidFill>
          <a:effectLst>
            <a:outerShdw blurRad="38100" dist="38100" dir="2700000" algn="tl">
              <a:srgbClr val="000000">
                <a:alpha val="43137"/>
              </a:srgbClr>
            </a:outerShdw>
          </a:effectLst>
          <a:latin typeface="+mn-lt"/>
          <a:ea typeface="+mn-ea"/>
          <a:cs typeface="+mn-cs"/>
        </a:defRPr>
      </a:lvl3pPr>
      <a:lvl4pPr marL="1353312" indent="-182880" algn="l" rtl="0" eaLnBrk="1" latinLnBrk="0" hangingPunct="1">
        <a:spcBef>
          <a:spcPct val="20000"/>
        </a:spcBef>
        <a:buClr>
          <a:schemeClr val="bg2"/>
        </a:buClr>
        <a:buSzPct val="100000"/>
        <a:buFont typeface="Wingdings 3"/>
        <a:buChar char=""/>
        <a:defRPr kumimoji="0" sz="2000" kern="1200">
          <a:solidFill>
            <a:schemeClr val="tx1"/>
          </a:solidFill>
          <a:effectLst>
            <a:outerShdw blurRad="38100" dist="38100" dir="2700000" algn="tl">
              <a:srgbClr val="000000">
                <a:alpha val="43137"/>
              </a:srgbClr>
            </a:outerShdw>
          </a:effectLst>
          <a:latin typeface="+mn-lt"/>
          <a:ea typeface="+mn-ea"/>
          <a:cs typeface="+mn-cs"/>
        </a:defRPr>
      </a:lvl4pPr>
      <a:lvl5pPr marL="1545336" indent="-182880" algn="l" rtl="0" eaLnBrk="1" latinLnBrk="0" hangingPunct="1">
        <a:spcBef>
          <a:spcPct val="20000"/>
        </a:spcBef>
        <a:buClr>
          <a:schemeClr val="bg2"/>
        </a:buClr>
        <a:buFont typeface="Wingdings 2"/>
        <a:buChar char=""/>
        <a:defRPr kumimoji="0" sz="2000" kern="1200">
          <a:solidFill>
            <a:schemeClr val="tx1"/>
          </a:solidFill>
          <a:effectLst>
            <a:outerShdw blurRad="38100" dist="38100" dir="2700000" algn="tl">
              <a:srgbClr val="000000">
                <a:alpha val="43137"/>
              </a:srgbClr>
            </a:outerShdw>
          </a:effectLst>
          <a:latin typeface="+mn-lt"/>
          <a:ea typeface="+mn-ea"/>
          <a:cs typeface="+mn-cs"/>
        </a:defRPr>
      </a:lvl5pPr>
      <a:lvl6pPr marL="1764792" indent="-182880" algn="l" rtl="0" eaLnBrk="1" latinLnBrk="0" hangingPunct="1">
        <a:spcBef>
          <a:spcPct val="20000"/>
        </a:spcBef>
        <a:buClr>
          <a:schemeClr val="bg2"/>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bg2"/>
        </a:buClr>
        <a:buFont typeface="Wingdings 2"/>
        <a:buChar char=""/>
        <a:defRPr kumimoji="0" sz="1800" kern="1200">
          <a:solidFill>
            <a:schemeClr val="tx1"/>
          </a:solidFill>
          <a:latin typeface="+mn-lt"/>
          <a:ea typeface="+mn-ea"/>
          <a:cs typeface="+mn-cs"/>
        </a:defRPr>
      </a:lvl7pPr>
      <a:lvl8pPr marL="2167128" indent="-182880" algn="l" rtl="0" eaLnBrk="1" latinLnBrk="0" hangingPunct="1">
        <a:spcBef>
          <a:spcPct val="20000"/>
        </a:spcBef>
        <a:buClr>
          <a:schemeClr val="bg2"/>
        </a:buClr>
        <a:buFont typeface="Wingdings 2"/>
        <a:buChar char=""/>
        <a:defRPr kumimoji="0" sz="1800" kern="1200">
          <a:solidFill>
            <a:schemeClr val="tx1"/>
          </a:solidFill>
          <a:latin typeface="+mn-lt"/>
          <a:ea typeface="+mn-ea"/>
          <a:cs typeface="+mn-cs"/>
        </a:defRPr>
      </a:lvl8pPr>
      <a:lvl9pPr marL="2368296" indent="-182880" algn="l" rtl="0" eaLnBrk="1" latinLnBrk="0" hangingPunct="1">
        <a:spcBef>
          <a:spcPct val="20000"/>
        </a:spcBef>
        <a:buClr>
          <a:schemeClr val="bg2"/>
        </a:buClr>
        <a:buFont typeface="Wingdings 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guide id="3" orient="horz" pos="16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a:effectLst>
                  <a:outerShdw blurRad="38100" dist="38100" dir="2700000" algn="tl">
                    <a:srgbClr val="000000">
                      <a:alpha val="43137"/>
                    </a:srgbClr>
                  </a:outerShdw>
                </a:effectLst>
              </a:rPr>
              <a:t>Bob Marshall</a:t>
            </a:r>
          </a:p>
          <a:p>
            <a:r>
              <a:rPr lang="en-US" dirty="0">
                <a:effectLst>
                  <a:outerShdw blurRad="38100" dist="38100" dir="2700000" algn="tl">
                    <a:srgbClr val="000000">
                      <a:alpha val="43137"/>
                    </a:srgbClr>
                  </a:outerShdw>
                </a:effectLst>
              </a:rPr>
              <a:t>Program Director, CI Fellowship</a:t>
            </a:r>
          </a:p>
        </p:txBody>
      </p:sp>
      <p:sp>
        <p:nvSpPr>
          <p:cNvPr id="2" name="Title 1"/>
          <p:cNvSpPr>
            <a:spLocks noGrp="1"/>
          </p:cNvSpPr>
          <p:nvPr>
            <p:ph type="ctrTitle"/>
          </p:nvPr>
        </p:nvSpPr>
        <p:spPr/>
        <p:txBody>
          <a:bodyPr/>
          <a:lstStyle/>
          <a:p>
            <a:r>
              <a:rPr lang="en-US" dirty="0">
                <a:solidFill>
                  <a:schemeClr val="bg1"/>
                </a:solidFill>
              </a:rPr>
              <a:t>EHR Usability</a:t>
            </a:r>
          </a:p>
        </p:txBody>
      </p:sp>
      <p:pic>
        <p:nvPicPr>
          <p:cNvPr id="7" name="Picture 6" descr="A person wearing a hat&#10;&#10;Description generated with very high confidence">
            <a:extLst>
              <a:ext uri="{FF2B5EF4-FFF2-40B4-BE49-F238E27FC236}">
                <a16:creationId xmlns:a16="http://schemas.microsoft.com/office/drawing/2014/main" id="{7343FFB4-23CA-4F87-A967-EC983AF1D4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64077" y="88314"/>
            <a:ext cx="3879701" cy="49043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976457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C9833AE-4FAA-455F-9BED-114228A32A23}"/>
              </a:ext>
            </a:extLst>
          </p:cNvPr>
          <p:cNvSpPr>
            <a:spLocks noGrp="1"/>
          </p:cNvSpPr>
          <p:nvPr>
            <p:ph idx="1"/>
          </p:nvPr>
        </p:nvSpPr>
        <p:spPr/>
        <p:txBody>
          <a:bodyPr/>
          <a:lstStyle/>
          <a:p>
            <a:r>
              <a:rPr lang="en-US" i="1" dirty="0"/>
              <a:t>Useful </a:t>
            </a:r>
            <a:r>
              <a:rPr lang="en-US" dirty="0"/>
              <a:t>refers to “how well the system supports the work domain where the users accomplish the goals for their work, independent of how the system is implemented.” </a:t>
            </a:r>
          </a:p>
          <a:p>
            <a:r>
              <a:rPr lang="en-US" dirty="0"/>
              <a:t>A system is useful if it contains the domain functions necessary and only those functions that are essential for the work </a:t>
            </a:r>
          </a:p>
          <a:p>
            <a:r>
              <a:rPr lang="en-US" dirty="0"/>
              <a:t>Useful is measured by the “percentage of domain functions in the EHR vs. all domain functions in the work domain and percentage of domain functions over all functions (domain and nondomain) in the EHR</a:t>
            </a:r>
          </a:p>
          <a:p>
            <a:endParaRPr lang="en-US" dirty="0"/>
          </a:p>
        </p:txBody>
      </p:sp>
      <p:sp>
        <p:nvSpPr>
          <p:cNvPr id="3" name="Title 2">
            <a:extLst>
              <a:ext uri="{FF2B5EF4-FFF2-40B4-BE49-F238E27FC236}">
                <a16:creationId xmlns:a16="http://schemas.microsoft.com/office/drawing/2014/main" id="{B4DFB6C1-FE5F-41F1-9CDC-0A85712881E1}"/>
              </a:ext>
            </a:extLst>
          </p:cNvPr>
          <p:cNvSpPr>
            <a:spLocks noGrp="1"/>
          </p:cNvSpPr>
          <p:nvPr>
            <p:ph type="title"/>
          </p:nvPr>
        </p:nvSpPr>
        <p:spPr/>
        <p:txBody>
          <a:bodyPr/>
          <a:lstStyle/>
          <a:p>
            <a:r>
              <a:rPr lang="en-US" dirty="0"/>
              <a:t>NCCD and Useful</a:t>
            </a:r>
          </a:p>
        </p:txBody>
      </p:sp>
    </p:spTree>
    <p:extLst>
      <p:ext uri="{BB962C8B-B14F-4D97-AF65-F5344CB8AC3E}">
        <p14:creationId xmlns:p14="http://schemas.microsoft.com/office/powerpoint/2010/main" val="361013540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C01216B-70CA-4B5D-AA08-1111354793A0}"/>
              </a:ext>
            </a:extLst>
          </p:cNvPr>
          <p:cNvSpPr>
            <a:spLocks noGrp="1"/>
          </p:cNvSpPr>
          <p:nvPr>
            <p:ph idx="1"/>
          </p:nvPr>
        </p:nvSpPr>
        <p:spPr/>
        <p:txBody>
          <a:bodyPr>
            <a:normAutofit/>
          </a:bodyPr>
          <a:lstStyle/>
          <a:p>
            <a:r>
              <a:rPr lang="en-US" i="1" dirty="0"/>
              <a:t>Usable </a:t>
            </a:r>
            <a:r>
              <a:rPr lang="en-US" dirty="0"/>
              <a:t>refers to whether a system “is easy to learn, easy to use, and error-tolerant.”</a:t>
            </a:r>
          </a:p>
          <a:p>
            <a:r>
              <a:rPr lang="en-US" dirty="0"/>
              <a:t>Usable may be measured by learnability, efficiency, and error tolerance</a:t>
            </a:r>
          </a:p>
          <a:p>
            <a:pPr lvl="1"/>
            <a:r>
              <a:rPr lang="en-US" i="1" dirty="0"/>
              <a:t>Learnability </a:t>
            </a:r>
            <a:r>
              <a:rPr lang="en-US" dirty="0"/>
              <a:t>is how quickly a new or novice user learns or relearns the user interface to conduct basic tasks. </a:t>
            </a:r>
          </a:p>
          <a:p>
            <a:pPr lvl="2"/>
            <a:r>
              <a:rPr lang="en-US" dirty="0"/>
              <a:t>it is dependent on the consistency of the interface and the ability of the interface to allow exploratory learning by including undo or cancel functions</a:t>
            </a:r>
          </a:p>
          <a:p>
            <a:pPr lvl="1"/>
            <a:r>
              <a:rPr lang="en-US" dirty="0"/>
              <a:t> </a:t>
            </a:r>
            <a:r>
              <a:rPr lang="en-US" i="1" dirty="0"/>
              <a:t>Efficiency </a:t>
            </a:r>
            <a:r>
              <a:rPr lang="en-US" dirty="0"/>
              <a:t>is defined as the speed with which a user can complete a task or accomplish a goal</a:t>
            </a:r>
          </a:p>
          <a:p>
            <a:pPr lvl="2"/>
            <a:r>
              <a:rPr lang="en-US" dirty="0"/>
              <a:t>It is typically measured by the length of time required to complete a task, task success, number of keystrokes, and number of screens visited</a:t>
            </a:r>
          </a:p>
          <a:p>
            <a:endParaRPr lang="en-US" dirty="0"/>
          </a:p>
        </p:txBody>
      </p:sp>
      <p:sp>
        <p:nvSpPr>
          <p:cNvPr id="3" name="Title 2">
            <a:extLst>
              <a:ext uri="{FF2B5EF4-FFF2-40B4-BE49-F238E27FC236}">
                <a16:creationId xmlns:a16="http://schemas.microsoft.com/office/drawing/2014/main" id="{1905C41C-07ED-4439-966B-753D09BFBEAA}"/>
              </a:ext>
            </a:extLst>
          </p:cNvPr>
          <p:cNvSpPr>
            <a:spLocks noGrp="1"/>
          </p:cNvSpPr>
          <p:nvPr>
            <p:ph type="title"/>
          </p:nvPr>
        </p:nvSpPr>
        <p:spPr/>
        <p:txBody>
          <a:bodyPr/>
          <a:lstStyle/>
          <a:p>
            <a:r>
              <a:rPr lang="en-US" dirty="0"/>
              <a:t>NCCD and Usability     1 of 2</a:t>
            </a:r>
          </a:p>
        </p:txBody>
      </p:sp>
    </p:spTree>
    <p:extLst>
      <p:ext uri="{BB962C8B-B14F-4D97-AF65-F5344CB8AC3E}">
        <p14:creationId xmlns:p14="http://schemas.microsoft.com/office/powerpoint/2010/main" val="367139573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54F667-3531-4CE4-BFDD-CEA040D92327}"/>
              </a:ext>
            </a:extLst>
          </p:cNvPr>
          <p:cNvSpPr>
            <a:spLocks noGrp="1"/>
          </p:cNvSpPr>
          <p:nvPr>
            <p:ph idx="1"/>
          </p:nvPr>
        </p:nvSpPr>
        <p:spPr/>
        <p:txBody>
          <a:bodyPr/>
          <a:lstStyle/>
          <a:p>
            <a:pPr lvl="1"/>
            <a:r>
              <a:rPr lang="en-US" i="1" dirty="0"/>
              <a:t>Error tolerance </a:t>
            </a:r>
            <a:r>
              <a:rPr lang="en-US" dirty="0"/>
              <a:t>refers to the ability of the system to help users avoid and recover from error </a:t>
            </a:r>
          </a:p>
          <a:p>
            <a:pPr lvl="2"/>
            <a:r>
              <a:rPr lang="en-US" dirty="0"/>
              <a:t>Examples of error measurement include frequency of errors and recovery rate of errors </a:t>
            </a:r>
          </a:p>
          <a:p>
            <a:endParaRPr lang="en-US" dirty="0"/>
          </a:p>
          <a:p>
            <a:endParaRPr lang="en-US" dirty="0"/>
          </a:p>
        </p:txBody>
      </p:sp>
      <p:sp>
        <p:nvSpPr>
          <p:cNvPr id="4" name="Title 2">
            <a:extLst>
              <a:ext uri="{FF2B5EF4-FFF2-40B4-BE49-F238E27FC236}">
                <a16:creationId xmlns:a16="http://schemas.microsoft.com/office/drawing/2014/main" id="{3E8B0FE6-A755-41BE-B712-B4475E375128}"/>
              </a:ext>
            </a:extLst>
          </p:cNvPr>
          <p:cNvSpPr>
            <a:spLocks noGrp="1"/>
          </p:cNvSpPr>
          <p:nvPr>
            <p:ph type="title"/>
          </p:nvPr>
        </p:nvSpPr>
        <p:spPr/>
        <p:txBody>
          <a:bodyPr/>
          <a:lstStyle/>
          <a:p>
            <a:r>
              <a:rPr lang="en-US" dirty="0"/>
              <a:t>NCCD and Usability      2 of 2</a:t>
            </a:r>
          </a:p>
        </p:txBody>
      </p:sp>
    </p:spTree>
    <p:extLst>
      <p:ext uri="{BB962C8B-B14F-4D97-AF65-F5344CB8AC3E}">
        <p14:creationId xmlns:p14="http://schemas.microsoft.com/office/powerpoint/2010/main" val="270258564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FBA092-B786-4FE5-B82B-01325EC87CAA}"/>
              </a:ext>
            </a:extLst>
          </p:cNvPr>
          <p:cNvSpPr>
            <a:spLocks noGrp="1"/>
          </p:cNvSpPr>
          <p:nvPr>
            <p:ph idx="1"/>
          </p:nvPr>
        </p:nvSpPr>
        <p:spPr/>
        <p:txBody>
          <a:bodyPr/>
          <a:lstStyle/>
          <a:p>
            <a:r>
              <a:rPr lang="en-US" i="1" dirty="0"/>
              <a:t>Satisfying </a:t>
            </a:r>
            <a:r>
              <a:rPr lang="en-US" dirty="0"/>
              <a:t>consists of a set of subjective measures regarding a user’s perception of a system’s usefulness and impact and how likable a system is</a:t>
            </a:r>
          </a:p>
          <a:p>
            <a:r>
              <a:rPr lang="en-US" dirty="0"/>
              <a:t>The main measures include instruments and interviews that may measure the users’ perception of a system</a:t>
            </a:r>
          </a:p>
          <a:p>
            <a:endParaRPr lang="en-US" dirty="0"/>
          </a:p>
        </p:txBody>
      </p:sp>
      <p:sp>
        <p:nvSpPr>
          <p:cNvPr id="3" name="Title 2">
            <a:extLst>
              <a:ext uri="{FF2B5EF4-FFF2-40B4-BE49-F238E27FC236}">
                <a16:creationId xmlns:a16="http://schemas.microsoft.com/office/drawing/2014/main" id="{04ED346C-D896-4F32-A943-8EF4180E658D}"/>
              </a:ext>
            </a:extLst>
          </p:cNvPr>
          <p:cNvSpPr>
            <a:spLocks noGrp="1"/>
          </p:cNvSpPr>
          <p:nvPr>
            <p:ph type="title"/>
          </p:nvPr>
        </p:nvSpPr>
        <p:spPr/>
        <p:txBody>
          <a:bodyPr/>
          <a:lstStyle/>
          <a:p>
            <a:r>
              <a:rPr lang="en-US" dirty="0"/>
              <a:t>NCCD and Satisfying</a:t>
            </a:r>
          </a:p>
        </p:txBody>
      </p:sp>
    </p:spTree>
    <p:extLst>
      <p:ext uri="{BB962C8B-B14F-4D97-AF65-F5344CB8AC3E}">
        <p14:creationId xmlns:p14="http://schemas.microsoft.com/office/powerpoint/2010/main" val="71119247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A white toilet sitting in a bathroom&#10;&#10;Description generated with very high confidence">
            <a:extLst>
              <a:ext uri="{FF2B5EF4-FFF2-40B4-BE49-F238E27FC236}">
                <a16:creationId xmlns:a16="http://schemas.microsoft.com/office/drawing/2014/main" id="{BE0AB87F-CC4D-469A-983C-D6FEB0D4382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2224" y="283147"/>
            <a:ext cx="8540495" cy="6405371"/>
          </a:xfrm>
          <a:prstGeom prst="rect">
            <a:avLst/>
          </a:prstGeom>
          <a:ln>
            <a:noFill/>
          </a:ln>
          <a:effectLst>
            <a:softEdge rad="112500"/>
          </a:effectLst>
        </p:spPr>
      </p:pic>
    </p:spTree>
    <p:extLst>
      <p:ext uri="{BB962C8B-B14F-4D97-AF65-F5344CB8AC3E}">
        <p14:creationId xmlns:p14="http://schemas.microsoft.com/office/powerpoint/2010/main" val="368092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5AFA5F6-65E3-4075-AEB4-847619A9E1C1}"/>
              </a:ext>
            </a:extLst>
          </p:cNvPr>
          <p:cNvSpPr>
            <a:spLocks noGrp="1"/>
          </p:cNvSpPr>
          <p:nvPr>
            <p:ph idx="1"/>
          </p:nvPr>
        </p:nvSpPr>
        <p:spPr>
          <a:xfrm>
            <a:off x="609600" y="1417638"/>
            <a:ext cx="10972800" cy="5129466"/>
          </a:xfrm>
        </p:spPr>
        <p:txBody>
          <a:bodyPr>
            <a:normAutofit fontScale="92500" lnSpcReduction="10000"/>
          </a:bodyPr>
          <a:lstStyle/>
          <a:p>
            <a:r>
              <a:rPr lang="en-US" dirty="0"/>
              <a:t>Poor organization and display of information</a:t>
            </a:r>
          </a:p>
          <a:p>
            <a:pPr lvl="1"/>
            <a:r>
              <a:rPr lang="en-US" dirty="0"/>
              <a:t>Limited screen space and poor interface design of some systems add to clinician’s cognitive workload and increase the risk of errors</a:t>
            </a:r>
          </a:p>
          <a:p>
            <a:r>
              <a:rPr lang="en-US" dirty="0"/>
              <a:t>Interference with practice workflow</a:t>
            </a:r>
          </a:p>
          <a:p>
            <a:pPr lvl="1"/>
            <a:r>
              <a:rPr lang="en-US" dirty="0"/>
              <a:t>A chief complaint about EHR systems is that they do not integrate well with user workflows </a:t>
            </a:r>
          </a:p>
          <a:p>
            <a:r>
              <a:rPr lang="en-US" dirty="0"/>
              <a:t>Increases in cognitive burden</a:t>
            </a:r>
          </a:p>
          <a:p>
            <a:pPr lvl="1"/>
            <a:r>
              <a:rPr lang="en-US" dirty="0"/>
              <a:t>When combined, time pressures, conflicting demands, and information burden can lead to cognitive overload</a:t>
            </a:r>
            <a:endParaRPr lang="en-US" sz="1200" dirty="0"/>
          </a:p>
          <a:p>
            <a:pPr lvl="1"/>
            <a:r>
              <a:rPr lang="en-US" dirty="0"/>
              <a:t>The likelihood of errors increases when EHR systems do not adequately support the mental models of physicians</a:t>
            </a:r>
          </a:p>
          <a:p>
            <a:pPr lvl="1"/>
            <a:r>
              <a:rPr lang="en-US" dirty="0"/>
              <a:t>A lack of standard clinical nomenclatures, or poor implementation of these nomenclatures within EHRs, makes information search and retrieval difficult across systems</a:t>
            </a:r>
          </a:p>
        </p:txBody>
      </p:sp>
      <p:sp>
        <p:nvSpPr>
          <p:cNvPr id="3" name="Title 2">
            <a:extLst>
              <a:ext uri="{FF2B5EF4-FFF2-40B4-BE49-F238E27FC236}">
                <a16:creationId xmlns:a16="http://schemas.microsoft.com/office/drawing/2014/main" id="{EAA7DB80-7C41-4CA5-B481-D3223F1CFB8A}"/>
              </a:ext>
            </a:extLst>
          </p:cNvPr>
          <p:cNvSpPr>
            <a:spLocks noGrp="1"/>
          </p:cNvSpPr>
          <p:nvPr>
            <p:ph type="title"/>
          </p:nvPr>
        </p:nvSpPr>
        <p:spPr/>
        <p:txBody>
          <a:bodyPr/>
          <a:lstStyle/>
          <a:p>
            <a:r>
              <a:rPr lang="en-US" dirty="0"/>
              <a:t>Usability Issues in EHR’s    1 of 2</a:t>
            </a:r>
          </a:p>
        </p:txBody>
      </p:sp>
    </p:spTree>
    <p:extLst>
      <p:ext uri="{BB962C8B-B14F-4D97-AF65-F5344CB8AC3E}">
        <p14:creationId xmlns:p14="http://schemas.microsoft.com/office/powerpoint/2010/main" val="396356575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0CE79C-EC72-4256-8D87-AB3FF3004BE5}"/>
              </a:ext>
            </a:extLst>
          </p:cNvPr>
          <p:cNvSpPr>
            <a:spLocks noGrp="1"/>
          </p:cNvSpPr>
          <p:nvPr>
            <p:ph idx="1"/>
          </p:nvPr>
        </p:nvSpPr>
        <p:spPr/>
        <p:txBody>
          <a:bodyPr/>
          <a:lstStyle/>
          <a:p>
            <a:r>
              <a:rPr lang="en-US" dirty="0"/>
              <a:t>Poor design of system function</a:t>
            </a:r>
          </a:p>
          <a:p>
            <a:pPr lvl="1"/>
            <a:r>
              <a:rPr lang="en-US" dirty="0"/>
              <a:t>The challenges EHRs pose to clinician’s workflow may stem from the design of EHR functions</a:t>
            </a:r>
          </a:p>
          <a:p>
            <a:pPr lvl="1"/>
            <a:r>
              <a:rPr lang="en-US" dirty="0"/>
              <a:t>Poor documentation capability at the point of care affects the quality of information to support health care decisions as well as other key activities including compliance, external reporting (such as population health and surveillance activities), and billing</a:t>
            </a:r>
          </a:p>
          <a:p>
            <a:pPr lvl="1"/>
            <a:r>
              <a:rPr lang="en-US" dirty="0"/>
              <a:t>Management of test results is another area of particular concern for health care providers</a:t>
            </a:r>
          </a:p>
          <a:p>
            <a:pPr lvl="1"/>
            <a:r>
              <a:rPr lang="en-US" dirty="0"/>
              <a:t>Well-designed ordering capabilities are important to clinicians </a:t>
            </a:r>
          </a:p>
        </p:txBody>
      </p:sp>
      <p:sp>
        <p:nvSpPr>
          <p:cNvPr id="3" name="Title 2">
            <a:extLst>
              <a:ext uri="{FF2B5EF4-FFF2-40B4-BE49-F238E27FC236}">
                <a16:creationId xmlns:a16="http://schemas.microsoft.com/office/drawing/2014/main" id="{76D1043A-76D6-4558-9097-E8869B499C06}"/>
              </a:ext>
            </a:extLst>
          </p:cNvPr>
          <p:cNvSpPr>
            <a:spLocks noGrp="1"/>
          </p:cNvSpPr>
          <p:nvPr>
            <p:ph type="title"/>
          </p:nvPr>
        </p:nvSpPr>
        <p:spPr/>
        <p:txBody>
          <a:bodyPr/>
          <a:lstStyle/>
          <a:p>
            <a:r>
              <a:rPr lang="en-US" dirty="0"/>
              <a:t>Usability Issues in EHR’s    2 of 2</a:t>
            </a:r>
          </a:p>
        </p:txBody>
      </p:sp>
    </p:spTree>
    <p:extLst>
      <p:ext uri="{BB962C8B-B14F-4D97-AF65-F5344CB8AC3E}">
        <p14:creationId xmlns:p14="http://schemas.microsoft.com/office/powerpoint/2010/main" val="66176824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89F97C-EB8F-4837-B0C4-6230CDFF6E63}"/>
              </a:ext>
            </a:extLst>
          </p:cNvPr>
          <p:cNvSpPr>
            <a:spLocks noGrp="1"/>
          </p:cNvSpPr>
          <p:nvPr>
            <p:ph idx="1"/>
          </p:nvPr>
        </p:nvSpPr>
        <p:spPr/>
        <p:txBody>
          <a:bodyPr/>
          <a:lstStyle/>
          <a:p>
            <a:r>
              <a:rPr lang="en-US" dirty="0"/>
              <a:t>Support team-based care</a:t>
            </a:r>
          </a:p>
          <a:p>
            <a:r>
              <a:rPr lang="en-US" dirty="0"/>
              <a:t>Promote care coordination</a:t>
            </a:r>
          </a:p>
          <a:p>
            <a:r>
              <a:rPr lang="en-US" dirty="0"/>
              <a:t>Offer product modularity and configurability</a:t>
            </a:r>
          </a:p>
          <a:p>
            <a:r>
              <a:rPr lang="en-US" dirty="0"/>
              <a:t>Reduce cognitive workload</a:t>
            </a:r>
          </a:p>
          <a:p>
            <a:r>
              <a:rPr lang="en-US" dirty="0"/>
              <a:t>Promote interoperability and data exchange</a:t>
            </a:r>
          </a:p>
          <a:p>
            <a:r>
              <a:rPr lang="en-US" dirty="0"/>
              <a:t>Facilitate digital patient engagement</a:t>
            </a:r>
          </a:p>
          <a:p>
            <a:r>
              <a:rPr lang="en-US" dirty="0"/>
              <a:t>Expedite user input into product design and post-implementation feedback</a:t>
            </a:r>
          </a:p>
          <a:p>
            <a:pPr lvl="1"/>
            <a:r>
              <a:rPr lang="en-US" dirty="0"/>
              <a:t>From the AMA Professional Satisfaction and Practice Sustainability Initiative</a:t>
            </a:r>
          </a:p>
        </p:txBody>
      </p:sp>
      <p:sp>
        <p:nvSpPr>
          <p:cNvPr id="3" name="Title 2">
            <a:extLst>
              <a:ext uri="{FF2B5EF4-FFF2-40B4-BE49-F238E27FC236}">
                <a16:creationId xmlns:a16="http://schemas.microsoft.com/office/drawing/2014/main" id="{2B930567-7A38-4C5A-B7FC-5A232ACDB86F}"/>
              </a:ext>
            </a:extLst>
          </p:cNvPr>
          <p:cNvSpPr>
            <a:spLocks noGrp="1"/>
          </p:cNvSpPr>
          <p:nvPr>
            <p:ph type="title"/>
          </p:nvPr>
        </p:nvSpPr>
        <p:spPr/>
        <p:txBody>
          <a:bodyPr/>
          <a:lstStyle/>
          <a:p>
            <a:r>
              <a:rPr lang="en-US" dirty="0"/>
              <a:t>Desired Features in EHR’s</a:t>
            </a:r>
          </a:p>
        </p:txBody>
      </p:sp>
    </p:spTree>
    <p:extLst>
      <p:ext uri="{BB962C8B-B14F-4D97-AF65-F5344CB8AC3E}">
        <p14:creationId xmlns:p14="http://schemas.microsoft.com/office/powerpoint/2010/main" val="361361372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155425-FE44-41A0-83A9-1350AA8B88E4}"/>
              </a:ext>
            </a:extLst>
          </p:cNvPr>
          <p:cNvSpPr>
            <a:spLocks noGrp="1"/>
          </p:cNvSpPr>
          <p:nvPr>
            <p:ph idx="1"/>
          </p:nvPr>
        </p:nvSpPr>
        <p:spPr/>
        <p:txBody>
          <a:bodyPr/>
          <a:lstStyle/>
          <a:p>
            <a:r>
              <a:rPr lang="en-US" dirty="0"/>
              <a:t>Problem 1: Inadequate testing requirements</a:t>
            </a:r>
          </a:p>
          <a:p>
            <a:pPr lvl="1"/>
            <a:r>
              <a:rPr lang="en-US" dirty="0"/>
              <a:t>All EHR vendors should meet minimum standards for formative, summative, and post-implementation testing</a:t>
            </a:r>
          </a:p>
          <a:p>
            <a:pPr lvl="1"/>
            <a:r>
              <a:rPr lang="en-US" dirty="0"/>
              <a:t>ONC should incorporate the standards for formative, summative, and post-implementation testing as requirements in EHR certification criteria </a:t>
            </a:r>
          </a:p>
          <a:p>
            <a:r>
              <a:rPr lang="en-US" dirty="0"/>
              <a:t>Problem 2: Insufficient measures of EHR safety and usability</a:t>
            </a:r>
          </a:p>
          <a:p>
            <a:pPr lvl="1"/>
            <a:r>
              <a:rPr lang="en-US" dirty="0"/>
              <a:t>Vendors, hospitals, clinicians, and patient safety advocates should prioritize developing measures called for by NQF, and these measures should be funded by the federal government, foundations with an interest in patient safety, or private sector stakeholders </a:t>
            </a:r>
          </a:p>
        </p:txBody>
      </p:sp>
      <p:sp>
        <p:nvSpPr>
          <p:cNvPr id="3" name="Title 2">
            <a:extLst>
              <a:ext uri="{FF2B5EF4-FFF2-40B4-BE49-F238E27FC236}">
                <a16:creationId xmlns:a16="http://schemas.microsoft.com/office/drawing/2014/main" id="{38C47A3B-B2D6-408D-AF49-28A2E0E3212E}"/>
              </a:ext>
            </a:extLst>
          </p:cNvPr>
          <p:cNvSpPr>
            <a:spLocks noGrp="1"/>
          </p:cNvSpPr>
          <p:nvPr>
            <p:ph type="title"/>
          </p:nvPr>
        </p:nvSpPr>
        <p:spPr/>
        <p:txBody>
          <a:bodyPr/>
          <a:lstStyle/>
          <a:p>
            <a:r>
              <a:rPr lang="en-US" dirty="0"/>
              <a:t>EHR’s and Patient Safety       1 of 2</a:t>
            </a:r>
          </a:p>
        </p:txBody>
      </p:sp>
    </p:spTree>
    <p:extLst>
      <p:ext uri="{BB962C8B-B14F-4D97-AF65-F5344CB8AC3E}">
        <p14:creationId xmlns:p14="http://schemas.microsoft.com/office/powerpoint/2010/main" val="14998149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7C4B15-C7DA-4DA9-8E8C-423D189084AC}"/>
              </a:ext>
            </a:extLst>
          </p:cNvPr>
          <p:cNvSpPr>
            <a:spLocks noGrp="1"/>
          </p:cNvSpPr>
          <p:nvPr>
            <p:ph idx="1"/>
          </p:nvPr>
        </p:nvSpPr>
        <p:spPr/>
        <p:txBody>
          <a:bodyPr/>
          <a:lstStyle/>
          <a:p>
            <a:r>
              <a:rPr lang="en-US" dirty="0"/>
              <a:t>Problem 3: Inability to learn from EHR usability and safety issues</a:t>
            </a:r>
          </a:p>
          <a:p>
            <a:pPr lvl="1"/>
            <a:r>
              <a:rPr lang="en-US" dirty="0"/>
              <a:t>Create an organization that can facilitate the sharing of providers’ experiences—without fear of violating a gag clause—and can systematically examine EHR-related issues reported by providers and vendors at the national level</a:t>
            </a:r>
          </a:p>
          <a:p>
            <a:pPr lvl="1"/>
            <a:r>
              <a:rPr lang="en-US" dirty="0"/>
              <a:t>Both the Institute of Medicine and ONC have called for the establishment of such a group </a:t>
            </a:r>
          </a:p>
          <a:p>
            <a:pPr lvl="1"/>
            <a:endParaRPr lang="en-US" dirty="0"/>
          </a:p>
          <a:p>
            <a:r>
              <a:rPr lang="en-US" dirty="0"/>
              <a:t>Results from a Pew Charitable Trusts meeting in July 2015</a:t>
            </a:r>
          </a:p>
        </p:txBody>
      </p:sp>
      <p:sp>
        <p:nvSpPr>
          <p:cNvPr id="3" name="Title 2">
            <a:extLst>
              <a:ext uri="{FF2B5EF4-FFF2-40B4-BE49-F238E27FC236}">
                <a16:creationId xmlns:a16="http://schemas.microsoft.com/office/drawing/2014/main" id="{7E5E74ED-0BAE-43C0-B447-FA66E7AF4C37}"/>
              </a:ext>
            </a:extLst>
          </p:cNvPr>
          <p:cNvSpPr>
            <a:spLocks noGrp="1"/>
          </p:cNvSpPr>
          <p:nvPr>
            <p:ph type="title"/>
          </p:nvPr>
        </p:nvSpPr>
        <p:spPr/>
        <p:txBody>
          <a:bodyPr/>
          <a:lstStyle/>
          <a:p>
            <a:r>
              <a:rPr lang="en-US" dirty="0"/>
              <a:t>EHR’s and Patient Safety       2 of 2</a:t>
            </a:r>
          </a:p>
        </p:txBody>
      </p:sp>
    </p:spTree>
    <p:extLst>
      <p:ext uri="{BB962C8B-B14F-4D97-AF65-F5344CB8AC3E}">
        <p14:creationId xmlns:p14="http://schemas.microsoft.com/office/powerpoint/2010/main" val="293257795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lstStyle/>
          <a:p>
            <a:pPr lvl="0"/>
            <a:r>
              <a:rPr lang="en-US" dirty="0"/>
              <a:t>Review the definitions of usability</a:t>
            </a:r>
          </a:p>
          <a:p>
            <a:pPr lvl="0"/>
            <a:r>
              <a:rPr lang="en-US" dirty="0">
                <a:effectLst>
                  <a:outerShdw blurRad="38100" dist="38100" dir="2700000" algn="tl">
                    <a:srgbClr val="000000">
                      <a:alpha val="43137"/>
                    </a:srgbClr>
                  </a:outerShdw>
                </a:effectLst>
              </a:rPr>
              <a:t>What constitutes good usability</a:t>
            </a:r>
          </a:p>
          <a:p>
            <a:pPr lvl="0"/>
            <a:r>
              <a:rPr lang="en-US" dirty="0"/>
              <a:t>Characteristics of good user interfaces/heuristics</a:t>
            </a:r>
          </a:p>
          <a:p>
            <a:pPr lvl="0"/>
            <a:r>
              <a:rPr lang="en-US" dirty="0"/>
              <a:t>Usability issues with EHR’s</a:t>
            </a:r>
          </a:p>
          <a:p>
            <a:pPr lvl="0"/>
            <a:r>
              <a:rPr lang="en-US" dirty="0"/>
              <a:t>Patient safety and EHR’s</a:t>
            </a:r>
          </a:p>
          <a:p>
            <a:pPr lvl="0"/>
            <a:r>
              <a:rPr lang="en-US" dirty="0"/>
              <a:t>Usability testing tools/methods</a:t>
            </a:r>
          </a:p>
          <a:p>
            <a:pPr lvl="0"/>
            <a:r>
              <a:rPr lang="en-US" dirty="0"/>
              <a:t>Usability questionnaires</a:t>
            </a:r>
          </a:p>
          <a:p>
            <a:pPr lvl="0"/>
            <a:endParaRPr lang="en-US" dirty="0">
              <a:effectLst>
                <a:outerShdw blurRad="38100" dist="38100" dir="2700000" algn="tl">
                  <a:srgbClr val="000000">
                    <a:alpha val="43137"/>
                  </a:srgbClr>
                </a:outerShdw>
              </a:effectLst>
            </a:endParaRPr>
          </a:p>
        </p:txBody>
      </p:sp>
      <p:sp>
        <p:nvSpPr>
          <p:cNvPr id="13" name="Title 12"/>
          <p:cNvSpPr>
            <a:spLocks noGrp="1"/>
          </p:cNvSpPr>
          <p:nvPr>
            <p:ph type="title"/>
          </p:nvPr>
        </p:nvSpPr>
        <p:spPr/>
        <p:txBody>
          <a:bodyPr/>
          <a:lstStyle/>
          <a:p>
            <a:r>
              <a:rPr lang="en-US" dirty="0">
                <a:solidFill>
                  <a:schemeClr val="bg1"/>
                </a:solidFill>
              </a:rPr>
              <a:t>Learning Objectives </a:t>
            </a:r>
          </a:p>
        </p:txBody>
      </p:sp>
    </p:spTree>
    <p:extLst>
      <p:ext uri="{BB962C8B-B14F-4D97-AF65-F5344CB8AC3E}">
        <p14:creationId xmlns:p14="http://schemas.microsoft.com/office/powerpoint/2010/main" val="4355198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 up of a map&#10;&#10;Description generated with high confidence">
            <a:extLst>
              <a:ext uri="{FF2B5EF4-FFF2-40B4-BE49-F238E27FC236}">
                <a16:creationId xmlns:a16="http://schemas.microsoft.com/office/drawing/2014/main" id="{D8B02902-85CF-481F-84C0-124F58FF790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53776" y="238062"/>
            <a:ext cx="10320192" cy="6436048"/>
          </a:xfrm>
        </p:spPr>
      </p:pic>
    </p:spTree>
    <p:extLst>
      <p:ext uri="{BB962C8B-B14F-4D97-AF65-F5344CB8AC3E}">
        <p14:creationId xmlns:p14="http://schemas.microsoft.com/office/powerpoint/2010/main" val="1115791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A74FEA-03DD-43CD-A916-16F436CB97FC}"/>
              </a:ext>
            </a:extLst>
          </p:cNvPr>
          <p:cNvSpPr>
            <a:spLocks noGrp="1"/>
          </p:cNvSpPr>
          <p:nvPr>
            <p:ph idx="1"/>
          </p:nvPr>
        </p:nvSpPr>
        <p:spPr/>
        <p:txBody>
          <a:bodyPr/>
          <a:lstStyle/>
          <a:p>
            <a:r>
              <a:rPr lang="en-US" dirty="0"/>
              <a:t>Heuristic Evaluation</a:t>
            </a:r>
          </a:p>
          <a:p>
            <a:pPr lvl="1"/>
            <a:r>
              <a:rPr lang="en-US" dirty="0"/>
              <a:t>It is an inspection method that can prospectively uncover problems with a user interface, indicate the severity of the problems, and make suggestions for fixing the problems </a:t>
            </a:r>
          </a:p>
          <a:p>
            <a:r>
              <a:rPr lang="en-US" dirty="0"/>
              <a:t>Cognitive Walkthrough</a:t>
            </a:r>
          </a:p>
          <a:p>
            <a:pPr lvl="1"/>
            <a:r>
              <a:rPr lang="en-US" dirty="0"/>
              <a:t>a usability inspection method that compares the users’ and designers’ conceptual model and can identify numerous problems within an interface </a:t>
            </a:r>
          </a:p>
          <a:p>
            <a:pPr lvl="1"/>
            <a:r>
              <a:rPr lang="en-US" dirty="0"/>
              <a:t>It can be used to evaluate an interface for ease of learning and to disclose many problems that a first-time user would encounter with system functionality and ease of system use </a:t>
            </a:r>
          </a:p>
        </p:txBody>
      </p:sp>
      <p:sp>
        <p:nvSpPr>
          <p:cNvPr id="3" name="Title 2">
            <a:extLst>
              <a:ext uri="{FF2B5EF4-FFF2-40B4-BE49-F238E27FC236}">
                <a16:creationId xmlns:a16="http://schemas.microsoft.com/office/drawing/2014/main" id="{44FC6C85-E014-4D86-B228-737EA2A1F548}"/>
              </a:ext>
            </a:extLst>
          </p:cNvPr>
          <p:cNvSpPr>
            <a:spLocks noGrp="1"/>
          </p:cNvSpPr>
          <p:nvPr>
            <p:ph type="title"/>
          </p:nvPr>
        </p:nvSpPr>
        <p:spPr/>
        <p:txBody>
          <a:bodyPr/>
          <a:lstStyle/>
          <a:p>
            <a:r>
              <a:rPr lang="en-US" dirty="0"/>
              <a:t>Usability Evaluation Methods        1 of 4</a:t>
            </a:r>
          </a:p>
        </p:txBody>
      </p:sp>
    </p:spTree>
    <p:extLst>
      <p:ext uri="{BB962C8B-B14F-4D97-AF65-F5344CB8AC3E}">
        <p14:creationId xmlns:p14="http://schemas.microsoft.com/office/powerpoint/2010/main" val="96041204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E99902-1E25-41A9-B3CB-29E52121760A}"/>
              </a:ext>
            </a:extLst>
          </p:cNvPr>
          <p:cNvSpPr>
            <a:spLocks noGrp="1"/>
          </p:cNvSpPr>
          <p:nvPr>
            <p:ph idx="1"/>
          </p:nvPr>
        </p:nvSpPr>
        <p:spPr>
          <a:xfrm>
            <a:off x="609600" y="1417638"/>
            <a:ext cx="10972800" cy="5001450"/>
          </a:xfrm>
        </p:spPr>
        <p:txBody>
          <a:bodyPr>
            <a:normAutofit/>
          </a:bodyPr>
          <a:lstStyle/>
          <a:p>
            <a:r>
              <a:rPr lang="en-US" dirty="0"/>
              <a:t>Laboratory Testing</a:t>
            </a:r>
          </a:p>
          <a:p>
            <a:pPr lvl="1"/>
            <a:r>
              <a:rPr lang="en-US" dirty="0"/>
              <a:t>It is considered the gold standard of usability engineering methods</a:t>
            </a:r>
          </a:p>
          <a:p>
            <a:pPr lvl="1"/>
            <a:r>
              <a:rPr lang="en-US" dirty="0"/>
              <a:t>Lab-based usability testing includes both qualitative and quantitative studies since it collects both objective data such as performance metrics and subjective data such as the vocalizations of users thinking aloud as they work through representative tasks or scenarios </a:t>
            </a:r>
          </a:p>
          <a:p>
            <a:pPr lvl="1"/>
            <a:r>
              <a:rPr lang="en-US" dirty="0"/>
              <a:t>Includes Think aloud and Eye-tracking methods</a:t>
            </a:r>
          </a:p>
          <a:p>
            <a:r>
              <a:rPr lang="en-US" dirty="0"/>
              <a:t>Remote Evaluation</a:t>
            </a:r>
          </a:p>
          <a:p>
            <a:pPr lvl="1"/>
            <a:r>
              <a:rPr lang="en-US" dirty="0"/>
              <a:t>Remote evaluation provides ecologically valid data from remote locations and has several benefits such as eliminating the need for participants to travel to the laboratory, decreased costs associated with evaluation, and potential ability to engage a diverse group of participants</a:t>
            </a:r>
          </a:p>
        </p:txBody>
      </p:sp>
      <p:sp>
        <p:nvSpPr>
          <p:cNvPr id="3" name="Title 2">
            <a:extLst>
              <a:ext uri="{FF2B5EF4-FFF2-40B4-BE49-F238E27FC236}">
                <a16:creationId xmlns:a16="http://schemas.microsoft.com/office/drawing/2014/main" id="{A65B707D-D0A1-4A0C-A2C4-1154F81A2261}"/>
              </a:ext>
            </a:extLst>
          </p:cNvPr>
          <p:cNvSpPr>
            <a:spLocks noGrp="1"/>
          </p:cNvSpPr>
          <p:nvPr>
            <p:ph type="title"/>
          </p:nvPr>
        </p:nvSpPr>
        <p:spPr/>
        <p:txBody>
          <a:bodyPr/>
          <a:lstStyle/>
          <a:p>
            <a:r>
              <a:rPr lang="en-US" dirty="0"/>
              <a:t>Usability Evaluation Methods        2 of 4</a:t>
            </a:r>
          </a:p>
        </p:txBody>
      </p:sp>
    </p:spTree>
    <p:extLst>
      <p:ext uri="{BB962C8B-B14F-4D97-AF65-F5344CB8AC3E}">
        <p14:creationId xmlns:p14="http://schemas.microsoft.com/office/powerpoint/2010/main" val="419268319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1EBA076-908F-4A7D-8E6D-E10287B45087}"/>
              </a:ext>
            </a:extLst>
          </p:cNvPr>
          <p:cNvSpPr>
            <a:spLocks noGrp="1"/>
          </p:cNvSpPr>
          <p:nvPr>
            <p:ph idx="1"/>
          </p:nvPr>
        </p:nvSpPr>
        <p:spPr/>
        <p:txBody>
          <a:bodyPr/>
          <a:lstStyle/>
          <a:p>
            <a:r>
              <a:rPr lang="en-US" dirty="0"/>
              <a:t>Usability Questionnaires</a:t>
            </a:r>
          </a:p>
          <a:p>
            <a:pPr lvl="1"/>
            <a:r>
              <a:rPr lang="en-US" dirty="0"/>
              <a:t>Subjective usability questionnaires measure the users’ experience and perceptions with a particular system after using the system in question</a:t>
            </a:r>
          </a:p>
          <a:p>
            <a:pPr lvl="1"/>
            <a:r>
              <a:rPr lang="en-US" dirty="0"/>
              <a:t>These questionnaires can identify areas within a system that need improvement and can provide a measurement of the overall usability of a system</a:t>
            </a:r>
          </a:p>
          <a:p>
            <a:pPr lvl="1"/>
            <a:r>
              <a:rPr lang="en-US" dirty="0"/>
              <a:t>The questionnaires measure a diverse set of constructs such as satisfaction, efficiency, effectiveness, learnability, perceived usefulness, ease of use, information quality, and interface quality </a:t>
            </a:r>
          </a:p>
        </p:txBody>
      </p:sp>
      <p:sp>
        <p:nvSpPr>
          <p:cNvPr id="3" name="Title 2">
            <a:extLst>
              <a:ext uri="{FF2B5EF4-FFF2-40B4-BE49-F238E27FC236}">
                <a16:creationId xmlns:a16="http://schemas.microsoft.com/office/drawing/2014/main" id="{D52A4060-F6FD-413B-8613-55A171B77DC1}"/>
              </a:ext>
            </a:extLst>
          </p:cNvPr>
          <p:cNvSpPr>
            <a:spLocks noGrp="1"/>
          </p:cNvSpPr>
          <p:nvPr>
            <p:ph type="title"/>
          </p:nvPr>
        </p:nvSpPr>
        <p:spPr/>
        <p:txBody>
          <a:bodyPr/>
          <a:lstStyle/>
          <a:p>
            <a:r>
              <a:rPr lang="en-US" dirty="0"/>
              <a:t>Usability Evaluation Methods        3 of 4</a:t>
            </a:r>
          </a:p>
        </p:txBody>
      </p:sp>
    </p:spTree>
    <p:extLst>
      <p:ext uri="{BB962C8B-B14F-4D97-AF65-F5344CB8AC3E}">
        <p14:creationId xmlns:p14="http://schemas.microsoft.com/office/powerpoint/2010/main" val="162729472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9F2E35-EF47-47AE-BBD9-C3483672B8CA}"/>
              </a:ext>
            </a:extLst>
          </p:cNvPr>
          <p:cNvSpPr>
            <a:spLocks noGrp="1"/>
          </p:cNvSpPr>
          <p:nvPr>
            <p:ph idx="1"/>
          </p:nvPr>
        </p:nvSpPr>
        <p:spPr/>
        <p:txBody>
          <a:bodyPr/>
          <a:lstStyle/>
          <a:p>
            <a:r>
              <a:rPr lang="en-US" dirty="0"/>
              <a:t>Goals, Operators, Methods and Selection Rules (GOMS) and Keystroke-Level Models (KLM)</a:t>
            </a:r>
          </a:p>
          <a:p>
            <a:pPr lvl="1"/>
            <a:r>
              <a:rPr lang="en-US" dirty="0"/>
              <a:t>GOMS is a cognitive modeling technique that analyzes human performance in interactive systems, such as the speed and the steps the user takes to complete a goal </a:t>
            </a:r>
          </a:p>
          <a:p>
            <a:pPr lvl="1"/>
            <a:r>
              <a:rPr lang="en-US" dirty="0"/>
              <a:t>GOMS and keystroke-level models can be used in the design phase, during development, and after implementation with existing systems to determine human performance and interaction with a system</a:t>
            </a:r>
          </a:p>
          <a:p>
            <a:pPr lvl="1"/>
            <a:r>
              <a:rPr lang="en-US" dirty="0"/>
              <a:t>Keystroke-Level Model shows differences in execution times of each performed task by summing up the time taken for keystrokes, pointing, clicking, thinking, waiting, and deciding </a:t>
            </a:r>
          </a:p>
        </p:txBody>
      </p:sp>
      <p:sp>
        <p:nvSpPr>
          <p:cNvPr id="3" name="Title 2">
            <a:extLst>
              <a:ext uri="{FF2B5EF4-FFF2-40B4-BE49-F238E27FC236}">
                <a16:creationId xmlns:a16="http://schemas.microsoft.com/office/drawing/2014/main" id="{ACA66176-CB12-4041-BDFE-2444CCE000F6}"/>
              </a:ext>
            </a:extLst>
          </p:cNvPr>
          <p:cNvSpPr>
            <a:spLocks noGrp="1"/>
          </p:cNvSpPr>
          <p:nvPr>
            <p:ph type="title"/>
          </p:nvPr>
        </p:nvSpPr>
        <p:spPr/>
        <p:txBody>
          <a:bodyPr/>
          <a:lstStyle/>
          <a:p>
            <a:r>
              <a:rPr lang="en-US" dirty="0"/>
              <a:t>Usability Evaluation Methods        4 of 4</a:t>
            </a:r>
          </a:p>
        </p:txBody>
      </p:sp>
    </p:spTree>
    <p:extLst>
      <p:ext uri="{BB962C8B-B14F-4D97-AF65-F5344CB8AC3E}">
        <p14:creationId xmlns:p14="http://schemas.microsoft.com/office/powerpoint/2010/main" val="417184232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B9D0A8-408B-466B-9614-B438876BCF3E}"/>
              </a:ext>
            </a:extLst>
          </p:cNvPr>
          <p:cNvSpPr>
            <a:spLocks noGrp="1"/>
          </p:cNvSpPr>
          <p:nvPr>
            <p:ph idx="1"/>
          </p:nvPr>
        </p:nvSpPr>
        <p:spPr>
          <a:xfrm>
            <a:off x="609600" y="1490790"/>
            <a:ext cx="10972800" cy="4763706"/>
          </a:xfrm>
        </p:spPr>
        <p:txBody>
          <a:bodyPr>
            <a:normAutofit fontScale="92500" lnSpcReduction="10000"/>
          </a:bodyPr>
          <a:lstStyle/>
          <a:p>
            <a:r>
              <a:rPr lang="en-US" dirty="0"/>
              <a:t>Risk assessment identifies the probability of human error occurrence within a system. These approaches include Failure Mode Effects Analysis (FMEA) and critical incident techniques</a:t>
            </a:r>
          </a:p>
          <a:p>
            <a:r>
              <a:rPr lang="en-US" dirty="0"/>
              <a:t>FMEA is generally conducted by a team of experts including end users, designers, developers, and human factors experts who brainstorm within scenarios to determine anticipated probabilities of harm associated with tasks</a:t>
            </a:r>
          </a:p>
          <a:p>
            <a:r>
              <a:rPr lang="en-US" dirty="0"/>
              <a:t>CIT is another method that examines the cause for human-computer interaction problems that occur in task performance</a:t>
            </a:r>
          </a:p>
          <a:p>
            <a:r>
              <a:rPr lang="en-US" dirty="0"/>
              <a:t>It is a way to collect information about features, functions, or events within an environment that result in critical incidents such as usability problems that can cause medical errors </a:t>
            </a:r>
          </a:p>
        </p:txBody>
      </p:sp>
      <p:sp>
        <p:nvSpPr>
          <p:cNvPr id="3" name="Title 2">
            <a:extLst>
              <a:ext uri="{FF2B5EF4-FFF2-40B4-BE49-F238E27FC236}">
                <a16:creationId xmlns:a16="http://schemas.microsoft.com/office/drawing/2014/main" id="{0C4DA43B-C0CB-49AD-B2C7-68E91BC568FB}"/>
              </a:ext>
            </a:extLst>
          </p:cNvPr>
          <p:cNvSpPr>
            <a:spLocks noGrp="1"/>
          </p:cNvSpPr>
          <p:nvPr>
            <p:ph type="title"/>
          </p:nvPr>
        </p:nvSpPr>
        <p:spPr/>
        <p:txBody>
          <a:bodyPr/>
          <a:lstStyle/>
          <a:p>
            <a:r>
              <a:rPr lang="en-US" dirty="0"/>
              <a:t>Risk Assessment</a:t>
            </a:r>
          </a:p>
        </p:txBody>
      </p:sp>
    </p:spTree>
    <p:extLst>
      <p:ext uri="{BB962C8B-B14F-4D97-AF65-F5344CB8AC3E}">
        <p14:creationId xmlns:p14="http://schemas.microsoft.com/office/powerpoint/2010/main" val="5709013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oup of people standing in front of a crowd&#10;&#10;Description generated with very high confidence">
            <a:extLst>
              <a:ext uri="{FF2B5EF4-FFF2-40B4-BE49-F238E27FC236}">
                <a16:creationId xmlns:a16="http://schemas.microsoft.com/office/drawing/2014/main" id="{838ABE3E-43DD-47AC-8BA5-5804ED01872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14016" y="162750"/>
            <a:ext cx="6473952" cy="647395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299980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555A6C-A022-41A3-B0CC-F69FD0E3CCDE}"/>
              </a:ext>
            </a:extLst>
          </p:cNvPr>
          <p:cNvSpPr>
            <a:spLocks noGrp="1"/>
          </p:cNvSpPr>
          <p:nvPr>
            <p:ph idx="1"/>
          </p:nvPr>
        </p:nvSpPr>
        <p:spPr>
          <a:xfrm>
            <a:off x="609600" y="1417638"/>
            <a:ext cx="10972800" cy="5038026"/>
          </a:xfrm>
        </p:spPr>
        <p:txBody>
          <a:bodyPr>
            <a:normAutofit/>
          </a:bodyPr>
          <a:lstStyle/>
          <a:p>
            <a:r>
              <a:rPr lang="en-US" dirty="0"/>
              <a:t>System Usability Scale (SUS) is a 10-item scale that is scored on a 5-point Likert scale on strength of agreement</a:t>
            </a:r>
          </a:p>
          <a:p>
            <a:pPr lvl="1"/>
            <a:r>
              <a:rPr lang="en-US" dirty="0"/>
              <a:t>SUS assesses the general usability of a system</a:t>
            </a:r>
          </a:p>
          <a:p>
            <a:pPr lvl="1"/>
            <a:r>
              <a:rPr lang="en-US" dirty="0"/>
              <a:t>Due to variable findings regarding the instrument’s reliability, the SUS should be used in combination with another method to determine the usability of a system </a:t>
            </a:r>
          </a:p>
          <a:p>
            <a:r>
              <a:rPr lang="en-US" dirty="0"/>
              <a:t>Questionnaire for User Interaction Satisfaction - developed by University of Maryland; designed to evaluate the users’ satisfaction with different aspects of an interface.</a:t>
            </a:r>
          </a:p>
          <a:p>
            <a:pPr lvl="1"/>
            <a:r>
              <a:rPr lang="en-US" dirty="0"/>
              <a:t>Long form (71 questions) and short form (27 questions)</a:t>
            </a:r>
          </a:p>
          <a:p>
            <a:pPr lvl="1"/>
            <a:r>
              <a:rPr lang="en-US" dirty="0"/>
              <a:t>The overall reliability of QUIS has a Cronbach’s alpha of 0.94 and 0.95 </a:t>
            </a:r>
          </a:p>
        </p:txBody>
      </p:sp>
      <p:sp>
        <p:nvSpPr>
          <p:cNvPr id="3" name="Title 2">
            <a:extLst>
              <a:ext uri="{FF2B5EF4-FFF2-40B4-BE49-F238E27FC236}">
                <a16:creationId xmlns:a16="http://schemas.microsoft.com/office/drawing/2014/main" id="{C2805395-A1DF-49EB-BE91-DC055352146C}"/>
              </a:ext>
            </a:extLst>
          </p:cNvPr>
          <p:cNvSpPr>
            <a:spLocks noGrp="1"/>
          </p:cNvSpPr>
          <p:nvPr>
            <p:ph type="title"/>
          </p:nvPr>
        </p:nvSpPr>
        <p:spPr/>
        <p:txBody>
          <a:bodyPr/>
          <a:lstStyle/>
          <a:p>
            <a:r>
              <a:rPr lang="en-US" dirty="0"/>
              <a:t>Usability Questionnaires     1 of 3</a:t>
            </a:r>
          </a:p>
        </p:txBody>
      </p:sp>
    </p:spTree>
    <p:extLst>
      <p:ext uri="{BB962C8B-B14F-4D97-AF65-F5344CB8AC3E}">
        <p14:creationId xmlns:p14="http://schemas.microsoft.com/office/powerpoint/2010/main" val="375966300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AEBCCD-C1B6-4B13-912D-7DD6D3AF12C4}"/>
              </a:ext>
            </a:extLst>
          </p:cNvPr>
          <p:cNvSpPr>
            <a:spLocks noGrp="1"/>
          </p:cNvSpPr>
          <p:nvPr>
            <p:ph idx="1"/>
          </p:nvPr>
        </p:nvSpPr>
        <p:spPr>
          <a:xfrm>
            <a:off x="609600" y="1490790"/>
            <a:ext cx="10972800" cy="4781994"/>
          </a:xfrm>
        </p:spPr>
        <p:txBody>
          <a:bodyPr>
            <a:normAutofit lnSpcReduction="10000"/>
          </a:bodyPr>
          <a:lstStyle/>
          <a:p>
            <a:r>
              <a:rPr lang="en-US" dirty="0"/>
              <a:t>Computer System Usability Questionnaire (CSUQ) is a slightly modified version of the Post-Study System Usability Questionnaire (PSSUQ)</a:t>
            </a:r>
          </a:p>
          <a:p>
            <a:pPr lvl="1"/>
            <a:r>
              <a:rPr lang="en-US" dirty="0"/>
              <a:t>CSUQ measures the same three factors as PSSUQ: system usefulness, informational quality, and interface quality</a:t>
            </a:r>
          </a:p>
          <a:p>
            <a:pPr lvl="1"/>
            <a:r>
              <a:rPr lang="en-US" dirty="0"/>
              <a:t>Overall, the CSUQ’s coefficient alpha is 0.95, with coefficient alphas of 0.93 for system usefulness, 0.91 for informational quality, and 0.89 for interface quality</a:t>
            </a:r>
          </a:p>
          <a:p>
            <a:r>
              <a:rPr lang="en-US" dirty="0"/>
              <a:t>Software Usability Measurement Inventory (SUMI) is intended to be completed by users who have experience with the system being evaluated </a:t>
            </a:r>
          </a:p>
          <a:p>
            <a:pPr lvl="1"/>
            <a:r>
              <a:rPr lang="en-US" dirty="0"/>
              <a:t>The coefficient alpha for SUMI is 0.89 and ranges from 0.71 to 0.92 for each of the questionnaire’s five subscales: efficiency, affect, helpfulness, control, and learnability</a:t>
            </a:r>
          </a:p>
        </p:txBody>
      </p:sp>
      <p:sp>
        <p:nvSpPr>
          <p:cNvPr id="3" name="Title 2">
            <a:extLst>
              <a:ext uri="{FF2B5EF4-FFF2-40B4-BE49-F238E27FC236}">
                <a16:creationId xmlns:a16="http://schemas.microsoft.com/office/drawing/2014/main" id="{169501AC-86BA-4BEF-ABDC-0534F31C1C29}"/>
              </a:ext>
            </a:extLst>
          </p:cNvPr>
          <p:cNvSpPr>
            <a:spLocks noGrp="1"/>
          </p:cNvSpPr>
          <p:nvPr>
            <p:ph type="title"/>
          </p:nvPr>
        </p:nvSpPr>
        <p:spPr/>
        <p:txBody>
          <a:bodyPr/>
          <a:lstStyle/>
          <a:p>
            <a:r>
              <a:rPr lang="en-US" dirty="0"/>
              <a:t>Usability Questionnaires     2 of 3</a:t>
            </a:r>
          </a:p>
        </p:txBody>
      </p:sp>
    </p:spTree>
    <p:extLst>
      <p:ext uri="{BB962C8B-B14F-4D97-AF65-F5344CB8AC3E}">
        <p14:creationId xmlns:p14="http://schemas.microsoft.com/office/powerpoint/2010/main" val="17570530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EECEC14-838D-4909-93A0-12B1FACEA770}"/>
              </a:ext>
            </a:extLst>
          </p:cNvPr>
          <p:cNvSpPr>
            <a:spLocks noGrp="1"/>
          </p:cNvSpPr>
          <p:nvPr>
            <p:ph idx="1"/>
          </p:nvPr>
        </p:nvSpPr>
        <p:spPr>
          <a:xfrm>
            <a:off x="609600" y="1417638"/>
            <a:ext cx="10972800" cy="5184330"/>
          </a:xfrm>
        </p:spPr>
        <p:txBody>
          <a:bodyPr>
            <a:normAutofit lnSpcReduction="10000"/>
          </a:bodyPr>
          <a:lstStyle/>
          <a:p>
            <a:r>
              <a:rPr lang="en-US" dirty="0"/>
              <a:t>After Scenario Questionnaire (ASQ) is designed to be completed directly following scenario usability studies</a:t>
            </a:r>
          </a:p>
          <a:p>
            <a:pPr lvl="1"/>
            <a:r>
              <a:rPr lang="en-US" dirty="0"/>
              <a:t>Items measure ease of task completion, time required to complete the tasks, and satisfaction with support information </a:t>
            </a:r>
          </a:p>
          <a:p>
            <a:pPr lvl="1"/>
            <a:r>
              <a:rPr lang="en-US" dirty="0"/>
              <a:t>The coefficient alpha for ASQ is 0.93, but no evidence exists of its use for Health IT systems</a:t>
            </a:r>
          </a:p>
          <a:p>
            <a:r>
              <a:rPr lang="fr-FR" dirty="0"/>
              <a:t>End-User Computing Satisfaction Questionnaire (EUCS) </a:t>
            </a:r>
            <a:r>
              <a:rPr lang="en-US" dirty="0"/>
              <a:t>is a multidimensional instrument and measures user satisfaction with all types of applications</a:t>
            </a:r>
          </a:p>
          <a:p>
            <a:pPr lvl="1"/>
            <a:r>
              <a:rPr lang="en-US" dirty="0"/>
              <a:t>It is a reliable and valid instrument that can be used as a general measure of user satisfaction with an information system</a:t>
            </a:r>
          </a:p>
          <a:p>
            <a:pPr lvl="1"/>
            <a:r>
              <a:rPr lang="en-US" dirty="0"/>
              <a:t>The reliability of each factor was 0.89 for content, 0.91 for accuracy, 0.78 for format, 0.85 for ease of use, and 0.82 for timeliness</a:t>
            </a:r>
          </a:p>
        </p:txBody>
      </p:sp>
      <p:sp>
        <p:nvSpPr>
          <p:cNvPr id="3" name="Title 2">
            <a:extLst>
              <a:ext uri="{FF2B5EF4-FFF2-40B4-BE49-F238E27FC236}">
                <a16:creationId xmlns:a16="http://schemas.microsoft.com/office/drawing/2014/main" id="{F6B0754F-CE13-4F10-AC16-47DB172E3778}"/>
              </a:ext>
            </a:extLst>
          </p:cNvPr>
          <p:cNvSpPr>
            <a:spLocks noGrp="1"/>
          </p:cNvSpPr>
          <p:nvPr>
            <p:ph type="title"/>
          </p:nvPr>
        </p:nvSpPr>
        <p:spPr/>
        <p:txBody>
          <a:bodyPr/>
          <a:lstStyle/>
          <a:p>
            <a:r>
              <a:rPr lang="en-US" dirty="0"/>
              <a:t>Usability Questionnaires     3 of 3</a:t>
            </a:r>
          </a:p>
        </p:txBody>
      </p:sp>
    </p:spTree>
    <p:extLst>
      <p:ext uri="{BB962C8B-B14F-4D97-AF65-F5344CB8AC3E}">
        <p14:creationId xmlns:p14="http://schemas.microsoft.com/office/powerpoint/2010/main" val="244976732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9F243A-620E-4197-9862-69E54F02EF7E}"/>
              </a:ext>
            </a:extLst>
          </p:cNvPr>
          <p:cNvSpPr>
            <a:spLocks noGrp="1"/>
          </p:cNvSpPr>
          <p:nvPr>
            <p:ph idx="1"/>
          </p:nvPr>
        </p:nvSpPr>
        <p:spPr/>
        <p:txBody>
          <a:bodyPr>
            <a:normAutofit/>
          </a:bodyPr>
          <a:lstStyle/>
          <a:p>
            <a:r>
              <a:rPr lang="en-US" dirty="0"/>
              <a:t>According to the HIMSS EHR Usability Task Force, usability is the “effectiveness, efficiency and satisfaction with which specific users can achieve a specific set of tasks in a particular environment.”</a:t>
            </a:r>
          </a:p>
          <a:p>
            <a:r>
              <a:rPr lang="en-US" dirty="0"/>
              <a:t>An EHR with high usability is easy to use, effective, intuitive, forgives mistakes and encourages users to perform important tasks efficiently and quickly. </a:t>
            </a:r>
          </a:p>
          <a:p>
            <a:r>
              <a:rPr lang="en-US" dirty="0"/>
              <a:t>If tasks like data retrieval, crosschecking, organization, summarizing or calculating can be done in the background, then accuracy is improved and the user’s mind is less cluttered.</a:t>
            </a:r>
            <a:endParaRPr lang="en-US" dirty="0">
              <a:effectLst>
                <a:outerShdw blurRad="38100" dist="38100" dir="2700000" algn="tl">
                  <a:srgbClr val="000000">
                    <a:alpha val="43137"/>
                  </a:srgbClr>
                </a:outerShdw>
              </a:effectLst>
            </a:endParaRPr>
          </a:p>
        </p:txBody>
      </p:sp>
      <p:sp>
        <p:nvSpPr>
          <p:cNvPr id="3" name="Title 2">
            <a:extLst>
              <a:ext uri="{FF2B5EF4-FFF2-40B4-BE49-F238E27FC236}">
                <a16:creationId xmlns:a16="http://schemas.microsoft.com/office/drawing/2014/main" id="{7478DD5B-88BE-4FF5-B9D8-71D5CAB08770}"/>
              </a:ext>
            </a:extLst>
          </p:cNvPr>
          <p:cNvSpPr>
            <a:spLocks noGrp="1"/>
          </p:cNvSpPr>
          <p:nvPr>
            <p:ph type="title"/>
          </p:nvPr>
        </p:nvSpPr>
        <p:spPr/>
        <p:txBody>
          <a:bodyPr/>
          <a:lstStyle/>
          <a:p>
            <a:r>
              <a:rPr lang="en-US" dirty="0">
                <a:solidFill>
                  <a:schemeClr val="bg1"/>
                </a:solidFill>
              </a:rPr>
              <a:t>Usability Defined</a:t>
            </a:r>
          </a:p>
        </p:txBody>
      </p:sp>
    </p:spTree>
    <p:extLst>
      <p:ext uri="{BB962C8B-B14F-4D97-AF65-F5344CB8AC3E}">
        <p14:creationId xmlns:p14="http://schemas.microsoft.com/office/powerpoint/2010/main" val="289554586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67F7F6E-7396-4A9D-8ED5-A4DE550702DE}"/>
              </a:ext>
            </a:extLst>
          </p:cNvPr>
          <p:cNvSpPr>
            <a:spLocks noGrp="1"/>
          </p:cNvSpPr>
          <p:nvPr>
            <p:ph type="title"/>
          </p:nvPr>
        </p:nvSpPr>
        <p:spPr>
          <a:xfrm>
            <a:off x="7351776" y="274638"/>
            <a:ext cx="4230624" cy="1143000"/>
          </a:xfrm>
        </p:spPr>
        <p:txBody>
          <a:bodyPr/>
          <a:lstStyle/>
          <a:p>
            <a:r>
              <a:rPr lang="en-US" dirty="0"/>
              <a:t>Questions</a:t>
            </a:r>
          </a:p>
        </p:txBody>
      </p:sp>
      <p:pic>
        <p:nvPicPr>
          <p:cNvPr id="9" name="Content Placeholder 8" descr="A screenshot of a cell phone&#10;&#10;Description generated with high confidence">
            <a:extLst>
              <a:ext uri="{FF2B5EF4-FFF2-40B4-BE49-F238E27FC236}">
                <a16:creationId xmlns:a16="http://schemas.microsoft.com/office/drawing/2014/main" id="{6B338821-1AE4-4B4F-ACBC-47655F07CB5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6542" y="2194560"/>
            <a:ext cx="11915250" cy="3518722"/>
          </a:xfrm>
        </p:spPr>
      </p:pic>
    </p:spTree>
    <p:extLst>
      <p:ext uri="{BB962C8B-B14F-4D97-AF65-F5344CB8AC3E}">
        <p14:creationId xmlns:p14="http://schemas.microsoft.com/office/powerpoint/2010/main" val="412188626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6483BF0-61F3-422F-9EF4-C5D65DF9F5AE}"/>
              </a:ext>
            </a:extLst>
          </p:cNvPr>
          <p:cNvSpPr>
            <a:spLocks noGrp="1"/>
          </p:cNvSpPr>
          <p:nvPr>
            <p:ph idx="1"/>
          </p:nvPr>
        </p:nvSpPr>
        <p:spPr/>
        <p:txBody>
          <a:bodyPr/>
          <a:lstStyle/>
          <a:p>
            <a:r>
              <a:rPr lang="en-US" dirty="0"/>
              <a:t>Since usability stems from understanding the needs of users, using established design elements and performing user testing further ensures usability.</a:t>
            </a:r>
          </a:p>
          <a:p>
            <a:r>
              <a:rPr lang="en-US" dirty="0"/>
              <a:t>In order to assess usability, focus on three basic criteria:</a:t>
            </a:r>
          </a:p>
          <a:p>
            <a:pPr lvl="1"/>
            <a:r>
              <a:rPr lang="en-US" sz="2800" dirty="0"/>
              <a:t>Effectiveness (success/failure)</a:t>
            </a:r>
          </a:p>
          <a:p>
            <a:pPr lvl="1"/>
            <a:r>
              <a:rPr lang="en-US" sz="2800" dirty="0"/>
              <a:t>Efficiency (time to completion)</a:t>
            </a:r>
          </a:p>
          <a:p>
            <a:pPr lvl="1"/>
            <a:r>
              <a:rPr lang="en-US" sz="2800" dirty="0"/>
              <a:t>Error Prevention</a:t>
            </a:r>
          </a:p>
        </p:txBody>
      </p:sp>
      <p:sp>
        <p:nvSpPr>
          <p:cNvPr id="3" name="Title 2">
            <a:extLst>
              <a:ext uri="{FF2B5EF4-FFF2-40B4-BE49-F238E27FC236}">
                <a16:creationId xmlns:a16="http://schemas.microsoft.com/office/drawing/2014/main" id="{5A45C164-8F69-4D18-BE80-5767C1DFB953}"/>
              </a:ext>
            </a:extLst>
          </p:cNvPr>
          <p:cNvSpPr>
            <a:spLocks noGrp="1"/>
          </p:cNvSpPr>
          <p:nvPr>
            <p:ph type="title"/>
          </p:nvPr>
        </p:nvSpPr>
        <p:spPr/>
        <p:txBody>
          <a:bodyPr/>
          <a:lstStyle/>
          <a:p>
            <a:r>
              <a:rPr lang="en-US" dirty="0"/>
              <a:t>What Constitutes Good Usability?</a:t>
            </a:r>
          </a:p>
        </p:txBody>
      </p:sp>
    </p:spTree>
    <p:extLst>
      <p:ext uri="{BB962C8B-B14F-4D97-AF65-F5344CB8AC3E}">
        <p14:creationId xmlns:p14="http://schemas.microsoft.com/office/powerpoint/2010/main" val="23627591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8331C77-C776-4519-A54E-3A4A18E639E7}"/>
              </a:ext>
            </a:extLst>
          </p:cNvPr>
          <p:cNvSpPr>
            <a:spLocks noGrp="1"/>
          </p:cNvSpPr>
          <p:nvPr>
            <p:ph idx="1"/>
          </p:nvPr>
        </p:nvSpPr>
        <p:spPr/>
        <p:txBody>
          <a:bodyPr>
            <a:normAutofit lnSpcReduction="10000"/>
          </a:bodyPr>
          <a:lstStyle/>
          <a:p>
            <a:r>
              <a:rPr lang="en-US" b="1" dirty="0"/>
              <a:t>Visibility of system status</a:t>
            </a:r>
          </a:p>
          <a:p>
            <a:pPr lvl="1"/>
            <a:r>
              <a:rPr lang="en-US" dirty="0">
                <a:effectLst/>
              </a:rPr>
              <a:t>The system should always keep users informed about what is going on, through appropriate feedback within reasonable time</a:t>
            </a:r>
          </a:p>
          <a:p>
            <a:r>
              <a:rPr lang="en-US" b="1" dirty="0"/>
              <a:t>Match between system and the real world</a:t>
            </a:r>
          </a:p>
          <a:p>
            <a:pPr lvl="1"/>
            <a:r>
              <a:rPr lang="en-US" dirty="0">
                <a:effectLst/>
              </a:rPr>
              <a:t>The system should speak the users' language, with words, phrases and concepts familiar to the user, rather than system-oriented terms </a:t>
            </a:r>
          </a:p>
          <a:p>
            <a:pPr lvl="1"/>
            <a:r>
              <a:rPr lang="en-US" dirty="0">
                <a:effectLst/>
              </a:rPr>
              <a:t>Follow real-world conventions, making information appear in a natural and logical order</a:t>
            </a:r>
          </a:p>
          <a:p>
            <a:r>
              <a:rPr lang="en-US" b="1" dirty="0"/>
              <a:t>User control and freedom</a:t>
            </a:r>
          </a:p>
          <a:p>
            <a:pPr lvl="1"/>
            <a:r>
              <a:rPr lang="en-US" dirty="0">
                <a:effectLst/>
              </a:rPr>
              <a:t>Users often choose system functions by mistake and will need a clearly marked "emergency exit" to leave the unwanted state without having to go through an extended dialogue;  support undo and redo</a:t>
            </a:r>
          </a:p>
          <a:p>
            <a:endParaRPr lang="en-US" dirty="0"/>
          </a:p>
        </p:txBody>
      </p:sp>
      <p:sp>
        <p:nvSpPr>
          <p:cNvPr id="3" name="Title 2">
            <a:extLst>
              <a:ext uri="{FF2B5EF4-FFF2-40B4-BE49-F238E27FC236}">
                <a16:creationId xmlns:a16="http://schemas.microsoft.com/office/drawing/2014/main" id="{4FA03743-1917-41A5-91DF-A86ABD02F6B8}"/>
              </a:ext>
            </a:extLst>
          </p:cNvPr>
          <p:cNvSpPr>
            <a:spLocks noGrp="1"/>
          </p:cNvSpPr>
          <p:nvPr>
            <p:ph type="title"/>
          </p:nvPr>
        </p:nvSpPr>
        <p:spPr/>
        <p:txBody>
          <a:bodyPr/>
          <a:lstStyle/>
          <a:p>
            <a:r>
              <a:rPr lang="en-US" dirty="0"/>
              <a:t>Nielsen Usability Heuristics     1 of 4</a:t>
            </a:r>
          </a:p>
        </p:txBody>
      </p:sp>
    </p:spTree>
    <p:extLst>
      <p:ext uri="{BB962C8B-B14F-4D97-AF65-F5344CB8AC3E}">
        <p14:creationId xmlns:p14="http://schemas.microsoft.com/office/powerpoint/2010/main" val="257449769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DF4E8D4-3D0E-4E7E-8CFB-FAFDDDD5506E}"/>
              </a:ext>
            </a:extLst>
          </p:cNvPr>
          <p:cNvSpPr>
            <a:spLocks noGrp="1"/>
          </p:cNvSpPr>
          <p:nvPr>
            <p:ph idx="1"/>
          </p:nvPr>
        </p:nvSpPr>
        <p:spPr>
          <a:xfrm>
            <a:off x="609600" y="1417638"/>
            <a:ext cx="10972800" cy="5019738"/>
          </a:xfrm>
        </p:spPr>
        <p:txBody>
          <a:bodyPr>
            <a:normAutofit fontScale="92500"/>
          </a:bodyPr>
          <a:lstStyle/>
          <a:p>
            <a:r>
              <a:rPr lang="en-US" b="1" dirty="0"/>
              <a:t>Consistency and standards</a:t>
            </a:r>
          </a:p>
          <a:p>
            <a:pPr lvl="1"/>
            <a:r>
              <a:rPr lang="en-US" dirty="0">
                <a:effectLst/>
              </a:rPr>
              <a:t>Users should not have to wonder whether different words, situations, or actions mean the same thing. </a:t>
            </a:r>
          </a:p>
          <a:p>
            <a:r>
              <a:rPr lang="en-US" b="1" dirty="0"/>
              <a:t>Error prevention</a:t>
            </a:r>
          </a:p>
          <a:p>
            <a:pPr lvl="1"/>
            <a:r>
              <a:rPr lang="en-US" dirty="0">
                <a:effectLst/>
              </a:rPr>
              <a:t>Even better than good error messages is a careful design which prevents a problem from occurring in the first place. </a:t>
            </a:r>
          </a:p>
          <a:p>
            <a:pPr lvl="1"/>
            <a:r>
              <a:rPr lang="en-US" dirty="0">
                <a:effectLst/>
              </a:rPr>
              <a:t>Either eliminate error-prone conditions or check for them and present users with a confirmation option before they commit to the action</a:t>
            </a:r>
          </a:p>
          <a:p>
            <a:r>
              <a:rPr lang="en-US" b="1" dirty="0"/>
              <a:t>Recognition rather than recall</a:t>
            </a:r>
          </a:p>
          <a:p>
            <a:pPr lvl="1"/>
            <a:r>
              <a:rPr lang="en-US" dirty="0">
                <a:effectLst/>
              </a:rPr>
              <a:t>Minimize the user's memory load by making objects, actions, and options visible. </a:t>
            </a:r>
          </a:p>
          <a:p>
            <a:pPr lvl="1"/>
            <a:r>
              <a:rPr lang="en-US" dirty="0">
                <a:effectLst/>
              </a:rPr>
              <a:t>The user should not have to remember information from one part of the dialogue to another. </a:t>
            </a:r>
          </a:p>
          <a:p>
            <a:endParaRPr lang="en-US" dirty="0"/>
          </a:p>
        </p:txBody>
      </p:sp>
      <p:sp>
        <p:nvSpPr>
          <p:cNvPr id="3" name="Title 2">
            <a:extLst>
              <a:ext uri="{FF2B5EF4-FFF2-40B4-BE49-F238E27FC236}">
                <a16:creationId xmlns:a16="http://schemas.microsoft.com/office/drawing/2014/main" id="{B4852382-110E-4EAB-9AC2-16CB45CC653F}"/>
              </a:ext>
            </a:extLst>
          </p:cNvPr>
          <p:cNvSpPr>
            <a:spLocks noGrp="1"/>
          </p:cNvSpPr>
          <p:nvPr>
            <p:ph type="title"/>
          </p:nvPr>
        </p:nvSpPr>
        <p:spPr/>
        <p:txBody>
          <a:bodyPr/>
          <a:lstStyle/>
          <a:p>
            <a:r>
              <a:rPr lang="en-US" dirty="0"/>
              <a:t>Nielsen Usability Heuristics     2 of 4</a:t>
            </a:r>
          </a:p>
        </p:txBody>
      </p:sp>
    </p:spTree>
    <p:extLst>
      <p:ext uri="{BB962C8B-B14F-4D97-AF65-F5344CB8AC3E}">
        <p14:creationId xmlns:p14="http://schemas.microsoft.com/office/powerpoint/2010/main" val="212973800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3885DC-58D6-42B9-868E-36964FBCAFE8}"/>
              </a:ext>
            </a:extLst>
          </p:cNvPr>
          <p:cNvSpPr>
            <a:spLocks noGrp="1"/>
          </p:cNvSpPr>
          <p:nvPr>
            <p:ph idx="1"/>
          </p:nvPr>
        </p:nvSpPr>
        <p:spPr/>
        <p:txBody>
          <a:bodyPr>
            <a:normAutofit/>
          </a:bodyPr>
          <a:lstStyle/>
          <a:p>
            <a:r>
              <a:rPr lang="en-US" b="1" dirty="0"/>
              <a:t>Flexibility and efficiency of use</a:t>
            </a:r>
          </a:p>
          <a:p>
            <a:pPr lvl="1"/>
            <a:r>
              <a:rPr lang="en-US" dirty="0">
                <a:effectLst/>
              </a:rPr>
              <a:t>Accelerators — unseen by the novice user — may often speed up the interaction for the expert user such that the system can cater to both inexperienced and experienced users</a:t>
            </a:r>
          </a:p>
          <a:p>
            <a:pPr lvl="1"/>
            <a:r>
              <a:rPr lang="en-US" dirty="0">
                <a:effectLst/>
              </a:rPr>
              <a:t>Allow users to tailor frequent actions</a:t>
            </a:r>
          </a:p>
          <a:p>
            <a:r>
              <a:rPr lang="en-US" b="1" dirty="0"/>
              <a:t>Aesthetic and minimalist design</a:t>
            </a:r>
          </a:p>
          <a:p>
            <a:pPr lvl="1"/>
            <a:r>
              <a:rPr lang="en-US" dirty="0">
                <a:effectLst/>
              </a:rPr>
              <a:t>Dialogues should not contain information which is irrelevant or rarely needed </a:t>
            </a:r>
          </a:p>
          <a:p>
            <a:pPr lvl="1"/>
            <a:r>
              <a:rPr lang="en-US" dirty="0">
                <a:effectLst/>
              </a:rPr>
              <a:t>Every extra unit of information in a dialogue competes with the relevant units of information and diminishes their relative visibility</a:t>
            </a:r>
          </a:p>
          <a:p>
            <a:endParaRPr lang="en-US" dirty="0"/>
          </a:p>
        </p:txBody>
      </p:sp>
      <p:sp>
        <p:nvSpPr>
          <p:cNvPr id="3" name="Title 2">
            <a:extLst>
              <a:ext uri="{FF2B5EF4-FFF2-40B4-BE49-F238E27FC236}">
                <a16:creationId xmlns:a16="http://schemas.microsoft.com/office/drawing/2014/main" id="{1CE2822A-CFA6-41E6-B249-FAFBBB23C29A}"/>
              </a:ext>
            </a:extLst>
          </p:cNvPr>
          <p:cNvSpPr>
            <a:spLocks noGrp="1"/>
          </p:cNvSpPr>
          <p:nvPr>
            <p:ph type="title"/>
          </p:nvPr>
        </p:nvSpPr>
        <p:spPr/>
        <p:txBody>
          <a:bodyPr/>
          <a:lstStyle/>
          <a:p>
            <a:r>
              <a:rPr lang="en-US" dirty="0"/>
              <a:t>Nielsen Usability Heuristics     3 of 4</a:t>
            </a:r>
          </a:p>
        </p:txBody>
      </p:sp>
    </p:spTree>
    <p:extLst>
      <p:ext uri="{BB962C8B-B14F-4D97-AF65-F5344CB8AC3E}">
        <p14:creationId xmlns:p14="http://schemas.microsoft.com/office/powerpoint/2010/main" val="303509864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7FF875A-AED6-4675-A1B4-379FA5E4E3DE}"/>
              </a:ext>
            </a:extLst>
          </p:cNvPr>
          <p:cNvSpPr>
            <a:spLocks noGrp="1"/>
          </p:cNvSpPr>
          <p:nvPr>
            <p:ph idx="1"/>
          </p:nvPr>
        </p:nvSpPr>
        <p:spPr/>
        <p:txBody>
          <a:bodyPr/>
          <a:lstStyle/>
          <a:p>
            <a:r>
              <a:rPr lang="en-US" b="1" dirty="0"/>
              <a:t>Help users recognize, diagnose, and recover from errors</a:t>
            </a:r>
          </a:p>
          <a:p>
            <a:pPr lvl="1"/>
            <a:r>
              <a:rPr lang="en-US" dirty="0">
                <a:effectLst/>
              </a:rPr>
              <a:t>Error messages should be expressed in plain language (no codes), precisely indicate the problem, and constructively suggest a solution</a:t>
            </a:r>
          </a:p>
          <a:p>
            <a:r>
              <a:rPr lang="en-US" b="1" dirty="0"/>
              <a:t>Help and documentation</a:t>
            </a:r>
          </a:p>
          <a:p>
            <a:pPr lvl="1"/>
            <a:r>
              <a:rPr lang="en-US" dirty="0">
                <a:effectLst/>
              </a:rPr>
              <a:t>Even though it is better if the system can be used without documentation, it may be necessary to provide help and documentation </a:t>
            </a:r>
          </a:p>
          <a:p>
            <a:pPr lvl="1"/>
            <a:r>
              <a:rPr lang="en-US" dirty="0">
                <a:effectLst/>
              </a:rPr>
              <a:t>Any such information should be easy to search, focused on the user's task, list concrete steps to be carried out, and not be too large</a:t>
            </a:r>
          </a:p>
        </p:txBody>
      </p:sp>
      <p:sp>
        <p:nvSpPr>
          <p:cNvPr id="3" name="Title 2">
            <a:extLst>
              <a:ext uri="{FF2B5EF4-FFF2-40B4-BE49-F238E27FC236}">
                <a16:creationId xmlns:a16="http://schemas.microsoft.com/office/drawing/2014/main" id="{A68E0C6E-BB48-4F58-9201-F67514D31A8C}"/>
              </a:ext>
            </a:extLst>
          </p:cNvPr>
          <p:cNvSpPr>
            <a:spLocks noGrp="1"/>
          </p:cNvSpPr>
          <p:nvPr>
            <p:ph type="title"/>
          </p:nvPr>
        </p:nvSpPr>
        <p:spPr/>
        <p:txBody>
          <a:bodyPr/>
          <a:lstStyle/>
          <a:p>
            <a:r>
              <a:rPr lang="en-US" dirty="0"/>
              <a:t>Nielsen Usability Heuristics     4 of 4</a:t>
            </a:r>
          </a:p>
        </p:txBody>
      </p:sp>
    </p:spTree>
    <p:extLst>
      <p:ext uri="{BB962C8B-B14F-4D97-AF65-F5344CB8AC3E}">
        <p14:creationId xmlns:p14="http://schemas.microsoft.com/office/powerpoint/2010/main" val="332522072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523F3A-7B94-41CC-9BB0-4DFDA16714A3}"/>
              </a:ext>
            </a:extLst>
          </p:cNvPr>
          <p:cNvSpPr>
            <a:spLocks noGrp="1"/>
          </p:cNvSpPr>
          <p:nvPr>
            <p:ph idx="1"/>
          </p:nvPr>
        </p:nvSpPr>
        <p:spPr/>
        <p:txBody>
          <a:bodyPr/>
          <a:lstStyle/>
          <a:p>
            <a:r>
              <a:rPr lang="en-US" dirty="0"/>
              <a:t>The National Center for Cognitive Informatics and Decision Making in Healthcare (NCCD) defines usability based on its TURF (Task, User, Representation, and Function) framework as “how useful, usable, and satisfying a system is for the intended users to accomplish goals in the work domain by performing certain sequences of tasks.”</a:t>
            </a:r>
          </a:p>
          <a:p>
            <a:r>
              <a:rPr lang="en-US" dirty="0"/>
              <a:t>Within the TURF framework there are three dimensions and measures of usability:</a:t>
            </a:r>
          </a:p>
          <a:p>
            <a:pPr lvl="1"/>
            <a:r>
              <a:rPr lang="en-US" dirty="0"/>
              <a:t>Useful</a:t>
            </a:r>
          </a:p>
          <a:p>
            <a:pPr lvl="1"/>
            <a:r>
              <a:rPr lang="en-US" dirty="0"/>
              <a:t>Usable</a:t>
            </a:r>
          </a:p>
          <a:p>
            <a:pPr lvl="1"/>
            <a:r>
              <a:rPr lang="en-US" dirty="0"/>
              <a:t>Satisfying</a:t>
            </a:r>
          </a:p>
        </p:txBody>
      </p:sp>
      <p:sp>
        <p:nvSpPr>
          <p:cNvPr id="3" name="Title 2">
            <a:extLst>
              <a:ext uri="{FF2B5EF4-FFF2-40B4-BE49-F238E27FC236}">
                <a16:creationId xmlns:a16="http://schemas.microsoft.com/office/drawing/2014/main" id="{668EFB52-611F-4BC5-89F3-2726BC799605}"/>
              </a:ext>
            </a:extLst>
          </p:cNvPr>
          <p:cNvSpPr>
            <a:spLocks noGrp="1"/>
          </p:cNvSpPr>
          <p:nvPr>
            <p:ph type="title"/>
          </p:nvPr>
        </p:nvSpPr>
        <p:spPr/>
        <p:txBody>
          <a:bodyPr/>
          <a:lstStyle/>
          <a:p>
            <a:r>
              <a:rPr lang="en-US" dirty="0"/>
              <a:t>NCCD and Usability</a:t>
            </a:r>
          </a:p>
        </p:txBody>
      </p:sp>
    </p:spTree>
    <p:extLst>
      <p:ext uri="{BB962C8B-B14F-4D97-AF65-F5344CB8AC3E}">
        <p14:creationId xmlns:p14="http://schemas.microsoft.com/office/powerpoint/2010/main" val="410932696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dical design templat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extLst>
    <a:ext uri="{05A4C25C-085E-4340-85A3-A5531E510DB2}">
      <thm15:themeFamily xmlns:thm15="http://schemas.microsoft.com/office/thememl/2012/main" name="Medical design template" id="{BE883315-6697-4975-AEB2-5905098383C4}" vid="{D3CC9EF4-996F-4232-B765-B82F773B7949}"/>
    </a:ext>
  </a:extLst>
</a:theme>
</file>

<file path=ppt/theme/theme2.xml><?xml version="1.0" encoding="utf-8"?>
<a:theme xmlns:a="http://schemas.openxmlformats.org/drawingml/2006/main" name="Office Them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00AC149-8447-4BE5-88C7-DBE24EA73E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Medical presentation design slides</Template>
  <TotalTime>0</TotalTime>
  <Words>2264</Words>
  <Application>Microsoft Office PowerPoint</Application>
  <PresentationFormat>Widescreen</PresentationFormat>
  <Paragraphs>160</Paragraphs>
  <Slides>30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Calibri</vt:lpstr>
      <vt:lpstr>Wingdings</vt:lpstr>
      <vt:lpstr>Wingdings 2</vt:lpstr>
      <vt:lpstr>Wingdings 3</vt:lpstr>
      <vt:lpstr>Medical design template</vt:lpstr>
      <vt:lpstr>EHR Usability</vt:lpstr>
      <vt:lpstr>Learning Objectives </vt:lpstr>
      <vt:lpstr>Usability Defined</vt:lpstr>
      <vt:lpstr>What Constitutes Good Usability?</vt:lpstr>
      <vt:lpstr>Nielsen Usability Heuristics     1 of 4</vt:lpstr>
      <vt:lpstr>Nielsen Usability Heuristics     2 of 4</vt:lpstr>
      <vt:lpstr>Nielsen Usability Heuristics     3 of 4</vt:lpstr>
      <vt:lpstr>Nielsen Usability Heuristics     4 of 4</vt:lpstr>
      <vt:lpstr>NCCD and Usability</vt:lpstr>
      <vt:lpstr>NCCD and Useful</vt:lpstr>
      <vt:lpstr>NCCD and Usability     1 of 2</vt:lpstr>
      <vt:lpstr>NCCD and Usability      2 of 2</vt:lpstr>
      <vt:lpstr>NCCD and Satisfying</vt:lpstr>
      <vt:lpstr>PowerPoint Presentation</vt:lpstr>
      <vt:lpstr>Usability Issues in EHR’s    1 of 2</vt:lpstr>
      <vt:lpstr>Usability Issues in EHR’s    2 of 2</vt:lpstr>
      <vt:lpstr>Desired Features in EHR’s</vt:lpstr>
      <vt:lpstr>EHR’s and Patient Safety       1 of 2</vt:lpstr>
      <vt:lpstr>EHR’s and Patient Safety       2 of 2</vt:lpstr>
      <vt:lpstr>PowerPoint Presentation</vt:lpstr>
      <vt:lpstr>Usability Evaluation Methods        1 of 4</vt:lpstr>
      <vt:lpstr>Usability Evaluation Methods        2 of 4</vt:lpstr>
      <vt:lpstr>Usability Evaluation Methods        3 of 4</vt:lpstr>
      <vt:lpstr>Usability Evaluation Methods        4 of 4</vt:lpstr>
      <vt:lpstr>Risk Assessment</vt:lpstr>
      <vt:lpstr>PowerPoint Presentation</vt:lpstr>
      <vt:lpstr>Usability Questionnaires     1 of 3</vt:lpstr>
      <vt:lpstr>Usability Questionnaires     2 of 3</vt:lpstr>
      <vt:lpstr>Usability Questionnaires     3 of 3</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2017-10-04T03:54:27Z</dcterms:created>
  <dcterms:modified xsi:type="dcterms:W3CDTF">2017-10-05T04:39:20Z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TC034605299991</vt:lpwstr>
  </property>
</Properties>
</file>