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47"/>
  </p:notesMasterIdLst>
  <p:handoutMasterIdLst>
    <p:handoutMasterId r:id="rId48"/>
  </p:handoutMasterIdLst>
  <p:sldIdLst>
    <p:sldId id="262" r:id="rId2"/>
    <p:sldId id="258" r:id="rId3"/>
    <p:sldId id="264" r:id="rId4"/>
    <p:sldId id="265" r:id="rId5"/>
    <p:sldId id="266" r:id="rId6"/>
    <p:sldId id="267" r:id="rId7"/>
    <p:sldId id="268" r:id="rId8"/>
    <p:sldId id="269" r:id="rId9"/>
    <p:sldId id="270" r:id="rId10"/>
    <p:sldId id="271" r:id="rId11"/>
    <p:sldId id="272" r:id="rId12"/>
    <p:sldId id="273" r:id="rId13"/>
    <p:sldId id="274" r:id="rId14"/>
    <p:sldId id="275" r:id="rId15"/>
    <p:sldId id="279" r:id="rId16"/>
    <p:sldId id="276" r:id="rId17"/>
    <p:sldId id="277" r:id="rId18"/>
    <p:sldId id="278" r:id="rId19"/>
    <p:sldId id="280" r:id="rId20"/>
    <p:sldId id="281" r:id="rId21"/>
    <p:sldId id="282" r:id="rId22"/>
    <p:sldId id="283" r:id="rId23"/>
    <p:sldId id="284" r:id="rId24"/>
    <p:sldId id="285" r:id="rId25"/>
    <p:sldId id="286" r:id="rId26"/>
    <p:sldId id="287" r:id="rId27"/>
    <p:sldId id="288" r:id="rId28"/>
    <p:sldId id="289" r:id="rId29"/>
    <p:sldId id="290" r:id="rId30"/>
    <p:sldId id="291" r:id="rId31"/>
    <p:sldId id="292" r:id="rId32"/>
    <p:sldId id="293" r:id="rId33"/>
    <p:sldId id="294" r:id="rId34"/>
    <p:sldId id="295" r:id="rId35"/>
    <p:sldId id="297" r:id="rId36"/>
    <p:sldId id="296" r:id="rId37"/>
    <p:sldId id="487" r:id="rId38"/>
    <p:sldId id="488" r:id="rId39"/>
    <p:sldId id="489" r:id="rId40"/>
    <p:sldId id="490" r:id="rId41"/>
    <p:sldId id="491" r:id="rId42"/>
    <p:sldId id="492" r:id="rId43"/>
    <p:sldId id="493" r:id="rId44"/>
    <p:sldId id="484" r:id="rId45"/>
    <p:sldId id="486" r:id="rId46"/>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3888">
          <p15:clr>
            <a:srgbClr val="A4A3A4"/>
          </p15:clr>
        </p15:guide>
        <p15:guide id="4" orient="horz" pos="321">
          <p15:clr>
            <a:srgbClr val="A4A3A4"/>
          </p15:clr>
        </p15:guide>
        <p15:guide id="5" pos="3839">
          <p15:clr>
            <a:srgbClr val="A4A3A4"/>
          </p15:clr>
        </p15:guide>
        <p15:guide id="6" pos="1007">
          <p15:clr>
            <a:srgbClr val="A4A3A4"/>
          </p15:clr>
        </p15:guide>
        <p15:guide id="7" pos="7173">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CF1AB2-1976-4502-BF36-3FF5EA218861}">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3" autoAdjust="0"/>
    <p:restoredTop sz="94660"/>
  </p:normalViewPr>
  <p:slideViewPr>
    <p:cSldViewPr showGuides="1">
      <p:cViewPr varScale="1">
        <p:scale>
          <a:sx n="57" d="100"/>
          <a:sy n="57" d="100"/>
        </p:scale>
        <p:origin x="108" y="1242"/>
      </p:cViewPr>
      <p:guideLst>
        <p:guide orient="horz" pos="2160"/>
        <p:guide orient="horz" pos="1008"/>
        <p:guide orient="horz" pos="3888"/>
        <p:guide orient="horz" pos="321"/>
        <p:guide pos="3839"/>
        <p:guide pos="1007"/>
        <p:guide pos="7173"/>
      </p:guideLst>
    </p:cSldViewPr>
  </p:slideViewPr>
  <p:notesTextViewPr>
    <p:cViewPr>
      <p:scale>
        <a:sx n="3" d="2"/>
        <a:sy n="3" d="2"/>
      </p:scale>
      <p:origin x="0" y="0"/>
    </p:cViewPr>
  </p:notesTextViewPr>
  <p:sorterViewPr>
    <p:cViewPr>
      <p:scale>
        <a:sx n="100" d="100"/>
        <a:sy n="100" d="100"/>
      </p:scale>
      <p:origin x="0" y="-46944"/>
    </p:cViewPr>
  </p:sorterViewPr>
  <p:notesViewPr>
    <p:cSldViewPr showGuides="1">
      <p:cViewPr varScale="1">
        <p:scale>
          <a:sx n="76" d="100"/>
          <a:sy n="76" d="100"/>
        </p:scale>
        <p:origin x="3264"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78C5E0-6A64-46CF-BE1E-6EFF7E44B13C}" type="doc">
      <dgm:prSet loTypeId="urn:microsoft.com/office/officeart/2005/8/layout/pyramid1" loCatId="pyramid" qsTypeId="urn:microsoft.com/office/officeart/2005/8/quickstyle/simple2" qsCatId="simple" csTypeId="urn:microsoft.com/office/officeart/2005/8/colors/accent1_5" csCatId="accent1" phldr="1"/>
      <dgm:spPr/>
    </dgm:pt>
    <dgm:pt modelId="{44779E33-E8A9-4BDA-B974-7F50EEF6548F}">
      <dgm:prSet phldrT="[Text]"/>
      <dgm:spPr/>
      <dgm:t>
        <a:bodyPr/>
        <a:lstStyle/>
        <a:p>
          <a:r>
            <a:rPr lang="en-US" b="1">
              <a:effectLst>
                <a:outerShdw blurRad="38100" dist="38100" dir="2700000" algn="tl">
                  <a:srgbClr val="000000">
                    <a:alpha val="43137"/>
                  </a:srgbClr>
                </a:outerShdw>
              </a:effectLst>
              <a:latin typeface="Arial" charset="0"/>
            </a:rPr>
            <a:t>Discussion Group 50%</a:t>
          </a:r>
          <a:endParaRPr lang="en-US" b="1" dirty="0">
            <a:effectLst>
              <a:outerShdw blurRad="38100" dist="38100" dir="2700000" algn="tl">
                <a:srgbClr val="000000">
                  <a:alpha val="43137"/>
                </a:srgbClr>
              </a:outerShdw>
            </a:effectLst>
          </a:endParaRPr>
        </a:p>
      </dgm:t>
    </dgm:pt>
    <dgm:pt modelId="{0848A5A3-A76B-4A9F-BE61-AD0EA867C701}" type="parTrans" cxnId="{78982131-41F2-4A1A-A0E6-BFE9235F8C51}">
      <dgm:prSet/>
      <dgm:spPr/>
      <dgm:t>
        <a:bodyPr/>
        <a:lstStyle/>
        <a:p>
          <a:endParaRPr lang="en-US">
            <a:effectLst>
              <a:outerShdw blurRad="38100" dist="38100" dir="2700000" algn="tl">
                <a:srgbClr val="000000">
                  <a:alpha val="43137"/>
                </a:srgbClr>
              </a:outerShdw>
            </a:effectLst>
          </a:endParaRPr>
        </a:p>
      </dgm:t>
    </dgm:pt>
    <dgm:pt modelId="{B2E50606-30D0-4A31-B6C7-BEA63D058AA6}" type="sibTrans" cxnId="{78982131-41F2-4A1A-A0E6-BFE9235F8C51}">
      <dgm:prSet/>
      <dgm:spPr/>
      <dgm:t>
        <a:bodyPr/>
        <a:lstStyle/>
        <a:p>
          <a:endParaRPr lang="en-US">
            <a:effectLst>
              <a:outerShdw blurRad="38100" dist="38100" dir="2700000" algn="tl">
                <a:srgbClr val="000000">
                  <a:alpha val="43137"/>
                </a:srgbClr>
              </a:outerShdw>
            </a:effectLst>
          </a:endParaRPr>
        </a:p>
      </dgm:t>
    </dgm:pt>
    <dgm:pt modelId="{754B3B13-4BCF-4601-A2B9-36BC399BB8DD}">
      <dgm:prSet phldrT="[Text]"/>
      <dgm:spPr/>
      <dgm:t>
        <a:bodyPr/>
        <a:lstStyle/>
        <a:p>
          <a:r>
            <a:rPr lang="en-US" b="1">
              <a:effectLst>
                <a:outerShdw blurRad="38100" dist="38100" dir="2700000" algn="tl">
                  <a:srgbClr val="000000">
                    <a:alpha val="43137"/>
                  </a:srgbClr>
                </a:outerShdw>
              </a:effectLst>
              <a:latin typeface="Arial" charset="0"/>
            </a:rPr>
            <a:t>Practice By Doing 75%</a:t>
          </a:r>
          <a:endParaRPr lang="en-US" b="1" dirty="0">
            <a:effectLst>
              <a:outerShdw blurRad="38100" dist="38100" dir="2700000" algn="tl">
                <a:srgbClr val="000000">
                  <a:alpha val="43137"/>
                </a:srgbClr>
              </a:outerShdw>
            </a:effectLst>
          </a:endParaRPr>
        </a:p>
      </dgm:t>
    </dgm:pt>
    <dgm:pt modelId="{BDB666CD-8E49-4227-8124-14F66145A7FE}" type="parTrans" cxnId="{BDB8CDE4-9BFA-42F9-82E9-B0F1F739DE59}">
      <dgm:prSet/>
      <dgm:spPr/>
      <dgm:t>
        <a:bodyPr/>
        <a:lstStyle/>
        <a:p>
          <a:endParaRPr lang="en-US">
            <a:effectLst>
              <a:outerShdw blurRad="38100" dist="38100" dir="2700000" algn="tl">
                <a:srgbClr val="000000">
                  <a:alpha val="43137"/>
                </a:srgbClr>
              </a:outerShdw>
            </a:effectLst>
          </a:endParaRPr>
        </a:p>
      </dgm:t>
    </dgm:pt>
    <dgm:pt modelId="{EEB1A865-8617-4CB8-90CF-98C800A6FE10}" type="sibTrans" cxnId="{BDB8CDE4-9BFA-42F9-82E9-B0F1F739DE59}">
      <dgm:prSet/>
      <dgm:spPr/>
      <dgm:t>
        <a:bodyPr/>
        <a:lstStyle/>
        <a:p>
          <a:endParaRPr lang="en-US">
            <a:effectLst>
              <a:outerShdw blurRad="38100" dist="38100" dir="2700000" algn="tl">
                <a:srgbClr val="000000">
                  <a:alpha val="43137"/>
                </a:srgbClr>
              </a:outerShdw>
            </a:effectLst>
          </a:endParaRPr>
        </a:p>
      </dgm:t>
    </dgm:pt>
    <dgm:pt modelId="{DF76289B-D298-4192-8F38-AB1620E400B8}">
      <dgm:prSet phldrT="[Text]"/>
      <dgm:spPr/>
      <dgm:t>
        <a:bodyPr/>
        <a:lstStyle/>
        <a:p>
          <a:r>
            <a:rPr lang="en-US" b="1">
              <a:effectLst>
                <a:outerShdw blurRad="38100" dist="38100" dir="2700000" algn="tl">
                  <a:srgbClr val="000000">
                    <a:alpha val="43137"/>
                  </a:srgbClr>
                </a:outerShdw>
              </a:effectLst>
              <a:latin typeface="Arial" charset="0"/>
            </a:rPr>
            <a:t>Teach Others / Immediate Use of Learning 90%</a:t>
          </a:r>
          <a:endParaRPr lang="en-US" b="1" dirty="0">
            <a:effectLst>
              <a:outerShdw blurRad="38100" dist="38100" dir="2700000" algn="tl">
                <a:srgbClr val="000000">
                  <a:alpha val="43137"/>
                </a:srgbClr>
              </a:outerShdw>
            </a:effectLst>
          </a:endParaRPr>
        </a:p>
      </dgm:t>
    </dgm:pt>
    <dgm:pt modelId="{6B61479F-2788-4177-AF97-1EFE837C3790}" type="parTrans" cxnId="{91FEBFFC-C724-45A6-89DE-EC0A1A9480FA}">
      <dgm:prSet/>
      <dgm:spPr/>
      <dgm:t>
        <a:bodyPr/>
        <a:lstStyle/>
        <a:p>
          <a:endParaRPr lang="en-US">
            <a:effectLst>
              <a:outerShdw blurRad="38100" dist="38100" dir="2700000" algn="tl">
                <a:srgbClr val="000000">
                  <a:alpha val="43137"/>
                </a:srgbClr>
              </a:outerShdw>
            </a:effectLst>
          </a:endParaRPr>
        </a:p>
      </dgm:t>
    </dgm:pt>
    <dgm:pt modelId="{F5635B69-D0E0-4AA6-B645-BF6A3C6F88A5}" type="sibTrans" cxnId="{91FEBFFC-C724-45A6-89DE-EC0A1A9480FA}">
      <dgm:prSet/>
      <dgm:spPr/>
      <dgm:t>
        <a:bodyPr/>
        <a:lstStyle/>
        <a:p>
          <a:endParaRPr lang="en-US">
            <a:effectLst>
              <a:outerShdw blurRad="38100" dist="38100" dir="2700000" algn="tl">
                <a:srgbClr val="000000">
                  <a:alpha val="43137"/>
                </a:srgbClr>
              </a:outerShdw>
            </a:effectLst>
          </a:endParaRPr>
        </a:p>
      </dgm:t>
    </dgm:pt>
    <dgm:pt modelId="{3734C9CE-F477-45F4-8352-D8588B597FCC}">
      <dgm:prSet phldrT="[Text]"/>
      <dgm:spPr/>
      <dgm:t>
        <a:bodyPr/>
        <a:lstStyle/>
        <a:p>
          <a:r>
            <a:rPr lang="en-US" b="1">
              <a:effectLst>
                <a:outerShdw blurRad="38100" dist="38100" dir="2700000" algn="tl">
                  <a:srgbClr val="000000">
                    <a:alpha val="43137"/>
                  </a:srgbClr>
                </a:outerShdw>
              </a:effectLst>
              <a:latin typeface="Arial" charset="0"/>
            </a:rPr>
            <a:t>Lecture</a:t>
          </a:r>
          <a:br>
            <a:rPr lang="en-US" b="1">
              <a:effectLst>
                <a:outerShdw blurRad="38100" dist="38100" dir="2700000" algn="tl">
                  <a:srgbClr val="000000">
                    <a:alpha val="43137"/>
                  </a:srgbClr>
                </a:outerShdw>
              </a:effectLst>
              <a:latin typeface="Arial" charset="0"/>
            </a:rPr>
          </a:br>
          <a:r>
            <a:rPr lang="en-US" b="1">
              <a:effectLst>
                <a:outerShdw blurRad="38100" dist="38100" dir="2700000" algn="tl">
                  <a:srgbClr val="000000">
                    <a:alpha val="43137"/>
                  </a:srgbClr>
                </a:outerShdw>
              </a:effectLst>
              <a:latin typeface="Arial" charset="0"/>
            </a:rPr>
            <a:t>5%</a:t>
          </a:r>
          <a:endParaRPr lang="en-US" b="1" dirty="0">
            <a:effectLst>
              <a:outerShdw blurRad="38100" dist="38100" dir="2700000" algn="tl">
                <a:srgbClr val="000000">
                  <a:alpha val="43137"/>
                </a:srgbClr>
              </a:outerShdw>
            </a:effectLst>
          </a:endParaRPr>
        </a:p>
      </dgm:t>
    </dgm:pt>
    <dgm:pt modelId="{39047426-4216-4C4D-9E89-DA26B6FEBBD9}" type="parTrans" cxnId="{72E02C7B-AD7A-4038-A7D7-B15D51541B0D}">
      <dgm:prSet/>
      <dgm:spPr/>
      <dgm:t>
        <a:bodyPr/>
        <a:lstStyle/>
        <a:p>
          <a:endParaRPr lang="en-US">
            <a:effectLst>
              <a:outerShdw blurRad="38100" dist="38100" dir="2700000" algn="tl">
                <a:srgbClr val="000000">
                  <a:alpha val="43137"/>
                </a:srgbClr>
              </a:outerShdw>
            </a:effectLst>
          </a:endParaRPr>
        </a:p>
      </dgm:t>
    </dgm:pt>
    <dgm:pt modelId="{E34BCF84-C503-4CE2-89D9-F2A030E3549E}" type="sibTrans" cxnId="{72E02C7B-AD7A-4038-A7D7-B15D51541B0D}">
      <dgm:prSet/>
      <dgm:spPr/>
      <dgm:t>
        <a:bodyPr/>
        <a:lstStyle/>
        <a:p>
          <a:endParaRPr lang="en-US">
            <a:effectLst>
              <a:outerShdw blurRad="38100" dist="38100" dir="2700000" algn="tl">
                <a:srgbClr val="000000">
                  <a:alpha val="43137"/>
                </a:srgbClr>
              </a:outerShdw>
            </a:effectLst>
          </a:endParaRPr>
        </a:p>
      </dgm:t>
    </dgm:pt>
    <dgm:pt modelId="{60EB6A0B-0676-4B27-97BC-9553E67333C5}">
      <dgm:prSet/>
      <dgm:spPr/>
      <dgm:t>
        <a:bodyPr/>
        <a:lstStyle/>
        <a:p>
          <a:r>
            <a:rPr lang="en-US" b="1" dirty="0">
              <a:effectLst>
                <a:outerShdw blurRad="38100" dist="38100" dir="2700000" algn="tl">
                  <a:srgbClr val="000000">
                    <a:alpha val="43137"/>
                  </a:srgbClr>
                </a:outerShdw>
              </a:effectLst>
              <a:latin typeface="Arial" charset="0"/>
            </a:rPr>
            <a:t>Demonstration 30%</a:t>
          </a:r>
        </a:p>
      </dgm:t>
    </dgm:pt>
    <dgm:pt modelId="{CB655E14-5A01-4B30-BEFF-01CA55803BCA}" type="parTrans" cxnId="{16A638B4-3104-4492-8DA2-A0F527801B98}">
      <dgm:prSet/>
      <dgm:spPr/>
      <dgm:t>
        <a:bodyPr/>
        <a:lstStyle/>
        <a:p>
          <a:endParaRPr lang="en-US">
            <a:effectLst>
              <a:outerShdw blurRad="38100" dist="38100" dir="2700000" algn="tl">
                <a:srgbClr val="000000">
                  <a:alpha val="43137"/>
                </a:srgbClr>
              </a:outerShdw>
            </a:effectLst>
          </a:endParaRPr>
        </a:p>
      </dgm:t>
    </dgm:pt>
    <dgm:pt modelId="{5F8C3779-D547-4596-AF22-64164CCB806E}" type="sibTrans" cxnId="{16A638B4-3104-4492-8DA2-A0F527801B98}">
      <dgm:prSet/>
      <dgm:spPr/>
      <dgm:t>
        <a:bodyPr/>
        <a:lstStyle/>
        <a:p>
          <a:endParaRPr lang="en-US">
            <a:effectLst>
              <a:outerShdw blurRad="38100" dist="38100" dir="2700000" algn="tl">
                <a:srgbClr val="000000">
                  <a:alpha val="43137"/>
                </a:srgbClr>
              </a:outerShdw>
            </a:effectLst>
          </a:endParaRPr>
        </a:p>
      </dgm:t>
    </dgm:pt>
    <dgm:pt modelId="{AEF457F1-29D5-4136-95CC-793C61B48D91}">
      <dgm:prSet/>
      <dgm:spPr/>
      <dgm:t>
        <a:bodyPr/>
        <a:lstStyle/>
        <a:p>
          <a:r>
            <a:rPr lang="en-US" b="1" dirty="0">
              <a:effectLst>
                <a:outerShdw blurRad="38100" dist="38100" dir="2700000" algn="tl">
                  <a:srgbClr val="000000">
                    <a:alpha val="43137"/>
                  </a:srgbClr>
                </a:outerShdw>
              </a:effectLst>
              <a:latin typeface="Arial" charset="0"/>
            </a:rPr>
            <a:t>Audiovisual 20%</a:t>
          </a:r>
        </a:p>
      </dgm:t>
    </dgm:pt>
    <dgm:pt modelId="{ECCC98C5-0961-4513-A434-645FBC83BA9A}" type="parTrans" cxnId="{195A5348-698A-41F4-ACF3-57F48674767A}">
      <dgm:prSet/>
      <dgm:spPr/>
      <dgm:t>
        <a:bodyPr/>
        <a:lstStyle/>
        <a:p>
          <a:endParaRPr lang="en-US">
            <a:effectLst>
              <a:outerShdw blurRad="38100" dist="38100" dir="2700000" algn="tl">
                <a:srgbClr val="000000">
                  <a:alpha val="43137"/>
                </a:srgbClr>
              </a:outerShdw>
            </a:effectLst>
          </a:endParaRPr>
        </a:p>
      </dgm:t>
    </dgm:pt>
    <dgm:pt modelId="{A8A1D032-F79B-4781-B2A6-FBF59C68DC09}" type="sibTrans" cxnId="{195A5348-698A-41F4-ACF3-57F48674767A}">
      <dgm:prSet/>
      <dgm:spPr/>
      <dgm:t>
        <a:bodyPr/>
        <a:lstStyle/>
        <a:p>
          <a:endParaRPr lang="en-US">
            <a:effectLst>
              <a:outerShdw blurRad="38100" dist="38100" dir="2700000" algn="tl">
                <a:srgbClr val="000000">
                  <a:alpha val="43137"/>
                </a:srgbClr>
              </a:outerShdw>
            </a:effectLst>
          </a:endParaRPr>
        </a:p>
      </dgm:t>
    </dgm:pt>
    <dgm:pt modelId="{374EB605-AF2F-430C-994F-0C8131A1E043}">
      <dgm:prSet/>
      <dgm:spPr/>
      <dgm:t>
        <a:bodyPr/>
        <a:lstStyle/>
        <a:p>
          <a:r>
            <a:rPr lang="en-US" b="1" dirty="0">
              <a:effectLst>
                <a:outerShdw blurRad="38100" dist="38100" dir="2700000" algn="tl">
                  <a:srgbClr val="000000">
                    <a:alpha val="43137"/>
                  </a:srgbClr>
                </a:outerShdw>
              </a:effectLst>
              <a:latin typeface="Arial" charset="0"/>
            </a:rPr>
            <a:t>Reading</a:t>
          </a:r>
          <a:br>
            <a:rPr lang="en-US" b="1" dirty="0">
              <a:effectLst>
                <a:outerShdw blurRad="38100" dist="38100" dir="2700000" algn="tl">
                  <a:srgbClr val="000000">
                    <a:alpha val="43137"/>
                  </a:srgbClr>
                </a:outerShdw>
              </a:effectLst>
              <a:latin typeface="Arial" charset="0"/>
            </a:rPr>
          </a:br>
          <a:r>
            <a:rPr lang="en-US" b="1" dirty="0">
              <a:effectLst>
                <a:outerShdw blurRad="38100" dist="38100" dir="2700000" algn="tl">
                  <a:srgbClr val="000000">
                    <a:alpha val="43137"/>
                  </a:srgbClr>
                </a:outerShdw>
              </a:effectLst>
              <a:latin typeface="Arial" charset="0"/>
            </a:rPr>
            <a:t>10%</a:t>
          </a:r>
        </a:p>
      </dgm:t>
    </dgm:pt>
    <dgm:pt modelId="{F615A174-1DEB-4B23-BC28-50F4FA292508}" type="parTrans" cxnId="{13FB9BFA-E988-4DFA-AA95-08554A3B9FCA}">
      <dgm:prSet/>
      <dgm:spPr/>
      <dgm:t>
        <a:bodyPr/>
        <a:lstStyle/>
        <a:p>
          <a:endParaRPr lang="en-US">
            <a:effectLst>
              <a:outerShdw blurRad="38100" dist="38100" dir="2700000" algn="tl">
                <a:srgbClr val="000000">
                  <a:alpha val="43137"/>
                </a:srgbClr>
              </a:outerShdw>
            </a:effectLst>
          </a:endParaRPr>
        </a:p>
      </dgm:t>
    </dgm:pt>
    <dgm:pt modelId="{AD7F9C94-55FE-42F1-8438-03F015B87298}" type="sibTrans" cxnId="{13FB9BFA-E988-4DFA-AA95-08554A3B9FCA}">
      <dgm:prSet/>
      <dgm:spPr/>
      <dgm:t>
        <a:bodyPr/>
        <a:lstStyle/>
        <a:p>
          <a:endParaRPr lang="en-US">
            <a:effectLst>
              <a:outerShdw blurRad="38100" dist="38100" dir="2700000" algn="tl">
                <a:srgbClr val="000000">
                  <a:alpha val="43137"/>
                </a:srgbClr>
              </a:outerShdw>
            </a:effectLst>
          </a:endParaRPr>
        </a:p>
      </dgm:t>
    </dgm:pt>
    <dgm:pt modelId="{F1CDE749-FDA2-468E-935D-499DB50BA692}" type="pres">
      <dgm:prSet presAssocID="{1D78C5E0-6A64-46CF-BE1E-6EFF7E44B13C}" presName="Name0" presStyleCnt="0">
        <dgm:presLayoutVars>
          <dgm:dir/>
          <dgm:animLvl val="lvl"/>
          <dgm:resizeHandles val="exact"/>
        </dgm:presLayoutVars>
      </dgm:prSet>
      <dgm:spPr/>
    </dgm:pt>
    <dgm:pt modelId="{96D77E1B-F21F-41EB-B0AD-365E0A6B0E7B}" type="pres">
      <dgm:prSet presAssocID="{3734C9CE-F477-45F4-8352-D8588B597FCC}" presName="Name8" presStyleCnt="0"/>
      <dgm:spPr/>
    </dgm:pt>
    <dgm:pt modelId="{7DC919EF-E1DE-45A3-8367-BF082127D517}" type="pres">
      <dgm:prSet presAssocID="{3734C9CE-F477-45F4-8352-D8588B597FCC}" presName="level" presStyleLbl="node1" presStyleIdx="0" presStyleCnt="7">
        <dgm:presLayoutVars>
          <dgm:chMax val="1"/>
          <dgm:bulletEnabled val="1"/>
        </dgm:presLayoutVars>
      </dgm:prSet>
      <dgm:spPr/>
    </dgm:pt>
    <dgm:pt modelId="{155E44EA-0235-4F3B-9112-71B1606612FE}" type="pres">
      <dgm:prSet presAssocID="{3734C9CE-F477-45F4-8352-D8588B597FCC}" presName="levelTx" presStyleLbl="revTx" presStyleIdx="0" presStyleCnt="0">
        <dgm:presLayoutVars>
          <dgm:chMax val="1"/>
          <dgm:bulletEnabled val="1"/>
        </dgm:presLayoutVars>
      </dgm:prSet>
      <dgm:spPr/>
    </dgm:pt>
    <dgm:pt modelId="{4534CC1B-F0A9-4A78-9D86-68164E5D4E95}" type="pres">
      <dgm:prSet presAssocID="{374EB605-AF2F-430C-994F-0C8131A1E043}" presName="Name8" presStyleCnt="0"/>
      <dgm:spPr/>
    </dgm:pt>
    <dgm:pt modelId="{04F591CA-66C1-47E0-817B-7328A8056918}" type="pres">
      <dgm:prSet presAssocID="{374EB605-AF2F-430C-994F-0C8131A1E043}" presName="level" presStyleLbl="node1" presStyleIdx="1" presStyleCnt="7">
        <dgm:presLayoutVars>
          <dgm:chMax val="1"/>
          <dgm:bulletEnabled val="1"/>
        </dgm:presLayoutVars>
      </dgm:prSet>
      <dgm:spPr/>
    </dgm:pt>
    <dgm:pt modelId="{4CA1371B-24FE-4B70-B096-E0741DB6EAFC}" type="pres">
      <dgm:prSet presAssocID="{374EB605-AF2F-430C-994F-0C8131A1E043}" presName="levelTx" presStyleLbl="revTx" presStyleIdx="0" presStyleCnt="0">
        <dgm:presLayoutVars>
          <dgm:chMax val="1"/>
          <dgm:bulletEnabled val="1"/>
        </dgm:presLayoutVars>
      </dgm:prSet>
      <dgm:spPr/>
    </dgm:pt>
    <dgm:pt modelId="{763D23B2-0CBD-44BD-8B70-1233027AEF7E}" type="pres">
      <dgm:prSet presAssocID="{AEF457F1-29D5-4136-95CC-793C61B48D91}" presName="Name8" presStyleCnt="0"/>
      <dgm:spPr/>
    </dgm:pt>
    <dgm:pt modelId="{4E3445FC-4378-4785-9758-0FB3E337C3D2}" type="pres">
      <dgm:prSet presAssocID="{AEF457F1-29D5-4136-95CC-793C61B48D91}" presName="level" presStyleLbl="node1" presStyleIdx="2" presStyleCnt="7">
        <dgm:presLayoutVars>
          <dgm:chMax val="1"/>
          <dgm:bulletEnabled val="1"/>
        </dgm:presLayoutVars>
      </dgm:prSet>
      <dgm:spPr/>
    </dgm:pt>
    <dgm:pt modelId="{F68D9931-94E7-4CF0-ABD0-C6EBA65DFEB9}" type="pres">
      <dgm:prSet presAssocID="{AEF457F1-29D5-4136-95CC-793C61B48D91}" presName="levelTx" presStyleLbl="revTx" presStyleIdx="0" presStyleCnt="0">
        <dgm:presLayoutVars>
          <dgm:chMax val="1"/>
          <dgm:bulletEnabled val="1"/>
        </dgm:presLayoutVars>
      </dgm:prSet>
      <dgm:spPr/>
    </dgm:pt>
    <dgm:pt modelId="{A5CC4546-F998-4965-A196-1320627CD168}" type="pres">
      <dgm:prSet presAssocID="{60EB6A0B-0676-4B27-97BC-9553E67333C5}" presName="Name8" presStyleCnt="0"/>
      <dgm:spPr/>
    </dgm:pt>
    <dgm:pt modelId="{9C480CAB-17D9-4096-B985-55EF19893BCB}" type="pres">
      <dgm:prSet presAssocID="{60EB6A0B-0676-4B27-97BC-9553E67333C5}" presName="level" presStyleLbl="node1" presStyleIdx="3" presStyleCnt="7">
        <dgm:presLayoutVars>
          <dgm:chMax val="1"/>
          <dgm:bulletEnabled val="1"/>
        </dgm:presLayoutVars>
      </dgm:prSet>
      <dgm:spPr/>
    </dgm:pt>
    <dgm:pt modelId="{18553262-9659-401C-A458-B68A883DC619}" type="pres">
      <dgm:prSet presAssocID="{60EB6A0B-0676-4B27-97BC-9553E67333C5}" presName="levelTx" presStyleLbl="revTx" presStyleIdx="0" presStyleCnt="0">
        <dgm:presLayoutVars>
          <dgm:chMax val="1"/>
          <dgm:bulletEnabled val="1"/>
        </dgm:presLayoutVars>
      </dgm:prSet>
      <dgm:spPr/>
    </dgm:pt>
    <dgm:pt modelId="{815CB31C-7DCD-42E2-9948-649D26871A0D}" type="pres">
      <dgm:prSet presAssocID="{44779E33-E8A9-4BDA-B974-7F50EEF6548F}" presName="Name8" presStyleCnt="0"/>
      <dgm:spPr/>
    </dgm:pt>
    <dgm:pt modelId="{79A5E873-6622-4CF4-A35A-0DBA25E84864}" type="pres">
      <dgm:prSet presAssocID="{44779E33-E8A9-4BDA-B974-7F50EEF6548F}" presName="level" presStyleLbl="node1" presStyleIdx="4" presStyleCnt="7">
        <dgm:presLayoutVars>
          <dgm:chMax val="1"/>
          <dgm:bulletEnabled val="1"/>
        </dgm:presLayoutVars>
      </dgm:prSet>
      <dgm:spPr/>
    </dgm:pt>
    <dgm:pt modelId="{EC0527CF-83D7-493E-934E-EFD53FD7E9C6}" type="pres">
      <dgm:prSet presAssocID="{44779E33-E8A9-4BDA-B974-7F50EEF6548F}" presName="levelTx" presStyleLbl="revTx" presStyleIdx="0" presStyleCnt="0">
        <dgm:presLayoutVars>
          <dgm:chMax val="1"/>
          <dgm:bulletEnabled val="1"/>
        </dgm:presLayoutVars>
      </dgm:prSet>
      <dgm:spPr/>
    </dgm:pt>
    <dgm:pt modelId="{44F47998-11E8-4881-B4CC-6DD42EC906C6}" type="pres">
      <dgm:prSet presAssocID="{754B3B13-4BCF-4601-A2B9-36BC399BB8DD}" presName="Name8" presStyleCnt="0"/>
      <dgm:spPr/>
    </dgm:pt>
    <dgm:pt modelId="{3A8916EB-BF73-47DF-A1FD-5AEDB9C5D9E9}" type="pres">
      <dgm:prSet presAssocID="{754B3B13-4BCF-4601-A2B9-36BC399BB8DD}" presName="level" presStyleLbl="node1" presStyleIdx="5" presStyleCnt="7">
        <dgm:presLayoutVars>
          <dgm:chMax val="1"/>
          <dgm:bulletEnabled val="1"/>
        </dgm:presLayoutVars>
      </dgm:prSet>
      <dgm:spPr/>
    </dgm:pt>
    <dgm:pt modelId="{993DA56E-ADBB-4480-A7A0-1A33F8DC99B1}" type="pres">
      <dgm:prSet presAssocID="{754B3B13-4BCF-4601-A2B9-36BC399BB8DD}" presName="levelTx" presStyleLbl="revTx" presStyleIdx="0" presStyleCnt="0">
        <dgm:presLayoutVars>
          <dgm:chMax val="1"/>
          <dgm:bulletEnabled val="1"/>
        </dgm:presLayoutVars>
      </dgm:prSet>
      <dgm:spPr/>
    </dgm:pt>
    <dgm:pt modelId="{B009D172-3D75-4C6C-86B1-B86B53B087B2}" type="pres">
      <dgm:prSet presAssocID="{DF76289B-D298-4192-8F38-AB1620E400B8}" presName="Name8" presStyleCnt="0"/>
      <dgm:spPr/>
    </dgm:pt>
    <dgm:pt modelId="{DA8A6286-D0EE-4E50-A100-A05F1F1EABD8}" type="pres">
      <dgm:prSet presAssocID="{DF76289B-D298-4192-8F38-AB1620E400B8}" presName="level" presStyleLbl="node1" presStyleIdx="6" presStyleCnt="7">
        <dgm:presLayoutVars>
          <dgm:chMax val="1"/>
          <dgm:bulletEnabled val="1"/>
        </dgm:presLayoutVars>
      </dgm:prSet>
      <dgm:spPr/>
    </dgm:pt>
    <dgm:pt modelId="{E1106928-5322-4D8C-AA06-35B2274630AD}" type="pres">
      <dgm:prSet presAssocID="{DF76289B-D298-4192-8F38-AB1620E400B8}" presName="levelTx" presStyleLbl="revTx" presStyleIdx="0" presStyleCnt="0">
        <dgm:presLayoutVars>
          <dgm:chMax val="1"/>
          <dgm:bulletEnabled val="1"/>
        </dgm:presLayoutVars>
      </dgm:prSet>
      <dgm:spPr/>
    </dgm:pt>
  </dgm:ptLst>
  <dgm:cxnLst>
    <dgm:cxn modelId="{341EDF02-33E4-4366-B95E-1F10E32DDE17}" type="presOf" srcId="{3734C9CE-F477-45F4-8352-D8588B597FCC}" destId="{7DC919EF-E1DE-45A3-8367-BF082127D517}" srcOrd="0" destOrd="0" presId="urn:microsoft.com/office/officeart/2005/8/layout/pyramid1"/>
    <dgm:cxn modelId="{14C11B09-5624-417C-8530-BED4DB2B523F}" type="presOf" srcId="{754B3B13-4BCF-4601-A2B9-36BC399BB8DD}" destId="{993DA56E-ADBB-4480-A7A0-1A33F8DC99B1}" srcOrd="1" destOrd="0" presId="urn:microsoft.com/office/officeart/2005/8/layout/pyramid1"/>
    <dgm:cxn modelId="{ECA5910E-60B2-4B70-9A20-617DF3BE1852}" type="presOf" srcId="{1D78C5E0-6A64-46CF-BE1E-6EFF7E44B13C}" destId="{F1CDE749-FDA2-468E-935D-499DB50BA692}" srcOrd="0" destOrd="0" presId="urn:microsoft.com/office/officeart/2005/8/layout/pyramid1"/>
    <dgm:cxn modelId="{5405A12A-E375-4085-957F-7A8AC73C93D7}" type="presOf" srcId="{374EB605-AF2F-430C-994F-0C8131A1E043}" destId="{4CA1371B-24FE-4B70-B096-E0741DB6EAFC}" srcOrd="1" destOrd="0" presId="urn:microsoft.com/office/officeart/2005/8/layout/pyramid1"/>
    <dgm:cxn modelId="{78982131-41F2-4A1A-A0E6-BFE9235F8C51}" srcId="{1D78C5E0-6A64-46CF-BE1E-6EFF7E44B13C}" destId="{44779E33-E8A9-4BDA-B974-7F50EEF6548F}" srcOrd="4" destOrd="0" parTransId="{0848A5A3-A76B-4A9F-BE61-AD0EA867C701}" sibTransId="{B2E50606-30D0-4A31-B6C7-BEA63D058AA6}"/>
    <dgm:cxn modelId="{4D2D5831-2207-4DFC-80FE-3DB03C70ACC6}" type="presOf" srcId="{754B3B13-4BCF-4601-A2B9-36BC399BB8DD}" destId="{3A8916EB-BF73-47DF-A1FD-5AEDB9C5D9E9}" srcOrd="0" destOrd="0" presId="urn:microsoft.com/office/officeart/2005/8/layout/pyramid1"/>
    <dgm:cxn modelId="{195A5348-698A-41F4-ACF3-57F48674767A}" srcId="{1D78C5E0-6A64-46CF-BE1E-6EFF7E44B13C}" destId="{AEF457F1-29D5-4136-95CC-793C61B48D91}" srcOrd="2" destOrd="0" parTransId="{ECCC98C5-0961-4513-A434-645FBC83BA9A}" sibTransId="{A8A1D032-F79B-4781-B2A6-FBF59C68DC09}"/>
    <dgm:cxn modelId="{884BA46D-3BD2-49E4-910C-072D2ABA07F2}" type="presOf" srcId="{374EB605-AF2F-430C-994F-0C8131A1E043}" destId="{04F591CA-66C1-47E0-817B-7328A8056918}" srcOrd="0" destOrd="0" presId="urn:microsoft.com/office/officeart/2005/8/layout/pyramid1"/>
    <dgm:cxn modelId="{7E50E052-4888-45DE-8B94-9C8168E0EA7A}" type="presOf" srcId="{60EB6A0B-0676-4B27-97BC-9553E67333C5}" destId="{18553262-9659-401C-A458-B68A883DC619}" srcOrd="1" destOrd="0" presId="urn:microsoft.com/office/officeart/2005/8/layout/pyramid1"/>
    <dgm:cxn modelId="{6068D277-235E-48CE-BEB3-68858E22E7B5}" type="presOf" srcId="{44779E33-E8A9-4BDA-B974-7F50EEF6548F}" destId="{79A5E873-6622-4CF4-A35A-0DBA25E84864}" srcOrd="0" destOrd="0" presId="urn:microsoft.com/office/officeart/2005/8/layout/pyramid1"/>
    <dgm:cxn modelId="{72CB6C5A-E9C0-4144-B46A-23F5208BD3D9}" type="presOf" srcId="{60EB6A0B-0676-4B27-97BC-9553E67333C5}" destId="{9C480CAB-17D9-4096-B985-55EF19893BCB}" srcOrd="0" destOrd="0" presId="urn:microsoft.com/office/officeart/2005/8/layout/pyramid1"/>
    <dgm:cxn modelId="{72E02C7B-AD7A-4038-A7D7-B15D51541B0D}" srcId="{1D78C5E0-6A64-46CF-BE1E-6EFF7E44B13C}" destId="{3734C9CE-F477-45F4-8352-D8588B597FCC}" srcOrd="0" destOrd="0" parTransId="{39047426-4216-4C4D-9E89-DA26B6FEBBD9}" sibTransId="{E34BCF84-C503-4CE2-89D9-F2A030E3549E}"/>
    <dgm:cxn modelId="{4D19278A-F186-4A19-BBA6-FA1DD0F35861}" type="presOf" srcId="{AEF457F1-29D5-4136-95CC-793C61B48D91}" destId="{4E3445FC-4378-4785-9758-0FB3E337C3D2}" srcOrd="0" destOrd="0" presId="urn:microsoft.com/office/officeart/2005/8/layout/pyramid1"/>
    <dgm:cxn modelId="{E152528D-8D89-46E7-AEA9-7F513DC35066}" type="presOf" srcId="{AEF457F1-29D5-4136-95CC-793C61B48D91}" destId="{F68D9931-94E7-4CF0-ABD0-C6EBA65DFEB9}" srcOrd="1" destOrd="0" presId="urn:microsoft.com/office/officeart/2005/8/layout/pyramid1"/>
    <dgm:cxn modelId="{B603A194-F969-4604-A6E9-42EA0462B4DE}" type="presOf" srcId="{44779E33-E8A9-4BDA-B974-7F50EEF6548F}" destId="{EC0527CF-83D7-493E-934E-EFD53FD7E9C6}" srcOrd="1" destOrd="0" presId="urn:microsoft.com/office/officeart/2005/8/layout/pyramid1"/>
    <dgm:cxn modelId="{16A638B4-3104-4492-8DA2-A0F527801B98}" srcId="{1D78C5E0-6A64-46CF-BE1E-6EFF7E44B13C}" destId="{60EB6A0B-0676-4B27-97BC-9553E67333C5}" srcOrd="3" destOrd="0" parTransId="{CB655E14-5A01-4B30-BEFF-01CA55803BCA}" sibTransId="{5F8C3779-D547-4596-AF22-64164CCB806E}"/>
    <dgm:cxn modelId="{104D4DC2-9032-43BE-AA76-02BE2CE15481}" type="presOf" srcId="{DF76289B-D298-4192-8F38-AB1620E400B8}" destId="{E1106928-5322-4D8C-AA06-35B2274630AD}" srcOrd="1" destOrd="0" presId="urn:microsoft.com/office/officeart/2005/8/layout/pyramid1"/>
    <dgm:cxn modelId="{969D48E1-19BE-4BAD-AF30-38D8D19D9207}" type="presOf" srcId="{DF76289B-D298-4192-8F38-AB1620E400B8}" destId="{DA8A6286-D0EE-4E50-A100-A05F1F1EABD8}" srcOrd="0" destOrd="0" presId="urn:microsoft.com/office/officeart/2005/8/layout/pyramid1"/>
    <dgm:cxn modelId="{BDB8CDE4-9BFA-42F9-82E9-B0F1F739DE59}" srcId="{1D78C5E0-6A64-46CF-BE1E-6EFF7E44B13C}" destId="{754B3B13-4BCF-4601-A2B9-36BC399BB8DD}" srcOrd="5" destOrd="0" parTransId="{BDB666CD-8E49-4227-8124-14F66145A7FE}" sibTransId="{EEB1A865-8617-4CB8-90CF-98C800A6FE10}"/>
    <dgm:cxn modelId="{50A054F5-436A-4A56-8549-191FBCCC95E5}" type="presOf" srcId="{3734C9CE-F477-45F4-8352-D8588B597FCC}" destId="{155E44EA-0235-4F3B-9112-71B1606612FE}" srcOrd="1" destOrd="0" presId="urn:microsoft.com/office/officeart/2005/8/layout/pyramid1"/>
    <dgm:cxn modelId="{13FB9BFA-E988-4DFA-AA95-08554A3B9FCA}" srcId="{1D78C5E0-6A64-46CF-BE1E-6EFF7E44B13C}" destId="{374EB605-AF2F-430C-994F-0C8131A1E043}" srcOrd="1" destOrd="0" parTransId="{F615A174-1DEB-4B23-BC28-50F4FA292508}" sibTransId="{AD7F9C94-55FE-42F1-8438-03F015B87298}"/>
    <dgm:cxn modelId="{91FEBFFC-C724-45A6-89DE-EC0A1A9480FA}" srcId="{1D78C5E0-6A64-46CF-BE1E-6EFF7E44B13C}" destId="{DF76289B-D298-4192-8F38-AB1620E400B8}" srcOrd="6" destOrd="0" parTransId="{6B61479F-2788-4177-AF97-1EFE837C3790}" sibTransId="{F5635B69-D0E0-4AA6-B645-BF6A3C6F88A5}"/>
    <dgm:cxn modelId="{FC0AE698-9C46-4081-80A3-5E5F202424AE}" type="presParOf" srcId="{F1CDE749-FDA2-468E-935D-499DB50BA692}" destId="{96D77E1B-F21F-41EB-B0AD-365E0A6B0E7B}" srcOrd="0" destOrd="0" presId="urn:microsoft.com/office/officeart/2005/8/layout/pyramid1"/>
    <dgm:cxn modelId="{6F69A2AA-8EB4-45EA-97DC-31D5F8EE1041}" type="presParOf" srcId="{96D77E1B-F21F-41EB-B0AD-365E0A6B0E7B}" destId="{7DC919EF-E1DE-45A3-8367-BF082127D517}" srcOrd="0" destOrd="0" presId="urn:microsoft.com/office/officeart/2005/8/layout/pyramid1"/>
    <dgm:cxn modelId="{C65FC335-19E0-4F1A-A877-EEC146FC029D}" type="presParOf" srcId="{96D77E1B-F21F-41EB-B0AD-365E0A6B0E7B}" destId="{155E44EA-0235-4F3B-9112-71B1606612FE}" srcOrd="1" destOrd="0" presId="urn:microsoft.com/office/officeart/2005/8/layout/pyramid1"/>
    <dgm:cxn modelId="{A75FAB7C-8FA1-4D2B-B1C0-1572702B7DD2}" type="presParOf" srcId="{F1CDE749-FDA2-468E-935D-499DB50BA692}" destId="{4534CC1B-F0A9-4A78-9D86-68164E5D4E95}" srcOrd="1" destOrd="0" presId="urn:microsoft.com/office/officeart/2005/8/layout/pyramid1"/>
    <dgm:cxn modelId="{6A589762-4832-41BA-AE90-1A3A2B79D55A}" type="presParOf" srcId="{4534CC1B-F0A9-4A78-9D86-68164E5D4E95}" destId="{04F591CA-66C1-47E0-817B-7328A8056918}" srcOrd="0" destOrd="0" presId="urn:microsoft.com/office/officeart/2005/8/layout/pyramid1"/>
    <dgm:cxn modelId="{B498552E-6B77-4CC1-A8E1-AD2925F052A0}" type="presParOf" srcId="{4534CC1B-F0A9-4A78-9D86-68164E5D4E95}" destId="{4CA1371B-24FE-4B70-B096-E0741DB6EAFC}" srcOrd="1" destOrd="0" presId="urn:microsoft.com/office/officeart/2005/8/layout/pyramid1"/>
    <dgm:cxn modelId="{0AEC699B-3E2A-415E-8EC3-6436885208C0}" type="presParOf" srcId="{F1CDE749-FDA2-468E-935D-499DB50BA692}" destId="{763D23B2-0CBD-44BD-8B70-1233027AEF7E}" srcOrd="2" destOrd="0" presId="urn:microsoft.com/office/officeart/2005/8/layout/pyramid1"/>
    <dgm:cxn modelId="{BCF8E3C4-2AEF-4487-8972-DAB50CF76E00}" type="presParOf" srcId="{763D23B2-0CBD-44BD-8B70-1233027AEF7E}" destId="{4E3445FC-4378-4785-9758-0FB3E337C3D2}" srcOrd="0" destOrd="0" presId="urn:microsoft.com/office/officeart/2005/8/layout/pyramid1"/>
    <dgm:cxn modelId="{444A69E2-84A4-42A5-ADCE-8E7611833BEF}" type="presParOf" srcId="{763D23B2-0CBD-44BD-8B70-1233027AEF7E}" destId="{F68D9931-94E7-4CF0-ABD0-C6EBA65DFEB9}" srcOrd="1" destOrd="0" presId="urn:microsoft.com/office/officeart/2005/8/layout/pyramid1"/>
    <dgm:cxn modelId="{62BFE8FE-069C-4558-9591-2449CA5B3B60}" type="presParOf" srcId="{F1CDE749-FDA2-468E-935D-499DB50BA692}" destId="{A5CC4546-F998-4965-A196-1320627CD168}" srcOrd="3" destOrd="0" presId="urn:microsoft.com/office/officeart/2005/8/layout/pyramid1"/>
    <dgm:cxn modelId="{33EBD88E-66DD-4973-8A96-1911D6ECD326}" type="presParOf" srcId="{A5CC4546-F998-4965-A196-1320627CD168}" destId="{9C480CAB-17D9-4096-B985-55EF19893BCB}" srcOrd="0" destOrd="0" presId="urn:microsoft.com/office/officeart/2005/8/layout/pyramid1"/>
    <dgm:cxn modelId="{BE72811F-CC63-4EFC-BF7B-AF70AEA57E1F}" type="presParOf" srcId="{A5CC4546-F998-4965-A196-1320627CD168}" destId="{18553262-9659-401C-A458-B68A883DC619}" srcOrd="1" destOrd="0" presId="urn:microsoft.com/office/officeart/2005/8/layout/pyramid1"/>
    <dgm:cxn modelId="{9F98098C-AFF6-4A2B-82C9-D1B76E7C748D}" type="presParOf" srcId="{F1CDE749-FDA2-468E-935D-499DB50BA692}" destId="{815CB31C-7DCD-42E2-9948-649D26871A0D}" srcOrd="4" destOrd="0" presId="urn:microsoft.com/office/officeart/2005/8/layout/pyramid1"/>
    <dgm:cxn modelId="{2283C94F-5A13-487C-B70A-8EDDF1C15361}" type="presParOf" srcId="{815CB31C-7DCD-42E2-9948-649D26871A0D}" destId="{79A5E873-6622-4CF4-A35A-0DBA25E84864}" srcOrd="0" destOrd="0" presId="urn:microsoft.com/office/officeart/2005/8/layout/pyramid1"/>
    <dgm:cxn modelId="{3DFF11DD-CF57-487A-A200-976635C7B5AA}" type="presParOf" srcId="{815CB31C-7DCD-42E2-9948-649D26871A0D}" destId="{EC0527CF-83D7-493E-934E-EFD53FD7E9C6}" srcOrd="1" destOrd="0" presId="urn:microsoft.com/office/officeart/2005/8/layout/pyramid1"/>
    <dgm:cxn modelId="{63BDDD05-AE14-4ECC-8DC0-9D2FB14ECC87}" type="presParOf" srcId="{F1CDE749-FDA2-468E-935D-499DB50BA692}" destId="{44F47998-11E8-4881-B4CC-6DD42EC906C6}" srcOrd="5" destOrd="0" presId="urn:microsoft.com/office/officeart/2005/8/layout/pyramid1"/>
    <dgm:cxn modelId="{D3CC53D3-992C-4C28-9256-BD1312291540}" type="presParOf" srcId="{44F47998-11E8-4881-B4CC-6DD42EC906C6}" destId="{3A8916EB-BF73-47DF-A1FD-5AEDB9C5D9E9}" srcOrd="0" destOrd="0" presId="urn:microsoft.com/office/officeart/2005/8/layout/pyramid1"/>
    <dgm:cxn modelId="{FF959197-A931-42B6-8975-329D364EE443}" type="presParOf" srcId="{44F47998-11E8-4881-B4CC-6DD42EC906C6}" destId="{993DA56E-ADBB-4480-A7A0-1A33F8DC99B1}" srcOrd="1" destOrd="0" presId="urn:microsoft.com/office/officeart/2005/8/layout/pyramid1"/>
    <dgm:cxn modelId="{770EFABF-0EAD-465D-90FC-98F1BE226B8B}" type="presParOf" srcId="{F1CDE749-FDA2-468E-935D-499DB50BA692}" destId="{B009D172-3D75-4C6C-86B1-B86B53B087B2}" srcOrd="6" destOrd="0" presId="urn:microsoft.com/office/officeart/2005/8/layout/pyramid1"/>
    <dgm:cxn modelId="{41BA0125-E49F-43D8-A645-8BAE87789811}" type="presParOf" srcId="{B009D172-3D75-4C6C-86B1-B86B53B087B2}" destId="{DA8A6286-D0EE-4E50-A100-A05F1F1EABD8}" srcOrd="0" destOrd="0" presId="urn:microsoft.com/office/officeart/2005/8/layout/pyramid1"/>
    <dgm:cxn modelId="{BFEB8A41-16FD-45A7-B2B6-33E876E62CF7}" type="presParOf" srcId="{B009D172-3D75-4C6C-86B1-B86B53B087B2}" destId="{E1106928-5322-4D8C-AA06-35B2274630AD}"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C919EF-E1DE-45A3-8367-BF082127D517}">
      <dsp:nvSpPr>
        <dsp:cNvPr id="0" name=""/>
        <dsp:cNvSpPr/>
      </dsp:nvSpPr>
      <dsp:spPr>
        <a:xfrm>
          <a:off x="2514599" y="0"/>
          <a:ext cx="838199" cy="664028"/>
        </a:xfrm>
        <a:prstGeom prst="trapezoid">
          <a:avLst>
            <a:gd name="adj" fmla="val 63115"/>
          </a:avLst>
        </a:prstGeom>
        <a:solidFill>
          <a:schemeClr val="accent1">
            <a:alpha val="9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b="1" kern="1200">
              <a:effectLst>
                <a:outerShdw blurRad="38100" dist="38100" dir="2700000" algn="tl">
                  <a:srgbClr val="000000">
                    <a:alpha val="43137"/>
                  </a:srgbClr>
                </a:outerShdw>
              </a:effectLst>
              <a:latin typeface="Arial" charset="0"/>
            </a:rPr>
            <a:t>Lecture</a:t>
          </a:r>
          <a:br>
            <a:rPr lang="en-US" sz="1700" b="1" kern="1200">
              <a:effectLst>
                <a:outerShdw blurRad="38100" dist="38100" dir="2700000" algn="tl">
                  <a:srgbClr val="000000">
                    <a:alpha val="43137"/>
                  </a:srgbClr>
                </a:outerShdw>
              </a:effectLst>
              <a:latin typeface="Arial" charset="0"/>
            </a:rPr>
          </a:br>
          <a:r>
            <a:rPr lang="en-US" sz="1700" b="1" kern="1200">
              <a:effectLst>
                <a:outerShdw blurRad="38100" dist="38100" dir="2700000" algn="tl">
                  <a:srgbClr val="000000">
                    <a:alpha val="43137"/>
                  </a:srgbClr>
                </a:outerShdw>
              </a:effectLst>
              <a:latin typeface="Arial" charset="0"/>
            </a:rPr>
            <a:t>5%</a:t>
          </a:r>
          <a:endParaRPr lang="en-US" sz="1700" b="1" kern="1200" dirty="0">
            <a:effectLst>
              <a:outerShdw blurRad="38100" dist="38100" dir="2700000" algn="tl">
                <a:srgbClr val="000000">
                  <a:alpha val="43137"/>
                </a:srgbClr>
              </a:outerShdw>
            </a:effectLst>
          </a:endParaRPr>
        </a:p>
      </dsp:txBody>
      <dsp:txXfrm>
        <a:off x="2514599" y="0"/>
        <a:ext cx="838199" cy="664028"/>
      </dsp:txXfrm>
    </dsp:sp>
    <dsp:sp modelId="{04F591CA-66C1-47E0-817B-7328A8056918}">
      <dsp:nvSpPr>
        <dsp:cNvPr id="0" name=""/>
        <dsp:cNvSpPr/>
      </dsp:nvSpPr>
      <dsp:spPr>
        <a:xfrm>
          <a:off x="2095500" y="664028"/>
          <a:ext cx="1676399" cy="664028"/>
        </a:xfrm>
        <a:prstGeom prst="trapezoid">
          <a:avLst>
            <a:gd name="adj" fmla="val 63115"/>
          </a:avLst>
        </a:prstGeom>
        <a:solidFill>
          <a:schemeClr val="accent1">
            <a:alpha val="90000"/>
            <a:hueOff val="0"/>
            <a:satOff val="0"/>
            <a:lumOff val="0"/>
            <a:alphaOff val="-6667"/>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b="1" kern="1200" dirty="0">
              <a:effectLst>
                <a:outerShdw blurRad="38100" dist="38100" dir="2700000" algn="tl">
                  <a:srgbClr val="000000">
                    <a:alpha val="43137"/>
                  </a:srgbClr>
                </a:outerShdw>
              </a:effectLst>
              <a:latin typeface="Arial" charset="0"/>
            </a:rPr>
            <a:t>Reading</a:t>
          </a:r>
          <a:br>
            <a:rPr lang="en-US" sz="1700" b="1" kern="1200" dirty="0">
              <a:effectLst>
                <a:outerShdw blurRad="38100" dist="38100" dir="2700000" algn="tl">
                  <a:srgbClr val="000000">
                    <a:alpha val="43137"/>
                  </a:srgbClr>
                </a:outerShdw>
              </a:effectLst>
              <a:latin typeface="Arial" charset="0"/>
            </a:rPr>
          </a:br>
          <a:r>
            <a:rPr lang="en-US" sz="1700" b="1" kern="1200" dirty="0">
              <a:effectLst>
                <a:outerShdw blurRad="38100" dist="38100" dir="2700000" algn="tl">
                  <a:srgbClr val="000000">
                    <a:alpha val="43137"/>
                  </a:srgbClr>
                </a:outerShdw>
              </a:effectLst>
              <a:latin typeface="Arial" charset="0"/>
            </a:rPr>
            <a:t>10%</a:t>
          </a:r>
        </a:p>
      </dsp:txBody>
      <dsp:txXfrm>
        <a:off x="2388869" y="664028"/>
        <a:ext cx="1089660" cy="664028"/>
      </dsp:txXfrm>
    </dsp:sp>
    <dsp:sp modelId="{4E3445FC-4378-4785-9758-0FB3E337C3D2}">
      <dsp:nvSpPr>
        <dsp:cNvPr id="0" name=""/>
        <dsp:cNvSpPr/>
      </dsp:nvSpPr>
      <dsp:spPr>
        <a:xfrm>
          <a:off x="1676399" y="1328057"/>
          <a:ext cx="2514599" cy="664028"/>
        </a:xfrm>
        <a:prstGeom prst="trapezoid">
          <a:avLst>
            <a:gd name="adj" fmla="val 63115"/>
          </a:avLst>
        </a:prstGeom>
        <a:solidFill>
          <a:schemeClr val="accent1">
            <a:alpha val="90000"/>
            <a:hueOff val="0"/>
            <a:satOff val="0"/>
            <a:lumOff val="0"/>
            <a:alphaOff val="-13333"/>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b="1" kern="1200" dirty="0">
              <a:effectLst>
                <a:outerShdw blurRad="38100" dist="38100" dir="2700000" algn="tl">
                  <a:srgbClr val="000000">
                    <a:alpha val="43137"/>
                  </a:srgbClr>
                </a:outerShdw>
              </a:effectLst>
              <a:latin typeface="Arial" charset="0"/>
            </a:rPr>
            <a:t>Audiovisual 20%</a:t>
          </a:r>
        </a:p>
      </dsp:txBody>
      <dsp:txXfrm>
        <a:off x="2116454" y="1328057"/>
        <a:ext cx="1634490" cy="664028"/>
      </dsp:txXfrm>
    </dsp:sp>
    <dsp:sp modelId="{9C480CAB-17D9-4096-B985-55EF19893BCB}">
      <dsp:nvSpPr>
        <dsp:cNvPr id="0" name=""/>
        <dsp:cNvSpPr/>
      </dsp:nvSpPr>
      <dsp:spPr>
        <a:xfrm>
          <a:off x="1257299" y="1992085"/>
          <a:ext cx="3352799" cy="664028"/>
        </a:xfrm>
        <a:prstGeom prst="trapezoid">
          <a:avLst>
            <a:gd name="adj" fmla="val 63115"/>
          </a:avLst>
        </a:prstGeom>
        <a:solidFill>
          <a:schemeClr val="accent1">
            <a:alpha val="90000"/>
            <a:hueOff val="0"/>
            <a:satOff val="0"/>
            <a:lumOff val="0"/>
            <a:alphaOff val="-2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b="1" kern="1200" dirty="0">
              <a:effectLst>
                <a:outerShdw blurRad="38100" dist="38100" dir="2700000" algn="tl">
                  <a:srgbClr val="000000">
                    <a:alpha val="43137"/>
                  </a:srgbClr>
                </a:outerShdw>
              </a:effectLst>
              <a:latin typeface="Arial" charset="0"/>
            </a:rPr>
            <a:t>Demonstration 30%</a:t>
          </a:r>
        </a:p>
      </dsp:txBody>
      <dsp:txXfrm>
        <a:off x="1844039" y="1992085"/>
        <a:ext cx="2179320" cy="664028"/>
      </dsp:txXfrm>
    </dsp:sp>
    <dsp:sp modelId="{79A5E873-6622-4CF4-A35A-0DBA25E84864}">
      <dsp:nvSpPr>
        <dsp:cNvPr id="0" name=""/>
        <dsp:cNvSpPr/>
      </dsp:nvSpPr>
      <dsp:spPr>
        <a:xfrm>
          <a:off x="838199" y="2656114"/>
          <a:ext cx="4191000" cy="664028"/>
        </a:xfrm>
        <a:prstGeom prst="trapezoid">
          <a:avLst>
            <a:gd name="adj" fmla="val 63115"/>
          </a:avLst>
        </a:prstGeom>
        <a:solidFill>
          <a:schemeClr val="accent1">
            <a:alpha val="90000"/>
            <a:hueOff val="0"/>
            <a:satOff val="0"/>
            <a:lumOff val="0"/>
            <a:alphaOff val="-26667"/>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b="1" kern="1200">
              <a:effectLst>
                <a:outerShdw blurRad="38100" dist="38100" dir="2700000" algn="tl">
                  <a:srgbClr val="000000">
                    <a:alpha val="43137"/>
                  </a:srgbClr>
                </a:outerShdw>
              </a:effectLst>
              <a:latin typeface="Arial" charset="0"/>
            </a:rPr>
            <a:t>Discussion Group 50%</a:t>
          </a:r>
          <a:endParaRPr lang="en-US" sz="1700" b="1" kern="1200" dirty="0">
            <a:effectLst>
              <a:outerShdw blurRad="38100" dist="38100" dir="2700000" algn="tl">
                <a:srgbClr val="000000">
                  <a:alpha val="43137"/>
                </a:srgbClr>
              </a:outerShdw>
            </a:effectLst>
          </a:endParaRPr>
        </a:p>
      </dsp:txBody>
      <dsp:txXfrm>
        <a:off x="1571624" y="2656114"/>
        <a:ext cx="2724150" cy="664028"/>
      </dsp:txXfrm>
    </dsp:sp>
    <dsp:sp modelId="{3A8916EB-BF73-47DF-A1FD-5AEDB9C5D9E9}">
      <dsp:nvSpPr>
        <dsp:cNvPr id="0" name=""/>
        <dsp:cNvSpPr/>
      </dsp:nvSpPr>
      <dsp:spPr>
        <a:xfrm>
          <a:off x="419099" y="3320142"/>
          <a:ext cx="5029199" cy="664028"/>
        </a:xfrm>
        <a:prstGeom prst="trapezoid">
          <a:avLst>
            <a:gd name="adj" fmla="val 63115"/>
          </a:avLst>
        </a:prstGeom>
        <a:solidFill>
          <a:schemeClr val="accent1">
            <a:alpha val="90000"/>
            <a:hueOff val="0"/>
            <a:satOff val="0"/>
            <a:lumOff val="0"/>
            <a:alphaOff val="-33333"/>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b="1" kern="1200">
              <a:effectLst>
                <a:outerShdw blurRad="38100" dist="38100" dir="2700000" algn="tl">
                  <a:srgbClr val="000000">
                    <a:alpha val="43137"/>
                  </a:srgbClr>
                </a:outerShdw>
              </a:effectLst>
              <a:latin typeface="Arial" charset="0"/>
            </a:rPr>
            <a:t>Practice By Doing 75%</a:t>
          </a:r>
          <a:endParaRPr lang="en-US" sz="1700" b="1" kern="1200" dirty="0">
            <a:effectLst>
              <a:outerShdw blurRad="38100" dist="38100" dir="2700000" algn="tl">
                <a:srgbClr val="000000">
                  <a:alpha val="43137"/>
                </a:srgbClr>
              </a:outerShdw>
            </a:effectLst>
          </a:endParaRPr>
        </a:p>
      </dsp:txBody>
      <dsp:txXfrm>
        <a:off x="1299209" y="3320142"/>
        <a:ext cx="3268980" cy="664028"/>
      </dsp:txXfrm>
    </dsp:sp>
    <dsp:sp modelId="{DA8A6286-D0EE-4E50-A100-A05F1F1EABD8}">
      <dsp:nvSpPr>
        <dsp:cNvPr id="0" name=""/>
        <dsp:cNvSpPr/>
      </dsp:nvSpPr>
      <dsp:spPr>
        <a:xfrm>
          <a:off x="0" y="3984171"/>
          <a:ext cx="5867399" cy="664028"/>
        </a:xfrm>
        <a:prstGeom prst="trapezoid">
          <a:avLst>
            <a:gd name="adj" fmla="val 63115"/>
          </a:avLst>
        </a:prstGeom>
        <a:solidFill>
          <a:schemeClr val="accent1">
            <a:alpha val="90000"/>
            <a:hueOff val="0"/>
            <a:satOff val="0"/>
            <a:lumOff val="0"/>
            <a:alphaOff val="-4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b="1" kern="1200">
              <a:effectLst>
                <a:outerShdw blurRad="38100" dist="38100" dir="2700000" algn="tl">
                  <a:srgbClr val="000000">
                    <a:alpha val="43137"/>
                  </a:srgbClr>
                </a:outerShdw>
              </a:effectLst>
              <a:latin typeface="Arial" charset="0"/>
            </a:rPr>
            <a:t>Teach Others / Immediate Use of Learning 90%</a:t>
          </a:r>
          <a:endParaRPr lang="en-US" sz="1700" b="1" kern="1200" dirty="0">
            <a:effectLst>
              <a:outerShdw blurRad="38100" dist="38100" dir="2700000" algn="tl">
                <a:srgbClr val="000000">
                  <a:alpha val="43137"/>
                </a:srgbClr>
              </a:outerShdw>
            </a:effectLst>
          </a:endParaRPr>
        </a:p>
      </dsp:txBody>
      <dsp:txXfrm>
        <a:off x="1026794" y="3984171"/>
        <a:ext cx="3813810" cy="664028"/>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B7646E-8811-423A-9C42-2CBFADA00A96}" type="datetimeFigureOut">
              <a:rPr lang="en-US" smtClean="0"/>
              <a:t>8/14/2019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4360E59-1627-4404-ACC5-51C744AB0F27}" type="slidenum">
              <a:rPr lang="en-US" smtClean="0"/>
              <a:t>‹#›</a:t>
            </a:fld>
            <a:endParaRPr lang="en-US"/>
          </a:p>
        </p:txBody>
      </p:sp>
    </p:spTree>
    <p:extLst>
      <p:ext uri="{BB962C8B-B14F-4D97-AF65-F5344CB8AC3E}">
        <p14:creationId xmlns:p14="http://schemas.microsoft.com/office/powerpoint/2010/main" val="516225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solidFill>
                  <a:schemeClr val="tx1"/>
                </a:solidFill>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solidFill>
                  <a:schemeClr val="tx1"/>
                </a:solidFill>
              </a:defRPr>
            </a:lvl1pPr>
          </a:lstStyle>
          <a:p>
            <a:fld id="{D677E230-58DD-43ED-96A1-552DDAB53532}" type="datetimeFigureOut">
              <a:rPr lang="en-US" smtClean="0"/>
              <a:pPr/>
              <a:t>8/14/2019</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solidFill>
                  <a:schemeClr val="tx1"/>
                </a:solidFill>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solidFill>
                  <a:schemeClr val="tx1"/>
                </a:solidFill>
              </a:defRPr>
            </a:lvl1pPr>
          </a:lstStyle>
          <a:p>
            <a:fld id="{841221E5-7225-48EB-A4EE-420E7BFCF705}" type="slidenum">
              <a:rPr lang="en-US" smtClean="0"/>
              <a:pPr/>
              <a:t>‹#›</a:t>
            </a:fld>
            <a:endParaRPr lang="en-US"/>
          </a:p>
        </p:txBody>
      </p:sp>
    </p:spTree>
    <p:extLst>
      <p:ext uri="{BB962C8B-B14F-4D97-AF65-F5344CB8AC3E}">
        <p14:creationId xmlns:p14="http://schemas.microsoft.com/office/powerpoint/2010/main" val="1556669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62046">
              <a:defRPr/>
            </a:pPr>
            <a:r>
              <a:rPr lang="en-US" baseline="0" dirty="0"/>
              <a:t>Reflecting back on my initial quote that it doesn’t matter how you feel you present the information it is if your team understands it.    Lets look at how we best learn by bringing up the cone the learning.  I understand this pyramid is not without its critics, but the overall concept, I believe most can agree on.. If our goal is for actual learning or retention, then we should place more of our efforts toward the areas at the bottom of the pyramid that represent active learning as opposed to the top.  However, the majority of our students and us have spent most of education receiving nothing but lectures and </a:t>
            </a:r>
            <a:r>
              <a:rPr lang="en-US" baseline="0" dirty="0" err="1"/>
              <a:t>powerpoints</a:t>
            </a:r>
            <a:r>
              <a:rPr lang="en-US" baseline="0" dirty="0"/>
              <a:t>.   They are used to it and a lot of times they even state they prefer it.  Probably because passive learning is easy, but it is not necessarily as effective.</a:t>
            </a:r>
          </a:p>
          <a:p>
            <a:pPr defTabSz="862046">
              <a:defRPr/>
            </a:pPr>
            <a:r>
              <a:rPr lang="en-US" dirty="0"/>
              <a:t> </a:t>
            </a:r>
          </a:p>
        </p:txBody>
      </p:sp>
      <p:sp>
        <p:nvSpPr>
          <p:cNvPr id="4" name="Slide Number Placeholder 3"/>
          <p:cNvSpPr>
            <a:spLocks noGrp="1"/>
          </p:cNvSpPr>
          <p:nvPr>
            <p:ph type="sldNum" sz="quarter" idx="10"/>
          </p:nvPr>
        </p:nvSpPr>
        <p:spPr/>
        <p:txBody>
          <a:bodyPr/>
          <a:lstStyle/>
          <a:p>
            <a:fld id="{872D1D35-DB65-4E8F-A334-52A331AD8C15}" type="slidenum">
              <a:rPr lang="en-US" smtClean="0"/>
              <a:pPr/>
              <a:t>44</a:t>
            </a:fld>
            <a:endParaRPr lang="en-US"/>
          </a:p>
        </p:txBody>
      </p:sp>
    </p:spTree>
    <p:extLst>
      <p:ext uri="{BB962C8B-B14F-4D97-AF65-F5344CB8AC3E}">
        <p14:creationId xmlns:p14="http://schemas.microsoft.com/office/powerpoint/2010/main" val="1573984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defTabSz="862046">
              <a:defRPr/>
            </a:pPr>
            <a:r>
              <a:rPr lang="en-US" dirty="0"/>
              <a:t>Now lets take a look at Bloom’s Taxonomy to ensure we are really meeting the needs of the learner.    When we were in our school, the expectation was simply to remember facts so that you can pass the next test.   So, students are given a vast amount of information in lectures with the purpose of being able to recall the facts and basic concepts.  Okay, so in that time of their life, lectures were ok.  It met their need and expectation.  But what is the current expectations for residents, physicians, or just providers in practice.  Yes we need to recall information and sometimes that is all we need to do as providers to solve certain issues.  We also need to understand information such as diseases so that we can explain it to our patients and each other.  But do we really just want our providers to be simple robots of information?   For a lot of what we do on a routine basis, is apply information to new situations because patients do not come with textbook presentation of diseases.  They also need to connect new information against prior knowledge to prioritize best treatment plans, because a lot of times there are many ways to treat a disease and you need to compare the differences.  From there you need to be able to justify your decision and argue your choice by weighing those options (OR ARGUE TO CHANGE THE WAY WE PREVIOUSLY PRACTICED).   An ultimate goal which we need to attain in order to expand our medical fields is through creating new ways to solve the many problems in our medical field.   These higher levels of cognition going up the pyramid will not as effectively be obtained if we are not facilitating learning events that promote that behavior.  But</a:t>
            </a:r>
            <a:r>
              <a:rPr lang="en-US" baseline="0" dirty="0"/>
              <a:t> we can as long as we create learning events geared toward hitting those desired levels of needs of your learner. </a:t>
            </a:r>
            <a:endParaRPr lang="en-US" dirty="0"/>
          </a:p>
        </p:txBody>
      </p:sp>
      <p:sp>
        <p:nvSpPr>
          <p:cNvPr id="4" name="Slide Number Placeholder 3"/>
          <p:cNvSpPr>
            <a:spLocks noGrp="1"/>
          </p:cNvSpPr>
          <p:nvPr>
            <p:ph type="sldNum" sz="quarter" idx="10"/>
          </p:nvPr>
        </p:nvSpPr>
        <p:spPr/>
        <p:txBody>
          <a:bodyPr/>
          <a:lstStyle/>
          <a:p>
            <a:fld id="{E6346A26-52E5-4D04-86C9-0D2CF42373D0}" type="slidenum">
              <a:rPr lang="en-US" smtClean="0"/>
              <a:pPr/>
              <a:t>45</a:t>
            </a:fld>
            <a:endParaRPr lang="en-US" dirty="0"/>
          </a:p>
        </p:txBody>
      </p:sp>
    </p:spTree>
    <p:extLst>
      <p:ext uri="{BB962C8B-B14F-4D97-AF65-F5344CB8AC3E}">
        <p14:creationId xmlns:p14="http://schemas.microsoft.com/office/powerpoint/2010/main" val="1197683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8669" y="1600200"/>
            <a:ext cx="8329031" cy="2680127"/>
          </a:xfrm>
        </p:spPr>
        <p:txBody>
          <a:bodyPr>
            <a:noAutofit/>
          </a:bodyPr>
          <a:lstStyle>
            <a:lvl1pPr>
              <a:defRPr sz="5400"/>
            </a:lvl1pPr>
          </a:lstStyle>
          <a:p>
            <a:r>
              <a:rPr lang="en-US"/>
              <a:t>Click to edit Master title style</a:t>
            </a:r>
            <a:endParaRPr dirty="0"/>
          </a:p>
        </p:txBody>
      </p:sp>
      <p:sp>
        <p:nvSpPr>
          <p:cNvPr id="3" name="Subtitle 2"/>
          <p:cNvSpPr>
            <a:spLocks noGrp="1"/>
          </p:cNvSpPr>
          <p:nvPr>
            <p:ph type="subTitle" idx="1"/>
          </p:nvPr>
        </p:nvSpPr>
        <p:spPr>
          <a:xfrm>
            <a:off x="2428669" y="4344915"/>
            <a:ext cx="7516442" cy="1116085"/>
          </a:xfrm>
        </p:spPr>
        <p:txBody>
          <a:bodyPr>
            <a:normAutofit/>
          </a:bodyPr>
          <a:lstStyle>
            <a:lvl1pPr marL="0" indent="0" algn="l">
              <a:spcBef>
                <a:spcPts val="0"/>
              </a:spcBef>
              <a:buNone/>
              <a:defRPr sz="3200" b="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a:off x="4699025" y="6356351"/>
            <a:ext cx="1218883" cy="365125"/>
          </a:xfrm>
        </p:spPr>
        <p:txBody>
          <a:bodyPr/>
          <a:lstStyle>
            <a:lvl1pPr>
              <a:defRPr>
                <a:solidFill>
                  <a:schemeClr val="tx1"/>
                </a:solidFill>
              </a:defRPr>
            </a:lvl1pPr>
          </a:lstStyle>
          <a:p>
            <a:fld id="{8F81D24A-EF38-4949-81EA-C39AA50871C5}" type="datetime1">
              <a:rPr lang="en-US" smtClean="0"/>
              <a:t>8/14/2019</a:t>
            </a:fld>
            <a:endParaRPr lang="en-US" dirty="0"/>
          </a:p>
        </p:txBody>
      </p:sp>
      <p:sp>
        <p:nvSpPr>
          <p:cNvPr id="5" name="Footer Placeholder 4"/>
          <p:cNvSpPr>
            <a:spLocks noGrp="1"/>
          </p:cNvSpPr>
          <p:nvPr>
            <p:ph type="ftr" sz="quarter" idx="11"/>
          </p:nvPr>
        </p:nvSpPr>
        <p:spPr>
          <a:xfrm>
            <a:off x="6114708" y="6356351"/>
            <a:ext cx="3974065" cy="365125"/>
          </a:xfrm>
        </p:spPr>
        <p:txBody>
          <a:bodyPr/>
          <a:lstStyle>
            <a:lvl1pPr>
              <a:defRPr>
                <a:solidFill>
                  <a:schemeClr val="tx1"/>
                </a:solidFill>
              </a:defRPr>
            </a:lvl1pPr>
          </a:lstStyle>
          <a:p>
            <a:r>
              <a:rPr lang="en-US" dirty="0"/>
              <a:t>Add a footer</a:t>
            </a:r>
          </a:p>
        </p:txBody>
      </p:sp>
      <p:sp>
        <p:nvSpPr>
          <p:cNvPr id="6" name="Slide Number Placeholder 5"/>
          <p:cNvSpPr>
            <a:spLocks noGrp="1"/>
          </p:cNvSpPr>
          <p:nvPr>
            <p:ph type="sldNum" sz="quarter" idx="12"/>
          </p:nvPr>
        </p:nvSpPr>
        <p:spPr>
          <a:xfrm>
            <a:off x="10285571" y="6356351"/>
            <a:ext cx="609441" cy="365125"/>
          </a:xfrm>
        </p:spPr>
        <p:txBody>
          <a:bodyPr/>
          <a:lstStyle>
            <a:lvl1pPr>
              <a:defRPr>
                <a:solidFill>
                  <a:schemeClr val="tx1"/>
                </a:solidFill>
              </a:defRPr>
            </a:lvl1pPr>
          </a:lstStyle>
          <a:p>
            <a:fld id="{7DC1BBB0-96F0-4077-A278-0F3FB5C104D3}" type="slidenum">
              <a:rPr lang="en-US" smtClean="0"/>
              <a:pPr/>
              <a:t>‹#›</a:t>
            </a:fld>
            <a:endParaRPr lang="en-US"/>
          </a:p>
        </p:txBody>
      </p:sp>
    </p:spTree>
    <p:extLst>
      <p:ext uri="{BB962C8B-B14F-4D97-AF65-F5344CB8AC3E}">
        <p14:creationId xmlns:p14="http://schemas.microsoft.com/office/powerpoint/2010/main" val="4062470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dirty="0"/>
          </a:p>
        </p:txBody>
      </p:sp>
      <p:sp>
        <p:nvSpPr>
          <p:cNvPr id="3" name="Vertical Text Placeholder 2"/>
          <p:cNvSpPr>
            <a:spLocks noGrp="1"/>
          </p:cNvSpPr>
          <p:nvPr>
            <p:ph type="body" orient="vert" idx="1"/>
          </p:nvPr>
        </p:nvSpPr>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6E69A895-DC24-4A80-9E4B-77E8C98B8261}" type="datetime1">
              <a:rPr lang="en-US" smtClean="0"/>
              <a:t>8/14/2019</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DC1BBB0-96F0-4077-A278-0F3FB5C104D3}" type="slidenum">
              <a:rPr lang="en-US" smtClean="0"/>
              <a:t>‹#›</a:t>
            </a:fld>
            <a:endParaRPr lang="en-US"/>
          </a:p>
        </p:txBody>
      </p:sp>
    </p:spTree>
    <p:extLst>
      <p:ext uri="{BB962C8B-B14F-4D97-AF65-F5344CB8AC3E}">
        <p14:creationId xmlns:p14="http://schemas.microsoft.com/office/powerpoint/2010/main" val="1376012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9612" y="685800"/>
            <a:ext cx="1787526"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598613" y="685800"/>
            <a:ext cx="7848599"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A611491E-4104-40E9-885C-6629BDFE1DBB}" type="datetime1">
              <a:rPr lang="en-US" smtClean="0"/>
              <a:t>8/14/2019</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DC1BBB0-96F0-4077-A278-0F3FB5C104D3}" type="slidenum">
              <a:rPr lang="en-US" smtClean="0"/>
              <a:t>‹#›</a:t>
            </a:fld>
            <a:endParaRPr lang="en-US"/>
          </a:p>
        </p:txBody>
      </p:sp>
    </p:spTree>
    <p:extLst>
      <p:ext uri="{BB962C8B-B14F-4D97-AF65-F5344CB8AC3E}">
        <p14:creationId xmlns:p14="http://schemas.microsoft.com/office/powerpoint/2010/main" val="1415014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9319F328-D78C-4AE3-9BD5-6819CFE7241A}" type="datetime1">
              <a:rPr lang="en-US" smtClean="0"/>
              <a:t>8/14/2019</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7DC1BBB0-96F0-4077-A278-0F3FB5C104D3}" type="slidenum">
              <a:rPr lang="en-US" smtClean="0"/>
              <a:t>‹#›</a:t>
            </a:fld>
            <a:endParaRPr lang="en-US"/>
          </a:p>
        </p:txBody>
      </p:sp>
    </p:spTree>
    <p:extLst>
      <p:ext uri="{BB962C8B-B14F-4D97-AF65-F5344CB8AC3E}">
        <p14:creationId xmlns:p14="http://schemas.microsoft.com/office/powerpoint/2010/main" val="1550764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98613" y="1600201"/>
            <a:ext cx="8283272" cy="2654064"/>
          </a:xfrm>
        </p:spPr>
        <p:txBody>
          <a:bodyPr anchor="b">
            <a:normAutofit/>
            <a:scene3d>
              <a:camera prst="orthographicFront"/>
              <a:lightRig rig="threePt" dir="t"/>
            </a:scene3d>
            <a:sp3d extrusionH="57150">
              <a:bevelT w="38100" h="38100"/>
            </a:sp3d>
          </a:bodyPr>
          <a:lstStyle>
            <a:lvl1pPr algn="l">
              <a:defRPr sz="5400" b="1" cap="none" spc="0" baseline="0">
                <a:ln w="22225">
                  <a:solidFill>
                    <a:schemeClr val="tx2"/>
                  </a:solidFill>
                  <a:prstDash val="solid"/>
                </a:ln>
                <a:solidFill>
                  <a:schemeClr val="tx2"/>
                </a:solidFill>
                <a:effectLst/>
              </a:defRPr>
            </a:lvl1pPr>
          </a:lstStyle>
          <a:p>
            <a:r>
              <a:rPr lang="en-US"/>
              <a:t>Click to edit Master title style</a:t>
            </a:r>
            <a:endParaRPr/>
          </a:p>
        </p:txBody>
      </p:sp>
      <p:sp>
        <p:nvSpPr>
          <p:cNvPr id="3" name="Text Placeholder 2"/>
          <p:cNvSpPr>
            <a:spLocks noGrp="1"/>
          </p:cNvSpPr>
          <p:nvPr>
            <p:ph type="body" idx="1"/>
          </p:nvPr>
        </p:nvSpPr>
        <p:spPr>
          <a:xfrm>
            <a:off x="1598613" y="4259996"/>
            <a:ext cx="7264623" cy="1150203"/>
          </a:xfrm>
        </p:spPr>
        <p:txBody>
          <a:bodyPr anchor="t">
            <a:normAutofit/>
          </a:bodyPr>
          <a:lstStyle>
            <a:lvl1pPr marL="0" indent="0">
              <a:spcBef>
                <a:spcPts val="0"/>
              </a:spcBef>
              <a:buNone/>
              <a:defRPr sz="3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1"/>
                </a:solidFill>
              </a:defRPr>
            </a:lvl1pPr>
          </a:lstStyle>
          <a:p>
            <a:fld id="{3E783FD6-3C14-4BAD-B096-2ECF8D7D1C88}" type="datetime1">
              <a:rPr lang="en-US" smtClean="0"/>
              <a:t>8/14/2019</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r>
              <a:rPr lang="en-US" dirty="0"/>
              <a:t>Add a footer</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7DC1BBB0-96F0-4077-A278-0F3FB5C104D3}" type="slidenum">
              <a:rPr lang="en-US" smtClean="0"/>
              <a:pPr/>
              <a:t>‹#›</a:t>
            </a:fld>
            <a:endParaRPr lang="en-US"/>
          </a:p>
        </p:txBody>
      </p:sp>
    </p:spTree>
    <p:extLst>
      <p:ext uri="{BB962C8B-B14F-4D97-AF65-F5344CB8AC3E}">
        <p14:creationId xmlns:p14="http://schemas.microsoft.com/office/powerpoint/2010/main" val="197244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Content Placeholder 3"/>
          <p:cNvSpPr>
            <a:spLocks noGrp="1"/>
          </p:cNvSpPr>
          <p:nvPr>
            <p:ph sz="half" idx="2"/>
          </p:nvPr>
        </p:nvSpPr>
        <p:spPr>
          <a:xfrm>
            <a:off x="6561651" y="1600200"/>
            <a:ext cx="4814586" cy="4572000"/>
          </a:xfrm>
        </p:spPr>
        <p:txBody>
          <a:bodyPr/>
          <a:lstStyle>
            <a:lvl1pPr>
              <a:defRPr sz="2800"/>
            </a:lvl1pPr>
            <a:lvl2pPr>
              <a:defRPr sz="2400"/>
            </a:lvl2pPr>
            <a:lvl3pPr>
              <a:defRPr sz="2000"/>
            </a:lvl3pPr>
            <a:lvl4pPr>
              <a:defRPr sz="1800"/>
            </a:lvl4pPr>
            <a:lvl5pPr>
              <a:defRPr sz="1800"/>
            </a:lvl5pPr>
            <a:lvl6pPr>
              <a:defRPr sz="1800" baseline="0"/>
            </a:lvl6pPr>
            <a:lvl7pPr>
              <a:defRPr sz="1800" baseline="0"/>
            </a:lvl7pPr>
            <a:lvl8pPr>
              <a:defRPr sz="1800" baseline="0"/>
            </a:lvl8pPr>
            <a:lvl9pPr>
              <a:defRPr sz="18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593436" y="1600200"/>
            <a:ext cx="4814586"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91095541-7853-4DCC-906F-39CE0BB88B8E}" type="datetime1">
              <a:rPr lang="en-US" smtClean="0"/>
              <a:t>8/14/2019</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7DC1BBB0-96F0-4077-A278-0F3FB5C104D3}" type="slidenum">
              <a:rPr lang="en-US" smtClean="0"/>
              <a:t>‹#›</a:t>
            </a:fld>
            <a:endParaRPr lang="en-US"/>
          </a:p>
        </p:txBody>
      </p:sp>
    </p:spTree>
    <p:extLst>
      <p:ext uri="{BB962C8B-B14F-4D97-AF65-F5344CB8AC3E}">
        <p14:creationId xmlns:p14="http://schemas.microsoft.com/office/powerpoint/2010/main" val="1532857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93436" y="177800"/>
            <a:ext cx="9782801" cy="1239837"/>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593436" y="1499616"/>
            <a:ext cx="4818888" cy="938784"/>
          </a:xfrm>
        </p:spPr>
        <p:txBody>
          <a:bodyPr anchor="b">
            <a:noAutofit/>
          </a:bodyPr>
          <a:lstStyle>
            <a:lvl1pPr marL="0" indent="0">
              <a:spcBef>
                <a:spcPts val="0"/>
              </a:spcBef>
              <a:buNone/>
              <a:defRPr sz="24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93436" y="2514706"/>
            <a:ext cx="4814586" cy="3657493"/>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6557349" y="1499616"/>
            <a:ext cx="4818888" cy="938784"/>
          </a:xfrm>
        </p:spPr>
        <p:txBody>
          <a:bodyPr anchor="b">
            <a:noAutofit/>
          </a:bodyPr>
          <a:lstStyle>
            <a:lvl1pPr marL="0" indent="0">
              <a:spcBef>
                <a:spcPts val="0"/>
              </a:spcBef>
              <a:buNone/>
              <a:defRPr sz="24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57349" y="2514600"/>
            <a:ext cx="4818888" cy="365556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ADD790FE-2B5A-46A8-B4F6-76CB6FDA68AC}" type="datetime1">
              <a:rPr lang="en-US" smtClean="0"/>
              <a:t>8/14/2019</a:t>
            </a:fld>
            <a:endParaRPr lang="en-US"/>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7DC1BBB0-96F0-4077-A278-0F3FB5C104D3}" type="slidenum">
              <a:rPr lang="en-US" smtClean="0"/>
              <a:t>‹#›</a:t>
            </a:fld>
            <a:endParaRPr lang="en-US"/>
          </a:p>
        </p:txBody>
      </p:sp>
    </p:spTree>
    <p:extLst>
      <p:ext uri="{BB962C8B-B14F-4D97-AF65-F5344CB8AC3E}">
        <p14:creationId xmlns:p14="http://schemas.microsoft.com/office/powerpoint/2010/main" val="1319991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dirty="0"/>
          </a:p>
        </p:txBody>
      </p:sp>
      <p:sp>
        <p:nvSpPr>
          <p:cNvPr id="3" name="Date Placeholder 2"/>
          <p:cNvSpPr>
            <a:spLocks noGrp="1"/>
          </p:cNvSpPr>
          <p:nvPr>
            <p:ph type="dt" sz="half" idx="10"/>
          </p:nvPr>
        </p:nvSpPr>
        <p:spPr/>
        <p:txBody>
          <a:bodyPr/>
          <a:lstStyle/>
          <a:p>
            <a:fld id="{7DFC2738-2C3A-4E5B-A4DB-9708318E767B}" type="datetime1">
              <a:rPr lang="en-US" smtClean="0"/>
              <a:t>8/14/2019</a:t>
            </a:fld>
            <a:endParaRPr lang="en-US"/>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7DC1BBB0-96F0-4077-A278-0F3FB5C104D3}" type="slidenum">
              <a:rPr lang="en-US" smtClean="0"/>
              <a:t>‹#›</a:t>
            </a:fld>
            <a:endParaRPr lang="en-US"/>
          </a:p>
        </p:txBody>
      </p:sp>
    </p:spTree>
    <p:extLst>
      <p:ext uri="{BB962C8B-B14F-4D97-AF65-F5344CB8AC3E}">
        <p14:creationId xmlns:p14="http://schemas.microsoft.com/office/powerpoint/2010/main" val="2538335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1"/>
                </a:solidFill>
              </a:defRPr>
            </a:lvl1pPr>
          </a:lstStyle>
          <a:p>
            <a:fld id="{49EB1C49-F74B-47FE-8050-CE9AAF0717AC}" type="datetime1">
              <a:rPr lang="en-US" smtClean="0"/>
              <a:t>8/14/2019</a:t>
            </a:fld>
            <a:endParaRPr lang="en-US"/>
          </a:p>
        </p:txBody>
      </p:sp>
      <p:sp>
        <p:nvSpPr>
          <p:cNvPr id="3" name="Footer Placeholder 2"/>
          <p:cNvSpPr>
            <a:spLocks noGrp="1"/>
          </p:cNvSpPr>
          <p:nvPr>
            <p:ph type="ftr" sz="quarter" idx="11"/>
          </p:nvPr>
        </p:nvSpPr>
        <p:spPr/>
        <p:txBody>
          <a:bodyPr/>
          <a:lstStyle>
            <a:lvl1pPr>
              <a:defRPr>
                <a:solidFill>
                  <a:schemeClr val="tx1"/>
                </a:solidFill>
              </a:defRPr>
            </a:lvl1pPr>
          </a:lstStyle>
          <a:p>
            <a:r>
              <a:rPr lang="en-US" dirty="0"/>
              <a:t>Add a footer</a:t>
            </a:r>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7DC1BBB0-96F0-4077-A278-0F3FB5C104D3}" type="slidenum">
              <a:rPr lang="en-US" smtClean="0"/>
              <a:pPr/>
              <a:t>‹#›</a:t>
            </a:fld>
            <a:endParaRPr lang="en-US"/>
          </a:p>
        </p:txBody>
      </p:sp>
    </p:spTree>
    <p:extLst>
      <p:ext uri="{BB962C8B-B14F-4D97-AF65-F5344CB8AC3E}">
        <p14:creationId xmlns:p14="http://schemas.microsoft.com/office/powerpoint/2010/main" val="1304466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1767358" y="381000"/>
            <a:ext cx="3293422" cy="1371600"/>
          </a:xfrm>
        </p:spPr>
        <p:txBody>
          <a:bodyPr anchor="b">
            <a:normAutofit/>
          </a:bodyPr>
          <a:lstStyle>
            <a:lvl1pPr algn="l">
              <a:defRPr sz="2800" b="1" cap="all" baseline="0">
                <a:solidFill>
                  <a:schemeClr val="tx2"/>
                </a:solidFill>
              </a:defRPr>
            </a:lvl1pPr>
          </a:lstStyle>
          <a:p>
            <a:r>
              <a:rPr lang="en-US"/>
              <a:t>Click to edit Master title style</a:t>
            </a:r>
            <a:endParaRPr dirty="0"/>
          </a:p>
        </p:txBody>
      </p:sp>
      <p:sp>
        <p:nvSpPr>
          <p:cNvPr id="3" name="Content Placeholder 2"/>
          <p:cNvSpPr>
            <a:spLocks noGrp="1"/>
          </p:cNvSpPr>
          <p:nvPr>
            <p:ph idx="1"/>
          </p:nvPr>
        </p:nvSpPr>
        <p:spPr>
          <a:xfrm>
            <a:off x="5332411" y="482600"/>
            <a:ext cx="6043825" cy="56896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baseline="0"/>
            </a:lvl8pPr>
            <a:lvl9pPr>
              <a:defRPr sz="18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bwMode="white">
          <a:xfrm>
            <a:off x="1767358" y="1828800"/>
            <a:ext cx="3293422" cy="4343400"/>
          </a:xfrm>
        </p:spPr>
        <p:txBody>
          <a:bodyPr>
            <a:normAutofit/>
          </a:bodyPr>
          <a:lstStyle>
            <a:lvl1pPr marL="0" indent="0">
              <a:buNone/>
              <a:defRPr sz="20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F8F57B2-B504-486D-85D3-4C584AEF2C6C}" type="datetime1">
              <a:rPr lang="en-US" smtClean="0"/>
              <a:t>8/14/2019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C1BBB0-96F0-4077-A278-0F3FB5C104D3}" type="slidenum">
              <a:rPr lang="en-US" smtClean="0"/>
              <a:t>‹#›</a:t>
            </a:fld>
            <a:endParaRPr lang="en-US"/>
          </a:p>
        </p:txBody>
      </p:sp>
    </p:spTree>
    <p:extLst>
      <p:ext uri="{BB962C8B-B14F-4D97-AF65-F5344CB8AC3E}">
        <p14:creationId xmlns:p14="http://schemas.microsoft.com/office/powerpoint/2010/main" val="2629333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pos="1103"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4875529" y="0"/>
            <a:ext cx="731329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2" name="Title 1"/>
          <p:cNvSpPr>
            <a:spLocks noGrp="1"/>
          </p:cNvSpPr>
          <p:nvPr>
            <p:ph type="title"/>
          </p:nvPr>
        </p:nvSpPr>
        <p:spPr>
          <a:xfrm>
            <a:off x="1074240" y="381000"/>
            <a:ext cx="3293422" cy="1371600"/>
          </a:xfrm>
        </p:spPr>
        <p:txBody>
          <a:bodyPr anchor="b">
            <a:normAutofit/>
          </a:bodyPr>
          <a:lstStyle>
            <a:lvl1pPr algn="l">
              <a:defRPr sz="2800" b="1" cap="none" spc="0" baseline="0">
                <a:ln w="22225">
                  <a:solidFill>
                    <a:schemeClr val="tx2"/>
                  </a:solidFill>
                  <a:prstDash val="solid"/>
                </a:ln>
                <a:solidFill>
                  <a:schemeClr val="tx2"/>
                </a:solidFill>
                <a:effectLst/>
              </a:defRPr>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bwMode="auto">
          <a:xfrm>
            <a:off x="5180251" y="482600"/>
            <a:ext cx="6195986" cy="5689600"/>
          </a:xfrm>
          <a:ln w="19050">
            <a:solidFill>
              <a:schemeClr val="bg1"/>
            </a:solidFill>
          </a:ln>
        </p:spPr>
        <p:txBody>
          <a:bodyPr>
            <a:normAutofit/>
          </a:bodyPr>
          <a:lstStyle>
            <a:lvl1pPr marL="0" indent="0">
              <a:buNone/>
              <a:defRPr sz="28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dirty="0"/>
          </a:p>
        </p:txBody>
      </p:sp>
      <p:sp>
        <p:nvSpPr>
          <p:cNvPr id="4" name="Text Placeholder 3"/>
          <p:cNvSpPr>
            <a:spLocks noGrp="1"/>
          </p:cNvSpPr>
          <p:nvPr>
            <p:ph type="body" sz="half" idx="2"/>
          </p:nvPr>
        </p:nvSpPr>
        <p:spPr>
          <a:xfrm>
            <a:off x="1074240" y="1828800"/>
            <a:ext cx="3293422" cy="4343400"/>
          </a:xfrm>
        </p:spPr>
        <p:txBody>
          <a:bodyPr>
            <a:normAutofit/>
          </a:bodyPr>
          <a:lstStyle>
            <a:lvl1pPr marL="0" indent="0">
              <a:buNone/>
              <a:defRPr sz="20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C675C8C5-A9A9-4B3A-B134-0E3A713D185C}" type="datetime1">
              <a:rPr lang="en-US" smtClean="0"/>
              <a:pPr/>
              <a:t>8/14/2019</a:t>
            </a:fld>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t>Add a footer</a:t>
            </a:r>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7DC1BBB0-96F0-4077-A278-0F3FB5C104D3}" type="slidenum">
              <a:rPr lang="en-US" smtClean="0"/>
              <a:pPr/>
              <a:t>‹#›</a:t>
            </a:fld>
            <a:endParaRPr lang="en-US"/>
          </a:p>
        </p:txBody>
      </p:sp>
    </p:spTree>
    <p:extLst>
      <p:ext uri="{BB962C8B-B14F-4D97-AF65-F5344CB8AC3E}">
        <p14:creationId xmlns:p14="http://schemas.microsoft.com/office/powerpoint/2010/main" val="2678260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3">
        <a:schemeClr val="bg2"/>
      </p:bgRef>
    </p:bg>
    <p:spTree>
      <p:nvGrpSpPr>
        <p:cNvPr id="1" name=""/>
        <p:cNvGrpSpPr/>
        <p:nvPr/>
      </p:nvGrpSpPr>
      <p:grpSpPr>
        <a:xfrm>
          <a:off x="0" y="0"/>
          <a:ext cx="0" cy="0"/>
          <a:chOff x="0" y="0"/>
          <a:chExt cx="0" cy="0"/>
        </a:xfrm>
      </p:grpSpPr>
      <p:grpSp>
        <p:nvGrpSpPr>
          <p:cNvPr id="8" name="Group 7"/>
          <p:cNvGrpSpPr/>
          <p:nvPr/>
        </p:nvGrpSpPr>
        <p:grpSpPr>
          <a:xfrm>
            <a:off x="10604" y="-9144"/>
            <a:ext cx="12178221" cy="6878638"/>
            <a:chOff x="10604" y="-9144"/>
            <a:chExt cx="12178221" cy="6878638"/>
          </a:xfrm>
        </p:grpSpPr>
        <p:sp>
          <p:nvSpPr>
            <p:cNvPr id="7" name="Rectangle 6"/>
            <p:cNvSpPr/>
            <p:nvPr/>
          </p:nvSpPr>
          <p:spPr>
            <a:xfrm>
              <a:off x="11884104" y="0"/>
              <a:ext cx="304721" cy="6858000"/>
            </a:xfrm>
            <a:prstGeom prst="rect">
              <a:avLst/>
            </a:prstGeom>
            <a:solidFill>
              <a:schemeClr val="tx2"/>
            </a:solidFill>
            <a:ln>
              <a:noFill/>
            </a:ln>
            <a:effectLst>
              <a:innerShdw blurRad="63500" dist="50800" dir="10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grpSp>
          <p:nvGrpSpPr>
            <p:cNvPr id="10" name="Group 9"/>
            <p:cNvGrpSpPr/>
            <p:nvPr/>
          </p:nvGrpSpPr>
          <p:grpSpPr>
            <a:xfrm flipV="1">
              <a:off x="10604" y="-9144"/>
              <a:ext cx="1951038" cy="6878638"/>
              <a:chOff x="-4636" y="-9144"/>
              <a:chExt cx="1951038" cy="6878638"/>
            </a:xfrm>
            <a:solidFill>
              <a:schemeClr val="bg2"/>
            </a:solidFill>
          </p:grpSpPr>
          <p:sp>
            <p:nvSpPr>
              <p:cNvPr id="17" name="Freeform 4"/>
              <p:cNvSpPr>
                <a:spLocks/>
              </p:cNvSpPr>
              <p:nvPr/>
            </p:nvSpPr>
            <p:spPr bwMode="grayWhite">
              <a:xfrm>
                <a:off x="135064" y="143256"/>
                <a:ext cx="709613" cy="825500"/>
              </a:xfrm>
              <a:custGeom>
                <a:avLst/>
                <a:gdLst>
                  <a:gd name="T0" fmla="*/ 254 w 447"/>
                  <a:gd name="T1" fmla="*/ 495 h 520"/>
                  <a:gd name="T2" fmla="*/ 245 w 447"/>
                  <a:gd name="T3" fmla="*/ 454 h 520"/>
                  <a:gd name="T4" fmla="*/ 230 w 447"/>
                  <a:gd name="T5" fmla="*/ 417 h 520"/>
                  <a:gd name="T6" fmla="*/ 193 w 447"/>
                  <a:gd name="T7" fmla="*/ 402 h 520"/>
                  <a:gd name="T8" fmla="*/ 150 w 447"/>
                  <a:gd name="T9" fmla="*/ 412 h 520"/>
                  <a:gd name="T10" fmla="*/ 112 w 447"/>
                  <a:gd name="T11" fmla="*/ 417 h 520"/>
                  <a:gd name="T12" fmla="*/ 93 w 447"/>
                  <a:gd name="T13" fmla="*/ 399 h 520"/>
                  <a:gd name="T14" fmla="*/ 81 w 447"/>
                  <a:gd name="T15" fmla="*/ 370 h 520"/>
                  <a:gd name="T16" fmla="*/ 75 w 447"/>
                  <a:gd name="T17" fmla="*/ 339 h 520"/>
                  <a:gd name="T18" fmla="*/ 76 w 447"/>
                  <a:gd name="T19" fmla="*/ 309 h 520"/>
                  <a:gd name="T20" fmla="*/ 106 w 447"/>
                  <a:gd name="T21" fmla="*/ 300 h 520"/>
                  <a:gd name="T22" fmla="*/ 146 w 447"/>
                  <a:gd name="T23" fmla="*/ 307 h 520"/>
                  <a:gd name="T24" fmla="*/ 175 w 447"/>
                  <a:gd name="T25" fmla="*/ 294 h 520"/>
                  <a:gd name="T26" fmla="*/ 186 w 447"/>
                  <a:gd name="T27" fmla="*/ 273 h 520"/>
                  <a:gd name="T28" fmla="*/ 189 w 447"/>
                  <a:gd name="T29" fmla="*/ 246 h 520"/>
                  <a:gd name="T30" fmla="*/ 188 w 447"/>
                  <a:gd name="T31" fmla="*/ 219 h 520"/>
                  <a:gd name="T32" fmla="*/ 178 w 447"/>
                  <a:gd name="T33" fmla="*/ 191 h 520"/>
                  <a:gd name="T34" fmla="*/ 153 w 447"/>
                  <a:gd name="T35" fmla="*/ 171 h 520"/>
                  <a:gd name="T36" fmla="*/ 123 w 447"/>
                  <a:gd name="T37" fmla="*/ 172 h 520"/>
                  <a:gd name="T38" fmla="*/ 93 w 447"/>
                  <a:gd name="T39" fmla="*/ 185 h 520"/>
                  <a:gd name="T40" fmla="*/ 64 w 447"/>
                  <a:gd name="T41" fmla="*/ 194 h 520"/>
                  <a:gd name="T42" fmla="*/ 34 w 447"/>
                  <a:gd name="T43" fmla="*/ 185 h 520"/>
                  <a:gd name="T44" fmla="*/ 19 w 447"/>
                  <a:gd name="T45" fmla="*/ 166 h 520"/>
                  <a:gd name="T46" fmla="*/ 9 w 447"/>
                  <a:gd name="T47" fmla="*/ 146 h 520"/>
                  <a:gd name="T48" fmla="*/ 2 w 447"/>
                  <a:gd name="T49" fmla="*/ 122 h 520"/>
                  <a:gd name="T50" fmla="*/ 0 w 447"/>
                  <a:gd name="T51" fmla="*/ 98 h 520"/>
                  <a:gd name="T52" fmla="*/ 387 w 447"/>
                  <a:gd name="T53" fmla="*/ 12 h 520"/>
                  <a:gd name="T54" fmla="*/ 399 w 447"/>
                  <a:gd name="T55" fmla="*/ 41 h 520"/>
                  <a:gd name="T56" fmla="*/ 406 w 447"/>
                  <a:gd name="T57" fmla="*/ 74 h 520"/>
                  <a:gd name="T58" fmla="*/ 411 w 447"/>
                  <a:gd name="T59" fmla="*/ 107 h 520"/>
                  <a:gd name="T60" fmla="*/ 396 w 447"/>
                  <a:gd name="T61" fmla="*/ 141 h 520"/>
                  <a:gd name="T62" fmla="*/ 375 w 447"/>
                  <a:gd name="T63" fmla="*/ 144 h 520"/>
                  <a:gd name="T64" fmla="*/ 354 w 447"/>
                  <a:gd name="T65" fmla="*/ 141 h 520"/>
                  <a:gd name="T66" fmla="*/ 332 w 447"/>
                  <a:gd name="T67" fmla="*/ 137 h 520"/>
                  <a:gd name="T68" fmla="*/ 307 w 447"/>
                  <a:gd name="T69" fmla="*/ 141 h 520"/>
                  <a:gd name="T70" fmla="*/ 286 w 447"/>
                  <a:gd name="T71" fmla="*/ 166 h 520"/>
                  <a:gd name="T72" fmla="*/ 285 w 447"/>
                  <a:gd name="T73" fmla="*/ 199 h 520"/>
                  <a:gd name="T74" fmla="*/ 289 w 447"/>
                  <a:gd name="T75" fmla="*/ 222 h 520"/>
                  <a:gd name="T76" fmla="*/ 295 w 447"/>
                  <a:gd name="T77" fmla="*/ 247 h 520"/>
                  <a:gd name="T78" fmla="*/ 308 w 447"/>
                  <a:gd name="T79" fmla="*/ 268 h 520"/>
                  <a:gd name="T80" fmla="*/ 332 w 447"/>
                  <a:gd name="T81" fmla="*/ 282 h 520"/>
                  <a:gd name="T82" fmla="*/ 357 w 447"/>
                  <a:gd name="T83" fmla="*/ 282 h 520"/>
                  <a:gd name="T84" fmla="*/ 379 w 447"/>
                  <a:gd name="T85" fmla="*/ 272 h 520"/>
                  <a:gd name="T86" fmla="*/ 402 w 447"/>
                  <a:gd name="T87" fmla="*/ 262 h 520"/>
                  <a:gd name="T88" fmla="*/ 426 w 447"/>
                  <a:gd name="T89" fmla="*/ 265 h 520"/>
                  <a:gd name="T90" fmla="*/ 436 w 447"/>
                  <a:gd name="T91" fmla="*/ 287 h 520"/>
                  <a:gd name="T92" fmla="*/ 442 w 447"/>
                  <a:gd name="T93" fmla="*/ 312 h 520"/>
                  <a:gd name="T94" fmla="*/ 444 w 447"/>
                  <a:gd name="T95" fmla="*/ 338 h 520"/>
                  <a:gd name="T96" fmla="*/ 436 w 447"/>
                  <a:gd name="T97" fmla="*/ 358 h 520"/>
                  <a:gd name="T98" fmla="*/ 397 w 447"/>
                  <a:gd name="T99" fmla="*/ 366 h 520"/>
                  <a:gd name="T100" fmla="*/ 363 w 447"/>
                  <a:gd name="T101" fmla="*/ 380 h 520"/>
                  <a:gd name="T102" fmla="*/ 347 w 447"/>
                  <a:gd name="T103" fmla="*/ 406 h 520"/>
                  <a:gd name="T104" fmla="*/ 353 w 447"/>
                  <a:gd name="T105" fmla="*/ 437 h 520"/>
                  <a:gd name="T106" fmla="*/ 372 w 447"/>
                  <a:gd name="T107" fmla="*/ 464 h 520"/>
                  <a:gd name="T108" fmla="*/ 369 w 447"/>
                  <a:gd name="T109" fmla="*/ 492 h 520"/>
                  <a:gd name="T110" fmla="*/ 347 w 447"/>
                  <a:gd name="T111" fmla="*/ 503 h 520"/>
                  <a:gd name="T112" fmla="*/ 323 w 447"/>
                  <a:gd name="T113" fmla="*/ 511 h 520"/>
                  <a:gd name="T114" fmla="*/ 298 w 447"/>
                  <a:gd name="T115" fmla="*/ 516 h 520"/>
                  <a:gd name="T116" fmla="*/ 272 w 447"/>
                  <a:gd name="T117" fmla="*/ 519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47" h="520">
                    <a:moveTo>
                      <a:pt x="272" y="519"/>
                    </a:moveTo>
                    <a:lnTo>
                      <a:pt x="265" y="512"/>
                    </a:lnTo>
                    <a:lnTo>
                      <a:pt x="259" y="505"/>
                    </a:lnTo>
                    <a:lnTo>
                      <a:pt x="254" y="495"/>
                    </a:lnTo>
                    <a:lnTo>
                      <a:pt x="252" y="486"/>
                    </a:lnTo>
                    <a:lnTo>
                      <a:pt x="248" y="475"/>
                    </a:lnTo>
                    <a:lnTo>
                      <a:pt x="246" y="465"/>
                    </a:lnTo>
                    <a:lnTo>
                      <a:pt x="245" y="454"/>
                    </a:lnTo>
                    <a:lnTo>
                      <a:pt x="242" y="444"/>
                    </a:lnTo>
                    <a:lnTo>
                      <a:pt x="239" y="434"/>
                    </a:lnTo>
                    <a:lnTo>
                      <a:pt x="235" y="425"/>
                    </a:lnTo>
                    <a:lnTo>
                      <a:pt x="230" y="417"/>
                    </a:lnTo>
                    <a:lnTo>
                      <a:pt x="223" y="411"/>
                    </a:lnTo>
                    <a:lnTo>
                      <a:pt x="215" y="406"/>
                    </a:lnTo>
                    <a:lnTo>
                      <a:pt x="205" y="403"/>
                    </a:lnTo>
                    <a:lnTo>
                      <a:pt x="193" y="402"/>
                    </a:lnTo>
                    <a:lnTo>
                      <a:pt x="177" y="403"/>
                    </a:lnTo>
                    <a:lnTo>
                      <a:pt x="168" y="407"/>
                    </a:lnTo>
                    <a:lnTo>
                      <a:pt x="159" y="410"/>
                    </a:lnTo>
                    <a:lnTo>
                      <a:pt x="150" y="412"/>
                    </a:lnTo>
                    <a:lnTo>
                      <a:pt x="140" y="415"/>
                    </a:lnTo>
                    <a:lnTo>
                      <a:pt x="131" y="416"/>
                    </a:lnTo>
                    <a:lnTo>
                      <a:pt x="122" y="417"/>
                    </a:lnTo>
                    <a:lnTo>
                      <a:pt x="112" y="417"/>
                    </a:lnTo>
                    <a:lnTo>
                      <a:pt x="102" y="417"/>
                    </a:lnTo>
                    <a:lnTo>
                      <a:pt x="99" y="412"/>
                    </a:lnTo>
                    <a:lnTo>
                      <a:pt x="96" y="406"/>
                    </a:lnTo>
                    <a:lnTo>
                      <a:pt x="93" y="399"/>
                    </a:lnTo>
                    <a:lnTo>
                      <a:pt x="90" y="393"/>
                    </a:lnTo>
                    <a:lnTo>
                      <a:pt x="87" y="385"/>
                    </a:lnTo>
                    <a:lnTo>
                      <a:pt x="84" y="378"/>
                    </a:lnTo>
                    <a:lnTo>
                      <a:pt x="81" y="370"/>
                    </a:lnTo>
                    <a:lnTo>
                      <a:pt x="79" y="362"/>
                    </a:lnTo>
                    <a:lnTo>
                      <a:pt x="78" y="355"/>
                    </a:lnTo>
                    <a:lnTo>
                      <a:pt x="76" y="347"/>
                    </a:lnTo>
                    <a:lnTo>
                      <a:pt x="75" y="339"/>
                    </a:lnTo>
                    <a:lnTo>
                      <a:pt x="74" y="332"/>
                    </a:lnTo>
                    <a:lnTo>
                      <a:pt x="74" y="324"/>
                    </a:lnTo>
                    <a:lnTo>
                      <a:pt x="75" y="316"/>
                    </a:lnTo>
                    <a:lnTo>
                      <a:pt x="76" y="309"/>
                    </a:lnTo>
                    <a:lnTo>
                      <a:pt x="78" y="302"/>
                    </a:lnTo>
                    <a:lnTo>
                      <a:pt x="87" y="299"/>
                    </a:lnTo>
                    <a:lnTo>
                      <a:pt x="97" y="298"/>
                    </a:lnTo>
                    <a:lnTo>
                      <a:pt x="106" y="300"/>
                    </a:lnTo>
                    <a:lnTo>
                      <a:pt x="116" y="302"/>
                    </a:lnTo>
                    <a:lnTo>
                      <a:pt x="126" y="305"/>
                    </a:lnTo>
                    <a:lnTo>
                      <a:pt x="136" y="306"/>
                    </a:lnTo>
                    <a:lnTo>
                      <a:pt x="146" y="307"/>
                    </a:lnTo>
                    <a:lnTo>
                      <a:pt x="157" y="305"/>
                    </a:lnTo>
                    <a:lnTo>
                      <a:pt x="165" y="302"/>
                    </a:lnTo>
                    <a:lnTo>
                      <a:pt x="170" y="298"/>
                    </a:lnTo>
                    <a:lnTo>
                      <a:pt x="175" y="294"/>
                    </a:lnTo>
                    <a:lnTo>
                      <a:pt x="179" y="290"/>
                    </a:lnTo>
                    <a:lnTo>
                      <a:pt x="182" y="284"/>
                    </a:lnTo>
                    <a:lnTo>
                      <a:pt x="185" y="278"/>
                    </a:lnTo>
                    <a:lnTo>
                      <a:pt x="186" y="273"/>
                    </a:lnTo>
                    <a:lnTo>
                      <a:pt x="187" y="266"/>
                    </a:lnTo>
                    <a:lnTo>
                      <a:pt x="188" y="259"/>
                    </a:lnTo>
                    <a:lnTo>
                      <a:pt x="189" y="253"/>
                    </a:lnTo>
                    <a:lnTo>
                      <a:pt x="189" y="246"/>
                    </a:lnTo>
                    <a:lnTo>
                      <a:pt x="189" y="239"/>
                    </a:lnTo>
                    <a:lnTo>
                      <a:pt x="189" y="232"/>
                    </a:lnTo>
                    <a:lnTo>
                      <a:pt x="189" y="226"/>
                    </a:lnTo>
                    <a:lnTo>
                      <a:pt x="188" y="219"/>
                    </a:lnTo>
                    <a:lnTo>
                      <a:pt x="188" y="213"/>
                    </a:lnTo>
                    <a:lnTo>
                      <a:pt x="186" y="204"/>
                    </a:lnTo>
                    <a:lnTo>
                      <a:pt x="182" y="198"/>
                    </a:lnTo>
                    <a:lnTo>
                      <a:pt x="178" y="191"/>
                    </a:lnTo>
                    <a:lnTo>
                      <a:pt x="173" y="185"/>
                    </a:lnTo>
                    <a:lnTo>
                      <a:pt x="167" y="180"/>
                    </a:lnTo>
                    <a:lnTo>
                      <a:pt x="161" y="176"/>
                    </a:lnTo>
                    <a:lnTo>
                      <a:pt x="153" y="171"/>
                    </a:lnTo>
                    <a:lnTo>
                      <a:pt x="146" y="167"/>
                    </a:lnTo>
                    <a:lnTo>
                      <a:pt x="138" y="167"/>
                    </a:lnTo>
                    <a:lnTo>
                      <a:pt x="130" y="170"/>
                    </a:lnTo>
                    <a:lnTo>
                      <a:pt x="123" y="172"/>
                    </a:lnTo>
                    <a:lnTo>
                      <a:pt x="116" y="175"/>
                    </a:lnTo>
                    <a:lnTo>
                      <a:pt x="108" y="178"/>
                    </a:lnTo>
                    <a:lnTo>
                      <a:pt x="100" y="182"/>
                    </a:lnTo>
                    <a:lnTo>
                      <a:pt x="93" y="185"/>
                    </a:lnTo>
                    <a:lnTo>
                      <a:pt x="86" y="189"/>
                    </a:lnTo>
                    <a:lnTo>
                      <a:pt x="79" y="191"/>
                    </a:lnTo>
                    <a:lnTo>
                      <a:pt x="71" y="194"/>
                    </a:lnTo>
                    <a:lnTo>
                      <a:pt x="64" y="194"/>
                    </a:lnTo>
                    <a:lnTo>
                      <a:pt x="56" y="194"/>
                    </a:lnTo>
                    <a:lnTo>
                      <a:pt x="48" y="193"/>
                    </a:lnTo>
                    <a:lnTo>
                      <a:pt x="41" y="190"/>
                    </a:lnTo>
                    <a:lnTo>
                      <a:pt x="34" y="185"/>
                    </a:lnTo>
                    <a:lnTo>
                      <a:pt x="26" y="179"/>
                    </a:lnTo>
                    <a:lnTo>
                      <a:pt x="24" y="175"/>
                    </a:lnTo>
                    <a:lnTo>
                      <a:pt x="21" y="171"/>
                    </a:lnTo>
                    <a:lnTo>
                      <a:pt x="19" y="166"/>
                    </a:lnTo>
                    <a:lnTo>
                      <a:pt x="15" y="162"/>
                    </a:lnTo>
                    <a:lnTo>
                      <a:pt x="13" y="157"/>
                    </a:lnTo>
                    <a:lnTo>
                      <a:pt x="11" y="151"/>
                    </a:lnTo>
                    <a:lnTo>
                      <a:pt x="9" y="146"/>
                    </a:lnTo>
                    <a:lnTo>
                      <a:pt x="7" y="139"/>
                    </a:lnTo>
                    <a:lnTo>
                      <a:pt x="6" y="134"/>
                    </a:lnTo>
                    <a:lnTo>
                      <a:pt x="4" y="129"/>
                    </a:lnTo>
                    <a:lnTo>
                      <a:pt x="2" y="122"/>
                    </a:lnTo>
                    <a:lnTo>
                      <a:pt x="1" y="116"/>
                    </a:lnTo>
                    <a:lnTo>
                      <a:pt x="0" y="111"/>
                    </a:lnTo>
                    <a:lnTo>
                      <a:pt x="0" y="104"/>
                    </a:lnTo>
                    <a:lnTo>
                      <a:pt x="0" y="98"/>
                    </a:lnTo>
                    <a:lnTo>
                      <a:pt x="0" y="92"/>
                    </a:lnTo>
                    <a:lnTo>
                      <a:pt x="378" y="0"/>
                    </a:lnTo>
                    <a:lnTo>
                      <a:pt x="383" y="5"/>
                    </a:lnTo>
                    <a:lnTo>
                      <a:pt x="387" y="12"/>
                    </a:lnTo>
                    <a:lnTo>
                      <a:pt x="391" y="18"/>
                    </a:lnTo>
                    <a:lnTo>
                      <a:pt x="394" y="26"/>
                    </a:lnTo>
                    <a:lnTo>
                      <a:pt x="397" y="33"/>
                    </a:lnTo>
                    <a:lnTo>
                      <a:pt x="399" y="41"/>
                    </a:lnTo>
                    <a:lnTo>
                      <a:pt x="401" y="49"/>
                    </a:lnTo>
                    <a:lnTo>
                      <a:pt x="403" y="57"/>
                    </a:lnTo>
                    <a:lnTo>
                      <a:pt x="405" y="65"/>
                    </a:lnTo>
                    <a:lnTo>
                      <a:pt x="406" y="74"/>
                    </a:lnTo>
                    <a:lnTo>
                      <a:pt x="407" y="82"/>
                    </a:lnTo>
                    <a:lnTo>
                      <a:pt x="408" y="91"/>
                    </a:lnTo>
                    <a:lnTo>
                      <a:pt x="410" y="99"/>
                    </a:lnTo>
                    <a:lnTo>
                      <a:pt x="411" y="107"/>
                    </a:lnTo>
                    <a:lnTo>
                      <a:pt x="412" y="115"/>
                    </a:lnTo>
                    <a:lnTo>
                      <a:pt x="413" y="123"/>
                    </a:lnTo>
                    <a:lnTo>
                      <a:pt x="401" y="138"/>
                    </a:lnTo>
                    <a:lnTo>
                      <a:pt x="396" y="141"/>
                    </a:lnTo>
                    <a:lnTo>
                      <a:pt x="391" y="143"/>
                    </a:lnTo>
                    <a:lnTo>
                      <a:pt x="386" y="144"/>
                    </a:lnTo>
                    <a:lnTo>
                      <a:pt x="380" y="144"/>
                    </a:lnTo>
                    <a:lnTo>
                      <a:pt x="375" y="144"/>
                    </a:lnTo>
                    <a:lnTo>
                      <a:pt x="370" y="144"/>
                    </a:lnTo>
                    <a:lnTo>
                      <a:pt x="365" y="143"/>
                    </a:lnTo>
                    <a:lnTo>
                      <a:pt x="359" y="142"/>
                    </a:lnTo>
                    <a:lnTo>
                      <a:pt x="354" y="141"/>
                    </a:lnTo>
                    <a:lnTo>
                      <a:pt x="348" y="139"/>
                    </a:lnTo>
                    <a:lnTo>
                      <a:pt x="343" y="139"/>
                    </a:lnTo>
                    <a:lnTo>
                      <a:pt x="338" y="138"/>
                    </a:lnTo>
                    <a:lnTo>
                      <a:pt x="332" y="137"/>
                    </a:lnTo>
                    <a:lnTo>
                      <a:pt x="326" y="136"/>
                    </a:lnTo>
                    <a:lnTo>
                      <a:pt x="320" y="137"/>
                    </a:lnTo>
                    <a:lnTo>
                      <a:pt x="314" y="138"/>
                    </a:lnTo>
                    <a:lnTo>
                      <a:pt x="307" y="141"/>
                    </a:lnTo>
                    <a:lnTo>
                      <a:pt x="301" y="146"/>
                    </a:lnTo>
                    <a:lnTo>
                      <a:pt x="295" y="152"/>
                    </a:lnTo>
                    <a:lnTo>
                      <a:pt x="290" y="159"/>
                    </a:lnTo>
                    <a:lnTo>
                      <a:pt x="286" y="166"/>
                    </a:lnTo>
                    <a:lnTo>
                      <a:pt x="284" y="175"/>
                    </a:lnTo>
                    <a:lnTo>
                      <a:pt x="282" y="184"/>
                    </a:lnTo>
                    <a:lnTo>
                      <a:pt x="283" y="194"/>
                    </a:lnTo>
                    <a:lnTo>
                      <a:pt x="285" y="199"/>
                    </a:lnTo>
                    <a:lnTo>
                      <a:pt x="286" y="204"/>
                    </a:lnTo>
                    <a:lnTo>
                      <a:pt x="286" y="210"/>
                    </a:lnTo>
                    <a:lnTo>
                      <a:pt x="287" y="217"/>
                    </a:lnTo>
                    <a:lnTo>
                      <a:pt x="289" y="222"/>
                    </a:lnTo>
                    <a:lnTo>
                      <a:pt x="290" y="229"/>
                    </a:lnTo>
                    <a:lnTo>
                      <a:pt x="292" y="235"/>
                    </a:lnTo>
                    <a:lnTo>
                      <a:pt x="293" y="241"/>
                    </a:lnTo>
                    <a:lnTo>
                      <a:pt x="295" y="247"/>
                    </a:lnTo>
                    <a:lnTo>
                      <a:pt x="298" y="253"/>
                    </a:lnTo>
                    <a:lnTo>
                      <a:pt x="300" y="259"/>
                    </a:lnTo>
                    <a:lnTo>
                      <a:pt x="304" y="264"/>
                    </a:lnTo>
                    <a:lnTo>
                      <a:pt x="308" y="268"/>
                    </a:lnTo>
                    <a:lnTo>
                      <a:pt x="313" y="273"/>
                    </a:lnTo>
                    <a:lnTo>
                      <a:pt x="319" y="276"/>
                    </a:lnTo>
                    <a:lnTo>
                      <a:pt x="326" y="279"/>
                    </a:lnTo>
                    <a:lnTo>
                      <a:pt x="332" y="282"/>
                    </a:lnTo>
                    <a:lnTo>
                      <a:pt x="339" y="284"/>
                    </a:lnTo>
                    <a:lnTo>
                      <a:pt x="345" y="284"/>
                    </a:lnTo>
                    <a:lnTo>
                      <a:pt x="351" y="284"/>
                    </a:lnTo>
                    <a:lnTo>
                      <a:pt x="357" y="282"/>
                    </a:lnTo>
                    <a:lnTo>
                      <a:pt x="362" y="280"/>
                    </a:lnTo>
                    <a:lnTo>
                      <a:pt x="367" y="278"/>
                    </a:lnTo>
                    <a:lnTo>
                      <a:pt x="373" y="274"/>
                    </a:lnTo>
                    <a:lnTo>
                      <a:pt x="379" y="272"/>
                    </a:lnTo>
                    <a:lnTo>
                      <a:pt x="385" y="268"/>
                    </a:lnTo>
                    <a:lnTo>
                      <a:pt x="390" y="266"/>
                    </a:lnTo>
                    <a:lnTo>
                      <a:pt x="396" y="264"/>
                    </a:lnTo>
                    <a:lnTo>
                      <a:pt x="402" y="262"/>
                    </a:lnTo>
                    <a:lnTo>
                      <a:pt x="407" y="260"/>
                    </a:lnTo>
                    <a:lnTo>
                      <a:pt x="414" y="260"/>
                    </a:lnTo>
                    <a:lnTo>
                      <a:pt x="420" y="261"/>
                    </a:lnTo>
                    <a:lnTo>
                      <a:pt x="426" y="265"/>
                    </a:lnTo>
                    <a:lnTo>
                      <a:pt x="429" y="270"/>
                    </a:lnTo>
                    <a:lnTo>
                      <a:pt x="432" y="275"/>
                    </a:lnTo>
                    <a:lnTo>
                      <a:pt x="434" y="281"/>
                    </a:lnTo>
                    <a:lnTo>
                      <a:pt x="436" y="287"/>
                    </a:lnTo>
                    <a:lnTo>
                      <a:pt x="439" y="292"/>
                    </a:lnTo>
                    <a:lnTo>
                      <a:pt x="439" y="299"/>
                    </a:lnTo>
                    <a:lnTo>
                      <a:pt x="440" y="305"/>
                    </a:lnTo>
                    <a:lnTo>
                      <a:pt x="442" y="312"/>
                    </a:lnTo>
                    <a:lnTo>
                      <a:pt x="442" y="319"/>
                    </a:lnTo>
                    <a:lnTo>
                      <a:pt x="443" y="325"/>
                    </a:lnTo>
                    <a:lnTo>
                      <a:pt x="443" y="332"/>
                    </a:lnTo>
                    <a:lnTo>
                      <a:pt x="444" y="338"/>
                    </a:lnTo>
                    <a:lnTo>
                      <a:pt x="445" y="345"/>
                    </a:lnTo>
                    <a:lnTo>
                      <a:pt x="445" y="352"/>
                    </a:lnTo>
                    <a:lnTo>
                      <a:pt x="446" y="358"/>
                    </a:lnTo>
                    <a:lnTo>
                      <a:pt x="436" y="358"/>
                    </a:lnTo>
                    <a:lnTo>
                      <a:pt x="426" y="359"/>
                    </a:lnTo>
                    <a:lnTo>
                      <a:pt x="417" y="361"/>
                    </a:lnTo>
                    <a:lnTo>
                      <a:pt x="406" y="363"/>
                    </a:lnTo>
                    <a:lnTo>
                      <a:pt x="397" y="366"/>
                    </a:lnTo>
                    <a:lnTo>
                      <a:pt x="386" y="369"/>
                    </a:lnTo>
                    <a:lnTo>
                      <a:pt x="377" y="372"/>
                    </a:lnTo>
                    <a:lnTo>
                      <a:pt x="366" y="377"/>
                    </a:lnTo>
                    <a:lnTo>
                      <a:pt x="363" y="380"/>
                    </a:lnTo>
                    <a:lnTo>
                      <a:pt x="359" y="385"/>
                    </a:lnTo>
                    <a:lnTo>
                      <a:pt x="354" y="391"/>
                    </a:lnTo>
                    <a:lnTo>
                      <a:pt x="351" y="398"/>
                    </a:lnTo>
                    <a:lnTo>
                      <a:pt x="347" y="406"/>
                    </a:lnTo>
                    <a:lnTo>
                      <a:pt x="346" y="414"/>
                    </a:lnTo>
                    <a:lnTo>
                      <a:pt x="347" y="421"/>
                    </a:lnTo>
                    <a:lnTo>
                      <a:pt x="350" y="429"/>
                    </a:lnTo>
                    <a:lnTo>
                      <a:pt x="353" y="437"/>
                    </a:lnTo>
                    <a:lnTo>
                      <a:pt x="358" y="444"/>
                    </a:lnTo>
                    <a:lnTo>
                      <a:pt x="363" y="450"/>
                    </a:lnTo>
                    <a:lnTo>
                      <a:pt x="368" y="458"/>
                    </a:lnTo>
                    <a:lnTo>
                      <a:pt x="372" y="464"/>
                    </a:lnTo>
                    <a:lnTo>
                      <a:pt x="374" y="472"/>
                    </a:lnTo>
                    <a:lnTo>
                      <a:pt x="375" y="480"/>
                    </a:lnTo>
                    <a:lnTo>
                      <a:pt x="373" y="489"/>
                    </a:lnTo>
                    <a:lnTo>
                      <a:pt x="369" y="492"/>
                    </a:lnTo>
                    <a:lnTo>
                      <a:pt x="364" y="495"/>
                    </a:lnTo>
                    <a:lnTo>
                      <a:pt x="359" y="498"/>
                    </a:lnTo>
                    <a:lnTo>
                      <a:pt x="353" y="500"/>
                    </a:lnTo>
                    <a:lnTo>
                      <a:pt x="347" y="503"/>
                    </a:lnTo>
                    <a:lnTo>
                      <a:pt x="341" y="505"/>
                    </a:lnTo>
                    <a:lnTo>
                      <a:pt x="336" y="508"/>
                    </a:lnTo>
                    <a:lnTo>
                      <a:pt x="330" y="509"/>
                    </a:lnTo>
                    <a:lnTo>
                      <a:pt x="323" y="511"/>
                    </a:lnTo>
                    <a:lnTo>
                      <a:pt x="317" y="512"/>
                    </a:lnTo>
                    <a:lnTo>
                      <a:pt x="311" y="514"/>
                    </a:lnTo>
                    <a:lnTo>
                      <a:pt x="304" y="515"/>
                    </a:lnTo>
                    <a:lnTo>
                      <a:pt x="298" y="516"/>
                    </a:lnTo>
                    <a:lnTo>
                      <a:pt x="292" y="517"/>
                    </a:lnTo>
                    <a:lnTo>
                      <a:pt x="285" y="518"/>
                    </a:lnTo>
                    <a:lnTo>
                      <a:pt x="279" y="519"/>
                    </a:lnTo>
                    <a:lnTo>
                      <a:pt x="272" y="519"/>
                    </a:lnTo>
                  </a:path>
                </a:pathLst>
              </a:custGeom>
              <a:grpFill/>
              <a:ln>
                <a:noFill/>
              </a:ln>
              <a:effectLst>
                <a:prstShdw prst="shdw17" dist="17961" dir="2700000">
                  <a:schemeClr val="bg1">
                    <a:gamma/>
                    <a:shade val="60000"/>
                    <a:invGamma/>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18" name="Freeform 5"/>
              <p:cNvSpPr>
                <a:spLocks/>
              </p:cNvSpPr>
              <p:nvPr/>
            </p:nvSpPr>
            <p:spPr bwMode="grayWhite">
              <a:xfrm>
                <a:off x="42989" y="2829306"/>
                <a:ext cx="733425" cy="981075"/>
              </a:xfrm>
              <a:custGeom>
                <a:avLst/>
                <a:gdLst>
                  <a:gd name="T0" fmla="*/ 224 w 462"/>
                  <a:gd name="T1" fmla="*/ 439 h 618"/>
                  <a:gd name="T2" fmla="*/ 193 w 462"/>
                  <a:gd name="T3" fmla="*/ 434 h 618"/>
                  <a:gd name="T4" fmla="*/ 165 w 462"/>
                  <a:gd name="T5" fmla="*/ 436 h 618"/>
                  <a:gd name="T6" fmla="*/ 156 w 462"/>
                  <a:gd name="T7" fmla="*/ 444 h 618"/>
                  <a:gd name="T8" fmla="*/ 147 w 462"/>
                  <a:gd name="T9" fmla="*/ 461 h 618"/>
                  <a:gd name="T10" fmla="*/ 147 w 462"/>
                  <a:gd name="T11" fmla="*/ 487 h 618"/>
                  <a:gd name="T12" fmla="*/ 143 w 462"/>
                  <a:gd name="T13" fmla="*/ 513 h 618"/>
                  <a:gd name="T14" fmla="*/ 136 w 462"/>
                  <a:gd name="T15" fmla="*/ 537 h 618"/>
                  <a:gd name="T16" fmla="*/ 7 w 462"/>
                  <a:gd name="T17" fmla="*/ 549 h 618"/>
                  <a:gd name="T18" fmla="*/ 5 w 462"/>
                  <a:gd name="T19" fmla="*/ 510 h 618"/>
                  <a:gd name="T20" fmla="*/ 1 w 462"/>
                  <a:gd name="T21" fmla="*/ 472 h 618"/>
                  <a:gd name="T22" fmla="*/ 1 w 462"/>
                  <a:gd name="T23" fmla="*/ 433 h 618"/>
                  <a:gd name="T24" fmla="*/ 12 w 462"/>
                  <a:gd name="T25" fmla="*/ 392 h 618"/>
                  <a:gd name="T26" fmla="*/ 37 w 462"/>
                  <a:gd name="T27" fmla="*/ 383 h 618"/>
                  <a:gd name="T28" fmla="*/ 66 w 462"/>
                  <a:gd name="T29" fmla="*/ 389 h 618"/>
                  <a:gd name="T30" fmla="*/ 94 w 462"/>
                  <a:gd name="T31" fmla="*/ 403 h 618"/>
                  <a:gd name="T32" fmla="*/ 120 w 462"/>
                  <a:gd name="T33" fmla="*/ 417 h 618"/>
                  <a:gd name="T34" fmla="*/ 156 w 462"/>
                  <a:gd name="T35" fmla="*/ 399 h 618"/>
                  <a:gd name="T36" fmla="*/ 166 w 462"/>
                  <a:gd name="T37" fmla="*/ 363 h 618"/>
                  <a:gd name="T38" fmla="*/ 164 w 462"/>
                  <a:gd name="T39" fmla="*/ 321 h 618"/>
                  <a:gd name="T40" fmla="*/ 158 w 462"/>
                  <a:gd name="T41" fmla="*/ 280 h 618"/>
                  <a:gd name="T42" fmla="*/ 71 w 462"/>
                  <a:gd name="T43" fmla="*/ 135 h 618"/>
                  <a:gd name="T44" fmla="*/ 104 w 462"/>
                  <a:gd name="T45" fmla="*/ 141 h 618"/>
                  <a:gd name="T46" fmla="*/ 137 w 462"/>
                  <a:gd name="T47" fmla="*/ 147 h 618"/>
                  <a:gd name="T48" fmla="*/ 170 w 462"/>
                  <a:gd name="T49" fmla="*/ 144 h 618"/>
                  <a:gd name="T50" fmla="*/ 195 w 462"/>
                  <a:gd name="T51" fmla="*/ 128 h 618"/>
                  <a:gd name="T52" fmla="*/ 206 w 462"/>
                  <a:gd name="T53" fmla="*/ 114 h 618"/>
                  <a:gd name="T54" fmla="*/ 216 w 462"/>
                  <a:gd name="T55" fmla="*/ 92 h 618"/>
                  <a:gd name="T56" fmla="*/ 211 w 462"/>
                  <a:gd name="T57" fmla="*/ 69 h 618"/>
                  <a:gd name="T58" fmla="*/ 207 w 462"/>
                  <a:gd name="T59" fmla="*/ 47 h 618"/>
                  <a:gd name="T60" fmla="*/ 208 w 462"/>
                  <a:gd name="T61" fmla="*/ 24 h 618"/>
                  <a:gd name="T62" fmla="*/ 221 w 462"/>
                  <a:gd name="T63" fmla="*/ 2 h 618"/>
                  <a:gd name="T64" fmla="*/ 245 w 462"/>
                  <a:gd name="T65" fmla="*/ 0 h 618"/>
                  <a:gd name="T66" fmla="*/ 272 w 462"/>
                  <a:gd name="T67" fmla="*/ 5 h 618"/>
                  <a:gd name="T68" fmla="*/ 296 w 462"/>
                  <a:gd name="T69" fmla="*/ 17 h 618"/>
                  <a:gd name="T70" fmla="*/ 316 w 462"/>
                  <a:gd name="T71" fmla="*/ 38 h 618"/>
                  <a:gd name="T72" fmla="*/ 317 w 462"/>
                  <a:gd name="T73" fmla="*/ 66 h 618"/>
                  <a:gd name="T74" fmla="*/ 304 w 462"/>
                  <a:gd name="T75" fmla="*/ 94 h 618"/>
                  <a:gd name="T76" fmla="*/ 294 w 462"/>
                  <a:gd name="T77" fmla="*/ 125 h 618"/>
                  <a:gd name="T78" fmla="*/ 302 w 462"/>
                  <a:gd name="T79" fmla="*/ 158 h 618"/>
                  <a:gd name="T80" fmla="*/ 337 w 462"/>
                  <a:gd name="T81" fmla="*/ 181 h 618"/>
                  <a:gd name="T82" fmla="*/ 380 w 462"/>
                  <a:gd name="T83" fmla="*/ 188 h 618"/>
                  <a:gd name="T84" fmla="*/ 427 w 462"/>
                  <a:gd name="T85" fmla="*/ 190 h 618"/>
                  <a:gd name="T86" fmla="*/ 431 w 462"/>
                  <a:gd name="T87" fmla="*/ 329 h 618"/>
                  <a:gd name="T88" fmla="*/ 401 w 462"/>
                  <a:gd name="T89" fmla="*/ 338 h 618"/>
                  <a:gd name="T90" fmla="*/ 370 w 462"/>
                  <a:gd name="T91" fmla="*/ 331 h 618"/>
                  <a:gd name="T92" fmla="*/ 337 w 462"/>
                  <a:gd name="T93" fmla="*/ 319 h 618"/>
                  <a:gd name="T94" fmla="*/ 303 w 462"/>
                  <a:gd name="T95" fmla="*/ 316 h 618"/>
                  <a:gd name="T96" fmla="*/ 281 w 462"/>
                  <a:gd name="T97" fmla="*/ 333 h 618"/>
                  <a:gd name="T98" fmla="*/ 268 w 462"/>
                  <a:gd name="T99" fmla="*/ 361 h 618"/>
                  <a:gd name="T100" fmla="*/ 263 w 462"/>
                  <a:gd name="T101" fmla="*/ 393 h 618"/>
                  <a:gd name="T102" fmla="*/ 264 w 462"/>
                  <a:gd name="T103" fmla="*/ 427 h 618"/>
                  <a:gd name="T104" fmla="*/ 286 w 462"/>
                  <a:gd name="T105" fmla="*/ 457 h 618"/>
                  <a:gd name="T106" fmla="*/ 317 w 462"/>
                  <a:gd name="T107" fmla="*/ 464 h 618"/>
                  <a:gd name="T108" fmla="*/ 354 w 462"/>
                  <a:gd name="T109" fmla="*/ 463 h 618"/>
                  <a:gd name="T110" fmla="*/ 392 w 462"/>
                  <a:gd name="T111" fmla="*/ 473 h 618"/>
                  <a:gd name="T112" fmla="*/ 401 w 462"/>
                  <a:gd name="T113" fmla="*/ 509 h 618"/>
                  <a:gd name="T114" fmla="*/ 403 w 462"/>
                  <a:gd name="T115" fmla="*/ 547 h 618"/>
                  <a:gd name="T116" fmla="*/ 398 w 462"/>
                  <a:gd name="T117" fmla="*/ 583 h 618"/>
                  <a:gd name="T118" fmla="*/ 388 w 462"/>
                  <a:gd name="T119" fmla="*/ 617 h 6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62" h="618">
                    <a:moveTo>
                      <a:pt x="384" y="617"/>
                    </a:moveTo>
                    <a:lnTo>
                      <a:pt x="248" y="578"/>
                    </a:lnTo>
                    <a:lnTo>
                      <a:pt x="231" y="442"/>
                    </a:lnTo>
                    <a:lnTo>
                      <a:pt x="224" y="439"/>
                    </a:lnTo>
                    <a:lnTo>
                      <a:pt x="217" y="436"/>
                    </a:lnTo>
                    <a:lnTo>
                      <a:pt x="209" y="435"/>
                    </a:lnTo>
                    <a:lnTo>
                      <a:pt x="201" y="434"/>
                    </a:lnTo>
                    <a:lnTo>
                      <a:pt x="193" y="434"/>
                    </a:lnTo>
                    <a:lnTo>
                      <a:pt x="185" y="434"/>
                    </a:lnTo>
                    <a:lnTo>
                      <a:pt x="176" y="435"/>
                    </a:lnTo>
                    <a:lnTo>
                      <a:pt x="167" y="435"/>
                    </a:lnTo>
                    <a:lnTo>
                      <a:pt x="165" y="436"/>
                    </a:lnTo>
                    <a:lnTo>
                      <a:pt x="162" y="438"/>
                    </a:lnTo>
                    <a:lnTo>
                      <a:pt x="160" y="440"/>
                    </a:lnTo>
                    <a:lnTo>
                      <a:pt x="158" y="442"/>
                    </a:lnTo>
                    <a:lnTo>
                      <a:pt x="156" y="444"/>
                    </a:lnTo>
                    <a:lnTo>
                      <a:pt x="153" y="448"/>
                    </a:lnTo>
                    <a:lnTo>
                      <a:pt x="151" y="452"/>
                    </a:lnTo>
                    <a:lnTo>
                      <a:pt x="147" y="456"/>
                    </a:lnTo>
                    <a:lnTo>
                      <a:pt x="147" y="461"/>
                    </a:lnTo>
                    <a:lnTo>
                      <a:pt x="147" y="468"/>
                    </a:lnTo>
                    <a:lnTo>
                      <a:pt x="147" y="474"/>
                    </a:lnTo>
                    <a:lnTo>
                      <a:pt x="147" y="480"/>
                    </a:lnTo>
                    <a:lnTo>
                      <a:pt x="147" y="487"/>
                    </a:lnTo>
                    <a:lnTo>
                      <a:pt x="146" y="493"/>
                    </a:lnTo>
                    <a:lnTo>
                      <a:pt x="146" y="499"/>
                    </a:lnTo>
                    <a:lnTo>
                      <a:pt x="145" y="506"/>
                    </a:lnTo>
                    <a:lnTo>
                      <a:pt x="143" y="513"/>
                    </a:lnTo>
                    <a:lnTo>
                      <a:pt x="143" y="520"/>
                    </a:lnTo>
                    <a:lnTo>
                      <a:pt x="141" y="525"/>
                    </a:lnTo>
                    <a:lnTo>
                      <a:pt x="139" y="532"/>
                    </a:lnTo>
                    <a:lnTo>
                      <a:pt x="136" y="537"/>
                    </a:lnTo>
                    <a:lnTo>
                      <a:pt x="134" y="543"/>
                    </a:lnTo>
                    <a:lnTo>
                      <a:pt x="131" y="549"/>
                    </a:lnTo>
                    <a:lnTo>
                      <a:pt x="128" y="553"/>
                    </a:lnTo>
                    <a:lnTo>
                      <a:pt x="7" y="549"/>
                    </a:lnTo>
                    <a:lnTo>
                      <a:pt x="7" y="539"/>
                    </a:lnTo>
                    <a:lnTo>
                      <a:pt x="7" y="530"/>
                    </a:lnTo>
                    <a:lnTo>
                      <a:pt x="6" y="521"/>
                    </a:lnTo>
                    <a:lnTo>
                      <a:pt x="5" y="510"/>
                    </a:lnTo>
                    <a:lnTo>
                      <a:pt x="4" y="501"/>
                    </a:lnTo>
                    <a:lnTo>
                      <a:pt x="2" y="492"/>
                    </a:lnTo>
                    <a:lnTo>
                      <a:pt x="1" y="482"/>
                    </a:lnTo>
                    <a:lnTo>
                      <a:pt x="1" y="472"/>
                    </a:lnTo>
                    <a:lnTo>
                      <a:pt x="0" y="463"/>
                    </a:lnTo>
                    <a:lnTo>
                      <a:pt x="0" y="453"/>
                    </a:lnTo>
                    <a:lnTo>
                      <a:pt x="0" y="442"/>
                    </a:lnTo>
                    <a:lnTo>
                      <a:pt x="1" y="433"/>
                    </a:lnTo>
                    <a:lnTo>
                      <a:pt x="3" y="423"/>
                    </a:lnTo>
                    <a:lnTo>
                      <a:pt x="5" y="413"/>
                    </a:lnTo>
                    <a:lnTo>
                      <a:pt x="8" y="402"/>
                    </a:lnTo>
                    <a:lnTo>
                      <a:pt x="12" y="392"/>
                    </a:lnTo>
                    <a:lnTo>
                      <a:pt x="18" y="388"/>
                    </a:lnTo>
                    <a:lnTo>
                      <a:pt x="24" y="386"/>
                    </a:lnTo>
                    <a:lnTo>
                      <a:pt x="30" y="384"/>
                    </a:lnTo>
                    <a:lnTo>
                      <a:pt x="37" y="383"/>
                    </a:lnTo>
                    <a:lnTo>
                      <a:pt x="45" y="384"/>
                    </a:lnTo>
                    <a:lnTo>
                      <a:pt x="52" y="385"/>
                    </a:lnTo>
                    <a:lnTo>
                      <a:pt x="59" y="387"/>
                    </a:lnTo>
                    <a:lnTo>
                      <a:pt x="66" y="389"/>
                    </a:lnTo>
                    <a:lnTo>
                      <a:pt x="73" y="392"/>
                    </a:lnTo>
                    <a:lnTo>
                      <a:pt x="80" y="396"/>
                    </a:lnTo>
                    <a:lnTo>
                      <a:pt x="87" y="400"/>
                    </a:lnTo>
                    <a:lnTo>
                      <a:pt x="94" y="403"/>
                    </a:lnTo>
                    <a:lnTo>
                      <a:pt x="100" y="407"/>
                    </a:lnTo>
                    <a:lnTo>
                      <a:pt x="107" y="411"/>
                    </a:lnTo>
                    <a:lnTo>
                      <a:pt x="113" y="415"/>
                    </a:lnTo>
                    <a:lnTo>
                      <a:pt x="120" y="417"/>
                    </a:lnTo>
                    <a:lnTo>
                      <a:pt x="136" y="417"/>
                    </a:lnTo>
                    <a:lnTo>
                      <a:pt x="143" y="412"/>
                    </a:lnTo>
                    <a:lnTo>
                      <a:pt x="151" y="406"/>
                    </a:lnTo>
                    <a:lnTo>
                      <a:pt x="156" y="399"/>
                    </a:lnTo>
                    <a:lnTo>
                      <a:pt x="160" y="391"/>
                    </a:lnTo>
                    <a:lnTo>
                      <a:pt x="163" y="383"/>
                    </a:lnTo>
                    <a:lnTo>
                      <a:pt x="165" y="373"/>
                    </a:lnTo>
                    <a:lnTo>
                      <a:pt x="166" y="363"/>
                    </a:lnTo>
                    <a:lnTo>
                      <a:pt x="166" y="353"/>
                    </a:lnTo>
                    <a:lnTo>
                      <a:pt x="166" y="343"/>
                    </a:lnTo>
                    <a:lnTo>
                      <a:pt x="166" y="333"/>
                    </a:lnTo>
                    <a:lnTo>
                      <a:pt x="164" y="321"/>
                    </a:lnTo>
                    <a:lnTo>
                      <a:pt x="163" y="311"/>
                    </a:lnTo>
                    <a:lnTo>
                      <a:pt x="161" y="301"/>
                    </a:lnTo>
                    <a:lnTo>
                      <a:pt x="159" y="290"/>
                    </a:lnTo>
                    <a:lnTo>
                      <a:pt x="158" y="280"/>
                    </a:lnTo>
                    <a:lnTo>
                      <a:pt x="156" y="270"/>
                    </a:lnTo>
                    <a:lnTo>
                      <a:pt x="39" y="241"/>
                    </a:lnTo>
                    <a:lnTo>
                      <a:pt x="63" y="135"/>
                    </a:lnTo>
                    <a:lnTo>
                      <a:pt x="71" y="135"/>
                    </a:lnTo>
                    <a:lnTo>
                      <a:pt x="79" y="136"/>
                    </a:lnTo>
                    <a:lnTo>
                      <a:pt x="87" y="137"/>
                    </a:lnTo>
                    <a:lnTo>
                      <a:pt x="96" y="139"/>
                    </a:lnTo>
                    <a:lnTo>
                      <a:pt x="104" y="141"/>
                    </a:lnTo>
                    <a:lnTo>
                      <a:pt x="113" y="143"/>
                    </a:lnTo>
                    <a:lnTo>
                      <a:pt x="120" y="144"/>
                    </a:lnTo>
                    <a:lnTo>
                      <a:pt x="129" y="146"/>
                    </a:lnTo>
                    <a:lnTo>
                      <a:pt x="137" y="147"/>
                    </a:lnTo>
                    <a:lnTo>
                      <a:pt x="146" y="147"/>
                    </a:lnTo>
                    <a:lnTo>
                      <a:pt x="154" y="147"/>
                    </a:lnTo>
                    <a:lnTo>
                      <a:pt x="162" y="146"/>
                    </a:lnTo>
                    <a:lnTo>
                      <a:pt x="170" y="144"/>
                    </a:lnTo>
                    <a:lnTo>
                      <a:pt x="177" y="141"/>
                    </a:lnTo>
                    <a:lnTo>
                      <a:pt x="185" y="136"/>
                    </a:lnTo>
                    <a:lnTo>
                      <a:pt x="192" y="132"/>
                    </a:lnTo>
                    <a:lnTo>
                      <a:pt x="195" y="128"/>
                    </a:lnTo>
                    <a:lnTo>
                      <a:pt x="197" y="125"/>
                    </a:lnTo>
                    <a:lnTo>
                      <a:pt x="200" y="121"/>
                    </a:lnTo>
                    <a:lnTo>
                      <a:pt x="204" y="118"/>
                    </a:lnTo>
                    <a:lnTo>
                      <a:pt x="206" y="114"/>
                    </a:lnTo>
                    <a:lnTo>
                      <a:pt x="210" y="108"/>
                    </a:lnTo>
                    <a:lnTo>
                      <a:pt x="212" y="104"/>
                    </a:lnTo>
                    <a:lnTo>
                      <a:pt x="216" y="97"/>
                    </a:lnTo>
                    <a:lnTo>
                      <a:pt x="216" y="92"/>
                    </a:lnTo>
                    <a:lnTo>
                      <a:pt x="214" y="86"/>
                    </a:lnTo>
                    <a:lnTo>
                      <a:pt x="214" y="80"/>
                    </a:lnTo>
                    <a:lnTo>
                      <a:pt x="212" y="76"/>
                    </a:lnTo>
                    <a:lnTo>
                      <a:pt x="211" y="69"/>
                    </a:lnTo>
                    <a:lnTo>
                      <a:pt x="210" y="65"/>
                    </a:lnTo>
                    <a:lnTo>
                      <a:pt x="209" y="58"/>
                    </a:lnTo>
                    <a:lnTo>
                      <a:pt x="208" y="53"/>
                    </a:lnTo>
                    <a:lnTo>
                      <a:pt x="207" y="47"/>
                    </a:lnTo>
                    <a:lnTo>
                      <a:pt x="206" y="41"/>
                    </a:lnTo>
                    <a:lnTo>
                      <a:pt x="206" y="35"/>
                    </a:lnTo>
                    <a:lnTo>
                      <a:pt x="207" y="29"/>
                    </a:lnTo>
                    <a:lnTo>
                      <a:pt x="208" y="24"/>
                    </a:lnTo>
                    <a:lnTo>
                      <a:pt x="210" y="17"/>
                    </a:lnTo>
                    <a:lnTo>
                      <a:pt x="212" y="11"/>
                    </a:lnTo>
                    <a:lnTo>
                      <a:pt x="216" y="5"/>
                    </a:lnTo>
                    <a:lnTo>
                      <a:pt x="221" y="2"/>
                    </a:lnTo>
                    <a:lnTo>
                      <a:pt x="226" y="1"/>
                    </a:lnTo>
                    <a:lnTo>
                      <a:pt x="233" y="0"/>
                    </a:lnTo>
                    <a:lnTo>
                      <a:pt x="239" y="0"/>
                    </a:lnTo>
                    <a:lnTo>
                      <a:pt x="245" y="0"/>
                    </a:lnTo>
                    <a:lnTo>
                      <a:pt x="251" y="0"/>
                    </a:lnTo>
                    <a:lnTo>
                      <a:pt x="258" y="1"/>
                    </a:lnTo>
                    <a:lnTo>
                      <a:pt x="264" y="3"/>
                    </a:lnTo>
                    <a:lnTo>
                      <a:pt x="272" y="5"/>
                    </a:lnTo>
                    <a:lnTo>
                      <a:pt x="278" y="8"/>
                    </a:lnTo>
                    <a:lnTo>
                      <a:pt x="284" y="11"/>
                    </a:lnTo>
                    <a:lnTo>
                      <a:pt x="290" y="13"/>
                    </a:lnTo>
                    <a:lnTo>
                      <a:pt x="296" y="17"/>
                    </a:lnTo>
                    <a:lnTo>
                      <a:pt x="302" y="21"/>
                    </a:lnTo>
                    <a:lnTo>
                      <a:pt x="307" y="26"/>
                    </a:lnTo>
                    <a:lnTo>
                      <a:pt x="311" y="30"/>
                    </a:lnTo>
                    <a:lnTo>
                      <a:pt x="316" y="38"/>
                    </a:lnTo>
                    <a:lnTo>
                      <a:pt x="318" y="44"/>
                    </a:lnTo>
                    <a:lnTo>
                      <a:pt x="319" y="52"/>
                    </a:lnTo>
                    <a:lnTo>
                      <a:pt x="318" y="59"/>
                    </a:lnTo>
                    <a:lnTo>
                      <a:pt x="317" y="66"/>
                    </a:lnTo>
                    <a:lnTo>
                      <a:pt x="314" y="73"/>
                    </a:lnTo>
                    <a:lnTo>
                      <a:pt x="311" y="80"/>
                    </a:lnTo>
                    <a:lnTo>
                      <a:pt x="308" y="87"/>
                    </a:lnTo>
                    <a:lnTo>
                      <a:pt x="304" y="94"/>
                    </a:lnTo>
                    <a:lnTo>
                      <a:pt x="301" y="102"/>
                    </a:lnTo>
                    <a:lnTo>
                      <a:pt x="297" y="110"/>
                    </a:lnTo>
                    <a:lnTo>
                      <a:pt x="294" y="118"/>
                    </a:lnTo>
                    <a:lnTo>
                      <a:pt x="294" y="125"/>
                    </a:lnTo>
                    <a:lnTo>
                      <a:pt x="293" y="133"/>
                    </a:lnTo>
                    <a:lnTo>
                      <a:pt x="294" y="140"/>
                    </a:lnTo>
                    <a:lnTo>
                      <a:pt x="295" y="147"/>
                    </a:lnTo>
                    <a:lnTo>
                      <a:pt x="302" y="158"/>
                    </a:lnTo>
                    <a:lnTo>
                      <a:pt x="309" y="165"/>
                    </a:lnTo>
                    <a:lnTo>
                      <a:pt x="317" y="172"/>
                    </a:lnTo>
                    <a:lnTo>
                      <a:pt x="327" y="176"/>
                    </a:lnTo>
                    <a:lnTo>
                      <a:pt x="337" y="181"/>
                    </a:lnTo>
                    <a:lnTo>
                      <a:pt x="347" y="183"/>
                    </a:lnTo>
                    <a:lnTo>
                      <a:pt x="357" y="186"/>
                    </a:lnTo>
                    <a:lnTo>
                      <a:pt x="369" y="187"/>
                    </a:lnTo>
                    <a:lnTo>
                      <a:pt x="380" y="188"/>
                    </a:lnTo>
                    <a:lnTo>
                      <a:pt x="392" y="188"/>
                    </a:lnTo>
                    <a:lnTo>
                      <a:pt x="403" y="189"/>
                    </a:lnTo>
                    <a:lnTo>
                      <a:pt x="415" y="189"/>
                    </a:lnTo>
                    <a:lnTo>
                      <a:pt x="427" y="190"/>
                    </a:lnTo>
                    <a:lnTo>
                      <a:pt x="438" y="191"/>
                    </a:lnTo>
                    <a:lnTo>
                      <a:pt x="450" y="192"/>
                    </a:lnTo>
                    <a:lnTo>
                      <a:pt x="461" y="195"/>
                    </a:lnTo>
                    <a:lnTo>
                      <a:pt x="431" y="329"/>
                    </a:lnTo>
                    <a:lnTo>
                      <a:pt x="424" y="334"/>
                    </a:lnTo>
                    <a:lnTo>
                      <a:pt x="416" y="336"/>
                    </a:lnTo>
                    <a:lnTo>
                      <a:pt x="408" y="338"/>
                    </a:lnTo>
                    <a:lnTo>
                      <a:pt x="401" y="338"/>
                    </a:lnTo>
                    <a:lnTo>
                      <a:pt x="393" y="337"/>
                    </a:lnTo>
                    <a:lnTo>
                      <a:pt x="385" y="336"/>
                    </a:lnTo>
                    <a:lnTo>
                      <a:pt x="377" y="334"/>
                    </a:lnTo>
                    <a:lnTo>
                      <a:pt x="370" y="331"/>
                    </a:lnTo>
                    <a:lnTo>
                      <a:pt x="361" y="327"/>
                    </a:lnTo>
                    <a:lnTo>
                      <a:pt x="353" y="325"/>
                    </a:lnTo>
                    <a:lnTo>
                      <a:pt x="345" y="321"/>
                    </a:lnTo>
                    <a:lnTo>
                      <a:pt x="337" y="319"/>
                    </a:lnTo>
                    <a:lnTo>
                      <a:pt x="328" y="317"/>
                    </a:lnTo>
                    <a:lnTo>
                      <a:pt x="320" y="316"/>
                    </a:lnTo>
                    <a:lnTo>
                      <a:pt x="311" y="315"/>
                    </a:lnTo>
                    <a:lnTo>
                      <a:pt x="303" y="316"/>
                    </a:lnTo>
                    <a:lnTo>
                      <a:pt x="297" y="319"/>
                    </a:lnTo>
                    <a:lnTo>
                      <a:pt x="291" y="323"/>
                    </a:lnTo>
                    <a:lnTo>
                      <a:pt x="286" y="327"/>
                    </a:lnTo>
                    <a:lnTo>
                      <a:pt x="281" y="333"/>
                    </a:lnTo>
                    <a:lnTo>
                      <a:pt x="277" y="339"/>
                    </a:lnTo>
                    <a:lnTo>
                      <a:pt x="274" y="346"/>
                    </a:lnTo>
                    <a:lnTo>
                      <a:pt x="271" y="353"/>
                    </a:lnTo>
                    <a:lnTo>
                      <a:pt x="268" y="361"/>
                    </a:lnTo>
                    <a:lnTo>
                      <a:pt x="266" y="368"/>
                    </a:lnTo>
                    <a:lnTo>
                      <a:pt x="264" y="376"/>
                    </a:lnTo>
                    <a:lnTo>
                      <a:pt x="264" y="385"/>
                    </a:lnTo>
                    <a:lnTo>
                      <a:pt x="263" y="393"/>
                    </a:lnTo>
                    <a:lnTo>
                      <a:pt x="263" y="402"/>
                    </a:lnTo>
                    <a:lnTo>
                      <a:pt x="263" y="410"/>
                    </a:lnTo>
                    <a:lnTo>
                      <a:pt x="264" y="418"/>
                    </a:lnTo>
                    <a:lnTo>
                      <a:pt x="264" y="427"/>
                    </a:lnTo>
                    <a:lnTo>
                      <a:pt x="268" y="438"/>
                    </a:lnTo>
                    <a:lnTo>
                      <a:pt x="273" y="446"/>
                    </a:lnTo>
                    <a:lnTo>
                      <a:pt x="279" y="454"/>
                    </a:lnTo>
                    <a:lnTo>
                      <a:pt x="286" y="457"/>
                    </a:lnTo>
                    <a:lnTo>
                      <a:pt x="293" y="461"/>
                    </a:lnTo>
                    <a:lnTo>
                      <a:pt x="300" y="463"/>
                    </a:lnTo>
                    <a:lnTo>
                      <a:pt x="308" y="464"/>
                    </a:lnTo>
                    <a:lnTo>
                      <a:pt x="317" y="464"/>
                    </a:lnTo>
                    <a:lnTo>
                      <a:pt x="326" y="463"/>
                    </a:lnTo>
                    <a:lnTo>
                      <a:pt x="335" y="463"/>
                    </a:lnTo>
                    <a:lnTo>
                      <a:pt x="344" y="462"/>
                    </a:lnTo>
                    <a:lnTo>
                      <a:pt x="354" y="463"/>
                    </a:lnTo>
                    <a:lnTo>
                      <a:pt x="363" y="463"/>
                    </a:lnTo>
                    <a:lnTo>
                      <a:pt x="373" y="465"/>
                    </a:lnTo>
                    <a:lnTo>
                      <a:pt x="383" y="468"/>
                    </a:lnTo>
                    <a:lnTo>
                      <a:pt x="392" y="473"/>
                    </a:lnTo>
                    <a:lnTo>
                      <a:pt x="395" y="482"/>
                    </a:lnTo>
                    <a:lnTo>
                      <a:pt x="398" y="491"/>
                    </a:lnTo>
                    <a:lnTo>
                      <a:pt x="400" y="499"/>
                    </a:lnTo>
                    <a:lnTo>
                      <a:pt x="401" y="509"/>
                    </a:lnTo>
                    <a:lnTo>
                      <a:pt x="403" y="518"/>
                    </a:lnTo>
                    <a:lnTo>
                      <a:pt x="404" y="527"/>
                    </a:lnTo>
                    <a:lnTo>
                      <a:pt x="404" y="536"/>
                    </a:lnTo>
                    <a:lnTo>
                      <a:pt x="403" y="547"/>
                    </a:lnTo>
                    <a:lnTo>
                      <a:pt x="403" y="555"/>
                    </a:lnTo>
                    <a:lnTo>
                      <a:pt x="401" y="564"/>
                    </a:lnTo>
                    <a:lnTo>
                      <a:pt x="400" y="574"/>
                    </a:lnTo>
                    <a:lnTo>
                      <a:pt x="398" y="583"/>
                    </a:lnTo>
                    <a:lnTo>
                      <a:pt x="396" y="591"/>
                    </a:lnTo>
                    <a:lnTo>
                      <a:pt x="393" y="600"/>
                    </a:lnTo>
                    <a:lnTo>
                      <a:pt x="391" y="608"/>
                    </a:lnTo>
                    <a:lnTo>
                      <a:pt x="388" y="617"/>
                    </a:lnTo>
                    <a:lnTo>
                      <a:pt x="384" y="617"/>
                    </a:lnTo>
                  </a:path>
                </a:pathLst>
              </a:custGeom>
              <a:grpFill/>
              <a:ln>
                <a:noFill/>
              </a:ln>
              <a:effectLst>
                <a:prstShdw prst="shdw17" dist="17961" dir="2700000">
                  <a:schemeClr val="bg1">
                    <a:gamma/>
                    <a:shade val="60000"/>
                    <a:invGamma/>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19" name="Freeform 6"/>
              <p:cNvSpPr>
                <a:spLocks/>
              </p:cNvSpPr>
              <p:nvPr/>
            </p:nvSpPr>
            <p:spPr bwMode="grayWhite">
              <a:xfrm>
                <a:off x="89027" y="2084769"/>
                <a:ext cx="990600" cy="588963"/>
              </a:xfrm>
              <a:custGeom>
                <a:avLst/>
                <a:gdLst>
                  <a:gd name="T0" fmla="*/ 186 w 624"/>
                  <a:gd name="T1" fmla="*/ 342 h 371"/>
                  <a:gd name="T2" fmla="*/ 175 w 624"/>
                  <a:gd name="T3" fmla="*/ 308 h 371"/>
                  <a:gd name="T4" fmla="*/ 149 w 624"/>
                  <a:gd name="T5" fmla="*/ 280 h 371"/>
                  <a:gd name="T6" fmla="*/ 124 w 624"/>
                  <a:gd name="T7" fmla="*/ 270 h 371"/>
                  <a:gd name="T8" fmla="*/ 104 w 624"/>
                  <a:gd name="T9" fmla="*/ 269 h 371"/>
                  <a:gd name="T10" fmla="*/ 10 w 624"/>
                  <a:gd name="T11" fmla="*/ 290 h 371"/>
                  <a:gd name="T12" fmla="*/ 3 w 624"/>
                  <a:gd name="T13" fmla="*/ 264 h 371"/>
                  <a:gd name="T14" fmla="*/ 0 w 624"/>
                  <a:gd name="T15" fmla="*/ 236 h 371"/>
                  <a:gd name="T16" fmla="*/ 4 w 624"/>
                  <a:gd name="T17" fmla="*/ 214 h 371"/>
                  <a:gd name="T18" fmla="*/ 22 w 624"/>
                  <a:gd name="T19" fmla="*/ 200 h 371"/>
                  <a:gd name="T20" fmla="*/ 53 w 624"/>
                  <a:gd name="T21" fmla="*/ 200 h 371"/>
                  <a:gd name="T22" fmla="*/ 90 w 624"/>
                  <a:gd name="T23" fmla="*/ 208 h 371"/>
                  <a:gd name="T24" fmla="*/ 126 w 624"/>
                  <a:gd name="T25" fmla="*/ 190 h 371"/>
                  <a:gd name="T26" fmla="*/ 144 w 624"/>
                  <a:gd name="T27" fmla="*/ 33 h 371"/>
                  <a:gd name="T28" fmla="*/ 174 w 624"/>
                  <a:gd name="T29" fmla="*/ 28 h 371"/>
                  <a:gd name="T30" fmla="*/ 206 w 624"/>
                  <a:gd name="T31" fmla="*/ 31 h 371"/>
                  <a:gd name="T32" fmla="*/ 230 w 624"/>
                  <a:gd name="T33" fmla="*/ 57 h 371"/>
                  <a:gd name="T34" fmla="*/ 236 w 624"/>
                  <a:gd name="T35" fmla="*/ 99 h 371"/>
                  <a:gd name="T36" fmla="*/ 249 w 624"/>
                  <a:gd name="T37" fmla="*/ 138 h 371"/>
                  <a:gd name="T38" fmla="*/ 293 w 624"/>
                  <a:gd name="T39" fmla="*/ 159 h 371"/>
                  <a:gd name="T40" fmla="*/ 345 w 624"/>
                  <a:gd name="T41" fmla="*/ 148 h 371"/>
                  <a:gd name="T42" fmla="*/ 366 w 624"/>
                  <a:gd name="T43" fmla="*/ 119 h 371"/>
                  <a:gd name="T44" fmla="*/ 361 w 624"/>
                  <a:gd name="T45" fmla="*/ 91 h 371"/>
                  <a:gd name="T46" fmla="*/ 352 w 624"/>
                  <a:gd name="T47" fmla="*/ 62 h 371"/>
                  <a:gd name="T48" fmla="*/ 363 w 624"/>
                  <a:gd name="T49" fmla="*/ 34 h 371"/>
                  <a:gd name="T50" fmla="*/ 398 w 624"/>
                  <a:gd name="T51" fmla="*/ 17 h 371"/>
                  <a:gd name="T52" fmla="*/ 439 w 624"/>
                  <a:gd name="T53" fmla="*/ 7 h 371"/>
                  <a:gd name="T54" fmla="*/ 474 w 624"/>
                  <a:gd name="T55" fmla="*/ 5 h 371"/>
                  <a:gd name="T56" fmla="*/ 479 w 624"/>
                  <a:gd name="T57" fmla="*/ 37 h 371"/>
                  <a:gd name="T58" fmla="*/ 483 w 624"/>
                  <a:gd name="T59" fmla="*/ 70 h 371"/>
                  <a:gd name="T60" fmla="*/ 507 w 624"/>
                  <a:gd name="T61" fmla="*/ 97 h 371"/>
                  <a:gd name="T62" fmla="*/ 535 w 624"/>
                  <a:gd name="T63" fmla="*/ 101 h 371"/>
                  <a:gd name="T64" fmla="*/ 566 w 624"/>
                  <a:gd name="T65" fmla="*/ 94 h 371"/>
                  <a:gd name="T66" fmla="*/ 598 w 624"/>
                  <a:gd name="T67" fmla="*/ 94 h 371"/>
                  <a:gd name="T68" fmla="*/ 620 w 624"/>
                  <a:gd name="T69" fmla="*/ 125 h 371"/>
                  <a:gd name="T70" fmla="*/ 621 w 624"/>
                  <a:gd name="T71" fmla="*/ 162 h 371"/>
                  <a:gd name="T72" fmla="*/ 608 w 624"/>
                  <a:gd name="T73" fmla="*/ 178 h 371"/>
                  <a:gd name="T74" fmla="*/ 573 w 624"/>
                  <a:gd name="T75" fmla="*/ 183 h 371"/>
                  <a:gd name="T76" fmla="*/ 524 w 624"/>
                  <a:gd name="T77" fmla="*/ 186 h 371"/>
                  <a:gd name="T78" fmla="*/ 514 w 624"/>
                  <a:gd name="T79" fmla="*/ 197 h 371"/>
                  <a:gd name="T80" fmla="*/ 519 w 624"/>
                  <a:gd name="T81" fmla="*/ 333 h 371"/>
                  <a:gd name="T82" fmla="*/ 486 w 624"/>
                  <a:gd name="T83" fmla="*/ 342 h 371"/>
                  <a:gd name="T84" fmla="*/ 449 w 624"/>
                  <a:gd name="T85" fmla="*/ 344 h 371"/>
                  <a:gd name="T86" fmla="*/ 412 w 624"/>
                  <a:gd name="T87" fmla="*/ 338 h 371"/>
                  <a:gd name="T88" fmla="*/ 402 w 624"/>
                  <a:gd name="T89" fmla="*/ 311 h 371"/>
                  <a:gd name="T90" fmla="*/ 402 w 624"/>
                  <a:gd name="T91" fmla="*/ 283 h 371"/>
                  <a:gd name="T92" fmla="*/ 397 w 624"/>
                  <a:gd name="T93" fmla="*/ 254 h 371"/>
                  <a:gd name="T94" fmla="*/ 367 w 624"/>
                  <a:gd name="T95" fmla="*/ 236 h 371"/>
                  <a:gd name="T96" fmla="*/ 329 w 624"/>
                  <a:gd name="T97" fmla="*/ 237 h 371"/>
                  <a:gd name="T98" fmla="*/ 289 w 624"/>
                  <a:gd name="T99" fmla="*/ 248 h 371"/>
                  <a:gd name="T100" fmla="*/ 263 w 624"/>
                  <a:gd name="T101" fmla="*/ 264 h 371"/>
                  <a:gd name="T102" fmla="*/ 262 w 624"/>
                  <a:gd name="T103" fmla="*/ 293 h 371"/>
                  <a:gd name="T104" fmla="*/ 276 w 624"/>
                  <a:gd name="T105" fmla="*/ 322 h 371"/>
                  <a:gd name="T106" fmla="*/ 257 w 624"/>
                  <a:gd name="T107" fmla="*/ 360 h 371"/>
                  <a:gd name="T108" fmla="*/ 210 w 624"/>
                  <a:gd name="T109" fmla="*/ 364 h 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24" h="371">
                    <a:moveTo>
                      <a:pt x="191" y="370"/>
                    </a:moveTo>
                    <a:lnTo>
                      <a:pt x="190" y="363"/>
                    </a:lnTo>
                    <a:lnTo>
                      <a:pt x="189" y="356"/>
                    </a:lnTo>
                    <a:lnTo>
                      <a:pt x="188" y="349"/>
                    </a:lnTo>
                    <a:lnTo>
                      <a:pt x="186" y="342"/>
                    </a:lnTo>
                    <a:lnTo>
                      <a:pt x="185" y="335"/>
                    </a:lnTo>
                    <a:lnTo>
                      <a:pt x="182" y="328"/>
                    </a:lnTo>
                    <a:lnTo>
                      <a:pt x="181" y="321"/>
                    </a:lnTo>
                    <a:lnTo>
                      <a:pt x="178" y="315"/>
                    </a:lnTo>
                    <a:lnTo>
                      <a:pt x="175" y="308"/>
                    </a:lnTo>
                    <a:lnTo>
                      <a:pt x="171" y="302"/>
                    </a:lnTo>
                    <a:lnTo>
                      <a:pt x="167" y="296"/>
                    </a:lnTo>
                    <a:lnTo>
                      <a:pt x="162" y="290"/>
                    </a:lnTo>
                    <a:lnTo>
                      <a:pt x="156" y="285"/>
                    </a:lnTo>
                    <a:lnTo>
                      <a:pt x="149" y="280"/>
                    </a:lnTo>
                    <a:lnTo>
                      <a:pt x="143" y="276"/>
                    </a:lnTo>
                    <a:lnTo>
                      <a:pt x="134" y="273"/>
                    </a:lnTo>
                    <a:lnTo>
                      <a:pt x="131" y="271"/>
                    </a:lnTo>
                    <a:lnTo>
                      <a:pt x="128" y="270"/>
                    </a:lnTo>
                    <a:lnTo>
                      <a:pt x="124" y="270"/>
                    </a:lnTo>
                    <a:lnTo>
                      <a:pt x="121" y="270"/>
                    </a:lnTo>
                    <a:lnTo>
                      <a:pt x="117" y="270"/>
                    </a:lnTo>
                    <a:lnTo>
                      <a:pt x="113" y="271"/>
                    </a:lnTo>
                    <a:lnTo>
                      <a:pt x="109" y="270"/>
                    </a:lnTo>
                    <a:lnTo>
                      <a:pt x="104" y="269"/>
                    </a:lnTo>
                    <a:lnTo>
                      <a:pt x="22" y="307"/>
                    </a:lnTo>
                    <a:lnTo>
                      <a:pt x="19" y="304"/>
                    </a:lnTo>
                    <a:lnTo>
                      <a:pt x="15" y="300"/>
                    </a:lnTo>
                    <a:lnTo>
                      <a:pt x="13" y="296"/>
                    </a:lnTo>
                    <a:lnTo>
                      <a:pt x="10" y="290"/>
                    </a:lnTo>
                    <a:lnTo>
                      <a:pt x="9" y="286"/>
                    </a:lnTo>
                    <a:lnTo>
                      <a:pt x="6" y="280"/>
                    </a:lnTo>
                    <a:lnTo>
                      <a:pt x="5" y="275"/>
                    </a:lnTo>
                    <a:lnTo>
                      <a:pt x="4" y="270"/>
                    </a:lnTo>
                    <a:lnTo>
                      <a:pt x="3" y="264"/>
                    </a:lnTo>
                    <a:lnTo>
                      <a:pt x="2" y="258"/>
                    </a:lnTo>
                    <a:lnTo>
                      <a:pt x="0" y="252"/>
                    </a:lnTo>
                    <a:lnTo>
                      <a:pt x="0" y="246"/>
                    </a:lnTo>
                    <a:lnTo>
                      <a:pt x="0" y="241"/>
                    </a:lnTo>
                    <a:lnTo>
                      <a:pt x="0" y="236"/>
                    </a:lnTo>
                    <a:lnTo>
                      <a:pt x="0" y="229"/>
                    </a:lnTo>
                    <a:lnTo>
                      <a:pt x="0" y="224"/>
                    </a:lnTo>
                    <a:lnTo>
                      <a:pt x="0" y="221"/>
                    </a:lnTo>
                    <a:lnTo>
                      <a:pt x="2" y="217"/>
                    </a:lnTo>
                    <a:lnTo>
                      <a:pt x="4" y="214"/>
                    </a:lnTo>
                    <a:lnTo>
                      <a:pt x="6" y="211"/>
                    </a:lnTo>
                    <a:lnTo>
                      <a:pt x="9" y="208"/>
                    </a:lnTo>
                    <a:lnTo>
                      <a:pt x="12" y="206"/>
                    </a:lnTo>
                    <a:lnTo>
                      <a:pt x="16" y="203"/>
                    </a:lnTo>
                    <a:lnTo>
                      <a:pt x="22" y="200"/>
                    </a:lnTo>
                    <a:lnTo>
                      <a:pt x="28" y="200"/>
                    </a:lnTo>
                    <a:lnTo>
                      <a:pt x="33" y="200"/>
                    </a:lnTo>
                    <a:lnTo>
                      <a:pt x="40" y="200"/>
                    </a:lnTo>
                    <a:lnTo>
                      <a:pt x="47" y="200"/>
                    </a:lnTo>
                    <a:lnTo>
                      <a:pt x="53" y="200"/>
                    </a:lnTo>
                    <a:lnTo>
                      <a:pt x="60" y="201"/>
                    </a:lnTo>
                    <a:lnTo>
                      <a:pt x="67" y="204"/>
                    </a:lnTo>
                    <a:lnTo>
                      <a:pt x="74" y="207"/>
                    </a:lnTo>
                    <a:lnTo>
                      <a:pt x="81" y="208"/>
                    </a:lnTo>
                    <a:lnTo>
                      <a:pt x="90" y="208"/>
                    </a:lnTo>
                    <a:lnTo>
                      <a:pt x="97" y="207"/>
                    </a:lnTo>
                    <a:lnTo>
                      <a:pt x="105" y="204"/>
                    </a:lnTo>
                    <a:lnTo>
                      <a:pt x="113" y="200"/>
                    </a:lnTo>
                    <a:lnTo>
                      <a:pt x="119" y="196"/>
                    </a:lnTo>
                    <a:lnTo>
                      <a:pt x="126" y="190"/>
                    </a:lnTo>
                    <a:lnTo>
                      <a:pt x="131" y="183"/>
                    </a:lnTo>
                    <a:lnTo>
                      <a:pt x="127" y="35"/>
                    </a:lnTo>
                    <a:lnTo>
                      <a:pt x="133" y="35"/>
                    </a:lnTo>
                    <a:lnTo>
                      <a:pt x="138" y="34"/>
                    </a:lnTo>
                    <a:lnTo>
                      <a:pt x="144" y="33"/>
                    </a:lnTo>
                    <a:lnTo>
                      <a:pt x="150" y="32"/>
                    </a:lnTo>
                    <a:lnTo>
                      <a:pt x="156" y="31"/>
                    </a:lnTo>
                    <a:lnTo>
                      <a:pt x="162" y="30"/>
                    </a:lnTo>
                    <a:lnTo>
                      <a:pt x="168" y="29"/>
                    </a:lnTo>
                    <a:lnTo>
                      <a:pt x="174" y="28"/>
                    </a:lnTo>
                    <a:lnTo>
                      <a:pt x="181" y="28"/>
                    </a:lnTo>
                    <a:lnTo>
                      <a:pt x="186" y="28"/>
                    </a:lnTo>
                    <a:lnTo>
                      <a:pt x="193" y="28"/>
                    </a:lnTo>
                    <a:lnTo>
                      <a:pt x="199" y="30"/>
                    </a:lnTo>
                    <a:lnTo>
                      <a:pt x="206" y="31"/>
                    </a:lnTo>
                    <a:lnTo>
                      <a:pt x="211" y="34"/>
                    </a:lnTo>
                    <a:lnTo>
                      <a:pt x="218" y="37"/>
                    </a:lnTo>
                    <a:lnTo>
                      <a:pt x="225" y="41"/>
                    </a:lnTo>
                    <a:lnTo>
                      <a:pt x="228" y="48"/>
                    </a:lnTo>
                    <a:lnTo>
                      <a:pt x="230" y="57"/>
                    </a:lnTo>
                    <a:lnTo>
                      <a:pt x="232" y="65"/>
                    </a:lnTo>
                    <a:lnTo>
                      <a:pt x="234" y="73"/>
                    </a:lnTo>
                    <a:lnTo>
                      <a:pt x="234" y="82"/>
                    </a:lnTo>
                    <a:lnTo>
                      <a:pt x="235" y="91"/>
                    </a:lnTo>
                    <a:lnTo>
                      <a:pt x="236" y="99"/>
                    </a:lnTo>
                    <a:lnTo>
                      <a:pt x="238" y="108"/>
                    </a:lnTo>
                    <a:lnTo>
                      <a:pt x="239" y="116"/>
                    </a:lnTo>
                    <a:lnTo>
                      <a:pt x="242" y="124"/>
                    </a:lnTo>
                    <a:lnTo>
                      <a:pt x="245" y="131"/>
                    </a:lnTo>
                    <a:lnTo>
                      <a:pt x="249" y="138"/>
                    </a:lnTo>
                    <a:lnTo>
                      <a:pt x="256" y="145"/>
                    </a:lnTo>
                    <a:lnTo>
                      <a:pt x="263" y="150"/>
                    </a:lnTo>
                    <a:lnTo>
                      <a:pt x="273" y="155"/>
                    </a:lnTo>
                    <a:lnTo>
                      <a:pt x="284" y="159"/>
                    </a:lnTo>
                    <a:lnTo>
                      <a:pt x="293" y="159"/>
                    </a:lnTo>
                    <a:lnTo>
                      <a:pt x="303" y="159"/>
                    </a:lnTo>
                    <a:lnTo>
                      <a:pt x="314" y="158"/>
                    </a:lnTo>
                    <a:lnTo>
                      <a:pt x="325" y="156"/>
                    </a:lnTo>
                    <a:lnTo>
                      <a:pt x="335" y="152"/>
                    </a:lnTo>
                    <a:lnTo>
                      <a:pt x="345" y="148"/>
                    </a:lnTo>
                    <a:lnTo>
                      <a:pt x="353" y="142"/>
                    </a:lnTo>
                    <a:lnTo>
                      <a:pt x="359" y="134"/>
                    </a:lnTo>
                    <a:lnTo>
                      <a:pt x="363" y="129"/>
                    </a:lnTo>
                    <a:lnTo>
                      <a:pt x="365" y="124"/>
                    </a:lnTo>
                    <a:lnTo>
                      <a:pt x="366" y="119"/>
                    </a:lnTo>
                    <a:lnTo>
                      <a:pt x="366" y="113"/>
                    </a:lnTo>
                    <a:lnTo>
                      <a:pt x="366" y="108"/>
                    </a:lnTo>
                    <a:lnTo>
                      <a:pt x="365" y="102"/>
                    </a:lnTo>
                    <a:lnTo>
                      <a:pt x="364" y="96"/>
                    </a:lnTo>
                    <a:lnTo>
                      <a:pt x="361" y="91"/>
                    </a:lnTo>
                    <a:lnTo>
                      <a:pt x="359" y="86"/>
                    </a:lnTo>
                    <a:lnTo>
                      <a:pt x="357" y="79"/>
                    </a:lnTo>
                    <a:lnTo>
                      <a:pt x="354" y="73"/>
                    </a:lnTo>
                    <a:lnTo>
                      <a:pt x="354" y="68"/>
                    </a:lnTo>
                    <a:lnTo>
                      <a:pt x="352" y="62"/>
                    </a:lnTo>
                    <a:lnTo>
                      <a:pt x="351" y="57"/>
                    </a:lnTo>
                    <a:lnTo>
                      <a:pt x="351" y="51"/>
                    </a:lnTo>
                    <a:lnTo>
                      <a:pt x="352" y="44"/>
                    </a:lnTo>
                    <a:lnTo>
                      <a:pt x="357" y="39"/>
                    </a:lnTo>
                    <a:lnTo>
                      <a:pt x="363" y="34"/>
                    </a:lnTo>
                    <a:lnTo>
                      <a:pt x="369" y="30"/>
                    </a:lnTo>
                    <a:lnTo>
                      <a:pt x="376" y="26"/>
                    </a:lnTo>
                    <a:lnTo>
                      <a:pt x="383" y="22"/>
                    </a:lnTo>
                    <a:lnTo>
                      <a:pt x="391" y="19"/>
                    </a:lnTo>
                    <a:lnTo>
                      <a:pt x="398" y="17"/>
                    </a:lnTo>
                    <a:lnTo>
                      <a:pt x="407" y="14"/>
                    </a:lnTo>
                    <a:lnTo>
                      <a:pt x="414" y="12"/>
                    </a:lnTo>
                    <a:lnTo>
                      <a:pt x="422" y="10"/>
                    </a:lnTo>
                    <a:lnTo>
                      <a:pt x="431" y="9"/>
                    </a:lnTo>
                    <a:lnTo>
                      <a:pt x="439" y="7"/>
                    </a:lnTo>
                    <a:lnTo>
                      <a:pt x="448" y="5"/>
                    </a:lnTo>
                    <a:lnTo>
                      <a:pt x="456" y="3"/>
                    </a:lnTo>
                    <a:lnTo>
                      <a:pt x="464" y="2"/>
                    </a:lnTo>
                    <a:lnTo>
                      <a:pt x="472" y="0"/>
                    </a:lnTo>
                    <a:lnTo>
                      <a:pt x="474" y="5"/>
                    </a:lnTo>
                    <a:lnTo>
                      <a:pt x="476" y="11"/>
                    </a:lnTo>
                    <a:lnTo>
                      <a:pt x="477" y="17"/>
                    </a:lnTo>
                    <a:lnTo>
                      <a:pt x="478" y="24"/>
                    </a:lnTo>
                    <a:lnTo>
                      <a:pt x="478" y="30"/>
                    </a:lnTo>
                    <a:lnTo>
                      <a:pt x="479" y="37"/>
                    </a:lnTo>
                    <a:lnTo>
                      <a:pt x="479" y="44"/>
                    </a:lnTo>
                    <a:lnTo>
                      <a:pt x="479" y="51"/>
                    </a:lnTo>
                    <a:lnTo>
                      <a:pt x="479" y="57"/>
                    </a:lnTo>
                    <a:lnTo>
                      <a:pt x="481" y="64"/>
                    </a:lnTo>
                    <a:lnTo>
                      <a:pt x="483" y="70"/>
                    </a:lnTo>
                    <a:lnTo>
                      <a:pt x="485" y="76"/>
                    </a:lnTo>
                    <a:lnTo>
                      <a:pt x="488" y="82"/>
                    </a:lnTo>
                    <a:lnTo>
                      <a:pt x="493" y="88"/>
                    </a:lnTo>
                    <a:lnTo>
                      <a:pt x="499" y="92"/>
                    </a:lnTo>
                    <a:lnTo>
                      <a:pt x="507" y="97"/>
                    </a:lnTo>
                    <a:lnTo>
                      <a:pt x="512" y="99"/>
                    </a:lnTo>
                    <a:lnTo>
                      <a:pt x="517" y="101"/>
                    </a:lnTo>
                    <a:lnTo>
                      <a:pt x="523" y="102"/>
                    </a:lnTo>
                    <a:lnTo>
                      <a:pt x="529" y="102"/>
                    </a:lnTo>
                    <a:lnTo>
                      <a:pt x="535" y="101"/>
                    </a:lnTo>
                    <a:lnTo>
                      <a:pt x="541" y="99"/>
                    </a:lnTo>
                    <a:lnTo>
                      <a:pt x="547" y="98"/>
                    </a:lnTo>
                    <a:lnTo>
                      <a:pt x="554" y="97"/>
                    </a:lnTo>
                    <a:lnTo>
                      <a:pt x="560" y="95"/>
                    </a:lnTo>
                    <a:lnTo>
                      <a:pt x="566" y="94"/>
                    </a:lnTo>
                    <a:lnTo>
                      <a:pt x="572" y="92"/>
                    </a:lnTo>
                    <a:lnTo>
                      <a:pt x="579" y="92"/>
                    </a:lnTo>
                    <a:lnTo>
                      <a:pt x="584" y="92"/>
                    </a:lnTo>
                    <a:lnTo>
                      <a:pt x="591" y="92"/>
                    </a:lnTo>
                    <a:lnTo>
                      <a:pt x="598" y="94"/>
                    </a:lnTo>
                    <a:lnTo>
                      <a:pt x="603" y="97"/>
                    </a:lnTo>
                    <a:lnTo>
                      <a:pt x="610" y="102"/>
                    </a:lnTo>
                    <a:lnTo>
                      <a:pt x="614" y="109"/>
                    </a:lnTo>
                    <a:lnTo>
                      <a:pt x="618" y="117"/>
                    </a:lnTo>
                    <a:lnTo>
                      <a:pt x="620" y="125"/>
                    </a:lnTo>
                    <a:lnTo>
                      <a:pt x="621" y="133"/>
                    </a:lnTo>
                    <a:lnTo>
                      <a:pt x="622" y="142"/>
                    </a:lnTo>
                    <a:lnTo>
                      <a:pt x="623" y="151"/>
                    </a:lnTo>
                    <a:lnTo>
                      <a:pt x="623" y="159"/>
                    </a:lnTo>
                    <a:lnTo>
                      <a:pt x="621" y="162"/>
                    </a:lnTo>
                    <a:lnTo>
                      <a:pt x="619" y="165"/>
                    </a:lnTo>
                    <a:lnTo>
                      <a:pt x="618" y="169"/>
                    </a:lnTo>
                    <a:lnTo>
                      <a:pt x="615" y="172"/>
                    </a:lnTo>
                    <a:lnTo>
                      <a:pt x="612" y="175"/>
                    </a:lnTo>
                    <a:lnTo>
                      <a:pt x="608" y="178"/>
                    </a:lnTo>
                    <a:lnTo>
                      <a:pt x="604" y="181"/>
                    </a:lnTo>
                    <a:lnTo>
                      <a:pt x="599" y="183"/>
                    </a:lnTo>
                    <a:lnTo>
                      <a:pt x="591" y="184"/>
                    </a:lnTo>
                    <a:lnTo>
                      <a:pt x="582" y="184"/>
                    </a:lnTo>
                    <a:lnTo>
                      <a:pt x="573" y="183"/>
                    </a:lnTo>
                    <a:lnTo>
                      <a:pt x="564" y="182"/>
                    </a:lnTo>
                    <a:lnTo>
                      <a:pt x="554" y="181"/>
                    </a:lnTo>
                    <a:lnTo>
                      <a:pt x="545" y="182"/>
                    </a:lnTo>
                    <a:lnTo>
                      <a:pt x="535" y="183"/>
                    </a:lnTo>
                    <a:lnTo>
                      <a:pt x="524" y="186"/>
                    </a:lnTo>
                    <a:lnTo>
                      <a:pt x="523" y="188"/>
                    </a:lnTo>
                    <a:lnTo>
                      <a:pt x="521" y="191"/>
                    </a:lnTo>
                    <a:lnTo>
                      <a:pt x="519" y="192"/>
                    </a:lnTo>
                    <a:lnTo>
                      <a:pt x="517" y="194"/>
                    </a:lnTo>
                    <a:lnTo>
                      <a:pt x="514" y="197"/>
                    </a:lnTo>
                    <a:lnTo>
                      <a:pt x="512" y="199"/>
                    </a:lnTo>
                    <a:lnTo>
                      <a:pt x="509" y="203"/>
                    </a:lnTo>
                    <a:lnTo>
                      <a:pt x="507" y="207"/>
                    </a:lnTo>
                    <a:lnTo>
                      <a:pt x="524" y="331"/>
                    </a:lnTo>
                    <a:lnTo>
                      <a:pt x="519" y="333"/>
                    </a:lnTo>
                    <a:lnTo>
                      <a:pt x="512" y="335"/>
                    </a:lnTo>
                    <a:lnTo>
                      <a:pt x="507" y="338"/>
                    </a:lnTo>
                    <a:lnTo>
                      <a:pt x="500" y="339"/>
                    </a:lnTo>
                    <a:lnTo>
                      <a:pt x="493" y="341"/>
                    </a:lnTo>
                    <a:lnTo>
                      <a:pt x="486" y="342"/>
                    </a:lnTo>
                    <a:lnTo>
                      <a:pt x="479" y="343"/>
                    </a:lnTo>
                    <a:lnTo>
                      <a:pt x="471" y="344"/>
                    </a:lnTo>
                    <a:lnTo>
                      <a:pt x="464" y="344"/>
                    </a:lnTo>
                    <a:lnTo>
                      <a:pt x="456" y="344"/>
                    </a:lnTo>
                    <a:lnTo>
                      <a:pt x="449" y="344"/>
                    </a:lnTo>
                    <a:lnTo>
                      <a:pt x="441" y="344"/>
                    </a:lnTo>
                    <a:lnTo>
                      <a:pt x="433" y="342"/>
                    </a:lnTo>
                    <a:lnTo>
                      <a:pt x="426" y="341"/>
                    </a:lnTo>
                    <a:lnTo>
                      <a:pt x="419" y="340"/>
                    </a:lnTo>
                    <a:lnTo>
                      <a:pt x="412" y="338"/>
                    </a:lnTo>
                    <a:lnTo>
                      <a:pt x="408" y="333"/>
                    </a:lnTo>
                    <a:lnTo>
                      <a:pt x="405" y="328"/>
                    </a:lnTo>
                    <a:lnTo>
                      <a:pt x="403" y="322"/>
                    </a:lnTo>
                    <a:lnTo>
                      <a:pt x="402" y="316"/>
                    </a:lnTo>
                    <a:lnTo>
                      <a:pt x="402" y="311"/>
                    </a:lnTo>
                    <a:lnTo>
                      <a:pt x="401" y="306"/>
                    </a:lnTo>
                    <a:lnTo>
                      <a:pt x="401" y="300"/>
                    </a:lnTo>
                    <a:lnTo>
                      <a:pt x="401" y="294"/>
                    </a:lnTo>
                    <a:lnTo>
                      <a:pt x="402" y="289"/>
                    </a:lnTo>
                    <a:lnTo>
                      <a:pt x="402" y="283"/>
                    </a:lnTo>
                    <a:lnTo>
                      <a:pt x="402" y="277"/>
                    </a:lnTo>
                    <a:lnTo>
                      <a:pt x="401" y="271"/>
                    </a:lnTo>
                    <a:lnTo>
                      <a:pt x="400" y="266"/>
                    </a:lnTo>
                    <a:lnTo>
                      <a:pt x="398" y="260"/>
                    </a:lnTo>
                    <a:lnTo>
                      <a:pt x="397" y="254"/>
                    </a:lnTo>
                    <a:lnTo>
                      <a:pt x="393" y="248"/>
                    </a:lnTo>
                    <a:lnTo>
                      <a:pt x="388" y="244"/>
                    </a:lnTo>
                    <a:lnTo>
                      <a:pt x="381" y="240"/>
                    </a:lnTo>
                    <a:lnTo>
                      <a:pt x="374" y="238"/>
                    </a:lnTo>
                    <a:lnTo>
                      <a:pt x="367" y="236"/>
                    </a:lnTo>
                    <a:lnTo>
                      <a:pt x="360" y="235"/>
                    </a:lnTo>
                    <a:lnTo>
                      <a:pt x="353" y="235"/>
                    </a:lnTo>
                    <a:lnTo>
                      <a:pt x="345" y="235"/>
                    </a:lnTo>
                    <a:lnTo>
                      <a:pt x="337" y="236"/>
                    </a:lnTo>
                    <a:lnTo>
                      <a:pt x="329" y="237"/>
                    </a:lnTo>
                    <a:lnTo>
                      <a:pt x="321" y="239"/>
                    </a:lnTo>
                    <a:lnTo>
                      <a:pt x="313" y="241"/>
                    </a:lnTo>
                    <a:lnTo>
                      <a:pt x="306" y="243"/>
                    </a:lnTo>
                    <a:lnTo>
                      <a:pt x="297" y="245"/>
                    </a:lnTo>
                    <a:lnTo>
                      <a:pt x="289" y="248"/>
                    </a:lnTo>
                    <a:lnTo>
                      <a:pt x="281" y="250"/>
                    </a:lnTo>
                    <a:lnTo>
                      <a:pt x="273" y="252"/>
                    </a:lnTo>
                    <a:lnTo>
                      <a:pt x="270" y="255"/>
                    </a:lnTo>
                    <a:lnTo>
                      <a:pt x="267" y="260"/>
                    </a:lnTo>
                    <a:lnTo>
                      <a:pt x="263" y="264"/>
                    </a:lnTo>
                    <a:lnTo>
                      <a:pt x="260" y="270"/>
                    </a:lnTo>
                    <a:lnTo>
                      <a:pt x="258" y="276"/>
                    </a:lnTo>
                    <a:lnTo>
                      <a:pt x="258" y="282"/>
                    </a:lnTo>
                    <a:lnTo>
                      <a:pt x="258" y="287"/>
                    </a:lnTo>
                    <a:lnTo>
                      <a:pt x="262" y="293"/>
                    </a:lnTo>
                    <a:lnTo>
                      <a:pt x="265" y="299"/>
                    </a:lnTo>
                    <a:lnTo>
                      <a:pt x="268" y="304"/>
                    </a:lnTo>
                    <a:lnTo>
                      <a:pt x="271" y="310"/>
                    </a:lnTo>
                    <a:lnTo>
                      <a:pt x="273" y="316"/>
                    </a:lnTo>
                    <a:lnTo>
                      <a:pt x="276" y="322"/>
                    </a:lnTo>
                    <a:lnTo>
                      <a:pt x="277" y="328"/>
                    </a:lnTo>
                    <a:lnTo>
                      <a:pt x="277" y="334"/>
                    </a:lnTo>
                    <a:lnTo>
                      <a:pt x="277" y="341"/>
                    </a:lnTo>
                    <a:lnTo>
                      <a:pt x="266" y="355"/>
                    </a:lnTo>
                    <a:lnTo>
                      <a:pt x="257" y="360"/>
                    </a:lnTo>
                    <a:lnTo>
                      <a:pt x="248" y="362"/>
                    </a:lnTo>
                    <a:lnTo>
                      <a:pt x="239" y="363"/>
                    </a:lnTo>
                    <a:lnTo>
                      <a:pt x="230" y="363"/>
                    </a:lnTo>
                    <a:lnTo>
                      <a:pt x="220" y="364"/>
                    </a:lnTo>
                    <a:lnTo>
                      <a:pt x="210" y="364"/>
                    </a:lnTo>
                    <a:lnTo>
                      <a:pt x="201" y="366"/>
                    </a:lnTo>
                    <a:lnTo>
                      <a:pt x="191" y="370"/>
                    </a:lnTo>
                  </a:path>
                </a:pathLst>
              </a:custGeom>
              <a:grpFill/>
              <a:ln>
                <a:noFill/>
              </a:ln>
              <a:effectLst>
                <a:prstShdw prst="shdw17" dist="17961" dir="2700000">
                  <a:schemeClr val="bg1">
                    <a:gamma/>
                    <a:shade val="60000"/>
                    <a:invGamma/>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0" name="Freeform 7"/>
              <p:cNvSpPr>
                <a:spLocks/>
              </p:cNvSpPr>
              <p:nvPr/>
            </p:nvSpPr>
            <p:spPr bwMode="grayWhite">
              <a:xfrm>
                <a:off x="12827" y="1132269"/>
                <a:ext cx="803275" cy="746125"/>
              </a:xfrm>
              <a:custGeom>
                <a:avLst/>
                <a:gdLst>
                  <a:gd name="T0" fmla="*/ 229 w 506"/>
                  <a:gd name="T1" fmla="*/ 453 h 470"/>
                  <a:gd name="T2" fmla="*/ 200 w 506"/>
                  <a:gd name="T3" fmla="*/ 429 h 470"/>
                  <a:gd name="T4" fmla="*/ 175 w 506"/>
                  <a:gd name="T5" fmla="*/ 402 h 470"/>
                  <a:gd name="T6" fmla="*/ 158 w 506"/>
                  <a:gd name="T7" fmla="*/ 368 h 470"/>
                  <a:gd name="T8" fmla="*/ 241 w 506"/>
                  <a:gd name="T9" fmla="*/ 275 h 470"/>
                  <a:gd name="T10" fmla="*/ 224 w 506"/>
                  <a:gd name="T11" fmla="*/ 248 h 470"/>
                  <a:gd name="T12" fmla="*/ 198 w 506"/>
                  <a:gd name="T13" fmla="*/ 228 h 470"/>
                  <a:gd name="T14" fmla="*/ 166 w 506"/>
                  <a:gd name="T15" fmla="*/ 214 h 470"/>
                  <a:gd name="T16" fmla="*/ 139 w 506"/>
                  <a:gd name="T17" fmla="*/ 217 h 470"/>
                  <a:gd name="T18" fmla="*/ 128 w 506"/>
                  <a:gd name="T19" fmla="*/ 238 h 470"/>
                  <a:gd name="T20" fmla="*/ 120 w 506"/>
                  <a:gd name="T21" fmla="*/ 262 h 470"/>
                  <a:gd name="T22" fmla="*/ 104 w 506"/>
                  <a:gd name="T23" fmla="*/ 283 h 470"/>
                  <a:gd name="T24" fmla="*/ 77 w 506"/>
                  <a:gd name="T25" fmla="*/ 291 h 470"/>
                  <a:gd name="T26" fmla="*/ 53 w 506"/>
                  <a:gd name="T27" fmla="*/ 288 h 470"/>
                  <a:gd name="T28" fmla="*/ 31 w 506"/>
                  <a:gd name="T29" fmla="*/ 275 h 470"/>
                  <a:gd name="T30" fmla="*/ 12 w 506"/>
                  <a:gd name="T31" fmla="*/ 257 h 470"/>
                  <a:gd name="T32" fmla="*/ 61 w 506"/>
                  <a:gd name="T33" fmla="*/ 109 h 470"/>
                  <a:gd name="T34" fmla="*/ 24 w 506"/>
                  <a:gd name="T35" fmla="*/ 85 h 470"/>
                  <a:gd name="T36" fmla="*/ 0 w 506"/>
                  <a:gd name="T37" fmla="*/ 53 h 470"/>
                  <a:gd name="T38" fmla="*/ 19 w 506"/>
                  <a:gd name="T39" fmla="*/ 22 h 470"/>
                  <a:gd name="T40" fmla="*/ 54 w 506"/>
                  <a:gd name="T41" fmla="*/ 0 h 470"/>
                  <a:gd name="T42" fmla="*/ 82 w 506"/>
                  <a:gd name="T43" fmla="*/ 6 h 470"/>
                  <a:gd name="T44" fmla="*/ 103 w 506"/>
                  <a:gd name="T45" fmla="*/ 29 h 470"/>
                  <a:gd name="T46" fmla="*/ 132 w 506"/>
                  <a:gd name="T47" fmla="*/ 57 h 470"/>
                  <a:gd name="T48" fmla="*/ 175 w 506"/>
                  <a:gd name="T49" fmla="*/ 64 h 470"/>
                  <a:gd name="T50" fmla="*/ 215 w 506"/>
                  <a:gd name="T51" fmla="*/ 43 h 470"/>
                  <a:gd name="T52" fmla="*/ 243 w 506"/>
                  <a:gd name="T53" fmla="*/ 16 h 470"/>
                  <a:gd name="T54" fmla="*/ 265 w 506"/>
                  <a:gd name="T55" fmla="*/ 22 h 470"/>
                  <a:gd name="T56" fmla="*/ 284 w 506"/>
                  <a:gd name="T57" fmla="*/ 34 h 470"/>
                  <a:gd name="T58" fmla="*/ 301 w 506"/>
                  <a:gd name="T59" fmla="*/ 52 h 470"/>
                  <a:gd name="T60" fmla="*/ 318 w 506"/>
                  <a:gd name="T61" fmla="*/ 72 h 470"/>
                  <a:gd name="T62" fmla="*/ 314 w 506"/>
                  <a:gd name="T63" fmla="*/ 98 h 470"/>
                  <a:gd name="T64" fmla="*/ 296 w 506"/>
                  <a:gd name="T65" fmla="*/ 115 h 470"/>
                  <a:gd name="T66" fmla="*/ 278 w 506"/>
                  <a:gd name="T67" fmla="*/ 123 h 470"/>
                  <a:gd name="T68" fmla="*/ 260 w 506"/>
                  <a:gd name="T69" fmla="*/ 130 h 470"/>
                  <a:gd name="T70" fmla="*/ 249 w 506"/>
                  <a:gd name="T71" fmla="*/ 152 h 470"/>
                  <a:gd name="T72" fmla="*/ 257 w 506"/>
                  <a:gd name="T73" fmla="*/ 180 h 470"/>
                  <a:gd name="T74" fmla="*/ 288 w 506"/>
                  <a:gd name="T75" fmla="*/ 210 h 470"/>
                  <a:gd name="T76" fmla="*/ 321 w 506"/>
                  <a:gd name="T77" fmla="*/ 231 h 470"/>
                  <a:gd name="T78" fmla="*/ 339 w 506"/>
                  <a:gd name="T79" fmla="*/ 231 h 470"/>
                  <a:gd name="T80" fmla="*/ 358 w 506"/>
                  <a:gd name="T81" fmla="*/ 228 h 470"/>
                  <a:gd name="T82" fmla="*/ 377 w 506"/>
                  <a:gd name="T83" fmla="*/ 200 h 470"/>
                  <a:gd name="T84" fmla="*/ 385 w 506"/>
                  <a:gd name="T85" fmla="*/ 171 h 470"/>
                  <a:gd name="T86" fmla="*/ 404 w 506"/>
                  <a:gd name="T87" fmla="*/ 158 h 470"/>
                  <a:gd name="T88" fmla="*/ 497 w 506"/>
                  <a:gd name="T89" fmla="*/ 213 h 470"/>
                  <a:gd name="T90" fmla="*/ 482 w 506"/>
                  <a:gd name="T91" fmla="*/ 238 h 470"/>
                  <a:gd name="T92" fmla="*/ 458 w 506"/>
                  <a:gd name="T93" fmla="*/ 259 h 470"/>
                  <a:gd name="T94" fmla="*/ 438 w 506"/>
                  <a:gd name="T95" fmla="*/ 282 h 470"/>
                  <a:gd name="T96" fmla="*/ 434 w 506"/>
                  <a:gd name="T97" fmla="*/ 313 h 470"/>
                  <a:gd name="T98" fmla="*/ 467 w 506"/>
                  <a:gd name="T99" fmla="*/ 339 h 470"/>
                  <a:gd name="T100" fmla="*/ 505 w 506"/>
                  <a:gd name="T101" fmla="*/ 362 h 470"/>
                  <a:gd name="T102" fmla="*/ 329 w 506"/>
                  <a:gd name="T103" fmla="*/ 370 h 470"/>
                  <a:gd name="T104" fmla="*/ 306 w 506"/>
                  <a:gd name="T105" fmla="*/ 395 h 470"/>
                  <a:gd name="T106" fmla="*/ 287 w 506"/>
                  <a:gd name="T107" fmla="*/ 423 h 470"/>
                  <a:gd name="T108" fmla="*/ 267 w 506"/>
                  <a:gd name="T109" fmla="*/ 452 h 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06" h="470">
                    <a:moveTo>
                      <a:pt x="252" y="469"/>
                    </a:moveTo>
                    <a:lnTo>
                      <a:pt x="245" y="463"/>
                    </a:lnTo>
                    <a:lnTo>
                      <a:pt x="237" y="458"/>
                    </a:lnTo>
                    <a:lnTo>
                      <a:pt x="229" y="453"/>
                    </a:lnTo>
                    <a:lnTo>
                      <a:pt x="221" y="447"/>
                    </a:lnTo>
                    <a:lnTo>
                      <a:pt x="214" y="441"/>
                    </a:lnTo>
                    <a:lnTo>
                      <a:pt x="207" y="435"/>
                    </a:lnTo>
                    <a:lnTo>
                      <a:pt x="200" y="429"/>
                    </a:lnTo>
                    <a:lnTo>
                      <a:pt x="193" y="423"/>
                    </a:lnTo>
                    <a:lnTo>
                      <a:pt x="187" y="416"/>
                    </a:lnTo>
                    <a:lnTo>
                      <a:pt x="181" y="409"/>
                    </a:lnTo>
                    <a:lnTo>
                      <a:pt x="175" y="402"/>
                    </a:lnTo>
                    <a:lnTo>
                      <a:pt x="171" y="394"/>
                    </a:lnTo>
                    <a:lnTo>
                      <a:pt x="166" y="386"/>
                    </a:lnTo>
                    <a:lnTo>
                      <a:pt x="162" y="377"/>
                    </a:lnTo>
                    <a:lnTo>
                      <a:pt x="158" y="368"/>
                    </a:lnTo>
                    <a:lnTo>
                      <a:pt x="156" y="359"/>
                    </a:lnTo>
                    <a:lnTo>
                      <a:pt x="245" y="290"/>
                    </a:lnTo>
                    <a:lnTo>
                      <a:pt x="242" y="282"/>
                    </a:lnTo>
                    <a:lnTo>
                      <a:pt x="241" y="275"/>
                    </a:lnTo>
                    <a:lnTo>
                      <a:pt x="237" y="267"/>
                    </a:lnTo>
                    <a:lnTo>
                      <a:pt x="233" y="261"/>
                    </a:lnTo>
                    <a:lnTo>
                      <a:pt x="229" y="254"/>
                    </a:lnTo>
                    <a:lnTo>
                      <a:pt x="224" y="248"/>
                    </a:lnTo>
                    <a:lnTo>
                      <a:pt x="218" y="242"/>
                    </a:lnTo>
                    <a:lnTo>
                      <a:pt x="212" y="237"/>
                    </a:lnTo>
                    <a:lnTo>
                      <a:pt x="205" y="232"/>
                    </a:lnTo>
                    <a:lnTo>
                      <a:pt x="198" y="228"/>
                    </a:lnTo>
                    <a:lnTo>
                      <a:pt x="191" y="223"/>
                    </a:lnTo>
                    <a:lnTo>
                      <a:pt x="183" y="219"/>
                    </a:lnTo>
                    <a:lnTo>
                      <a:pt x="175" y="216"/>
                    </a:lnTo>
                    <a:lnTo>
                      <a:pt x="166" y="214"/>
                    </a:lnTo>
                    <a:lnTo>
                      <a:pt x="158" y="212"/>
                    </a:lnTo>
                    <a:lnTo>
                      <a:pt x="150" y="210"/>
                    </a:lnTo>
                    <a:lnTo>
                      <a:pt x="144" y="213"/>
                    </a:lnTo>
                    <a:lnTo>
                      <a:pt x="139" y="217"/>
                    </a:lnTo>
                    <a:lnTo>
                      <a:pt x="135" y="221"/>
                    </a:lnTo>
                    <a:lnTo>
                      <a:pt x="133" y="227"/>
                    </a:lnTo>
                    <a:lnTo>
                      <a:pt x="129" y="232"/>
                    </a:lnTo>
                    <a:lnTo>
                      <a:pt x="128" y="238"/>
                    </a:lnTo>
                    <a:lnTo>
                      <a:pt x="126" y="244"/>
                    </a:lnTo>
                    <a:lnTo>
                      <a:pt x="125" y="250"/>
                    </a:lnTo>
                    <a:lnTo>
                      <a:pt x="122" y="256"/>
                    </a:lnTo>
                    <a:lnTo>
                      <a:pt x="120" y="262"/>
                    </a:lnTo>
                    <a:lnTo>
                      <a:pt x="116" y="268"/>
                    </a:lnTo>
                    <a:lnTo>
                      <a:pt x="113" y="273"/>
                    </a:lnTo>
                    <a:lnTo>
                      <a:pt x="109" y="278"/>
                    </a:lnTo>
                    <a:lnTo>
                      <a:pt x="104" y="283"/>
                    </a:lnTo>
                    <a:lnTo>
                      <a:pt x="98" y="287"/>
                    </a:lnTo>
                    <a:lnTo>
                      <a:pt x="90" y="290"/>
                    </a:lnTo>
                    <a:lnTo>
                      <a:pt x="83" y="291"/>
                    </a:lnTo>
                    <a:lnTo>
                      <a:pt x="77" y="291"/>
                    </a:lnTo>
                    <a:lnTo>
                      <a:pt x="70" y="291"/>
                    </a:lnTo>
                    <a:lnTo>
                      <a:pt x="65" y="291"/>
                    </a:lnTo>
                    <a:lnTo>
                      <a:pt x="58" y="289"/>
                    </a:lnTo>
                    <a:lnTo>
                      <a:pt x="53" y="288"/>
                    </a:lnTo>
                    <a:lnTo>
                      <a:pt x="47" y="285"/>
                    </a:lnTo>
                    <a:lnTo>
                      <a:pt x="41" y="282"/>
                    </a:lnTo>
                    <a:lnTo>
                      <a:pt x="36" y="278"/>
                    </a:lnTo>
                    <a:lnTo>
                      <a:pt x="31" y="275"/>
                    </a:lnTo>
                    <a:lnTo>
                      <a:pt x="25" y="270"/>
                    </a:lnTo>
                    <a:lnTo>
                      <a:pt x="20" y="266"/>
                    </a:lnTo>
                    <a:lnTo>
                      <a:pt x="16" y="262"/>
                    </a:lnTo>
                    <a:lnTo>
                      <a:pt x="12" y="257"/>
                    </a:lnTo>
                    <a:lnTo>
                      <a:pt x="7" y="253"/>
                    </a:lnTo>
                    <a:lnTo>
                      <a:pt x="3" y="248"/>
                    </a:lnTo>
                    <a:lnTo>
                      <a:pt x="65" y="117"/>
                    </a:lnTo>
                    <a:lnTo>
                      <a:pt x="61" y="109"/>
                    </a:lnTo>
                    <a:lnTo>
                      <a:pt x="53" y="102"/>
                    </a:lnTo>
                    <a:lnTo>
                      <a:pt x="44" y="96"/>
                    </a:lnTo>
                    <a:lnTo>
                      <a:pt x="33" y="91"/>
                    </a:lnTo>
                    <a:lnTo>
                      <a:pt x="24" y="85"/>
                    </a:lnTo>
                    <a:lnTo>
                      <a:pt x="13" y="79"/>
                    </a:lnTo>
                    <a:lnTo>
                      <a:pt x="5" y="71"/>
                    </a:lnTo>
                    <a:lnTo>
                      <a:pt x="0" y="62"/>
                    </a:lnTo>
                    <a:lnTo>
                      <a:pt x="0" y="53"/>
                    </a:lnTo>
                    <a:lnTo>
                      <a:pt x="3" y="44"/>
                    </a:lnTo>
                    <a:lnTo>
                      <a:pt x="7" y="37"/>
                    </a:lnTo>
                    <a:lnTo>
                      <a:pt x="12" y="28"/>
                    </a:lnTo>
                    <a:lnTo>
                      <a:pt x="19" y="22"/>
                    </a:lnTo>
                    <a:lnTo>
                      <a:pt x="27" y="15"/>
                    </a:lnTo>
                    <a:lnTo>
                      <a:pt x="37" y="9"/>
                    </a:lnTo>
                    <a:lnTo>
                      <a:pt x="46" y="3"/>
                    </a:lnTo>
                    <a:lnTo>
                      <a:pt x="54" y="0"/>
                    </a:lnTo>
                    <a:lnTo>
                      <a:pt x="61" y="0"/>
                    </a:lnTo>
                    <a:lnTo>
                      <a:pt x="68" y="0"/>
                    </a:lnTo>
                    <a:lnTo>
                      <a:pt x="75" y="3"/>
                    </a:lnTo>
                    <a:lnTo>
                      <a:pt x="82" y="6"/>
                    </a:lnTo>
                    <a:lnTo>
                      <a:pt x="88" y="11"/>
                    </a:lnTo>
                    <a:lnTo>
                      <a:pt x="94" y="15"/>
                    </a:lnTo>
                    <a:lnTo>
                      <a:pt x="98" y="21"/>
                    </a:lnTo>
                    <a:lnTo>
                      <a:pt x="103" y="29"/>
                    </a:lnTo>
                    <a:lnTo>
                      <a:pt x="108" y="38"/>
                    </a:lnTo>
                    <a:lnTo>
                      <a:pt x="116" y="45"/>
                    </a:lnTo>
                    <a:lnTo>
                      <a:pt x="123" y="52"/>
                    </a:lnTo>
                    <a:lnTo>
                      <a:pt x="132" y="57"/>
                    </a:lnTo>
                    <a:lnTo>
                      <a:pt x="141" y="62"/>
                    </a:lnTo>
                    <a:lnTo>
                      <a:pt x="152" y="64"/>
                    </a:lnTo>
                    <a:lnTo>
                      <a:pt x="164" y="66"/>
                    </a:lnTo>
                    <a:lnTo>
                      <a:pt x="175" y="64"/>
                    </a:lnTo>
                    <a:lnTo>
                      <a:pt x="187" y="61"/>
                    </a:lnTo>
                    <a:lnTo>
                      <a:pt x="196" y="57"/>
                    </a:lnTo>
                    <a:lnTo>
                      <a:pt x="206" y="50"/>
                    </a:lnTo>
                    <a:lnTo>
                      <a:pt x="215" y="43"/>
                    </a:lnTo>
                    <a:lnTo>
                      <a:pt x="223" y="34"/>
                    </a:lnTo>
                    <a:lnTo>
                      <a:pt x="230" y="26"/>
                    </a:lnTo>
                    <a:lnTo>
                      <a:pt x="237" y="17"/>
                    </a:lnTo>
                    <a:lnTo>
                      <a:pt x="243" y="16"/>
                    </a:lnTo>
                    <a:lnTo>
                      <a:pt x="249" y="17"/>
                    </a:lnTo>
                    <a:lnTo>
                      <a:pt x="254" y="18"/>
                    </a:lnTo>
                    <a:lnTo>
                      <a:pt x="260" y="20"/>
                    </a:lnTo>
                    <a:lnTo>
                      <a:pt x="265" y="22"/>
                    </a:lnTo>
                    <a:lnTo>
                      <a:pt x="270" y="25"/>
                    </a:lnTo>
                    <a:lnTo>
                      <a:pt x="275" y="27"/>
                    </a:lnTo>
                    <a:lnTo>
                      <a:pt x="279" y="31"/>
                    </a:lnTo>
                    <a:lnTo>
                      <a:pt x="284" y="34"/>
                    </a:lnTo>
                    <a:lnTo>
                      <a:pt x="288" y="38"/>
                    </a:lnTo>
                    <a:lnTo>
                      <a:pt x="293" y="43"/>
                    </a:lnTo>
                    <a:lnTo>
                      <a:pt x="297" y="47"/>
                    </a:lnTo>
                    <a:lnTo>
                      <a:pt x="301" y="52"/>
                    </a:lnTo>
                    <a:lnTo>
                      <a:pt x="305" y="56"/>
                    </a:lnTo>
                    <a:lnTo>
                      <a:pt x="309" y="61"/>
                    </a:lnTo>
                    <a:lnTo>
                      <a:pt x="314" y="66"/>
                    </a:lnTo>
                    <a:lnTo>
                      <a:pt x="318" y="72"/>
                    </a:lnTo>
                    <a:lnTo>
                      <a:pt x="320" y="79"/>
                    </a:lnTo>
                    <a:lnTo>
                      <a:pt x="319" y="85"/>
                    </a:lnTo>
                    <a:lnTo>
                      <a:pt x="317" y="92"/>
                    </a:lnTo>
                    <a:lnTo>
                      <a:pt x="314" y="98"/>
                    </a:lnTo>
                    <a:lnTo>
                      <a:pt x="309" y="104"/>
                    </a:lnTo>
                    <a:lnTo>
                      <a:pt x="305" y="109"/>
                    </a:lnTo>
                    <a:lnTo>
                      <a:pt x="300" y="114"/>
                    </a:lnTo>
                    <a:lnTo>
                      <a:pt x="296" y="115"/>
                    </a:lnTo>
                    <a:lnTo>
                      <a:pt x="291" y="117"/>
                    </a:lnTo>
                    <a:lnTo>
                      <a:pt x="287" y="119"/>
                    </a:lnTo>
                    <a:lnTo>
                      <a:pt x="283" y="120"/>
                    </a:lnTo>
                    <a:lnTo>
                      <a:pt x="278" y="123"/>
                    </a:lnTo>
                    <a:lnTo>
                      <a:pt x="273" y="124"/>
                    </a:lnTo>
                    <a:lnTo>
                      <a:pt x="268" y="126"/>
                    </a:lnTo>
                    <a:lnTo>
                      <a:pt x="262" y="127"/>
                    </a:lnTo>
                    <a:lnTo>
                      <a:pt x="260" y="130"/>
                    </a:lnTo>
                    <a:lnTo>
                      <a:pt x="257" y="135"/>
                    </a:lnTo>
                    <a:lnTo>
                      <a:pt x="254" y="140"/>
                    </a:lnTo>
                    <a:lnTo>
                      <a:pt x="250" y="145"/>
                    </a:lnTo>
                    <a:lnTo>
                      <a:pt x="249" y="152"/>
                    </a:lnTo>
                    <a:lnTo>
                      <a:pt x="248" y="158"/>
                    </a:lnTo>
                    <a:lnTo>
                      <a:pt x="249" y="164"/>
                    </a:lnTo>
                    <a:lnTo>
                      <a:pt x="252" y="169"/>
                    </a:lnTo>
                    <a:lnTo>
                      <a:pt x="257" y="180"/>
                    </a:lnTo>
                    <a:lnTo>
                      <a:pt x="263" y="189"/>
                    </a:lnTo>
                    <a:lnTo>
                      <a:pt x="271" y="196"/>
                    </a:lnTo>
                    <a:lnTo>
                      <a:pt x="279" y="204"/>
                    </a:lnTo>
                    <a:lnTo>
                      <a:pt x="288" y="210"/>
                    </a:lnTo>
                    <a:lnTo>
                      <a:pt x="298" y="217"/>
                    </a:lnTo>
                    <a:lnTo>
                      <a:pt x="308" y="224"/>
                    </a:lnTo>
                    <a:lnTo>
                      <a:pt x="317" y="231"/>
                    </a:lnTo>
                    <a:lnTo>
                      <a:pt x="321" y="231"/>
                    </a:lnTo>
                    <a:lnTo>
                      <a:pt x="326" y="231"/>
                    </a:lnTo>
                    <a:lnTo>
                      <a:pt x="330" y="231"/>
                    </a:lnTo>
                    <a:lnTo>
                      <a:pt x="334" y="231"/>
                    </a:lnTo>
                    <a:lnTo>
                      <a:pt x="339" y="231"/>
                    </a:lnTo>
                    <a:lnTo>
                      <a:pt x="344" y="231"/>
                    </a:lnTo>
                    <a:lnTo>
                      <a:pt x="349" y="231"/>
                    </a:lnTo>
                    <a:lnTo>
                      <a:pt x="354" y="231"/>
                    </a:lnTo>
                    <a:lnTo>
                      <a:pt x="358" y="228"/>
                    </a:lnTo>
                    <a:lnTo>
                      <a:pt x="363" y="222"/>
                    </a:lnTo>
                    <a:lnTo>
                      <a:pt x="368" y="215"/>
                    </a:lnTo>
                    <a:lnTo>
                      <a:pt x="373" y="209"/>
                    </a:lnTo>
                    <a:lnTo>
                      <a:pt x="377" y="200"/>
                    </a:lnTo>
                    <a:lnTo>
                      <a:pt x="380" y="192"/>
                    </a:lnTo>
                    <a:lnTo>
                      <a:pt x="383" y="183"/>
                    </a:lnTo>
                    <a:lnTo>
                      <a:pt x="383" y="176"/>
                    </a:lnTo>
                    <a:lnTo>
                      <a:pt x="385" y="171"/>
                    </a:lnTo>
                    <a:lnTo>
                      <a:pt x="388" y="167"/>
                    </a:lnTo>
                    <a:lnTo>
                      <a:pt x="392" y="163"/>
                    </a:lnTo>
                    <a:lnTo>
                      <a:pt x="398" y="160"/>
                    </a:lnTo>
                    <a:lnTo>
                      <a:pt x="404" y="158"/>
                    </a:lnTo>
                    <a:lnTo>
                      <a:pt x="410" y="156"/>
                    </a:lnTo>
                    <a:lnTo>
                      <a:pt x="417" y="155"/>
                    </a:lnTo>
                    <a:lnTo>
                      <a:pt x="423" y="155"/>
                    </a:lnTo>
                    <a:lnTo>
                      <a:pt x="497" y="213"/>
                    </a:lnTo>
                    <a:lnTo>
                      <a:pt x="495" y="221"/>
                    </a:lnTo>
                    <a:lnTo>
                      <a:pt x="492" y="227"/>
                    </a:lnTo>
                    <a:lnTo>
                      <a:pt x="487" y="232"/>
                    </a:lnTo>
                    <a:lnTo>
                      <a:pt x="482" y="238"/>
                    </a:lnTo>
                    <a:lnTo>
                      <a:pt x="476" y="243"/>
                    </a:lnTo>
                    <a:lnTo>
                      <a:pt x="470" y="248"/>
                    </a:lnTo>
                    <a:lnTo>
                      <a:pt x="464" y="253"/>
                    </a:lnTo>
                    <a:lnTo>
                      <a:pt x="458" y="259"/>
                    </a:lnTo>
                    <a:lnTo>
                      <a:pt x="451" y="264"/>
                    </a:lnTo>
                    <a:lnTo>
                      <a:pt x="446" y="269"/>
                    </a:lnTo>
                    <a:lnTo>
                      <a:pt x="441" y="275"/>
                    </a:lnTo>
                    <a:lnTo>
                      <a:pt x="438" y="282"/>
                    </a:lnTo>
                    <a:lnTo>
                      <a:pt x="434" y="288"/>
                    </a:lnTo>
                    <a:lnTo>
                      <a:pt x="433" y="296"/>
                    </a:lnTo>
                    <a:lnTo>
                      <a:pt x="433" y="304"/>
                    </a:lnTo>
                    <a:lnTo>
                      <a:pt x="434" y="313"/>
                    </a:lnTo>
                    <a:lnTo>
                      <a:pt x="439" y="323"/>
                    </a:lnTo>
                    <a:lnTo>
                      <a:pt x="446" y="329"/>
                    </a:lnTo>
                    <a:lnTo>
                      <a:pt x="456" y="335"/>
                    </a:lnTo>
                    <a:lnTo>
                      <a:pt x="467" y="339"/>
                    </a:lnTo>
                    <a:lnTo>
                      <a:pt x="478" y="343"/>
                    </a:lnTo>
                    <a:lnTo>
                      <a:pt x="488" y="348"/>
                    </a:lnTo>
                    <a:lnTo>
                      <a:pt x="497" y="354"/>
                    </a:lnTo>
                    <a:lnTo>
                      <a:pt x="505" y="362"/>
                    </a:lnTo>
                    <a:lnTo>
                      <a:pt x="442" y="445"/>
                    </a:lnTo>
                    <a:lnTo>
                      <a:pt x="343" y="362"/>
                    </a:lnTo>
                    <a:lnTo>
                      <a:pt x="336" y="366"/>
                    </a:lnTo>
                    <a:lnTo>
                      <a:pt x="329" y="370"/>
                    </a:lnTo>
                    <a:lnTo>
                      <a:pt x="323" y="377"/>
                    </a:lnTo>
                    <a:lnTo>
                      <a:pt x="317" y="382"/>
                    </a:lnTo>
                    <a:lnTo>
                      <a:pt x="312" y="388"/>
                    </a:lnTo>
                    <a:lnTo>
                      <a:pt x="306" y="395"/>
                    </a:lnTo>
                    <a:lnTo>
                      <a:pt x="302" y="401"/>
                    </a:lnTo>
                    <a:lnTo>
                      <a:pt x="296" y="408"/>
                    </a:lnTo>
                    <a:lnTo>
                      <a:pt x="292" y="415"/>
                    </a:lnTo>
                    <a:lnTo>
                      <a:pt x="287" y="423"/>
                    </a:lnTo>
                    <a:lnTo>
                      <a:pt x="283" y="430"/>
                    </a:lnTo>
                    <a:lnTo>
                      <a:pt x="278" y="437"/>
                    </a:lnTo>
                    <a:lnTo>
                      <a:pt x="272" y="445"/>
                    </a:lnTo>
                    <a:lnTo>
                      <a:pt x="267" y="452"/>
                    </a:lnTo>
                    <a:lnTo>
                      <a:pt x="262" y="459"/>
                    </a:lnTo>
                    <a:lnTo>
                      <a:pt x="256" y="465"/>
                    </a:lnTo>
                    <a:lnTo>
                      <a:pt x="252" y="469"/>
                    </a:lnTo>
                  </a:path>
                </a:pathLst>
              </a:custGeom>
              <a:grpFill/>
              <a:ln>
                <a:noFill/>
              </a:ln>
              <a:effectLst>
                <a:prstShdw prst="shdw17" dist="17961" dir="2700000">
                  <a:schemeClr val="bg1">
                    <a:gamma/>
                    <a:shade val="60000"/>
                    <a:invGamma/>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1" name="Freeform 8"/>
              <p:cNvSpPr>
                <a:spLocks/>
              </p:cNvSpPr>
              <p:nvPr/>
            </p:nvSpPr>
            <p:spPr bwMode="grayWhite">
              <a:xfrm>
                <a:off x="866902" y="711581"/>
                <a:ext cx="812800" cy="808038"/>
              </a:xfrm>
              <a:custGeom>
                <a:avLst/>
                <a:gdLst>
                  <a:gd name="T0" fmla="*/ 67 w 512"/>
                  <a:gd name="T1" fmla="*/ 492 h 509"/>
                  <a:gd name="T2" fmla="*/ 45 w 512"/>
                  <a:gd name="T3" fmla="*/ 451 h 509"/>
                  <a:gd name="T4" fmla="*/ 68 w 512"/>
                  <a:gd name="T5" fmla="*/ 418 h 509"/>
                  <a:gd name="T6" fmla="*/ 106 w 512"/>
                  <a:gd name="T7" fmla="*/ 391 h 509"/>
                  <a:gd name="T8" fmla="*/ 105 w 512"/>
                  <a:gd name="T9" fmla="*/ 352 h 509"/>
                  <a:gd name="T10" fmla="*/ 79 w 512"/>
                  <a:gd name="T11" fmla="*/ 324 h 509"/>
                  <a:gd name="T12" fmla="*/ 44 w 512"/>
                  <a:gd name="T13" fmla="*/ 302 h 509"/>
                  <a:gd name="T14" fmla="*/ 7 w 512"/>
                  <a:gd name="T15" fmla="*/ 280 h 509"/>
                  <a:gd name="T16" fmla="*/ 2 w 512"/>
                  <a:gd name="T17" fmla="*/ 258 h 509"/>
                  <a:gd name="T18" fmla="*/ 13 w 512"/>
                  <a:gd name="T19" fmla="*/ 239 h 509"/>
                  <a:gd name="T20" fmla="*/ 29 w 512"/>
                  <a:gd name="T21" fmla="*/ 220 h 509"/>
                  <a:gd name="T22" fmla="*/ 43 w 512"/>
                  <a:gd name="T23" fmla="*/ 201 h 509"/>
                  <a:gd name="T24" fmla="*/ 65 w 512"/>
                  <a:gd name="T25" fmla="*/ 184 h 509"/>
                  <a:gd name="T26" fmla="*/ 100 w 512"/>
                  <a:gd name="T27" fmla="*/ 191 h 509"/>
                  <a:gd name="T28" fmla="*/ 124 w 512"/>
                  <a:gd name="T29" fmla="*/ 210 h 509"/>
                  <a:gd name="T30" fmla="*/ 150 w 512"/>
                  <a:gd name="T31" fmla="*/ 233 h 509"/>
                  <a:gd name="T32" fmla="*/ 179 w 512"/>
                  <a:gd name="T33" fmla="*/ 232 h 509"/>
                  <a:gd name="T34" fmla="*/ 207 w 512"/>
                  <a:gd name="T35" fmla="*/ 223 h 509"/>
                  <a:gd name="T36" fmla="*/ 230 w 512"/>
                  <a:gd name="T37" fmla="*/ 198 h 509"/>
                  <a:gd name="T38" fmla="*/ 242 w 512"/>
                  <a:gd name="T39" fmla="*/ 165 h 509"/>
                  <a:gd name="T40" fmla="*/ 226 w 512"/>
                  <a:gd name="T41" fmla="*/ 143 h 509"/>
                  <a:gd name="T42" fmla="*/ 203 w 512"/>
                  <a:gd name="T43" fmla="*/ 132 h 509"/>
                  <a:gd name="T44" fmla="*/ 176 w 512"/>
                  <a:gd name="T45" fmla="*/ 122 h 509"/>
                  <a:gd name="T46" fmla="*/ 153 w 512"/>
                  <a:gd name="T47" fmla="*/ 111 h 509"/>
                  <a:gd name="T48" fmla="*/ 142 w 512"/>
                  <a:gd name="T49" fmla="*/ 80 h 509"/>
                  <a:gd name="T50" fmla="*/ 163 w 512"/>
                  <a:gd name="T51" fmla="*/ 50 h 509"/>
                  <a:gd name="T52" fmla="*/ 187 w 512"/>
                  <a:gd name="T53" fmla="*/ 36 h 509"/>
                  <a:gd name="T54" fmla="*/ 211 w 512"/>
                  <a:gd name="T55" fmla="*/ 18 h 509"/>
                  <a:gd name="T56" fmla="*/ 243 w 512"/>
                  <a:gd name="T57" fmla="*/ 28 h 509"/>
                  <a:gd name="T58" fmla="*/ 277 w 512"/>
                  <a:gd name="T59" fmla="*/ 54 h 509"/>
                  <a:gd name="T60" fmla="*/ 314 w 512"/>
                  <a:gd name="T61" fmla="*/ 72 h 509"/>
                  <a:gd name="T62" fmla="*/ 355 w 512"/>
                  <a:gd name="T63" fmla="*/ 68 h 509"/>
                  <a:gd name="T64" fmla="*/ 382 w 512"/>
                  <a:gd name="T65" fmla="*/ 36 h 509"/>
                  <a:gd name="T66" fmla="*/ 411 w 512"/>
                  <a:gd name="T67" fmla="*/ 3 h 509"/>
                  <a:gd name="T68" fmla="*/ 453 w 512"/>
                  <a:gd name="T69" fmla="*/ 10 h 509"/>
                  <a:gd name="T70" fmla="*/ 486 w 512"/>
                  <a:gd name="T71" fmla="*/ 36 h 509"/>
                  <a:gd name="T72" fmla="*/ 489 w 512"/>
                  <a:gd name="T73" fmla="*/ 68 h 509"/>
                  <a:gd name="T74" fmla="*/ 466 w 512"/>
                  <a:gd name="T75" fmla="*/ 88 h 509"/>
                  <a:gd name="T76" fmla="*/ 437 w 512"/>
                  <a:gd name="T77" fmla="*/ 107 h 509"/>
                  <a:gd name="T78" fmla="*/ 422 w 512"/>
                  <a:gd name="T79" fmla="*/ 133 h 509"/>
                  <a:gd name="T80" fmla="*/ 419 w 512"/>
                  <a:gd name="T81" fmla="*/ 317 h 509"/>
                  <a:gd name="T82" fmla="*/ 388 w 512"/>
                  <a:gd name="T83" fmla="*/ 302 h 509"/>
                  <a:gd name="T84" fmla="*/ 364 w 512"/>
                  <a:gd name="T85" fmla="*/ 273 h 509"/>
                  <a:gd name="T86" fmla="*/ 336 w 512"/>
                  <a:gd name="T87" fmla="*/ 250 h 509"/>
                  <a:gd name="T88" fmla="*/ 299 w 512"/>
                  <a:gd name="T89" fmla="*/ 252 h 509"/>
                  <a:gd name="T90" fmla="*/ 275 w 512"/>
                  <a:gd name="T91" fmla="*/ 270 h 509"/>
                  <a:gd name="T92" fmla="*/ 255 w 512"/>
                  <a:gd name="T93" fmla="*/ 294 h 509"/>
                  <a:gd name="T94" fmla="*/ 242 w 512"/>
                  <a:gd name="T95" fmla="*/ 323 h 509"/>
                  <a:gd name="T96" fmla="*/ 241 w 512"/>
                  <a:gd name="T97" fmla="*/ 353 h 509"/>
                  <a:gd name="T98" fmla="*/ 257 w 512"/>
                  <a:gd name="T99" fmla="*/ 364 h 509"/>
                  <a:gd name="T100" fmla="*/ 279 w 512"/>
                  <a:gd name="T101" fmla="*/ 368 h 509"/>
                  <a:gd name="T102" fmla="*/ 304 w 512"/>
                  <a:gd name="T103" fmla="*/ 370 h 509"/>
                  <a:gd name="T104" fmla="*/ 330 w 512"/>
                  <a:gd name="T105" fmla="*/ 376 h 509"/>
                  <a:gd name="T106" fmla="*/ 353 w 512"/>
                  <a:gd name="T107" fmla="*/ 407 h 509"/>
                  <a:gd name="T108" fmla="*/ 352 w 512"/>
                  <a:gd name="T109" fmla="*/ 443 h 509"/>
                  <a:gd name="T110" fmla="*/ 334 w 512"/>
                  <a:gd name="T111" fmla="*/ 462 h 509"/>
                  <a:gd name="T112" fmla="*/ 311 w 512"/>
                  <a:gd name="T113" fmla="*/ 479 h 509"/>
                  <a:gd name="T114" fmla="*/ 278 w 512"/>
                  <a:gd name="T115" fmla="*/ 465 h 509"/>
                  <a:gd name="T116" fmla="*/ 241 w 512"/>
                  <a:gd name="T117" fmla="*/ 445 h 509"/>
                  <a:gd name="T118" fmla="*/ 202 w 512"/>
                  <a:gd name="T119" fmla="*/ 432 h 509"/>
                  <a:gd name="T120" fmla="*/ 98 w 512"/>
                  <a:gd name="T121" fmla="*/ 508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12" h="509">
                    <a:moveTo>
                      <a:pt x="98" y="508"/>
                    </a:moveTo>
                    <a:lnTo>
                      <a:pt x="86" y="504"/>
                    </a:lnTo>
                    <a:lnTo>
                      <a:pt x="76" y="498"/>
                    </a:lnTo>
                    <a:lnTo>
                      <a:pt x="67" y="492"/>
                    </a:lnTo>
                    <a:lnTo>
                      <a:pt x="60" y="483"/>
                    </a:lnTo>
                    <a:lnTo>
                      <a:pt x="53" y="474"/>
                    </a:lnTo>
                    <a:lnTo>
                      <a:pt x="49" y="463"/>
                    </a:lnTo>
                    <a:lnTo>
                      <a:pt x="45" y="451"/>
                    </a:lnTo>
                    <a:lnTo>
                      <a:pt x="43" y="439"/>
                    </a:lnTo>
                    <a:lnTo>
                      <a:pt x="49" y="432"/>
                    </a:lnTo>
                    <a:lnTo>
                      <a:pt x="58" y="425"/>
                    </a:lnTo>
                    <a:lnTo>
                      <a:pt x="68" y="418"/>
                    </a:lnTo>
                    <a:lnTo>
                      <a:pt x="78" y="413"/>
                    </a:lnTo>
                    <a:lnTo>
                      <a:pt x="88" y="407"/>
                    </a:lnTo>
                    <a:lnTo>
                      <a:pt x="98" y="399"/>
                    </a:lnTo>
                    <a:lnTo>
                      <a:pt x="106" y="391"/>
                    </a:lnTo>
                    <a:lnTo>
                      <a:pt x="113" y="380"/>
                    </a:lnTo>
                    <a:lnTo>
                      <a:pt x="112" y="370"/>
                    </a:lnTo>
                    <a:lnTo>
                      <a:pt x="109" y="360"/>
                    </a:lnTo>
                    <a:lnTo>
                      <a:pt x="105" y="352"/>
                    </a:lnTo>
                    <a:lnTo>
                      <a:pt x="100" y="344"/>
                    </a:lnTo>
                    <a:lnTo>
                      <a:pt x="93" y="337"/>
                    </a:lnTo>
                    <a:lnTo>
                      <a:pt x="87" y="330"/>
                    </a:lnTo>
                    <a:lnTo>
                      <a:pt x="79" y="324"/>
                    </a:lnTo>
                    <a:lnTo>
                      <a:pt x="71" y="318"/>
                    </a:lnTo>
                    <a:lnTo>
                      <a:pt x="62" y="313"/>
                    </a:lnTo>
                    <a:lnTo>
                      <a:pt x="53" y="308"/>
                    </a:lnTo>
                    <a:lnTo>
                      <a:pt x="44" y="302"/>
                    </a:lnTo>
                    <a:lnTo>
                      <a:pt x="35" y="297"/>
                    </a:lnTo>
                    <a:lnTo>
                      <a:pt x="25" y="291"/>
                    </a:lnTo>
                    <a:lnTo>
                      <a:pt x="17" y="286"/>
                    </a:lnTo>
                    <a:lnTo>
                      <a:pt x="7" y="280"/>
                    </a:lnTo>
                    <a:lnTo>
                      <a:pt x="0" y="273"/>
                    </a:lnTo>
                    <a:lnTo>
                      <a:pt x="0" y="268"/>
                    </a:lnTo>
                    <a:lnTo>
                      <a:pt x="0" y="263"/>
                    </a:lnTo>
                    <a:lnTo>
                      <a:pt x="2" y="258"/>
                    </a:lnTo>
                    <a:lnTo>
                      <a:pt x="4" y="253"/>
                    </a:lnTo>
                    <a:lnTo>
                      <a:pt x="7" y="248"/>
                    </a:lnTo>
                    <a:lnTo>
                      <a:pt x="10" y="244"/>
                    </a:lnTo>
                    <a:lnTo>
                      <a:pt x="13" y="239"/>
                    </a:lnTo>
                    <a:lnTo>
                      <a:pt x="17" y="234"/>
                    </a:lnTo>
                    <a:lnTo>
                      <a:pt x="20" y="230"/>
                    </a:lnTo>
                    <a:lnTo>
                      <a:pt x="24" y="225"/>
                    </a:lnTo>
                    <a:lnTo>
                      <a:pt x="29" y="220"/>
                    </a:lnTo>
                    <a:lnTo>
                      <a:pt x="32" y="216"/>
                    </a:lnTo>
                    <a:lnTo>
                      <a:pt x="37" y="210"/>
                    </a:lnTo>
                    <a:lnTo>
                      <a:pt x="40" y="205"/>
                    </a:lnTo>
                    <a:lnTo>
                      <a:pt x="43" y="201"/>
                    </a:lnTo>
                    <a:lnTo>
                      <a:pt x="46" y="195"/>
                    </a:lnTo>
                    <a:lnTo>
                      <a:pt x="51" y="190"/>
                    </a:lnTo>
                    <a:lnTo>
                      <a:pt x="58" y="186"/>
                    </a:lnTo>
                    <a:lnTo>
                      <a:pt x="65" y="184"/>
                    </a:lnTo>
                    <a:lnTo>
                      <a:pt x="73" y="184"/>
                    </a:lnTo>
                    <a:lnTo>
                      <a:pt x="82" y="186"/>
                    </a:lnTo>
                    <a:lnTo>
                      <a:pt x="91" y="187"/>
                    </a:lnTo>
                    <a:lnTo>
                      <a:pt x="100" y="191"/>
                    </a:lnTo>
                    <a:lnTo>
                      <a:pt x="109" y="195"/>
                    </a:lnTo>
                    <a:lnTo>
                      <a:pt x="114" y="199"/>
                    </a:lnTo>
                    <a:lnTo>
                      <a:pt x="120" y="205"/>
                    </a:lnTo>
                    <a:lnTo>
                      <a:pt x="124" y="210"/>
                    </a:lnTo>
                    <a:lnTo>
                      <a:pt x="130" y="216"/>
                    </a:lnTo>
                    <a:lnTo>
                      <a:pt x="136" y="222"/>
                    </a:lnTo>
                    <a:lnTo>
                      <a:pt x="143" y="228"/>
                    </a:lnTo>
                    <a:lnTo>
                      <a:pt x="150" y="233"/>
                    </a:lnTo>
                    <a:lnTo>
                      <a:pt x="160" y="237"/>
                    </a:lnTo>
                    <a:lnTo>
                      <a:pt x="166" y="236"/>
                    </a:lnTo>
                    <a:lnTo>
                      <a:pt x="173" y="234"/>
                    </a:lnTo>
                    <a:lnTo>
                      <a:pt x="179" y="232"/>
                    </a:lnTo>
                    <a:lnTo>
                      <a:pt x="186" y="230"/>
                    </a:lnTo>
                    <a:lnTo>
                      <a:pt x="193" y="228"/>
                    </a:lnTo>
                    <a:lnTo>
                      <a:pt x="200" y="225"/>
                    </a:lnTo>
                    <a:lnTo>
                      <a:pt x="207" y="223"/>
                    </a:lnTo>
                    <a:lnTo>
                      <a:pt x="215" y="220"/>
                    </a:lnTo>
                    <a:lnTo>
                      <a:pt x="218" y="213"/>
                    </a:lnTo>
                    <a:lnTo>
                      <a:pt x="224" y="205"/>
                    </a:lnTo>
                    <a:lnTo>
                      <a:pt x="230" y="198"/>
                    </a:lnTo>
                    <a:lnTo>
                      <a:pt x="235" y="190"/>
                    </a:lnTo>
                    <a:lnTo>
                      <a:pt x="239" y="182"/>
                    </a:lnTo>
                    <a:lnTo>
                      <a:pt x="242" y="174"/>
                    </a:lnTo>
                    <a:lnTo>
                      <a:pt x="242" y="165"/>
                    </a:lnTo>
                    <a:lnTo>
                      <a:pt x="238" y="156"/>
                    </a:lnTo>
                    <a:lnTo>
                      <a:pt x="235" y="151"/>
                    </a:lnTo>
                    <a:lnTo>
                      <a:pt x="230" y="147"/>
                    </a:lnTo>
                    <a:lnTo>
                      <a:pt x="226" y="143"/>
                    </a:lnTo>
                    <a:lnTo>
                      <a:pt x="220" y="140"/>
                    </a:lnTo>
                    <a:lnTo>
                      <a:pt x="215" y="136"/>
                    </a:lnTo>
                    <a:lnTo>
                      <a:pt x="209" y="134"/>
                    </a:lnTo>
                    <a:lnTo>
                      <a:pt x="203" y="132"/>
                    </a:lnTo>
                    <a:lnTo>
                      <a:pt x="196" y="129"/>
                    </a:lnTo>
                    <a:lnTo>
                      <a:pt x="189" y="127"/>
                    </a:lnTo>
                    <a:lnTo>
                      <a:pt x="183" y="125"/>
                    </a:lnTo>
                    <a:lnTo>
                      <a:pt x="176" y="122"/>
                    </a:lnTo>
                    <a:lnTo>
                      <a:pt x="170" y="121"/>
                    </a:lnTo>
                    <a:lnTo>
                      <a:pt x="164" y="117"/>
                    </a:lnTo>
                    <a:lnTo>
                      <a:pt x="158" y="114"/>
                    </a:lnTo>
                    <a:lnTo>
                      <a:pt x="153" y="111"/>
                    </a:lnTo>
                    <a:lnTo>
                      <a:pt x="148" y="106"/>
                    </a:lnTo>
                    <a:lnTo>
                      <a:pt x="143" y="98"/>
                    </a:lnTo>
                    <a:lnTo>
                      <a:pt x="142" y="90"/>
                    </a:lnTo>
                    <a:lnTo>
                      <a:pt x="142" y="80"/>
                    </a:lnTo>
                    <a:lnTo>
                      <a:pt x="145" y="72"/>
                    </a:lnTo>
                    <a:lnTo>
                      <a:pt x="149" y="64"/>
                    </a:lnTo>
                    <a:lnTo>
                      <a:pt x="156" y="57"/>
                    </a:lnTo>
                    <a:lnTo>
                      <a:pt x="163" y="50"/>
                    </a:lnTo>
                    <a:lnTo>
                      <a:pt x="172" y="46"/>
                    </a:lnTo>
                    <a:lnTo>
                      <a:pt x="177" y="43"/>
                    </a:lnTo>
                    <a:lnTo>
                      <a:pt x="183" y="39"/>
                    </a:lnTo>
                    <a:lnTo>
                      <a:pt x="187" y="36"/>
                    </a:lnTo>
                    <a:lnTo>
                      <a:pt x="193" y="31"/>
                    </a:lnTo>
                    <a:lnTo>
                      <a:pt x="199" y="27"/>
                    </a:lnTo>
                    <a:lnTo>
                      <a:pt x="205" y="23"/>
                    </a:lnTo>
                    <a:lnTo>
                      <a:pt x="211" y="18"/>
                    </a:lnTo>
                    <a:lnTo>
                      <a:pt x="218" y="14"/>
                    </a:lnTo>
                    <a:lnTo>
                      <a:pt x="226" y="18"/>
                    </a:lnTo>
                    <a:lnTo>
                      <a:pt x="235" y="22"/>
                    </a:lnTo>
                    <a:lnTo>
                      <a:pt x="243" y="28"/>
                    </a:lnTo>
                    <a:lnTo>
                      <a:pt x="251" y="34"/>
                    </a:lnTo>
                    <a:lnTo>
                      <a:pt x="259" y="40"/>
                    </a:lnTo>
                    <a:lnTo>
                      <a:pt x="267" y="47"/>
                    </a:lnTo>
                    <a:lnTo>
                      <a:pt x="277" y="54"/>
                    </a:lnTo>
                    <a:lnTo>
                      <a:pt x="286" y="60"/>
                    </a:lnTo>
                    <a:lnTo>
                      <a:pt x="294" y="65"/>
                    </a:lnTo>
                    <a:lnTo>
                      <a:pt x="304" y="69"/>
                    </a:lnTo>
                    <a:lnTo>
                      <a:pt x="314" y="72"/>
                    </a:lnTo>
                    <a:lnTo>
                      <a:pt x="324" y="75"/>
                    </a:lnTo>
                    <a:lnTo>
                      <a:pt x="334" y="74"/>
                    </a:lnTo>
                    <a:lnTo>
                      <a:pt x="344" y="72"/>
                    </a:lnTo>
                    <a:lnTo>
                      <a:pt x="355" y="68"/>
                    </a:lnTo>
                    <a:lnTo>
                      <a:pt x="367" y="60"/>
                    </a:lnTo>
                    <a:lnTo>
                      <a:pt x="373" y="54"/>
                    </a:lnTo>
                    <a:lnTo>
                      <a:pt x="378" y="46"/>
                    </a:lnTo>
                    <a:lnTo>
                      <a:pt x="382" y="36"/>
                    </a:lnTo>
                    <a:lnTo>
                      <a:pt x="387" y="27"/>
                    </a:lnTo>
                    <a:lnTo>
                      <a:pt x="393" y="18"/>
                    </a:lnTo>
                    <a:lnTo>
                      <a:pt x="401" y="10"/>
                    </a:lnTo>
                    <a:lnTo>
                      <a:pt x="411" y="3"/>
                    </a:lnTo>
                    <a:lnTo>
                      <a:pt x="422" y="0"/>
                    </a:lnTo>
                    <a:lnTo>
                      <a:pt x="432" y="3"/>
                    </a:lnTo>
                    <a:lnTo>
                      <a:pt x="442" y="6"/>
                    </a:lnTo>
                    <a:lnTo>
                      <a:pt x="453" y="10"/>
                    </a:lnTo>
                    <a:lnTo>
                      <a:pt x="463" y="15"/>
                    </a:lnTo>
                    <a:lnTo>
                      <a:pt x="472" y="21"/>
                    </a:lnTo>
                    <a:lnTo>
                      <a:pt x="479" y="28"/>
                    </a:lnTo>
                    <a:lnTo>
                      <a:pt x="486" y="36"/>
                    </a:lnTo>
                    <a:lnTo>
                      <a:pt x="492" y="46"/>
                    </a:lnTo>
                    <a:lnTo>
                      <a:pt x="493" y="54"/>
                    </a:lnTo>
                    <a:lnTo>
                      <a:pt x="492" y="61"/>
                    </a:lnTo>
                    <a:lnTo>
                      <a:pt x="489" y="68"/>
                    </a:lnTo>
                    <a:lnTo>
                      <a:pt x="485" y="73"/>
                    </a:lnTo>
                    <a:lnTo>
                      <a:pt x="479" y="79"/>
                    </a:lnTo>
                    <a:lnTo>
                      <a:pt x="473" y="83"/>
                    </a:lnTo>
                    <a:lnTo>
                      <a:pt x="466" y="88"/>
                    </a:lnTo>
                    <a:lnTo>
                      <a:pt x="458" y="93"/>
                    </a:lnTo>
                    <a:lnTo>
                      <a:pt x="451" y="97"/>
                    </a:lnTo>
                    <a:lnTo>
                      <a:pt x="443" y="101"/>
                    </a:lnTo>
                    <a:lnTo>
                      <a:pt x="437" y="107"/>
                    </a:lnTo>
                    <a:lnTo>
                      <a:pt x="431" y="112"/>
                    </a:lnTo>
                    <a:lnTo>
                      <a:pt x="427" y="118"/>
                    </a:lnTo>
                    <a:lnTo>
                      <a:pt x="423" y="125"/>
                    </a:lnTo>
                    <a:lnTo>
                      <a:pt x="422" y="133"/>
                    </a:lnTo>
                    <a:lnTo>
                      <a:pt x="422" y="142"/>
                    </a:lnTo>
                    <a:lnTo>
                      <a:pt x="511" y="227"/>
                    </a:lnTo>
                    <a:lnTo>
                      <a:pt x="429" y="316"/>
                    </a:lnTo>
                    <a:lnTo>
                      <a:pt x="419" y="317"/>
                    </a:lnTo>
                    <a:lnTo>
                      <a:pt x="411" y="315"/>
                    </a:lnTo>
                    <a:lnTo>
                      <a:pt x="402" y="312"/>
                    </a:lnTo>
                    <a:lnTo>
                      <a:pt x="395" y="308"/>
                    </a:lnTo>
                    <a:lnTo>
                      <a:pt x="388" y="302"/>
                    </a:lnTo>
                    <a:lnTo>
                      <a:pt x="382" y="295"/>
                    </a:lnTo>
                    <a:lnTo>
                      <a:pt x="376" y="288"/>
                    </a:lnTo>
                    <a:lnTo>
                      <a:pt x="370" y="281"/>
                    </a:lnTo>
                    <a:lnTo>
                      <a:pt x="364" y="273"/>
                    </a:lnTo>
                    <a:lnTo>
                      <a:pt x="358" y="266"/>
                    </a:lnTo>
                    <a:lnTo>
                      <a:pt x="351" y="260"/>
                    </a:lnTo>
                    <a:lnTo>
                      <a:pt x="344" y="255"/>
                    </a:lnTo>
                    <a:lnTo>
                      <a:pt x="336" y="250"/>
                    </a:lnTo>
                    <a:lnTo>
                      <a:pt x="327" y="248"/>
                    </a:lnTo>
                    <a:lnTo>
                      <a:pt x="317" y="247"/>
                    </a:lnTo>
                    <a:lnTo>
                      <a:pt x="305" y="248"/>
                    </a:lnTo>
                    <a:lnTo>
                      <a:pt x="299" y="252"/>
                    </a:lnTo>
                    <a:lnTo>
                      <a:pt x="293" y="255"/>
                    </a:lnTo>
                    <a:lnTo>
                      <a:pt x="287" y="260"/>
                    </a:lnTo>
                    <a:lnTo>
                      <a:pt x="281" y="265"/>
                    </a:lnTo>
                    <a:lnTo>
                      <a:pt x="275" y="270"/>
                    </a:lnTo>
                    <a:lnTo>
                      <a:pt x="270" y="275"/>
                    </a:lnTo>
                    <a:lnTo>
                      <a:pt x="265" y="281"/>
                    </a:lnTo>
                    <a:lnTo>
                      <a:pt x="260" y="288"/>
                    </a:lnTo>
                    <a:lnTo>
                      <a:pt x="255" y="294"/>
                    </a:lnTo>
                    <a:lnTo>
                      <a:pt x="251" y="300"/>
                    </a:lnTo>
                    <a:lnTo>
                      <a:pt x="247" y="308"/>
                    </a:lnTo>
                    <a:lnTo>
                      <a:pt x="244" y="315"/>
                    </a:lnTo>
                    <a:lnTo>
                      <a:pt x="242" y="323"/>
                    </a:lnTo>
                    <a:lnTo>
                      <a:pt x="239" y="331"/>
                    </a:lnTo>
                    <a:lnTo>
                      <a:pt x="238" y="339"/>
                    </a:lnTo>
                    <a:lnTo>
                      <a:pt x="238" y="348"/>
                    </a:lnTo>
                    <a:lnTo>
                      <a:pt x="241" y="353"/>
                    </a:lnTo>
                    <a:lnTo>
                      <a:pt x="244" y="356"/>
                    </a:lnTo>
                    <a:lnTo>
                      <a:pt x="248" y="360"/>
                    </a:lnTo>
                    <a:lnTo>
                      <a:pt x="252" y="362"/>
                    </a:lnTo>
                    <a:lnTo>
                      <a:pt x="257" y="364"/>
                    </a:lnTo>
                    <a:lnTo>
                      <a:pt x="262" y="366"/>
                    </a:lnTo>
                    <a:lnTo>
                      <a:pt x="267" y="367"/>
                    </a:lnTo>
                    <a:lnTo>
                      <a:pt x="274" y="368"/>
                    </a:lnTo>
                    <a:lnTo>
                      <a:pt x="279" y="368"/>
                    </a:lnTo>
                    <a:lnTo>
                      <a:pt x="285" y="369"/>
                    </a:lnTo>
                    <a:lnTo>
                      <a:pt x="292" y="370"/>
                    </a:lnTo>
                    <a:lnTo>
                      <a:pt x="298" y="370"/>
                    </a:lnTo>
                    <a:lnTo>
                      <a:pt x="304" y="370"/>
                    </a:lnTo>
                    <a:lnTo>
                      <a:pt x="309" y="371"/>
                    </a:lnTo>
                    <a:lnTo>
                      <a:pt x="315" y="371"/>
                    </a:lnTo>
                    <a:lnTo>
                      <a:pt x="320" y="373"/>
                    </a:lnTo>
                    <a:lnTo>
                      <a:pt x="330" y="376"/>
                    </a:lnTo>
                    <a:lnTo>
                      <a:pt x="337" y="382"/>
                    </a:lnTo>
                    <a:lnTo>
                      <a:pt x="344" y="389"/>
                    </a:lnTo>
                    <a:lnTo>
                      <a:pt x="349" y="398"/>
                    </a:lnTo>
                    <a:lnTo>
                      <a:pt x="353" y="407"/>
                    </a:lnTo>
                    <a:lnTo>
                      <a:pt x="355" y="417"/>
                    </a:lnTo>
                    <a:lnTo>
                      <a:pt x="356" y="427"/>
                    </a:lnTo>
                    <a:lnTo>
                      <a:pt x="355" y="436"/>
                    </a:lnTo>
                    <a:lnTo>
                      <a:pt x="352" y="443"/>
                    </a:lnTo>
                    <a:lnTo>
                      <a:pt x="348" y="448"/>
                    </a:lnTo>
                    <a:lnTo>
                      <a:pt x="343" y="453"/>
                    </a:lnTo>
                    <a:lnTo>
                      <a:pt x="339" y="458"/>
                    </a:lnTo>
                    <a:lnTo>
                      <a:pt x="334" y="462"/>
                    </a:lnTo>
                    <a:lnTo>
                      <a:pt x="330" y="468"/>
                    </a:lnTo>
                    <a:lnTo>
                      <a:pt x="324" y="473"/>
                    </a:lnTo>
                    <a:lnTo>
                      <a:pt x="320" y="479"/>
                    </a:lnTo>
                    <a:lnTo>
                      <a:pt x="311" y="479"/>
                    </a:lnTo>
                    <a:lnTo>
                      <a:pt x="304" y="477"/>
                    </a:lnTo>
                    <a:lnTo>
                      <a:pt x="295" y="474"/>
                    </a:lnTo>
                    <a:lnTo>
                      <a:pt x="286" y="470"/>
                    </a:lnTo>
                    <a:lnTo>
                      <a:pt x="278" y="465"/>
                    </a:lnTo>
                    <a:lnTo>
                      <a:pt x="268" y="461"/>
                    </a:lnTo>
                    <a:lnTo>
                      <a:pt x="259" y="455"/>
                    </a:lnTo>
                    <a:lnTo>
                      <a:pt x="250" y="450"/>
                    </a:lnTo>
                    <a:lnTo>
                      <a:pt x="241" y="445"/>
                    </a:lnTo>
                    <a:lnTo>
                      <a:pt x="231" y="441"/>
                    </a:lnTo>
                    <a:lnTo>
                      <a:pt x="222" y="437"/>
                    </a:lnTo>
                    <a:lnTo>
                      <a:pt x="211" y="435"/>
                    </a:lnTo>
                    <a:lnTo>
                      <a:pt x="202" y="432"/>
                    </a:lnTo>
                    <a:lnTo>
                      <a:pt x="193" y="432"/>
                    </a:lnTo>
                    <a:lnTo>
                      <a:pt x="182" y="433"/>
                    </a:lnTo>
                    <a:lnTo>
                      <a:pt x="172" y="436"/>
                    </a:lnTo>
                    <a:lnTo>
                      <a:pt x="98" y="508"/>
                    </a:lnTo>
                  </a:path>
                </a:pathLst>
              </a:custGeom>
              <a:grpFill/>
              <a:ln>
                <a:noFill/>
              </a:ln>
              <a:effectLst>
                <a:prstShdw prst="shdw17" dist="17961" dir="2700000">
                  <a:schemeClr val="bg1">
                    <a:gamma/>
                    <a:shade val="60000"/>
                    <a:invGamma/>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2" name="Freeform 9"/>
              <p:cNvSpPr>
                <a:spLocks/>
              </p:cNvSpPr>
              <p:nvPr/>
            </p:nvSpPr>
            <p:spPr bwMode="grayWhite">
              <a:xfrm>
                <a:off x="741489" y="3732594"/>
                <a:ext cx="803275" cy="746125"/>
              </a:xfrm>
              <a:custGeom>
                <a:avLst/>
                <a:gdLst>
                  <a:gd name="T0" fmla="*/ 229 w 506"/>
                  <a:gd name="T1" fmla="*/ 453 h 470"/>
                  <a:gd name="T2" fmla="*/ 200 w 506"/>
                  <a:gd name="T3" fmla="*/ 429 h 470"/>
                  <a:gd name="T4" fmla="*/ 175 w 506"/>
                  <a:gd name="T5" fmla="*/ 402 h 470"/>
                  <a:gd name="T6" fmla="*/ 158 w 506"/>
                  <a:gd name="T7" fmla="*/ 368 h 470"/>
                  <a:gd name="T8" fmla="*/ 241 w 506"/>
                  <a:gd name="T9" fmla="*/ 275 h 470"/>
                  <a:gd name="T10" fmla="*/ 224 w 506"/>
                  <a:gd name="T11" fmla="*/ 248 h 470"/>
                  <a:gd name="T12" fmla="*/ 198 w 506"/>
                  <a:gd name="T13" fmla="*/ 228 h 470"/>
                  <a:gd name="T14" fmla="*/ 166 w 506"/>
                  <a:gd name="T15" fmla="*/ 214 h 470"/>
                  <a:gd name="T16" fmla="*/ 139 w 506"/>
                  <a:gd name="T17" fmla="*/ 217 h 470"/>
                  <a:gd name="T18" fmla="*/ 128 w 506"/>
                  <a:gd name="T19" fmla="*/ 238 h 470"/>
                  <a:gd name="T20" fmla="*/ 120 w 506"/>
                  <a:gd name="T21" fmla="*/ 262 h 470"/>
                  <a:gd name="T22" fmla="*/ 104 w 506"/>
                  <a:gd name="T23" fmla="*/ 283 h 470"/>
                  <a:gd name="T24" fmla="*/ 77 w 506"/>
                  <a:gd name="T25" fmla="*/ 291 h 470"/>
                  <a:gd name="T26" fmla="*/ 53 w 506"/>
                  <a:gd name="T27" fmla="*/ 288 h 470"/>
                  <a:gd name="T28" fmla="*/ 31 w 506"/>
                  <a:gd name="T29" fmla="*/ 275 h 470"/>
                  <a:gd name="T30" fmla="*/ 12 w 506"/>
                  <a:gd name="T31" fmla="*/ 257 h 470"/>
                  <a:gd name="T32" fmla="*/ 61 w 506"/>
                  <a:gd name="T33" fmla="*/ 109 h 470"/>
                  <a:gd name="T34" fmla="*/ 24 w 506"/>
                  <a:gd name="T35" fmla="*/ 85 h 470"/>
                  <a:gd name="T36" fmla="*/ 0 w 506"/>
                  <a:gd name="T37" fmla="*/ 53 h 470"/>
                  <a:gd name="T38" fmla="*/ 19 w 506"/>
                  <a:gd name="T39" fmla="*/ 22 h 470"/>
                  <a:gd name="T40" fmla="*/ 54 w 506"/>
                  <a:gd name="T41" fmla="*/ 0 h 470"/>
                  <a:gd name="T42" fmla="*/ 82 w 506"/>
                  <a:gd name="T43" fmla="*/ 6 h 470"/>
                  <a:gd name="T44" fmla="*/ 103 w 506"/>
                  <a:gd name="T45" fmla="*/ 29 h 470"/>
                  <a:gd name="T46" fmla="*/ 132 w 506"/>
                  <a:gd name="T47" fmla="*/ 57 h 470"/>
                  <a:gd name="T48" fmla="*/ 175 w 506"/>
                  <a:gd name="T49" fmla="*/ 64 h 470"/>
                  <a:gd name="T50" fmla="*/ 215 w 506"/>
                  <a:gd name="T51" fmla="*/ 43 h 470"/>
                  <a:gd name="T52" fmla="*/ 243 w 506"/>
                  <a:gd name="T53" fmla="*/ 16 h 470"/>
                  <a:gd name="T54" fmla="*/ 265 w 506"/>
                  <a:gd name="T55" fmla="*/ 22 h 470"/>
                  <a:gd name="T56" fmla="*/ 284 w 506"/>
                  <a:gd name="T57" fmla="*/ 34 h 470"/>
                  <a:gd name="T58" fmla="*/ 301 w 506"/>
                  <a:gd name="T59" fmla="*/ 52 h 470"/>
                  <a:gd name="T60" fmla="*/ 318 w 506"/>
                  <a:gd name="T61" fmla="*/ 72 h 470"/>
                  <a:gd name="T62" fmla="*/ 314 w 506"/>
                  <a:gd name="T63" fmla="*/ 98 h 470"/>
                  <a:gd name="T64" fmla="*/ 296 w 506"/>
                  <a:gd name="T65" fmla="*/ 115 h 470"/>
                  <a:gd name="T66" fmla="*/ 278 w 506"/>
                  <a:gd name="T67" fmla="*/ 123 h 470"/>
                  <a:gd name="T68" fmla="*/ 260 w 506"/>
                  <a:gd name="T69" fmla="*/ 130 h 470"/>
                  <a:gd name="T70" fmla="*/ 249 w 506"/>
                  <a:gd name="T71" fmla="*/ 152 h 470"/>
                  <a:gd name="T72" fmla="*/ 257 w 506"/>
                  <a:gd name="T73" fmla="*/ 180 h 470"/>
                  <a:gd name="T74" fmla="*/ 288 w 506"/>
                  <a:gd name="T75" fmla="*/ 210 h 470"/>
                  <a:gd name="T76" fmla="*/ 321 w 506"/>
                  <a:gd name="T77" fmla="*/ 231 h 470"/>
                  <a:gd name="T78" fmla="*/ 339 w 506"/>
                  <a:gd name="T79" fmla="*/ 231 h 470"/>
                  <a:gd name="T80" fmla="*/ 358 w 506"/>
                  <a:gd name="T81" fmla="*/ 228 h 470"/>
                  <a:gd name="T82" fmla="*/ 377 w 506"/>
                  <a:gd name="T83" fmla="*/ 200 h 470"/>
                  <a:gd name="T84" fmla="*/ 385 w 506"/>
                  <a:gd name="T85" fmla="*/ 171 h 470"/>
                  <a:gd name="T86" fmla="*/ 404 w 506"/>
                  <a:gd name="T87" fmla="*/ 158 h 470"/>
                  <a:gd name="T88" fmla="*/ 497 w 506"/>
                  <a:gd name="T89" fmla="*/ 213 h 470"/>
                  <a:gd name="T90" fmla="*/ 482 w 506"/>
                  <a:gd name="T91" fmla="*/ 238 h 470"/>
                  <a:gd name="T92" fmla="*/ 458 w 506"/>
                  <a:gd name="T93" fmla="*/ 259 h 470"/>
                  <a:gd name="T94" fmla="*/ 438 w 506"/>
                  <a:gd name="T95" fmla="*/ 282 h 470"/>
                  <a:gd name="T96" fmla="*/ 434 w 506"/>
                  <a:gd name="T97" fmla="*/ 313 h 470"/>
                  <a:gd name="T98" fmla="*/ 467 w 506"/>
                  <a:gd name="T99" fmla="*/ 339 h 470"/>
                  <a:gd name="T100" fmla="*/ 505 w 506"/>
                  <a:gd name="T101" fmla="*/ 362 h 470"/>
                  <a:gd name="T102" fmla="*/ 329 w 506"/>
                  <a:gd name="T103" fmla="*/ 370 h 470"/>
                  <a:gd name="T104" fmla="*/ 306 w 506"/>
                  <a:gd name="T105" fmla="*/ 395 h 470"/>
                  <a:gd name="T106" fmla="*/ 287 w 506"/>
                  <a:gd name="T107" fmla="*/ 423 h 470"/>
                  <a:gd name="T108" fmla="*/ 267 w 506"/>
                  <a:gd name="T109" fmla="*/ 452 h 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06" h="470">
                    <a:moveTo>
                      <a:pt x="252" y="469"/>
                    </a:moveTo>
                    <a:lnTo>
                      <a:pt x="245" y="463"/>
                    </a:lnTo>
                    <a:lnTo>
                      <a:pt x="237" y="458"/>
                    </a:lnTo>
                    <a:lnTo>
                      <a:pt x="229" y="453"/>
                    </a:lnTo>
                    <a:lnTo>
                      <a:pt x="221" y="447"/>
                    </a:lnTo>
                    <a:lnTo>
                      <a:pt x="214" y="441"/>
                    </a:lnTo>
                    <a:lnTo>
                      <a:pt x="207" y="435"/>
                    </a:lnTo>
                    <a:lnTo>
                      <a:pt x="200" y="429"/>
                    </a:lnTo>
                    <a:lnTo>
                      <a:pt x="193" y="423"/>
                    </a:lnTo>
                    <a:lnTo>
                      <a:pt x="187" y="416"/>
                    </a:lnTo>
                    <a:lnTo>
                      <a:pt x="181" y="409"/>
                    </a:lnTo>
                    <a:lnTo>
                      <a:pt x="175" y="402"/>
                    </a:lnTo>
                    <a:lnTo>
                      <a:pt x="171" y="394"/>
                    </a:lnTo>
                    <a:lnTo>
                      <a:pt x="166" y="386"/>
                    </a:lnTo>
                    <a:lnTo>
                      <a:pt x="162" y="377"/>
                    </a:lnTo>
                    <a:lnTo>
                      <a:pt x="158" y="368"/>
                    </a:lnTo>
                    <a:lnTo>
                      <a:pt x="156" y="359"/>
                    </a:lnTo>
                    <a:lnTo>
                      <a:pt x="245" y="290"/>
                    </a:lnTo>
                    <a:lnTo>
                      <a:pt x="242" y="282"/>
                    </a:lnTo>
                    <a:lnTo>
                      <a:pt x="241" y="275"/>
                    </a:lnTo>
                    <a:lnTo>
                      <a:pt x="237" y="267"/>
                    </a:lnTo>
                    <a:lnTo>
                      <a:pt x="233" y="261"/>
                    </a:lnTo>
                    <a:lnTo>
                      <a:pt x="229" y="254"/>
                    </a:lnTo>
                    <a:lnTo>
                      <a:pt x="224" y="248"/>
                    </a:lnTo>
                    <a:lnTo>
                      <a:pt x="218" y="242"/>
                    </a:lnTo>
                    <a:lnTo>
                      <a:pt x="212" y="237"/>
                    </a:lnTo>
                    <a:lnTo>
                      <a:pt x="205" y="232"/>
                    </a:lnTo>
                    <a:lnTo>
                      <a:pt x="198" y="228"/>
                    </a:lnTo>
                    <a:lnTo>
                      <a:pt x="191" y="223"/>
                    </a:lnTo>
                    <a:lnTo>
                      <a:pt x="183" y="219"/>
                    </a:lnTo>
                    <a:lnTo>
                      <a:pt x="175" y="216"/>
                    </a:lnTo>
                    <a:lnTo>
                      <a:pt x="166" y="214"/>
                    </a:lnTo>
                    <a:lnTo>
                      <a:pt x="158" y="212"/>
                    </a:lnTo>
                    <a:lnTo>
                      <a:pt x="150" y="210"/>
                    </a:lnTo>
                    <a:lnTo>
                      <a:pt x="144" y="213"/>
                    </a:lnTo>
                    <a:lnTo>
                      <a:pt x="139" y="217"/>
                    </a:lnTo>
                    <a:lnTo>
                      <a:pt x="135" y="221"/>
                    </a:lnTo>
                    <a:lnTo>
                      <a:pt x="133" y="227"/>
                    </a:lnTo>
                    <a:lnTo>
                      <a:pt x="129" y="232"/>
                    </a:lnTo>
                    <a:lnTo>
                      <a:pt x="128" y="238"/>
                    </a:lnTo>
                    <a:lnTo>
                      <a:pt x="126" y="244"/>
                    </a:lnTo>
                    <a:lnTo>
                      <a:pt x="125" y="250"/>
                    </a:lnTo>
                    <a:lnTo>
                      <a:pt x="122" y="256"/>
                    </a:lnTo>
                    <a:lnTo>
                      <a:pt x="120" y="262"/>
                    </a:lnTo>
                    <a:lnTo>
                      <a:pt x="116" y="268"/>
                    </a:lnTo>
                    <a:lnTo>
                      <a:pt x="113" y="273"/>
                    </a:lnTo>
                    <a:lnTo>
                      <a:pt x="109" y="278"/>
                    </a:lnTo>
                    <a:lnTo>
                      <a:pt x="104" y="283"/>
                    </a:lnTo>
                    <a:lnTo>
                      <a:pt x="98" y="287"/>
                    </a:lnTo>
                    <a:lnTo>
                      <a:pt x="90" y="290"/>
                    </a:lnTo>
                    <a:lnTo>
                      <a:pt x="83" y="291"/>
                    </a:lnTo>
                    <a:lnTo>
                      <a:pt x="77" y="291"/>
                    </a:lnTo>
                    <a:lnTo>
                      <a:pt x="70" y="291"/>
                    </a:lnTo>
                    <a:lnTo>
                      <a:pt x="65" y="291"/>
                    </a:lnTo>
                    <a:lnTo>
                      <a:pt x="58" y="289"/>
                    </a:lnTo>
                    <a:lnTo>
                      <a:pt x="53" y="288"/>
                    </a:lnTo>
                    <a:lnTo>
                      <a:pt x="47" y="285"/>
                    </a:lnTo>
                    <a:lnTo>
                      <a:pt x="41" y="282"/>
                    </a:lnTo>
                    <a:lnTo>
                      <a:pt x="36" y="278"/>
                    </a:lnTo>
                    <a:lnTo>
                      <a:pt x="31" y="275"/>
                    </a:lnTo>
                    <a:lnTo>
                      <a:pt x="25" y="270"/>
                    </a:lnTo>
                    <a:lnTo>
                      <a:pt x="20" y="266"/>
                    </a:lnTo>
                    <a:lnTo>
                      <a:pt x="16" y="262"/>
                    </a:lnTo>
                    <a:lnTo>
                      <a:pt x="12" y="257"/>
                    </a:lnTo>
                    <a:lnTo>
                      <a:pt x="7" y="253"/>
                    </a:lnTo>
                    <a:lnTo>
                      <a:pt x="3" y="248"/>
                    </a:lnTo>
                    <a:lnTo>
                      <a:pt x="65" y="117"/>
                    </a:lnTo>
                    <a:lnTo>
                      <a:pt x="61" y="109"/>
                    </a:lnTo>
                    <a:lnTo>
                      <a:pt x="53" y="102"/>
                    </a:lnTo>
                    <a:lnTo>
                      <a:pt x="44" y="96"/>
                    </a:lnTo>
                    <a:lnTo>
                      <a:pt x="33" y="91"/>
                    </a:lnTo>
                    <a:lnTo>
                      <a:pt x="24" y="85"/>
                    </a:lnTo>
                    <a:lnTo>
                      <a:pt x="13" y="79"/>
                    </a:lnTo>
                    <a:lnTo>
                      <a:pt x="5" y="71"/>
                    </a:lnTo>
                    <a:lnTo>
                      <a:pt x="0" y="62"/>
                    </a:lnTo>
                    <a:lnTo>
                      <a:pt x="0" y="53"/>
                    </a:lnTo>
                    <a:lnTo>
                      <a:pt x="3" y="44"/>
                    </a:lnTo>
                    <a:lnTo>
                      <a:pt x="7" y="37"/>
                    </a:lnTo>
                    <a:lnTo>
                      <a:pt x="12" y="28"/>
                    </a:lnTo>
                    <a:lnTo>
                      <a:pt x="19" y="22"/>
                    </a:lnTo>
                    <a:lnTo>
                      <a:pt x="27" y="15"/>
                    </a:lnTo>
                    <a:lnTo>
                      <a:pt x="37" y="9"/>
                    </a:lnTo>
                    <a:lnTo>
                      <a:pt x="46" y="3"/>
                    </a:lnTo>
                    <a:lnTo>
                      <a:pt x="54" y="0"/>
                    </a:lnTo>
                    <a:lnTo>
                      <a:pt x="61" y="0"/>
                    </a:lnTo>
                    <a:lnTo>
                      <a:pt x="68" y="0"/>
                    </a:lnTo>
                    <a:lnTo>
                      <a:pt x="75" y="3"/>
                    </a:lnTo>
                    <a:lnTo>
                      <a:pt x="82" y="6"/>
                    </a:lnTo>
                    <a:lnTo>
                      <a:pt x="88" y="11"/>
                    </a:lnTo>
                    <a:lnTo>
                      <a:pt x="94" y="15"/>
                    </a:lnTo>
                    <a:lnTo>
                      <a:pt x="98" y="21"/>
                    </a:lnTo>
                    <a:lnTo>
                      <a:pt x="103" y="29"/>
                    </a:lnTo>
                    <a:lnTo>
                      <a:pt x="108" y="38"/>
                    </a:lnTo>
                    <a:lnTo>
                      <a:pt x="116" y="45"/>
                    </a:lnTo>
                    <a:lnTo>
                      <a:pt x="123" y="52"/>
                    </a:lnTo>
                    <a:lnTo>
                      <a:pt x="132" y="57"/>
                    </a:lnTo>
                    <a:lnTo>
                      <a:pt x="141" y="62"/>
                    </a:lnTo>
                    <a:lnTo>
                      <a:pt x="152" y="64"/>
                    </a:lnTo>
                    <a:lnTo>
                      <a:pt x="164" y="66"/>
                    </a:lnTo>
                    <a:lnTo>
                      <a:pt x="175" y="64"/>
                    </a:lnTo>
                    <a:lnTo>
                      <a:pt x="187" y="61"/>
                    </a:lnTo>
                    <a:lnTo>
                      <a:pt x="196" y="57"/>
                    </a:lnTo>
                    <a:lnTo>
                      <a:pt x="206" y="50"/>
                    </a:lnTo>
                    <a:lnTo>
                      <a:pt x="215" y="43"/>
                    </a:lnTo>
                    <a:lnTo>
                      <a:pt x="223" y="34"/>
                    </a:lnTo>
                    <a:lnTo>
                      <a:pt x="230" y="26"/>
                    </a:lnTo>
                    <a:lnTo>
                      <a:pt x="237" y="17"/>
                    </a:lnTo>
                    <a:lnTo>
                      <a:pt x="243" y="16"/>
                    </a:lnTo>
                    <a:lnTo>
                      <a:pt x="249" y="17"/>
                    </a:lnTo>
                    <a:lnTo>
                      <a:pt x="254" y="18"/>
                    </a:lnTo>
                    <a:lnTo>
                      <a:pt x="260" y="20"/>
                    </a:lnTo>
                    <a:lnTo>
                      <a:pt x="265" y="22"/>
                    </a:lnTo>
                    <a:lnTo>
                      <a:pt x="270" y="25"/>
                    </a:lnTo>
                    <a:lnTo>
                      <a:pt x="275" y="27"/>
                    </a:lnTo>
                    <a:lnTo>
                      <a:pt x="279" y="31"/>
                    </a:lnTo>
                    <a:lnTo>
                      <a:pt x="284" y="34"/>
                    </a:lnTo>
                    <a:lnTo>
                      <a:pt x="288" y="38"/>
                    </a:lnTo>
                    <a:lnTo>
                      <a:pt x="293" y="43"/>
                    </a:lnTo>
                    <a:lnTo>
                      <a:pt x="297" y="47"/>
                    </a:lnTo>
                    <a:lnTo>
                      <a:pt x="301" y="52"/>
                    </a:lnTo>
                    <a:lnTo>
                      <a:pt x="305" y="56"/>
                    </a:lnTo>
                    <a:lnTo>
                      <a:pt x="309" y="61"/>
                    </a:lnTo>
                    <a:lnTo>
                      <a:pt x="314" y="66"/>
                    </a:lnTo>
                    <a:lnTo>
                      <a:pt x="318" y="72"/>
                    </a:lnTo>
                    <a:lnTo>
                      <a:pt x="320" y="79"/>
                    </a:lnTo>
                    <a:lnTo>
                      <a:pt x="319" y="85"/>
                    </a:lnTo>
                    <a:lnTo>
                      <a:pt x="317" y="92"/>
                    </a:lnTo>
                    <a:lnTo>
                      <a:pt x="314" y="98"/>
                    </a:lnTo>
                    <a:lnTo>
                      <a:pt x="309" y="104"/>
                    </a:lnTo>
                    <a:lnTo>
                      <a:pt x="305" y="109"/>
                    </a:lnTo>
                    <a:lnTo>
                      <a:pt x="300" y="114"/>
                    </a:lnTo>
                    <a:lnTo>
                      <a:pt x="296" y="115"/>
                    </a:lnTo>
                    <a:lnTo>
                      <a:pt x="291" y="117"/>
                    </a:lnTo>
                    <a:lnTo>
                      <a:pt x="287" y="119"/>
                    </a:lnTo>
                    <a:lnTo>
                      <a:pt x="283" y="120"/>
                    </a:lnTo>
                    <a:lnTo>
                      <a:pt x="278" y="123"/>
                    </a:lnTo>
                    <a:lnTo>
                      <a:pt x="273" y="124"/>
                    </a:lnTo>
                    <a:lnTo>
                      <a:pt x="268" y="126"/>
                    </a:lnTo>
                    <a:lnTo>
                      <a:pt x="262" y="127"/>
                    </a:lnTo>
                    <a:lnTo>
                      <a:pt x="260" y="130"/>
                    </a:lnTo>
                    <a:lnTo>
                      <a:pt x="257" y="135"/>
                    </a:lnTo>
                    <a:lnTo>
                      <a:pt x="254" y="140"/>
                    </a:lnTo>
                    <a:lnTo>
                      <a:pt x="250" y="145"/>
                    </a:lnTo>
                    <a:lnTo>
                      <a:pt x="249" y="152"/>
                    </a:lnTo>
                    <a:lnTo>
                      <a:pt x="248" y="158"/>
                    </a:lnTo>
                    <a:lnTo>
                      <a:pt x="249" y="164"/>
                    </a:lnTo>
                    <a:lnTo>
                      <a:pt x="252" y="169"/>
                    </a:lnTo>
                    <a:lnTo>
                      <a:pt x="257" y="180"/>
                    </a:lnTo>
                    <a:lnTo>
                      <a:pt x="263" y="189"/>
                    </a:lnTo>
                    <a:lnTo>
                      <a:pt x="271" y="196"/>
                    </a:lnTo>
                    <a:lnTo>
                      <a:pt x="279" y="204"/>
                    </a:lnTo>
                    <a:lnTo>
                      <a:pt x="288" y="210"/>
                    </a:lnTo>
                    <a:lnTo>
                      <a:pt x="298" y="217"/>
                    </a:lnTo>
                    <a:lnTo>
                      <a:pt x="308" y="224"/>
                    </a:lnTo>
                    <a:lnTo>
                      <a:pt x="317" y="231"/>
                    </a:lnTo>
                    <a:lnTo>
                      <a:pt x="321" y="231"/>
                    </a:lnTo>
                    <a:lnTo>
                      <a:pt x="326" y="231"/>
                    </a:lnTo>
                    <a:lnTo>
                      <a:pt x="330" y="231"/>
                    </a:lnTo>
                    <a:lnTo>
                      <a:pt x="334" y="231"/>
                    </a:lnTo>
                    <a:lnTo>
                      <a:pt x="339" y="231"/>
                    </a:lnTo>
                    <a:lnTo>
                      <a:pt x="344" y="231"/>
                    </a:lnTo>
                    <a:lnTo>
                      <a:pt x="349" y="231"/>
                    </a:lnTo>
                    <a:lnTo>
                      <a:pt x="354" y="231"/>
                    </a:lnTo>
                    <a:lnTo>
                      <a:pt x="358" y="228"/>
                    </a:lnTo>
                    <a:lnTo>
                      <a:pt x="363" y="222"/>
                    </a:lnTo>
                    <a:lnTo>
                      <a:pt x="368" y="215"/>
                    </a:lnTo>
                    <a:lnTo>
                      <a:pt x="373" y="209"/>
                    </a:lnTo>
                    <a:lnTo>
                      <a:pt x="377" y="200"/>
                    </a:lnTo>
                    <a:lnTo>
                      <a:pt x="380" y="192"/>
                    </a:lnTo>
                    <a:lnTo>
                      <a:pt x="383" y="183"/>
                    </a:lnTo>
                    <a:lnTo>
                      <a:pt x="383" y="176"/>
                    </a:lnTo>
                    <a:lnTo>
                      <a:pt x="385" y="171"/>
                    </a:lnTo>
                    <a:lnTo>
                      <a:pt x="388" y="167"/>
                    </a:lnTo>
                    <a:lnTo>
                      <a:pt x="392" y="163"/>
                    </a:lnTo>
                    <a:lnTo>
                      <a:pt x="398" y="160"/>
                    </a:lnTo>
                    <a:lnTo>
                      <a:pt x="404" y="158"/>
                    </a:lnTo>
                    <a:lnTo>
                      <a:pt x="410" y="156"/>
                    </a:lnTo>
                    <a:lnTo>
                      <a:pt x="417" y="155"/>
                    </a:lnTo>
                    <a:lnTo>
                      <a:pt x="423" y="155"/>
                    </a:lnTo>
                    <a:lnTo>
                      <a:pt x="497" y="213"/>
                    </a:lnTo>
                    <a:lnTo>
                      <a:pt x="495" y="221"/>
                    </a:lnTo>
                    <a:lnTo>
                      <a:pt x="492" y="227"/>
                    </a:lnTo>
                    <a:lnTo>
                      <a:pt x="487" y="232"/>
                    </a:lnTo>
                    <a:lnTo>
                      <a:pt x="482" y="238"/>
                    </a:lnTo>
                    <a:lnTo>
                      <a:pt x="476" y="243"/>
                    </a:lnTo>
                    <a:lnTo>
                      <a:pt x="470" y="248"/>
                    </a:lnTo>
                    <a:lnTo>
                      <a:pt x="464" y="253"/>
                    </a:lnTo>
                    <a:lnTo>
                      <a:pt x="458" y="259"/>
                    </a:lnTo>
                    <a:lnTo>
                      <a:pt x="451" y="264"/>
                    </a:lnTo>
                    <a:lnTo>
                      <a:pt x="446" y="269"/>
                    </a:lnTo>
                    <a:lnTo>
                      <a:pt x="441" y="275"/>
                    </a:lnTo>
                    <a:lnTo>
                      <a:pt x="438" y="282"/>
                    </a:lnTo>
                    <a:lnTo>
                      <a:pt x="434" y="288"/>
                    </a:lnTo>
                    <a:lnTo>
                      <a:pt x="433" y="296"/>
                    </a:lnTo>
                    <a:lnTo>
                      <a:pt x="433" y="304"/>
                    </a:lnTo>
                    <a:lnTo>
                      <a:pt x="434" y="313"/>
                    </a:lnTo>
                    <a:lnTo>
                      <a:pt x="439" y="323"/>
                    </a:lnTo>
                    <a:lnTo>
                      <a:pt x="446" y="329"/>
                    </a:lnTo>
                    <a:lnTo>
                      <a:pt x="456" y="335"/>
                    </a:lnTo>
                    <a:lnTo>
                      <a:pt x="467" y="339"/>
                    </a:lnTo>
                    <a:lnTo>
                      <a:pt x="478" y="343"/>
                    </a:lnTo>
                    <a:lnTo>
                      <a:pt x="488" y="348"/>
                    </a:lnTo>
                    <a:lnTo>
                      <a:pt x="497" y="354"/>
                    </a:lnTo>
                    <a:lnTo>
                      <a:pt x="505" y="362"/>
                    </a:lnTo>
                    <a:lnTo>
                      <a:pt x="442" y="445"/>
                    </a:lnTo>
                    <a:lnTo>
                      <a:pt x="343" y="362"/>
                    </a:lnTo>
                    <a:lnTo>
                      <a:pt x="336" y="366"/>
                    </a:lnTo>
                    <a:lnTo>
                      <a:pt x="329" y="370"/>
                    </a:lnTo>
                    <a:lnTo>
                      <a:pt x="323" y="377"/>
                    </a:lnTo>
                    <a:lnTo>
                      <a:pt x="317" y="382"/>
                    </a:lnTo>
                    <a:lnTo>
                      <a:pt x="312" y="388"/>
                    </a:lnTo>
                    <a:lnTo>
                      <a:pt x="306" y="395"/>
                    </a:lnTo>
                    <a:lnTo>
                      <a:pt x="302" y="401"/>
                    </a:lnTo>
                    <a:lnTo>
                      <a:pt x="296" y="408"/>
                    </a:lnTo>
                    <a:lnTo>
                      <a:pt x="292" y="415"/>
                    </a:lnTo>
                    <a:lnTo>
                      <a:pt x="287" y="423"/>
                    </a:lnTo>
                    <a:lnTo>
                      <a:pt x="283" y="430"/>
                    </a:lnTo>
                    <a:lnTo>
                      <a:pt x="278" y="437"/>
                    </a:lnTo>
                    <a:lnTo>
                      <a:pt x="272" y="445"/>
                    </a:lnTo>
                    <a:lnTo>
                      <a:pt x="267" y="452"/>
                    </a:lnTo>
                    <a:lnTo>
                      <a:pt x="262" y="459"/>
                    </a:lnTo>
                    <a:lnTo>
                      <a:pt x="256" y="465"/>
                    </a:lnTo>
                    <a:lnTo>
                      <a:pt x="252" y="469"/>
                    </a:lnTo>
                  </a:path>
                </a:pathLst>
              </a:custGeom>
              <a:grpFill/>
              <a:ln>
                <a:noFill/>
              </a:ln>
              <a:effectLst>
                <a:prstShdw prst="shdw17" dist="17961" dir="2700000">
                  <a:schemeClr val="bg1">
                    <a:gamma/>
                    <a:shade val="60000"/>
                    <a:invGamma/>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3" name="Freeform 10"/>
              <p:cNvSpPr>
                <a:spLocks/>
              </p:cNvSpPr>
              <p:nvPr/>
            </p:nvSpPr>
            <p:spPr bwMode="grayWhite">
              <a:xfrm>
                <a:off x="770064" y="4589844"/>
                <a:ext cx="709613" cy="825500"/>
              </a:xfrm>
              <a:custGeom>
                <a:avLst/>
                <a:gdLst>
                  <a:gd name="T0" fmla="*/ 254 w 447"/>
                  <a:gd name="T1" fmla="*/ 495 h 520"/>
                  <a:gd name="T2" fmla="*/ 245 w 447"/>
                  <a:gd name="T3" fmla="*/ 454 h 520"/>
                  <a:gd name="T4" fmla="*/ 230 w 447"/>
                  <a:gd name="T5" fmla="*/ 417 h 520"/>
                  <a:gd name="T6" fmla="*/ 193 w 447"/>
                  <a:gd name="T7" fmla="*/ 402 h 520"/>
                  <a:gd name="T8" fmla="*/ 150 w 447"/>
                  <a:gd name="T9" fmla="*/ 412 h 520"/>
                  <a:gd name="T10" fmla="*/ 112 w 447"/>
                  <a:gd name="T11" fmla="*/ 417 h 520"/>
                  <a:gd name="T12" fmla="*/ 93 w 447"/>
                  <a:gd name="T13" fmla="*/ 399 h 520"/>
                  <a:gd name="T14" fmla="*/ 81 w 447"/>
                  <a:gd name="T15" fmla="*/ 370 h 520"/>
                  <a:gd name="T16" fmla="*/ 75 w 447"/>
                  <a:gd name="T17" fmla="*/ 339 h 520"/>
                  <a:gd name="T18" fmla="*/ 76 w 447"/>
                  <a:gd name="T19" fmla="*/ 309 h 520"/>
                  <a:gd name="T20" fmla="*/ 106 w 447"/>
                  <a:gd name="T21" fmla="*/ 300 h 520"/>
                  <a:gd name="T22" fmla="*/ 146 w 447"/>
                  <a:gd name="T23" fmla="*/ 307 h 520"/>
                  <a:gd name="T24" fmla="*/ 175 w 447"/>
                  <a:gd name="T25" fmla="*/ 294 h 520"/>
                  <a:gd name="T26" fmla="*/ 186 w 447"/>
                  <a:gd name="T27" fmla="*/ 273 h 520"/>
                  <a:gd name="T28" fmla="*/ 189 w 447"/>
                  <a:gd name="T29" fmla="*/ 246 h 520"/>
                  <a:gd name="T30" fmla="*/ 188 w 447"/>
                  <a:gd name="T31" fmla="*/ 219 h 520"/>
                  <a:gd name="T32" fmla="*/ 178 w 447"/>
                  <a:gd name="T33" fmla="*/ 191 h 520"/>
                  <a:gd name="T34" fmla="*/ 153 w 447"/>
                  <a:gd name="T35" fmla="*/ 171 h 520"/>
                  <a:gd name="T36" fmla="*/ 123 w 447"/>
                  <a:gd name="T37" fmla="*/ 172 h 520"/>
                  <a:gd name="T38" fmla="*/ 93 w 447"/>
                  <a:gd name="T39" fmla="*/ 185 h 520"/>
                  <a:gd name="T40" fmla="*/ 64 w 447"/>
                  <a:gd name="T41" fmla="*/ 194 h 520"/>
                  <a:gd name="T42" fmla="*/ 34 w 447"/>
                  <a:gd name="T43" fmla="*/ 185 h 520"/>
                  <a:gd name="T44" fmla="*/ 19 w 447"/>
                  <a:gd name="T45" fmla="*/ 166 h 520"/>
                  <a:gd name="T46" fmla="*/ 9 w 447"/>
                  <a:gd name="T47" fmla="*/ 146 h 520"/>
                  <a:gd name="T48" fmla="*/ 2 w 447"/>
                  <a:gd name="T49" fmla="*/ 122 h 520"/>
                  <a:gd name="T50" fmla="*/ 0 w 447"/>
                  <a:gd name="T51" fmla="*/ 98 h 520"/>
                  <a:gd name="T52" fmla="*/ 387 w 447"/>
                  <a:gd name="T53" fmla="*/ 12 h 520"/>
                  <a:gd name="T54" fmla="*/ 399 w 447"/>
                  <a:gd name="T55" fmla="*/ 41 h 520"/>
                  <a:gd name="T56" fmla="*/ 406 w 447"/>
                  <a:gd name="T57" fmla="*/ 74 h 520"/>
                  <a:gd name="T58" fmla="*/ 411 w 447"/>
                  <a:gd name="T59" fmla="*/ 107 h 520"/>
                  <a:gd name="T60" fmla="*/ 396 w 447"/>
                  <a:gd name="T61" fmla="*/ 141 h 520"/>
                  <a:gd name="T62" fmla="*/ 375 w 447"/>
                  <a:gd name="T63" fmla="*/ 144 h 520"/>
                  <a:gd name="T64" fmla="*/ 354 w 447"/>
                  <a:gd name="T65" fmla="*/ 141 h 520"/>
                  <a:gd name="T66" fmla="*/ 332 w 447"/>
                  <a:gd name="T67" fmla="*/ 137 h 520"/>
                  <a:gd name="T68" fmla="*/ 307 w 447"/>
                  <a:gd name="T69" fmla="*/ 141 h 520"/>
                  <a:gd name="T70" fmla="*/ 286 w 447"/>
                  <a:gd name="T71" fmla="*/ 166 h 520"/>
                  <a:gd name="T72" fmla="*/ 285 w 447"/>
                  <a:gd name="T73" fmla="*/ 199 h 520"/>
                  <a:gd name="T74" fmla="*/ 289 w 447"/>
                  <a:gd name="T75" fmla="*/ 222 h 520"/>
                  <a:gd name="T76" fmla="*/ 295 w 447"/>
                  <a:gd name="T77" fmla="*/ 247 h 520"/>
                  <a:gd name="T78" fmla="*/ 308 w 447"/>
                  <a:gd name="T79" fmla="*/ 268 h 520"/>
                  <a:gd name="T80" fmla="*/ 332 w 447"/>
                  <a:gd name="T81" fmla="*/ 282 h 520"/>
                  <a:gd name="T82" fmla="*/ 357 w 447"/>
                  <a:gd name="T83" fmla="*/ 282 h 520"/>
                  <a:gd name="T84" fmla="*/ 379 w 447"/>
                  <a:gd name="T85" fmla="*/ 272 h 520"/>
                  <a:gd name="T86" fmla="*/ 402 w 447"/>
                  <a:gd name="T87" fmla="*/ 262 h 520"/>
                  <a:gd name="T88" fmla="*/ 426 w 447"/>
                  <a:gd name="T89" fmla="*/ 265 h 520"/>
                  <a:gd name="T90" fmla="*/ 436 w 447"/>
                  <a:gd name="T91" fmla="*/ 287 h 520"/>
                  <a:gd name="T92" fmla="*/ 442 w 447"/>
                  <a:gd name="T93" fmla="*/ 312 h 520"/>
                  <a:gd name="T94" fmla="*/ 444 w 447"/>
                  <a:gd name="T95" fmla="*/ 338 h 520"/>
                  <a:gd name="T96" fmla="*/ 436 w 447"/>
                  <a:gd name="T97" fmla="*/ 358 h 520"/>
                  <a:gd name="T98" fmla="*/ 397 w 447"/>
                  <a:gd name="T99" fmla="*/ 366 h 520"/>
                  <a:gd name="T100" fmla="*/ 363 w 447"/>
                  <a:gd name="T101" fmla="*/ 380 h 520"/>
                  <a:gd name="T102" fmla="*/ 347 w 447"/>
                  <a:gd name="T103" fmla="*/ 406 h 520"/>
                  <a:gd name="T104" fmla="*/ 353 w 447"/>
                  <a:gd name="T105" fmla="*/ 437 h 520"/>
                  <a:gd name="T106" fmla="*/ 372 w 447"/>
                  <a:gd name="T107" fmla="*/ 464 h 520"/>
                  <a:gd name="T108" fmla="*/ 369 w 447"/>
                  <a:gd name="T109" fmla="*/ 492 h 520"/>
                  <a:gd name="T110" fmla="*/ 347 w 447"/>
                  <a:gd name="T111" fmla="*/ 503 h 520"/>
                  <a:gd name="T112" fmla="*/ 323 w 447"/>
                  <a:gd name="T113" fmla="*/ 511 h 520"/>
                  <a:gd name="T114" fmla="*/ 298 w 447"/>
                  <a:gd name="T115" fmla="*/ 516 h 520"/>
                  <a:gd name="T116" fmla="*/ 272 w 447"/>
                  <a:gd name="T117" fmla="*/ 519 h 5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47" h="520">
                    <a:moveTo>
                      <a:pt x="272" y="519"/>
                    </a:moveTo>
                    <a:lnTo>
                      <a:pt x="265" y="512"/>
                    </a:lnTo>
                    <a:lnTo>
                      <a:pt x="259" y="505"/>
                    </a:lnTo>
                    <a:lnTo>
                      <a:pt x="254" y="495"/>
                    </a:lnTo>
                    <a:lnTo>
                      <a:pt x="252" y="486"/>
                    </a:lnTo>
                    <a:lnTo>
                      <a:pt x="248" y="475"/>
                    </a:lnTo>
                    <a:lnTo>
                      <a:pt x="246" y="465"/>
                    </a:lnTo>
                    <a:lnTo>
                      <a:pt x="245" y="454"/>
                    </a:lnTo>
                    <a:lnTo>
                      <a:pt x="242" y="444"/>
                    </a:lnTo>
                    <a:lnTo>
                      <a:pt x="239" y="434"/>
                    </a:lnTo>
                    <a:lnTo>
                      <a:pt x="235" y="425"/>
                    </a:lnTo>
                    <a:lnTo>
                      <a:pt x="230" y="417"/>
                    </a:lnTo>
                    <a:lnTo>
                      <a:pt x="223" y="411"/>
                    </a:lnTo>
                    <a:lnTo>
                      <a:pt x="215" y="406"/>
                    </a:lnTo>
                    <a:lnTo>
                      <a:pt x="205" y="403"/>
                    </a:lnTo>
                    <a:lnTo>
                      <a:pt x="193" y="402"/>
                    </a:lnTo>
                    <a:lnTo>
                      <a:pt x="177" y="403"/>
                    </a:lnTo>
                    <a:lnTo>
                      <a:pt x="168" y="407"/>
                    </a:lnTo>
                    <a:lnTo>
                      <a:pt x="159" y="410"/>
                    </a:lnTo>
                    <a:lnTo>
                      <a:pt x="150" y="412"/>
                    </a:lnTo>
                    <a:lnTo>
                      <a:pt x="140" y="415"/>
                    </a:lnTo>
                    <a:lnTo>
                      <a:pt x="131" y="416"/>
                    </a:lnTo>
                    <a:lnTo>
                      <a:pt x="122" y="417"/>
                    </a:lnTo>
                    <a:lnTo>
                      <a:pt x="112" y="417"/>
                    </a:lnTo>
                    <a:lnTo>
                      <a:pt x="102" y="417"/>
                    </a:lnTo>
                    <a:lnTo>
                      <a:pt x="99" y="412"/>
                    </a:lnTo>
                    <a:lnTo>
                      <a:pt x="96" y="406"/>
                    </a:lnTo>
                    <a:lnTo>
                      <a:pt x="93" y="399"/>
                    </a:lnTo>
                    <a:lnTo>
                      <a:pt x="90" y="393"/>
                    </a:lnTo>
                    <a:lnTo>
                      <a:pt x="87" y="385"/>
                    </a:lnTo>
                    <a:lnTo>
                      <a:pt x="84" y="378"/>
                    </a:lnTo>
                    <a:lnTo>
                      <a:pt x="81" y="370"/>
                    </a:lnTo>
                    <a:lnTo>
                      <a:pt x="79" y="362"/>
                    </a:lnTo>
                    <a:lnTo>
                      <a:pt x="78" y="355"/>
                    </a:lnTo>
                    <a:lnTo>
                      <a:pt x="76" y="347"/>
                    </a:lnTo>
                    <a:lnTo>
                      <a:pt x="75" y="339"/>
                    </a:lnTo>
                    <a:lnTo>
                      <a:pt x="74" y="332"/>
                    </a:lnTo>
                    <a:lnTo>
                      <a:pt x="74" y="324"/>
                    </a:lnTo>
                    <a:lnTo>
                      <a:pt x="75" y="316"/>
                    </a:lnTo>
                    <a:lnTo>
                      <a:pt x="76" y="309"/>
                    </a:lnTo>
                    <a:lnTo>
                      <a:pt x="78" y="302"/>
                    </a:lnTo>
                    <a:lnTo>
                      <a:pt x="87" y="299"/>
                    </a:lnTo>
                    <a:lnTo>
                      <a:pt x="97" y="298"/>
                    </a:lnTo>
                    <a:lnTo>
                      <a:pt x="106" y="300"/>
                    </a:lnTo>
                    <a:lnTo>
                      <a:pt x="116" y="302"/>
                    </a:lnTo>
                    <a:lnTo>
                      <a:pt x="126" y="305"/>
                    </a:lnTo>
                    <a:lnTo>
                      <a:pt x="136" y="306"/>
                    </a:lnTo>
                    <a:lnTo>
                      <a:pt x="146" y="307"/>
                    </a:lnTo>
                    <a:lnTo>
                      <a:pt x="157" y="305"/>
                    </a:lnTo>
                    <a:lnTo>
                      <a:pt x="165" y="302"/>
                    </a:lnTo>
                    <a:lnTo>
                      <a:pt x="170" y="298"/>
                    </a:lnTo>
                    <a:lnTo>
                      <a:pt x="175" y="294"/>
                    </a:lnTo>
                    <a:lnTo>
                      <a:pt x="179" y="290"/>
                    </a:lnTo>
                    <a:lnTo>
                      <a:pt x="182" y="284"/>
                    </a:lnTo>
                    <a:lnTo>
                      <a:pt x="185" y="278"/>
                    </a:lnTo>
                    <a:lnTo>
                      <a:pt x="186" y="273"/>
                    </a:lnTo>
                    <a:lnTo>
                      <a:pt x="187" y="266"/>
                    </a:lnTo>
                    <a:lnTo>
                      <a:pt x="188" y="259"/>
                    </a:lnTo>
                    <a:lnTo>
                      <a:pt x="189" y="253"/>
                    </a:lnTo>
                    <a:lnTo>
                      <a:pt x="189" y="246"/>
                    </a:lnTo>
                    <a:lnTo>
                      <a:pt x="189" y="239"/>
                    </a:lnTo>
                    <a:lnTo>
                      <a:pt x="189" y="232"/>
                    </a:lnTo>
                    <a:lnTo>
                      <a:pt x="189" y="226"/>
                    </a:lnTo>
                    <a:lnTo>
                      <a:pt x="188" y="219"/>
                    </a:lnTo>
                    <a:lnTo>
                      <a:pt x="188" y="213"/>
                    </a:lnTo>
                    <a:lnTo>
                      <a:pt x="186" y="204"/>
                    </a:lnTo>
                    <a:lnTo>
                      <a:pt x="182" y="198"/>
                    </a:lnTo>
                    <a:lnTo>
                      <a:pt x="178" y="191"/>
                    </a:lnTo>
                    <a:lnTo>
                      <a:pt x="173" y="185"/>
                    </a:lnTo>
                    <a:lnTo>
                      <a:pt x="167" y="180"/>
                    </a:lnTo>
                    <a:lnTo>
                      <a:pt x="161" y="176"/>
                    </a:lnTo>
                    <a:lnTo>
                      <a:pt x="153" y="171"/>
                    </a:lnTo>
                    <a:lnTo>
                      <a:pt x="146" y="167"/>
                    </a:lnTo>
                    <a:lnTo>
                      <a:pt x="138" y="167"/>
                    </a:lnTo>
                    <a:lnTo>
                      <a:pt x="130" y="170"/>
                    </a:lnTo>
                    <a:lnTo>
                      <a:pt x="123" y="172"/>
                    </a:lnTo>
                    <a:lnTo>
                      <a:pt x="116" y="175"/>
                    </a:lnTo>
                    <a:lnTo>
                      <a:pt x="108" y="178"/>
                    </a:lnTo>
                    <a:lnTo>
                      <a:pt x="100" y="182"/>
                    </a:lnTo>
                    <a:lnTo>
                      <a:pt x="93" y="185"/>
                    </a:lnTo>
                    <a:lnTo>
                      <a:pt x="86" y="189"/>
                    </a:lnTo>
                    <a:lnTo>
                      <a:pt x="79" y="191"/>
                    </a:lnTo>
                    <a:lnTo>
                      <a:pt x="71" y="194"/>
                    </a:lnTo>
                    <a:lnTo>
                      <a:pt x="64" y="194"/>
                    </a:lnTo>
                    <a:lnTo>
                      <a:pt x="56" y="194"/>
                    </a:lnTo>
                    <a:lnTo>
                      <a:pt x="48" y="193"/>
                    </a:lnTo>
                    <a:lnTo>
                      <a:pt x="41" y="190"/>
                    </a:lnTo>
                    <a:lnTo>
                      <a:pt x="34" y="185"/>
                    </a:lnTo>
                    <a:lnTo>
                      <a:pt x="26" y="179"/>
                    </a:lnTo>
                    <a:lnTo>
                      <a:pt x="24" y="175"/>
                    </a:lnTo>
                    <a:lnTo>
                      <a:pt x="21" y="171"/>
                    </a:lnTo>
                    <a:lnTo>
                      <a:pt x="19" y="166"/>
                    </a:lnTo>
                    <a:lnTo>
                      <a:pt x="15" y="162"/>
                    </a:lnTo>
                    <a:lnTo>
                      <a:pt x="13" y="157"/>
                    </a:lnTo>
                    <a:lnTo>
                      <a:pt x="11" y="151"/>
                    </a:lnTo>
                    <a:lnTo>
                      <a:pt x="9" y="146"/>
                    </a:lnTo>
                    <a:lnTo>
                      <a:pt x="7" y="139"/>
                    </a:lnTo>
                    <a:lnTo>
                      <a:pt x="6" y="134"/>
                    </a:lnTo>
                    <a:lnTo>
                      <a:pt x="4" y="129"/>
                    </a:lnTo>
                    <a:lnTo>
                      <a:pt x="2" y="122"/>
                    </a:lnTo>
                    <a:lnTo>
                      <a:pt x="1" y="116"/>
                    </a:lnTo>
                    <a:lnTo>
                      <a:pt x="0" y="111"/>
                    </a:lnTo>
                    <a:lnTo>
                      <a:pt x="0" y="104"/>
                    </a:lnTo>
                    <a:lnTo>
                      <a:pt x="0" y="98"/>
                    </a:lnTo>
                    <a:lnTo>
                      <a:pt x="0" y="92"/>
                    </a:lnTo>
                    <a:lnTo>
                      <a:pt x="378" y="0"/>
                    </a:lnTo>
                    <a:lnTo>
                      <a:pt x="383" y="5"/>
                    </a:lnTo>
                    <a:lnTo>
                      <a:pt x="387" y="12"/>
                    </a:lnTo>
                    <a:lnTo>
                      <a:pt x="391" y="18"/>
                    </a:lnTo>
                    <a:lnTo>
                      <a:pt x="394" y="26"/>
                    </a:lnTo>
                    <a:lnTo>
                      <a:pt x="397" y="33"/>
                    </a:lnTo>
                    <a:lnTo>
                      <a:pt x="399" y="41"/>
                    </a:lnTo>
                    <a:lnTo>
                      <a:pt x="401" y="49"/>
                    </a:lnTo>
                    <a:lnTo>
                      <a:pt x="403" y="57"/>
                    </a:lnTo>
                    <a:lnTo>
                      <a:pt x="405" y="65"/>
                    </a:lnTo>
                    <a:lnTo>
                      <a:pt x="406" y="74"/>
                    </a:lnTo>
                    <a:lnTo>
                      <a:pt x="407" y="82"/>
                    </a:lnTo>
                    <a:lnTo>
                      <a:pt x="408" y="91"/>
                    </a:lnTo>
                    <a:lnTo>
                      <a:pt x="410" y="99"/>
                    </a:lnTo>
                    <a:lnTo>
                      <a:pt x="411" y="107"/>
                    </a:lnTo>
                    <a:lnTo>
                      <a:pt x="412" y="115"/>
                    </a:lnTo>
                    <a:lnTo>
                      <a:pt x="413" y="123"/>
                    </a:lnTo>
                    <a:lnTo>
                      <a:pt x="401" y="138"/>
                    </a:lnTo>
                    <a:lnTo>
                      <a:pt x="396" y="141"/>
                    </a:lnTo>
                    <a:lnTo>
                      <a:pt x="391" y="143"/>
                    </a:lnTo>
                    <a:lnTo>
                      <a:pt x="386" y="144"/>
                    </a:lnTo>
                    <a:lnTo>
                      <a:pt x="380" y="144"/>
                    </a:lnTo>
                    <a:lnTo>
                      <a:pt x="375" y="144"/>
                    </a:lnTo>
                    <a:lnTo>
                      <a:pt x="370" y="144"/>
                    </a:lnTo>
                    <a:lnTo>
                      <a:pt x="365" y="143"/>
                    </a:lnTo>
                    <a:lnTo>
                      <a:pt x="359" y="142"/>
                    </a:lnTo>
                    <a:lnTo>
                      <a:pt x="354" y="141"/>
                    </a:lnTo>
                    <a:lnTo>
                      <a:pt x="348" y="139"/>
                    </a:lnTo>
                    <a:lnTo>
                      <a:pt x="343" y="139"/>
                    </a:lnTo>
                    <a:lnTo>
                      <a:pt x="338" y="138"/>
                    </a:lnTo>
                    <a:lnTo>
                      <a:pt x="332" y="137"/>
                    </a:lnTo>
                    <a:lnTo>
                      <a:pt x="326" y="136"/>
                    </a:lnTo>
                    <a:lnTo>
                      <a:pt x="320" y="137"/>
                    </a:lnTo>
                    <a:lnTo>
                      <a:pt x="314" y="138"/>
                    </a:lnTo>
                    <a:lnTo>
                      <a:pt x="307" y="141"/>
                    </a:lnTo>
                    <a:lnTo>
                      <a:pt x="301" y="146"/>
                    </a:lnTo>
                    <a:lnTo>
                      <a:pt x="295" y="152"/>
                    </a:lnTo>
                    <a:lnTo>
                      <a:pt x="290" y="159"/>
                    </a:lnTo>
                    <a:lnTo>
                      <a:pt x="286" y="166"/>
                    </a:lnTo>
                    <a:lnTo>
                      <a:pt x="284" y="175"/>
                    </a:lnTo>
                    <a:lnTo>
                      <a:pt x="282" y="184"/>
                    </a:lnTo>
                    <a:lnTo>
                      <a:pt x="283" y="194"/>
                    </a:lnTo>
                    <a:lnTo>
                      <a:pt x="285" y="199"/>
                    </a:lnTo>
                    <a:lnTo>
                      <a:pt x="286" y="204"/>
                    </a:lnTo>
                    <a:lnTo>
                      <a:pt x="286" y="210"/>
                    </a:lnTo>
                    <a:lnTo>
                      <a:pt x="287" y="217"/>
                    </a:lnTo>
                    <a:lnTo>
                      <a:pt x="289" y="222"/>
                    </a:lnTo>
                    <a:lnTo>
                      <a:pt x="290" y="229"/>
                    </a:lnTo>
                    <a:lnTo>
                      <a:pt x="292" y="235"/>
                    </a:lnTo>
                    <a:lnTo>
                      <a:pt x="293" y="241"/>
                    </a:lnTo>
                    <a:lnTo>
                      <a:pt x="295" y="247"/>
                    </a:lnTo>
                    <a:lnTo>
                      <a:pt x="298" y="253"/>
                    </a:lnTo>
                    <a:lnTo>
                      <a:pt x="300" y="259"/>
                    </a:lnTo>
                    <a:lnTo>
                      <a:pt x="304" y="264"/>
                    </a:lnTo>
                    <a:lnTo>
                      <a:pt x="308" y="268"/>
                    </a:lnTo>
                    <a:lnTo>
                      <a:pt x="313" y="273"/>
                    </a:lnTo>
                    <a:lnTo>
                      <a:pt x="319" y="276"/>
                    </a:lnTo>
                    <a:lnTo>
                      <a:pt x="326" y="279"/>
                    </a:lnTo>
                    <a:lnTo>
                      <a:pt x="332" y="282"/>
                    </a:lnTo>
                    <a:lnTo>
                      <a:pt x="339" y="284"/>
                    </a:lnTo>
                    <a:lnTo>
                      <a:pt x="345" y="284"/>
                    </a:lnTo>
                    <a:lnTo>
                      <a:pt x="351" y="284"/>
                    </a:lnTo>
                    <a:lnTo>
                      <a:pt x="357" y="282"/>
                    </a:lnTo>
                    <a:lnTo>
                      <a:pt x="362" y="280"/>
                    </a:lnTo>
                    <a:lnTo>
                      <a:pt x="367" y="278"/>
                    </a:lnTo>
                    <a:lnTo>
                      <a:pt x="373" y="274"/>
                    </a:lnTo>
                    <a:lnTo>
                      <a:pt x="379" y="272"/>
                    </a:lnTo>
                    <a:lnTo>
                      <a:pt x="385" y="268"/>
                    </a:lnTo>
                    <a:lnTo>
                      <a:pt x="390" y="266"/>
                    </a:lnTo>
                    <a:lnTo>
                      <a:pt x="396" y="264"/>
                    </a:lnTo>
                    <a:lnTo>
                      <a:pt x="402" y="262"/>
                    </a:lnTo>
                    <a:lnTo>
                      <a:pt x="407" y="260"/>
                    </a:lnTo>
                    <a:lnTo>
                      <a:pt x="414" y="260"/>
                    </a:lnTo>
                    <a:lnTo>
                      <a:pt x="420" y="261"/>
                    </a:lnTo>
                    <a:lnTo>
                      <a:pt x="426" y="265"/>
                    </a:lnTo>
                    <a:lnTo>
                      <a:pt x="429" y="270"/>
                    </a:lnTo>
                    <a:lnTo>
                      <a:pt x="432" y="275"/>
                    </a:lnTo>
                    <a:lnTo>
                      <a:pt x="434" y="281"/>
                    </a:lnTo>
                    <a:lnTo>
                      <a:pt x="436" y="287"/>
                    </a:lnTo>
                    <a:lnTo>
                      <a:pt x="439" y="292"/>
                    </a:lnTo>
                    <a:lnTo>
                      <a:pt x="439" y="299"/>
                    </a:lnTo>
                    <a:lnTo>
                      <a:pt x="440" y="305"/>
                    </a:lnTo>
                    <a:lnTo>
                      <a:pt x="442" y="312"/>
                    </a:lnTo>
                    <a:lnTo>
                      <a:pt x="442" y="319"/>
                    </a:lnTo>
                    <a:lnTo>
                      <a:pt x="443" y="325"/>
                    </a:lnTo>
                    <a:lnTo>
                      <a:pt x="443" y="332"/>
                    </a:lnTo>
                    <a:lnTo>
                      <a:pt x="444" y="338"/>
                    </a:lnTo>
                    <a:lnTo>
                      <a:pt x="445" y="345"/>
                    </a:lnTo>
                    <a:lnTo>
                      <a:pt x="445" y="352"/>
                    </a:lnTo>
                    <a:lnTo>
                      <a:pt x="446" y="358"/>
                    </a:lnTo>
                    <a:lnTo>
                      <a:pt x="436" y="358"/>
                    </a:lnTo>
                    <a:lnTo>
                      <a:pt x="426" y="359"/>
                    </a:lnTo>
                    <a:lnTo>
                      <a:pt x="417" y="361"/>
                    </a:lnTo>
                    <a:lnTo>
                      <a:pt x="406" y="363"/>
                    </a:lnTo>
                    <a:lnTo>
                      <a:pt x="397" y="366"/>
                    </a:lnTo>
                    <a:lnTo>
                      <a:pt x="386" y="369"/>
                    </a:lnTo>
                    <a:lnTo>
                      <a:pt x="377" y="372"/>
                    </a:lnTo>
                    <a:lnTo>
                      <a:pt x="366" y="377"/>
                    </a:lnTo>
                    <a:lnTo>
                      <a:pt x="363" y="380"/>
                    </a:lnTo>
                    <a:lnTo>
                      <a:pt x="359" y="385"/>
                    </a:lnTo>
                    <a:lnTo>
                      <a:pt x="354" y="391"/>
                    </a:lnTo>
                    <a:lnTo>
                      <a:pt x="351" y="398"/>
                    </a:lnTo>
                    <a:lnTo>
                      <a:pt x="347" y="406"/>
                    </a:lnTo>
                    <a:lnTo>
                      <a:pt x="346" y="414"/>
                    </a:lnTo>
                    <a:lnTo>
                      <a:pt x="347" y="421"/>
                    </a:lnTo>
                    <a:lnTo>
                      <a:pt x="350" y="429"/>
                    </a:lnTo>
                    <a:lnTo>
                      <a:pt x="353" y="437"/>
                    </a:lnTo>
                    <a:lnTo>
                      <a:pt x="358" y="444"/>
                    </a:lnTo>
                    <a:lnTo>
                      <a:pt x="363" y="450"/>
                    </a:lnTo>
                    <a:lnTo>
                      <a:pt x="368" y="458"/>
                    </a:lnTo>
                    <a:lnTo>
                      <a:pt x="372" y="464"/>
                    </a:lnTo>
                    <a:lnTo>
                      <a:pt x="374" y="472"/>
                    </a:lnTo>
                    <a:lnTo>
                      <a:pt x="375" y="480"/>
                    </a:lnTo>
                    <a:lnTo>
                      <a:pt x="373" y="489"/>
                    </a:lnTo>
                    <a:lnTo>
                      <a:pt x="369" y="492"/>
                    </a:lnTo>
                    <a:lnTo>
                      <a:pt x="364" y="495"/>
                    </a:lnTo>
                    <a:lnTo>
                      <a:pt x="359" y="498"/>
                    </a:lnTo>
                    <a:lnTo>
                      <a:pt x="353" y="500"/>
                    </a:lnTo>
                    <a:lnTo>
                      <a:pt x="347" y="503"/>
                    </a:lnTo>
                    <a:lnTo>
                      <a:pt x="341" y="505"/>
                    </a:lnTo>
                    <a:lnTo>
                      <a:pt x="336" y="508"/>
                    </a:lnTo>
                    <a:lnTo>
                      <a:pt x="330" y="509"/>
                    </a:lnTo>
                    <a:lnTo>
                      <a:pt x="323" y="511"/>
                    </a:lnTo>
                    <a:lnTo>
                      <a:pt x="317" y="512"/>
                    </a:lnTo>
                    <a:lnTo>
                      <a:pt x="311" y="514"/>
                    </a:lnTo>
                    <a:lnTo>
                      <a:pt x="304" y="515"/>
                    </a:lnTo>
                    <a:lnTo>
                      <a:pt x="298" y="516"/>
                    </a:lnTo>
                    <a:lnTo>
                      <a:pt x="292" y="517"/>
                    </a:lnTo>
                    <a:lnTo>
                      <a:pt x="285" y="518"/>
                    </a:lnTo>
                    <a:lnTo>
                      <a:pt x="279" y="519"/>
                    </a:lnTo>
                    <a:lnTo>
                      <a:pt x="272" y="519"/>
                    </a:lnTo>
                  </a:path>
                </a:pathLst>
              </a:custGeom>
              <a:grpFill/>
              <a:ln>
                <a:noFill/>
              </a:ln>
              <a:effectLst>
                <a:prstShdw prst="shdw17" dist="17961" dir="2700000">
                  <a:schemeClr val="bg1">
                    <a:gamma/>
                    <a:shade val="60000"/>
                    <a:invGamma/>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4" name="Freeform 11"/>
              <p:cNvSpPr>
                <a:spLocks/>
              </p:cNvSpPr>
              <p:nvPr/>
            </p:nvSpPr>
            <p:spPr bwMode="grayWhite">
              <a:xfrm>
                <a:off x="90614" y="3884994"/>
                <a:ext cx="649288" cy="985838"/>
              </a:xfrm>
              <a:custGeom>
                <a:avLst/>
                <a:gdLst>
                  <a:gd name="T0" fmla="*/ 232 w 409"/>
                  <a:gd name="T1" fmla="*/ 620 h 621"/>
                  <a:gd name="T2" fmla="*/ 189 w 409"/>
                  <a:gd name="T3" fmla="*/ 605 h 621"/>
                  <a:gd name="T4" fmla="*/ 182 w 409"/>
                  <a:gd name="T5" fmla="*/ 565 h 621"/>
                  <a:gd name="T6" fmla="*/ 193 w 409"/>
                  <a:gd name="T7" fmla="*/ 519 h 621"/>
                  <a:gd name="T8" fmla="*/ 165 w 409"/>
                  <a:gd name="T9" fmla="*/ 492 h 621"/>
                  <a:gd name="T10" fmla="*/ 126 w 409"/>
                  <a:gd name="T11" fmla="*/ 490 h 621"/>
                  <a:gd name="T12" fmla="*/ 87 w 409"/>
                  <a:gd name="T13" fmla="*/ 497 h 621"/>
                  <a:gd name="T14" fmla="*/ 44 w 409"/>
                  <a:gd name="T15" fmla="*/ 505 h 621"/>
                  <a:gd name="T16" fmla="*/ 25 w 409"/>
                  <a:gd name="T17" fmla="*/ 493 h 621"/>
                  <a:gd name="T18" fmla="*/ 21 w 409"/>
                  <a:gd name="T19" fmla="*/ 472 h 621"/>
                  <a:gd name="T20" fmla="*/ 19 w 409"/>
                  <a:gd name="T21" fmla="*/ 448 h 621"/>
                  <a:gd name="T22" fmla="*/ 17 w 409"/>
                  <a:gd name="T23" fmla="*/ 423 h 621"/>
                  <a:gd name="T24" fmla="*/ 21 w 409"/>
                  <a:gd name="T25" fmla="*/ 396 h 621"/>
                  <a:gd name="T26" fmla="*/ 52 w 409"/>
                  <a:gd name="T27" fmla="*/ 377 h 621"/>
                  <a:gd name="T28" fmla="*/ 82 w 409"/>
                  <a:gd name="T29" fmla="*/ 375 h 621"/>
                  <a:gd name="T30" fmla="*/ 116 w 409"/>
                  <a:gd name="T31" fmla="*/ 373 h 621"/>
                  <a:gd name="T32" fmla="*/ 137 w 409"/>
                  <a:gd name="T33" fmla="*/ 354 h 621"/>
                  <a:gd name="T34" fmla="*/ 151 w 409"/>
                  <a:gd name="T35" fmla="*/ 327 h 621"/>
                  <a:gd name="T36" fmla="*/ 151 w 409"/>
                  <a:gd name="T37" fmla="*/ 294 h 621"/>
                  <a:gd name="T38" fmla="*/ 137 w 409"/>
                  <a:gd name="T39" fmla="*/ 262 h 621"/>
                  <a:gd name="T40" fmla="*/ 111 w 409"/>
                  <a:gd name="T41" fmla="*/ 256 h 621"/>
                  <a:gd name="T42" fmla="*/ 86 w 409"/>
                  <a:gd name="T43" fmla="*/ 264 h 621"/>
                  <a:gd name="T44" fmla="*/ 60 w 409"/>
                  <a:gd name="T45" fmla="*/ 275 h 621"/>
                  <a:gd name="T46" fmla="*/ 35 w 409"/>
                  <a:gd name="T47" fmla="*/ 282 h 621"/>
                  <a:gd name="T48" fmla="*/ 6 w 409"/>
                  <a:gd name="T49" fmla="*/ 268 h 621"/>
                  <a:gd name="T50" fmla="*/ 1 w 409"/>
                  <a:gd name="T51" fmla="*/ 231 h 621"/>
                  <a:gd name="T52" fmla="*/ 9 w 409"/>
                  <a:gd name="T53" fmla="*/ 205 h 621"/>
                  <a:gd name="T54" fmla="*/ 15 w 409"/>
                  <a:gd name="T55" fmla="*/ 175 h 621"/>
                  <a:gd name="T56" fmla="*/ 44 w 409"/>
                  <a:gd name="T57" fmla="*/ 161 h 621"/>
                  <a:gd name="T58" fmla="*/ 87 w 409"/>
                  <a:gd name="T59" fmla="*/ 156 h 621"/>
                  <a:gd name="T60" fmla="*/ 127 w 409"/>
                  <a:gd name="T61" fmla="*/ 145 h 621"/>
                  <a:gd name="T62" fmla="*/ 154 w 409"/>
                  <a:gd name="T63" fmla="*/ 113 h 621"/>
                  <a:gd name="T64" fmla="*/ 152 w 409"/>
                  <a:gd name="T65" fmla="*/ 72 h 621"/>
                  <a:gd name="T66" fmla="*/ 150 w 409"/>
                  <a:gd name="T67" fmla="*/ 29 h 621"/>
                  <a:gd name="T68" fmla="*/ 186 w 409"/>
                  <a:gd name="T69" fmla="*/ 4 h 621"/>
                  <a:gd name="T70" fmla="*/ 228 w 409"/>
                  <a:gd name="T71" fmla="*/ 1 h 621"/>
                  <a:gd name="T72" fmla="*/ 252 w 409"/>
                  <a:gd name="T73" fmla="*/ 22 h 621"/>
                  <a:gd name="T74" fmla="*/ 248 w 409"/>
                  <a:gd name="T75" fmla="*/ 53 h 621"/>
                  <a:gd name="T76" fmla="*/ 241 w 409"/>
                  <a:gd name="T77" fmla="*/ 86 h 621"/>
                  <a:gd name="T78" fmla="*/ 247 w 409"/>
                  <a:gd name="T79" fmla="*/ 116 h 621"/>
                  <a:gd name="T80" fmla="*/ 371 w 409"/>
                  <a:gd name="T81" fmla="*/ 252 h 621"/>
                  <a:gd name="T82" fmla="*/ 338 w 409"/>
                  <a:gd name="T83" fmla="*/ 262 h 621"/>
                  <a:gd name="T84" fmla="*/ 301 w 409"/>
                  <a:gd name="T85" fmla="*/ 257 h 621"/>
                  <a:gd name="T86" fmla="*/ 264 w 409"/>
                  <a:gd name="T87" fmla="*/ 260 h 621"/>
                  <a:gd name="T88" fmla="*/ 237 w 409"/>
                  <a:gd name="T89" fmla="*/ 286 h 621"/>
                  <a:gd name="T90" fmla="*/ 233 w 409"/>
                  <a:gd name="T91" fmla="*/ 316 h 621"/>
                  <a:gd name="T92" fmla="*/ 234 w 409"/>
                  <a:gd name="T93" fmla="*/ 348 h 621"/>
                  <a:gd name="T94" fmla="*/ 245 w 409"/>
                  <a:gd name="T95" fmla="*/ 377 h 621"/>
                  <a:gd name="T96" fmla="*/ 265 w 409"/>
                  <a:gd name="T97" fmla="*/ 400 h 621"/>
                  <a:gd name="T98" fmla="*/ 284 w 409"/>
                  <a:gd name="T99" fmla="*/ 397 h 621"/>
                  <a:gd name="T100" fmla="*/ 303 w 409"/>
                  <a:gd name="T101" fmla="*/ 385 h 621"/>
                  <a:gd name="T102" fmla="*/ 322 w 409"/>
                  <a:gd name="T103" fmla="*/ 370 h 621"/>
                  <a:gd name="T104" fmla="*/ 345 w 409"/>
                  <a:gd name="T105" fmla="*/ 356 h 621"/>
                  <a:gd name="T106" fmla="*/ 383 w 409"/>
                  <a:gd name="T107" fmla="*/ 363 h 621"/>
                  <a:gd name="T108" fmla="*/ 407 w 409"/>
                  <a:gd name="T109" fmla="*/ 390 h 621"/>
                  <a:gd name="T110" fmla="*/ 407 w 409"/>
                  <a:gd name="T111" fmla="*/ 416 h 621"/>
                  <a:gd name="T112" fmla="*/ 402 w 409"/>
                  <a:gd name="T113" fmla="*/ 444 h 621"/>
                  <a:gd name="T114" fmla="*/ 368 w 409"/>
                  <a:gd name="T115" fmla="*/ 456 h 621"/>
                  <a:gd name="T116" fmla="*/ 327 w 409"/>
                  <a:gd name="T117" fmla="*/ 467 h 621"/>
                  <a:gd name="T118" fmla="*/ 291 w 409"/>
                  <a:gd name="T119" fmla="*/ 485 h 621"/>
                  <a:gd name="T120" fmla="*/ 266 w 409"/>
                  <a:gd name="T121" fmla="*/ 611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09" h="621">
                    <a:moveTo>
                      <a:pt x="266" y="611"/>
                    </a:moveTo>
                    <a:lnTo>
                      <a:pt x="254" y="616"/>
                    </a:lnTo>
                    <a:lnTo>
                      <a:pt x="243" y="618"/>
                    </a:lnTo>
                    <a:lnTo>
                      <a:pt x="232" y="620"/>
                    </a:lnTo>
                    <a:lnTo>
                      <a:pt x="221" y="619"/>
                    </a:lnTo>
                    <a:lnTo>
                      <a:pt x="210" y="617"/>
                    </a:lnTo>
                    <a:lnTo>
                      <a:pt x="199" y="611"/>
                    </a:lnTo>
                    <a:lnTo>
                      <a:pt x="189" y="605"/>
                    </a:lnTo>
                    <a:lnTo>
                      <a:pt x="179" y="598"/>
                    </a:lnTo>
                    <a:lnTo>
                      <a:pt x="179" y="588"/>
                    </a:lnTo>
                    <a:lnTo>
                      <a:pt x="180" y="577"/>
                    </a:lnTo>
                    <a:lnTo>
                      <a:pt x="182" y="565"/>
                    </a:lnTo>
                    <a:lnTo>
                      <a:pt x="186" y="555"/>
                    </a:lnTo>
                    <a:lnTo>
                      <a:pt x="190" y="543"/>
                    </a:lnTo>
                    <a:lnTo>
                      <a:pt x="192" y="531"/>
                    </a:lnTo>
                    <a:lnTo>
                      <a:pt x="193" y="519"/>
                    </a:lnTo>
                    <a:lnTo>
                      <a:pt x="189" y="506"/>
                    </a:lnTo>
                    <a:lnTo>
                      <a:pt x="182" y="500"/>
                    </a:lnTo>
                    <a:lnTo>
                      <a:pt x="173" y="495"/>
                    </a:lnTo>
                    <a:lnTo>
                      <a:pt x="165" y="492"/>
                    </a:lnTo>
                    <a:lnTo>
                      <a:pt x="155" y="489"/>
                    </a:lnTo>
                    <a:lnTo>
                      <a:pt x="146" y="489"/>
                    </a:lnTo>
                    <a:lnTo>
                      <a:pt x="136" y="488"/>
                    </a:lnTo>
                    <a:lnTo>
                      <a:pt x="126" y="490"/>
                    </a:lnTo>
                    <a:lnTo>
                      <a:pt x="117" y="490"/>
                    </a:lnTo>
                    <a:lnTo>
                      <a:pt x="107" y="493"/>
                    </a:lnTo>
                    <a:lnTo>
                      <a:pt x="97" y="495"/>
                    </a:lnTo>
                    <a:lnTo>
                      <a:pt x="87" y="497"/>
                    </a:lnTo>
                    <a:lnTo>
                      <a:pt x="76" y="499"/>
                    </a:lnTo>
                    <a:lnTo>
                      <a:pt x="65" y="502"/>
                    </a:lnTo>
                    <a:lnTo>
                      <a:pt x="55" y="503"/>
                    </a:lnTo>
                    <a:lnTo>
                      <a:pt x="44" y="505"/>
                    </a:lnTo>
                    <a:lnTo>
                      <a:pt x="34" y="506"/>
                    </a:lnTo>
                    <a:lnTo>
                      <a:pt x="30" y="502"/>
                    </a:lnTo>
                    <a:lnTo>
                      <a:pt x="28" y="498"/>
                    </a:lnTo>
                    <a:lnTo>
                      <a:pt x="25" y="493"/>
                    </a:lnTo>
                    <a:lnTo>
                      <a:pt x="23" y="489"/>
                    </a:lnTo>
                    <a:lnTo>
                      <a:pt x="23" y="483"/>
                    </a:lnTo>
                    <a:lnTo>
                      <a:pt x="21" y="478"/>
                    </a:lnTo>
                    <a:lnTo>
                      <a:pt x="21" y="472"/>
                    </a:lnTo>
                    <a:lnTo>
                      <a:pt x="20" y="466"/>
                    </a:lnTo>
                    <a:lnTo>
                      <a:pt x="19" y="460"/>
                    </a:lnTo>
                    <a:lnTo>
                      <a:pt x="19" y="454"/>
                    </a:lnTo>
                    <a:lnTo>
                      <a:pt x="19" y="448"/>
                    </a:lnTo>
                    <a:lnTo>
                      <a:pt x="19" y="442"/>
                    </a:lnTo>
                    <a:lnTo>
                      <a:pt x="18" y="435"/>
                    </a:lnTo>
                    <a:lnTo>
                      <a:pt x="17" y="429"/>
                    </a:lnTo>
                    <a:lnTo>
                      <a:pt x="17" y="423"/>
                    </a:lnTo>
                    <a:lnTo>
                      <a:pt x="15" y="417"/>
                    </a:lnTo>
                    <a:lnTo>
                      <a:pt x="14" y="410"/>
                    </a:lnTo>
                    <a:lnTo>
                      <a:pt x="17" y="402"/>
                    </a:lnTo>
                    <a:lnTo>
                      <a:pt x="21" y="396"/>
                    </a:lnTo>
                    <a:lnTo>
                      <a:pt x="26" y="391"/>
                    </a:lnTo>
                    <a:lnTo>
                      <a:pt x="35" y="386"/>
                    </a:lnTo>
                    <a:lnTo>
                      <a:pt x="42" y="381"/>
                    </a:lnTo>
                    <a:lnTo>
                      <a:pt x="52" y="377"/>
                    </a:lnTo>
                    <a:lnTo>
                      <a:pt x="61" y="374"/>
                    </a:lnTo>
                    <a:lnTo>
                      <a:pt x="67" y="373"/>
                    </a:lnTo>
                    <a:lnTo>
                      <a:pt x="75" y="374"/>
                    </a:lnTo>
                    <a:lnTo>
                      <a:pt x="82" y="375"/>
                    </a:lnTo>
                    <a:lnTo>
                      <a:pt x="91" y="375"/>
                    </a:lnTo>
                    <a:lnTo>
                      <a:pt x="98" y="376"/>
                    </a:lnTo>
                    <a:lnTo>
                      <a:pt x="107" y="375"/>
                    </a:lnTo>
                    <a:lnTo>
                      <a:pt x="116" y="373"/>
                    </a:lnTo>
                    <a:lnTo>
                      <a:pt x="127" y="371"/>
                    </a:lnTo>
                    <a:lnTo>
                      <a:pt x="130" y="366"/>
                    </a:lnTo>
                    <a:lnTo>
                      <a:pt x="134" y="359"/>
                    </a:lnTo>
                    <a:lnTo>
                      <a:pt x="137" y="354"/>
                    </a:lnTo>
                    <a:lnTo>
                      <a:pt x="140" y="348"/>
                    </a:lnTo>
                    <a:lnTo>
                      <a:pt x="144" y="341"/>
                    </a:lnTo>
                    <a:lnTo>
                      <a:pt x="148" y="334"/>
                    </a:lnTo>
                    <a:lnTo>
                      <a:pt x="151" y="327"/>
                    </a:lnTo>
                    <a:lnTo>
                      <a:pt x="156" y="321"/>
                    </a:lnTo>
                    <a:lnTo>
                      <a:pt x="153" y="313"/>
                    </a:lnTo>
                    <a:lnTo>
                      <a:pt x="151" y="304"/>
                    </a:lnTo>
                    <a:lnTo>
                      <a:pt x="151" y="294"/>
                    </a:lnTo>
                    <a:lnTo>
                      <a:pt x="149" y="285"/>
                    </a:lnTo>
                    <a:lnTo>
                      <a:pt x="147" y="275"/>
                    </a:lnTo>
                    <a:lnTo>
                      <a:pt x="143" y="269"/>
                    </a:lnTo>
                    <a:lnTo>
                      <a:pt x="137" y="262"/>
                    </a:lnTo>
                    <a:lnTo>
                      <a:pt x="129" y="257"/>
                    </a:lnTo>
                    <a:lnTo>
                      <a:pt x="123" y="257"/>
                    </a:lnTo>
                    <a:lnTo>
                      <a:pt x="117" y="257"/>
                    </a:lnTo>
                    <a:lnTo>
                      <a:pt x="111" y="256"/>
                    </a:lnTo>
                    <a:lnTo>
                      <a:pt x="104" y="258"/>
                    </a:lnTo>
                    <a:lnTo>
                      <a:pt x="98" y="259"/>
                    </a:lnTo>
                    <a:lnTo>
                      <a:pt x="92" y="261"/>
                    </a:lnTo>
                    <a:lnTo>
                      <a:pt x="86" y="264"/>
                    </a:lnTo>
                    <a:lnTo>
                      <a:pt x="80" y="266"/>
                    </a:lnTo>
                    <a:lnTo>
                      <a:pt x="73" y="270"/>
                    </a:lnTo>
                    <a:lnTo>
                      <a:pt x="67" y="273"/>
                    </a:lnTo>
                    <a:lnTo>
                      <a:pt x="60" y="275"/>
                    </a:lnTo>
                    <a:lnTo>
                      <a:pt x="55" y="278"/>
                    </a:lnTo>
                    <a:lnTo>
                      <a:pt x="48" y="280"/>
                    </a:lnTo>
                    <a:lnTo>
                      <a:pt x="41" y="282"/>
                    </a:lnTo>
                    <a:lnTo>
                      <a:pt x="35" y="282"/>
                    </a:lnTo>
                    <a:lnTo>
                      <a:pt x="28" y="283"/>
                    </a:lnTo>
                    <a:lnTo>
                      <a:pt x="20" y="280"/>
                    </a:lnTo>
                    <a:lnTo>
                      <a:pt x="12" y="275"/>
                    </a:lnTo>
                    <a:lnTo>
                      <a:pt x="6" y="268"/>
                    </a:lnTo>
                    <a:lnTo>
                      <a:pt x="2" y="259"/>
                    </a:lnTo>
                    <a:lnTo>
                      <a:pt x="2" y="252"/>
                    </a:lnTo>
                    <a:lnTo>
                      <a:pt x="0" y="241"/>
                    </a:lnTo>
                    <a:lnTo>
                      <a:pt x="1" y="231"/>
                    </a:lnTo>
                    <a:lnTo>
                      <a:pt x="5" y="222"/>
                    </a:lnTo>
                    <a:lnTo>
                      <a:pt x="6" y="217"/>
                    </a:lnTo>
                    <a:lnTo>
                      <a:pt x="8" y="210"/>
                    </a:lnTo>
                    <a:lnTo>
                      <a:pt x="9" y="205"/>
                    </a:lnTo>
                    <a:lnTo>
                      <a:pt x="10" y="196"/>
                    </a:lnTo>
                    <a:lnTo>
                      <a:pt x="12" y="190"/>
                    </a:lnTo>
                    <a:lnTo>
                      <a:pt x="13" y="183"/>
                    </a:lnTo>
                    <a:lnTo>
                      <a:pt x="15" y="175"/>
                    </a:lnTo>
                    <a:lnTo>
                      <a:pt x="17" y="167"/>
                    </a:lnTo>
                    <a:lnTo>
                      <a:pt x="26" y="165"/>
                    </a:lnTo>
                    <a:lnTo>
                      <a:pt x="34" y="163"/>
                    </a:lnTo>
                    <a:lnTo>
                      <a:pt x="44" y="161"/>
                    </a:lnTo>
                    <a:lnTo>
                      <a:pt x="54" y="160"/>
                    </a:lnTo>
                    <a:lnTo>
                      <a:pt x="64" y="158"/>
                    </a:lnTo>
                    <a:lnTo>
                      <a:pt x="75" y="158"/>
                    </a:lnTo>
                    <a:lnTo>
                      <a:pt x="87" y="156"/>
                    </a:lnTo>
                    <a:lnTo>
                      <a:pt x="97" y="155"/>
                    </a:lnTo>
                    <a:lnTo>
                      <a:pt x="108" y="153"/>
                    </a:lnTo>
                    <a:lnTo>
                      <a:pt x="118" y="150"/>
                    </a:lnTo>
                    <a:lnTo>
                      <a:pt x="127" y="145"/>
                    </a:lnTo>
                    <a:lnTo>
                      <a:pt x="136" y="140"/>
                    </a:lnTo>
                    <a:lnTo>
                      <a:pt x="142" y="132"/>
                    </a:lnTo>
                    <a:lnTo>
                      <a:pt x="148" y="124"/>
                    </a:lnTo>
                    <a:lnTo>
                      <a:pt x="154" y="113"/>
                    </a:lnTo>
                    <a:lnTo>
                      <a:pt x="157" y="99"/>
                    </a:lnTo>
                    <a:lnTo>
                      <a:pt x="157" y="91"/>
                    </a:lnTo>
                    <a:lnTo>
                      <a:pt x="156" y="81"/>
                    </a:lnTo>
                    <a:lnTo>
                      <a:pt x="152" y="72"/>
                    </a:lnTo>
                    <a:lnTo>
                      <a:pt x="149" y="61"/>
                    </a:lnTo>
                    <a:lnTo>
                      <a:pt x="147" y="51"/>
                    </a:lnTo>
                    <a:lnTo>
                      <a:pt x="147" y="39"/>
                    </a:lnTo>
                    <a:lnTo>
                      <a:pt x="150" y="29"/>
                    </a:lnTo>
                    <a:lnTo>
                      <a:pt x="156" y="18"/>
                    </a:lnTo>
                    <a:lnTo>
                      <a:pt x="166" y="13"/>
                    </a:lnTo>
                    <a:lnTo>
                      <a:pt x="175" y="8"/>
                    </a:lnTo>
                    <a:lnTo>
                      <a:pt x="186" y="4"/>
                    </a:lnTo>
                    <a:lnTo>
                      <a:pt x="196" y="1"/>
                    </a:lnTo>
                    <a:lnTo>
                      <a:pt x="207" y="0"/>
                    </a:lnTo>
                    <a:lnTo>
                      <a:pt x="217" y="0"/>
                    </a:lnTo>
                    <a:lnTo>
                      <a:pt x="228" y="1"/>
                    </a:lnTo>
                    <a:lnTo>
                      <a:pt x="239" y="3"/>
                    </a:lnTo>
                    <a:lnTo>
                      <a:pt x="246" y="9"/>
                    </a:lnTo>
                    <a:lnTo>
                      <a:pt x="249" y="14"/>
                    </a:lnTo>
                    <a:lnTo>
                      <a:pt x="252" y="22"/>
                    </a:lnTo>
                    <a:lnTo>
                      <a:pt x="252" y="29"/>
                    </a:lnTo>
                    <a:lnTo>
                      <a:pt x="252" y="36"/>
                    </a:lnTo>
                    <a:lnTo>
                      <a:pt x="250" y="44"/>
                    </a:lnTo>
                    <a:lnTo>
                      <a:pt x="248" y="53"/>
                    </a:lnTo>
                    <a:lnTo>
                      <a:pt x="246" y="61"/>
                    </a:lnTo>
                    <a:lnTo>
                      <a:pt x="244" y="69"/>
                    </a:lnTo>
                    <a:lnTo>
                      <a:pt x="241" y="78"/>
                    </a:lnTo>
                    <a:lnTo>
                      <a:pt x="241" y="86"/>
                    </a:lnTo>
                    <a:lnTo>
                      <a:pt x="239" y="94"/>
                    </a:lnTo>
                    <a:lnTo>
                      <a:pt x="241" y="102"/>
                    </a:lnTo>
                    <a:lnTo>
                      <a:pt x="242" y="109"/>
                    </a:lnTo>
                    <a:lnTo>
                      <a:pt x="247" y="116"/>
                    </a:lnTo>
                    <a:lnTo>
                      <a:pt x="253" y="122"/>
                    </a:lnTo>
                    <a:lnTo>
                      <a:pt x="376" y="124"/>
                    </a:lnTo>
                    <a:lnTo>
                      <a:pt x="377" y="244"/>
                    </a:lnTo>
                    <a:lnTo>
                      <a:pt x="371" y="252"/>
                    </a:lnTo>
                    <a:lnTo>
                      <a:pt x="363" y="257"/>
                    </a:lnTo>
                    <a:lnTo>
                      <a:pt x="354" y="260"/>
                    </a:lnTo>
                    <a:lnTo>
                      <a:pt x="347" y="262"/>
                    </a:lnTo>
                    <a:lnTo>
                      <a:pt x="338" y="262"/>
                    </a:lnTo>
                    <a:lnTo>
                      <a:pt x="328" y="261"/>
                    </a:lnTo>
                    <a:lnTo>
                      <a:pt x="319" y="260"/>
                    </a:lnTo>
                    <a:lnTo>
                      <a:pt x="310" y="259"/>
                    </a:lnTo>
                    <a:lnTo>
                      <a:pt x="301" y="257"/>
                    </a:lnTo>
                    <a:lnTo>
                      <a:pt x="292" y="256"/>
                    </a:lnTo>
                    <a:lnTo>
                      <a:pt x="282" y="257"/>
                    </a:lnTo>
                    <a:lnTo>
                      <a:pt x="274" y="257"/>
                    </a:lnTo>
                    <a:lnTo>
                      <a:pt x="264" y="260"/>
                    </a:lnTo>
                    <a:lnTo>
                      <a:pt x="256" y="264"/>
                    </a:lnTo>
                    <a:lnTo>
                      <a:pt x="248" y="271"/>
                    </a:lnTo>
                    <a:lnTo>
                      <a:pt x="240" y="280"/>
                    </a:lnTo>
                    <a:lnTo>
                      <a:pt x="237" y="286"/>
                    </a:lnTo>
                    <a:lnTo>
                      <a:pt x="236" y="293"/>
                    </a:lnTo>
                    <a:lnTo>
                      <a:pt x="235" y="300"/>
                    </a:lnTo>
                    <a:lnTo>
                      <a:pt x="234" y="308"/>
                    </a:lnTo>
                    <a:lnTo>
                      <a:pt x="233" y="316"/>
                    </a:lnTo>
                    <a:lnTo>
                      <a:pt x="233" y="323"/>
                    </a:lnTo>
                    <a:lnTo>
                      <a:pt x="233" y="331"/>
                    </a:lnTo>
                    <a:lnTo>
                      <a:pt x="234" y="339"/>
                    </a:lnTo>
                    <a:lnTo>
                      <a:pt x="234" y="348"/>
                    </a:lnTo>
                    <a:lnTo>
                      <a:pt x="237" y="355"/>
                    </a:lnTo>
                    <a:lnTo>
                      <a:pt x="238" y="362"/>
                    </a:lnTo>
                    <a:lnTo>
                      <a:pt x="241" y="370"/>
                    </a:lnTo>
                    <a:lnTo>
                      <a:pt x="245" y="377"/>
                    </a:lnTo>
                    <a:lnTo>
                      <a:pt x="249" y="385"/>
                    </a:lnTo>
                    <a:lnTo>
                      <a:pt x="254" y="392"/>
                    </a:lnTo>
                    <a:lnTo>
                      <a:pt x="259" y="397"/>
                    </a:lnTo>
                    <a:lnTo>
                      <a:pt x="265" y="400"/>
                    </a:lnTo>
                    <a:lnTo>
                      <a:pt x="270" y="400"/>
                    </a:lnTo>
                    <a:lnTo>
                      <a:pt x="275" y="400"/>
                    </a:lnTo>
                    <a:lnTo>
                      <a:pt x="278" y="398"/>
                    </a:lnTo>
                    <a:lnTo>
                      <a:pt x="284" y="397"/>
                    </a:lnTo>
                    <a:lnTo>
                      <a:pt x="289" y="394"/>
                    </a:lnTo>
                    <a:lnTo>
                      <a:pt x="294" y="392"/>
                    </a:lnTo>
                    <a:lnTo>
                      <a:pt x="298" y="388"/>
                    </a:lnTo>
                    <a:lnTo>
                      <a:pt x="303" y="385"/>
                    </a:lnTo>
                    <a:lnTo>
                      <a:pt x="308" y="381"/>
                    </a:lnTo>
                    <a:lnTo>
                      <a:pt x="313" y="378"/>
                    </a:lnTo>
                    <a:lnTo>
                      <a:pt x="318" y="373"/>
                    </a:lnTo>
                    <a:lnTo>
                      <a:pt x="322" y="370"/>
                    </a:lnTo>
                    <a:lnTo>
                      <a:pt x="326" y="366"/>
                    </a:lnTo>
                    <a:lnTo>
                      <a:pt x="331" y="363"/>
                    </a:lnTo>
                    <a:lnTo>
                      <a:pt x="336" y="360"/>
                    </a:lnTo>
                    <a:lnTo>
                      <a:pt x="345" y="356"/>
                    </a:lnTo>
                    <a:lnTo>
                      <a:pt x="355" y="355"/>
                    </a:lnTo>
                    <a:lnTo>
                      <a:pt x="365" y="356"/>
                    </a:lnTo>
                    <a:lnTo>
                      <a:pt x="375" y="359"/>
                    </a:lnTo>
                    <a:lnTo>
                      <a:pt x="383" y="363"/>
                    </a:lnTo>
                    <a:lnTo>
                      <a:pt x="392" y="369"/>
                    </a:lnTo>
                    <a:lnTo>
                      <a:pt x="400" y="376"/>
                    </a:lnTo>
                    <a:lnTo>
                      <a:pt x="406" y="383"/>
                    </a:lnTo>
                    <a:lnTo>
                      <a:pt x="407" y="390"/>
                    </a:lnTo>
                    <a:lnTo>
                      <a:pt x="408" y="396"/>
                    </a:lnTo>
                    <a:lnTo>
                      <a:pt x="408" y="403"/>
                    </a:lnTo>
                    <a:lnTo>
                      <a:pt x="408" y="410"/>
                    </a:lnTo>
                    <a:lnTo>
                      <a:pt x="407" y="416"/>
                    </a:lnTo>
                    <a:lnTo>
                      <a:pt x="408" y="423"/>
                    </a:lnTo>
                    <a:lnTo>
                      <a:pt x="408" y="431"/>
                    </a:lnTo>
                    <a:lnTo>
                      <a:pt x="408" y="438"/>
                    </a:lnTo>
                    <a:lnTo>
                      <a:pt x="402" y="444"/>
                    </a:lnTo>
                    <a:lnTo>
                      <a:pt x="395" y="447"/>
                    </a:lnTo>
                    <a:lnTo>
                      <a:pt x="387" y="451"/>
                    </a:lnTo>
                    <a:lnTo>
                      <a:pt x="378" y="454"/>
                    </a:lnTo>
                    <a:lnTo>
                      <a:pt x="368" y="456"/>
                    </a:lnTo>
                    <a:lnTo>
                      <a:pt x="358" y="459"/>
                    </a:lnTo>
                    <a:lnTo>
                      <a:pt x="348" y="463"/>
                    </a:lnTo>
                    <a:lnTo>
                      <a:pt x="338" y="465"/>
                    </a:lnTo>
                    <a:lnTo>
                      <a:pt x="327" y="467"/>
                    </a:lnTo>
                    <a:lnTo>
                      <a:pt x="317" y="471"/>
                    </a:lnTo>
                    <a:lnTo>
                      <a:pt x="309" y="475"/>
                    </a:lnTo>
                    <a:lnTo>
                      <a:pt x="299" y="480"/>
                    </a:lnTo>
                    <a:lnTo>
                      <a:pt x="291" y="485"/>
                    </a:lnTo>
                    <a:lnTo>
                      <a:pt x="283" y="490"/>
                    </a:lnTo>
                    <a:lnTo>
                      <a:pt x="277" y="498"/>
                    </a:lnTo>
                    <a:lnTo>
                      <a:pt x="271" y="508"/>
                    </a:lnTo>
                    <a:lnTo>
                      <a:pt x="266" y="611"/>
                    </a:lnTo>
                  </a:path>
                </a:pathLst>
              </a:custGeom>
              <a:grpFill/>
              <a:ln>
                <a:noFill/>
              </a:ln>
              <a:effectLst>
                <a:prstShdw prst="shdw17" dist="17961" dir="2700000">
                  <a:schemeClr val="bg1">
                    <a:gamma/>
                    <a:shade val="60000"/>
                    <a:invGamma/>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5" name="Freeform 12"/>
              <p:cNvSpPr>
                <a:spLocks/>
              </p:cNvSpPr>
              <p:nvPr/>
            </p:nvSpPr>
            <p:spPr bwMode="grayWhite">
              <a:xfrm>
                <a:off x="882777" y="-9144"/>
                <a:ext cx="696913" cy="628650"/>
              </a:xfrm>
              <a:custGeom>
                <a:avLst/>
                <a:gdLst>
                  <a:gd name="T0" fmla="*/ 246 w 439"/>
                  <a:gd name="T1" fmla="*/ 372 h 396"/>
                  <a:gd name="T2" fmla="*/ 237 w 439"/>
                  <a:gd name="T3" fmla="*/ 330 h 396"/>
                  <a:gd name="T4" fmla="*/ 222 w 439"/>
                  <a:gd name="T5" fmla="*/ 293 h 396"/>
                  <a:gd name="T6" fmla="*/ 185 w 439"/>
                  <a:gd name="T7" fmla="*/ 278 h 396"/>
                  <a:gd name="T8" fmla="*/ 142 w 439"/>
                  <a:gd name="T9" fmla="*/ 289 h 396"/>
                  <a:gd name="T10" fmla="*/ 104 w 439"/>
                  <a:gd name="T11" fmla="*/ 293 h 396"/>
                  <a:gd name="T12" fmla="*/ 85 w 439"/>
                  <a:gd name="T13" fmla="*/ 275 h 396"/>
                  <a:gd name="T14" fmla="*/ 73 w 439"/>
                  <a:gd name="T15" fmla="*/ 247 h 396"/>
                  <a:gd name="T16" fmla="*/ 67 w 439"/>
                  <a:gd name="T17" fmla="*/ 215 h 396"/>
                  <a:gd name="T18" fmla="*/ 68 w 439"/>
                  <a:gd name="T19" fmla="*/ 185 h 396"/>
                  <a:gd name="T20" fmla="*/ 99 w 439"/>
                  <a:gd name="T21" fmla="*/ 176 h 396"/>
                  <a:gd name="T22" fmla="*/ 139 w 439"/>
                  <a:gd name="T23" fmla="*/ 183 h 396"/>
                  <a:gd name="T24" fmla="*/ 167 w 439"/>
                  <a:gd name="T25" fmla="*/ 170 h 396"/>
                  <a:gd name="T26" fmla="*/ 179 w 439"/>
                  <a:gd name="T27" fmla="*/ 149 h 396"/>
                  <a:gd name="T28" fmla="*/ 181 w 439"/>
                  <a:gd name="T29" fmla="*/ 123 h 396"/>
                  <a:gd name="T30" fmla="*/ 180 w 439"/>
                  <a:gd name="T31" fmla="*/ 96 h 396"/>
                  <a:gd name="T32" fmla="*/ 170 w 439"/>
                  <a:gd name="T33" fmla="*/ 68 h 396"/>
                  <a:gd name="T34" fmla="*/ 146 w 439"/>
                  <a:gd name="T35" fmla="*/ 48 h 396"/>
                  <a:gd name="T36" fmla="*/ 115 w 439"/>
                  <a:gd name="T37" fmla="*/ 49 h 396"/>
                  <a:gd name="T38" fmla="*/ 86 w 439"/>
                  <a:gd name="T39" fmla="*/ 62 h 396"/>
                  <a:gd name="T40" fmla="*/ 56 w 439"/>
                  <a:gd name="T41" fmla="*/ 71 h 396"/>
                  <a:gd name="T42" fmla="*/ 26 w 439"/>
                  <a:gd name="T43" fmla="*/ 62 h 396"/>
                  <a:gd name="T44" fmla="*/ 11 w 439"/>
                  <a:gd name="T45" fmla="*/ 43 h 396"/>
                  <a:gd name="T46" fmla="*/ 1 w 439"/>
                  <a:gd name="T47" fmla="*/ 22 h 396"/>
                  <a:gd name="T48" fmla="*/ 388 w 439"/>
                  <a:gd name="T49" fmla="*/ 18 h 396"/>
                  <a:gd name="T50" fmla="*/ 367 w 439"/>
                  <a:gd name="T51" fmla="*/ 21 h 396"/>
                  <a:gd name="T52" fmla="*/ 346 w 439"/>
                  <a:gd name="T53" fmla="*/ 18 h 396"/>
                  <a:gd name="T54" fmla="*/ 324 w 439"/>
                  <a:gd name="T55" fmla="*/ 13 h 396"/>
                  <a:gd name="T56" fmla="*/ 299 w 439"/>
                  <a:gd name="T57" fmla="*/ 18 h 396"/>
                  <a:gd name="T58" fmla="*/ 278 w 439"/>
                  <a:gd name="T59" fmla="*/ 43 h 396"/>
                  <a:gd name="T60" fmla="*/ 277 w 439"/>
                  <a:gd name="T61" fmla="*/ 75 h 396"/>
                  <a:gd name="T62" fmla="*/ 281 w 439"/>
                  <a:gd name="T63" fmla="*/ 99 h 396"/>
                  <a:gd name="T64" fmla="*/ 287 w 439"/>
                  <a:gd name="T65" fmla="*/ 124 h 396"/>
                  <a:gd name="T66" fmla="*/ 300 w 439"/>
                  <a:gd name="T67" fmla="*/ 145 h 396"/>
                  <a:gd name="T68" fmla="*/ 325 w 439"/>
                  <a:gd name="T69" fmla="*/ 159 h 396"/>
                  <a:gd name="T70" fmla="*/ 349 w 439"/>
                  <a:gd name="T71" fmla="*/ 158 h 396"/>
                  <a:gd name="T72" fmla="*/ 371 w 439"/>
                  <a:gd name="T73" fmla="*/ 148 h 396"/>
                  <a:gd name="T74" fmla="*/ 394 w 439"/>
                  <a:gd name="T75" fmla="*/ 138 h 396"/>
                  <a:gd name="T76" fmla="*/ 418 w 439"/>
                  <a:gd name="T77" fmla="*/ 142 h 396"/>
                  <a:gd name="T78" fmla="*/ 428 w 439"/>
                  <a:gd name="T79" fmla="*/ 163 h 396"/>
                  <a:gd name="T80" fmla="*/ 434 w 439"/>
                  <a:gd name="T81" fmla="*/ 188 h 396"/>
                  <a:gd name="T82" fmla="*/ 436 w 439"/>
                  <a:gd name="T83" fmla="*/ 215 h 396"/>
                  <a:gd name="T84" fmla="*/ 428 w 439"/>
                  <a:gd name="T85" fmla="*/ 234 h 396"/>
                  <a:gd name="T86" fmla="*/ 389 w 439"/>
                  <a:gd name="T87" fmla="*/ 242 h 396"/>
                  <a:gd name="T88" fmla="*/ 355 w 439"/>
                  <a:gd name="T89" fmla="*/ 257 h 396"/>
                  <a:gd name="T90" fmla="*/ 339 w 439"/>
                  <a:gd name="T91" fmla="*/ 282 h 396"/>
                  <a:gd name="T92" fmla="*/ 345 w 439"/>
                  <a:gd name="T93" fmla="*/ 313 h 396"/>
                  <a:gd name="T94" fmla="*/ 364 w 439"/>
                  <a:gd name="T95" fmla="*/ 340 h 396"/>
                  <a:gd name="T96" fmla="*/ 361 w 439"/>
                  <a:gd name="T97" fmla="*/ 368 h 396"/>
                  <a:gd name="T98" fmla="*/ 339 w 439"/>
                  <a:gd name="T99" fmla="*/ 379 h 396"/>
                  <a:gd name="T100" fmla="*/ 315 w 439"/>
                  <a:gd name="T101" fmla="*/ 387 h 396"/>
                  <a:gd name="T102" fmla="*/ 290 w 439"/>
                  <a:gd name="T103" fmla="*/ 392 h 396"/>
                  <a:gd name="T104" fmla="*/ 264 w 439"/>
                  <a:gd name="T105" fmla="*/ 395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39" h="396">
                    <a:moveTo>
                      <a:pt x="264" y="395"/>
                    </a:moveTo>
                    <a:lnTo>
                      <a:pt x="257" y="388"/>
                    </a:lnTo>
                    <a:lnTo>
                      <a:pt x="251" y="381"/>
                    </a:lnTo>
                    <a:lnTo>
                      <a:pt x="246" y="372"/>
                    </a:lnTo>
                    <a:lnTo>
                      <a:pt x="244" y="362"/>
                    </a:lnTo>
                    <a:lnTo>
                      <a:pt x="240" y="351"/>
                    </a:lnTo>
                    <a:lnTo>
                      <a:pt x="238" y="341"/>
                    </a:lnTo>
                    <a:lnTo>
                      <a:pt x="237" y="330"/>
                    </a:lnTo>
                    <a:lnTo>
                      <a:pt x="234" y="320"/>
                    </a:lnTo>
                    <a:lnTo>
                      <a:pt x="231" y="310"/>
                    </a:lnTo>
                    <a:lnTo>
                      <a:pt x="227" y="301"/>
                    </a:lnTo>
                    <a:lnTo>
                      <a:pt x="222" y="293"/>
                    </a:lnTo>
                    <a:lnTo>
                      <a:pt x="215" y="287"/>
                    </a:lnTo>
                    <a:lnTo>
                      <a:pt x="207" y="282"/>
                    </a:lnTo>
                    <a:lnTo>
                      <a:pt x="197" y="279"/>
                    </a:lnTo>
                    <a:lnTo>
                      <a:pt x="185" y="278"/>
                    </a:lnTo>
                    <a:lnTo>
                      <a:pt x="169" y="280"/>
                    </a:lnTo>
                    <a:lnTo>
                      <a:pt x="160" y="283"/>
                    </a:lnTo>
                    <a:lnTo>
                      <a:pt x="151" y="286"/>
                    </a:lnTo>
                    <a:lnTo>
                      <a:pt x="142" y="289"/>
                    </a:lnTo>
                    <a:lnTo>
                      <a:pt x="132" y="291"/>
                    </a:lnTo>
                    <a:lnTo>
                      <a:pt x="123" y="292"/>
                    </a:lnTo>
                    <a:lnTo>
                      <a:pt x="114" y="293"/>
                    </a:lnTo>
                    <a:lnTo>
                      <a:pt x="104" y="293"/>
                    </a:lnTo>
                    <a:lnTo>
                      <a:pt x="94" y="293"/>
                    </a:lnTo>
                    <a:lnTo>
                      <a:pt x="91" y="288"/>
                    </a:lnTo>
                    <a:lnTo>
                      <a:pt x="88" y="282"/>
                    </a:lnTo>
                    <a:lnTo>
                      <a:pt x="85" y="275"/>
                    </a:lnTo>
                    <a:lnTo>
                      <a:pt x="82" y="269"/>
                    </a:lnTo>
                    <a:lnTo>
                      <a:pt x="79" y="261"/>
                    </a:lnTo>
                    <a:lnTo>
                      <a:pt x="76" y="254"/>
                    </a:lnTo>
                    <a:lnTo>
                      <a:pt x="73" y="247"/>
                    </a:lnTo>
                    <a:lnTo>
                      <a:pt x="72" y="238"/>
                    </a:lnTo>
                    <a:lnTo>
                      <a:pt x="70" y="231"/>
                    </a:lnTo>
                    <a:lnTo>
                      <a:pt x="68" y="224"/>
                    </a:lnTo>
                    <a:lnTo>
                      <a:pt x="67" y="215"/>
                    </a:lnTo>
                    <a:lnTo>
                      <a:pt x="66" y="208"/>
                    </a:lnTo>
                    <a:lnTo>
                      <a:pt x="66" y="201"/>
                    </a:lnTo>
                    <a:lnTo>
                      <a:pt x="67" y="192"/>
                    </a:lnTo>
                    <a:lnTo>
                      <a:pt x="68" y="185"/>
                    </a:lnTo>
                    <a:lnTo>
                      <a:pt x="70" y="179"/>
                    </a:lnTo>
                    <a:lnTo>
                      <a:pt x="79" y="175"/>
                    </a:lnTo>
                    <a:lnTo>
                      <a:pt x="89" y="174"/>
                    </a:lnTo>
                    <a:lnTo>
                      <a:pt x="99" y="176"/>
                    </a:lnTo>
                    <a:lnTo>
                      <a:pt x="108" y="179"/>
                    </a:lnTo>
                    <a:lnTo>
                      <a:pt x="119" y="181"/>
                    </a:lnTo>
                    <a:lnTo>
                      <a:pt x="128" y="183"/>
                    </a:lnTo>
                    <a:lnTo>
                      <a:pt x="139" y="183"/>
                    </a:lnTo>
                    <a:lnTo>
                      <a:pt x="149" y="182"/>
                    </a:lnTo>
                    <a:lnTo>
                      <a:pt x="157" y="179"/>
                    </a:lnTo>
                    <a:lnTo>
                      <a:pt x="162" y="174"/>
                    </a:lnTo>
                    <a:lnTo>
                      <a:pt x="167" y="170"/>
                    </a:lnTo>
                    <a:lnTo>
                      <a:pt x="171" y="166"/>
                    </a:lnTo>
                    <a:lnTo>
                      <a:pt x="174" y="160"/>
                    </a:lnTo>
                    <a:lnTo>
                      <a:pt x="177" y="155"/>
                    </a:lnTo>
                    <a:lnTo>
                      <a:pt x="179" y="149"/>
                    </a:lnTo>
                    <a:lnTo>
                      <a:pt x="179" y="142"/>
                    </a:lnTo>
                    <a:lnTo>
                      <a:pt x="180" y="136"/>
                    </a:lnTo>
                    <a:lnTo>
                      <a:pt x="181" y="129"/>
                    </a:lnTo>
                    <a:lnTo>
                      <a:pt x="181" y="123"/>
                    </a:lnTo>
                    <a:lnTo>
                      <a:pt x="181" y="115"/>
                    </a:lnTo>
                    <a:lnTo>
                      <a:pt x="181" y="109"/>
                    </a:lnTo>
                    <a:lnTo>
                      <a:pt x="181" y="102"/>
                    </a:lnTo>
                    <a:lnTo>
                      <a:pt x="180" y="96"/>
                    </a:lnTo>
                    <a:lnTo>
                      <a:pt x="180" y="89"/>
                    </a:lnTo>
                    <a:lnTo>
                      <a:pt x="178" y="81"/>
                    </a:lnTo>
                    <a:lnTo>
                      <a:pt x="174" y="74"/>
                    </a:lnTo>
                    <a:lnTo>
                      <a:pt x="170" y="68"/>
                    </a:lnTo>
                    <a:lnTo>
                      <a:pt x="165" y="62"/>
                    </a:lnTo>
                    <a:lnTo>
                      <a:pt x="159" y="57"/>
                    </a:lnTo>
                    <a:lnTo>
                      <a:pt x="153" y="52"/>
                    </a:lnTo>
                    <a:lnTo>
                      <a:pt x="146" y="48"/>
                    </a:lnTo>
                    <a:lnTo>
                      <a:pt x="138" y="44"/>
                    </a:lnTo>
                    <a:lnTo>
                      <a:pt x="130" y="44"/>
                    </a:lnTo>
                    <a:lnTo>
                      <a:pt x="122" y="46"/>
                    </a:lnTo>
                    <a:lnTo>
                      <a:pt x="115" y="49"/>
                    </a:lnTo>
                    <a:lnTo>
                      <a:pt x="108" y="51"/>
                    </a:lnTo>
                    <a:lnTo>
                      <a:pt x="100" y="55"/>
                    </a:lnTo>
                    <a:lnTo>
                      <a:pt x="92" y="59"/>
                    </a:lnTo>
                    <a:lnTo>
                      <a:pt x="86" y="62"/>
                    </a:lnTo>
                    <a:lnTo>
                      <a:pt x="79" y="65"/>
                    </a:lnTo>
                    <a:lnTo>
                      <a:pt x="71" y="68"/>
                    </a:lnTo>
                    <a:lnTo>
                      <a:pt x="63" y="70"/>
                    </a:lnTo>
                    <a:lnTo>
                      <a:pt x="56" y="71"/>
                    </a:lnTo>
                    <a:lnTo>
                      <a:pt x="48" y="71"/>
                    </a:lnTo>
                    <a:lnTo>
                      <a:pt x="40" y="69"/>
                    </a:lnTo>
                    <a:lnTo>
                      <a:pt x="33" y="67"/>
                    </a:lnTo>
                    <a:lnTo>
                      <a:pt x="26" y="62"/>
                    </a:lnTo>
                    <a:lnTo>
                      <a:pt x="19" y="55"/>
                    </a:lnTo>
                    <a:lnTo>
                      <a:pt x="16" y="51"/>
                    </a:lnTo>
                    <a:lnTo>
                      <a:pt x="13" y="48"/>
                    </a:lnTo>
                    <a:lnTo>
                      <a:pt x="11" y="43"/>
                    </a:lnTo>
                    <a:lnTo>
                      <a:pt x="7" y="38"/>
                    </a:lnTo>
                    <a:lnTo>
                      <a:pt x="6" y="33"/>
                    </a:lnTo>
                    <a:lnTo>
                      <a:pt x="3" y="27"/>
                    </a:lnTo>
                    <a:lnTo>
                      <a:pt x="1" y="22"/>
                    </a:lnTo>
                    <a:lnTo>
                      <a:pt x="0" y="16"/>
                    </a:lnTo>
                    <a:lnTo>
                      <a:pt x="405" y="0"/>
                    </a:lnTo>
                    <a:lnTo>
                      <a:pt x="393" y="14"/>
                    </a:lnTo>
                    <a:lnTo>
                      <a:pt x="388" y="18"/>
                    </a:lnTo>
                    <a:lnTo>
                      <a:pt x="383" y="20"/>
                    </a:lnTo>
                    <a:lnTo>
                      <a:pt x="378" y="21"/>
                    </a:lnTo>
                    <a:lnTo>
                      <a:pt x="372" y="21"/>
                    </a:lnTo>
                    <a:lnTo>
                      <a:pt x="367" y="21"/>
                    </a:lnTo>
                    <a:lnTo>
                      <a:pt x="362" y="21"/>
                    </a:lnTo>
                    <a:lnTo>
                      <a:pt x="357" y="20"/>
                    </a:lnTo>
                    <a:lnTo>
                      <a:pt x="351" y="18"/>
                    </a:lnTo>
                    <a:lnTo>
                      <a:pt x="346" y="18"/>
                    </a:lnTo>
                    <a:lnTo>
                      <a:pt x="340" y="16"/>
                    </a:lnTo>
                    <a:lnTo>
                      <a:pt x="335" y="15"/>
                    </a:lnTo>
                    <a:lnTo>
                      <a:pt x="330" y="14"/>
                    </a:lnTo>
                    <a:lnTo>
                      <a:pt x="324" y="13"/>
                    </a:lnTo>
                    <a:lnTo>
                      <a:pt x="318" y="13"/>
                    </a:lnTo>
                    <a:lnTo>
                      <a:pt x="312" y="13"/>
                    </a:lnTo>
                    <a:lnTo>
                      <a:pt x="306" y="14"/>
                    </a:lnTo>
                    <a:lnTo>
                      <a:pt x="299" y="18"/>
                    </a:lnTo>
                    <a:lnTo>
                      <a:pt x="293" y="22"/>
                    </a:lnTo>
                    <a:lnTo>
                      <a:pt x="287" y="28"/>
                    </a:lnTo>
                    <a:lnTo>
                      <a:pt x="282" y="36"/>
                    </a:lnTo>
                    <a:lnTo>
                      <a:pt x="278" y="43"/>
                    </a:lnTo>
                    <a:lnTo>
                      <a:pt x="276" y="51"/>
                    </a:lnTo>
                    <a:lnTo>
                      <a:pt x="274" y="60"/>
                    </a:lnTo>
                    <a:lnTo>
                      <a:pt x="275" y="70"/>
                    </a:lnTo>
                    <a:lnTo>
                      <a:pt x="277" y="75"/>
                    </a:lnTo>
                    <a:lnTo>
                      <a:pt x="278" y="81"/>
                    </a:lnTo>
                    <a:lnTo>
                      <a:pt x="278" y="87"/>
                    </a:lnTo>
                    <a:lnTo>
                      <a:pt x="279" y="93"/>
                    </a:lnTo>
                    <a:lnTo>
                      <a:pt x="281" y="99"/>
                    </a:lnTo>
                    <a:lnTo>
                      <a:pt x="282" y="105"/>
                    </a:lnTo>
                    <a:lnTo>
                      <a:pt x="284" y="111"/>
                    </a:lnTo>
                    <a:lnTo>
                      <a:pt x="285" y="118"/>
                    </a:lnTo>
                    <a:lnTo>
                      <a:pt x="287" y="124"/>
                    </a:lnTo>
                    <a:lnTo>
                      <a:pt x="290" y="129"/>
                    </a:lnTo>
                    <a:lnTo>
                      <a:pt x="292" y="135"/>
                    </a:lnTo>
                    <a:lnTo>
                      <a:pt x="296" y="140"/>
                    </a:lnTo>
                    <a:lnTo>
                      <a:pt x="300" y="145"/>
                    </a:lnTo>
                    <a:lnTo>
                      <a:pt x="305" y="149"/>
                    </a:lnTo>
                    <a:lnTo>
                      <a:pt x="311" y="152"/>
                    </a:lnTo>
                    <a:lnTo>
                      <a:pt x="318" y="156"/>
                    </a:lnTo>
                    <a:lnTo>
                      <a:pt x="325" y="159"/>
                    </a:lnTo>
                    <a:lnTo>
                      <a:pt x="331" y="160"/>
                    </a:lnTo>
                    <a:lnTo>
                      <a:pt x="337" y="160"/>
                    </a:lnTo>
                    <a:lnTo>
                      <a:pt x="343" y="160"/>
                    </a:lnTo>
                    <a:lnTo>
                      <a:pt x="349" y="158"/>
                    </a:lnTo>
                    <a:lnTo>
                      <a:pt x="354" y="156"/>
                    </a:lnTo>
                    <a:lnTo>
                      <a:pt x="359" y="154"/>
                    </a:lnTo>
                    <a:lnTo>
                      <a:pt x="365" y="151"/>
                    </a:lnTo>
                    <a:lnTo>
                      <a:pt x="371" y="148"/>
                    </a:lnTo>
                    <a:lnTo>
                      <a:pt x="377" y="145"/>
                    </a:lnTo>
                    <a:lnTo>
                      <a:pt x="382" y="142"/>
                    </a:lnTo>
                    <a:lnTo>
                      <a:pt x="388" y="140"/>
                    </a:lnTo>
                    <a:lnTo>
                      <a:pt x="394" y="138"/>
                    </a:lnTo>
                    <a:lnTo>
                      <a:pt x="399" y="137"/>
                    </a:lnTo>
                    <a:lnTo>
                      <a:pt x="406" y="137"/>
                    </a:lnTo>
                    <a:lnTo>
                      <a:pt x="412" y="137"/>
                    </a:lnTo>
                    <a:lnTo>
                      <a:pt x="418" y="142"/>
                    </a:lnTo>
                    <a:lnTo>
                      <a:pt x="421" y="146"/>
                    </a:lnTo>
                    <a:lnTo>
                      <a:pt x="424" y="151"/>
                    </a:lnTo>
                    <a:lnTo>
                      <a:pt x="426" y="157"/>
                    </a:lnTo>
                    <a:lnTo>
                      <a:pt x="428" y="163"/>
                    </a:lnTo>
                    <a:lnTo>
                      <a:pt x="431" y="169"/>
                    </a:lnTo>
                    <a:lnTo>
                      <a:pt x="431" y="175"/>
                    </a:lnTo>
                    <a:lnTo>
                      <a:pt x="432" y="182"/>
                    </a:lnTo>
                    <a:lnTo>
                      <a:pt x="434" y="188"/>
                    </a:lnTo>
                    <a:lnTo>
                      <a:pt x="434" y="195"/>
                    </a:lnTo>
                    <a:lnTo>
                      <a:pt x="435" y="202"/>
                    </a:lnTo>
                    <a:lnTo>
                      <a:pt x="435" y="208"/>
                    </a:lnTo>
                    <a:lnTo>
                      <a:pt x="436" y="215"/>
                    </a:lnTo>
                    <a:lnTo>
                      <a:pt x="437" y="221"/>
                    </a:lnTo>
                    <a:lnTo>
                      <a:pt x="437" y="228"/>
                    </a:lnTo>
                    <a:lnTo>
                      <a:pt x="438" y="234"/>
                    </a:lnTo>
                    <a:lnTo>
                      <a:pt x="428" y="234"/>
                    </a:lnTo>
                    <a:lnTo>
                      <a:pt x="418" y="235"/>
                    </a:lnTo>
                    <a:lnTo>
                      <a:pt x="409" y="237"/>
                    </a:lnTo>
                    <a:lnTo>
                      <a:pt x="398" y="239"/>
                    </a:lnTo>
                    <a:lnTo>
                      <a:pt x="389" y="242"/>
                    </a:lnTo>
                    <a:lnTo>
                      <a:pt x="378" y="245"/>
                    </a:lnTo>
                    <a:lnTo>
                      <a:pt x="369" y="248"/>
                    </a:lnTo>
                    <a:lnTo>
                      <a:pt x="358" y="253"/>
                    </a:lnTo>
                    <a:lnTo>
                      <a:pt x="355" y="257"/>
                    </a:lnTo>
                    <a:lnTo>
                      <a:pt x="351" y="261"/>
                    </a:lnTo>
                    <a:lnTo>
                      <a:pt x="346" y="267"/>
                    </a:lnTo>
                    <a:lnTo>
                      <a:pt x="343" y="275"/>
                    </a:lnTo>
                    <a:lnTo>
                      <a:pt x="339" y="282"/>
                    </a:lnTo>
                    <a:lnTo>
                      <a:pt x="338" y="290"/>
                    </a:lnTo>
                    <a:lnTo>
                      <a:pt x="339" y="298"/>
                    </a:lnTo>
                    <a:lnTo>
                      <a:pt x="342" y="305"/>
                    </a:lnTo>
                    <a:lnTo>
                      <a:pt x="345" y="313"/>
                    </a:lnTo>
                    <a:lnTo>
                      <a:pt x="350" y="320"/>
                    </a:lnTo>
                    <a:lnTo>
                      <a:pt x="355" y="326"/>
                    </a:lnTo>
                    <a:lnTo>
                      <a:pt x="360" y="334"/>
                    </a:lnTo>
                    <a:lnTo>
                      <a:pt x="364" y="340"/>
                    </a:lnTo>
                    <a:lnTo>
                      <a:pt x="366" y="348"/>
                    </a:lnTo>
                    <a:lnTo>
                      <a:pt x="367" y="356"/>
                    </a:lnTo>
                    <a:lnTo>
                      <a:pt x="365" y="365"/>
                    </a:lnTo>
                    <a:lnTo>
                      <a:pt x="361" y="368"/>
                    </a:lnTo>
                    <a:lnTo>
                      <a:pt x="356" y="372"/>
                    </a:lnTo>
                    <a:lnTo>
                      <a:pt x="351" y="374"/>
                    </a:lnTo>
                    <a:lnTo>
                      <a:pt x="345" y="376"/>
                    </a:lnTo>
                    <a:lnTo>
                      <a:pt x="339" y="379"/>
                    </a:lnTo>
                    <a:lnTo>
                      <a:pt x="333" y="381"/>
                    </a:lnTo>
                    <a:lnTo>
                      <a:pt x="328" y="384"/>
                    </a:lnTo>
                    <a:lnTo>
                      <a:pt x="322" y="385"/>
                    </a:lnTo>
                    <a:lnTo>
                      <a:pt x="315" y="387"/>
                    </a:lnTo>
                    <a:lnTo>
                      <a:pt x="309" y="388"/>
                    </a:lnTo>
                    <a:lnTo>
                      <a:pt x="303" y="390"/>
                    </a:lnTo>
                    <a:lnTo>
                      <a:pt x="296" y="391"/>
                    </a:lnTo>
                    <a:lnTo>
                      <a:pt x="290" y="392"/>
                    </a:lnTo>
                    <a:lnTo>
                      <a:pt x="284" y="393"/>
                    </a:lnTo>
                    <a:lnTo>
                      <a:pt x="277" y="394"/>
                    </a:lnTo>
                    <a:lnTo>
                      <a:pt x="271" y="395"/>
                    </a:lnTo>
                    <a:lnTo>
                      <a:pt x="264" y="395"/>
                    </a:lnTo>
                  </a:path>
                </a:pathLst>
              </a:custGeom>
              <a:grpFill/>
              <a:ln>
                <a:noFill/>
              </a:ln>
              <a:effectLst>
                <a:prstShdw prst="shdw17" dist="17961" dir="2700000">
                  <a:schemeClr val="bg1">
                    <a:gamma/>
                    <a:shade val="60000"/>
                    <a:invGamma/>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6" name="Freeform 13"/>
              <p:cNvSpPr>
                <a:spLocks/>
              </p:cNvSpPr>
              <p:nvPr/>
            </p:nvSpPr>
            <p:spPr bwMode="grayWhite">
              <a:xfrm>
                <a:off x="-4636" y="4966081"/>
                <a:ext cx="814388" cy="782638"/>
              </a:xfrm>
              <a:custGeom>
                <a:avLst/>
                <a:gdLst>
                  <a:gd name="T0" fmla="*/ 111 w 513"/>
                  <a:gd name="T1" fmla="*/ 481 h 493"/>
                  <a:gd name="T2" fmla="*/ 85 w 513"/>
                  <a:gd name="T3" fmla="*/ 463 h 493"/>
                  <a:gd name="T4" fmla="*/ 64 w 513"/>
                  <a:gd name="T5" fmla="*/ 433 h 493"/>
                  <a:gd name="T6" fmla="*/ 0 w 513"/>
                  <a:gd name="T7" fmla="*/ 275 h 493"/>
                  <a:gd name="T8" fmla="*/ 3 w 513"/>
                  <a:gd name="T9" fmla="*/ 259 h 493"/>
                  <a:gd name="T10" fmla="*/ 10 w 513"/>
                  <a:gd name="T11" fmla="*/ 240 h 493"/>
                  <a:gd name="T12" fmla="*/ 21 w 513"/>
                  <a:gd name="T13" fmla="*/ 222 h 493"/>
                  <a:gd name="T14" fmla="*/ 35 w 513"/>
                  <a:gd name="T15" fmla="*/ 205 h 493"/>
                  <a:gd name="T16" fmla="*/ 49 w 513"/>
                  <a:gd name="T17" fmla="*/ 193 h 493"/>
                  <a:gd name="T18" fmla="*/ 81 w 513"/>
                  <a:gd name="T19" fmla="*/ 193 h 493"/>
                  <a:gd name="T20" fmla="*/ 112 w 513"/>
                  <a:gd name="T21" fmla="*/ 205 h 493"/>
                  <a:gd name="T22" fmla="*/ 142 w 513"/>
                  <a:gd name="T23" fmla="*/ 220 h 493"/>
                  <a:gd name="T24" fmla="*/ 169 w 513"/>
                  <a:gd name="T25" fmla="*/ 226 h 493"/>
                  <a:gd name="T26" fmla="*/ 194 w 513"/>
                  <a:gd name="T27" fmla="*/ 211 h 493"/>
                  <a:gd name="T28" fmla="*/ 212 w 513"/>
                  <a:gd name="T29" fmla="*/ 183 h 493"/>
                  <a:gd name="T30" fmla="*/ 222 w 513"/>
                  <a:gd name="T31" fmla="*/ 156 h 493"/>
                  <a:gd name="T32" fmla="*/ 213 w 513"/>
                  <a:gd name="T33" fmla="*/ 128 h 493"/>
                  <a:gd name="T34" fmla="*/ 198 w 513"/>
                  <a:gd name="T35" fmla="*/ 115 h 493"/>
                  <a:gd name="T36" fmla="*/ 178 w 513"/>
                  <a:gd name="T37" fmla="*/ 105 h 493"/>
                  <a:gd name="T38" fmla="*/ 158 w 513"/>
                  <a:gd name="T39" fmla="*/ 95 h 493"/>
                  <a:gd name="T40" fmla="*/ 142 w 513"/>
                  <a:gd name="T41" fmla="*/ 81 h 493"/>
                  <a:gd name="T42" fmla="*/ 137 w 513"/>
                  <a:gd name="T43" fmla="*/ 60 h 493"/>
                  <a:gd name="T44" fmla="*/ 146 w 513"/>
                  <a:gd name="T45" fmla="*/ 38 h 493"/>
                  <a:gd name="T46" fmla="*/ 160 w 513"/>
                  <a:gd name="T47" fmla="*/ 20 h 493"/>
                  <a:gd name="T48" fmla="*/ 176 w 513"/>
                  <a:gd name="T49" fmla="*/ 0 h 493"/>
                  <a:gd name="T50" fmla="*/ 198 w 513"/>
                  <a:gd name="T51" fmla="*/ 15 h 493"/>
                  <a:gd name="T52" fmla="*/ 224 w 513"/>
                  <a:gd name="T53" fmla="*/ 26 h 493"/>
                  <a:gd name="T54" fmla="*/ 251 w 513"/>
                  <a:gd name="T55" fmla="*/ 34 h 493"/>
                  <a:gd name="T56" fmla="*/ 279 w 513"/>
                  <a:gd name="T57" fmla="*/ 38 h 493"/>
                  <a:gd name="T58" fmla="*/ 307 w 513"/>
                  <a:gd name="T59" fmla="*/ 37 h 493"/>
                  <a:gd name="T60" fmla="*/ 285 w 513"/>
                  <a:gd name="T61" fmla="*/ 123 h 493"/>
                  <a:gd name="T62" fmla="*/ 295 w 513"/>
                  <a:gd name="T63" fmla="*/ 131 h 493"/>
                  <a:gd name="T64" fmla="*/ 308 w 513"/>
                  <a:gd name="T65" fmla="*/ 140 h 493"/>
                  <a:gd name="T66" fmla="*/ 337 w 513"/>
                  <a:gd name="T67" fmla="*/ 134 h 493"/>
                  <a:gd name="T68" fmla="*/ 357 w 513"/>
                  <a:gd name="T69" fmla="*/ 101 h 493"/>
                  <a:gd name="T70" fmla="*/ 382 w 513"/>
                  <a:gd name="T71" fmla="*/ 69 h 493"/>
                  <a:gd name="T72" fmla="*/ 395 w 513"/>
                  <a:gd name="T73" fmla="*/ 94 h 493"/>
                  <a:gd name="T74" fmla="*/ 416 w 513"/>
                  <a:gd name="T75" fmla="*/ 117 h 493"/>
                  <a:gd name="T76" fmla="*/ 441 w 513"/>
                  <a:gd name="T77" fmla="*/ 137 h 493"/>
                  <a:gd name="T78" fmla="*/ 469 w 513"/>
                  <a:gd name="T79" fmla="*/ 154 h 493"/>
                  <a:gd name="T80" fmla="*/ 501 w 513"/>
                  <a:gd name="T81" fmla="*/ 170 h 493"/>
                  <a:gd name="T82" fmla="*/ 431 w 513"/>
                  <a:gd name="T83" fmla="*/ 287 h 493"/>
                  <a:gd name="T84" fmla="*/ 316 w 513"/>
                  <a:gd name="T85" fmla="*/ 222 h 493"/>
                  <a:gd name="T86" fmla="*/ 299 w 513"/>
                  <a:gd name="T87" fmla="*/ 240 h 493"/>
                  <a:gd name="T88" fmla="*/ 283 w 513"/>
                  <a:gd name="T89" fmla="*/ 261 h 493"/>
                  <a:gd name="T90" fmla="*/ 271 w 513"/>
                  <a:gd name="T91" fmla="*/ 284 h 493"/>
                  <a:gd name="T92" fmla="*/ 262 w 513"/>
                  <a:gd name="T93" fmla="*/ 308 h 493"/>
                  <a:gd name="T94" fmla="*/ 265 w 513"/>
                  <a:gd name="T95" fmla="*/ 334 h 493"/>
                  <a:gd name="T96" fmla="*/ 290 w 513"/>
                  <a:gd name="T97" fmla="*/ 351 h 493"/>
                  <a:gd name="T98" fmla="*/ 325 w 513"/>
                  <a:gd name="T99" fmla="*/ 356 h 493"/>
                  <a:gd name="T100" fmla="*/ 360 w 513"/>
                  <a:gd name="T101" fmla="*/ 359 h 493"/>
                  <a:gd name="T102" fmla="*/ 388 w 513"/>
                  <a:gd name="T103" fmla="*/ 370 h 493"/>
                  <a:gd name="T104" fmla="*/ 400 w 513"/>
                  <a:gd name="T105" fmla="*/ 401 h 493"/>
                  <a:gd name="T106" fmla="*/ 202 w 513"/>
                  <a:gd name="T107" fmla="*/ 404 h 493"/>
                  <a:gd name="T108" fmla="*/ 162 w 513"/>
                  <a:gd name="T109" fmla="*/ 479 h 493"/>
                  <a:gd name="T110" fmla="*/ 150 w 513"/>
                  <a:gd name="T111" fmla="*/ 484 h 493"/>
                  <a:gd name="T112" fmla="*/ 138 w 513"/>
                  <a:gd name="T113" fmla="*/ 492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13" h="493">
                    <a:moveTo>
                      <a:pt x="130" y="492"/>
                    </a:moveTo>
                    <a:lnTo>
                      <a:pt x="120" y="486"/>
                    </a:lnTo>
                    <a:lnTo>
                      <a:pt x="111" y="481"/>
                    </a:lnTo>
                    <a:lnTo>
                      <a:pt x="101" y="475"/>
                    </a:lnTo>
                    <a:lnTo>
                      <a:pt x="93" y="469"/>
                    </a:lnTo>
                    <a:lnTo>
                      <a:pt x="85" y="463"/>
                    </a:lnTo>
                    <a:lnTo>
                      <a:pt x="78" y="454"/>
                    </a:lnTo>
                    <a:lnTo>
                      <a:pt x="71" y="444"/>
                    </a:lnTo>
                    <a:lnTo>
                      <a:pt x="64" y="433"/>
                    </a:lnTo>
                    <a:lnTo>
                      <a:pt x="111" y="353"/>
                    </a:lnTo>
                    <a:lnTo>
                      <a:pt x="0" y="280"/>
                    </a:lnTo>
                    <a:lnTo>
                      <a:pt x="0" y="275"/>
                    </a:lnTo>
                    <a:lnTo>
                      <a:pt x="0" y="270"/>
                    </a:lnTo>
                    <a:lnTo>
                      <a:pt x="1" y="264"/>
                    </a:lnTo>
                    <a:lnTo>
                      <a:pt x="3" y="259"/>
                    </a:lnTo>
                    <a:lnTo>
                      <a:pt x="5" y="252"/>
                    </a:lnTo>
                    <a:lnTo>
                      <a:pt x="7" y="246"/>
                    </a:lnTo>
                    <a:lnTo>
                      <a:pt x="10" y="240"/>
                    </a:lnTo>
                    <a:lnTo>
                      <a:pt x="13" y="234"/>
                    </a:lnTo>
                    <a:lnTo>
                      <a:pt x="17" y="227"/>
                    </a:lnTo>
                    <a:lnTo>
                      <a:pt x="21" y="222"/>
                    </a:lnTo>
                    <a:lnTo>
                      <a:pt x="26" y="216"/>
                    </a:lnTo>
                    <a:lnTo>
                      <a:pt x="30" y="211"/>
                    </a:lnTo>
                    <a:lnTo>
                      <a:pt x="35" y="205"/>
                    </a:lnTo>
                    <a:lnTo>
                      <a:pt x="40" y="201"/>
                    </a:lnTo>
                    <a:lnTo>
                      <a:pt x="44" y="196"/>
                    </a:lnTo>
                    <a:lnTo>
                      <a:pt x="49" y="193"/>
                    </a:lnTo>
                    <a:lnTo>
                      <a:pt x="60" y="191"/>
                    </a:lnTo>
                    <a:lnTo>
                      <a:pt x="70" y="191"/>
                    </a:lnTo>
                    <a:lnTo>
                      <a:pt x="81" y="193"/>
                    </a:lnTo>
                    <a:lnTo>
                      <a:pt x="92" y="196"/>
                    </a:lnTo>
                    <a:lnTo>
                      <a:pt x="102" y="201"/>
                    </a:lnTo>
                    <a:lnTo>
                      <a:pt x="112" y="205"/>
                    </a:lnTo>
                    <a:lnTo>
                      <a:pt x="122" y="211"/>
                    </a:lnTo>
                    <a:lnTo>
                      <a:pt x="132" y="216"/>
                    </a:lnTo>
                    <a:lnTo>
                      <a:pt x="142" y="220"/>
                    </a:lnTo>
                    <a:lnTo>
                      <a:pt x="150" y="223"/>
                    </a:lnTo>
                    <a:lnTo>
                      <a:pt x="160" y="226"/>
                    </a:lnTo>
                    <a:lnTo>
                      <a:pt x="169" y="226"/>
                    </a:lnTo>
                    <a:lnTo>
                      <a:pt x="178" y="223"/>
                    </a:lnTo>
                    <a:lnTo>
                      <a:pt x="186" y="219"/>
                    </a:lnTo>
                    <a:lnTo>
                      <a:pt x="194" y="211"/>
                    </a:lnTo>
                    <a:lnTo>
                      <a:pt x="202" y="200"/>
                    </a:lnTo>
                    <a:lnTo>
                      <a:pt x="207" y="192"/>
                    </a:lnTo>
                    <a:lnTo>
                      <a:pt x="212" y="183"/>
                    </a:lnTo>
                    <a:lnTo>
                      <a:pt x="216" y="174"/>
                    </a:lnTo>
                    <a:lnTo>
                      <a:pt x="219" y="165"/>
                    </a:lnTo>
                    <a:lnTo>
                      <a:pt x="222" y="156"/>
                    </a:lnTo>
                    <a:lnTo>
                      <a:pt x="222" y="146"/>
                    </a:lnTo>
                    <a:lnTo>
                      <a:pt x="219" y="138"/>
                    </a:lnTo>
                    <a:lnTo>
                      <a:pt x="213" y="128"/>
                    </a:lnTo>
                    <a:lnTo>
                      <a:pt x="210" y="123"/>
                    </a:lnTo>
                    <a:lnTo>
                      <a:pt x="204" y="119"/>
                    </a:lnTo>
                    <a:lnTo>
                      <a:pt x="198" y="115"/>
                    </a:lnTo>
                    <a:lnTo>
                      <a:pt x="192" y="112"/>
                    </a:lnTo>
                    <a:lnTo>
                      <a:pt x="186" y="109"/>
                    </a:lnTo>
                    <a:lnTo>
                      <a:pt x="178" y="105"/>
                    </a:lnTo>
                    <a:lnTo>
                      <a:pt x="171" y="102"/>
                    </a:lnTo>
                    <a:lnTo>
                      <a:pt x="165" y="98"/>
                    </a:lnTo>
                    <a:lnTo>
                      <a:pt x="158" y="95"/>
                    </a:lnTo>
                    <a:lnTo>
                      <a:pt x="152" y="91"/>
                    </a:lnTo>
                    <a:lnTo>
                      <a:pt x="146" y="86"/>
                    </a:lnTo>
                    <a:lnTo>
                      <a:pt x="142" y="81"/>
                    </a:lnTo>
                    <a:lnTo>
                      <a:pt x="139" y="74"/>
                    </a:lnTo>
                    <a:lnTo>
                      <a:pt x="137" y="68"/>
                    </a:lnTo>
                    <a:lnTo>
                      <a:pt x="137" y="60"/>
                    </a:lnTo>
                    <a:lnTo>
                      <a:pt x="138" y="51"/>
                    </a:lnTo>
                    <a:lnTo>
                      <a:pt x="142" y="44"/>
                    </a:lnTo>
                    <a:lnTo>
                      <a:pt x="146" y="38"/>
                    </a:lnTo>
                    <a:lnTo>
                      <a:pt x="150" y="32"/>
                    </a:lnTo>
                    <a:lnTo>
                      <a:pt x="155" y="26"/>
                    </a:lnTo>
                    <a:lnTo>
                      <a:pt x="160" y="20"/>
                    </a:lnTo>
                    <a:lnTo>
                      <a:pt x="165" y="14"/>
                    </a:lnTo>
                    <a:lnTo>
                      <a:pt x="170" y="8"/>
                    </a:lnTo>
                    <a:lnTo>
                      <a:pt x="176" y="0"/>
                    </a:lnTo>
                    <a:lnTo>
                      <a:pt x="183" y="5"/>
                    </a:lnTo>
                    <a:lnTo>
                      <a:pt x="191" y="10"/>
                    </a:lnTo>
                    <a:lnTo>
                      <a:pt x="198" y="15"/>
                    </a:lnTo>
                    <a:lnTo>
                      <a:pt x="207" y="19"/>
                    </a:lnTo>
                    <a:lnTo>
                      <a:pt x="215" y="23"/>
                    </a:lnTo>
                    <a:lnTo>
                      <a:pt x="224" y="26"/>
                    </a:lnTo>
                    <a:lnTo>
                      <a:pt x="233" y="29"/>
                    </a:lnTo>
                    <a:lnTo>
                      <a:pt x="242" y="32"/>
                    </a:lnTo>
                    <a:lnTo>
                      <a:pt x="251" y="34"/>
                    </a:lnTo>
                    <a:lnTo>
                      <a:pt x="261" y="36"/>
                    </a:lnTo>
                    <a:lnTo>
                      <a:pt x="270" y="37"/>
                    </a:lnTo>
                    <a:lnTo>
                      <a:pt x="279" y="38"/>
                    </a:lnTo>
                    <a:lnTo>
                      <a:pt x="288" y="38"/>
                    </a:lnTo>
                    <a:lnTo>
                      <a:pt x="298" y="38"/>
                    </a:lnTo>
                    <a:lnTo>
                      <a:pt x="307" y="37"/>
                    </a:lnTo>
                    <a:lnTo>
                      <a:pt x="316" y="36"/>
                    </a:lnTo>
                    <a:lnTo>
                      <a:pt x="282" y="120"/>
                    </a:lnTo>
                    <a:lnTo>
                      <a:pt x="285" y="123"/>
                    </a:lnTo>
                    <a:lnTo>
                      <a:pt x="288" y="126"/>
                    </a:lnTo>
                    <a:lnTo>
                      <a:pt x="291" y="129"/>
                    </a:lnTo>
                    <a:lnTo>
                      <a:pt x="295" y="131"/>
                    </a:lnTo>
                    <a:lnTo>
                      <a:pt x="298" y="134"/>
                    </a:lnTo>
                    <a:lnTo>
                      <a:pt x="303" y="137"/>
                    </a:lnTo>
                    <a:lnTo>
                      <a:pt x="308" y="140"/>
                    </a:lnTo>
                    <a:lnTo>
                      <a:pt x="313" y="142"/>
                    </a:lnTo>
                    <a:lnTo>
                      <a:pt x="327" y="140"/>
                    </a:lnTo>
                    <a:lnTo>
                      <a:pt x="337" y="134"/>
                    </a:lnTo>
                    <a:lnTo>
                      <a:pt x="345" y="125"/>
                    </a:lnTo>
                    <a:lnTo>
                      <a:pt x="352" y="113"/>
                    </a:lnTo>
                    <a:lnTo>
                      <a:pt x="357" y="101"/>
                    </a:lnTo>
                    <a:lnTo>
                      <a:pt x="363" y="89"/>
                    </a:lnTo>
                    <a:lnTo>
                      <a:pt x="372" y="78"/>
                    </a:lnTo>
                    <a:lnTo>
                      <a:pt x="382" y="69"/>
                    </a:lnTo>
                    <a:lnTo>
                      <a:pt x="385" y="77"/>
                    </a:lnTo>
                    <a:lnTo>
                      <a:pt x="390" y="86"/>
                    </a:lnTo>
                    <a:lnTo>
                      <a:pt x="395" y="94"/>
                    </a:lnTo>
                    <a:lnTo>
                      <a:pt x="402" y="101"/>
                    </a:lnTo>
                    <a:lnTo>
                      <a:pt x="409" y="109"/>
                    </a:lnTo>
                    <a:lnTo>
                      <a:pt x="416" y="117"/>
                    </a:lnTo>
                    <a:lnTo>
                      <a:pt x="424" y="123"/>
                    </a:lnTo>
                    <a:lnTo>
                      <a:pt x="432" y="130"/>
                    </a:lnTo>
                    <a:lnTo>
                      <a:pt x="441" y="137"/>
                    </a:lnTo>
                    <a:lnTo>
                      <a:pt x="450" y="143"/>
                    </a:lnTo>
                    <a:lnTo>
                      <a:pt x="459" y="149"/>
                    </a:lnTo>
                    <a:lnTo>
                      <a:pt x="469" y="154"/>
                    </a:lnTo>
                    <a:lnTo>
                      <a:pt x="480" y="159"/>
                    </a:lnTo>
                    <a:lnTo>
                      <a:pt x="490" y="165"/>
                    </a:lnTo>
                    <a:lnTo>
                      <a:pt x="501" y="170"/>
                    </a:lnTo>
                    <a:lnTo>
                      <a:pt x="512" y="174"/>
                    </a:lnTo>
                    <a:lnTo>
                      <a:pt x="447" y="287"/>
                    </a:lnTo>
                    <a:lnTo>
                      <a:pt x="431" y="287"/>
                    </a:lnTo>
                    <a:lnTo>
                      <a:pt x="328" y="211"/>
                    </a:lnTo>
                    <a:lnTo>
                      <a:pt x="322" y="216"/>
                    </a:lnTo>
                    <a:lnTo>
                      <a:pt x="316" y="222"/>
                    </a:lnTo>
                    <a:lnTo>
                      <a:pt x="311" y="227"/>
                    </a:lnTo>
                    <a:lnTo>
                      <a:pt x="305" y="234"/>
                    </a:lnTo>
                    <a:lnTo>
                      <a:pt x="299" y="240"/>
                    </a:lnTo>
                    <a:lnTo>
                      <a:pt x="293" y="247"/>
                    </a:lnTo>
                    <a:lnTo>
                      <a:pt x="288" y="253"/>
                    </a:lnTo>
                    <a:lnTo>
                      <a:pt x="283" y="261"/>
                    </a:lnTo>
                    <a:lnTo>
                      <a:pt x="279" y="268"/>
                    </a:lnTo>
                    <a:lnTo>
                      <a:pt x="275" y="276"/>
                    </a:lnTo>
                    <a:lnTo>
                      <a:pt x="271" y="284"/>
                    </a:lnTo>
                    <a:lnTo>
                      <a:pt x="267" y="292"/>
                    </a:lnTo>
                    <a:lnTo>
                      <a:pt x="265" y="300"/>
                    </a:lnTo>
                    <a:lnTo>
                      <a:pt x="262" y="308"/>
                    </a:lnTo>
                    <a:lnTo>
                      <a:pt x="261" y="316"/>
                    </a:lnTo>
                    <a:lnTo>
                      <a:pt x="259" y="324"/>
                    </a:lnTo>
                    <a:lnTo>
                      <a:pt x="265" y="334"/>
                    </a:lnTo>
                    <a:lnTo>
                      <a:pt x="272" y="342"/>
                    </a:lnTo>
                    <a:lnTo>
                      <a:pt x="281" y="347"/>
                    </a:lnTo>
                    <a:lnTo>
                      <a:pt x="290" y="351"/>
                    </a:lnTo>
                    <a:lnTo>
                      <a:pt x="302" y="353"/>
                    </a:lnTo>
                    <a:lnTo>
                      <a:pt x="313" y="355"/>
                    </a:lnTo>
                    <a:lnTo>
                      <a:pt x="325" y="356"/>
                    </a:lnTo>
                    <a:lnTo>
                      <a:pt x="337" y="357"/>
                    </a:lnTo>
                    <a:lnTo>
                      <a:pt x="348" y="357"/>
                    </a:lnTo>
                    <a:lnTo>
                      <a:pt x="360" y="359"/>
                    </a:lnTo>
                    <a:lnTo>
                      <a:pt x="370" y="361"/>
                    </a:lnTo>
                    <a:lnTo>
                      <a:pt x="380" y="365"/>
                    </a:lnTo>
                    <a:lnTo>
                      <a:pt x="388" y="370"/>
                    </a:lnTo>
                    <a:lnTo>
                      <a:pt x="394" y="378"/>
                    </a:lnTo>
                    <a:lnTo>
                      <a:pt x="399" y="387"/>
                    </a:lnTo>
                    <a:lnTo>
                      <a:pt x="400" y="401"/>
                    </a:lnTo>
                    <a:lnTo>
                      <a:pt x="347" y="480"/>
                    </a:lnTo>
                    <a:lnTo>
                      <a:pt x="225" y="398"/>
                    </a:lnTo>
                    <a:lnTo>
                      <a:pt x="202" y="404"/>
                    </a:lnTo>
                    <a:lnTo>
                      <a:pt x="168" y="477"/>
                    </a:lnTo>
                    <a:lnTo>
                      <a:pt x="165" y="478"/>
                    </a:lnTo>
                    <a:lnTo>
                      <a:pt x="162" y="479"/>
                    </a:lnTo>
                    <a:lnTo>
                      <a:pt x="158" y="481"/>
                    </a:lnTo>
                    <a:lnTo>
                      <a:pt x="154" y="483"/>
                    </a:lnTo>
                    <a:lnTo>
                      <a:pt x="150" y="484"/>
                    </a:lnTo>
                    <a:lnTo>
                      <a:pt x="146" y="487"/>
                    </a:lnTo>
                    <a:lnTo>
                      <a:pt x="142" y="489"/>
                    </a:lnTo>
                    <a:lnTo>
                      <a:pt x="138" y="492"/>
                    </a:lnTo>
                    <a:lnTo>
                      <a:pt x="130" y="492"/>
                    </a:lnTo>
                  </a:path>
                </a:pathLst>
              </a:custGeom>
              <a:grpFill/>
              <a:ln>
                <a:noFill/>
              </a:ln>
              <a:effectLst>
                <a:prstShdw prst="shdw17" dist="17961" dir="2700000">
                  <a:schemeClr val="bg1">
                    <a:gamma/>
                    <a:shade val="60000"/>
                    <a:invGamma/>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7" name="Freeform 14"/>
              <p:cNvSpPr>
                <a:spLocks/>
              </p:cNvSpPr>
              <p:nvPr/>
            </p:nvSpPr>
            <p:spPr bwMode="grayWhite">
              <a:xfrm>
                <a:off x="616077" y="5509006"/>
                <a:ext cx="812800" cy="808038"/>
              </a:xfrm>
              <a:custGeom>
                <a:avLst/>
                <a:gdLst>
                  <a:gd name="T0" fmla="*/ 67 w 512"/>
                  <a:gd name="T1" fmla="*/ 492 h 509"/>
                  <a:gd name="T2" fmla="*/ 45 w 512"/>
                  <a:gd name="T3" fmla="*/ 451 h 509"/>
                  <a:gd name="T4" fmla="*/ 68 w 512"/>
                  <a:gd name="T5" fmla="*/ 418 h 509"/>
                  <a:gd name="T6" fmla="*/ 106 w 512"/>
                  <a:gd name="T7" fmla="*/ 391 h 509"/>
                  <a:gd name="T8" fmla="*/ 105 w 512"/>
                  <a:gd name="T9" fmla="*/ 352 h 509"/>
                  <a:gd name="T10" fmla="*/ 79 w 512"/>
                  <a:gd name="T11" fmla="*/ 324 h 509"/>
                  <a:gd name="T12" fmla="*/ 44 w 512"/>
                  <a:gd name="T13" fmla="*/ 302 h 509"/>
                  <a:gd name="T14" fmla="*/ 7 w 512"/>
                  <a:gd name="T15" fmla="*/ 280 h 509"/>
                  <a:gd name="T16" fmla="*/ 2 w 512"/>
                  <a:gd name="T17" fmla="*/ 258 h 509"/>
                  <a:gd name="T18" fmla="*/ 13 w 512"/>
                  <a:gd name="T19" fmla="*/ 239 h 509"/>
                  <a:gd name="T20" fmla="*/ 29 w 512"/>
                  <a:gd name="T21" fmla="*/ 220 h 509"/>
                  <a:gd name="T22" fmla="*/ 43 w 512"/>
                  <a:gd name="T23" fmla="*/ 201 h 509"/>
                  <a:gd name="T24" fmla="*/ 65 w 512"/>
                  <a:gd name="T25" fmla="*/ 184 h 509"/>
                  <a:gd name="T26" fmla="*/ 100 w 512"/>
                  <a:gd name="T27" fmla="*/ 191 h 509"/>
                  <a:gd name="T28" fmla="*/ 124 w 512"/>
                  <a:gd name="T29" fmla="*/ 210 h 509"/>
                  <a:gd name="T30" fmla="*/ 150 w 512"/>
                  <a:gd name="T31" fmla="*/ 233 h 509"/>
                  <a:gd name="T32" fmla="*/ 179 w 512"/>
                  <a:gd name="T33" fmla="*/ 232 h 509"/>
                  <a:gd name="T34" fmla="*/ 207 w 512"/>
                  <a:gd name="T35" fmla="*/ 223 h 509"/>
                  <a:gd name="T36" fmla="*/ 230 w 512"/>
                  <a:gd name="T37" fmla="*/ 198 h 509"/>
                  <a:gd name="T38" fmla="*/ 242 w 512"/>
                  <a:gd name="T39" fmla="*/ 165 h 509"/>
                  <a:gd name="T40" fmla="*/ 226 w 512"/>
                  <a:gd name="T41" fmla="*/ 143 h 509"/>
                  <a:gd name="T42" fmla="*/ 203 w 512"/>
                  <a:gd name="T43" fmla="*/ 132 h 509"/>
                  <a:gd name="T44" fmla="*/ 176 w 512"/>
                  <a:gd name="T45" fmla="*/ 122 h 509"/>
                  <a:gd name="T46" fmla="*/ 153 w 512"/>
                  <a:gd name="T47" fmla="*/ 111 h 509"/>
                  <a:gd name="T48" fmla="*/ 142 w 512"/>
                  <a:gd name="T49" fmla="*/ 80 h 509"/>
                  <a:gd name="T50" fmla="*/ 163 w 512"/>
                  <a:gd name="T51" fmla="*/ 50 h 509"/>
                  <a:gd name="T52" fmla="*/ 187 w 512"/>
                  <a:gd name="T53" fmla="*/ 36 h 509"/>
                  <a:gd name="T54" fmla="*/ 211 w 512"/>
                  <a:gd name="T55" fmla="*/ 18 h 509"/>
                  <a:gd name="T56" fmla="*/ 243 w 512"/>
                  <a:gd name="T57" fmla="*/ 28 h 509"/>
                  <a:gd name="T58" fmla="*/ 277 w 512"/>
                  <a:gd name="T59" fmla="*/ 54 h 509"/>
                  <a:gd name="T60" fmla="*/ 314 w 512"/>
                  <a:gd name="T61" fmla="*/ 72 h 509"/>
                  <a:gd name="T62" fmla="*/ 355 w 512"/>
                  <a:gd name="T63" fmla="*/ 68 h 509"/>
                  <a:gd name="T64" fmla="*/ 382 w 512"/>
                  <a:gd name="T65" fmla="*/ 36 h 509"/>
                  <a:gd name="T66" fmla="*/ 411 w 512"/>
                  <a:gd name="T67" fmla="*/ 3 h 509"/>
                  <a:gd name="T68" fmla="*/ 453 w 512"/>
                  <a:gd name="T69" fmla="*/ 10 h 509"/>
                  <a:gd name="T70" fmla="*/ 486 w 512"/>
                  <a:gd name="T71" fmla="*/ 36 h 509"/>
                  <a:gd name="T72" fmla="*/ 489 w 512"/>
                  <a:gd name="T73" fmla="*/ 68 h 509"/>
                  <a:gd name="T74" fmla="*/ 466 w 512"/>
                  <a:gd name="T75" fmla="*/ 88 h 509"/>
                  <a:gd name="T76" fmla="*/ 437 w 512"/>
                  <a:gd name="T77" fmla="*/ 107 h 509"/>
                  <a:gd name="T78" fmla="*/ 422 w 512"/>
                  <a:gd name="T79" fmla="*/ 133 h 509"/>
                  <a:gd name="T80" fmla="*/ 419 w 512"/>
                  <a:gd name="T81" fmla="*/ 317 h 509"/>
                  <a:gd name="T82" fmla="*/ 388 w 512"/>
                  <a:gd name="T83" fmla="*/ 302 h 509"/>
                  <a:gd name="T84" fmla="*/ 364 w 512"/>
                  <a:gd name="T85" fmla="*/ 273 h 509"/>
                  <a:gd name="T86" fmla="*/ 336 w 512"/>
                  <a:gd name="T87" fmla="*/ 250 h 509"/>
                  <a:gd name="T88" fmla="*/ 299 w 512"/>
                  <a:gd name="T89" fmla="*/ 252 h 509"/>
                  <a:gd name="T90" fmla="*/ 275 w 512"/>
                  <a:gd name="T91" fmla="*/ 270 h 509"/>
                  <a:gd name="T92" fmla="*/ 255 w 512"/>
                  <a:gd name="T93" fmla="*/ 294 h 509"/>
                  <a:gd name="T94" fmla="*/ 242 w 512"/>
                  <a:gd name="T95" fmla="*/ 323 h 509"/>
                  <a:gd name="T96" fmla="*/ 241 w 512"/>
                  <a:gd name="T97" fmla="*/ 353 h 509"/>
                  <a:gd name="T98" fmla="*/ 257 w 512"/>
                  <a:gd name="T99" fmla="*/ 364 h 509"/>
                  <a:gd name="T100" fmla="*/ 279 w 512"/>
                  <a:gd name="T101" fmla="*/ 368 h 509"/>
                  <a:gd name="T102" fmla="*/ 304 w 512"/>
                  <a:gd name="T103" fmla="*/ 370 h 509"/>
                  <a:gd name="T104" fmla="*/ 330 w 512"/>
                  <a:gd name="T105" fmla="*/ 376 h 509"/>
                  <a:gd name="T106" fmla="*/ 353 w 512"/>
                  <a:gd name="T107" fmla="*/ 407 h 509"/>
                  <a:gd name="T108" fmla="*/ 352 w 512"/>
                  <a:gd name="T109" fmla="*/ 443 h 509"/>
                  <a:gd name="T110" fmla="*/ 334 w 512"/>
                  <a:gd name="T111" fmla="*/ 462 h 509"/>
                  <a:gd name="T112" fmla="*/ 311 w 512"/>
                  <a:gd name="T113" fmla="*/ 479 h 509"/>
                  <a:gd name="T114" fmla="*/ 278 w 512"/>
                  <a:gd name="T115" fmla="*/ 465 h 509"/>
                  <a:gd name="T116" fmla="*/ 241 w 512"/>
                  <a:gd name="T117" fmla="*/ 445 h 509"/>
                  <a:gd name="T118" fmla="*/ 202 w 512"/>
                  <a:gd name="T119" fmla="*/ 432 h 509"/>
                  <a:gd name="T120" fmla="*/ 98 w 512"/>
                  <a:gd name="T121" fmla="*/ 508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12" h="509">
                    <a:moveTo>
                      <a:pt x="98" y="508"/>
                    </a:moveTo>
                    <a:lnTo>
                      <a:pt x="86" y="504"/>
                    </a:lnTo>
                    <a:lnTo>
                      <a:pt x="76" y="498"/>
                    </a:lnTo>
                    <a:lnTo>
                      <a:pt x="67" y="492"/>
                    </a:lnTo>
                    <a:lnTo>
                      <a:pt x="60" y="483"/>
                    </a:lnTo>
                    <a:lnTo>
                      <a:pt x="53" y="474"/>
                    </a:lnTo>
                    <a:lnTo>
                      <a:pt x="49" y="463"/>
                    </a:lnTo>
                    <a:lnTo>
                      <a:pt x="45" y="451"/>
                    </a:lnTo>
                    <a:lnTo>
                      <a:pt x="43" y="439"/>
                    </a:lnTo>
                    <a:lnTo>
                      <a:pt x="49" y="432"/>
                    </a:lnTo>
                    <a:lnTo>
                      <a:pt x="58" y="425"/>
                    </a:lnTo>
                    <a:lnTo>
                      <a:pt x="68" y="418"/>
                    </a:lnTo>
                    <a:lnTo>
                      <a:pt x="78" y="413"/>
                    </a:lnTo>
                    <a:lnTo>
                      <a:pt x="88" y="407"/>
                    </a:lnTo>
                    <a:lnTo>
                      <a:pt x="98" y="399"/>
                    </a:lnTo>
                    <a:lnTo>
                      <a:pt x="106" y="391"/>
                    </a:lnTo>
                    <a:lnTo>
                      <a:pt x="113" y="380"/>
                    </a:lnTo>
                    <a:lnTo>
                      <a:pt x="112" y="370"/>
                    </a:lnTo>
                    <a:lnTo>
                      <a:pt x="109" y="360"/>
                    </a:lnTo>
                    <a:lnTo>
                      <a:pt x="105" y="352"/>
                    </a:lnTo>
                    <a:lnTo>
                      <a:pt x="100" y="344"/>
                    </a:lnTo>
                    <a:lnTo>
                      <a:pt x="93" y="337"/>
                    </a:lnTo>
                    <a:lnTo>
                      <a:pt x="87" y="330"/>
                    </a:lnTo>
                    <a:lnTo>
                      <a:pt x="79" y="324"/>
                    </a:lnTo>
                    <a:lnTo>
                      <a:pt x="71" y="318"/>
                    </a:lnTo>
                    <a:lnTo>
                      <a:pt x="62" y="313"/>
                    </a:lnTo>
                    <a:lnTo>
                      <a:pt x="53" y="308"/>
                    </a:lnTo>
                    <a:lnTo>
                      <a:pt x="44" y="302"/>
                    </a:lnTo>
                    <a:lnTo>
                      <a:pt x="35" y="297"/>
                    </a:lnTo>
                    <a:lnTo>
                      <a:pt x="25" y="291"/>
                    </a:lnTo>
                    <a:lnTo>
                      <a:pt x="17" y="286"/>
                    </a:lnTo>
                    <a:lnTo>
                      <a:pt x="7" y="280"/>
                    </a:lnTo>
                    <a:lnTo>
                      <a:pt x="0" y="273"/>
                    </a:lnTo>
                    <a:lnTo>
                      <a:pt x="0" y="268"/>
                    </a:lnTo>
                    <a:lnTo>
                      <a:pt x="0" y="263"/>
                    </a:lnTo>
                    <a:lnTo>
                      <a:pt x="2" y="258"/>
                    </a:lnTo>
                    <a:lnTo>
                      <a:pt x="4" y="253"/>
                    </a:lnTo>
                    <a:lnTo>
                      <a:pt x="7" y="248"/>
                    </a:lnTo>
                    <a:lnTo>
                      <a:pt x="10" y="244"/>
                    </a:lnTo>
                    <a:lnTo>
                      <a:pt x="13" y="239"/>
                    </a:lnTo>
                    <a:lnTo>
                      <a:pt x="17" y="234"/>
                    </a:lnTo>
                    <a:lnTo>
                      <a:pt x="20" y="230"/>
                    </a:lnTo>
                    <a:lnTo>
                      <a:pt x="24" y="225"/>
                    </a:lnTo>
                    <a:lnTo>
                      <a:pt x="29" y="220"/>
                    </a:lnTo>
                    <a:lnTo>
                      <a:pt x="32" y="216"/>
                    </a:lnTo>
                    <a:lnTo>
                      <a:pt x="37" y="210"/>
                    </a:lnTo>
                    <a:lnTo>
                      <a:pt x="40" y="205"/>
                    </a:lnTo>
                    <a:lnTo>
                      <a:pt x="43" y="201"/>
                    </a:lnTo>
                    <a:lnTo>
                      <a:pt x="46" y="195"/>
                    </a:lnTo>
                    <a:lnTo>
                      <a:pt x="51" y="190"/>
                    </a:lnTo>
                    <a:lnTo>
                      <a:pt x="58" y="186"/>
                    </a:lnTo>
                    <a:lnTo>
                      <a:pt x="65" y="184"/>
                    </a:lnTo>
                    <a:lnTo>
                      <a:pt x="73" y="184"/>
                    </a:lnTo>
                    <a:lnTo>
                      <a:pt x="82" y="186"/>
                    </a:lnTo>
                    <a:lnTo>
                      <a:pt x="91" y="187"/>
                    </a:lnTo>
                    <a:lnTo>
                      <a:pt x="100" y="191"/>
                    </a:lnTo>
                    <a:lnTo>
                      <a:pt x="109" y="195"/>
                    </a:lnTo>
                    <a:lnTo>
                      <a:pt x="114" y="199"/>
                    </a:lnTo>
                    <a:lnTo>
                      <a:pt x="120" y="205"/>
                    </a:lnTo>
                    <a:lnTo>
                      <a:pt x="124" y="210"/>
                    </a:lnTo>
                    <a:lnTo>
                      <a:pt x="130" y="216"/>
                    </a:lnTo>
                    <a:lnTo>
                      <a:pt x="136" y="222"/>
                    </a:lnTo>
                    <a:lnTo>
                      <a:pt x="143" y="228"/>
                    </a:lnTo>
                    <a:lnTo>
                      <a:pt x="150" y="233"/>
                    </a:lnTo>
                    <a:lnTo>
                      <a:pt x="160" y="237"/>
                    </a:lnTo>
                    <a:lnTo>
                      <a:pt x="166" y="236"/>
                    </a:lnTo>
                    <a:lnTo>
                      <a:pt x="173" y="234"/>
                    </a:lnTo>
                    <a:lnTo>
                      <a:pt x="179" y="232"/>
                    </a:lnTo>
                    <a:lnTo>
                      <a:pt x="186" y="230"/>
                    </a:lnTo>
                    <a:lnTo>
                      <a:pt x="193" y="228"/>
                    </a:lnTo>
                    <a:lnTo>
                      <a:pt x="200" y="225"/>
                    </a:lnTo>
                    <a:lnTo>
                      <a:pt x="207" y="223"/>
                    </a:lnTo>
                    <a:lnTo>
                      <a:pt x="215" y="220"/>
                    </a:lnTo>
                    <a:lnTo>
                      <a:pt x="218" y="213"/>
                    </a:lnTo>
                    <a:lnTo>
                      <a:pt x="224" y="205"/>
                    </a:lnTo>
                    <a:lnTo>
                      <a:pt x="230" y="198"/>
                    </a:lnTo>
                    <a:lnTo>
                      <a:pt x="235" y="190"/>
                    </a:lnTo>
                    <a:lnTo>
                      <a:pt x="239" y="182"/>
                    </a:lnTo>
                    <a:lnTo>
                      <a:pt x="242" y="174"/>
                    </a:lnTo>
                    <a:lnTo>
                      <a:pt x="242" y="165"/>
                    </a:lnTo>
                    <a:lnTo>
                      <a:pt x="238" y="156"/>
                    </a:lnTo>
                    <a:lnTo>
                      <a:pt x="235" y="151"/>
                    </a:lnTo>
                    <a:lnTo>
                      <a:pt x="230" y="147"/>
                    </a:lnTo>
                    <a:lnTo>
                      <a:pt x="226" y="143"/>
                    </a:lnTo>
                    <a:lnTo>
                      <a:pt x="220" y="140"/>
                    </a:lnTo>
                    <a:lnTo>
                      <a:pt x="215" y="136"/>
                    </a:lnTo>
                    <a:lnTo>
                      <a:pt x="209" y="134"/>
                    </a:lnTo>
                    <a:lnTo>
                      <a:pt x="203" y="132"/>
                    </a:lnTo>
                    <a:lnTo>
                      <a:pt x="196" y="129"/>
                    </a:lnTo>
                    <a:lnTo>
                      <a:pt x="189" y="127"/>
                    </a:lnTo>
                    <a:lnTo>
                      <a:pt x="183" y="125"/>
                    </a:lnTo>
                    <a:lnTo>
                      <a:pt x="176" y="122"/>
                    </a:lnTo>
                    <a:lnTo>
                      <a:pt x="170" y="121"/>
                    </a:lnTo>
                    <a:lnTo>
                      <a:pt x="164" y="117"/>
                    </a:lnTo>
                    <a:lnTo>
                      <a:pt x="158" y="114"/>
                    </a:lnTo>
                    <a:lnTo>
                      <a:pt x="153" y="111"/>
                    </a:lnTo>
                    <a:lnTo>
                      <a:pt x="148" y="106"/>
                    </a:lnTo>
                    <a:lnTo>
                      <a:pt x="143" y="98"/>
                    </a:lnTo>
                    <a:lnTo>
                      <a:pt x="142" y="90"/>
                    </a:lnTo>
                    <a:lnTo>
                      <a:pt x="142" y="80"/>
                    </a:lnTo>
                    <a:lnTo>
                      <a:pt x="145" y="72"/>
                    </a:lnTo>
                    <a:lnTo>
                      <a:pt x="149" y="64"/>
                    </a:lnTo>
                    <a:lnTo>
                      <a:pt x="156" y="57"/>
                    </a:lnTo>
                    <a:lnTo>
                      <a:pt x="163" y="50"/>
                    </a:lnTo>
                    <a:lnTo>
                      <a:pt x="172" y="46"/>
                    </a:lnTo>
                    <a:lnTo>
                      <a:pt x="177" y="43"/>
                    </a:lnTo>
                    <a:lnTo>
                      <a:pt x="183" y="39"/>
                    </a:lnTo>
                    <a:lnTo>
                      <a:pt x="187" y="36"/>
                    </a:lnTo>
                    <a:lnTo>
                      <a:pt x="193" y="31"/>
                    </a:lnTo>
                    <a:lnTo>
                      <a:pt x="199" y="27"/>
                    </a:lnTo>
                    <a:lnTo>
                      <a:pt x="205" y="23"/>
                    </a:lnTo>
                    <a:lnTo>
                      <a:pt x="211" y="18"/>
                    </a:lnTo>
                    <a:lnTo>
                      <a:pt x="218" y="14"/>
                    </a:lnTo>
                    <a:lnTo>
                      <a:pt x="226" y="18"/>
                    </a:lnTo>
                    <a:lnTo>
                      <a:pt x="235" y="22"/>
                    </a:lnTo>
                    <a:lnTo>
                      <a:pt x="243" y="28"/>
                    </a:lnTo>
                    <a:lnTo>
                      <a:pt x="251" y="34"/>
                    </a:lnTo>
                    <a:lnTo>
                      <a:pt x="259" y="40"/>
                    </a:lnTo>
                    <a:lnTo>
                      <a:pt x="267" y="47"/>
                    </a:lnTo>
                    <a:lnTo>
                      <a:pt x="277" y="54"/>
                    </a:lnTo>
                    <a:lnTo>
                      <a:pt x="286" y="60"/>
                    </a:lnTo>
                    <a:lnTo>
                      <a:pt x="294" y="65"/>
                    </a:lnTo>
                    <a:lnTo>
                      <a:pt x="304" y="69"/>
                    </a:lnTo>
                    <a:lnTo>
                      <a:pt x="314" y="72"/>
                    </a:lnTo>
                    <a:lnTo>
                      <a:pt x="324" y="75"/>
                    </a:lnTo>
                    <a:lnTo>
                      <a:pt x="334" y="74"/>
                    </a:lnTo>
                    <a:lnTo>
                      <a:pt x="344" y="72"/>
                    </a:lnTo>
                    <a:lnTo>
                      <a:pt x="355" y="68"/>
                    </a:lnTo>
                    <a:lnTo>
                      <a:pt x="367" y="60"/>
                    </a:lnTo>
                    <a:lnTo>
                      <a:pt x="373" y="54"/>
                    </a:lnTo>
                    <a:lnTo>
                      <a:pt x="378" y="46"/>
                    </a:lnTo>
                    <a:lnTo>
                      <a:pt x="382" y="36"/>
                    </a:lnTo>
                    <a:lnTo>
                      <a:pt x="387" y="27"/>
                    </a:lnTo>
                    <a:lnTo>
                      <a:pt x="393" y="18"/>
                    </a:lnTo>
                    <a:lnTo>
                      <a:pt x="401" y="10"/>
                    </a:lnTo>
                    <a:lnTo>
                      <a:pt x="411" y="3"/>
                    </a:lnTo>
                    <a:lnTo>
                      <a:pt x="422" y="0"/>
                    </a:lnTo>
                    <a:lnTo>
                      <a:pt x="432" y="3"/>
                    </a:lnTo>
                    <a:lnTo>
                      <a:pt x="442" y="6"/>
                    </a:lnTo>
                    <a:lnTo>
                      <a:pt x="453" y="10"/>
                    </a:lnTo>
                    <a:lnTo>
                      <a:pt x="463" y="15"/>
                    </a:lnTo>
                    <a:lnTo>
                      <a:pt x="472" y="21"/>
                    </a:lnTo>
                    <a:lnTo>
                      <a:pt x="479" y="28"/>
                    </a:lnTo>
                    <a:lnTo>
                      <a:pt x="486" y="36"/>
                    </a:lnTo>
                    <a:lnTo>
                      <a:pt x="492" y="46"/>
                    </a:lnTo>
                    <a:lnTo>
                      <a:pt x="493" y="54"/>
                    </a:lnTo>
                    <a:lnTo>
                      <a:pt x="492" y="61"/>
                    </a:lnTo>
                    <a:lnTo>
                      <a:pt x="489" y="68"/>
                    </a:lnTo>
                    <a:lnTo>
                      <a:pt x="485" y="73"/>
                    </a:lnTo>
                    <a:lnTo>
                      <a:pt x="479" y="79"/>
                    </a:lnTo>
                    <a:lnTo>
                      <a:pt x="473" y="83"/>
                    </a:lnTo>
                    <a:lnTo>
                      <a:pt x="466" y="88"/>
                    </a:lnTo>
                    <a:lnTo>
                      <a:pt x="458" y="93"/>
                    </a:lnTo>
                    <a:lnTo>
                      <a:pt x="451" y="97"/>
                    </a:lnTo>
                    <a:lnTo>
                      <a:pt x="443" y="101"/>
                    </a:lnTo>
                    <a:lnTo>
                      <a:pt x="437" y="107"/>
                    </a:lnTo>
                    <a:lnTo>
                      <a:pt x="431" y="112"/>
                    </a:lnTo>
                    <a:lnTo>
                      <a:pt x="427" y="118"/>
                    </a:lnTo>
                    <a:lnTo>
                      <a:pt x="423" y="125"/>
                    </a:lnTo>
                    <a:lnTo>
                      <a:pt x="422" y="133"/>
                    </a:lnTo>
                    <a:lnTo>
                      <a:pt x="422" y="142"/>
                    </a:lnTo>
                    <a:lnTo>
                      <a:pt x="511" y="227"/>
                    </a:lnTo>
                    <a:lnTo>
                      <a:pt x="429" y="316"/>
                    </a:lnTo>
                    <a:lnTo>
                      <a:pt x="419" y="317"/>
                    </a:lnTo>
                    <a:lnTo>
                      <a:pt x="411" y="315"/>
                    </a:lnTo>
                    <a:lnTo>
                      <a:pt x="402" y="312"/>
                    </a:lnTo>
                    <a:lnTo>
                      <a:pt x="395" y="308"/>
                    </a:lnTo>
                    <a:lnTo>
                      <a:pt x="388" y="302"/>
                    </a:lnTo>
                    <a:lnTo>
                      <a:pt x="382" y="295"/>
                    </a:lnTo>
                    <a:lnTo>
                      <a:pt x="376" y="288"/>
                    </a:lnTo>
                    <a:lnTo>
                      <a:pt x="370" y="281"/>
                    </a:lnTo>
                    <a:lnTo>
                      <a:pt x="364" y="273"/>
                    </a:lnTo>
                    <a:lnTo>
                      <a:pt x="358" y="266"/>
                    </a:lnTo>
                    <a:lnTo>
                      <a:pt x="351" y="260"/>
                    </a:lnTo>
                    <a:lnTo>
                      <a:pt x="344" y="255"/>
                    </a:lnTo>
                    <a:lnTo>
                      <a:pt x="336" y="250"/>
                    </a:lnTo>
                    <a:lnTo>
                      <a:pt x="327" y="248"/>
                    </a:lnTo>
                    <a:lnTo>
                      <a:pt x="317" y="247"/>
                    </a:lnTo>
                    <a:lnTo>
                      <a:pt x="305" y="248"/>
                    </a:lnTo>
                    <a:lnTo>
                      <a:pt x="299" y="252"/>
                    </a:lnTo>
                    <a:lnTo>
                      <a:pt x="293" y="255"/>
                    </a:lnTo>
                    <a:lnTo>
                      <a:pt x="287" y="260"/>
                    </a:lnTo>
                    <a:lnTo>
                      <a:pt x="281" y="265"/>
                    </a:lnTo>
                    <a:lnTo>
                      <a:pt x="275" y="270"/>
                    </a:lnTo>
                    <a:lnTo>
                      <a:pt x="270" y="275"/>
                    </a:lnTo>
                    <a:lnTo>
                      <a:pt x="265" y="281"/>
                    </a:lnTo>
                    <a:lnTo>
                      <a:pt x="260" y="288"/>
                    </a:lnTo>
                    <a:lnTo>
                      <a:pt x="255" y="294"/>
                    </a:lnTo>
                    <a:lnTo>
                      <a:pt x="251" y="300"/>
                    </a:lnTo>
                    <a:lnTo>
                      <a:pt x="247" y="308"/>
                    </a:lnTo>
                    <a:lnTo>
                      <a:pt x="244" y="315"/>
                    </a:lnTo>
                    <a:lnTo>
                      <a:pt x="242" y="323"/>
                    </a:lnTo>
                    <a:lnTo>
                      <a:pt x="239" y="331"/>
                    </a:lnTo>
                    <a:lnTo>
                      <a:pt x="238" y="339"/>
                    </a:lnTo>
                    <a:lnTo>
                      <a:pt x="238" y="348"/>
                    </a:lnTo>
                    <a:lnTo>
                      <a:pt x="241" y="353"/>
                    </a:lnTo>
                    <a:lnTo>
                      <a:pt x="244" y="356"/>
                    </a:lnTo>
                    <a:lnTo>
                      <a:pt x="248" y="360"/>
                    </a:lnTo>
                    <a:lnTo>
                      <a:pt x="252" y="362"/>
                    </a:lnTo>
                    <a:lnTo>
                      <a:pt x="257" y="364"/>
                    </a:lnTo>
                    <a:lnTo>
                      <a:pt x="262" y="366"/>
                    </a:lnTo>
                    <a:lnTo>
                      <a:pt x="267" y="367"/>
                    </a:lnTo>
                    <a:lnTo>
                      <a:pt x="274" y="368"/>
                    </a:lnTo>
                    <a:lnTo>
                      <a:pt x="279" y="368"/>
                    </a:lnTo>
                    <a:lnTo>
                      <a:pt x="285" y="369"/>
                    </a:lnTo>
                    <a:lnTo>
                      <a:pt x="292" y="370"/>
                    </a:lnTo>
                    <a:lnTo>
                      <a:pt x="298" y="370"/>
                    </a:lnTo>
                    <a:lnTo>
                      <a:pt x="304" y="370"/>
                    </a:lnTo>
                    <a:lnTo>
                      <a:pt x="309" y="371"/>
                    </a:lnTo>
                    <a:lnTo>
                      <a:pt x="315" y="371"/>
                    </a:lnTo>
                    <a:lnTo>
                      <a:pt x="320" y="373"/>
                    </a:lnTo>
                    <a:lnTo>
                      <a:pt x="330" y="376"/>
                    </a:lnTo>
                    <a:lnTo>
                      <a:pt x="337" y="382"/>
                    </a:lnTo>
                    <a:lnTo>
                      <a:pt x="344" y="389"/>
                    </a:lnTo>
                    <a:lnTo>
                      <a:pt x="349" y="398"/>
                    </a:lnTo>
                    <a:lnTo>
                      <a:pt x="353" y="407"/>
                    </a:lnTo>
                    <a:lnTo>
                      <a:pt x="355" y="417"/>
                    </a:lnTo>
                    <a:lnTo>
                      <a:pt x="356" y="427"/>
                    </a:lnTo>
                    <a:lnTo>
                      <a:pt x="355" y="436"/>
                    </a:lnTo>
                    <a:lnTo>
                      <a:pt x="352" y="443"/>
                    </a:lnTo>
                    <a:lnTo>
                      <a:pt x="348" y="448"/>
                    </a:lnTo>
                    <a:lnTo>
                      <a:pt x="343" y="453"/>
                    </a:lnTo>
                    <a:lnTo>
                      <a:pt x="339" y="458"/>
                    </a:lnTo>
                    <a:lnTo>
                      <a:pt x="334" y="462"/>
                    </a:lnTo>
                    <a:lnTo>
                      <a:pt x="330" y="468"/>
                    </a:lnTo>
                    <a:lnTo>
                      <a:pt x="324" y="473"/>
                    </a:lnTo>
                    <a:lnTo>
                      <a:pt x="320" y="479"/>
                    </a:lnTo>
                    <a:lnTo>
                      <a:pt x="311" y="479"/>
                    </a:lnTo>
                    <a:lnTo>
                      <a:pt x="304" y="477"/>
                    </a:lnTo>
                    <a:lnTo>
                      <a:pt x="295" y="474"/>
                    </a:lnTo>
                    <a:lnTo>
                      <a:pt x="286" y="470"/>
                    </a:lnTo>
                    <a:lnTo>
                      <a:pt x="278" y="465"/>
                    </a:lnTo>
                    <a:lnTo>
                      <a:pt x="268" y="461"/>
                    </a:lnTo>
                    <a:lnTo>
                      <a:pt x="259" y="455"/>
                    </a:lnTo>
                    <a:lnTo>
                      <a:pt x="250" y="450"/>
                    </a:lnTo>
                    <a:lnTo>
                      <a:pt x="241" y="445"/>
                    </a:lnTo>
                    <a:lnTo>
                      <a:pt x="231" y="441"/>
                    </a:lnTo>
                    <a:lnTo>
                      <a:pt x="222" y="437"/>
                    </a:lnTo>
                    <a:lnTo>
                      <a:pt x="211" y="435"/>
                    </a:lnTo>
                    <a:lnTo>
                      <a:pt x="202" y="432"/>
                    </a:lnTo>
                    <a:lnTo>
                      <a:pt x="193" y="432"/>
                    </a:lnTo>
                    <a:lnTo>
                      <a:pt x="182" y="433"/>
                    </a:lnTo>
                    <a:lnTo>
                      <a:pt x="172" y="436"/>
                    </a:lnTo>
                    <a:lnTo>
                      <a:pt x="98" y="508"/>
                    </a:lnTo>
                  </a:path>
                </a:pathLst>
              </a:custGeom>
              <a:grpFill/>
              <a:ln>
                <a:noFill/>
              </a:ln>
              <a:effectLst>
                <a:prstShdw prst="shdw17" dist="17961" dir="2700000">
                  <a:schemeClr val="bg1">
                    <a:gamma/>
                    <a:shade val="60000"/>
                    <a:invGamma/>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8" name="Freeform 15"/>
              <p:cNvSpPr>
                <a:spLocks/>
              </p:cNvSpPr>
              <p:nvPr/>
            </p:nvSpPr>
            <p:spPr bwMode="grayWhite">
              <a:xfrm>
                <a:off x="1132014" y="6086856"/>
                <a:ext cx="814388" cy="782638"/>
              </a:xfrm>
              <a:custGeom>
                <a:avLst/>
                <a:gdLst>
                  <a:gd name="T0" fmla="*/ 111 w 513"/>
                  <a:gd name="T1" fmla="*/ 481 h 493"/>
                  <a:gd name="T2" fmla="*/ 85 w 513"/>
                  <a:gd name="T3" fmla="*/ 463 h 493"/>
                  <a:gd name="T4" fmla="*/ 64 w 513"/>
                  <a:gd name="T5" fmla="*/ 433 h 493"/>
                  <a:gd name="T6" fmla="*/ 0 w 513"/>
                  <a:gd name="T7" fmla="*/ 275 h 493"/>
                  <a:gd name="T8" fmla="*/ 3 w 513"/>
                  <a:gd name="T9" fmla="*/ 259 h 493"/>
                  <a:gd name="T10" fmla="*/ 10 w 513"/>
                  <a:gd name="T11" fmla="*/ 240 h 493"/>
                  <a:gd name="T12" fmla="*/ 21 w 513"/>
                  <a:gd name="T13" fmla="*/ 222 h 493"/>
                  <a:gd name="T14" fmla="*/ 35 w 513"/>
                  <a:gd name="T15" fmla="*/ 205 h 493"/>
                  <a:gd name="T16" fmla="*/ 49 w 513"/>
                  <a:gd name="T17" fmla="*/ 193 h 493"/>
                  <a:gd name="T18" fmla="*/ 81 w 513"/>
                  <a:gd name="T19" fmla="*/ 193 h 493"/>
                  <a:gd name="T20" fmla="*/ 112 w 513"/>
                  <a:gd name="T21" fmla="*/ 205 h 493"/>
                  <a:gd name="T22" fmla="*/ 142 w 513"/>
                  <a:gd name="T23" fmla="*/ 220 h 493"/>
                  <a:gd name="T24" fmla="*/ 169 w 513"/>
                  <a:gd name="T25" fmla="*/ 226 h 493"/>
                  <a:gd name="T26" fmla="*/ 194 w 513"/>
                  <a:gd name="T27" fmla="*/ 211 h 493"/>
                  <a:gd name="T28" fmla="*/ 212 w 513"/>
                  <a:gd name="T29" fmla="*/ 183 h 493"/>
                  <a:gd name="T30" fmla="*/ 222 w 513"/>
                  <a:gd name="T31" fmla="*/ 156 h 493"/>
                  <a:gd name="T32" fmla="*/ 213 w 513"/>
                  <a:gd name="T33" fmla="*/ 128 h 493"/>
                  <a:gd name="T34" fmla="*/ 198 w 513"/>
                  <a:gd name="T35" fmla="*/ 115 h 493"/>
                  <a:gd name="T36" fmla="*/ 178 w 513"/>
                  <a:gd name="T37" fmla="*/ 105 h 493"/>
                  <a:gd name="T38" fmla="*/ 158 w 513"/>
                  <a:gd name="T39" fmla="*/ 95 h 493"/>
                  <a:gd name="T40" fmla="*/ 142 w 513"/>
                  <a:gd name="T41" fmla="*/ 81 h 493"/>
                  <a:gd name="T42" fmla="*/ 137 w 513"/>
                  <a:gd name="T43" fmla="*/ 60 h 493"/>
                  <a:gd name="T44" fmla="*/ 146 w 513"/>
                  <a:gd name="T45" fmla="*/ 38 h 493"/>
                  <a:gd name="T46" fmla="*/ 160 w 513"/>
                  <a:gd name="T47" fmla="*/ 20 h 493"/>
                  <a:gd name="T48" fmla="*/ 176 w 513"/>
                  <a:gd name="T49" fmla="*/ 0 h 493"/>
                  <a:gd name="T50" fmla="*/ 198 w 513"/>
                  <a:gd name="T51" fmla="*/ 15 h 493"/>
                  <a:gd name="T52" fmla="*/ 224 w 513"/>
                  <a:gd name="T53" fmla="*/ 26 h 493"/>
                  <a:gd name="T54" fmla="*/ 251 w 513"/>
                  <a:gd name="T55" fmla="*/ 34 h 493"/>
                  <a:gd name="T56" fmla="*/ 279 w 513"/>
                  <a:gd name="T57" fmla="*/ 38 h 493"/>
                  <a:gd name="T58" fmla="*/ 307 w 513"/>
                  <a:gd name="T59" fmla="*/ 37 h 493"/>
                  <a:gd name="T60" fmla="*/ 285 w 513"/>
                  <a:gd name="T61" fmla="*/ 123 h 493"/>
                  <a:gd name="T62" fmla="*/ 295 w 513"/>
                  <a:gd name="T63" fmla="*/ 131 h 493"/>
                  <a:gd name="T64" fmla="*/ 308 w 513"/>
                  <a:gd name="T65" fmla="*/ 140 h 493"/>
                  <a:gd name="T66" fmla="*/ 337 w 513"/>
                  <a:gd name="T67" fmla="*/ 134 h 493"/>
                  <a:gd name="T68" fmla="*/ 357 w 513"/>
                  <a:gd name="T69" fmla="*/ 101 h 493"/>
                  <a:gd name="T70" fmla="*/ 382 w 513"/>
                  <a:gd name="T71" fmla="*/ 69 h 493"/>
                  <a:gd name="T72" fmla="*/ 395 w 513"/>
                  <a:gd name="T73" fmla="*/ 94 h 493"/>
                  <a:gd name="T74" fmla="*/ 416 w 513"/>
                  <a:gd name="T75" fmla="*/ 117 h 493"/>
                  <a:gd name="T76" fmla="*/ 441 w 513"/>
                  <a:gd name="T77" fmla="*/ 137 h 493"/>
                  <a:gd name="T78" fmla="*/ 469 w 513"/>
                  <a:gd name="T79" fmla="*/ 154 h 493"/>
                  <a:gd name="T80" fmla="*/ 501 w 513"/>
                  <a:gd name="T81" fmla="*/ 170 h 493"/>
                  <a:gd name="T82" fmla="*/ 431 w 513"/>
                  <a:gd name="T83" fmla="*/ 287 h 493"/>
                  <a:gd name="T84" fmla="*/ 316 w 513"/>
                  <a:gd name="T85" fmla="*/ 222 h 493"/>
                  <a:gd name="T86" fmla="*/ 299 w 513"/>
                  <a:gd name="T87" fmla="*/ 240 h 493"/>
                  <a:gd name="T88" fmla="*/ 283 w 513"/>
                  <a:gd name="T89" fmla="*/ 261 h 493"/>
                  <a:gd name="T90" fmla="*/ 271 w 513"/>
                  <a:gd name="T91" fmla="*/ 284 h 493"/>
                  <a:gd name="T92" fmla="*/ 262 w 513"/>
                  <a:gd name="T93" fmla="*/ 308 h 493"/>
                  <a:gd name="T94" fmla="*/ 265 w 513"/>
                  <a:gd name="T95" fmla="*/ 334 h 493"/>
                  <a:gd name="T96" fmla="*/ 290 w 513"/>
                  <a:gd name="T97" fmla="*/ 351 h 493"/>
                  <a:gd name="T98" fmla="*/ 325 w 513"/>
                  <a:gd name="T99" fmla="*/ 356 h 493"/>
                  <a:gd name="T100" fmla="*/ 360 w 513"/>
                  <a:gd name="T101" fmla="*/ 359 h 493"/>
                  <a:gd name="T102" fmla="*/ 388 w 513"/>
                  <a:gd name="T103" fmla="*/ 370 h 493"/>
                  <a:gd name="T104" fmla="*/ 400 w 513"/>
                  <a:gd name="T105" fmla="*/ 401 h 493"/>
                  <a:gd name="T106" fmla="*/ 202 w 513"/>
                  <a:gd name="T107" fmla="*/ 404 h 493"/>
                  <a:gd name="T108" fmla="*/ 162 w 513"/>
                  <a:gd name="T109" fmla="*/ 479 h 493"/>
                  <a:gd name="T110" fmla="*/ 150 w 513"/>
                  <a:gd name="T111" fmla="*/ 484 h 493"/>
                  <a:gd name="T112" fmla="*/ 138 w 513"/>
                  <a:gd name="T113" fmla="*/ 492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13" h="493">
                    <a:moveTo>
                      <a:pt x="130" y="492"/>
                    </a:moveTo>
                    <a:lnTo>
                      <a:pt x="120" y="486"/>
                    </a:lnTo>
                    <a:lnTo>
                      <a:pt x="111" y="481"/>
                    </a:lnTo>
                    <a:lnTo>
                      <a:pt x="101" y="475"/>
                    </a:lnTo>
                    <a:lnTo>
                      <a:pt x="93" y="469"/>
                    </a:lnTo>
                    <a:lnTo>
                      <a:pt x="85" y="463"/>
                    </a:lnTo>
                    <a:lnTo>
                      <a:pt x="78" y="454"/>
                    </a:lnTo>
                    <a:lnTo>
                      <a:pt x="71" y="444"/>
                    </a:lnTo>
                    <a:lnTo>
                      <a:pt x="64" y="433"/>
                    </a:lnTo>
                    <a:lnTo>
                      <a:pt x="111" y="353"/>
                    </a:lnTo>
                    <a:lnTo>
                      <a:pt x="0" y="280"/>
                    </a:lnTo>
                    <a:lnTo>
                      <a:pt x="0" y="275"/>
                    </a:lnTo>
                    <a:lnTo>
                      <a:pt x="0" y="270"/>
                    </a:lnTo>
                    <a:lnTo>
                      <a:pt x="1" y="264"/>
                    </a:lnTo>
                    <a:lnTo>
                      <a:pt x="3" y="259"/>
                    </a:lnTo>
                    <a:lnTo>
                      <a:pt x="5" y="252"/>
                    </a:lnTo>
                    <a:lnTo>
                      <a:pt x="7" y="246"/>
                    </a:lnTo>
                    <a:lnTo>
                      <a:pt x="10" y="240"/>
                    </a:lnTo>
                    <a:lnTo>
                      <a:pt x="13" y="234"/>
                    </a:lnTo>
                    <a:lnTo>
                      <a:pt x="17" y="227"/>
                    </a:lnTo>
                    <a:lnTo>
                      <a:pt x="21" y="222"/>
                    </a:lnTo>
                    <a:lnTo>
                      <a:pt x="26" y="216"/>
                    </a:lnTo>
                    <a:lnTo>
                      <a:pt x="30" y="211"/>
                    </a:lnTo>
                    <a:lnTo>
                      <a:pt x="35" y="205"/>
                    </a:lnTo>
                    <a:lnTo>
                      <a:pt x="40" y="201"/>
                    </a:lnTo>
                    <a:lnTo>
                      <a:pt x="44" y="196"/>
                    </a:lnTo>
                    <a:lnTo>
                      <a:pt x="49" y="193"/>
                    </a:lnTo>
                    <a:lnTo>
                      <a:pt x="60" y="191"/>
                    </a:lnTo>
                    <a:lnTo>
                      <a:pt x="70" y="191"/>
                    </a:lnTo>
                    <a:lnTo>
                      <a:pt x="81" y="193"/>
                    </a:lnTo>
                    <a:lnTo>
                      <a:pt x="92" y="196"/>
                    </a:lnTo>
                    <a:lnTo>
                      <a:pt x="102" y="201"/>
                    </a:lnTo>
                    <a:lnTo>
                      <a:pt x="112" y="205"/>
                    </a:lnTo>
                    <a:lnTo>
                      <a:pt x="122" y="211"/>
                    </a:lnTo>
                    <a:lnTo>
                      <a:pt x="132" y="216"/>
                    </a:lnTo>
                    <a:lnTo>
                      <a:pt x="142" y="220"/>
                    </a:lnTo>
                    <a:lnTo>
                      <a:pt x="150" y="223"/>
                    </a:lnTo>
                    <a:lnTo>
                      <a:pt x="160" y="226"/>
                    </a:lnTo>
                    <a:lnTo>
                      <a:pt x="169" y="226"/>
                    </a:lnTo>
                    <a:lnTo>
                      <a:pt x="178" y="223"/>
                    </a:lnTo>
                    <a:lnTo>
                      <a:pt x="186" y="219"/>
                    </a:lnTo>
                    <a:lnTo>
                      <a:pt x="194" y="211"/>
                    </a:lnTo>
                    <a:lnTo>
                      <a:pt x="202" y="200"/>
                    </a:lnTo>
                    <a:lnTo>
                      <a:pt x="207" y="192"/>
                    </a:lnTo>
                    <a:lnTo>
                      <a:pt x="212" y="183"/>
                    </a:lnTo>
                    <a:lnTo>
                      <a:pt x="216" y="174"/>
                    </a:lnTo>
                    <a:lnTo>
                      <a:pt x="219" y="165"/>
                    </a:lnTo>
                    <a:lnTo>
                      <a:pt x="222" y="156"/>
                    </a:lnTo>
                    <a:lnTo>
                      <a:pt x="222" y="146"/>
                    </a:lnTo>
                    <a:lnTo>
                      <a:pt x="219" y="138"/>
                    </a:lnTo>
                    <a:lnTo>
                      <a:pt x="213" y="128"/>
                    </a:lnTo>
                    <a:lnTo>
                      <a:pt x="210" y="123"/>
                    </a:lnTo>
                    <a:lnTo>
                      <a:pt x="204" y="119"/>
                    </a:lnTo>
                    <a:lnTo>
                      <a:pt x="198" y="115"/>
                    </a:lnTo>
                    <a:lnTo>
                      <a:pt x="192" y="112"/>
                    </a:lnTo>
                    <a:lnTo>
                      <a:pt x="186" y="109"/>
                    </a:lnTo>
                    <a:lnTo>
                      <a:pt x="178" y="105"/>
                    </a:lnTo>
                    <a:lnTo>
                      <a:pt x="171" y="102"/>
                    </a:lnTo>
                    <a:lnTo>
                      <a:pt x="165" y="98"/>
                    </a:lnTo>
                    <a:lnTo>
                      <a:pt x="158" y="95"/>
                    </a:lnTo>
                    <a:lnTo>
                      <a:pt x="152" y="91"/>
                    </a:lnTo>
                    <a:lnTo>
                      <a:pt x="146" y="86"/>
                    </a:lnTo>
                    <a:lnTo>
                      <a:pt x="142" y="81"/>
                    </a:lnTo>
                    <a:lnTo>
                      <a:pt x="139" y="74"/>
                    </a:lnTo>
                    <a:lnTo>
                      <a:pt x="137" y="68"/>
                    </a:lnTo>
                    <a:lnTo>
                      <a:pt x="137" y="60"/>
                    </a:lnTo>
                    <a:lnTo>
                      <a:pt x="138" y="51"/>
                    </a:lnTo>
                    <a:lnTo>
                      <a:pt x="142" y="44"/>
                    </a:lnTo>
                    <a:lnTo>
                      <a:pt x="146" y="38"/>
                    </a:lnTo>
                    <a:lnTo>
                      <a:pt x="150" y="32"/>
                    </a:lnTo>
                    <a:lnTo>
                      <a:pt x="155" y="26"/>
                    </a:lnTo>
                    <a:lnTo>
                      <a:pt x="160" y="20"/>
                    </a:lnTo>
                    <a:lnTo>
                      <a:pt x="165" y="14"/>
                    </a:lnTo>
                    <a:lnTo>
                      <a:pt x="170" y="8"/>
                    </a:lnTo>
                    <a:lnTo>
                      <a:pt x="176" y="0"/>
                    </a:lnTo>
                    <a:lnTo>
                      <a:pt x="183" y="5"/>
                    </a:lnTo>
                    <a:lnTo>
                      <a:pt x="191" y="10"/>
                    </a:lnTo>
                    <a:lnTo>
                      <a:pt x="198" y="15"/>
                    </a:lnTo>
                    <a:lnTo>
                      <a:pt x="207" y="19"/>
                    </a:lnTo>
                    <a:lnTo>
                      <a:pt x="215" y="23"/>
                    </a:lnTo>
                    <a:lnTo>
                      <a:pt x="224" y="26"/>
                    </a:lnTo>
                    <a:lnTo>
                      <a:pt x="233" y="29"/>
                    </a:lnTo>
                    <a:lnTo>
                      <a:pt x="242" y="32"/>
                    </a:lnTo>
                    <a:lnTo>
                      <a:pt x="251" y="34"/>
                    </a:lnTo>
                    <a:lnTo>
                      <a:pt x="261" y="36"/>
                    </a:lnTo>
                    <a:lnTo>
                      <a:pt x="270" y="37"/>
                    </a:lnTo>
                    <a:lnTo>
                      <a:pt x="279" y="38"/>
                    </a:lnTo>
                    <a:lnTo>
                      <a:pt x="288" y="38"/>
                    </a:lnTo>
                    <a:lnTo>
                      <a:pt x="298" y="38"/>
                    </a:lnTo>
                    <a:lnTo>
                      <a:pt x="307" y="37"/>
                    </a:lnTo>
                    <a:lnTo>
                      <a:pt x="316" y="36"/>
                    </a:lnTo>
                    <a:lnTo>
                      <a:pt x="282" y="120"/>
                    </a:lnTo>
                    <a:lnTo>
                      <a:pt x="285" y="123"/>
                    </a:lnTo>
                    <a:lnTo>
                      <a:pt x="288" y="126"/>
                    </a:lnTo>
                    <a:lnTo>
                      <a:pt x="291" y="129"/>
                    </a:lnTo>
                    <a:lnTo>
                      <a:pt x="295" y="131"/>
                    </a:lnTo>
                    <a:lnTo>
                      <a:pt x="298" y="134"/>
                    </a:lnTo>
                    <a:lnTo>
                      <a:pt x="303" y="137"/>
                    </a:lnTo>
                    <a:lnTo>
                      <a:pt x="308" y="140"/>
                    </a:lnTo>
                    <a:lnTo>
                      <a:pt x="313" y="142"/>
                    </a:lnTo>
                    <a:lnTo>
                      <a:pt x="327" y="140"/>
                    </a:lnTo>
                    <a:lnTo>
                      <a:pt x="337" y="134"/>
                    </a:lnTo>
                    <a:lnTo>
                      <a:pt x="345" y="125"/>
                    </a:lnTo>
                    <a:lnTo>
                      <a:pt x="352" y="113"/>
                    </a:lnTo>
                    <a:lnTo>
                      <a:pt x="357" y="101"/>
                    </a:lnTo>
                    <a:lnTo>
                      <a:pt x="363" y="89"/>
                    </a:lnTo>
                    <a:lnTo>
                      <a:pt x="372" y="78"/>
                    </a:lnTo>
                    <a:lnTo>
                      <a:pt x="382" y="69"/>
                    </a:lnTo>
                    <a:lnTo>
                      <a:pt x="385" y="77"/>
                    </a:lnTo>
                    <a:lnTo>
                      <a:pt x="390" y="86"/>
                    </a:lnTo>
                    <a:lnTo>
                      <a:pt x="395" y="94"/>
                    </a:lnTo>
                    <a:lnTo>
                      <a:pt x="402" y="101"/>
                    </a:lnTo>
                    <a:lnTo>
                      <a:pt x="409" y="109"/>
                    </a:lnTo>
                    <a:lnTo>
                      <a:pt x="416" y="117"/>
                    </a:lnTo>
                    <a:lnTo>
                      <a:pt x="424" y="123"/>
                    </a:lnTo>
                    <a:lnTo>
                      <a:pt x="432" y="130"/>
                    </a:lnTo>
                    <a:lnTo>
                      <a:pt x="441" y="137"/>
                    </a:lnTo>
                    <a:lnTo>
                      <a:pt x="450" y="143"/>
                    </a:lnTo>
                    <a:lnTo>
                      <a:pt x="459" y="149"/>
                    </a:lnTo>
                    <a:lnTo>
                      <a:pt x="469" y="154"/>
                    </a:lnTo>
                    <a:lnTo>
                      <a:pt x="480" y="159"/>
                    </a:lnTo>
                    <a:lnTo>
                      <a:pt x="490" y="165"/>
                    </a:lnTo>
                    <a:lnTo>
                      <a:pt x="501" y="170"/>
                    </a:lnTo>
                    <a:lnTo>
                      <a:pt x="512" y="174"/>
                    </a:lnTo>
                    <a:lnTo>
                      <a:pt x="447" y="287"/>
                    </a:lnTo>
                    <a:lnTo>
                      <a:pt x="431" y="287"/>
                    </a:lnTo>
                    <a:lnTo>
                      <a:pt x="328" y="211"/>
                    </a:lnTo>
                    <a:lnTo>
                      <a:pt x="322" y="216"/>
                    </a:lnTo>
                    <a:lnTo>
                      <a:pt x="316" y="222"/>
                    </a:lnTo>
                    <a:lnTo>
                      <a:pt x="311" y="227"/>
                    </a:lnTo>
                    <a:lnTo>
                      <a:pt x="305" y="234"/>
                    </a:lnTo>
                    <a:lnTo>
                      <a:pt x="299" y="240"/>
                    </a:lnTo>
                    <a:lnTo>
                      <a:pt x="293" y="247"/>
                    </a:lnTo>
                    <a:lnTo>
                      <a:pt x="288" y="253"/>
                    </a:lnTo>
                    <a:lnTo>
                      <a:pt x="283" y="261"/>
                    </a:lnTo>
                    <a:lnTo>
                      <a:pt x="279" y="268"/>
                    </a:lnTo>
                    <a:lnTo>
                      <a:pt x="275" y="276"/>
                    </a:lnTo>
                    <a:lnTo>
                      <a:pt x="271" y="284"/>
                    </a:lnTo>
                    <a:lnTo>
                      <a:pt x="267" y="292"/>
                    </a:lnTo>
                    <a:lnTo>
                      <a:pt x="265" y="300"/>
                    </a:lnTo>
                    <a:lnTo>
                      <a:pt x="262" y="308"/>
                    </a:lnTo>
                    <a:lnTo>
                      <a:pt x="261" y="316"/>
                    </a:lnTo>
                    <a:lnTo>
                      <a:pt x="259" y="324"/>
                    </a:lnTo>
                    <a:lnTo>
                      <a:pt x="265" y="334"/>
                    </a:lnTo>
                    <a:lnTo>
                      <a:pt x="272" y="342"/>
                    </a:lnTo>
                    <a:lnTo>
                      <a:pt x="281" y="347"/>
                    </a:lnTo>
                    <a:lnTo>
                      <a:pt x="290" y="351"/>
                    </a:lnTo>
                    <a:lnTo>
                      <a:pt x="302" y="353"/>
                    </a:lnTo>
                    <a:lnTo>
                      <a:pt x="313" y="355"/>
                    </a:lnTo>
                    <a:lnTo>
                      <a:pt x="325" y="356"/>
                    </a:lnTo>
                    <a:lnTo>
                      <a:pt x="337" y="357"/>
                    </a:lnTo>
                    <a:lnTo>
                      <a:pt x="348" y="357"/>
                    </a:lnTo>
                    <a:lnTo>
                      <a:pt x="360" y="359"/>
                    </a:lnTo>
                    <a:lnTo>
                      <a:pt x="370" y="361"/>
                    </a:lnTo>
                    <a:lnTo>
                      <a:pt x="380" y="365"/>
                    </a:lnTo>
                    <a:lnTo>
                      <a:pt x="388" y="370"/>
                    </a:lnTo>
                    <a:lnTo>
                      <a:pt x="394" y="378"/>
                    </a:lnTo>
                    <a:lnTo>
                      <a:pt x="399" y="387"/>
                    </a:lnTo>
                    <a:lnTo>
                      <a:pt x="400" y="401"/>
                    </a:lnTo>
                    <a:lnTo>
                      <a:pt x="347" y="480"/>
                    </a:lnTo>
                    <a:lnTo>
                      <a:pt x="225" y="398"/>
                    </a:lnTo>
                    <a:lnTo>
                      <a:pt x="202" y="404"/>
                    </a:lnTo>
                    <a:lnTo>
                      <a:pt x="168" y="477"/>
                    </a:lnTo>
                    <a:lnTo>
                      <a:pt x="165" y="478"/>
                    </a:lnTo>
                    <a:lnTo>
                      <a:pt x="162" y="479"/>
                    </a:lnTo>
                    <a:lnTo>
                      <a:pt x="158" y="481"/>
                    </a:lnTo>
                    <a:lnTo>
                      <a:pt x="154" y="483"/>
                    </a:lnTo>
                    <a:lnTo>
                      <a:pt x="150" y="484"/>
                    </a:lnTo>
                    <a:lnTo>
                      <a:pt x="146" y="487"/>
                    </a:lnTo>
                    <a:lnTo>
                      <a:pt x="142" y="489"/>
                    </a:lnTo>
                    <a:lnTo>
                      <a:pt x="138" y="492"/>
                    </a:lnTo>
                    <a:lnTo>
                      <a:pt x="130" y="492"/>
                    </a:lnTo>
                  </a:path>
                </a:pathLst>
              </a:custGeom>
              <a:grpFill/>
              <a:ln>
                <a:noFill/>
              </a:ln>
              <a:effectLst>
                <a:prstShdw prst="shdw17" dist="17961" dir="2700000">
                  <a:schemeClr val="bg1">
                    <a:gamma/>
                    <a:shade val="60000"/>
                    <a:invGamma/>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29" name="Freeform 16"/>
              <p:cNvSpPr>
                <a:spLocks/>
              </p:cNvSpPr>
              <p:nvPr/>
            </p:nvSpPr>
            <p:spPr bwMode="grayWhite">
              <a:xfrm>
                <a:off x="8064" y="5947156"/>
                <a:ext cx="534988" cy="563563"/>
              </a:xfrm>
              <a:custGeom>
                <a:avLst/>
                <a:gdLst>
                  <a:gd name="T0" fmla="*/ 315 w 337"/>
                  <a:gd name="T1" fmla="*/ 160 h 355"/>
                  <a:gd name="T2" fmla="*/ 280 w 337"/>
                  <a:gd name="T3" fmla="*/ 168 h 355"/>
                  <a:gd name="T4" fmla="*/ 247 w 337"/>
                  <a:gd name="T5" fmla="*/ 179 h 355"/>
                  <a:gd name="T6" fmla="*/ 232 w 337"/>
                  <a:gd name="T7" fmla="*/ 209 h 355"/>
                  <a:gd name="T8" fmla="*/ 240 w 337"/>
                  <a:gd name="T9" fmla="*/ 243 h 355"/>
                  <a:gd name="T10" fmla="*/ 243 w 337"/>
                  <a:gd name="T11" fmla="*/ 275 h 355"/>
                  <a:gd name="T12" fmla="*/ 227 w 337"/>
                  <a:gd name="T13" fmla="*/ 291 h 355"/>
                  <a:gd name="T14" fmla="*/ 202 w 337"/>
                  <a:gd name="T15" fmla="*/ 300 h 355"/>
                  <a:gd name="T16" fmla="*/ 175 w 337"/>
                  <a:gd name="T17" fmla="*/ 303 h 355"/>
                  <a:gd name="T18" fmla="*/ 149 w 337"/>
                  <a:gd name="T19" fmla="*/ 303 h 355"/>
                  <a:gd name="T20" fmla="*/ 142 w 337"/>
                  <a:gd name="T21" fmla="*/ 276 h 355"/>
                  <a:gd name="T22" fmla="*/ 149 w 337"/>
                  <a:gd name="T23" fmla="*/ 243 h 355"/>
                  <a:gd name="T24" fmla="*/ 139 w 337"/>
                  <a:gd name="T25" fmla="*/ 220 h 355"/>
                  <a:gd name="T26" fmla="*/ 121 w 337"/>
                  <a:gd name="T27" fmla="*/ 210 h 355"/>
                  <a:gd name="T28" fmla="*/ 99 w 337"/>
                  <a:gd name="T29" fmla="*/ 206 h 355"/>
                  <a:gd name="T30" fmla="*/ 75 w 337"/>
                  <a:gd name="T31" fmla="*/ 207 h 355"/>
                  <a:gd name="T32" fmla="*/ 51 w 337"/>
                  <a:gd name="T33" fmla="*/ 216 h 355"/>
                  <a:gd name="T34" fmla="*/ 34 w 337"/>
                  <a:gd name="T35" fmla="*/ 234 h 355"/>
                  <a:gd name="T36" fmla="*/ 32 w 337"/>
                  <a:gd name="T37" fmla="*/ 260 h 355"/>
                  <a:gd name="T38" fmla="*/ 43 w 337"/>
                  <a:gd name="T39" fmla="*/ 284 h 355"/>
                  <a:gd name="T40" fmla="*/ 50 w 337"/>
                  <a:gd name="T41" fmla="*/ 309 h 355"/>
                  <a:gd name="T42" fmla="*/ 41 w 337"/>
                  <a:gd name="T43" fmla="*/ 333 h 355"/>
                  <a:gd name="T44" fmla="*/ 25 w 337"/>
                  <a:gd name="T45" fmla="*/ 345 h 355"/>
                  <a:gd name="T46" fmla="*/ 7 w 337"/>
                  <a:gd name="T47" fmla="*/ 353 h 355"/>
                  <a:gd name="T48" fmla="*/ 14 w 337"/>
                  <a:gd name="T49" fmla="*/ 34 h 355"/>
                  <a:gd name="T50" fmla="*/ 16 w 337"/>
                  <a:gd name="T51" fmla="*/ 51 h 355"/>
                  <a:gd name="T52" fmla="*/ 13 w 337"/>
                  <a:gd name="T53" fmla="*/ 68 h 355"/>
                  <a:gd name="T54" fmla="*/ 9 w 337"/>
                  <a:gd name="T55" fmla="*/ 87 h 355"/>
                  <a:gd name="T56" fmla="*/ 12 w 337"/>
                  <a:gd name="T57" fmla="*/ 107 h 355"/>
                  <a:gd name="T58" fmla="*/ 33 w 337"/>
                  <a:gd name="T59" fmla="*/ 126 h 355"/>
                  <a:gd name="T60" fmla="*/ 61 w 337"/>
                  <a:gd name="T61" fmla="*/ 127 h 355"/>
                  <a:gd name="T62" fmla="*/ 81 w 337"/>
                  <a:gd name="T63" fmla="*/ 124 h 355"/>
                  <a:gd name="T64" fmla="*/ 103 w 337"/>
                  <a:gd name="T65" fmla="*/ 121 h 355"/>
                  <a:gd name="T66" fmla="*/ 122 w 337"/>
                  <a:gd name="T67" fmla="*/ 110 h 355"/>
                  <a:gd name="T68" fmla="*/ 135 w 337"/>
                  <a:gd name="T69" fmla="*/ 91 h 355"/>
                  <a:gd name="T70" fmla="*/ 134 w 337"/>
                  <a:gd name="T71" fmla="*/ 71 h 355"/>
                  <a:gd name="T72" fmla="*/ 126 w 337"/>
                  <a:gd name="T73" fmla="*/ 52 h 355"/>
                  <a:gd name="T74" fmla="*/ 118 w 337"/>
                  <a:gd name="T75" fmla="*/ 33 h 355"/>
                  <a:gd name="T76" fmla="*/ 122 w 337"/>
                  <a:gd name="T77" fmla="*/ 13 h 355"/>
                  <a:gd name="T78" fmla="*/ 140 w 337"/>
                  <a:gd name="T79" fmla="*/ 6 h 355"/>
                  <a:gd name="T80" fmla="*/ 163 w 337"/>
                  <a:gd name="T81" fmla="*/ 1 h 355"/>
                  <a:gd name="T82" fmla="*/ 186 w 337"/>
                  <a:gd name="T83" fmla="*/ 1 h 355"/>
                  <a:gd name="T84" fmla="*/ 202 w 337"/>
                  <a:gd name="T85" fmla="*/ 8 h 355"/>
                  <a:gd name="T86" fmla="*/ 207 w 337"/>
                  <a:gd name="T87" fmla="*/ 41 h 355"/>
                  <a:gd name="T88" fmla="*/ 219 w 337"/>
                  <a:gd name="T89" fmla="*/ 68 h 355"/>
                  <a:gd name="T90" fmla="*/ 241 w 337"/>
                  <a:gd name="T91" fmla="*/ 82 h 355"/>
                  <a:gd name="T92" fmla="*/ 267 w 337"/>
                  <a:gd name="T93" fmla="*/ 78 h 355"/>
                  <a:gd name="T94" fmla="*/ 292 w 337"/>
                  <a:gd name="T95" fmla="*/ 64 h 355"/>
                  <a:gd name="T96" fmla="*/ 316 w 337"/>
                  <a:gd name="T97" fmla="*/ 67 h 355"/>
                  <a:gd name="T98" fmla="*/ 323 w 337"/>
                  <a:gd name="T99" fmla="*/ 85 h 355"/>
                  <a:gd name="T100" fmla="*/ 329 w 337"/>
                  <a:gd name="T101" fmla="*/ 105 h 355"/>
                  <a:gd name="T102" fmla="*/ 334 w 337"/>
                  <a:gd name="T103" fmla="*/ 126 h 355"/>
                  <a:gd name="T104" fmla="*/ 335 w 337"/>
                  <a:gd name="T105" fmla="*/ 147 h 3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37" h="355">
                    <a:moveTo>
                      <a:pt x="335" y="147"/>
                    </a:moveTo>
                    <a:lnTo>
                      <a:pt x="329" y="153"/>
                    </a:lnTo>
                    <a:lnTo>
                      <a:pt x="323" y="158"/>
                    </a:lnTo>
                    <a:lnTo>
                      <a:pt x="315" y="160"/>
                    </a:lnTo>
                    <a:lnTo>
                      <a:pt x="306" y="163"/>
                    </a:lnTo>
                    <a:lnTo>
                      <a:pt x="297" y="165"/>
                    </a:lnTo>
                    <a:lnTo>
                      <a:pt x="288" y="167"/>
                    </a:lnTo>
                    <a:lnTo>
                      <a:pt x="280" y="168"/>
                    </a:lnTo>
                    <a:lnTo>
                      <a:pt x="270" y="170"/>
                    </a:lnTo>
                    <a:lnTo>
                      <a:pt x="261" y="172"/>
                    </a:lnTo>
                    <a:lnTo>
                      <a:pt x="254" y="175"/>
                    </a:lnTo>
                    <a:lnTo>
                      <a:pt x="247" y="179"/>
                    </a:lnTo>
                    <a:lnTo>
                      <a:pt x="242" y="183"/>
                    </a:lnTo>
                    <a:lnTo>
                      <a:pt x="237" y="191"/>
                    </a:lnTo>
                    <a:lnTo>
                      <a:pt x="233" y="199"/>
                    </a:lnTo>
                    <a:lnTo>
                      <a:pt x="232" y="209"/>
                    </a:lnTo>
                    <a:lnTo>
                      <a:pt x="233" y="222"/>
                    </a:lnTo>
                    <a:lnTo>
                      <a:pt x="236" y="229"/>
                    </a:lnTo>
                    <a:lnTo>
                      <a:pt x="239" y="237"/>
                    </a:lnTo>
                    <a:lnTo>
                      <a:pt x="240" y="243"/>
                    </a:lnTo>
                    <a:lnTo>
                      <a:pt x="242" y="252"/>
                    </a:lnTo>
                    <a:lnTo>
                      <a:pt x="242" y="259"/>
                    </a:lnTo>
                    <a:lnTo>
                      <a:pt x="243" y="266"/>
                    </a:lnTo>
                    <a:lnTo>
                      <a:pt x="243" y="275"/>
                    </a:lnTo>
                    <a:lnTo>
                      <a:pt x="243" y="283"/>
                    </a:lnTo>
                    <a:lnTo>
                      <a:pt x="237" y="286"/>
                    </a:lnTo>
                    <a:lnTo>
                      <a:pt x="232" y="289"/>
                    </a:lnTo>
                    <a:lnTo>
                      <a:pt x="227" y="291"/>
                    </a:lnTo>
                    <a:lnTo>
                      <a:pt x="221" y="293"/>
                    </a:lnTo>
                    <a:lnTo>
                      <a:pt x="216" y="294"/>
                    </a:lnTo>
                    <a:lnTo>
                      <a:pt x="209" y="297"/>
                    </a:lnTo>
                    <a:lnTo>
                      <a:pt x="202" y="300"/>
                    </a:lnTo>
                    <a:lnTo>
                      <a:pt x="195" y="300"/>
                    </a:lnTo>
                    <a:lnTo>
                      <a:pt x="189" y="302"/>
                    </a:lnTo>
                    <a:lnTo>
                      <a:pt x="182" y="303"/>
                    </a:lnTo>
                    <a:lnTo>
                      <a:pt x="175" y="303"/>
                    </a:lnTo>
                    <a:lnTo>
                      <a:pt x="169" y="303"/>
                    </a:lnTo>
                    <a:lnTo>
                      <a:pt x="162" y="303"/>
                    </a:lnTo>
                    <a:lnTo>
                      <a:pt x="155" y="303"/>
                    </a:lnTo>
                    <a:lnTo>
                      <a:pt x="149" y="303"/>
                    </a:lnTo>
                    <a:lnTo>
                      <a:pt x="143" y="299"/>
                    </a:lnTo>
                    <a:lnTo>
                      <a:pt x="140" y="293"/>
                    </a:lnTo>
                    <a:lnTo>
                      <a:pt x="140" y="285"/>
                    </a:lnTo>
                    <a:lnTo>
                      <a:pt x="142" y="276"/>
                    </a:lnTo>
                    <a:lnTo>
                      <a:pt x="144" y="268"/>
                    </a:lnTo>
                    <a:lnTo>
                      <a:pt x="147" y="260"/>
                    </a:lnTo>
                    <a:lnTo>
                      <a:pt x="149" y="252"/>
                    </a:lnTo>
                    <a:lnTo>
                      <a:pt x="149" y="243"/>
                    </a:lnTo>
                    <a:lnTo>
                      <a:pt x="149" y="235"/>
                    </a:lnTo>
                    <a:lnTo>
                      <a:pt x="146" y="229"/>
                    </a:lnTo>
                    <a:lnTo>
                      <a:pt x="143" y="224"/>
                    </a:lnTo>
                    <a:lnTo>
                      <a:pt x="139" y="220"/>
                    </a:lnTo>
                    <a:lnTo>
                      <a:pt x="136" y="217"/>
                    </a:lnTo>
                    <a:lnTo>
                      <a:pt x="130" y="214"/>
                    </a:lnTo>
                    <a:lnTo>
                      <a:pt x="126" y="211"/>
                    </a:lnTo>
                    <a:lnTo>
                      <a:pt x="121" y="210"/>
                    </a:lnTo>
                    <a:lnTo>
                      <a:pt x="116" y="209"/>
                    </a:lnTo>
                    <a:lnTo>
                      <a:pt x="110" y="208"/>
                    </a:lnTo>
                    <a:lnTo>
                      <a:pt x="105" y="208"/>
                    </a:lnTo>
                    <a:lnTo>
                      <a:pt x="99" y="206"/>
                    </a:lnTo>
                    <a:lnTo>
                      <a:pt x="93" y="206"/>
                    </a:lnTo>
                    <a:lnTo>
                      <a:pt x="87" y="207"/>
                    </a:lnTo>
                    <a:lnTo>
                      <a:pt x="81" y="206"/>
                    </a:lnTo>
                    <a:lnTo>
                      <a:pt x="75" y="207"/>
                    </a:lnTo>
                    <a:lnTo>
                      <a:pt x="70" y="207"/>
                    </a:lnTo>
                    <a:lnTo>
                      <a:pt x="62" y="209"/>
                    </a:lnTo>
                    <a:lnTo>
                      <a:pt x="56" y="212"/>
                    </a:lnTo>
                    <a:lnTo>
                      <a:pt x="51" y="216"/>
                    </a:lnTo>
                    <a:lnTo>
                      <a:pt x="46" y="219"/>
                    </a:lnTo>
                    <a:lnTo>
                      <a:pt x="41" y="224"/>
                    </a:lnTo>
                    <a:lnTo>
                      <a:pt x="37" y="229"/>
                    </a:lnTo>
                    <a:lnTo>
                      <a:pt x="34" y="234"/>
                    </a:lnTo>
                    <a:lnTo>
                      <a:pt x="29" y="241"/>
                    </a:lnTo>
                    <a:lnTo>
                      <a:pt x="30" y="248"/>
                    </a:lnTo>
                    <a:lnTo>
                      <a:pt x="31" y="253"/>
                    </a:lnTo>
                    <a:lnTo>
                      <a:pt x="32" y="260"/>
                    </a:lnTo>
                    <a:lnTo>
                      <a:pt x="35" y="266"/>
                    </a:lnTo>
                    <a:lnTo>
                      <a:pt x="37" y="272"/>
                    </a:lnTo>
                    <a:lnTo>
                      <a:pt x="42" y="279"/>
                    </a:lnTo>
                    <a:lnTo>
                      <a:pt x="43" y="284"/>
                    </a:lnTo>
                    <a:lnTo>
                      <a:pt x="45" y="289"/>
                    </a:lnTo>
                    <a:lnTo>
                      <a:pt x="49" y="296"/>
                    </a:lnTo>
                    <a:lnTo>
                      <a:pt x="50" y="303"/>
                    </a:lnTo>
                    <a:lnTo>
                      <a:pt x="50" y="309"/>
                    </a:lnTo>
                    <a:lnTo>
                      <a:pt x="50" y="316"/>
                    </a:lnTo>
                    <a:lnTo>
                      <a:pt x="49" y="321"/>
                    </a:lnTo>
                    <a:lnTo>
                      <a:pt x="47" y="326"/>
                    </a:lnTo>
                    <a:lnTo>
                      <a:pt x="41" y="333"/>
                    </a:lnTo>
                    <a:lnTo>
                      <a:pt x="35" y="339"/>
                    </a:lnTo>
                    <a:lnTo>
                      <a:pt x="32" y="341"/>
                    </a:lnTo>
                    <a:lnTo>
                      <a:pt x="30" y="343"/>
                    </a:lnTo>
                    <a:lnTo>
                      <a:pt x="25" y="345"/>
                    </a:lnTo>
                    <a:lnTo>
                      <a:pt x="21" y="348"/>
                    </a:lnTo>
                    <a:lnTo>
                      <a:pt x="17" y="349"/>
                    </a:lnTo>
                    <a:lnTo>
                      <a:pt x="12" y="350"/>
                    </a:lnTo>
                    <a:lnTo>
                      <a:pt x="7" y="353"/>
                    </a:lnTo>
                    <a:lnTo>
                      <a:pt x="0" y="354"/>
                    </a:lnTo>
                    <a:lnTo>
                      <a:pt x="0" y="19"/>
                    </a:lnTo>
                    <a:lnTo>
                      <a:pt x="12" y="31"/>
                    </a:lnTo>
                    <a:lnTo>
                      <a:pt x="14" y="34"/>
                    </a:lnTo>
                    <a:lnTo>
                      <a:pt x="16" y="39"/>
                    </a:lnTo>
                    <a:lnTo>
                      <a:pt x="18" y="43"/>
                    </a:lnTo>
                    <a:lnTo>
                      <a:pt x="17" y="47"/>
                    </a:lnTo>
                    <a:lnTo>
                      <a:pt x="16" y="51"/>
                    </a:lnTo>
                    <a:lnTo>
                      <a:pt x="16" y="56"/>
                    </a:lnTo>
                    <a:lnTo>
                      <a:pt x="16" y="60"/>
                    </a:lnTo>
                    <a:lnTo>
                      <a:pt x="14" y="64"/>
                    </a:lnTo>
                    <a:lnTo>
                      <a:pt x="13" y="68"/>
                    </a:lnTo>
                    <a:lnTo>
                      <a:pt x="12" y="73"/>
                    </a:lnTo>
                    <a:lnTo>
                      <a:pt x="11" y="78"/>
                    </a:lnTo>
                    <a:lnTo>
                      <a:pt x="10" y="82"/>
                    </a:lnTo>
                    <a:lnTo>
                      <a:pt x="9" y="87"/>
                    </a:lnTo>
                    <a:lnTo>
                      <a:pt x="9" y="92"/>
                    </a:lnTo>
                    <a:lnTo>
                      <a:pt x="8" y="97"/>
                    </a:lnTo>
                    <a:lnTo>
                      <a:pt x="9" y="102"/>
                    </a:lnTo>
                    <a:lnTo>
                      <a:pt x="12" y="107"/>
                    </a:lnTo>
                    <a:lnTo>
                      <a:pt x="16" y="112"/>
                    </a:lnTo>
                    <a:lnTo>
                      <a:pt x="19" y="118"/>
                    </a:lnTo>
                    <a:lnTo>
                      <a:pt x="27" y="122"/>
                    </a:lnTo>
                    <a:lnTo>
                      <a:pt x="33" y="126"/>
                    </a:lnTo>
                    <a:lnTo>
                      <a:pt x="40" y="128"/>
                    </a:lnTo>
                    <a:lnTo>
                      <a:pt x="48" y="128"/>
                    </a:lnTo>
                    <a:lnTo>
                      <a:pt x="56" y="129"/>
                    </a:lnTo>
                    <a:lnTo>
                      <a:pt x="61" y="127"/>
                    </a:lnTo>
                    <a:lnTo>
                      <a:pt x="65" y="127"/>
                    </a:lnTo>
                    <a:lnTo>
                      <a:pt x="70" y="126"/>
                    </a:lnTo>
                    <a:lnTo>
                      <a:pt x="76" y="126"/>
                    </a:lnTo>
                    <a:lnTo>
                      <a:pt x="81" y="124"/>
                    </a:lnTo>
                    <a:lnTo>
                      <a:pt x="87" y="124"/>
                    </a:lnTo>
                    <a:lnTo>
                      <a:pt x="92" y="123"/>
                    </a:lnTo>
                    <a:lnTo>
                      <a:pt x="98" y="121"/>
                    </a:lnTo>
                    <a:lnTo>
                      <a:pt x="103" y="121"/>
                    </a:lnTo>
                    <a:lnTo>
                      <a:pt x="107" y="119"/>
                    </a:lnTo>
                    <a:lnTo>
                      <a:pt x="112" y="116"/>
                    </a:lnTo>
                    <a:lnTo>
                      <a:pt x="117" y="114"/>
                    </a:lnTo>
                    <a:lnTo>
                      <a:pt x="122" y="110"/>
                    </a:lnTo>
                    <a:lnTo>
                      <a:pt x="125" y="106"/>
                    </a:lnTo>
                    <a:lnTo>
                      <a:pt x="128" y="101"/>
                    </a:lnTo>
                    <a:lnTo>
                      <a:pt x="131" y="96"/>
                    </a:lnTo>
                    <a:lnTo>
                      <a:pt x="135" y="91"/>
                    </a:lnTo>
                    <a:lnTo>
                      <a:pt x="136" y="85"/>
                    </a:lnTo>
                    <a:lnTo>
                      <a:pt x="136" y="81"/>
                    </a:lnTo>
                    <a:lnTo>
                      <a:pt x="136" y="76"/>
                    </a:lnTo>
                    <a:lnTo>
                      <a:pt x="134" y="71"/>
                    </a:lnTo>
                    <a:lnTo>
                      <a:pt x="133" y="67"/>
                    </a:lnTo>
                    <a:lnTo>
                      <a:pt x="131" y="62"/>
                    </a:lnTo>
                    <a:lnTo>
                      <a:pt x="128" y="56"/>
                    </a:lnTo>
                    <a:lnTo>
                      <a:pt x="126" y="52"/>
                    </a:lnTo>
                    <a:lnTo>
                      <a:pt x="124" y="47"/>
                    </a:lnTo>
                    <a:lnTo>
                      <a:pt x="122" y="43"/>
                    </a:lnTo>
                    <a:lnTo>
                      <a:pt x="119" y="38"/>
                    </a:lnTo>
                    <a:lnTo>
                      <a:pt x="118" y="33"/>
                    </a:lnTo>
                    <a:lnTo>
                      <a:pt x="118" y="28"/>
                    </a:lnTo>
                    <a:lnTo>
                      <a:pt x="118" y="22"/>
                    </a:lnTo>
                    <a:lnTo>
                      <a:pt x="118" y="18"/>
                    </a:lnTo>
                    <a:lnTo>
                      <a:pt x="122" y="13"/>
                    </a:lnTo>
                    <a:lnTo>
                      <a:pt x="127" y="11"/>
                    </a:lnTo>
                    <a:lnTo>
                      <a:pt x="130" y="9"/>
                    </a:lnTo>
                    <a:lnTo>
                      <a:pt x="136" y="8"/>
                    </a:lnTo>
                    <a:lnTo>
                      <a:pt x="140" y="6"/>
                    </a:lnTo>
                    <a:lnTo>
                      <a:pt x="145" y="4"/>
                    </a:lnTo>
                    <a:lnTo>
                      <a:pt x="151" y="3"/>
                    </a:lnTo>
                    <a:lnTo>
                      <a:pt x="156" y="4"/>
                    </a:lnTo>
                    <a:lnTo>
                      <a:pt x="163" y="1"/>
                    </a:lnTo>
                    <a:lnTo>
                      <a:pt x="169" y="2"/>
                    </a:lnTo>
                    <a:lnTo>
                      <a:pt x="174" y="1"/>
                    </a:lnTo>
                    <a:lnTo>
                      <a:pt x="180" y="2"/>
                    </a:lnTo>
                    <a:lnTo>
                      <a:pt x="186" y="1"/>
                    </a:lnTo>
                    <a:lnTo>
                      <a:pt x="192" y="0"/>
                    </a:lnTo>
                    <a:lnTo>
                      <a:pt x="198" y="0"/>
                    </a:lnTo>
                    <a:lnTo>
                      <a:pt x="203" y="0"/>
                    </a:lnTo>
                    <a:lnTo>
                      <a:pt x="202" y="8"/>
                    </a:lnTo>
                    <a:lnTo>
                      <a:pt x="203" y="15"/>
                    </a:lnTo>
                    <a:lnTo>
                      <a:pt x="204" y="24"/>
                    </a:lnTo>
                    <a:lnTo>
                      <a:pt x="205" y="33"/>
                    </a:lnTo>
                    <a:lnTo>
                      <a:pt x="207" y="41"/>
                    </a:lnTo>
                    <a:lnTo>
                      <a:pt x="211" y="49"/>
                    </a:lnTo>
                    <a:lnTo>
                      <a:pt x="212" y="57"/>
                    </a:lnTo>
                    <a:lnTo>
                      <a:pt x="217" y="65"/>
                    </a:lnTo>
                    <a:lnTo>
                      <a:pt x="219" y="68"/>
                    </a:lnTo>
                    <a:lnTo>
                      <a:pt x="224" y="72"/>
                    </a:lnTo>
                    <a:lnTo>
                      <a:pt x="228" y="76"/>
                    </a:lnTo>
                    <a:lnTo>
                      <a:pt x="234" y="79"/>
                    </a:lnTo>
                    <a:lnTo>
                      <a:pt x="241" y="82"/>
                    </a:lnTo>
                    <a:lnTo>
                      <a:pt x="248" y="82"/>
                    </a:lnTo>
                    <a:lnTo>
                      <a:pt x="254" y="83"/>
                    </a:lnTo>
                    <a:lnTo>
                      <a:pt x="261" y="80"/>
                    </a:lnTo>
                    <a:lnTo>
                      <a:pt x="267" y="78"/>
                    </a:lnTo>
                    <a:lnTo>
                      <a:pt x="273" y="74"/>
                    </a:lnTo>
                    <a:lnTo>
                      <a:pt x="280" y="71"/>
                    </a:lnTo>
                    <a:lnTo>
                      <a:pt x="286" y="67"/>
                    </a:lnTo>
                    <a:lnTo>
                      <a:pt x="292" y="64"/>
                    </a:lnTo>
                    <a:lnTo>
                      <a:pt x="298" y="61"/>
                    </a:lnTo>
                    <a:lnTo>
                      <a:pt x="305" y="62"/>
                    </a:lnTo>
                    <a:lnTo>
                      <a:pt x="313" y="63"/>
                    </a:lnTo>
                    <a:lnTo>
                      <a:pt x="316" y="67"/>
                    </a:lnTo>
                    <a:lnTo>
                      <a:pt x="318" y="71"/>
                    </a:lnTo>
                    <a:lnTo>
                      <a:pt x="320" y="74"/>
                    </a:lnTo>
                    <a:lnTo>
                      <a:pt x="322" y="80"/>
                    </a:lnTo>
                    <a:lnTo>
                      <a:pt x="323" y="85"/>
                    </a:lnTo>
                    <a:lnTo>
                      <a:pt x="326" y="90"/>
                    </a:lnTo>
                    <a:lnTo>
                      <a:pt x="329" y="94"/>
                    </a:lnTo>
                    <a:lnTo>
                      <a:pt x="328" y="100"/>
                    </a:lnTo>
                    <a:lnTo>
                      <a:pt x="329" y="105"/>
                    </a:lnTo>
                    <a:lnTo>
                      <a:pt x="331" y="110"/>
                    </a:lnTo>
                    <a:lnTo>
                      <a:pt x="332" y="115"/>
                    </a:lnTo>
                    <a:lnTo>
                      <a:pt x="333" y="121"/>
                    </a:lnTo>
                    <a:lnTo>
                      <a:pt x="334" y="126"/>
                    </a:lnTo>
                    <a:lnTo>
                      <a:pt x="334" y="131"/>
                    </a:lnTo>
                    <a:lnTo>
                      <a:pt x="335" y="137"/>
                    </a:lnTo>
                    <a:lnTo>
                      <a:pt x="336" y="142"/>
                    </a:lnTo>
                    <a:lnTo>
                      <a:pt x="335" y="147"/>
                    </a:lnTo>
                  </a:path>
                </a:pathLst>
              </a:custGeom>
              <a:grpFill/>
              <a:ln>
                <a:noFill/>
              </a:ln>
              <a:effectLst>
                <a:prstShdw prst="shdw17" dist="17961" dir="2700000">
                  <a:schemeClr val="bg1">
                    <a:gamma/>
                    <a:shade val="60000"/>
                    <a:invGamma/>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sp>
            <p:nvSpPr>
              <p:cNvPr id="30" name="Freeform 17"/>
              <p:cNvSpPr>
                <a:spLocks/>
              </p:cNvSpPr>
              <p:nvPr/>
            </p:nvSpPr>
            <p:spPr bwMode="grayWhite">
              <a:xfrm>
                <a:off x="274764" y="6323394"/>
                <a:ext cx="676275" cy="541338"/>
              </a:xfrm>
              <a:custGeom>
                <a:avLst/>
                <a:gdLst>
                  <a:gd name="T0" fmla="*/ 131 w 426"/>
                  <a:gd name="T1" fmla="*/ 340 h 341"/>
                  <a:gd name="T2" fmla="*/ 132 w 426"/>
                  <a:gd name="T3" fmla="*/ 311 h 341"/>
                  <a:gd name="T4" fmla="*/ 128 w 426"/>
                  <a:gd name="T5" fmla="*/ 290 h 341"/>
                  <a:gd name="T6" fmla="*/ 100 w 426"/>
                  <a:gd name="T7" fmla="*/ 265 h 341"/>
                  <a:gd name="T8" fmla="*/ 37 w 426"/>
                  <a:gd name="T9" fmla="*/ 249 h 341"/>
                  <a:gd name="T10" fmla="*/ 2 w 426"/>
                  <a:gd name="T11" fmla="*/ 210 h 341"/>
                  <a:gd name="T12" fmla="*/ 0 w 426"/>
                  <a:gd name="T13" fmla="*/ 174 h 341"/>
                  <a:gd name="T14" fmla="*/ 10 w 426"/>
                  <a:gd name="T15" fmla="*/ 150 h 341"/>
                  <a:gd name="T16" fmla="*/ 32 w 426"/>
                  <a:gd name="T17" fmla="*/ 135 h 341"/>
                  <a:gd name="T18" fmla="*/ 48 w 426"/>
                  <a:gd name="T19" fmla="*/ 136 h 341"/>
                  <a:gd name="T20" fmla="*/ 82 w 426"/>
                  <a:gd name="T21" fmla="*/ 142 h 341"/>
                  <a:gd name="T22" fmla="*/ 98 w 426"/>
                  <a:gd name="T23" fmla="*/ 145 h 341"/>
                  <a:gd name="T24" fmla="*/ 123 w 426"/>
                  <a:gd name="T25" fmla="*/ 146 h 341"/>
                  <a:gd name="T26" fmla="*/ 154 w 426"/>
                  <a:gd name="T27" fmla="*/ 136 h 341"/>
                  <a:gd name="T28" fmla="*/ 172 w 426"/>
                  <a:gd name="T29" fmla="*/ 117 h 341"/>
                  <a:gd name="T30" fmla="*/ 181 w 426"/>
                  <a:gd name="T31" fmla="*/ 103 h 341"/>
                  <a:gd name="T32" fmla="*/ 185 w 426"/>
                  <a:gd name="T33" fmla="*/ 91 h 341"/>
                  <a:gd name="T34" fmla="*/ 181 w 426"/>
                  <a:gd name="T35" fmla="*/ 75 h 341"/>
                  <a:gd name="T36" fmla="*/ 178 w 426"/>
                  <a:gd name="T37" fmla="*/ 57 h 341"/>
                  <a:gd name="T38" fmla="*/ 175 w 426"/>
                  <a:gd name="T39" fmla="*/ 41 h 341"/>
                  <a:gd name="T40" fmla="*/ 177 w 426"/>
                  <a:gd name="T41" fmla="*/ 23 h 341"/>
                  <a:gd name="T42" fmla="*/ 185 w 426"/>
                  <a:gd name="T43" fmla="*/ 4 h 341"/>
                  <a:gd name="T44" fmla="*/ 201 w 426"/>
                  <a:gd name="T45" fmla="*/ 0 h 341"/>
                  <a:gd name="T46" fmla="*/ 220 w 426"/>
                  <a:gd name="T47" fmla="*/ 0 h 341"/>
                  <a:gd name="T48" fmla="*/ 240 w 426"/>
                  <a:gd name="T49" fmla="*/ 4 h 341"/>
                  <a:gd name="T50" fmla="*/ 246 w 426"/>
                  <a:gd name="T51" fmla="*/ 7 h 341"/>
                  <a:gd name="T52" fmla="*/ 265 w 426"/>
                  <a:gd name="T53" fmla="*/ 16 h 341"/>
                  <a:gd name="T54" fmla="*/ 275 w 426"/>
                  <a:gd name="T55" fmla="*/ 25 h 341"/>
                  <a:gd name="T56" fmla="*/ 284 w 426"/>
                  <a:gd name="T57" fmla="*/ 37 h 341"/>
                  <a:gd name="T58" fmla="*/ 287 w 426"/>
                  <a:gd name="T59" fmla="*/ 58 h 341"/>
                  <a:gd name="T60" fmla="*/ 280 w 426"/>
                  <a:gd name="T61" fmla="*/ 80 h 341"/>
                  <a:gd name="T62" fmla="*/ 269 w 426"/>
                  <a:gd name="T63" fmla="*/ 101 h 341"/>
                  <a:gd name="T64" fmla="*/ 261 w 426"/>
                  <a:gd name="T65" fmla="*/ 132 h 341"/>
                  <a:gd name="T66" fmla="*/ 271 w 426"/>
                  <a:gd name="T67" fmla="*/ 157 h 341"/>
                  <a:gd name="T68" fmla="*/ 286 w 426"/>
                  <a:gd name="T69" fmla="*/ 171 h 341"/>
                  <a:gd name="T70" fmla="*/ 305 w 426"/>
                  <a:gd name="T71" fmla="*/ 181 h 341"/>
                  <a:gd name="T72" fmla="*/ 326 w 426"/>
                  <a:gd name="T73" fmla="*/ 185 h 341"/>
                  <a:gd name="T74" fmla="*/ 337 w 426"/>
                  <a:gd name="T75" fmla="*/ 186 h 341"/>
                  <a:gd name="T76" fmla="*/ 360 w 426"/>
                  <a:gd name="T77" fmla="*/ 188 h 341"/>
                  <a:gd name="T78" fmla="*/ 395 w 426"/>
                  <a:gd name="T79" fmla="*/ 190 h 341"/>
                  <a:gd name="T80" fmla="*/ 417 w 426"/>
                  <a:gd name="T81" fmla="*/ 208 h 341"/>
                  <a:gd name="T82" fmla="*/ 425 w 426"/>
                  <a:gd name="T83" fmla="*/ 246 h 341"/>
                  <a:gd name="T84" fmla="*/ 412 w 426"/>
                  <a:gd name="T85" fmla="*/ 300 h 341"/>
                  <a:gd name="T86" fmla="*/ 400 w 426"/>
                  <a:gd name="T87" fmla="*/ 329 h 341"/>
                  <a:gd name="T88" fmla="*/ 393 w 426"/>
                  <a:gd name="T89" fmla="*/ 334 h 341"/>
                  <a:gd name="T90" fmla="*/ 377 w 426"/>
                  <a:gd name="T91" fmla="*/ 339 h 341"/>
                  <a:gd name="T92" fmla="*/ 362 w 426"/>
                  <a:gd name="T93" fmla="*/ 338 h 341"/>
                  <a:gd name="T94" fmla="*/ 338 w 426"/>
                  <a:gd name="T95" fmla="*/ 331 h 341"/>
                  <a:gd name="T96" fmla="*/ 329 w 426"/>
                  <a:gd name="T97" fmla="*/ 327 h 341"/>
                  <a:gd name="T98" fmla="*/ 313 w 426"/>
                  <a:gd name="T99" fmla="*/ 322 h 341"/>
                  <a:gd name="T100" fmla="*/ 297 w 426"/>
                  <a:gd name="T101" fmla="*/ 317 h 341"/>
                  <a:gd name="T102" fmla="*/ 280 w 426"/>
                  <a:gd name="T103" fmla="*/ 315 h 341"/>
                  <a:gd name="T104" fmla="*/ 260 w 426"/>
                  <a:gd name="T105" fmla="*/ 324 h 341"/>
                  <a:gd name="T106" fmla="*/ 246 w 426"/>
                  <a:gd name="T107" fmla="*/ 340 h 341"/>
                  <a:gd name="T108" fmla="*/ 131 w 426"/>
                  <a:gd name="T109" fmla="*/ 340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426" h="341">
                    <a:moveTo>
                      <a:pt x="131" y="340"/>
                    </a:moveTo>
                    <a:lnTo>
                      <a:pt x="132" y="311"/>
                    </a:lnTo>
                    <a:lnTo>
                      <a:pt x="128" y="290"/>
                    </a:lnTo>
                    <a:lnTo>
                      <a:pt x="100" y="265"/>
                    </a:lnTo>
                    <a:lnTo>
                      <a:pt x="37" y="249"/>
                    </a:lnTo>
                    <a:lnTo>
                      <a:pt x="2" y="210"/>
                    </a:lnTo>
                    <a:lnTo>
                      <a:pt x="0" y="174"/>
                    </a:lnTo>
                    <a:lnTo>
                      <a:pt x="10" y="150"/>
                    </a:lnTo>
                    <a:lnTo>
                      <a:pt x="32" y="135"/>
                    </a:lnTo>
                    <a:lnTo>
                      <a:pt x="48" y="136"/>
                    </a:lnTo>
                    <a:lnTo>
                      <a:pt x="82" y="142"/>
                    </a:lnTo>
                    <a:lnTo>
                      <a:pt x="98" y="145"/>
                    </a:lnTo>
                    <a:lnTo>
                      <a:pt x="123" y="146"/>
                    </a:lnTo>
                    <a:lnTo>
                      <a:pt x="154" y="136"/>
                    </a:lnTo>
                    <a:lnTo>
                      <a:pt x="172" y="117"/>
                    </a:lnTo>
                    <a:lnTo>
                      <a:pt x="181" y="103"/>
                    </a:lnTo>
                    <a:lnTo>
                      <a:pt x="185" y="91"/>
                    </a:lnTo>
                    <a:lnTo>
                      <a:pt x="181" y="75"/>
                    </a:lnTo>
                    <a:lnTo>
                      <a:pt x="178" y="57"/>
                    </a:lnTo>
                    <a:lnTo>
                      <a:pt x="175" y="41"/>
                    </a:lnTo>
                    <a:lnTo>
                      <a:pt x="177" y="23"/>
                    </a:lnTo>
                    <a:lnTo>
                      <a:pt x="185" y="4"/>
                    </a:lnTo>
                    <a:lnTo>
                      <a:pt x="201" y="0"/>
                    </a:lnTo>
                    <a:lnTo>
                      <a:pt x="220" y="0"/>
                    </a:lnTo>
                    <a:lnTo>
                      <a:pt x="240" y="4"/>
                    </a:lnTo>
                    <a:lnTo>
                      <a:pt x="246" y="7"/>
                    </a:lnTo>
                    <a:lnTo>
                      <a:pt x="265" y="16"/>
                    </a:lnTo>
                    <a:lnTo>
                      <a:pt x="275" y="25"/>
                    </a:lnTo>
                    <a:lnTo>
                      <a:pt x="284" y="37"/>
                    </a:lnTo>
                    <a:lnTo>
                      <a:pt x="287" y="58"/>
                    </a:lnTo>
                    <a:lnTo>
                      <a:pt x="280" y="80"/>
                    </a:lnTo>
                    <a:lnTo>
                      <a:pt x="269" y="101"/>
                    </a:lnTo>
                    <a:lnTo>
                      <a:pt x="261" y="132"/>
                    </a:lnTo>
                    <a:lnTo>
                      <a:pt x="271" y="157"/>
                    </a:lnTo>
                    <a:lnTo>
                      <a:pt x="286" y="171"/>
                    </a:lnTo>
                    <a:lnTo>
                      <a:pt x="305" y="181"/>
                    </a:lnTo>
                    <a:lnTo>
                      <a:pt x="326" y="185"/>
                    </a:lnTo>
                    <a:lnTo>
                      <a:pt x="337" y="186"/>
                    </a:lnTo>
                    <a:lnTo>
                      <a:pt x="360" y="188"/>
                    </a:lnTo>
                    <a:lnTo>
                      <a:pt x="395" y="190"/>
                    </a:lnTo>
                    <a:lnTo>
                      <a:pt x="417" y="208"/>
                    </a:lnTo>
                    <a:lnTo>
                      <a:pt x="425" y="246"/>
                    </a:lnTo>
                    <a:lnTo>
                      <a:pt x="412" y="300"/>
                    </a:lnTo>
                    <a:lnTo>
                      <a:pt x="400" y="329"/>
                    </a:lnTo>
                    <a:lnTo>
                      <a:pt x="393" y="334"/>
                    </a:lnTo>
                    <a:lnTo>
                      <a:pt x="377" y="339"/>
                    </a:lnTo>
                    <a:lnTo>
                      <a:pt x="362" y="338"/>
                    </a:lnTo>
                    <a:lnTo>
                      <a:pt x="338" y="331"/>
                    </a:lnTo>
                    <a:lnTo>
                      <a:pt x="329" y="327"/>
                    </a:lnTo>
                    <a:lnTo>
                      <a:pt x="313" y="322"/>
                    </a:lnTo>
                    <a:lnTo>
                      <a:pt x="297" y="317"/>
                    </a:lnTo>
                    <a:lnTo>
                      <a:pt x="280" y="315"/>
                    </a:lnTo>
                    <a:lnTo>
                      <a:pt x="260" y="324"/>
                    </a:lnTo>
                    <a:lnTo>
                      <a:pt x="246" y="340"/>
                    </a:lnTo>
                    <a:lnTo>
                      <a:pt x="131" y="340"/>
                    </a:lnTo>
                  </a:path>
                </a:pathLst>
              </a:custGeom>
              <a:grpFill/>
              <a:ln>
                <a:noFill/>
              </a:ln>
              <a:effectLst>
                <a:prstShdw prst="shdw17" dist="17961" dir="2700000">
                  <a:schemeClr val="bg1">
                    <a:gamma/>
                    <a:shade val="60000"/>
                    <a:invGamma/>
                  </a:schemeClr>
                </a:prstShdw>
              </a:effectLst>
              <a:extLst>
                <a:ext uri="{91240B29-F687-4F45-9708-019B960494DF}">
                  <a14:hiddenLine xmlns:a14="http://schemas.microsoft.com/office/drawing/2010/main" w="9525" cap="rnd">
                    <a:solidFill>
                      <a:schemeClr val="tx1"/>
                    </a:solidFill>
                    <a:round/>
                    <a:headEnd/>
                    <a:tailEnd/>
                  </a14:hiddenLine>
                </a:ext>
              </a:extLst>
            </p:spPr>
            <p:txBody>
              <a:bodyPr/>
              <a:lstStyle/>
              <a:p>
                <a:endParaRPr lang="en-US"/>
              </a:p>
            </p:txBody>
          </p:sp>
        </p:grpSp>
      </p:grpSp>
      <p:sp>
        <p:nvSpPr>
          <p:cNvPr id="2" name="Title Placeholder 1"/>
          <p:cNvSpPr>
            <a:spLocks noGrp="1"/>
          </p:cNvSpPr>
          <p:nvPr>
            <p:ph type="title"/>
          </p:nvPr>
        </p:nvSpPr>
        <p:spPr>
          <a:xfrm>
            <a:off x="1593436" y="177800"/>
            <a:ext cx="9782801" cy="1239837"/>
          </a:xfrm>
          <a:prstGeom prst="rect">
            <a:avLst/>
          </a:prstGeom>
        </p:spPr>
        <p:txBody>
          <a:bodyPr vert="horz" lIns="91440" tIns="45720" rIns="91440" bIns="45720" rtlCol="0" anchor="b">
            <a:normAutofit/>
            <a:scene3d>
              <a:camera prst="orthographicFront"/>
              <a:lightRig rig="threePt" dir="t"/>
            </a:scene3d>
            <a:sp3d extrusionH="57150">
              <a:bevelT w="38100" h="38100"/>
            </a:sp3d>
          </a:bodyPr>
          <a:lstStyle/>
          <a:p>
            <a:r>
              <a:rPr lang="en-US" dirty="0"/>
              <a:t>Click to edit Master title style</a:t>
            </a:r>
            <a:endParaRPr dirty="0"/>
          </a:p>
        </p:txBody>
      </p:sp>
      <p:sp>
        <p:nvSpPr>
          <p:cNvPr id="3" name="Text Placeholder 2"/>
          <p:cNvSpPr>
            <a:spLocks noGrp="1"/>
          </p:cNvSpPr>
          <p:nvPr>
            <p:ph type="body" idx="1"/>
          </p:nvPr>
        </p:nvSpPr>
        <p:spPr>
          <a:xfrm>
            <a:off x="1593436" y="1600200"/>
            <a:ext cx="9782801" cy="45720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180250" y="6356351"/>
            <a:ext cx="1218883" cy="365125"/>
          </a:xfrm>
          <a:prstGeom prst="rect">
            <a:avLst/>
          </a:prstGeom>
        </p:spPr>
        <p:txBody>
          <a:bodyPr vert="horz" lIns="91440" tIns="45720" rIns="91440" bIns="45720" rtlCol="0" anchor="ctr"/>
          <a:lstStyle>
            <a:lvl1pPr algn="l">
              <a:defRPr sz="1200" cap="all" baseline="0">
                <a:solidFill>
                  <a:schemeClr val="tx1"/>
                </a:solidFill>
              </a:defRPr>
            </a:lvl1pPr>
          </a:lstStyle>
          <a:p>
            <a:fld id="{5A4F0574-43A3-46A0-8870-1B2305CBE5B3}" type="datetime1">
              <a:rPr lang="en-US" smtClean="0"/>
              <a:pPr/>
              <a:t>8/14/2019</a:t>
            </a:fld>
            <a:endParaRPr lang="en-US" dirty="0"/>
          </a:p>
        </p:txBody>
      </p:sp>
      <p:sp>
        <p:nvSpPr>
          <p:cNvPr id="5" name="Footer Placeholder 4"/>
          <p:cNvSpPr>
            <a:spLocks noGrp="1"/>
          </p:cNvSpPr>
          <p:nvPr>
            <p:ph type="ftr" sz="quarter" idx="3"/>
          </p:nvPr>
        </p:nvSpPr>
        <p:spPr>
          <a:xfrm>
            <a:off x="6595933" y="6356351"/>
            <a:ext cx="3974065" cy="365125"/>
          </a:xfrm>
          <a:prstGeom prst="rect">
            <a:avLst/>
          </a:prstGeom>
        </p:spPr>
        <p:txBody>
          <a:bodyPr vert="horz" lIns="91440" tIns="45720" rIns="91440" bIns="45720" rtlCol="0" anchor="ctr"/>
          <a:lstStyle>
            <a:lvl1pPr algn="ctr">
              <a:defRPr sz="1200" cap="all" baseline="0">
                <a:solidFill>
                  <a:schemeClr val="tx1"/>
                </a:solidFill>
              </a:defRPr>
            </a:lvl1pPr>
          </a:lstStyle>
          <a:p>
            <a:r>
              <a:rPr lang="en-US"/>
              <a:t>Add a footer</a:t>
            </a:r>
            <a:endParaRPr lang="en-US" dirty="0"/>
          </a:p>
        </p:txBody>
      </p:sp>
      <p:sp>
        <p:nvSpPr>
          <p:cNvPr id="6" name="Slide Number Placeholder 5"/>
          <p:cNvSpPr>
            <a:spLocks noGrp="1"/>
          </p:cNvSpPr>
          <p:nvPr>
            <p:ph type="sldNum" sz="quarter" idx="4"/>
          </p:nvPr>
        </p:nvSpPr>
        <p:spPr>
          <a:xfrm>
            <a:off x="10766796" y="6356351"/>
            <a:ext cx="609441" cy="365125"/>
          </a:xfrm>
          <a:prstGeom prst="rect">
            <a:avLst/>
          </a:prstGeom>
        </p:spPr>
        <p:txBody>
          <a:bodyPr vert="horz" lIns="91440" tIns="45720" rIns="91440" bIns="45720" rtlCol="0" anchor="ctr"/>
          <a:lstStyle>
            <a:lvl1pPr algn="r">
              <a:defRPr sz="1200" cap="all" baseline="0">
                <a:solidFill>
                  <a:schemeClr val="tx1"/>
                </a:solidFill>
              </a:defRPr>
            </a:lvl1pPr>
          </a:lstStyle>
          <a:p>
            <a:fld id="{7DC1BBB0-96F0-4077-A278-0F3FB5C104D3}" type="slidenum">
              <a:rPr lang="en-US" smtClean="0"/>
              <a:pPr/>
              <a:t>‹#›</a:t>
            </a:fld>
            <a:endParaRPr lang="en-US"/>
          </a:p>
        </p:txBody>
      </p:sp>
    </p:spTree>
    <p:extLst>
      <p:ext uri="{BB962C8B-B14F-4D97-AF65-F5344CB8AC3E}">
        <p14:creationId xmlns:p14="http://schemas.microsoft.com/office/powerpoint/2010/main" val="1092331606"/>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600" b="1" kern="1200" cap="none" spc="0">
          <a:ln w="22225">
            <a:solidFill>
              <a:schemeClr val="tx2"/>
            </a:solidFill>
            <a:prstDash val="solid"/>
          </a:ln>
          <a:solidFill>
            <a:schemeClr val="tx2"/>
          </a:solidFill>
          <a:effectLst>
            <a:outerShdw blurRad="38100" dist="38100" dir="2700000" algn="tl">
              <a:srgbClr val="000000">
                <a:alpha val="43137"/>
              </a:srgbClr>
            </a:outerShdw>
          </a:effectLst>
          <a:latin typeface="+mj-lt"/>
          <a:ea typeface="+mj-ea"/>
          <a:cs typeface="+mj-cs"/>
        </a:defRPr>
      </a:lvl1pPr>
    </p:titleStyle>
    <p:bodyStyle>
      <a:lvl1pPr marL="246888" indent="-246888" algn="l" defTabSz="914400" rtl="0" eaLnBrk="1" latinLnBrk="0" hangingPunct="1">
        <a:lnSpc>
          <a:spcPct val="90000"/>
        </a:lnSpc>
        <a:spcBef>
          <a:spcPts val="1400"/>
        </a:spcBef>
        <a:buClr>
          <a:schemeClr val="tx2"/>
        </a:buClr>
        <a:buFont typeface="Euphemia" pitchFamily="34" charset="0"/>
        <a:buChar char="›"/>
        <a:defRPr sz="2800" kern="1200">
          <a:solidFill>
            <a:schemeClr val="tx1"/>
          </a:solidFill>
          <a:effectLst>
            <a:outerShdw blurRad="38100" dist="38100" dir="2700000" algn="tl">
              <a:srgbClr val="000000">
                <a:alpha val="43137"/>
              </a:srgbClr>
            </a:outerShdw>
          </a:effectLst>
          <a:latin typeface="+mn-lt"/>
          <a:ea typeface="+mn-ea"/>
          <a:cs typeface="+mn-cs"/>
        </a:defRPr>
      </a:lvl1pPr>
      <a:lvl2pPr marL="612648" indent="-246888" algn="l" defTabSz="914400" rtl="0" eaLnBrk="1" latinLnBrk="0" hangingPunct="1">
        <a:lnSpc>
          <a:spcPct val="90000"/>
        </a:lnSpc>
        <a:spcBef>
          <a:spcPts val="600"/>
        </a:spcBef>
        <a:buClr>
          <a:schemeClr val="tx2"/>
        </a:buClr>
        <a:buFont typeface="Euphemia" pitchFamily="34" charset="0"/>
        <a:buChar char="–"/>
        <a:defRPr sz="2400" kern="1200">
          <a:solidFill>
            <a:schemeClr val="tx1"/>
          </a:solidFill>
          <a:effectLst>
            <a:outerShdw blurRad="38100" dist="38100" dir="2700000" algn="tl">
              <a:srgbClr val="000000">
                <a:alpha val="43137"/>
              </a:srgbClr>
            </a:outerShdw>
          </a:effectLst>
          <a:latin typeface="+mn-lt"/>
          <a:ea typeface="+mn-ea"/>
          <a:cs typeface="+mn-cs"/>
        </a:defRPr>
      </a:lvl2pPr>
      <a:lvl3pPr marL="978408" indent="-246888" algn="l" defTabSz="914400" rtl="0" eaLnBrk="1" latinLnBrk="0" hangingPunct="1">
        <a:lnSpc>
          <a:spcPct val="90000"/>
        </a:lnSpc>
        <a:spcBef>
          <a:spcPts val="600"/>
        </a:spcBef>
        <a:buClr>
          <a:schemeClr val="tx2"/>
        </a:buClr>
        <a:buFont typeface="Euphemia" pitchFamily="34" charset="0"/>
        <a:buChar char="›"/>
        <a:defRPr sz="2000" kern="1200">
          <a:solidFill>
            <a:schemeClr val="tx1"/>
          </a:solidFill>
          <a:effectLst>
            <a:outerShdw blurRad="38100" dist="38100" dir="2700000" algn="tl">
              <a:srgbClr val="000000">
                <a:alpha val="43137"/>
              </a:srgbClr>
            </a:outerShdw>
          </a:effectLst>
          <a:latin typeface="+mn-lt"/>
          <a:ea typeface="+mn-ea"/>
          <a:cs typeface="+mn-cs"/>
        </a:defRPr>
      </a:lvl3pPr>
      <a:lvl4pPr marL="1344168" indent="-246888" algn="l" defTabSz="914400" rtl="0" eaLnBrk="1" latinLnBrk="0" hangingPunct="1">
        <a:lnSpc>
          <a:spcPct val="90000"/>
        </a:lnSpc>
        <a:spcBef>
          <a:spcPts val="600"/>
        </a:spcBef>
        <a:buClr>
          <a:schemeClr val="tx2"/>
        </a:buClr>
        <a:buFont typeface="Arial" pitchFamily="34" charset="0"/>
        <a:buChar char="–"/>
        <a:defRPr sz="1800" kern="1200">
          <a:solidFill>
            <a:schemeClr val="tx1"/>
          </a:solidFill>
          <a:effectLst>
            <a:outerShdw blurRad="38100" dist="38100" dir="2700000" algn="tl">
              <a:srgbClr val="000000">
                <a:alpha val="43137"/>
              </a:srgbClr>
            </a:outerShdw>
          </a:effectLst>
          <a:latin typeface="+mn-lt"/>
          <a:ea typeface="+mn-ea"/>
          <a:cs typeface="+mn-cs"/>
        </a:defRPr>
      </a:lvl4pPr>
      <a:lvl5pPr marL="1709928" indent="-246888" algn="l" defTabSz="914400" rtl="0" eaLnBrk="1" latinLnBrk="0" hangingPunct="1">
        <a:lnSpc>
          <a:spcPct val="90000"/>
        </a:lnSpc>
        <a:spcBef>
          <a:spcPts val="600"/>
        </a:spcBef>
        <a:buClr>
          <a:schemeClr val="tx2"/>
        </a:buClr>
        <a:buFont typeface="Euphemia" pitchFamily="34" charset="0"/>
        <a:buChar char="›"/>
        <a:defRPr sz="1800" kern="1200">
          <a:solidFill>
            <a:schemeClr val="tx1"/>
          </a:solidFill>
          <a:effectLst>
            <a:outerShdw blurRad="38100" dist="38100" dir="2700000" algn="tl">
              <a:srgbClr val="000000">
                <a:alpha val="43137"/>
              </a:srgbClr>
            </a:outerShdw>
          </a:effectLst>
          <a:latin typeface="+mn-lt"/>
          <a:ea typeface="+mn-ea"/>
          <a:cs typeface="+mn-cs"/>
        </a:defRPr>
      </a:lvl5pPr>
      <a:lvl6pPr marL="2075688" indent="-246888" algn="l" defTabSz="914400" rtl="0" eaLnBrk="1" latinLnBrk="0" hangingPunct="1">
        <a:lnSpc>
          <a:spcPct val="90000"/>
        </a:lnSpc>
        <a:spcBef>
          <a:spcPts val="600"/>
        </a:spcBef>
        <a:buClr>
          <a:schemeClr val="tx2"/>
        </a:buClr>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Clr>
          <a:schemeClr val="tx2"/>
        </a:buClr>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Clr>
          <a:schemeClr val="tx2"/>
        </a:buClr>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Clr>
          <a:schemeClr val="tx2"/>
        </a:buClr>
        <a:buFont typeface="Euphemia" pitchFamily="34" charset="0"/>
        <a:buChar char="›"/>
        <a:defRPr sz="18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guide id="3" pos="100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428669" y="2895600"/>
            <a:ext cx="8329031" cy="1828800"/>
          </a:xfrm>
        </p:spPr>
        <p:txBody>
          <a:bodyPr/>
          <a:lstStyle/>
          <a:p>
            <a:r>
              <a:rPr lang="en-US" dirty="0"/>
              <a:t>Dynamic Presentations – Part 2</a:t>
            </a:r>
          </a:p>
        </p:txBody>
      </p:sp>
      <p:sp>
        <p:nvSpPr>
          <p:cNvPr id="2" name="Subtitle 1"/>
          <p:cNvSpPr>
            <a:spLocks noGrp="1"/>
          </p:cNvSpPr>
          <p:nvPr>
            <p:ph type="subTitle" idx="1"/>
          </p:nvPr>
        </p:nvSpPr>
        <p:spPr>
          <a:xfrm>
            <a:off x="2428669" y="4903715"/>
            <a:ext cx="7516442" cy="1116085"/>
          </a:xfrm>
        </p:spPr>
        <p:txBody>
          <a:bodyPr>
            <a:normAutofit fontScale="92500" lnSpcReduction="20000"/>
          </a:bodyPr>
          <a:lstStyle/>
          <a:p>
            <a:r>
              <a:rPr lang="en-US" dirty="0"/>
              <a:t>Bob Marshall, MD MPH MISM FAAFP</a:t>
            </a:r>
            <a:br>
              <a:rPr lang="en-US" dirty="0"/>
            </a:br>
            <a:r>
              <a:rPr lang="en-US" dirty="0"/>
              <a:t>Program Director, DoD/MAMC Clinical Informatics Fellowship</a:t>
            </a:r>
          </a:p>
        </p:txBody>
      </p:sp>
      <p:pic>
        <p:nvPicPr>
          <p:cNvPr id="5" name="Picture 4" descr="A person wearing a hat&#10;&#10;Description automatically generated">
            <a:extLst>
              <a:ext uri="{FF2B5EF4-FFF2-40B4-BE49-F238E27FC236}">
                <a16:creationId xmlns:a16="http://schemas.microsoft.com/office/drawing/2014/main" id="{099447ED-44A8-4DF2-821C-1ACC39D238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21445" y="8467"/>
            <a:ext cx="2707818" cy="2707818"/>
          </a:xfrm>
          <a:prstGeom prst="rect">
            <a:avLst/>
          </a:prstGeom>
        </p:spPr>
      </p:pic>
    </p:spTree>
    <p:extLst>
      <p:ext uri="{BB962C8B-B14F-4D97-AF65-F5344CB8AC3E}">
        <p14:creationId xmlns:p14="http://schemas.microsoft.com/office/powerpoint/2010/main" val="2589818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E4623-AC59-4A5C-850E-F688C0870C0A}"/>
              </a:ext>
            </a:extLst>
          </p:cNvPr>
          <p:cNvSpPr>
            <a:spLocks noGrp="1"/>
          </p:cNvSpPr>
          <p:nvPr>
            <p:ph type="title"/>
          </p:nvPr>
        </p:nvSpPr>
        <p:spPr/>
        <p:txBody>
          <a:bodyPr/>
          <a:lstStyle/>
          <a:p>
            <a:r>
              <a:rPr lang="en-US" dirty="0"/>
              <a:t>White space</a:t>
            </a:r>
          </a:p>
        </p:txBody>
      </p:sp>
      <p:sp>
        <p:nvSpPr>
          <p:cNvPr id="3" name="Content Placeholder 2">
            <a:extLst>
              <a:ext uri="{FF2B5EF4-FFF2-40B4-BE49-F238E27FC236}">
                <a16:creationId xmlns:a16="http://schemas.microsoft.com/office/drawing/2014/main" id="{7BD4C105-9769-4F55-8D04-BCF6071B65F7}"/>
              </a:ext>
            </a:extLst>
          </p:cNvPr>
          <p:cNvSpPr>
            <a:spLocks noGrp="1"/>
          </p:cNvSpPr>
          <p:nvPr>
            <p:ph idx="1"/>
          </p:nvPr>
        </p:nvSpPr>
        <p:spPr/>
        <p:txBody>
          <a:bodyPr/>
          <a:lstStyle/>
          <a:p>
            <a:r>
              <a:rPr lang="en-US" dirty="0"/>
              <a:t>White space is the open space surrounding items of interest</a:t>
            </a:r>
          </a:p>
          <a:p>
            <a:r>
              <a:rPr lang="en-US" dirty="0"/>
              <a:t>Including a healthy amount of white space sharpens viewers’ focus by isolating elements</a:t>
            </a:r>
          </a:p>
          <a:p>
            <a:endParaRPr lang="en-US" dirty="0"/>
          </a:p>
        </p:txBody>
      </p:sp>
      <p:pic>
        <p:nvPicPr>
          <p:cNvPr id="4" name="Picture 3">
            <a:extLst>
              <a:ext uri="{FF2B5EF4-FFF2-40B4-BE49-F238E27FC236}">
                <a16:creationId xmlns:a16="http://schemas.microsoft.com/office/drawing/2014/main" id="{06C4E560-32CF-4D03-9FFC-3FFD41488A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10362" y="3505200"/>
            <a:ext cx="4642934" cy="3276600"/>
          </a:xfrm>
          <a:prstGeom prst="rect">
            <a:avLst/>
          </a:prstGeom>
        </p:spPr>
      </p:pic>
    </p:spTree>
    <p:extLst>
      <p:ext uri="{BB962C8B-B14F-4D97-AF65-F5344CB8AC3E}">
        <p14:creationId xmlns:p14="http://schemas.microsoft.com/office/powerpoint/2010/main" val="3906517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99C05-35D7-4627-950F-45792001FF13}"/>
              </a:ext>
            </a:extLst>
          </p:cNvPr>
          <p:cNvSpPr>
            <a:spLocks noGrp="1"/>
          </p:cNvSpPr>
          <p:nvPr>
            <p:ph type="title"/>
          </p:nvPr>
        </p:nvSpPr>
        <p:spPr/>
        <p:txBody>
          <a:bodyPr/>
          <a:lstStyle/>
          <a:p>
            <a:r>
              <a:rPr lang="en-US" dirty="0"/>
              <a:t>Hierarchy</a:t>
            </a:r>
          </a:p>
        </p:txBody>
      </p:sp>
      <p:sp>
        <p:nvSpPr>
          <p:cNvPr id="3" name="Content Placeholder 2">
            <a:extLst>
              <a:ext uri="{FF2B5EF4-FFF2-40B4-BE49-F238E27FC236}">
                <a16:creationId xmlns:a16="http://schemas.microsoft.com/office/drawing/2014/main" id="{3A56841B-DD68-4083-A0C0-E3F754EF60D1}"/>
              </a:ext>
            </a:extLst>
          </p:cNvPr>
          <p:cNvSpPr>
            <a:spLocks noGrp="1"/>
          </p:cNvSpPr>
          <p:nvPr>
            <p:ph idx="1"/>
          </p:nvPr>
        </p:nvSpPr>
        <p:spPr/>
        <p:txBody>
          <a:bodyPr/>
          <a:lstStyle/>
          <a:p>
            <a:r>
              <a:rPr lang="en-US" dirty="0"/>
              <a:t>A clear visual hierarchy allows viewers to quickly ascertain a slide’s most important elements</a:t>
            </a:r>
          </a:p>
          <a:p>
            <a:endParaRPr lang="en-US" dirty="0"/>
          </a:p>
        </p:txBody>
      </p:sp>
      <p:pic>
        <p:nvPicPr>
          <p:cNvPr id="4" name="Picture 3">
            <a:extLst>
              <a:ext uri="{FF2B5EF4-FFF2-40B4-BE49-F238E27FC236}">
                <a16:creationId xmlns:a16="http://schemas.microsoft.com/office/drawing/2014/main" id="{2EC4A870-485D-4BF6-A176-BDFDF09A8A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82206" y="2590800"/>
            <a:ext cx="5473231" cy="4114800"/>
          </a:xfrm>
          <a:prstGeom prst="rect">
            <a:avLst/>
          </a:prstGeom>
        </p:spPr>
      </p:pic>
    </p:spTree>
    <p:extLst>
      <p:ext uri="{BB962C8B-B14F-4D97-AF65-F5344CB8AC3E}">
        <p14:creationId xmlns:p14="http://schemas.microsoft.com/office/powerpoint/2010/main" val="2689929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E7E2FF-6CA6-405A-9DA4-1C56ACCA62A2}"/>
              </a:ext>
            </a:extLst>
          </p:cNvPr>
          <p:cNvSpPr>
            <a:spLocks noGrp="1"/>
          </p:cNvSpPr>
          <p:nvPr>
            <p:ph type="title"/>
          </p:nvPr>
        </p:nvSpPr>
        <p:spPr/>
        <p:txBody>
          <a:bodyPr/>
          <a:lstStyle/>
          <a:p>
            <a:r>
              <a:rPr lang="en-US" dirty="0"/>
              <a:t>Unity</a:t>
            </a:r>
          </a:p>
        </p:txBody>
      </p:sp>
      <p:sp>
        <p:nvSpPr>
          <p:cNvPr id="3" name="Content Placeholder 2">
            <a:extLst>
              <a:ext uri="{FF2B5EF4-FFF2-40B4-BE49-F238E27FC236}">
                <a16:creationId xmlns:a16="http://schemas.microsoft.com/office/drawing/2014/main" id="{408027D4-F1F7-453A-86FE-4C543B9F21AA}"/>
              </a:ext>
            </a:extLst>
          </p:cNvPr>
          <p:cNvSpPr>
            <a:spLocks noGrp="1"/>
          </p:cNvSpPr>
          <p:nvPr>
            <p:ph idx="1"/>
          </p:nvPr>
        </p:nvSpPr>
        <p:spPr/>
        <p:txBody>
          <a:bodyPr/>
          <a:lstStyle/>
          <a:p>
            <a:r>
              <a:rPr lang="en-US" dirty="0"/>
              <a:t>Slides with visual unity look as though the same person created them and make your message feel cohesive </a:t>
            </a:r>
          </a:p>
          <a:p>
            <a:r>
              <a:rPr lang="en-US" dirty="0"/>
              <a:t>You can achieve this through consistent type styles, color, image treatment, and element placement throughout the slide deck</a:t>
            </a:r>
          </a:p>
        </p:txBody>
      </p:sp>
      <p:pic>
        <p:nvPicPr>
          <p:cNvPr id="4" name="Picture 3">
            <a:extLst>
              <a:ext uri="{FF2B5EF4-FFF2-40B4-BE49-F238E27FC236}">
                <a16:creationId xmlns:a16="http://schemas.microsoft.com/office/drawing/2014/main" id="{3EFD1A11-2D7E-4EA9-8CBC-A3BB3DC86A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51212" y="3955552"/>
            <a:ext cx="7008812" cy="2604495"/>
          </a:xfrm>
          <a:prstGeom prst="rect">
            <a:avLst/>
          </a:prstGeom>
        </p:spPr>
      </p:pic>
    </p:spTree>
    <p:extLst>
      <p:ext uri="{BB962C8B-B14F-4D97-AF65-F5344CB8AC3E}">
        <p14:creationId xmlns:p14="http://schemas.microsoft.com/office/powerpoint/2010/main" val="1420880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9B43A-5A87-443D-A68F-2DE7E42F1996}"/>
              </a:ext>
            </a:extLst>
          </p:cNvPr>
          <p:cNvSpPr>
            <a:spLocks noGrp="1"/>
          </p:cNvSpPr>
          <p:nvPr>
            <p:ph type="title"/>
          </p:nvPr>
        </p:nvSpPr>
        <p:spPr/>
        <p:txBody>
          <a:bodyPr/>
          <a:lstStyle/>
          <a:p>
            <a:r>
              <a:rPr lang="en-US" dirty="0"/>
              <a:t>Presentation Tools – Other Options</a:t>
            </a:r>
          </a:p>
        </p:txBody>
      </p:sp>
      <p:sp>
        <p:nvSpPr>
          <p:cNvPr id="3" name="Content Placeholder 2">
            <a:extLst>
              <a:ext uri="{FF2B5EF4-FFF2-40B4-BE49-F238E27FC236}">
                <a16:creationId xmlns:a16="http://schemas.microsoft.com/office/drawing/2014/main" id="{9430CEC3-AA42-4D8D-9B77-2F903F369E8B}"/>
              </a:ext>
            </a:extLst>
          </p:cNvPr>
          <p:cNvSpPr>
            <a:spLocks noGrp="1"/>
          </p:cNvSpPr>
          <p:nvPr>
            <p:ph idx="1"/>
          </p:nvPr>
        </p:nvSpPr>
        <p:spPr>
          <a:xfrm>
            <a:off x="1593436" y="1600200"/>
            <a:ext cx="9782801" cy="4800600"/>
          </a:xfrm>
        </p:spPr>
        <p:txBody>
          <a:bodyPr>
            <a:normAutofit fontScale="92500" lnSpcReduction="20000"/>
          </a:bodyPr>
          <a:lstStyle/>
          <a:p>
            <a:r>
              <a:rPr lang="en-US" dirty="0"/>
              <a:t>The best presenters tend to show rather than tell, creating opportunities to engage and persuade</a:t>
            </a:r>
          </a:p>
          <a:p>
            <a:r>
              <a:rPr lang="en-US" dirty="0"/>
              <a:t>They feature fresh, exciting information </a:t>
            </a:r>
          </a:p>
          <a:p>
            <a:r>
              <a:rPr lang="en-US" dirty="0"/>
              <a:t>By soliciting feedback and helping listeners feel ownership of the ideas under discussion, they inspire audiences and ultimately create a bond with them </a:t>
            </a:r>
          </a:p>
          <a:p>
            <a:r>
              <a:rPr lang="en-US" dirty="0"/>
              <a:t>Great presentation tools should: </a:t>
            </a:r>
          </a:p>
          <a:p>
            <a:pPr lvl="1"/>
            <a:r>
              <a:rPr lang="en-US" dirty="0"/>
              <a:t>have the necessary elements to support questions and intellectual digression</a:t>
            </a:r>
          </a:p>
          <a:p>
            <a:pPr lvl="1"/>
            <a:r>
              <a:rPr lang="en-US" dirty="0"/>
              <a:t>allow as little or as much data to be presented per idea to communicate effectively</a:t>
            </a:r>
          </a:p>
          <a:p>
            <a:pPr lvl="1"/>
            <a:r>
              <a:rPr lang="en-US" dirty="0"/>
              <a:t>should discourage the user from accidentally or intentionally “suffocating key data and conclusions” with what Edward Tufte describes as “</a:t>
            </a:r>
            <a:r>
              <a:rPr lang="en-US" dirty="0" err="1"/>
              <a:t>Chartjunk</a:t>
            </a:r>
            <a:r>
              <a:rPr lang="en-US" dirty="0"/>
              <a:t>.”</a:t>
            </a:r>
          </a:p>
          <a:p>
            <a:endParaRPr lang="en-US" dirty="0"/>
          </a:p>
        </p:txBody>
      </p:sp>
    </p:spTree>
    <p:extLst>
      <p:ext uri="{BB962C8B-B14F-4D97-AF65-F5344CB8AC3E}">
        <p14:creationId xmlns:p14="http://schemas.microsoft.com/office/powerpoint/2010/main" val="4250668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62B94-7EF5-41BB-9B78-A8BFE5E23872}"/>
              </a:ext>
            </a:extLst>
          </p:cNvPr>
          <p:cNvSpPr>
            <a:spLocks noGrp="1"/>
          </p:cNvSpPr>
          <p:nvPr>
            <p:ph type="title"/>
          </p:nvPr>
        </p:nvSpPr>
        <p:spPr/>
        <p:txBody>
          <a:bodyPr/>
          <a:lstStyle/>
          <a:p>
            <a:r>
              <a:rPr lang="en-US" dirty="0"/>
              <a:t>Some Other Presentation Tools</a:t>
            </a:r>
          </a:p>
        </p:txBody>
      </p:sp>
      <p:sp>
        <p:nvSpPr>
          <p:cNvPr id="3" name="Content Placeholder 2">
            <a:extLst>
              <a:ext uri="{FF2B5EF4-FFF2-40B4-BE49-F238E27FC236}">
                <a16:creationId xmlns:a16="http://schemas.microsoft.com/office/drawing/2014/main" id="{BE405CF9-E421-4266-BF6F-DA82CFEFCBCC}"/>
              </a:ext>
            </a:extLst>
          </p:cNvPr>
          <p:cNvSpPr>
            <a:spLocks noGrp="1"/>
          </p:cNvSpPr>
          <p:nvPr>
            <p:ph idx="1"/>
          </p:nvPr>
        </p:nvSpPr>
        <p:spPr/>
        <p:txBody>
          <a:bodyPr/>
          <a:lstStyle/>
          <a:p>
            <a:r>
              <a:rPr lang="en-US" dirty="0"/>
              <a:t>Prezi</a:t>
            </a:r>
          </a:p>
          <a:p>
            <a:r>
              <a:rPr lang="en-US" dirty="0" err="1"/>
              <a:t>Zoho</a:t>
            </a:r>
            <a:r>
              <a:rPr lang="en-US" dirty="0"/>
              <a:t> Show</a:t>
            </a:r>
          </a:p>
          <a:p>
            <a:r>
              <a:rPr lang="en-US" dirty="0" err="1"/>
              <a:t>SlideCaptain</a:t>
            </a:r>
            <a:endParaRPr lang="en-US" dirty="0"/>
          </a:p>
          <a:p>
            <a:r>
              <a:rPr lang="en-US" dirty="0" err="1"/>
              <a:t>Plotly</a:t>
            </a:r>
            <a:r>
              <a:rPr lang="en-US" dirty="0"/>
              <a:t> (Interactive graphs)</a:t>
            </a:r>
          </a:p>
          <a:p>
            <a:r>
              <a:rPr lang="en-US" dirty="0"/>
              <a:t>Document Sharing Platforms</a:t>
            </a:r>
          </a:p>
          <a:p>
            <a:pPr lvl="1"/>
            <a:r>
              <a:rPr lang="en-US" dirty="0"/>
              <a:t>Google Docs</a:t>
            </a:r>
          </a:p>
          <a:p>
            <a:pPr lvl="1"/>
            <a:r>
              <a:rPr lang="en-US" dirty="0"/>
              <a:t>Dropbox</a:t>
            </a:r>
          </a:p>
          <a:p>
            <a:pPr lvl="1"/>
            <a:r>
              <a:rPr lang="en-US" dirty="0"/>
              <a:t>OneDrive</a:t>
            </a:r>
          </a:p>
        </p:txBody>
      </p:sp>
    </p:spTree>
    <p:extLst>
      <p:ext uri="{BB962C8B-B14F-4D97-AF65-F5344CB8AC3E}">
        <p14:creationId xmlns:p14="http://schemas.microsoft.com/office/powerpoint/2010/main" val="388161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AA337ED-0FDF-48A8-A35E-E359D0866C06}"/>
              </a:ext>
            </a:extLst>
          </p:cNvPr>
          <p:cNvSpPr>
            <a:spLocks noGrp="1"/>
          </p:cNvSpPr>
          <p:nvPr>
            <p:ph type="title"/>
          </p:nvPr>
        </p:nvSpPr>
        <p:spPr>
          <a:xfrm>
            <a:off x="1952776" y="3581400"/>
            <a:ext cx="8283272" cy="2654064"/>
          </a:xfrm>
        </p:spPr>
        <p:txBody>
          <a:bodyPr/>
          <a:lstStyle/>
          <a:p>
            <a:r>
              <a:rPr lang="en-US" dirty="0">
                <a:effectLst>
                  <a:outerShdw blurRad="38100" dist="38100" dir="2700000" algn="tl">
                    <a:srgbClr val="000000">
                      <a:alpha val="43137"/>
                    </a:srgbClr>
                  </a:outerShdw>
                </a:effectLst>
              </a:rPr>
              <a:t>Authentic Presentations Take Practice</a:t>
            </a:r>
          </a:p>
        </p:txBody>
      </p:sp>
      <p:pic>
        <p:nvPicPr>
          <p:cNvPr id="3" name="Picture 2" descr="A close up of text on a black background&#10;&#10;Description automatically generated">
            <a:extLst>
              <a:ext uri="{FF2B5EF4-FFF2-40B4-BE49-F238E27FC236}">
                <a16:creationId xmlns:a16="http://schemas.microsoft.com/office/drawing/2014/main" id="{DEF27042-1348-4F16-B4E7-02DBE9092F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3012" y="457200"/>
            <a:ext cx="7347090" cy="3276600"/>
          </a:xfrm>
          <a:prstGeom prst="rect">
            <a:avLst/>
          </a:prstGeom>
          <a:ln>
            <a:noFill/>
          </a:ln>
          <a:effectLst>
            <a:softEdge rad="112500"/>
          </a:effectLst>
        </p:spPr>
      </p:pic>
    </p:spTree>
    <p:extLst>
      <p:ext uri="{BB962C8B-B14F-4D97-AF65-F5344CB8AC3E}">
        <p14:creationId xmlns:p14="http://schemas.microsoft.com/office/powerpoint/2010/main" val="821061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237BA-9182-4880-99CA-9EFEBB9D4CAC}"/>
              </a:ext>
            </a:extLst>
          </p:cNvPr>
          <p:cNvSpPr>
            <a:spLocks noGrp="1"/>
          </p:cNvSpPr>
          <p:nvPr>
            <p:ph type="title"/>
          </p:nvPr>
        </p:nvSpPr>
        <p:spPr/>
        <p:txBody>
          <a:bodyPr/>
          <a:lstStyle/>
          <a:p>
            <a:r>
              <a:rPr lang="en-US" dirty="0"/>
              <a:t>Being Authentic                            1 of 3</a:t>
            </a:r>
          </a:p>
        </p:txBody>
      </p:sp>
      <p:sp>
        <p:nvSpPr>
          <p:cNvPr id="3" name="Content Placeholder 2">
            <a:extLst>
              <a:ext uri="{FF2B5EF4-FFF2-40B4-BE49-F238E27FC236}">
                <a16:creationId xmlns:a16="http://schemas.microsoft.com/office/drawing/2014/main" id="{F85EBA57-15F6-42CE-A56F-DB62549F5154}"/>
              </a:ext>
            </a:extLst>
          </p:cNvPr>
          <p:cNvSpPr>
            <a:spLocks noGrp="1"/>
          </p:cNvSpPr>
          <p:nvPr>
            <p:ph idx="1"/>
          </p:nvPr>
        </p:nvSpPr>
        <p:spPr/>
        <p:txBody>
          <a:bodyPr>
            <a:normAutofit/>
          </a:bodyPr>
          <a:lstStyle/>
          <a:p>
            <a:r>
              <a:rPr lang="en-US" dirty="0"/>
              <a:t>Lots of us fall into the “smart” trap when presenting: </a:t>
            </a:r>
          </a:p>
          <a:p>
            <a:pPr lvl="1"/>
            <a:r>
              <a:rPr lang="en-US" dirty="0"/>
              <a:t>we work so hard to be polished and articulate that we overcompensate and come across as flat, boring, and egg-headed </a:t>
            </a:r>
          </a:p>
          <a:p>
            <a:r>
              <a:rPr lang="en-US" dirty="0"/>
              <a:t>We’ve all certainly heard (and suffered through) talks like this</a:t>
            </a:r>
          </a:p>
          <a:p>
            <a:r>
              <a:rPr lang="en-US" dirty="0"/>
              <a:t>So how is it that great communicators manage to engage and entertain their audiences while sounding smart? </a:t>
            </a:r>
          </a:p>
          <a:p>
            <a:pPr lvl="1"/>
            <a:r>
              <a:rPr lang="en-US" dirty="0"/>
              <a:t>They’re open and sincere</a:t>
            </a:r>
          </a:p>
        </p:txBody>
      </p:sp>
    </p:spTree>
    <p:extLst>
      <p:ext uri="{BB962C8B-B14F-4D97-AF65-F5344CB8AC3E}">
        <p14:creationId xmlns:p14="http://schemas.microsoft.com/office/powerpoint/2010/main" val="2816962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F6685-2E4C-4523-80E1-11DCE6052E4D}"/>
              </a:ext>
            </a:extLst>
          </p:cNvPr>
          <p:cNvSpPr>
            <a:spLocks noGrp="1"/>
          </p:cNvSpPr>
          <p:nvPr>
            <p:ph type="title"/>
          </p:nvPr>
        </p:nvSpPr>
        <p:spPr/>
        <p:txBody>
          <a:bodyPr/>
          <a:lstStyle/>
          <a:p>
            <a:r>
              <a:rPr lang="en-US" dirty="0"/>
              <a:t>Being Authentic                            2 of 3</a:t>
            </a:r>
          </a:p>
        </p:txBody>
      </p:sp>
      <p:sp>
        <p:nvSpPr>
          <p:cNvPr id="3" name="Content Placeholder 2">
            <a:extLst>
              <a:ext uri="{FF2B5EF4-FFF2-40B4-BE49-F238E27FC236}">
                <a16:creationId xmlns:a16="http://schemas.microsoft.com/office/drawing/2014/main" id="{47F45ACF-245A-41D6-8464-FD45345AF7B8}"/>
              </a:ext>
            </a:extLst>
          </p:cNvPr>
          <p:cNvSpPr>
            <a:spLocks noGrp="1"/>
          </p:cNvSpPr>
          <p:nvPr>
            <p:ph idx="1"/>
          </p:nvPr>
        </p:nvSpPr>
        <p:spPr/>
        <p:txBody>
          <a:bodyPr/>
          <a:lstStyle/>
          <a:p>
            <a:r>
              <a:rPr lang="en-US" dirty="0"/>
              <a:t>We all have different personalities, of course</a:t>
            </a:r>
          </a:p>
          <a:p>
            <a:r>
              <a:rPr lang="en-US" dirty="0"/>
              <a:t>Whether you’re boisterous or quiet, be yourself</a:t>
            </a:r>
          </a:p>
          <a:p>
            <a:r>
              <a:rPr lang="en-US" dirty="0"/>
              <a:t>If you really love what you do, for example, let your enthusiasm show</a:t>
            </a:r>
          </a:p>
          <a:p>
            <a:r>
              <a:rPr lang="en-US" dirty="0"/>
              <a:t>It takes practice to be natural in front of a group</a:t>
            </a:r>
          </a:p>
          <a:p>
            <a:r>
              <a:rPr lang="en-US" dirty="0"/>
              <a:t>When you rehearse, think carefully about your stance and your gestures</a:t>
            </a:r>
          </a:p>
        </p:txBody>
      </p:sp>
    </p:spTree>
    <p:extLst>
      <p:ext uri="{BB962C8B-B14F-4D97-AF65-F5344CB8AC3E}">
        <p14:creationId xmlns:p14="http://schemas.microsoft.com/office/powerpoint/2010/main" val="2381034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5B049-2E06-4ACE-B129-4F50241D1C70}"/>
              </a:ext>
            </a:extLst>
          </p:cNvPr>
          <p:cNvSpPr>
            <a:spLocks noGrp="1"/>
          </p:cNvSpPr>
          <p:nvPr>
            <p:ph type="title"/>
          </p:nvPr>
        </p:nvSpPr>
        <p:spPr/>
        <p:txBody>
          <a:bodyPr/>
          <a:lstStyle/>
          <a:p>
            <a:r>
              <a:rPr lang="en-US" dirty="0"/>
              <a:t>Being Authentic                            3 of 3</a:t>
            </a:r>
          </a:p>
        </p:txBody>
      </p:sp>
      <p:sp>
        <p:nvSpPr>
          <p:cNvPr id="3" name="Content Placeholder 2">
            <a:extLst>
              <a:ext uri="{FF2B5EF4-FFF2-40B4-BE49-F238E27FC236}">
                <a16:creationId xmlns:a16="http://schemas.microsoft.com/office/drawing/2014/main" id="{FB6FC00B-7683-46E8-B065-0B28A16B5F37}"/>
              </a:ext>
            </a:extLst>
          </p:cNvPr>
          <p:cNvSpPr>
            <a:spLocks noGrp="1"/>
          </p:cNvSpPr>
          <p:nvPr>
            <p:ph idx="1"/>
          </p:nvPr>
        </p:nvSpPr>
        <p:spPr/>
        <p:txBody>
          <a:bodyPr>
            <a:normAutofit lnSpcReduction="10000"/>
          </a:bodyPr>
          <a:lstStyle/>
          <a:p>
            <a:r>
              <a:rPr lang="en-US" dirty="0"/>
              <a:t>Use your physical expression to its fullest by:</a:t>
            </a:r>
          </a:p>
          <a:p>
            <a:pPr lvl="1"/>
            <a:r>
              <a:rPr lang="en-US" sz="2800" dirty="0"/>
              <a:t>Peeling yourself away from your slides</a:t>
            </a:r>
          </a:p>
          <a:p>
            <a:pPr lvl="1"/>
            <a:r>
              <a:rPr lang="en-US" sz="2800" dirty="0"/>
              <a:t>Opening up your posture</a:t>
            </a:r>
          </a:p>
          <a:p>
            <a:pPr lvl="1"/>
            <a:r>
              <a:rPr lang="en-US" sz="2800" dirty="0"/>
              <a:t>Using gestures to amplify what you’re saying</a:t>
            </a:r>
          </a:p>
          <a:p>
            <a:pPr lvl="1"/>
            <a:endParaRPr lang="en-US" sz="2800" dirty="0"/>
          </a:p>
          <a:p>
            <a:r>
              <a:rPr lang="en-US" dirty="0"/>
              <a:t>It’s easy to get caught up in what the audience thinks about you</a:t>
            </a:r>
          </a:p>
          <a:p>
            <a:r>
              <a:rPr lang="en-US" dirty="0"/>
              <a:t>Audiences are more gracious than you’d think, especially if you’ve earned their trust by being yourself — and showing them that you’re comfortable in your own skin</a:t>
            </a:r>
            <a:endParaRPr lang="en-US" sz="5400" dirty="0"/>
          </a:p>
        </p:txBody>
      </p:sp>
    </p:spTree>
    <p:extLst>
      <p:ext uri="{BB962C8B-B14F-4D97-AF65-F5344CB8AC3E}">
        <p14:creationId xmlns:p14="http://schemas.microsoft.com/office/powerpoint/2010/main" val="37324780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B68DD91-D6CD-4026-BCA4-386D0B000933}"/>
              </a:ext>
            </a:extLst>
          </p:cNvPr>
          <p:cNvSpPr>
            <a:spLocks noGrp="1"/>
          </p:cNvSpPr>
          <p:nvPr>
            <p:ph type="title"/>
          </p:nvPr>
        </p:nvSpPr>
        <p:spPr>
          <a:xfrm>
            <a:off x="2132012" y="228600"/>
            <a:ext cx="9372599" cy="2654064"/>
          </a:xfrm>
        </p:spPr>
        <p:txBody>
          <a:bodyPr>
            <a:normAutofit/>
          </a:bodyPr>
          <a:lstStyle/>
          <a:p>
            <a:r>
              <a:rPr lang="en-US" dirty="0">
                <a:effectLst>
                  <a:outerShdw blurRad="38100" dist="38100" dir="2700000" algn="tl">
                    <a:srgbClr val="000000">
                      <a:alpha val="43137"/>
                    </a:srgbClr>
                  </a:outerShdw>
                </a:effectLst>
              </a:rPr>
              <a:t>Create a Conversation – Applicable to both meetings and conferences</a:t>
            </a:r>
          </a:p>
        </p:txBody>
      </p:sp>
      <p:pic>
        <p:nvPicPr>
          <p:cNvPr id="3" name="Picture 2">
            <a:extLst>
              <a:ext uri="{FF2B5EF4-FFF2-40B4-BE49-F238E27FC236}">
                <a16:creationId xmlns:a16="http://schemas.microsoft.com/office/drawing/2014/main" id="{37D95B20-8AA3-4F5F-8A64-CE184E1806BE}"/>
              </a:ext>
            </a:extLst>
          </p:cNvPr>
          <p:cNvPicPr>
            <a:picLocks noChangeAspect="1"/>
          </p:cNvPicPr>
          <p:nvPr/>
        </p:nvPicPr>
        <p:blipFill rotWithShape="1">
          <a:blip r:embed="rId2">
            <a:extLst>
              <a:ext uri="{28A0092B-C50C-407E-A947-70E740481C1C}">
                <a14:useLocalDpi xmlns:a14="http://schemas.microsoft.com/office/drawing/2010/main" val="0"/>
              </a:ext>
            </a:extLst>
          </a:blip>
          <a:srcRect t="17505"/>
          <a:stretch/>
        </p:blipFill>
        <p:spPr>
          <a:xfrm>
            <a:off x="3051176" y="2997200"/>
            <a:ext cx="6086472" cy="3708400"/>
          </a:xfrm>
          <a:prstGeom prst="rect">
            <a:avLst/>
          </a:prstGeom>
          <a:ln>
            <a:noFill/>
          </a:ln>
          <a:effectLst>
            <a:softEdge rad="112500"/>
          </a:effectLst>
        </p:spPr>
      </p:pic>
    </p:spTree>
    <p:extLst>
      <p:ext uri="{BB962C8B-B14F-4D97-AF65-F5344CB8AC3E}">
        <p14:creationId xmlns:p14="http://schemas.microsoft.com/office/powerpoint/2010/main" val="2404854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Learning Objectives</a:t>
            </a:r>
          </a:p>
        </p:txBody>
      </p:sp>
      <p:sp>
        <p:nvSpPr>
          <p:cNvPr id="14" name="Content Placeholder 13"/>
          <p:cNvSpPr>
            <a:spLocks noGrp="1"/>
          </p:cNvSpPr>
          <p:nvPr>
            <p:ph idx="1"/>
          </p:nvPr>
        </p:nvSpPr>
        <p:spPr/>
        <p:txBody>
          <a:bodyPr/>
          <a:lstStyle/>
          <a:p>
            <a:pPr lvl="0"/>
            <a:r>
              <a:rPr lang="en-US" dirty="0"/>
              <a:t>Passing the Glance Test</a:t>
            </a:r>
          </a:p>
          <a:p>
            <a:pPr lvl="0"/>
            <a:r>
              <a:rPr lang="en-US" dirty="0"/>
              <a:t>Applying Design Elements to Your Slides</a:t>
            </a:r>
          </a:p>
          <a:p>
            <a:pPr lvl="0"/>
            <a:r>
              <a:rPr lang="en-US" dirty="0"/>
              <a:t>Authentic Presentations Take Practice</a:t>
            </a:r>
          </a:p>
          <a:p>
            <a:pPr lvl="0"/>
            <a:r>
              <a:rPr lang="en-US" dirty="0"/>
              <a:t>Create a Conversation</a:t>
            </a:r>
          </a:p>
          <a:p>
            <a:pPr lvl="0"/>
            <a:r>
              <a:rPr lang="en-US" dirty="0"/>
              <a:t>Giving Data-Heavy Presentations</a:t>
            </a:r>
          </a:p>
          <a:p>
            <a:pPr lvl="0"/>
            <a:r>
              <a:rPr lang="en-US" dirty="0"/>
              <a:t>Giving Webinars</a:t>
            </a:r>
          </a:p>
        </p:txBody>
      </p:sp>
    </p:spTree>
    <p:extLst>
      <p:ext uri="{BB962C8B-B14F-4D97-AF65-F5344CB8AC3E}">
        <p14:creationId xmlns:p14="http://schemas.microsoft.com/office/powerpoint/2010/main" val="3306924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A741D-46B1-4D4E-9C1F-EED2E438DF98}"/>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20D86894-0BEC-4875-8003-C76AB90E9FC0}"/>
              </a:ext>
            </a:extLst>
          </p:cNvPr>
          <p:cNvSpPr>
            <a:spLocks noGrp="1"/>
          </p:cNvSpPr>
          <p:nvPr>
            <p:ph idx="1"/>
          </p:nvPr>
        </p:nvSpPr>
        <p:spPr/>
        <p:txBody>
          <a:bodyPr>
            <a:normAutofit/>
          </a:bodyPr>
          <a:lstStyle/>
          <a:p>
            <a:r>
              <a:rPr lang="en-US" dirty="0"/>
              <a:t>Group intelligence typically trumps individual intelligence</a:t>
            </a:r>
          </a:p>
          <a:p>
            <a:r>
              <a:rPr lang="en-US" dirty="0"/>
              <a:t>Relying entirely on one-way presentation makes for boring meetings/conferences</a:t>
            </a:r>
          </a:p>
          <a:p>
            <a:r>
              <a:rPr lang="en-US" dirty="0"/>
              <a:t>No one wants to sit and listen to another person present for hours on end</a:t>
            </a:r>
          </a:p>
          <a:p>
            <a:r>
              <a:rPr lang="en-US" dirty="0"/>
              <a:t>People want to ask questions and to provide their own insights</a:t>
            </a:r>
          </a:p>
          <a:p>
            <a:r>
              <a:rPr lang="en-US" dirty="0"/>
              <a:t>They want to problem-solve and debate</a:t>
            </a:r>
          </a:p>
        </p:txBody>
      </p:sp>
    </p:spTree>
    <p:extLst>
      <p:ext uri="{BB962C8B-B14F-4D97-AF65-F5344CB8AC3E}">
        <p14:creationId xmlns:p14="http://schemas.microsoft.com/office/powerpoint/2010/main" val="680352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51300-8646-4C03-A182-2E796FD16506}"/>
              </a:ext>
            </a:extLst>
          </p:cNvPr>
          <p:cNvSpPr>
            <a:spLocks noGrp="1"/>
          </p:cNvSpPr>
          <p:nvPr>
            <p:ph type="title"/>
          </p:nvPr>
        </p:nvSpPr>
        <p:spPr/>
        <p:txBody>
          <a:bodyPr/>
          <a:lstStyle/>
          <a:p>
            <a:r>
              <a:rPr lang="en-US" dirty="0"/>
              <a:t>First Step</a:t>
            </a:r>
          </a:p>
        </p:txBody>
      </p:sp>
      <p:sp>
        <p:nvSpPr>
          <p:cNvPr id="3" name="Content Placeholder 2">
            <a:extLst>
              <a:ext uri="{FF2B5EF4-FFF2-40B4-BE49-F238E27FC236}">
                <a16:creationId xmlns:a16="http://schemas.microsoft.com/office/drawing/2014/main" id="{709AA8B5-AF68-40C8-A80F-D85A81AF4CF8}"/>
              </a:ext>
            </a:extLst>
          </p:cNvPr>
          <p:cNvSpPr>
            <a:spLocks noGrp="1"/>
          </p:cNvSpPr>
          <p:nvPr>
            <p:ph idx="1"/>
          </p:nvPr>
        </p:nvSpPr>
        <p:spPr/>
        <p:txBody>
          <a:bodyPr>
            <a:normAutofit/>
          </a:bodyPr>
          <a:lstStyle/>
          <a:p>
            <a:r>
              <a:rPr lang="en-US" dirty="0"/>
              <a:t>Draft presentation materials in careful partnership with important members of the audience. </a:t>
            </a:r>
          </a:p>
          <a:p>
            <a:r>
              <a:rPr lang="en-US" dirty="0"/>
              <a:t>Often the best way to start problem-solving is simply to have an initial discussion with everyone involved and get their thoughts on the issues and potential outcomes in play</a:t>
            </a:r>
          </a:p>
          <a:p>
            <a:pPr lvl="1"/>
            <a:r>
              <a:rPr lang="en-US" dirty="0"/>
              <a:t>In lieu of such a discussion, an LNA can suffice to identify important topics to cover</a:t>
            </a:r>
          </a:p>
          <a:p>
            <a:r>
              <a:rPr lang="en-US" dirty="0"/>
              <a:t>This helps surface the broadest array of topics and allows everyone to feel heard and included</a:t>
            </a:r>
          </a:p>
        </p:txBody>
      </p:sp>
    </p:spTree>
    <p:extLst>
      <p:ext uri="{BB962C8B-B14F-4D97-AF65-F5344CB8AC3E}">
        <p14:creationId xmlns:p14="http://schemas.microsoft.com/office/powerpoint/2010/main" val="1002946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1561F-96A9-45CA-8672-137E74BA3432}"/>
              </a:ext>
            </a:extLst>
          </p:cNvPr>
          <p:cNvSpPr>
            <a:spLocks noGrp="1"/>
          </p:cNvSpPr>
          <p:nvPr>
            <p:ph type="title"/>
          </p:nvPr>
        </p:nvSpPr>
        <p:spPr/>
        <p:txBody>
          <a:bodyPr/>
          <a:lstStyle/>
          <a:p>
            <a:r>
              <a:rPr lang="en-US" dirty="0"/>
              <a:t>Second Step</a:t>
            </a:r>
          </a:p>
        </p:txBody>
      </p:sp>
      <p:sp>
        <p:nvSpPr>
          <p:cNvPr id="3" name="Content Placeholder 2">
            <a:extLst>
              <a:ext uri="{FF2B5EF4-FFF2-40B4-BE49-F238E27FC236}">
                <a16:creationId xmlns:a16="http://schemas.microsoft.com/office/drawing/2014/main" id="{CCAEB72B-9068-4649-A949-41389566FE69}"/>
              </a:ext>
            </a:extLst>
          </p:cNvPr>
          <p:cNvSpPr>
            <a:spLocks noGrp="1"/>
          </p:cNvSpPr>
          <p:nvPr>
            <p:ph idx="1"/>
          </p:nvPr>
        </p:nvSpPr>
        <p:spPr/>
        <p:txBody>
          <a:bodyPr>
            <a:normAutofit/>
          </a:bodyPr>
          <a:lstStyle/>
          <a:p>
            <a:r>
              <a:rPr lang="en-US" dirty="0"/>
              <a:t>Design a presentation that invites insight and discussion. </a:t>
            </a:r>
          </a:p>
          <a:p>
            <a:r>
              <a:rPr lang="en-US" dirty="0"/>
              <a:t>For most meetings/conferences, you want presentations that have enough detail to be read and understood in advance </a:t>
            </a:r>
          </a:p>
          <a:p>
            <a:r>
              <a:rPr lang="en-US" dirty="0"/>
              <a:t>You want to include key insights on most pages, along with call-out questions for discussion to keep readers thinking critically about the issues in play</a:t>
            </a:r>
          </a:p>
          <a:p>
            <a:r>
              <a:rPr lang="en-US" dirty="0"/>
              <a:t>Finally, use “punchline first” (aka BLUF) communication</a:t>
            </a:r>
          </a:p>
        </p:txBody>
      </p:sp>
    </p:spTree>
    <p:extLst>
      <p:ext uri="{BB962C8B-B14F-4D97-AF65-F5344CB8AC3E}">
        <p14:creationId xmlns:p14="http://schemas.microsoft.com/office/powerpoint/2010/main" val="275873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A2CE8-0674-4FE4-9190-5DCE60E5E333}"/>
              </a:ext>
            </a:extLst>
          </p:cNvPr>
          <p:cNvSpPr>
            <a:spLocks noGrp="1"/>
          </p:cNvSpPr>
          <p:nvPr>
            <p:ph type="title"/>
          </p:nvPr>
        </p:nvSpPr>
        <p:spPr/>
        <p:txBody>
          <a:bodyPr/>
          <a:lstStyle/>
          <a:p>
            <a:r>
              <a:rPr lang="en-US" dirty="0"/>
              <a:t>Third Step</a:t>
            </a:r>
          </a:p>
        </p:txBody>
      </p:sp>
      <p:sp>
        <p:nvSpPr>
          <p:cNvPr id="3" name="Content Placeholder 2">
            <a:extLst>
              <a:ext uri="{FF2B5EF4-FFF2-40B4-BE49-F238E27FC236}">
                <a16:creationId xmlns:a16="http://schemas.microsoft.com/office/drawing/2014/main" id="{CA2F1132-9E99-49F3-90AA-B5CC2EBBC6D9}"/>
              </a:ext>
            </a:extLst>
          </p:cNvPr>
          <p:cNvSpPr>
            <a:spLocks noGrp="1"/>
          </p:cNvSpPr>
          <p:nvPr>
            <p:ph idx="1"/>
          </p:nvPr>
        </p:nvSpPr>
        <p:spPr/>
        <p:txBody>
          <a:bodyPr>
            <a:normAutofit/>
          </a:bodyPr>
          <a:lstStyle/>
          <a:p>
            <a:r>
              <a:rPr lang="en-US" dirty="0"/>
              <a:t>Send the “final” materials well in advance of any group discussion and require a pre-read</a:t>
            </a:r>
          </a:p>
          <a:p>
            <a:r>
              <a:rPr lang="en-US" dirty="0"/>
              <a:t>If you show up to a meeting/conference with a warm deck that no one has seen, most thoughtful people will spend their time trying to read and absorb it, even if you’re describing the material in detail in person</a:t>
            </a:r>
          </a:p>
          <a:p>
            <a:r>
              <a:rPr lang="en-US" dirty="0"/>
              <a:t>This is particularly true of introverts and others who prefer time to absorb information before speaking about it and drawing their own conclusions</a:t>
            </a:r>
          </a:p>
        </p:txBody>
      </p:sp>
    </p:spTree>
    <p:extLst>
      <p:ext uri="{BB962C8B-B14F-4D97-AF65-F5344CB8AC3E}">
        <p14:creationId xmlns:p14="http://schemas.microsoft.com/office/powerpoint/2010/main" val="3726746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D7C8B-2BE5-436B-AD5D-71396D99CD3D}"/>
              </a:ext>
            </a:extLst>
          </p:cNvPr>
          <p:cNvSpPr>
            <a:spLocks noGrp="1"/>
          </p:cNvSpPr>
          <p:nvPr>
            <p:ph type="title"/>
          </p:nvPr>
        </p:nvSpPr>
        <p:spPr/>
        <p:txBody>
          <a:bodyPr/>
          <a:lstStyle/>
          <a:p>
            <a:r>
              <a:rPr lang="en-US" dirty="0"/>
              <a:t>Fourth Step</a:t>
            </a:r>
          </a:p>
        </p:txBody>
      </p:sp>
      <p:sp>
        <p:nvSpPr>
          <p:cNvPr id="3" name="Content Placeholder 2">
            <a:extLst>
              <a:ext uri="{FF2B5EF4-FFF2-40B4-BE49-F238E27FC236}">
                <a16:creationId xmlns:a16="http://schemas.microsoft.com/office/drawing/2014/main" id="{32617C2B-F0A1-4FB3-A37E-5D7E209FD401}"/>
              </a:ext>
            </a:extLst>
          </p:cNvPr>
          <p:cNvSpPr>
            <a:spLocks noGrp="1"/>
          </p:cNvSpPr>
          <p:nvPr>
            <p:ph idx="1"/>
          </p:nvPr>
        </p:nvSpPr>
        <p:spPr/>
        <p:txBody>
          <a:bodyPr/>
          <a:lstStyle/>
          <a:p>
            <a:r>
              <a:rPr lang="en-US" dirty="0"/>
              <a:t>Avoid marching through any document page-by-page or slide-by-slide</a:t>
            </a:r>
          </a:p>
          <a:p>
            <a:r>
              <a:rPr lang="en-US" dirty="0"/>
              <a:t>If everyone has prepared, they will be more informed—but they’ll also disengage if you then try to painstakingly read every word</a:t>
            </a:r>
          </a:p>
          <a:p>
            <a:r>
              <a:rPr lang="en-US" dirty="0"/>
              <a:t>The presentation or document you’ve routed then becomes a reference for points of conversation</a:t>
            </a:r>
          </a:p>
          <a:p>
            <a:r>
              <a:rPr lang="en-US" dirty="0"/>
              <a:t>You can focus on the concepts and lead the conversation rather than give a lecture</a:t>
            </a:r>
          </a:p>
        </p:txBody>
      </p:sp>
    </p:spTree>
    <p:extLst>
      <p:ext uri="{BB962C8B-B14F-4D97-AF65-F5344CB8AC3E}">
        <p14:creationId xmlns:p14="http://schemas.microsoft.com/office/powerpoint/2010/main" val="2682218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EEC5D-DB47-4EE4-B6D3-1EB8D50E0016}"/>
              </a:ext>
            </a:extLst>
          </p:cNvPr>
          <p:cNvSpPr>
            <a:spLocks noGrp="1"/>
          </p:cNvSpPr>
          <p:nvPr>
            <p:ph type="title"/>
          </p:nvPr>
        </p:nvSpPr>
        <p:spPr/>
        <p:txBody>
          <a:bodyPr/>
          <a:lstStyle/>
          <a:p>
            <a:r>
              <a:rPr lang="en-US" dirty="0"/>
              <a:t>Fifth Step – for meetings or group table conferences</a:t>
            </a:r>
          </a:p>
        </p:txBody>
      </p:sp>
      <p:sp>
        <p:nvSpPr>
          <p:cNvPr id="3" name="Content Placeholder 2">
            <a:extLst>
              <a:ext uri="{FF2B5EF4-FFF2-40B4-BE49-F238E27FC236}">
                <a16:creationId xmlns:a16="http://schemas.microsoft.com/office/drawing/2014/main" id="{4C9A5821-8FA9-492C-BDD0-7EEAB326E1BF}"/>
              </a:ext>
            </a:extLst>
          </p:cNvPr>
          <p:cNvSpPr>
            <a:spLocks noGrp="1"/>
          </p:cNvSpPr>
          <p:nvPr>
            <p:ph idx="1"/>
          </p:nvPr>
        </p:nvSpPr>
        <p:spPr/>
        <p:txBody>
          <a:bodyPr>
            <a:normAutofit/>
          </a:bodyPr>
          <a:lstStyle/>
          <a:p>
            <a:r>
              <a:rPr lang="en-US" dirty="0"/>
              <a:t>Appoint facilitators to draw out comments and questions from the whole group</a:t>
            </a:r>
          </a:p>
          <a:p>
            <a:r>
              <a:rPr lang="en-US" dirty="0"/>
              <a:t>Have senior people/leaders, or facilitators, ask questions of the group and assure that everyone’s voice is heard</a:t>
            </a:r>
          </a:p>
          <a:p>
            <a:r>
              <a:rPr lang="en-US" dirty="0"/>
              <a:t>This can be formulaic by surveying each person about key conclusions one-by-one, or with adept facilitators, it can be more free-flowing, drawing out opinions from various people as the conversation develops</a:t>
            </a:r>
          </a:p>
          <a:p>
            <a:endParaRPr lang="en-US" dirty="0"/>
          </a:p>
        </p:txBody>
      </p:sp>
    </p:spTree>
    <p:extLst>
      <p:ext uri="{BB962C8B-B14F-4D97-AF65-F5344CB8AC3E}">
        <p14:creationId xmlns:p14="http://schemas.microsoft.com/office/powerpoint/2010/main" val="66161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3121D00-9BC7-40D6-BD9E-207C00A905AE}"/>
              </a:ext>
            </a:extLst>
          </p:cNvPr>
          <p:cNvSpPr>
            <a:spLocks noGrp="1"/>
          </p:cNvSpPr>
          <p:nvPr>
            <p:ph type="title"/>
          </p:nvPr>
        </p:nvSpPr>
        <p:spPr>
          <a:xfrm>
            <a:off x="2360612" y="228600"/>
            <a:ext cx="8283272" cy="2286000"/>
          </a:xfrm>
        </p:spPr>
        <p:txBody>
          <a:bodyPr/>
          <a:lstStyle/>
          <a:p>
            <a:r>
              <a:rPr lang="en-US" dirty="0">
                <a:effectLst>
                  <a:outerShdw blurRad="38100" dist="38100" dir="2700000" algn="tl">
                    <a:srgbClr val="000000">
                      <a:alpha val="43137"/>
                    </a:srgbClr>
                  </a:outerShdw>
                </a:effectLst>
              </a:rPr>
              <a:t>Giving Data-Heavy Presentations</a:t>
            </a:r>
          </a:p>
        </p:txBody>
      </p:sp>
      <p:pic>
        <p:nvPicPr>
          <p:cNvPr id="3" name="Picture 2">
            <a:extLst>
              <a:ext uri="{FF2B5EF4-FFF2-40B4-BE49-F238E27FC236}">
                <a16:creationId xmlns:a16="http://schemas.microsoft.com/office/drawing/2014/main" id="{0E6EDB06-CE6B-4FD7-A02D-A7F57C1437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04012" y="2792412"/>
            <a:ext cx="5200650" cy="4065588"/>
          </a:xfrm>
          <a:prstGeom prst="rect">
            <a:avLst/>
          </a:prstGeom>
          <a:ln>
            <a:noFill/>
          </a:ln>
          <a:effectLst>
            <a:softEdge rad="112500"/>
          </a:effectLst>
        </p:spPr>
      </p:pic>
    </p:spTree>
    <p:extLst>
      <p:ext uri="{BB962C8B-B14F-4D97-AF65-F5344CB8AC3E}">
        <p14:creationId xmlns:p14="http://schemas.microsoft.com/office/powerpoint/2010/main" val="1703681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1C6B6-C671-4829-9DAC-924FD283F68A}"/>
              </a:ext>
            </a:extLst>
          </p:cNvPr>
          <p:cNvSpPr>
            <a:spLocks noGrp="1"/>
          </p:cNvSpPr>
          <p:nvPr>
            <p:ph type="title"/>
          </p:nvPr>
        </p:nvSpPr>
        <p:spPr/>
        <p:txBody>
          <a:bodyPr/>
          <a:lstStyle/>
          <a:p>
            <a:r>
              <a:rPr lang="en-US" dirty="0"/>
              <a:t>Why It Is Important</a:t>
            </a:r>
          </a:p>
        </p:txBody>
      </p:sp>
      <p:sp>
        <p:nvSpPr>
          <p:cNvPr id="3" name="Content Placeholder 2">
            <a:extLst>
              <a:ext uri="{FF2B5EF4-FFF2-40B4-BE49-F238E27FC236}">
                <a16:creationId xmlns:a16="http://schemas.microsoft.com/office/drawing/2014/main" id="{A86A9C1A-2D89-4047-9992-66134E794C1C}"/>
              </a:ext>
            </a:extLst>
          </p:cNvPr>
          <p:cNvSpPr>
            <a:spLocks noGrp="1"/>
          </p:cNvSpPr>
          <p:nvPr>
            <p:ph idx="1"/>
          </p:nvPr>
        </p:nvSpPr>
        <p:spPr/>
        <p:txBody>
          <a:bodyPr>
            <a:normAutofit lnSpcReduction="10000"/>
          </a:bodyPr>
          <a:lstStyle/>
          <a:p>
            <a:r>
              <a:rPr lang="en-US" dirty="0"/>
              <a:t>The power of data storytelling isn’t limited to written communication: </a:t>
            </a:r>
          </a:p>
          <a:p>
            <a:pPr lvl="1"/>
            <a:r>
              <a:rPr lang="en-US" dirty="0"/>
              <a:t>you can also use data to deliver presentations that are both more credible and more visually compelling.</a:t>
            </a:r>
          </a:p>
          <a:p>
            <a:r>
              <a:rPr lang="en-US" dirty="0"/>
              <a:t>Knowing how to develop and deliver a data-driven presentation is now a crucial skill for many professionals</a:t>
            </a:r>
          </a:p>
          <a:p>
            <a:r>
              <a:rPr lang="en-US" dirty="0"/>
              <a:t>Since we often must tell our colleagues about changes in strategy, workflow and/or content — they that are much more compelling when they’re backed by numbers showing benefit</a:t>
            </a:r>
          </a:p>
          <a:p>
            <a:endParaRPr lang="en-US" dirty="0"/>
          </a:p>
        </p:txBody>
      </p:sp>
    </p:spTree>
    <p:extLst>
      <p:ext uri="{BB962C8B-B14F-4D97-AF65-F5344CB8AC3E}">
        <p14:creationId xmlns:p14="http://schemas.microsoft.com/office/powerpoint/2010/main" val="801028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97EE2-B498-4145-9A84-60463762CE34}"/>
              </a:ext>
            </a:extLst>
          </p:cNvPr>
          <p:cNvSpPr>
            <a:spLocks noGrp="1"/>
          </p:cNvSpPr>
          <p:nvPr>
            <p:ph type="title"/>
          </p:nvPr>
        </p:nvSpPr>
        <p:spPr/>
        <p:txBody>
          <a:bodyPr/>
          <a:lstStyle/>
          <a:p>
            <a:r>
              <a:rPr lang="en-US" dirty="0"/>
              <a:t>Basic Approach</a:t>
            </a:r>
          </a:p>
        </p:txBody>
      </p:sp>
      <p:sp>
        <p:nvSpPr>
          <p:cNvPr id="3" name="Content Placeholder 2">
            <a:extLst>
              <a:ext uri="{FF2B5EF4-FFF2-40B4-BE49-F238E27FC236}">
                <a16:creationId xmlns:a16="http://schemas.microsoft.com/office/drawing/2014/main" id="{206D634B-5B41-4C15-8C94-737E2FFCB3A2}"/>
              </a:ext>
            </a:extLst>
          </p:cNvPr>
          <p:cNvSpPr>
            <a:spLocks noGrp="1"/>
          </p:cNvSpPr>
          <p:nvPr>
            <p:ph idx="1"/>
          </p:nvPr>
        </p:nvSpPr>
        <p:spPr/>
        <p:txBody>
          <a:bodyPr>
            <a:normAutofit/>
          </a:bodyPr>
          <a:lstStyle/>
          <a:p>
            <a:r>
              <a:rPr lang="en-US" dirty="0"/>
              <a:t>As with any communication, start by thinking about your audience. </a:t>
            </a:r>
          </a:p>
          <a:p>
            <a:pPr lvl="1"/>
            <a:r>
              <a:rPr lang="en-US" dirty="0"/>
              <a:t>Who are you presenting to, and how much do they know about the topic? </a:t>
            </a:r>
          </a:p>
          <a:p>
            <a:r>
              <a:rPr lang="en-US" dirty="0"/>
              <a:t>A good rule of thumb is to look at the legend on your charts: </a:t>
            </a:r>
          </a:p>
          <a:p>
            <a:pPr lvl="1"/>
            <a:r>
              <a:rPr lang="en-US" dirty="0"/>
              <a:t>if you can’t count on the audience knowing what each item in the legend refers to, you need to spend some time on setup before you get to the numbers</a:t>
            </a:r>
          </a:p>
        </p:txBody>
      </p:sp>
    </p:spTree>
    <p:extLst>
      <p:ext uri="{BB962C8B-B14F-4D97-AF65-F5344CB8AC3E}">
        <p14:creationId xmlns:p14="http://schemas.microsoft.com/office/powerpoint/2010/main" val="1666030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AF061-3A75-4E6C-9DD4-1B6109EBFCCB}"/>
              </a:ext>
            </a:extLst>
          </p:cNvPr>
          <p:cNvSpPr>
            <a:spLocks noGrp="1"/>
          </p:cNvSpPr>
          <p:nvPr>
            <p:ph type="title"/>
          </p:nvPr>
        </p:nvSpPr>
        <p:spPr/>
        <p:txBody>
          <a:bodyPr/>
          <a:lstStyle/>
          <a:p>
            <a:r>
              <a:rPr lang="en-US" dirty="0"/>
              <a:t>Specific Recommendations          1 of 6</a:t>
            </a:r>
          </a:p>
        </p:txBody>
      </p:sp>
      <p:sp>
        <p:nvSpPr>
          <p:cNvPr id="3" name="Content Placeholder 2">
            <a:extLst>
              <a:ext uri="{FF2B5EF4-FFF2-40B4-BE49-F238E27FC236}">
                <a16:creationId xmlns:a16="http://schemas.microsoft.com/office/drawing/2014/main" id="{6CA85ED6-CBF9-4EC3-AFFA-5DBABA4820DE}"/>
              </a:ext>
            </a:extLst>
          </p:cNvPr>
          <p:cNvSpPr>
            <a:spLocks noGrp="1"/>
          </p:cNvSpPr>
          <p:nvPr>
            <p:ph idx="1"/>
          </p:nvPr>
        </p:nvSpPr>
        <p:spPr/>
        <p:txBody>
          <a:bodyPr/>
          <a:lstStyle/>
          <a:p>
            <a:r>
              <a:rPr lang="en-US" dirty="0"/>
              <a:t>It’s easy to let the data overtake your presentation, so be sure you know the overall story you’re trying to tell and use charts sparingly to support your story</a:t>
            </a:r>
          </a:p>
          <a:p>
            <a:r>
              <a:rPr lang="en-US" dirty="0"/>
              <a:t>You’re not trying to subdue your enemy through the sheer volume of data you can bring to bear on your argument</a:t>
            </a:r>
          </a:p>
          <a:p>
            <a:r>
              <a:rPr lang="en-US" dirty="0"/>
              <a:t>You are using data strategically, when it provides clear and concrete evidence for the story you are telling</a:t>
            </a:r>
          </a:p>
        </p:txBody>
      </p:sp>
    </p:spTree>
    <p:extLst>
      <p:ext uri="{BB962C8B-B14F-4D97-AF65-F5344CB8AC3E}">
        <p14:creationId xmlns:p14="http://schemas.microsoft.com/office/powerpoint/2010/main" val="17948807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D6740-77B1-4B8F-B368-11650790EA29}"/>
              </a:ext>
            </a:extLst>
          </p:cNvPr>
          <p:cNvSpPr>
            <a:spLocks noGrp="1"/>
          </p:cNvSpPr>
          <p:nvPr>
            <p:ph type="title"/>
          </p:nvPr>
        </p:nvSpPr>
        <p:spPr/>
        <p:txBody>
          <a:bodyPr/>
          <a:lstStyle/>
          <a:p>
            <a:r>
              <a:rPr lang="en-US" dirty="0"/>
              <a:t>Passing the Glance Test</a:t>
            </a:r>
          </a:p>
        </p:txBody>
      </p:sp>
      <p:sp>
        <p:nvSpPr>
          <p:cNvPr id="3" name="Content Placeholder 2">
            <a:extLst>
              <a:ext uri="{FF2B5EF4-FFF2-40B4-BE49-F238E27FC236}">
                <a16:creationId xmlns:a16="http://schemas.microsoft.com/office/drawing/2014/main" id="{DAFEF0FD-FDB8-45FB-A7FF-D9DD33D61C3B}"/>
              </a:ext>
            </a:extLst>
          </p:cNvPr>
          <p:cNvSpPr>
            <a:spLocks noGrp="1"/>
          </p:cNvSpPr>
          <p:nvPr>
            <p:ph idx="1"/>
          </p:nvPr>
        </p:nvSpPr>
        <p:spPr/>
        <p:txBody>
          <a:bodyPr/>
          <a:lstStyle/>
          <a:p>
            <a:r>
              <a:rPr lang="en-US" dirty="0"/>
              <a:t>An audience can’t listen to your presentation and read detailed, text-heavy slides at the same time (not without missing key parts of your message, anyway). </a:t>
            </a:r>
          </a:p>
          <a:p>
            <a:r>
              <a:rPr lang="en-US" dirty="0"/>
              <a:t>So make sure your slides pass what I call the glance test: </a:t>
            </a:r>
          </a:p>
          <a:p>
            <a:pPr lvl="1"/>
            <a:r>
              <a:rPr lang="en-US" dirty="0"/>
              <a:t>People should be able to comprehend each one in about three seconds</a:t>
            </a:r>
          </a:p>
          <a:p>
            <a:r>
              <a:rPr lang="en-US" dirty="0"/>
              <a:t>Your audience should focus intently on what you’re saying, looking only briefly at your slides when you display them</a:t>
            </a:r>
          </a:p>
        </p:txBody>
      </p:sp>
    </p:spTree>
    <p:extLst>
      <p:ext uri="{BB962C8B-B14F-4D97-AF65-F5344CB8AC3E}">
        <p14:creationId xmlns:p14="http://schemas.microsoft.com/office/powerpoint/2010/main" val="694079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1D38B-5D46-47F1-81C0-A28A8FA586C5}"/>
              </a:ext>
            </a:extLst>
          </p:cNvPr>
          <p:cNvSpPr>
            <a:spLocks noGrp="1"/>
          </p:cNvSpPr>
          <p:nvPr>
            <p:ph type="title"/>
          </p:nvPr>
        </p:nvSpPr>
        <p:spPr/>
        <p:txBody>
          <a:bodyPr/>
          <a:lstStyle/>
          <a:p>
            <a:r>
              <a:rPr lang="en-US" dirty="0"/>
              <a:t>Specific Recommendations          2 of 6</a:t>
            </a:r>
          </a:p>
        </p:txBody>
      </p:sp>
      <p:sp>
        <p:nvSpPr>
          <p:cNvPr id="3" name="Content Placeholder 2">
            <a:extLst>
              <a:ext uri="{FF2B5EF4-FFF2-40B4-BE49-F238E27FC236}">
                <a16:creationId xmlns:a16="http://schemas.microsoft.com/office/drawing/2014/main" id="{778D74A6-4163-4907-8EAB-F441FDD83411}"/>
              </a:ext>
            </a:extLst>
          </p:cNvPr>
          <p:cNvSpPr>
            <a:spLocks noGrp="1"/>
          </p:cNvSpPr>
          <p:nvPr>
            <p:ph idx="1"/>
          </p:nvPr>
        </p:nvSpPr>
        <p:spPr/>
        <p:txBody>
          <a:bodyPr>
            <a:normAutofit/>
          </a:bodyPr>
          <a:lstStyle/>
          <a:p>
            <a:r>
              <a:rPr lang="en-US" dirty="0"/>
              <a:t>It’s rare that anyone will retain all the actual numbers in your presentation, so think about the words that capture the idea, insight, or conclusion you want them to retain</a:t>
            </a:r>
          </a:p>
          <a:p>
            <a:r>
              <a:rPr lang="en-US" dirty="0"/>
              <a:t>Instead of simply throwing up a bar chart that shows levels of employee engagement versus different working arrangements, build to that key chart with a story about the impact of working arrangements on employee satisfaction — illustrated by actual human examples, if possible</a:t>
            </a:r>
          </a:p>
        </p:txBody>
      </p:sp>
    </p:spTree>
    <p:extLst>
      <p:ext uri="{BB962C8B-B14F-4D97-AF65-F5344CB8AC3E}">
        <p14:creationId xmlns:p14="http://schemas.microsoft.com/office/powerpoint/2010/main" val="1420619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8057B-6609-43BC-A9CF-3C315D4A8598}"/>
              </a:ext>
            </a:extLst>
          </p:cNvPr>
          <p:cNvSpPr>
            <a:spLocks noGrp="1"/>
          </p:cNvSpPr>
          <p:nvPr>
            <p:ph type="title"/>
          </p:nvPr>
        </p:nvSpPr>
        <p:spPr/>
        <p:txBody>
          <a:bodyPr/>
          <a:lstStyle/>
          <a:p>
            <a:r>
              <a:rPr lang="en-US" dirty="0"/>
              <a:t>Specific Recommendations          3 of 6</a:t>
            </a:r>
          </a:p>
        </p:txBody>
      </p:sp>
      <p:sp>
        <p:nvSpPr>
          <p:cNvPr id="3" name="Content Placeholder 2">
            <a:extLst>
              <a:ext uri="{FF2B5EF4-FFF2-40B4-BE49-F238E27FC236}">
                <a16:creationId xmlns:a16="http://schemas.microsoft.com/office/drawing/2014/main" id="{EDA1BF9A-BB76-40B8-BD9B-0D7447AD6565}"/>
              </a:ext>
            </a:extLst>
          </p:cNvPr>
          <p:cNvSpPr>
            <a:spLocks noGrp="1"/>
          </p:cNvSpPr>
          <p:nvPr>
            <p:ph idx="1"/>
          </p:nvPr>
        </p:nvSpPr>
        <p:spPr/>
        <p:txBody>
          <a:bodyPr>
            <a:normAutofit/>
          </a:bodyPr>
          <a:lstStyle/>
          <a:p>
            <a:r>
              <a:rPr lang="en-US" dirty="0"/>
              <a:t>As you present, remember that it takes people some time to digest a chart or data table</a:t>
            </a:r>
          </a:p>
          <a:p>
            <a:r>
              <a:rPr lang="en-US" dirty="0"/>
              <a:t>Take the time to spell out the story you see in the data so that it’s clear to everyone</a:t>
            </a:r>
          </a:p>
          <a:p>
            <a:r>
              <a:rPr lang="en-US" dirty="0"/>
              <a:t>Speak slower than you usually do, and consider pausing for a moment mid-chart, to allow people the time to absorb the data</a:t>
            </a:r>
          </a:p>
          <a:p>
            <a:r>
              <a:rPr lang="en-US" dirty="0"/>
              <a:t>Even if you prefer to wait until the end of your presentation for questions, ask if anyone needs you to clarify the chart</a:t>
            </a:r>
          </a:p>
        </p:txBody>
      </p:sp>
    </p:spTree>
    <p:extLst>
      <p:ext uri="{BB962C8B-B14F-4D97-AF65-F5344CB8AC3E}">
        <p14:creationId xmlns:p14="http://schemas.microsoft.com/office/powerpoint/2010/main" val="2216002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494A2-272A-4198-97BD-8068C27F7271}"/>
              </a:ext>
            </a:extLst>
          </p:cNvPr>
          <p:cNvSpPr>
            <a:spLocks noGrp="1"/>
          </p:cNvSpPr>
          <p:nvPr>
            <p:ph type="title"/>
          </p:nvPr>
        </p:nvSpPr>
        <p:spPr/>
        <p:txBody>
          <a:bodyPr/>
          <a:lstStyle/>
          <a:p>
            <a:r>
              <a:rPr lang="en-US" dirty="0"/>
              <a:t>Specific Recommendations          4 of 6</a:t>
            </a:r>
          </a:p>
        </p:txBody>
      </p:sp>
      <p:sp>
        <p:nvSpPr>
          <p:cNvPr id="3" name="Content Placeholder 2">
            <a:extLst>
              <a:ext uri="{FF2B5EF4-FFF2-40B4-BE49-F238E27FC236}">
                <a16:creationId xmlns:a16="http://schemas.microsoft.com/office/drawing/2014/main" id="{B462DDB3-CDAD-47DD-B0B7-F94605DA6A4F}"/>
              </a:ext>
            </a:extLst>
          </p:cNvPr>
          <p:cNvSpPr>
            <a:spLocks noGrp="1"/>
          </p:cNvSpPr>
          <p:nvPr>
            <p:ph idx="1"/>
          </p:nvPr>
        </p:nvSpPr>
        <p:spPr/>
        <p:txBody>
          <a:bodyPr/>
          <a:lstStyle/>
          <a:p>
            <a:r>
              <a:rPr lang="en-US" dirty="0"/>
              <a:t>While clarifying statements are helpful, that doesn’t mean you can neglect the visuals</a:t>
            </a:r>
          </a:p>
          <a:p>
            <a:r>
              <a:rPr lang="en-US" dirty="0"/>
              <a:t>You may still need to restructure or reformat your charts to make them work on screen, however. </a:t>
            </a:r>
          </a:p>
          <a:p>
            <a:r>
              <a:rPr lang="en-US" dirty="0"/>
              <a:t>Even if you’ve used shading to differentiate between categories in a printed document, it will be easier for people to distinguish between on-screen categories if they’re shown in different, contrasting colors.</a:t>
            </a:r>
          </a:p>
          <a:p>
            <a:endParaRPr lang="en-US" dirty="0"/>
          </a:p>
        </p:txBody>
      </p:sp>
    </p:spTree>
    <p:extLst>
      <p:ext uri="{BB962C8B-B14F-4D97-AF65-F5344CB8AC3E}">
        <p14:creationId xmlns:p14="http://schemas.microsoft.com/office/powerpoint/2010/main" val="2185803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9F4BD-B5FB-4824-9F35-1D805CE4A434}"/>
              </a:ext>
            </a:extLst>
          </p:cNvPr>
          <p:cNvSpPr>
            <a:spLocks noGrp="1"/>
          </p:cNvSpPr>
          <p:nvPr>
            <p:ph type="title"/>
          </p:nvPr>
        </p:nvSpPr>
        <p:spPr/>
        <p:txBody>
          <a:bodyPr/>
          <a:lstStyle/>
          <a:p>
            <a:r>
              <a:rPr lang="en-US" dirty="0"/>
              <a:t>Specific Recommendations          5 of 6</a:t>
            </a:r>
          </a:p>
        </p:txBody>
      </p:sp>
      <p:sp>
        <p:nvSpPr>
          <p:cNvPr id="3" name="Content Placeholder 2">
            <a:extLst>
              <a:ext uri="{FF2B5EF4-FFF2-40B4-BE49-F238E27FC236}">
                <a16:creationId xmlns:a16="http://schemas.microsoft.com/office/drawing/2014/main" id="{6D60BDD6-0DF1-4DC8-B402-C94CE0C5836E}"/>
              </a:ext>
            </a:extLst>
          </p:cNvPr>
          <p:cNvSpPr>
            <a:spLocks noGrp="1"/>
          </p:cNvSpPr>
          <p:nvPr>
            <p:ph idx="1"/>
          </p:nvPr>
        </p:nvSpPr>
        <p:spPr/>
        <p:txBody>
          <a:bodyPr>
            <a:normAutofit/>
          </a:bodyPr>
          <a:lstStyle/>
          <a:p>
            <a:r>
              <a:rPr lang="en-US" dirty="0"/>
              <a:t>Make sure your legend and data labels are printed in a large, visible font</a:t>
            </a:r>
          </a:p>
          <a:p>
            <a:r>
              <a:rPr lang="en-US" dirty="0"/>
              <a:t>Get familiar with the very basic rules of good data visualization, like which types of charts to use for different purposes</a:t>
            </a:r>
          </a:p>
          <a:p>
            <a:r>
              <a:rPr lang="en-US" dirty="0"/>
              <a:t>Make sure that you don’t violate any data visualization principles when you squeeze your data onto a slide</a:t>
            </a:r>
          </a:p>
        </p:txBody>
      </p:sp>
    </p:spTree>
    <p:extLst>
      <p:ext uri="{BB962C8B-B14F-4D97-AF65-F5344CB8AC3E}">
        <p14:creationId xmlns:p14="http://schemas.microsoft.com/office/powerpoint/2010/main" val="1867528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FA6D1-2F38-497F-909B-7E80177D789B}"/>
              </a:ext>
            </a:extLst>
          </p:cNvPr>
          <p:cNvSpPr>
            <a:spLocks noGrp="1"/>
          </p:cNvSpPr>
          <p:nvPr>
            <p:ph type="title"/>
          </p:nvPr>
        </p:nvSpPr>
        <p:spPr/>
        <p:txBody>
          <a:bodyPr/>
          <a:lstStyle/>
          <a:p>
            <a:r>
              <a:rPr lang="en-US" dirty="0"/>
              <a:t>Specific Recommendations          6 of 6</a:t>
            </a:r>
          </a:p>
        </p:txBody>
      </p:sp>
      <p:sp>
        <p:nvSpPr>
          <p:cNvPr id="3" name="Content Placeholder 2">
            <a:extLst>
              <a:ext uri="{FF2B5EF4-FFF2-40B4-BE49-F238E27FC236}">
                <a16:creationId xmlns:a16="http://schemas.microsoft.com/office/drawing/2014/main" id="{A0CF8044-E646-4297-B01B-C9D82C1B9BA4}"/>
              </a:ext>
            </a:extLst>
          </p:cNvPr>
          <p:cNvSpPr>
            <a:spLocks noGrp="1"/>
          </p:cNvSpPr>
          <p:nvPr>
            <p:ph idx="1"/>
          </p:nvPr>
        </p:nvSpPr>
        <p:spPr/>
        <p:txBody>
          <a:bodyPr>
            <a:normAutofit lnSpcReduction="10000"/>
          </a:bodyPr>
          <a:lstStyle/>
          <a:p>
            <a:r>
              <a:rPr lang="en-US" dirty="0"/>
              <a:t>There is a lot of value in leaving people with a physical (or virtual) copy of your charts, so that they can look at the numbers more closely after your presentation </a:t>
            </a:r>
          </a:p>
          <a:p>
            <a:r>
              <a:rPr lang="en-US" dirty="0"/>
              <a:t>Since data-driven decks and reports tend to get circulated, make sure that any charts you include can stand on their own, without you speaking to them</a:t>
            </a:r>
          </a:p>
          <a:p>
            <a:r>
              <a:rPr lang="en-US" dirty="0"/>
              <a:t>Note the source of your data, make your legend clear, and annotate your charts with callouts that show people how to make sense of a specific data point </a:t>
            </a:r>
          </a:p>
        </p:txBody>
      </p:sp>
    </p:spTree>
    <p:extLst>
      <p:ext uri="{BB962C8B-B14F-4D97-AF65-F5344CB8AC3E}">
        <p14:creationId xmlns:p14="http://schemas.microsoft.com/office/powerpoint/2010/main" val="1303596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B5CBE8B-7260-4F97-B791-25437D11D31A}"/>
              </a:ext>
            </a:extLst>
          </p:cNvPr>
          <p:cNvSpPr>
            <a:spLocks noGrp="1"/>
          </p:cNvSpPr>
          <p:nvPr>
            <p:ph type="title"/>
          </p:nvPr>
        </p:nvSpPr>
        <p:spPr>
          <a:xfrm>
            <a:off x="2360612" y="4724400"/>
            <a:ext cx="8283272" cy="1739665"/>
          </a:xfrm>
        </p:spPr>
        <p:txBody>
          <a:bodyPr/>
          <a:lstStyle/>
          <a:p>
            <a:r>
              <a:rPr lang="en-US" dirty="0">
                <a:effectLst>
                  <a:outerShdw blurRad="38100" dist="38100" dir="2700000" algn="tl">
                    <a:srgbClr val="000000">
                      <a:alpha val="43137"/>
                    </a:srgbClr>
                  </a:outerShdw>
                </a:effectLst>
              </a:rPr>
              <a:t>How to Give a Webinar Presentation</a:t>
            </a:r>
          </a:p>
        </p:txBody>
      </p:sp>
      <p:pic>
        <p:nvPicPr>
          <p:cNvPr id="3" name="Picture 2" descr="A picture containing text&#10;&#10;Description automatically generated">
            <a:extLst>
              <a:ext uri="{FF2B5EF4-FFF2-40B4-BE49-F238E27FC236}">
                <a16:creationId xmlns:a16="http://schemas.microsoft.com/office/drawing/2014/main" id="{5E01D51E-9B76-4728-9408-F1BD5A3CD0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2612" y="76200"/>
            <a:ext cx="5943600" cy="4457700"/>
          </a:xfrm>
          <a:prstGeom prst="rect">
            <a:avLst/>
          </a:prstGeom>
          <a:ln>
            <a:noFill/>
          </a:ln>
          <a:effectLst>
            <a:softEdge rad="112500"/>
          </a:effectLst>
        </p:spPr>
      </p:pic>
    </p:spTree>
    <p:extLst>
      <p:ext uri="{BB962C8B-B14F-4D97-AF65-F5344CB8AC3E}">
        <p14:creationId xmlns:p14="http://schemas.microsoft.com/office/powerpoint/2010/main" val="692003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F8A98-448A-4973-8B42-98094821413C}"/>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0F19D4DB-0FB4-4E9F-A348-77134E7CBC57}"/>
              </a:ext>
            </a:extLst>
          </p:cNvPr>
          <p:cNvSpPr>
            <a:spLocks noGrp="1"/>
          </p:cNvSpPr>
          <p:nvPr>
            <p:ph idx="1"/>
          </p:nvPr>
        </p:nvSpPr>
        <p:spPr/>
        <p:txBody>
          <a:bodyPr/>
          <a:lstStyle/>
          <a:p>
            <a:r>
              <a:rPr lang="en-US" dirty="0"/>
              <a:t>For years, teleconferencing was the best option</a:t>
            </a:r>
          </a:p>
          <a:p>
            <a:r>
              <a:rPr lang="en-US" dirty="0"/>
              <a:t>In the past five years, internet speeds and web conferencing technologies have become sufficiently robust to support a shift to live video streaming. </a:t>
            </a:r>
          </a:p>
          <a:p>
            <a:r>
              <a:rPr lang="en-US" dirty="0"/>
              <a:t>Presenting in a webinar — when you often don’t have access to visual cues about how the audience is responding — can sometimes feel disconcerting or awkward</a:t>
            </a:r>
          </a:p>
        </p:txBody>
      </p:sp>
    </p:spTree>
    <p:extLst>
      <p:ext uri="{BB962C8B-B14F-4D97-AF65-F5344CB8AC3E}">
        <p14:creationId xmlns:p14="http://schemas.microsoft.com/office/powerpoint/2010/main" val="3582665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09135-4635-4C7A-AEC4-3B41381C80C2}"/>
              </a:ext>
            </a:extLst>
          </p:cNvPr>
          <p:cNvSpPr>
            <a:spLocks noGrp="1"/>
          </p:cNvSpPr>
          <p:nvPr>
            <p:ph type="title"/>
          </p:nvPr>
        </p:nvSpPr>
        <p:spPr/>
        <p:txBody>
          <a:bodyPr/>
          <a:lstStyle/>
          <a:p>
            <a:r>
              <a:rPr lang="en-US" dirty="0"/>
              <a:t>How to Present in a Webinar             1 of 5</a:t>
            </a:r>
          </a:p>
        </p:txBody>
      </p:sp>
      <p:sp>
        <p:nvSpPr>
          <p:cNvPr id="3" name="Content Placeholder 2">
            <a:extLst>
              <a:ext uri="{FF2B5EF4-FFF2-40B4-BE49-F238E27FC236}">
                <a16:creationId xmlns:a16="http://schemas.microsoft.com/office/drawing/2014/main" id="{9603DF18-B11C-4538-8AB4-0C62007A2684}"/>
              </a:ext>
            </a:extLst>
          </p:cNvPr>
          <p:cNvSpPr>
            <a:spLocks noGrp="1"/>
          </p:cNvSpPr>
          <p:nvPr>
            <p:ph idx="1"/>
          </p:nvPr>
        </p:nvSpPr>
        <p:spPr/>
        <p:txBody>
          <a:bodyPr>
            <a:normAutofit/>
          </a:bodyPr>
          <a:lstStyle/>
          <a:p>
            <a:r>
              <a:rPr lang="en-US" dirty="0"/>
              <a:t>Make use of the camera</a:t>
            </a:r>
          </a:p>
          <a:p>
            <a:r>
              <a:rPr lang="en-US" dirty="0"/>
              <a:t>Most of the time, the internet quality/speed should be just fine</a:t>
            </a:r>
          </a:p>
          <a:p>
            <a:r>
              <a:rPr lang="en-US" dirty="0"/>
              <a:t>Just as television flourished only when its creators stopped thinking of it as “radio with pictures,” it’s essential for professionals steeped in teleconferencing to realize that successful webinars must make use of the inherent strengths and possibilities of the medium — namely video</a:t>
            </a:r>
          </a:p>
        </p:txBody>
      </p:sp>
    </p:spTree>
    <p:extLst>
      <p:ext uri="{BB962C8B-B14F-4D97-AF65-F5344CB8AC3E}">
        <p14:creationId xmlns:p14="http://schemas.microsoft.com/office/powerpoint/2010/main" val="2114443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A4CDD-C700-4B93-BE14-4AFA3BEEAD37}"/>
              </a:ext>
            </a:extLst>
          </p:cNvPr>
          <p:cNvSpPr>
            <a:spLocks noGrp="1"/>
          </p:cNvSpPr>
          <p:nvPr>
            <p:ph type="title"/>
          </p:nvPr>
        </p:nvSpPr>
        <p:spPr/>
        <p:txBody>
          <a:bodyPr/>
          <a:lstStyle/>
          <a:p>
            <a:r>
              <a:rPr lang="en-US" dirty="0"/>
              <a:t>How to Present in a Webinar             2 of 5</a:t>
            </a:r>
          </a:p>
        </p:txBody>
      </p:sp>
      <p:sp>
        <p:nvSpPr>
          <p:cNvPr id="3" name="Content Placeholder 2">
            <a:extLst>
              <a:ext uri="{FF2B5EF4-FFF2-40B4-BE49-F238E27FC236}">
                <a16:creationId xmlns:a16="http://schemas.microsoft.com/office/drawing/2014/main" id="{D870C423-4E48-436E-8D73-C9BDF2F5C6E3}"/>
              </a:ext>
            </a:extLst>
          </p:cNvPr>
          <p:cNvSpPr>
            <a:spLocks noGrp="1"/>
          </p:cNvSpPr>
          <p:nvPr>
            <p:ph idx="1"/>
          </p:nvPr>
        </p:nvSpPr>
        <p:spPr/>
        <p:txBody>
          <a:bodyPr>
            <a:normAutofit lnSpcReduction="10000"/>
          </a:bodyPr>
          <a:lstStyle/>
          <a:p>
            <a:r>
              <a:rPr lang="en-US" dirty="0"/>
              <a:t>It may feel uncomfortable to present in the absence of audience feedback</a:t>
            </a:r>
          </a:p>
          <a:p>
            <a:r>
              <a:rPr lang="en-US" dirty="0"/>
              <a:t>One popular trick is to simply imagine a good friend of yours “on the other end of the line” and pretend you’re presenting to that person</a:t>
            </a:r>
          </a:p>
          <a:p>
            <a:r>
              <a:rPr lang="en-US" dirty="0"/>
              <a:t>If you’re using the camera, you must be mindful of visual aesthetics</a:t>
            </a:r>
          </a:p>
          <a:p>
            <a:r>
              <a:rPr lang="en-US" dirty="0"/>
              <a:t>It is essential to plan your visuals carefully</a:t>
            </a:r>
          </a:p>
          <a:p>
            <a:r>
              <a:rPr lang="en-US" dirty="0"/>
              <a:t>Specifically, adjust your camera so that it’s giving a straight-on view of your face </a:t>
            </a:r>
          </a:p>
        </p:txBody>
      </p:sp>
    </p:spTree>
    <p:extLst>
      <p:ext uri="{BB962C8B-B14F-4D97-AF65-F5344CB8AC3E}">
        <p14:creationId xmlns:p14="http://schemas.microsoft.com/office/powerpoint/2010/main" val="24806281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1952F-3481-4C60-938B-9822C0A3A7FF}"/>
              </a:ext>
            </a:extLst>
          </p:cNvPr>
          <p:cNvSpPr>
            <a:spLocks noGrp="1"/>
          </p:cNvSpPr>
          <p:nvPr>
            <p:ph type="title"/>
          </p:nvPr>
        </p:nvSpPr>
        <p:spPr/>
        <p:txBody>
          <a:bodyPr/>
          <a:lstStyle/>
          <a:p>
            <a:r>
              <a:rPr lang="en-US" dirty="0"/>
              <a:t>How to Present in a Webinar             3 of 5</a:t>
            </a:r>
          </a:p>
        </p:txBody>
      </p:sp>
      <p:sp>
        <p:nvSpPr>
          <p:cNvPr id="3" name="Content Placeholder 2">
            <a:extLst>
              <a:ext uri="{FF2B5EF4-FFF2-40B4-BE49-F238E27FC236}">
                <a16:creationId xmlns:a16="http://schemas.microsoft.com/office/drawing/2014/main" id="{6EA37BF9-E84B-4694-85C1-C79CAFC9FD2F}"/>
              </a:ext>
            </a:extLst>
          </p:cNvPr>
          <p:cNvSpPr>
            <a:spLocks noGrp="1"/>
          </p:cNvSpPr>
          <p:nvPr>
            <p:ph idx="1"/>
          </p:nvPr>
        </p:nvSpPr>
        <p:spPr/>
        <p:txBody>
          <a:bodyPr>
            <a:normAutofit/>
          </a:bodyPr>
          <a:lstStyle/>
          <a:p>
            <a:r>
              <a:rPr lang="en-US" dirty="0"/>
              <a:t>it’s a good idea to rehearse the mechanics of the webinar software you’re using</a:t>
            </a:r>
          </a:p>
          <a:p>
            <a:r>
              <a:rPr lang="en-US" dirty="0"/>
              <a:t>The fundamentals of each platform are similar, but are just different enough that it’s worth a brief run-through, including: </a:t>
            </a:r>
          </a:p>
          <a:p>
            <a:pPr lvl="1"/>
            <a:r>
              <a:rPr lang="en-US" dirty="0"/>
              <a:t>How to toggle between slides and screen sharing </a:t>
            </a:r>
          </a:p>
          <a:p>
            <a:pPr lvl="1"/>
            <a:r>
              <a:rPr lang="en-US" dirty="0"/>
              <a:t>How to mute or unmute participants (it’s a very good idea to mute everyone upon entry to avoid random blasts of noise)</a:t>
            </a:r>
          </a:p>
          <a:p>
            <a:pPr lvl="1"/>
            <a:r>
              <a:rPr lang="en-US" dirty="0"/>
              <a:t>How to access questions or comments</a:t>
            </a:r>
          </a:p>
          <a:p>
            <a:pPr lvl="1"/>
            <a:r>
              <a:rPr lang="en-US" dirty="0"/>
              <a:t>How to run instant polls</a:t>
            </a:r>
          </a:p>
        </p:txBody>
      </p:sp>
    </p:spTree>
    <p:extLst>
      <p:ext uri="{BB962C8B-B14F-4D97-AF65-F5344CB8AC3E}">
        <p14:creationId xmlns:p14="http://schemas.microsoft.com/office/powerpoint/2010/main" val="1996270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9D6F5-24FC-431F-90DF-9A858B47ABB5}"/>
              </a:ext>
            </a:extLst>
          </p:cNvPr>
          <p:cNvSpPr>
            <a:spLocks noGrp="1"/>
          </p:cNvSpPr>
          <p:nvPr>
            <p:ph type="title"/>
          </p:nvPr>
        </p:nvSpPr>
        <p:spPr/>
        <p:txBody>
          <a:bodyPr/>
          <a:lstStyle/>
          <a:p>
            <a:r>
              <a:rPr lang="en-US" dirty="0"/>
              <a:t>Keep It Simple</a:t>
            </a:r>
          </a:p>
        </p:txBody>
      </p:sp>
      <p:sp>
        <p:nvSpPr>
          <p:cNvPr id="3" name="Content Placeholder 2">
            <a:extLst>
              <a:ext uri="{FF2B5EF4-FFF2-40B4-BE49-F238E27FC236}">
                <a16:creationId xmlns:a16="http://schemas.microsoft.com/office/drawing/2014/main" id="{AF0AE84E-67A8-4EEE-AFE5-8085FBCA4C35}"/>
              </a:ext>
            </a:extLst>
          </p:cNvPr>
          <p:cNvSpPr>
            <a:spLocks noGrp="1"/>
          </p:cNvSpPr>
          <p:nvPr>
            <p:ph idx="1"/>
          </p:nvPr>
        </p:nvSpPr>
        <p:spPr/>
        <p:txBody>
          <a:bodyPr>
            <a:normAutofit fontScale="92500" lnSpcReduction="10000"/>
          </a:bodyPr>
          <a:lstStyle/>
          <a:p>
            <a:r>
              <a:rPr lang="en-US" dirty="0"/>
              <a:t>People learn more effectively from multimedia messages when they’re stripped of extraneous words, graphics, animation, and sounds</a:t>
            </a:r>
          </a:p>
          <a:p>
            <a:r>
              <a:rPr lang="en-US" dirty="0"/>
              <a:t>Lots of extras take away meaning because they become a distraction and overtax the audience’s cognitive resources</a:t>
            </a:r>
          </a:p>
          <a:p>
            <a:r>
              <a:rPr lang="en-US" dirty="0"/>
              <a:t>So when adding elements to your slides, have a good reason</a:t>
            </a:r>
          </a:p>
          <a:p>
            <a:r>
              <a:rPr lang="en-US" dirty="0"/>
              <a:t>Keep it short and easy to skim</a:t>
            </a:r>
          </a:p>
          <a:p>
            <a:r>
              <a:rPr lang="en-US" dirty="0"/>
              <a:t>Scale the type as large as possible so the people in the back of the room can see it</a:t>
            </a:r>
          </a:p>
        </p:txBody>
      </p:sp>
    </p:spTree>
    <p:extLst>
      <p:ext uri="{BB962C8B-B14F-4D97-AF65-F5344CB8AC3E}">
        <p14:creationId xmlns:p14="http://schemas.microsoft.com/office/powerpoint/2010/main" val="3787908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ABA11-8EB1-462E-BAB0-6B79C7AD46E7}"/>
              </a:ext>
            </a:extLst>
          </p:cNvPr>
          <p:cNvSpPr>
            <a:spLocks noGrp="1"/>
          </p:cNvSpPr>
          <p:nvPr>
            <p:ph type="title"/>
          </p:nvPr>
        </p:nvSpPr>
        <p:spPr/>
        <p:txBody>
          <a:bodyPr/>
          <a:lstStyle/>
          <a:p>
            <a:r>
              <a:rPr lang="en-US" dirty="0"/>
              <a:t>How to Present in a Webinar             4 of 5</a:t>
            </a:r>
          </a:p>
        </p:txBody>
      </p:sp>
      <p:sp>
        <p:nvSpPr>
          <p:cNvPr id="3" name="Content Placeholder 2">
            <a:extLst>
              <a:ext uri="{FF2B5EF4-FFF2-40B4-BE49-F238E27FC236}">
                <a16:creationId xmlns:a16="http://schemas.microsoft.com/office/drawing/2014/main" id="{7C7509EF-5577-4660-9400-D3B537F117E6}"/>
              </a:ext>
            </a:extLst>
          </p:cNvPr>
          <p:cNvSpPr>
            <a:spLocks noGrp="1"/>
          </p:cNvSpPr>
          <p:nvPr>
            <p:ph idx="1"/>
          </p:nvPr>
        </p:nvSpPr>
        <p:spPr/>
        <p:txBody>
          <a:bodyPr>
            <a:normAutofit/>
          </a:bodyPr>
          <a:lstStyle/>
          <a:p>
            <a:r>
              <a:rPr lang="en-US" dirty="0"/>
              <a:t>One often-overlooked element is ensuring you’re able to maintain eye contact with the camera so that you appear to be looking viewers in the eye</a:t>
            </a:r>
          </a:p>
          <a:p>
            <a:r>
              <a:rPr lang="en-US" dirty="0"/>
              <a:t>Some platforms display video images in one corner by default</a:t>
            </a:r>
          </a:p>
          <a:p>
            <a:pPr lvl="1"/>
            <a:r>
              <a:rPr lang="en-US" sz="2800" dirty="0"/>
              <a:t>If so, it’s likely that your eyes will drift over there, making you appear to be staring off to one side for no reason</a:t>
            </a:r>
          </a:p>
          <a:p>
            <a:r>
              <a:rPr lang="en-US" dirty="0"/>
              <a:t>Guard against this by familiarizing yourself with the platform and adjusting the default settings as needed</a:t>
            </a:r>
          </a:p>
        </p:txBody>
      </p:sp>
    </p:spTree>
    <p:extLst>
      <p:ext uri="{BB962C8B-B14F-4D97-AF65-F5344CB8AC3E}">
        <p14:creationId xmlns:p14="http://schemas.microsoft.com/office/powerpoint/2010/main" val="2889427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B076F-1BBC-4908-A949-A61929A4691F}"/>
              </a:ext>
            </a:extLst>
          </p:cNvPr>
          <p:cNvSpPr>
            <a:spLocks noGrp="1"/>
          </p:cNvSpPr>
          <p:nvPr>
            <p:ph type="title"/>
          </p:nvPr>
        </p:nvSpPr>
        <p:spPr/>
        <p:txBody>
          <a:bodyPr/>
          <a:lstStyle/>
          <a:p>
            <a:r>
              <a:rPr lang="en-US" dirty="0"/>
              <a:t>How to Present in a Webinar             5 of 5</a:t>
            </a:r>
          </a:p>
        </p:txBody>
      </p:sp>
      <p:sp>
        <p:nvSpPr>
          <p:cNvPr id="3" name="Content Placeholder 2">
            <a:extLst>
              <a:ext uri="{FF2B5EF4-FFF2-40B4-BE49-F238E27FC236}">
                <a16:creationId xmlns:a16="http://schemas.microsoft.com/office/drawing/2014/main" id="{3C7BA9EA-A2AC-413B-A823-028D2CB17647}"/>
              </a:ext>
            </a:extLst>
          </p:cNvPr>
          <p:cNvSpPr>
            <a:spLocks noGrp="1"/>
          </p:cNvSpPr>
          <p:nvPr>
            <p:ph idx="1"/>
          </p:nvPr>
        </p:nvSpPr>
        <p:spPr/>
        <p:txBody>
          <a:bodyPr>
            <a:normAutofit/>
          </a:bodyPr>
          <a:lstStyle/>
          <a:p>
            <a:r>
              <a:rPr lang="en-US" dirty="0"/>
              <a:t>One essential element that’s worth deciding on in advance is how you’ll handle audience participation </a:t>
            </a:r>
          </a:p>
          <a:p>
            <a:r>
              <a:rPr lang="en-US" dirty="0"/>
              <a:t>Depending on the number of attendees, you may ask them to “raise their hand” if they have a question, type their questions into the comment box, or use a separate Q&amp;A feature</a:t>
            </a:r>
          </a:p>
          <a:p>
            <a:r>
              <a:rPr lang="en-US" dirty="0"/>
              <a:t>Whatever you decide, make sure you’re explicit at the beginning of the webinar and remind people periodically throughout, to avoid frustration or confusion</a:t>
            </a:r>
          </a:p>
        </p:txBody>
      </p:sp>
    </p:spTree>
    <p:extLst>
      <p:ext uri="{BB962C8B-B14F-4D97-AF65-F5344CB8AC3E}">
        <p14:creationId xmlns:p14="http://schemas.microsoft.com/office/powerpoint/2010/main" val="1628231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9C66117-B934-4B38-87D8-B9CA1EA1E46C}"/>
              </a:ext>
            </a:extLst>
          </p:cNvPr>
          <p:cNvSpPr>
            <a:spLocks noGrp="1"/>
          </p:cNvSpPr>
          <p:nvPr>
            <p:ph type="title"/>
          </p:nvPr>
        </p:nvSpPr>
        <p:spPr/>
        <p:txBody>
          <a:bodyPr/>
          <a:lstStyle/>
          <a:p>
            <a:r>
              <a:rPr lang="en-US" dirty="0"/>
              <a:t>Discussion/Questions</a:t>
            </a:r>
          </a:p>
        </p:txBody>
      </p:sp>
      <p:pic>
        <p:nvPicPr>
          <p:cNvPr id="10" name="Picture 9">
            <a:extLst>
              <a:ext uri="{FF2B5EF4-FFF2-40B4-BE49-F238E27FC236}">
                <a16:creationId xmlns:a16="http://schemas.microsoft.com/office/drawing/2014/main" id="{7E149D72-EAC3-43B9-866A-83EA1D246D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94112" y="1676400"/>
            <a:ext cx="4800600" cy="48006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272463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AD4022-AE8E-4688-999C-F739BC3289A5}"/>
              </a:ext>
            </a:extLst>
          </p:cNvPr>
          <p:cNvSpPr>
            <a:spLocks noGrp="1"/>
          </p:cNvSpPr>
          <p:nvPr>
            <p:ph type="title"/>
          </p:nvPr>
        </p:nvSpPr>
        <p:spPr/>
        <p:txBody>
          <a:bodyPr/>
          <a:lstStyle/>
          <a:p>
            <a:r>
              <a:rPr lang="en-US" dirty="0">
                <a:effectLst>
                  <a:outerShdw blurRad="38100" dist="38100" dir="2700000" algn="tl">
                    <a:srgbClr val="000000">
                      <a:alpha val="43137"/>
                    </a:srgbClr>
                  </a:outerShdw>
                </a:effectLst>
              </a:rPr>
              <a:t>A Couple of Backups</a:t>
            </a:r>
          </a:p>
        </p:txBody>
      </p:sp>
    </p:spTree>
    <p:extLst>
      <p:ext uri="{BB962C8B-B14F-4D97-AF65-F5344CB8AC3E}">
        <p14:creationId xmlns:p14="http://schemas.microsoft.com/office/powerpoint/2010/main" val="4271730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Diagram 15"/>
          <p:cNvGraphicFramePr/>
          <p:nvPr>
            <p:extLst>
              <p:ext uri="{D42A27DB-BD31-4B8C-83A1-F6EECF244321}">
                <p14:modId xmlns:p14="http://schemas.microsoft.com/office/powerpoint/2010/main" val="1064624159"/>
              </p:ext>
            </p:extLst>
          </p:nvPr>
        </p:nvGraphicFramePr>
        <p:xfrm>
          <a:off x="2970212" y="1828800"/>
          <a:ext cx="5867400" cy="464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9644" name="Text Box 12"/>
          <p:cNvSpPr txBox="1">
            <a:spLocks noChangeArrowheads="1"/>
          </p:cNvSpPr>
          <p:nvPr/>
        </p:nvSpPr>
        <p:spPr bwMode="auto">
          <a:xfrm>
            <a:off x="3275012" y="304800"/>
            <a:ext cx="6019800" cy="1169551"/>
          </a:xfrm>
          <a:prstGeom prst="rect">
            <a:avLst/>
          </a:prstGeom>
          <a:noFill/>
          <a:ln w="9525">
            <a:noFill/>
            <a:miter lim="800000"/>
            <a:headEnd/>
            <a:tailEnd/>
          </a:ln>
        </p:spPr>
        <p:txBody>
          <a:bodyPr wrap="square" lIns="0" tIns="0" rIns="0" bIns="0">
            <a:spAutoFit/>
          </a:bodyPr>
          <a:lstStyle/>
          <a:p>
            <a:pPr defTabSz="822325">
              <a:lnSpc>
                <a:spcPct val="95000"/>
              </a:lnSpc>
            </a:pPr>
            <a:r>
              <a:rPr lang="en-US" sz="4800" dirty="0">
                <a:effectLst>
                  <a:outerShdw blurRad="38100" dist="38100" dir="2700000" algn="tl">
                    <a:srgbClr val="000000">
                      <a:alpha val="43137"/>
                    </a:srgbClr>
                  </a:outerShdw>
                </a:effectLst>
                <a:latin typeface="Arial" charset="0"/>
              </a:rPr>
              <a:t>Retention Pyramid</a:t>
            </a:r>
          </a:p>
          <a:p>
            <a:pPr defTabSz="822325">
              <a:lnSpc>
                <a:spcPct val="95000"/>
              </a:lnSpc>
            </a:pPr>
            <a:r>
              <a:rPr lang="en-US" sz="3200" dirty="0">
                <a:effectLst>
                  <a:outerShdw blurRad="38100" dist="38100" dir="2700000" algn="tl">
                    <a:srgbClr val="000000">
                      <a:alpha val="43137"/>
                    </a:srgbClr>
                  </a:outerShdw>
                </a:effectLst>
                <a:latin typeface="Arial" charset="0"/>
              </a:rPr>
              <a:t>Average </a:t>
            </a:r>
            <a:r>
              <a:rPr lang="en-US" sz="3200" u="sng" dirty="0">
                <a:effectLst>
                  <a:outerShdw blurRad="38100" dist="38100" dir="2700000" algn="tl">
                    <a:srgbClr val="000000">
                      <a:alpha val="43137"/>
                    </a:srgbClr>
                  </a:outerShdw>
                </a:effectLst>
                <a:latin typeface="Arial" charset="0"/>
              </a:rPr>
              <a:t>24-hr</a:t>
            </a:r>
            <a:r>
              <a:rPr lang="en-US" sz="3200" dirty="0">
                <a:effectLst>
                  <a:outerShdw blurRad="38100" dist="38100" dir="2700000" algn="tl">
                    <a:srgbClr val="000000">
                      <a:alpha val="43137"/>
                    </a:srgbClr>
                  </a:outerShdw>
                </a:effectLst>
                <a:latin typeface="Arial" charset="0"/>
              </a:rPr>
              <a:t> Retention Rate</a:t>
            </a:r>
          </a:p>
        </p:txBody>
      </p:sp>
      <p:sp>
        <p:nvSpPr>
          <p:cNvPr id="69643" name="Text Box 11"/>
          <p:cNvSpPr txBox="1">
            <a:spLocks noChangeArrowheads="1"/>
          </p:cNvSpPr>
          <p:nvPr/>
        </p:nvSpPr>
        <p:spPr bwMode="auto">
          <a:xfrm>
            <a:off x="3275012" y="6597135"/>
            <a:ext cx="7315200" cy="169277"/>
          </a:xfrm>
          <a:prstGeom prst="rect">
            <a:avLst/>
          </a:prstGeom>
          <a:noFill/>
          <a:ln w="9525">
            <a:noFill/>
            <a:miter lim="800000"/>
            <a:headEnd/>
            <a:tailEnd/>
          </a:ln>
        </p:spPr>
        <p:txBody>
          <a:bodyPr wrap="square" lIns="0" tIns="0" rIns="0" bIns="0">
            <a:spAutoFit/>
          </a:bodyPr>
          <a:lstStyle/>
          <a:p>
            <a:r>
              <a:rPr lang="en-US" sz="1100" b="1" dirty="0"/>
              <a:t>Source: Adapted from E. Dale, Audiovisual Methods in Teaching, 1969, NY: Dryden Press.</a:t>
            </a:r>
          </a:p>
        </p:txBody>
      </p:sp>
      <p:sp>
        <p:nvSpPr>
          <p:cNvPr id="15" name="Oval 14"/>
          <p:cNvSpPr/>
          <p:nvPr/>
        </p:nvSpPr>
        <p:spPr bwMode="auto">
          <a:xfrm>
            <a:off x="2513012" y="4343400"/>
            <a:ext cx="6934200" cy="2514600"/>
          </a:xfrm>
          <a:prstGeom prst="ellipse">
            <a:avLst/>
          </a:prstGeom>
          <a:noFill/>
          <a:ln w="5715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US" sz="2400">
              <a:latin typeface="Times New Roman" pitchFamily="18" charset="0"/>
            </a:endParaRPr>
          </a:p>
        </p:txBody>
      </p:sp>
      <p:sp>
        <p:nvSpPr>
          <p:cNvPr id="14" name="TextBox 13"/>
          <p:cNvSpPr txBox="1"/>
          <p:nvPr/>
        </p:nvSpPr>
        <p:spPr>
          <a:xfrm>
            <a:off x="8609012" y="5083314"/>
            <a:ext cx="2057400" cy="707886"/>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2000" b="1" dirty="0">
                <a:solidFill>
                  <a:schemeClr val="bg1"/>
                </a:solidFill>
              </a:rPr>
              <a:t>Active Learning</a:t>
            </a:r>
          </a:p>
        </p:txBody>
      </p:sp>
    </p:spTree>
    <p:extLst>
      <p:ext uri="{BB962C8B-B14F-4D97-AF65-F5344CB8AC3E}">
        <p14:creationId xmlns:p14="http://schemas.microsoft.com/office/powerpoint/2010/main" val="1446793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fade">
                                      <p:cBhvr>
                                        <p:cTn id="11"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4"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54470-4825-4FD9-A723-EA9D9661A4A8}"/>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7434FDF7-02C5-4B1B-A1D5-023A1EF9092A}"/>
              </a:ext>
            </a:extLst>
          </p:cNvPr>
          <p:cNvSpPr>
            <a:spLocks noGrp="1"/>
          </p:cNvSpPr>
          <p:nvPr>
            <p:ph idx="1"/>
          </p:nvPr>
        </p:nvSpPr>
        <p:spPr/>
        <p:txBody>
          <a:bodyPr/>
          <a:lstStyle/>
          <a:p>
            <a:endParaRPr lang="en-US"/>
          </a:p>
        </p:txBody>
      </p:sp>
      <p:pic>
        <p:nvPicPr>
          <p:cNvPr id="6" name="Picture 5" descr="C:\Users\Douglas.Maurer\Desktop\Bloomtaxonomy-e1445435495371.jpg">
            <a:extLst>
              <a:ext uri="{FF2B5EF4-FFF2-40B4-BE49-F238E27FC236}">
                <a16:creationId xmlns:a16="http://schemas.microsoft.com/office/drawing/2014/main" id="{23C53FAC-0240-4071-9C60-31124DE3098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93435" y="0"/>
            <a:ext cx="9001953" cy="6857999"/>
          </a:xfrm>
          <a:prstGeom prst="rect">
            <a:avLst/>
          </a:prstGeom>
          <a:noFill/>
        </p:spPr>
      </p:pic>
    </p:spTree>
    <p:extLst>
      <p:ext uri="{BB962C8B-B14F-4D97-AF65-F5344CB8AC3E}">
        <p14:creationId xmlns:p14="http://schemas.microsoft.com/office/powerpoint/2010/main" val="1403329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88081-9B28-4A83-9097-F7482DF177C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8DCBBE9-C3EA-487C-A7FA-1E83A13F7BAE}"/>
              </a:ext>
            </a:extLst>
          </p:cNvPr>
          <p:cNvSpPr>
            <a:spLocks noGrp="1"/>
          </p:cNvSpPr>
          <p:nvPr>
            <p:ph idx="1"/>
          </p:nvPr>
        </p:nvSpPr>
        <p:spPr/>
        <p:txBody>
          <a:bodyPr/>
          <a:lstStyle/>
          <a:p>
            <a:r>
              <a:rPr lang="en-US" dirty="0"/>
              <a:t>Stick to a consistent visual style in your slide deck</a:t>
            </a:r>
          </a:p>
          <a:p>
            <a:r>
              <a:rPr lang="en-US" dirty="0"/>
              <a:t>Select one typeface — two at most</a:t>
            </a:r>
          </a:p>
          <a:p>
            <a:r>
              <a:rPr lang="en-US" dirty="0"/>
              <a:t>Use the same color palette throughout (limit yourself to three complementary colors, plus a couple of neutral shades, like gray and pale blue)</a:t>
            </a:r>
          </a:p>
          <a:p>
            <a:r>
              <a:rPr lang="en-US" dirty="0"/>
              <a:t>Photos should be taken by the same photographer or look as if they are </a:t>
            </a:r>
          </a:p>
          <a:p>
            <a:r>
              <a:rPr lang="en-US" dirty="0"/>
              <a:t>Illustrations should be done in the same style</a:t>
            </a:r>
          </a:p>
        </p:txBody>
      </p:sp>
    </p:spTree>
    <p:extLst>
      <p:ext uri="{BB962C8B-B14F-4D97-AF65-F5344CB8AC3E}">
        <p14:creationId xmlns:p14="http://schemas.microsoft.com/office/powerpoint/2010/main" val="132765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34600B1-C4CA-4E53-B0AA-294B905822FF}"/>
              </a:ext>
            </a:extLst>
          </p:cNvPr>
          <p:cNvSpPr>
            <a:spLocks noGrp="1"/>
          </p:cNvSpPr>
          <p:nvPr>
            <p:ph type="title"/>
          </p:nvPr>
        </p:nvSpPr>
        <p:spPr>
          <a:xfrm>
            <a:off x="1598613" y="3289536"/>
            <a:ext cx="8283272" cy="2654064"/>
          </a:xfrm>
        </p:spPr>
        <p:txBody>
          <a:bodyPr/>
          <a:lstStyle/>
          <a:p>
            <a:r>
              <a:rPr lang="en-US" dirty="0">
                <a:effectLst>
                  <a:outerShdw blurRad="38100" dist="38100" dir="2700000" algn="tl">
                    <a:srgbClr val="000000">
                      <a:alpha val="43137"/>
                    </a:srgbClr>
                  </a:outerShdw>
                </a:effectLst>
              </a:rPr>
              <a:t>Applying Design Elements to Your Slides</a:t>
            </a:r>
          </a:p>
        </p:txBody>
      </p:sp>
      <p:pic>
        <p:nvPicPr>
          <p:cNvPr id="7" name="Picture 6" descr="A close up of a logo&#10;&#10;Description automatically generated">
            <a:extLst>
              <a:ext uri="{FF2B5EF4-FFF2-40B4-BE49-F238E27FC236}">
                <a16:creationId xmlns:a16="http://schemas.microsoft.com/office/drawing/2014/main" id="{533BA211-F6BE-4A94-91EC-AA48C2F605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6412" y="74438"/>
            <a:ext cx="5484662" cy="3999584"/>
          </a:xfrm>
          <a:prstGeom prst="rect">
            <a:avLst/>
          </a:prstGeom>
          <a:ln>
            <a:noFill/>
          </a:ln>
          <a:effectLst>
            <a:softEdge rad="112500"/>
          </a:effectLst>
        </p:spPr>
      </p:pic>
    </p:spTree>
    <p:extLst>
      <p:ext uri="{BB962C8B-B14F-4D97-AF65-F5344CB8AC3E}">
        <p14:creationId xmlns:p14="http://schemas.microsoft.com/office/powerpoint/2010/main" val="2246053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D9F4E-AC25-4901-A396-10118B70A3E5}"/>
              </a:ext>
            </a:extLst>
          </p:cNvPr>
          <p:cNvSpPr>
            <a:spLocks noGrp="1"/>
          </p:cNvSpPr>
          <p:nvPr>
            <p:ph type="title"/>
          </p:nvPr>
        </p:nvSpPr>
        <p:spPr/>
        <p:txBody>
          <a:bodyPr/>
          <a:lstStyle/>
          <a:p>
            <a:r>
              <a:rPr lang="en-US" dirty="0"/>
              <a:t>Arrange Slide Elements with Care</a:t>
            </a:r>
          </a:p>
        </p:txBody>
      </p:sp>
      <p:sp>
        <p:nvSpPr>
          <p:cNvPr id="3" name="Content Placeholder 2">
            <a:extLst>
              <a:ext uri="{FF2B5EF4-FFF2-40B4-BE49-F238E27FC236}">
                <a16:creationId xmlns:a16="http://schemas.microsoft.com/office/drawing/2014/main" id="{EFE7E046-7629-4648-9D2F-B037947C7A5D}"/>
              </a:ext>
            </a:extLst>
          </p:cNvPr>
          <p:cNvSpPr>
            <a:spLocks noGrp="1"/>
          </p:cNvSpPr>
          <p:nvPr>
            <p:ph idx="1"/>
          </p:nvPr>
        </p:nvSpPr>
        <p:spPr/>
        <p:txBody>
          <a:bodyPr/>
          <a:lstStyle/>
          <a:p>
            <a:r>
              <a:rPr lang="en-US" dirty="0"/>
              <a:t>Think like a designer when you arrange slide elements</a:t>
            </a:r>
          </a:p>
          <a:p>
            <a:r>
              <a:rPr lang="en-US" dirty="0"/>
              <a:t>The five design principles in the following slides will help you simplify your slides, so they’ll pass the glance test:</a:t>
            </a:r>
          </a:p>
          <a:p>
            <a:endParaRPr lang="en-US" dirty="0"/>
          </a:p>
        </p:txBody>
      </p:sp>
    </p:spTree>
    <p:extLst>
      <p:ext uri="{BB962C8B-B14F-4D97-AF65-F5344CB8AC3E}">
        <p14:creationId xmlns:p14="http://schemas.microsoft.com/office/powerpoint/2010/main" val="2904793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69F14-E292-495E-8AE5-6A185D003694}"/>
              </a:ext>
            </a:extLst>
          </p:cNvPr>
          <p:cNvSpPr>
            <a:spLocks noGrp="1"/>
          </p:cNvSpPr>
          <p:nvPr>
            <p:ph type="title"/>
          </p:nvPr>
        </p:nvSpPr>
        <p:spPr/>
        <p:txBody>
          <a:bodyPr/>
          <a:lstStyle/>
          <a:p>
            <a:r>
              <a:rPr lang="en-US" dirty="0"/>
              <a:t>Flow</a:t>
            </a:r>
          </a:p>
        </p:txBody>
      </p:sp>
      <p:sp>
        <p:nvSpPr>
          <p:cNvPr id="3" name="Content Placeholder 2">
            <a:extLst>
              <a:ext uri="{FF2B5EF4-FFF2-40B4-BE49-F238E27FC236}">
                <a16:creationId xmlns:a16="http://schemas.microsoft.com/office/drawing/2014/main" id="{D31657CF-9347-49B5-BC99-0C66BCFE3D5B}"/>
              </a:ext>
            </a:extLst>
          </p:cNvPr>
          <p:cNvSpPr>
            <a:spLocks noGrp="1"/>
          </p:cNvSpPr>
          <p:nvPr>
            <p:ph idx="1"/>
          </p:nvPr>
        </p:nvSpPr>
        <p:spPr/>
        <p:txBody>
          <a:bodyPr/>
          <a:lstStyle/>
          <a:p>
            <a:r>
              <a:rPr lang="en-US" dirty="0"/>
              <a:t>You can direct people’s eyes to certain areas of a slide to emphasize important points</a:t>
            </a:r>
          </a:p>
          <a:p>
            <a:endParaRPr lang="en-US" dirty="0"/>
          </a:p>
        </p:txBody>
      </p:sp>
      <p:pic>
        <p:nvPicPr>
          <p:cNvPr id="4" name="Picture 3">
            <a:extLst>
              <a:ext uri="{FF2B5EF4-FFF2-40B4-BE49-F238E27FC236}">
                <a16:creationId xmlns:a16="http://schemas.microsoft.com/office/drawing/2014/main" id="{D7FDAF88-7D60-483E-A8B2-0BA4FEA864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08612" y="2667000"/>
            <a:ext cx="5262880" cy="3942779"/>
          </a:xfrm>
          <a:prstGeom prst="rect">
            <a:avLst/>
          </a:prstGeom>
        </p:spPr>
      </p:pic>
    </p:spTree>
    <p:extLst>
      <p:ext uri="{BB962C8B-B14F-4D97-AF65-F5344CB8AC3E}">
        <p14:creationId xmlns:p14="http://schemas.microsoft.com/office/powerpoint/2010/main" val="514538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47D1A-5AE0-4D13-93D5-3E1E761DA2AB}"/>
              </a:ext>
            </a:extLst>
          </p:cNvPr>
          <p:cNvSpPr>
            <a:spLocks noGrp="1"/>
          </p:cNvSpPr>
          <p:nvPr>
            <p:ph type="title"/>
          </p:nvPr>
        </p:nvSpPr>
        <p:spPr/>
        <p:txBody>
          <a:bodyPr/>
          <a:lstStyle/>
          <a:p>
            <a:r>
              <a:rPr lang="en-US" dirty="0"/>
              <a:t>Contrast</a:t>
            </a:r>
          </a:p>
        </p:txBody>
      </p:sp>
      <p:sp>
        <p:nvSpPr>
          <p:cNvPr id="3" name="Content Placeholder 2">
            <a:extLst>
              <a:ext uri="{FF2B5EF4-FFF2-40B4-BE49-F238E27FC236}">
                <a16:creationId xmlns:a16="http://schemas.microsoft.com/office/drawing/2014/main" id="{A3DCF5D1-AA97-494F-A3B0-EEDC0C433915}"/>
              </a:ext>
            </a:extLst>
          </p:cNvPr>
          <p:cNvSpPr>
            <a:spLocks noGrp="1"/>
          </p:cNvSpPr>
          <p:nvPr>
            <p:ph idx="1"/>
          </p:nvPr>
        </p:nvSpPr>
        <p:spPr/>
        <p:txBody>
          <a:bodyPr/>
          <a:lstStyle/>
          <a:p>
            <a:r>
              <a:rPr lang="en-US" dirty="0"/>
              <a:t>Our eyes are drawn to things that stand out, so designers use contrast to focus attention</a:t>
            </a:r>
          </a:p>
          <a:p>
            <a:r>
              <a:rPr lang="en-US" dirty="0"/>
              <a:t>Create contrast through your elements’ size, shape, color, and proximity</a:t>
            </a:r>
          </a:p>
        </p:txBody>
      </p:sp>
      <p:pic>
        <p:nvPicPr>
          <p:cNvPr id="4" name="Picture 3">
            <a:extLst>
              <a:ext uri="{FF2B5EF4-FFF2-40B4-BE49-F238E27FC236}">
                <a16:creationId xmlns:a16="http://schemas.microsoft.com/office/drawing/2014/main" id="{FA128A02-7694-4581-89C8-A61570FFD5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12852" y="3276600"/>
            <a:ext cx="4582160" cy="3429000"/>
          </a:xfrm>
          <a:prstGeom prst="rect">
            <a:avLst/>
          </a:prstGeom>
        </p:spPr>
      </p:pic>
    </p:spTree>
    <p:extLst>
      <p:ext uri="{BB962C8B-B14F-4D97-AF65-F5344CB8AC3E}">
        <p14:creationId xmlns:p14="http://schemas.microsoft.com/office/powerpoint/2010/main" val="526738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Jigsaw design templat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lumMod val="50000"/>
            </a:schemeClr>
          </a:solidFill>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extLst>
    <a:ext uri="{05A4C25C-085E-4340-85A3-A5531E510DB2}">
      <thm15:themeFamily xmlns:thm15="http://schemas.microsoft.com/office/thememl/2012/main" name="Jigsaw design slides.potx" id="{263AEB51-B942-4F3D-9A9B-204C75197456}" vid="{3DA53443-4228-4E41-8F09-CB346F47C076}"/>
    </a:ext>
  </a:extLst>
</a:theme>
</file>

<file path=ppt/theme/theme2.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Jigsaw design slides</Template>
  <TotalTime>621</TotalTime>
  <Words>2874</Words>
  <Application>Microsoft Office PowerPoint</Application>
  <PresentationFormat>Custom</PresentationFormat>
  <Paragraphs>194</Paragraphs>
  <Slides>45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45</vt:i4>
      </vt:variant>
    </vt:vector>
  </HeadingPairs>
  <TitlesOfParts>
    <vt:vector size="50" baseType="lpstr">
      <vt:lpstr>Arial</vt:lpstr>
      <vt:lpstr>Century Gothic</vt:lpstr>
      <vt:lpstr>Euphemia</vt:lpstr>
      <vt:lpstr>Times New Roman</vt:lpstr>
      <vt:lpstr>Jigsaw design template</vt:lpstr>
      <vt:lpstr>Dynamic Presentations – Part 2</vt:lpstr>
      <vt:lpstr>Learning Objectives</vt:lpstr>
      <vt:lpstr>Passing the Glance Test</vt:lpstr>
      <vt:lpstr>Keep It Simple</vt:lpstr>
      <vt:lpstr>PowerPoint Presentation</vt:lpstr>
      <vt:lpstr>Applying Design Elements to Your Slides</vt:lpstr>
      <vt:lpstr>Arrange Slide Elements with Care</vt:lpstr>
      <vt:lpstr>Flow</vt:lpstr>
      <vt:lpstr>Contrast</vt:lpstr>
      <vt:lpstr>White space</vt:lpstr>
      <vt:lpstr>Hierarchy</vt:lpstr>
      <vt:lpstr>Unity</vt:lpstr>
      <vt:lpstr>Presentation Tools – Other Options</vt:lpstr>
      <vt:lpstr>Some Other Presentation Tools</vt:lpstr>
      <vt:lpstr>Authentic Presentations Take Practice</vt:lpstr>
      <vt:lpstr>Being Authentic                            1 of 3</vt:lpstr>
      <vt:lpstr>Being Authentic                            2 of 3</vt:lpstr>
      <vt:lpstr>Being Authentic                            3 of 3</vt:lpstr>
      <vt:lpstr>Create a Conversation – Applicable to both meetings and conferences</vt:lpstr>
      <vt:lpstr>Background</vt:lpstr>
      <vt:lpstr>First Step</vt:lpstr>
      <vt:lpstr>Second Step</vt:lpstr>
      <vt:lpstr>Third Step</vt:lpstr>
      <vt:lpstr>Fourth Step</vt:lpstr>
      <vt:lpstr>Fifth Step – for meetings or group table conferences</vt:lpstr>
      <vt:lpstr>Giving Data-Heavy Presentations</vt:lpstr>
      <vt:lpstr>Why It Is Important</vt:lpstr>
      <vt:lpstr>Basic Approach</vt:lpstr>
      <vt:lpstr>Specific Recommendations          1 of 6</vt:lpstr>
      <vt:lpstr>Specific Recommendations          2 of 6</vt:lpstr>
      <vt:lpstr>Specific Recommendations          3 of 6</vt:lpstr>
      <vt:lpstr>Specific Recommendations          4 of 6</vt:lpstr>
      <vt:lpstr>Specific Recommendations          5 of 6</vt:lpstr>
      <vt:lpstr>Specific Recommendations          6 of 6</vt:lpstr>
      <vt:lpstr>How to Give a Webinar Presentation</vt:lpstr>
      <vt:lpstr>Background</vt:lpstr>
      <vt:lpstr>How to Present in a Webinar             1 of 5</vt:lpstr>
      <vt:lpstr>How to Present in a Webinar             2 of 5</vt:lpstr>
      <vt:lpstr>How to Present in a Webinar             3 of 5</vt:lpstr>
      <vt:lpstr>How to Present in a Webinar             4 of 5</vt:lpstr>
      <vt:lpstr>How to Present in a Webinar             5 of 5</vt:lpstr>
      <vt:lpstr>Discussion/Questions</vt:lpstr>
      <vt:lpstr>A Couple of Backups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Dynamic Presentations – Part 2</dc:title>
  <dc:creator>Bob Marshall</dc:creator>
  <cp:lastModifiedBy>Bob Marshall</cp:lastModifiedBy>
  <cp:revision>35</cp:revision>
  <dcterms:created xsi:type="dcterms:W3CDTF">2019-08-12T11:45:51Z</dcterms:created>
  <dcterms:modified xsi:type="dcterms:W3CDTF">2019-08-15T03:26:12Z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74064300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