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5" r:id="rId1"/>
    <p:sldMasterId id="2147493980" r:id="rId2"/>
  </p:sldMasterIdLst>
  <p:notesMasterIdLst>
    <p:notesMasterId r:id="rId15"/>
  </p:notesMasterIdLst>
  <p:handoutMasterIdLst>
    <p:handoutMasterId r:id="rId16"/>
  </p:handoutMasterIdLst>
  <p:sldIdLst>
    <p:sldId id="657" r:id="rId3"/>
    <p:sldId id="647" r:id="rId4"/>
    <p:sldId id="648" r:id="rId5"/>
    <p:sldId id="650" r:id="rId6"/>
    <p:sldId id="658" r:id="rId7"/>
    <p:sldId id="664" r:id="rId8"/>
    <p:sldId id="659" r:id="rId9"/>
    <p:sldId id="665" r:id="rId10"/>
    <p:sldId id="666" r:id="rId11"/>
    <p:sldId id="667" r:id="rId12"/>
    <p:sldId id="668" r:id="rId13"/>
    <p:sldId id="662"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22" autoAdjust="0"/>
  </p:normalViewPr>
  <p:slideViewPr>
    <p:cSldViewPr>
      <p:cViewPr>
        <p:scale>
          <a:sx n="60" d="100"/>
          <a:sy n="60" d="100"/>
        </p:scale>
        <p:origin x="-1376" y="-200"/>
      </p:cViewPr>
      <p:guideLst>
        <p:guide orient="horz" pos="1152"/>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itchFamily="34" charset="-128"/>
              </a:defRPr>
            </a:lvl1pPr>
          </a:lstStyle>
          <a:p>
            <a:pPr>
              <a:defRPr/>
            </a:pPr>
            <a:fld id="{65273F01-656A-4CCE-99BA-507A66A9DFFE}" type="datetimeFigureOut">
              <a:rPr lang="en-US" altLang="en-US"/>
              <a:pPr>
                <a:defRPr/>
              </a:pPr>
              <a:t>6/14/2017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defRPr>
            </a:lvl1pPr>
          </a:lstStyle>
          <a:p>
            <a:pPr>
              <a:defRPr/>
            </a:pPr>
            <a:fld id="{4FFC06A5-BAA1-43A1-9A36-BEB8041947E7}" type="slidenum">
              <a:rPr lang="en-US" altLang="en-US"/>
              <a:pPr>
                <a:defRPr/>
              </a:pPr>
              <a:t>‹#›</a:t>
            </a:fld>
            <a:endParaRPr lang="en-US" altLang="en-US"/>
          </a:p>
        </p:txBody>
      </p:sp>
    </p:spTree>
    <p:extLst>
      <p:ext uri="{BB962C8B-B14F-4D97-AF65-F5344CB8AC3E}">
        <p14:creationId xmlns:p14="http://schemas.microsoft.com/office/powerpoint/2010/main" val="737149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itchFamily="34" charset="-128"/>
                <a:cs typeface="Arial" pitchFamily="34" charset="0"/>
              </a:defRPr>
            </a:lvl1pPr>
          </a:lstStyle>
          <a:p>
            <a:pPr>
              <a:defRPr/>
            </a:pPr>
            <a:fld id="{504AA9C9-808F-413D-B1FE-1890C4F6477F}" type="datetimeFigureOut">
              <a:rPr lang="en-US" altLang="en-US"/>
              <a:pPr>
                <a:defRPr/>
              </a:pPr>
              <a:t>6/14/2017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cs typeface="Arial" pitchFamily="34" charset="0"/>
              </a:defRPr>
            </a:lvl1pPr>
          </a:lstStyle>
          <a:p>
            <a:pPr>
              <a:defRPr/>
            </a:pPr>
            <a:fld id="{2226E4AD-130D-4938-89CC-B53A911AAA32}" type="slidenum">
              <a:rPr lang="en-US" altLang="en-US"/>
              <a:pPr>
                <a:defRPr/>
              </a:pPr>
              <a:t>‹#›</a:t>
            </a:fld>
            <a:endParaRPr lang="en-US" altLang="en-US"/>
          </a:p>
        </p:txBody>
      </p:sp>
    </p:spTree>
    <p:extLst>
      <p:ext uri="{BB962C8B-B14F-4D97-AF65-F5344CB8AC3E}">
        <p14:creationId xmlns:p14="http://schemas.microsoft.com/office/powerpoint/2010/main" val="30534283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77ABF5E-5923-4F09-AA17-A2EF7110D32B}" type="slidenum">
              <a:rPr lang="en-US" altLang="en-US"/>
              <a:pPr/>
              <a:t>10</a:t>
            </a:fld>
            <a:endParaRPr lang="en-US" altLang="en-US"/>
          </a:p>
        </p:txBody>
      </p:sp>
    </p:spTree>
    <p:extLst>
      <p:ext uri="{BB962C8B-B14F-4D97-AF65-F5344CB8AC3E}">
        <p14:creationId xmlns:p14="http://schemas.microsoft.com/office/powerpoint/2010/main" val="15342903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1252538" y="4754563"/>
            <a:ext cx="6596062" cy="1050925"/>
            <a:chOff x="1720850" y="4732266"/>
            <a:chExt cx="6596062" cy="1050925"/>
          </a:xfrm>
        </p:grpSpPr>
        <p:grpSp>
          <p:nvGrpSpPr>
            <p:cNvPr id="5" name="Group 11"/>
            <p:cNvGrpSpPr>
              <a:grpSpLocks/>
            </p:cNvGrpSpPr>
            <p:nvPr/>
          </p:nvGrpSpPr>
          <p:grpSpPr bwMode="auto">
            <a:xfrm>
              <a:off x="1753394" y="4812435"/>
              <a:ext cx="5549900" cy="893763"/>
              <a:chOff x="3344863" y="4876800"/>
              <a:chExt cx="5549900" cy="893763"/>
            </a:xfrm>
          </p:grpSpPr>
          <p:sp>
            <p:nvSpPr>
              <p:cNvPr id="14" name="Oval 13"/>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5" name="Oval 14"/>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6" name="Oval 15"/>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7" name="Oval 16"/>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8" name="Oval 17"/>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grpSp>
        <p:grpSp>
          <p:nvGrpSpPr>
            <p:cNvPr id="6" name="Group 2"/>
            <p:cNvGrpSpPr>
              <a:grpSpLocks/>
            </p:cNvGrpSpPr>
            <p:nvPr/>
          </p:nvGrpSpPr>
          <p:grpSpPr bwMode="auto">
            <a:xfrm>
              <a:off x="1720850" y="4732266"/>
              <a:ext cx="6596062" cy="1050925"/>
              <a:chOff x="2373313" y="4779963"/>
              <a:chExt cx="6596062" cy="1050925"/>
            </a:xfrm>
          </p:grpSpPr>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397125"/>
            <a:ext cx="7772400" cy="1470025"/>
          </a:xfrm>
        </p:spPr>
        <p:txBody>
          <a:bodyPr/>
          <a:lstStyle>
            <a:lvl1pPr algn="ctr">
              <a:defRPr sz="4000" baseline="0"/>
            </a:lvl1pPr>
          </a:lstStyle>
          <a:p>
            <a:r>
              <a:rPr lang="en-US" smtClean="0"/>
              <a:t>Click to edit Master title style</a:t>
            </a:r>
            <a:endParaRPr lang="en-US" dirty="0"/>
          </a:p>
        </p:txBody>
      </p:sp>
      <p:sp>
        <p:nvSpPr>
          <p:cNvPr id="24" name="Text Placeholder 23"/>
          <p:cNvSpPr>
            <a:spLocks noGrp="1"/>
          </p:cNvSpPr>
          <p:nvPr>
            <p:ph type="body" sz="quarter" idx="11"/>
          </p:nvPr>
        </p:nvSpPr>
        <p:spPr>
          <a:xfrm>
            <a:off x="4763" y="139700"/>
            <a:ext cx="6808788" cy="1155700"/>
          </a:xfrm>
        </p:spPr>
        <p:txBody>
          <a:bodyPr/>
          <a:lstStyle>
            <a:lvl1pPr marL="0" indent="0">
              <a:buNone/>
              <a:defRPr sz="2800" b="1" baseline="0"/>
            </a:lvl1pPr>
          </a:lstStyle>
          <a:p>
            <a:pPr lvl="0"/>
            <a:r>
              <a:rPr lang="en-US" smtClean="0"/>
              <a:t>Click to edit Master text styles</a:t>
            </a:r>
          </a:p>
          <a:p>
            <a:pPr lvl="1"/>
            <a:r>
              <a:rPr lang="en-US" smtClean="0"/>
              <a:t>Second level</a:t>
            </a:r>
          </a:p>
        </p:txBody>
      </p:sp>
      <p:sp>
        <p:nvSpPr>
          <p:cNvPr id="19" name="Slide Number Placeholder 5"/>
          <p:cNvSpPr>
            <a:spLocks noGrp="1"/>
          </p:cNvSpPr>
          <p:nvPr>
            <p:ph type="sldNum" sz="quarter" idx="12"/>
          </p:nvPr>
        </p:nvSpPr>
        <p:spPr/>
        <p:txBody>
          <a:bodyPr/>
          <a:lstStyle>
            <a:lvl1pPr defTabSz="914400">
              <a:defRPr/>
            </a:lvl1pPr>
          </a:lstStyle>
          <a:p>
            <a:pPr>
              <a:defRPr/>
            </a:pPr>
            <a:fld id="{2E0B38FB-1D45-4E89-A9A0-800502F142BC}" type="slidenum">
              <a:rPr lang="en-US" altLang="en-US"/>
              <a:pPr>
                <a:defRPr/>
              </a:pPr>
              <a:t>‹#›</a:t>
            </a:fld>
            <a:endParaRPr lang="en-US" altLang="en-US"/>
          </a:p>
        </p:txBody>
      </p:sp>
    </p:spTree>
    <p:extLst>
      <p:ext uri="{BB962C8B-B14F-4D97-AF65-F5344CB8AC3E}">
        <p14:creationId xmlns:p14="http://schemas.microsoft.com/office/powerpoint/2010/main" val="2580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1387365" y="9525"/>
            <a:ext cx="7472855" cy="914400"/>
          </a:xfrm>
          <a:prstGeom prst="rect">
            <a:avLst/>
          </a:prstGeom>
        </p:spPr>
        <p:txBody>
          <a:bodyPr>
            <a:normAutofit/>
          </a:bodyPr>
          <a:lstStyle>
            <a:lvl1pPr algn="l">
              <a:defRPr lang="en-US" sz="2800" b="1" kern="1200" dirty="0">
                <a:solidFill>
                  <a:srgbClr val="003876"/>
                </a:solidFill>
                <a:latin typeface="+mj-lt"/>
                <a:ea typeface="MS PGothic" pitchFamily="34" charset="-128"/>
                <a:cs typeface="+mj-cs"/>
              </a:defRPr>
            </a:lvl1pPr>
          </a:lstStyle>
          <a:p>
            <a:r>
              <a:rPr lang="en-US" smtClean="0"/>
              <a:t>Click to edit Master title style</a:t>
            </a:r>
            <a:endParaRPr lang="en-US" dirty="0"/>
          </a:p>
        </p:txBody>
      </p:sp>
      <p:sp>
        <p:nvSpPr>
          <p:cNvPr id="7"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
        <p:nvSpPr>
          <p:cNvPr id="6"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fld id="{9A09E153-364A-3542-8215-9E3394316958}" type="slidenum">
              <a:rPr lang="en-US" smtClean="0"/>
              <a:pPr/>
              <a:t>‹#›</a:t>
            </a:fld>
            <a:endParaRPr lang="en-US"/>
          </a:p>
        </p:txBody>
      </p:sp>
    </p:spTree>
    <p:extLst>
      <p:ext uri="{BB962C8B-B14F-4D97-AF65-F5344CB8AC3E}">
        <p14:creationId xmlns:p14="http://schemas.microsoft.com/office/powerpoint/2010/main" val="2748670619"/>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Fi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577"/>
            <a:ext cx="7772400" cy="1470025"/>
          </a:xfrm>
          <a:prstGeom prst="rect">
            <a:avLst/>
          </a:prstGeom>
        </p:spPr>
        <p:txBody>
          <a:bodyPr/>
          <a:lstStyle>
            <a:lvl1pPr>
              <a:defRPr sz="3600" b="1">
                <a:solidFill>
                  <a:srgbClr val="0000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04312"/>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2763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Insert pictures of vido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2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defTabSz="914400">
              <a:defRPr/>
            </a:lvl1pPr>
          </a:lstStyle>
          <a:p>
            <a:pPr>
              <a:defRPr/>
            </a:pPr>
            <a:fld id="{5C73D0F0-C3BE-4DFA-8D9F-63582715A42A}" type="slidenum">
              <a:rPr lang="en-US" altLang="en-US"/>
              <a:pPr>
                <a:defRPr/>
              </a:pPr>
              <a:t>‹#›</a:t>
            </a:fld>
            <a:endParaRPr lang="en-US" altLang="en-US"/>
          </a:p>
        </p:txBody>
      </p:sp>
    </p:spTree>
    <p:extLst>
      <p:ext uri="{BB962C8B-B14F-4D97-AF65-F5344CB8AC3E}">
        <p14:creationId xmlns:p14="http://schemas.microsoft.com/office/powerpoint/2010/main" val="43658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defTabSz="914400">
              <a:defRPr/>
            </a:lvl1pPr>
          </a:lstStyle>
          <a:p>
            <a:pPr>
              <a:defRPr/>
            </a:pPr>
            <a:fld id="{641D3981-C452-4609-B90B-6A814230C087}" type="slidenum">
              <a:rPr lang="en-US" altLang="en-US"/>
              <a:pPr>
                <a:defRPr/>
              </a:pPr>
              <a:t>‹#›</a:t>
            </a:fld>
            <a:endParaRPr lang="en-US" altLang="en-US"/>
          </a:p>
        </p:txBody>
      </p:sp>
    </p:spTree>
    <p:extLst>
      <p:ext uri="{BB962C8B-B14F-4D97-AF65-F5344CB8AC3E}">
        <p14:creationId xmlns:p14="http://schemas.microsoft.com/office/powerpoint/2010/main" val="25405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1"/>
            <a:ext cx="4038600" cy="4432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defTabSz="914400">
              <a:defRPr/>
            </a:lvl1pPr>
          </a:lstStyle>
          <a:p>
            <a:pPr>
              <a:defRPr/>
            </a:pPr>
            <a:fld id="{68F02566-C370-4896-8644-E0C4E23C7785}" type="slidenum">
              <a:rPr lang="en-US" altLang="en-US"/>
              <a:pPr>
                <a:defRPr/>
              </a:pPr>
              <a:t>‹#›</a:t>
            </a:fld>
            <a:endParaRPr lang="en-US" altLang="en-US"/>
          </a:p>
        </p:txBody>
      </p:sp>
    </p:spTree>
    <p:extLst>
      <p:ext uri="{BB962C8B-B14F-4D97-AF65-F5344CB8AC3E}">
        <p14:creationId xmlns:p14="http://schemas.microsoft.com/office/powerpoint/2010/main" val="292363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48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4575"/>
            <a:ext cx="4040188"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48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4575"/>
            <a:ext cx="4041775" cy="3819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defTabSz="914400">
              <a:defRPr/>
            </a:lvl1pPr>
          </a:lstStyle>
          <a:p>
            <a:pPr>
              <a:defRPr/>
            </a:pPr>
            <a:fld id="{10DC5687-11FC-4E06-8F0A-33E65C8DD6DE}" type="slidenum">
              <a:rPr lang="en-US" altLang="en-US"/>
              <a:pPr>
                <a:defRPr/>
              </a:pPr>
              <a:t>‹#›</a:t>
            </a:fld>
            <a:endParaRPr lang="en-US" altLang="en-US"/>
          </a:p>
        </p:txBody>
      </p:sp>
    </p:spTree>
    <p:extLst>
      <p:ext uri="{BB962C8B-B14F-4D97-AF65-F5344CB8AC3E}">
        <p14:creationId xmlns:p14="http://schemas.microsoft.com/office/powerpoint/2010/main" val="227540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defTabSz="914400">
              <a:defRPr/>
            </a:lvl1pPr>
          </a:lstStyle>
          <a:p>
            <a:pPr>
              <a:defRPr/>
            </a:pPr>
            <a:fld id="{56466678-407A-4E6A-94F0-12FAB0A0A0EF}" type="slidenum">
              <a:rPr lang="en-US" altLang="en-US"/>
              <a:pPr>
                <a:defRPr/>
              </a:pPr>
              <a:t>‹#›</a:t>
            </a:fld>
            <a:endParaRPr lang="en-US" altLang="en-US"/>
          </a:p>
        </p:txBody>
      </p:sp>
    </p:spTree>
    <p:extLst>
      <p:ext uri="{BB962C8B-B14F-4D97-AF65-F5344CB8AC3E}">
        <p14:creationId xmlns:p14="http://schemas.microsoft.com/office/powerpoint/2010/main" val="300498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400">
              <a:defRPr/>
            </a:lvl1pPr>
          </a:lstStyle>
          <a:p>
            <a:pPr>
              <a:defRPr/>
            </a:pPr>
            <a:fld id="{FB7A6BEA-C497-420F-86DB-B01DAB5AA43A}" type="slidenum">
              <a:rPr lang="en-US" altLang="en-US"/>
              <a:pPr>
                <a:defRPr/>
              </a:pPr>
              <a:t>‹#›</a:t>
            </a:fld>
            <a:endParaRPr lang="en-US" altLang="en-US"/>
          </a:p>
        </p:txBody>
      </p:sp>
    </p:spTree>
    <p:extLst>
      <p:ext uri="{BB962C8B-B14F-4D97-AF65-F5344CB8AC3E}">
        <p14:creationId xmlns:p14="http://schemas.microsoft.com/office/powerpoint/2010/main" val="268308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HMS 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206375" y="6561139"/>
            <a:ext cx="8686800"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6"/>
          <p:cNvSpPr>
            <a:spLocks noChangeShapeType="1"/>
          </p:cNvSpPr>
          <p:nvPr userDrawn="1"/>
        </p:nvSpPr>
        <p:spPr bwMode="auto">
          <a:xfrm>
            <a:off x="209551" y="960439"/>
            <a:ext cx="8677275"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9"/>
          <p:cNvSpPr>
            <a:spLocks noChangeArrowheads="1"/>
          </p:cNvSpPr>
          <p:nvPr userDrawn="1"/>
        </p:nvSpPr>
        <p:spPr bwMode="auto">
          <a:xfrm>
            <a:off x="2590800" y="1371600"/>
            <a:ext cx="63023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Defense Healthcare Management Systems Modernization</a:t>
            </a:r>
          </a:p>
          <a:p>
            <a:pPr algn="ctr" eaLnBrk="1" hangingPunct="1">
              <a:lnSpc>
                <a:spcPct val="90000"/>
              </a:lnSpc>
              <a:defRPr/>
            </a:pPr>
            <a:r>
              <a:rPr lang="en-US" sz="3200" b="1" dirty="0" smtClean="0">
                <a:solidFill>
                  <a:srgbClr val="003876"/>
                </a:solidFill>
                <a:latin typeface="Calibri" panose="020F0502020204030204" pitchFamily="34" charset="0"/>
                <a:cs typeface="Arial" panose="020B0604020202020204" pitchFamily="34" charset="0"/>
              </a:rPr>
              <a:t>Data Summit</a:t>
            </a:r>
          </a:p>
          <a:p>
            <a:pPr algn="ctr" eaLnBrk="1" hangingPunct="1">
              <a:lnSpc>
                <a:spcPct val="90000"/>
              </a:lnSpc>
              <a:defRPr/>
            </a:pPr>
            <a:r>
              <a:rPr lang="en-US" sz="2400" b="1" dirty="0" smtClean="0">
                <a:solidFill>
                  <a:srgbClr val="003876"/>
                </a:solidFill>
                <a:latin typeface="Calibri" panose="020F0502020204030204" pitchFamily="34" charset="0"/>
                <a:cs typeface="Arial" panose="020B0604020202020204" pitchFamily="34" charset="0"/>
              </a:rPr>
              <a:t>15 June 2017</a:t>
            </a:r>
          </a:p>
        </p:txBody>
      </p:sp>
      <p:pic>
        <p:nvPicPr>
          <p:cNvPr id="7" name="Picture 20" descr="United_States_Department_of_Defense_Seal.sv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925" y="1462088"/>
            <a:ext cx="23447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352800" y="5117432"/>
            <a:ext cx="4937760" cy="902368"/>
          </a:xfrm>
        </p:spPr>
        <p:txBody>
          <a:bodyPr/>
          <a:lstStyle>
            <a:lvl1pPr marL="0" indent="0" algn="ctr">
              <a:spcBef>
                <a:spcPts val="0"/>
              </a:spcBef>
              <a:buNone/>
              <a:defRPr lang="en-US" altLang="en-US" sz="2000" kern="1200" baseline="0" dirty="0">
                <a:solidFill>
                  <a:schemeClr val="tx1"/>
                </a:solidFill>
                <a:latin typeface="+mn-lt"/>
                <a:ea typeface="MS PGothic" pitchFamily="34"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0"/>
          </p:nvPr>
        </p:nvSpPr>
        <p:spPr>
          <a:xfrm>
            <a:off x="3352800" y="4254254"/>
            <a:ext cx="4937760" cy="438151"/>
          </a:xfrm>
        </p:spPr>
        <p:txBody>
          <a:bodyPr/>
          <a:lstStyle>
            <a:lvl1pPr marL="0" indent="0" algn="ctr">
              <a:spcBef>
                <a:spcPts val="0"/>
              </a:spcBef>
              <a:buFontTx/>
              <a:buNone/>
              <a:defRPr sz="2000" baseline="0">
                <a:solidFill>
                  <a:schemeClr val="tx1"/>
                </a:solidFill>
              </a:defRPr>
            </a:lvl1pPr>
            <a:lvl2pPr algn="ctr">
              <a:buFontTx/>
              <a:buNone/>
              <a:defRPr/>
            </a:lvl2pPr>
            <a:lvl3pPr algn="ctr">
              <a:buFontTx/>
              <a:buNone/>
              <a:defRPr/>
            </a:lvl3pPr>
            <a:lvl4pPr algn="ctr">
              <a:buFontTx/>
              <a:buNone/>
              <a:defRPr/>
            </a:lvl4pPr>
            <a:lvl5pPr algn="ctr">
              <a:buFontTx/>
              <a:buNone/>
              <a:defRPr/>
            </a:lvl5pPr>
          </a:lstStyle>
          <a:p>
            <a:pPr lvl="0"/>
            <a:r>
              <a:rPr lang="en-US" dirty="0" smtClean="0"/>
              <a:t>Click to edit Master text styles</a:t>
            </a:r>
          </a:p>
        </p:txBody>
      </p:sp>
      <p:sp>
        <p:nvSpPr>
          <p:cNvPr id="10" name="Slide Number Placeholder 2"/>
          <p:cNvSpPr>
            <a:spLocks noGrp="1"/>
          </p:cNvSpPr>
          <p:nvPr>
            <p:ph type="sldNum" sz="quarter" idx="11"/>
          </p:nvPr>
        </p:nvSpPr>
        <p:spPr/>
        <p:txBody>
          <a:bodyPr/>
          <a:lstStyle>
            <a:lvl1pPr>
              <a:defRPr smtClean="0"/>
            </a:lvl1pPr>
          </a:lstStyle>
          <a:p>
            <a:pPr>
              <a:defRPr/>
            </a:pPr>
            <a:fld id="{415BDB52-294C-47C0-83E8-71562FD4727D}" type="slidenum">
              <a:rPr lang="en-US" altLang="en-US"/>
              <a:pPr>
                <a:defRPr/>
              </a:pPr>
              <a:t>‹#›</a:t>
            </a:fld>
            <a:endParaRPr lang="en-US" altLang="en-US"/>
          </a:p>
        </p:txBody>
      </p:sp>
      <p:sp>
        <p:nvSpPr>
          <p:cNvPr id="12" name="Rectangle 4"/>
          <p:cNvSpPr>
            <a:spLocks noChangeArrowheads="1"/>
          </p:cNvSpPr>
          <p:nvPr userDrawn="1"/>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158485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7367" y="9525"/>
            <a:ext cx="7488620" cy="914400"/>
          </a:xfrm>
          <a:prstGeom prst="rect">
            <a:avLst/>
          </a:prstGeom>
        </p:spPr>
        <p:txBody>
          <a:bodyPr>
            <a:noAutofit/>
          </a:bodyPr>
          <a:lstStyle>
            <a:lvl1pPr algn="l">
              <a:defRPr lang="en-US" sz="2800" b="1" kern="1200" dirty="0">
                <a:solidFill>
                  <a:srgbClr val="003876"/>
                </a:solidFill>
                <a:latin typeface="+mj-lt"/>
                <a:ea typeface="MS PGothic" pitchFamily="34" charset="-128"/>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88729" y="1222375"/>
            <a:ext cx="8403025" cy="5146894"/>
          </a:xfrm>
        </p:spPr>
        <p:txBody>
          <a:bodyPr/>
          <a:lstStyle>
            <a:lvl1pPr marL="284163" indent="-284163">
              <a:spcBef>
                <a:spcPts val="600"/>
              </a:spcBef>
              <a:defRPr sz="2600" b="1">
                <a:solidFill>
                  <a:srgbClr val="003876"/>
                </a:solidFill>
              </a:defRPr>
            </a:lvl1pPr>
            <a:lvl2pPr>
              <a:spcBef>
                <a:spcPts val="400"/>
              </a:spcBef>
              <a:buClr>
                <a:schemeClr val="bg2">
                  <a:lumMod val="10000"/>
                </a:schemeClr>
              </a:buClr>
              <a:defRPr sz="2400" b="0">
                <a:solidFill>
                  <a:schemeClr val="bg2">
                    <a:lumMod val="10000"/>
                  </a:schemeClr>
                </a:solidFill>
              </a:defRPr>
            </a:lvl2pPr>
            <a:lvl3pPr>
              <a:spcBef>
                <a:spcPts val="400"/>
              </a:spcBef>
              <a:buClr>
                <a:schemeClr val="bg2">
                  <a:lumMod val="10000"/>
                </a:schemeClr>
              </a:buClr>
              <a:defRPr sz="2200" b="0">
                <a:solidFill>
                  <a:schemeClr val="bg2">
                    <a:lumMod val="10000"/>
                  </a:schemeClr>
                </a:solidFill>
              </a:defRPr>
            </a:lvl3pPr>
            <a:lvl4pPr>
              <a:spcBef>
                <a:spcPts val="400"/>
              </a:spcBef>
              <a:buClr>
                <a:schemeClr val="bg2">
                  <a:lumMod val="10000"/>
                </a:schemeClr>
              </a:buClr>
              <a:defRPr sz="2000" b="0">
                <a:solidFill>
                  <a:schemeClr val="bg2">
                    <a:lumMod val="10000"/>
                  </a:schemeClr>
                </a:solidFill>
              </a:defRPr>
            </a:lvl4pPr>
            <a:lvl5pPr>
              <a:spcBef>
                <a:spcPts val="400"/>
              </a:spcBef>
              <a:buClr>
                <a:schemeClr val="bg2">
                  <a:lumMod val="10000"/>
                </a:schemeClr>
              </a:buClr>
              <a:defRPr sz="1800" b="0">
                <a:solidFill>
                  <a:schemeClr val="bg2">
                    <a:lumMod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
        <p:nvSpPr>
          <p:cNvPr id="8"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fld id="{9A09E153-364A-3542-8215-9E3394316958}" type="slidenum">
              <a:rPr lang="en-US" smtClean="0"/>
              <a:pPr/>
              <a:t>‹#›</a:t>
            </a:fld>
            <a:endParaRPr lang="en-US"/>
          </a:p>
        </p:txBody>
      </p:sp>
    </p:spTree>
    <p:extLst>
      <p:ext uri="{BB962C8B-B14F-4D97-AF65-F5344CB8AC3E}">
        <p14:creationId xmlns:p14="http://schemas.microsoft.com/office/powerpoint/2010/main" val="11044894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4"/>
          <p:cNvSpPr txBox="1">
            <a:spLocks/>
          </p:cNvSpPr>
          <p:nvPr userDrawn="1"/>
        </p:nvSpPr>
        <p:spPr>
          <a:xfrm>
            <a:off x="1836738" y="6394450"/>
            <a:ext cx="5470525" cy="365125"/>
          </a:xfrm>
          <a:prstGeom prst="rect">
            <a:avLst/>
          </a:prstGeom>
        </p:spPr>
        <p:txBody>
          <a:bodyPr anchor="ctr"/>
          <a:lstStyle>
            <a:defPPr>
              <a:defRPr lang="en-US"/>
            </a:defPPr>
            <a:lvl1pPr algn="ctr" defTabSz="457200"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defTabSz="914400" eaLnBrk="1" hangingPunct="1">
              <a:defRPr/>
            </a:pPr>
            <a:r>
              <a:rPr lang="en-US" sz="2000" b="1" i="1" dirty="0" smtClean="0">
                <a:solidFill>
                  <a:prstClr val="black"/>
                </a:solidFill>
                <a:effectLst>
                  <a:outerShdw blurRad="38100" dist="38100" dir="2700000" algn="tl">
                    <a:srgbClr val="000000">
                      <a:alpha val="43137"/>
                    </a:srgbClr>
                  </a:outerShdw>
                </a:effectLst>
              </a:rPr>
              <a:t>“Medically Ready Force…Ready Medical Force”</a:t>
            </a:r>
            <a:endParaRPr lang="en-US" dirty="0">
              <a:solidFill>
                <a:srgbClr val="990000">
                  <a:tint val="75000"/>
                </a:srgbClr>
              </a:solidFill>
            </a:endParaRPr>
          </a:p>
        </p:txBody>
      </p:sp>
      <p:pic>
        <p:nvPicPr>
          <p:cNvPr id="10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l="34142" t="21623" r="53929" b="63182"/>
          <a:stretch>
            <a:fillRect/>
          </a:stretch>
        </p:blipFill>
        <p:spPr bwMode="auto">
          <a:xfrm>
            <a:off x="6786563" y="404813"/>
            <a:ext cx="210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itle Placeholder 1"/>
          <p:cNvSpPr>
            <a:spLocks noGrp="1"/>
          </p:cNvSpPr>
          <p:nvPr>
            <p:ph type="title"/>
          </p:nvPr>
        </p:nvSpPr>
        <p:spPr bwMode="auto">
          <a:xfrm>
            <a:off x="457200" y="331788"/>
            <a:ext cx="63293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574800"/>
            <a:ext cx="82296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115300" y="6356350"/>
            <a:ext cx="5715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BA8989"/>
                </a:solidFill>
                <a:ea typeface="MS PGothic" pitchFamily="34" charset="-128"/>
                <a:cs typeface="Arial" pitchFamily="34" charset="0"/>
              </a:defRPr>
            </a:lvl1pPr>
          </a:lstStyle>
          <a:p>
            <a:pPr>
              <a:defRPr/>
            </a:pPr>
            <a:fld id="{CF27CC6B-D481-4D50-BDC5-22AC641CCDC2}" type="slidenum">
              <a:rPr lang="en-US" altLang="en-US"/>
              <a:pPr>
                <a:defRPr/>
              </a:pPr>
              <a:t>‹#›</a:t>
            </a:fld>
            <a:endParaRPr lang="en-US" altLang="en-US"/>
          </a:p>
        </p:txBody>
      </p:sp>
      <p:sp>
        <p:nvSpPr>
          <p:cNvPr id="9" name="Rectangle 8"/>
          <p:cNvSpPr/>
          <p:nvPr userDrawn="1"/>
        </p:nvSpPr>
        <p:spPr>
          <a:xfrm>
            <a:off x="0" y="1379538"/>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10" name="Rectangle 9"/>
          <p:cNvSpPr/>
          <p:nvPr userDrawn="1"/>
        </p:nvSpPr>
        <p:spPr>
          <a:xfrm>
            <a:off x="4763" y="6183313"/>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93973" r:id="rId1"/>
    <p:sldLayoutId id="2147493974" r:id="rId2"/>
    <p:sldLayoutId id="2147493975" r:id="rId3"/>
    <p:sldLayoutId id="2147493976" r:id="rId4"/>
    <p:sldLayoutId id="2147493977" r:id="rId5"/>
    <p:sldLayoutId id="2147493978" r:id="rId6"/>
    <p:sldLayoutId id="2147493979" r:id="rId7"/>
    <p:sldLayoutId id="2147493984" r:id="rId8"/>
  </p:sldLayoutIdLst>
  <p:hf hdr="0" ftr="0" dt="0"/>
  <p:txStyles>
    <p:titleStyle>
      <a:lvl1pPr algn="l" rtl="0" eaLnBrk="0" fontAlgn="base" hangingPunct="0">
        <a:spcBef>
          <a:spcPct val="0"/>
        </a:spcBef>
        <a:spcAft>
          <a:spcPct val="0"/>
        </a:spcAft>
        <a:defRPr sz="3200" b="1" kern="1200">
          <a:solidFill>
            <a:srgbClr val="002060"/>
          </a:solidFill>
          <a:latin typeface="+mj-lt"/>
          <a:ea typeface="+mj-ea"/>
          <a:cs typeface="+mj-cs"/>
        </a:defRPr>
      </a:lvl1pPr>
      <a:lvl2pPr algn="l" rtl="0" eaLnBrk="0" fontAlgn="base" hangingPunct="0">
        <a:spcBef>
          <a:spcPct val="0"/>
        </a:spcBef>
        <a:spcAft>
          <a:spcPct val="0"/>
        </a:spcAft>
        <a:defRPr sz="3200" b="1">
          <a:solidFill>
            <a:srgbClr val="002060"/>
          </a:solidFill>
          <a:latin typeface="Calibri" pitchFamily="34" charset="0"/>
        </a:defRPr>
      </a:lvl2pPr>
      <a:lvl3pPr algn="l" rtl="0" eaLnBrk="0" fontAlgn="base" hangingPunct="0">
        <a:spcBef>
          <a:spcPct val="0"/>
        </a:spcBef>
        <a:spcAft>
          <a:spcPct val="0"/>
        </a:spcAft>
        <a:defRPr sz="3200" b="1">
          <a:solidFill>
            <a:srgbClr val="002060"/>
          </a:solidFill>
          <a:latin typeface="Calibri" pitchFamily="34" charset="0"/>
        </a:defRPr>
      </a:lvl3pPr>
      <a:lvl4pPr algn="l" rtl="0" eaLnBrk="0" fontAlgn="base" hangingPunct="0">
        <a:spcBef>
          <a:spcPct val="0"/>
        </a:spcBef>
        <a:spcAft>
          <a:spcPct val="0"/>
        </a:spcAft>
        <a:defRPr sz="3200" b="1">
          <a:solidFill>
            <a:srgbClr val="002060"/>
          </a:solidFill>
          <a:latin typeface="Calibri" pitchFamily="34" charset="0"/>
        </a:defRPr>
      </a:lvl4pPr>
      <a:lvl5pPr algn="l" rtl="0" eaLnBrk="0" fontAlgn="base" hangingPunct="0">
        <a:spcBef>
          <a:spcPct val="0"/>
        </a:spcBef>
        <a:spcAft>
          <a:spcPct val="0"/>
        </a:spcAft>
        <a:defRPr sz="3200" b="1">
          <a:solidFill>
            <a:srgbClr val="002060"/>
          </a:solidFill>
          <a:latin typeface="Calibri" pitchFamily="34" charset="0"/>
        </a:defRPr>
      </a:lvl5pPr>
      <a:lvl6pPr marL="457200" algn="l" rtl="0" fontAlgn="base">
        <a:spcBef>
          <a:spcPct val="0"/>
        </a:spcBef>
        <a:spcAft>
          <a:spcPct val="0"/>
        </a:spcAft>
        <a:defRPr sz="3200" b="1">
          <a:solidFill>
            <a:srgbClr val="002060"/>
          </a:solidFill>
          <a:latin typeface="Calibri" pitchFamily="34" charset="0"/>
        </a:defRPr>
      </a:lvl6pPr>
      <a:lvl7pPr marL="914400" algn="l" rtl="0" fontAlgn="base">
        <a:spcBef>
          <a:spcPct val="0"/>
        </a:spcBef>
        <a:spcAft>
          <a:spcPct val="0"/>
        </a:spcAft>
        <a:defRPr sz="3200" b="1">
          <a:solidFill>
            <a:srgbClr val="002060"/>
          </a:solidFill>
          <a:latin typeface="Calibri" pitchFamily="34" charset="0"/>
        </a:defRPr>
      </a:lvl7pPr>
      <a:lvl8pPr marL="1371600" algn="l" rtl="0" fontAlgn="base">
        <a:spcBef>
          <a:spcPct val="0"/>
        </a:spcBef>
        <a:spcAft>
          <a:spcPct val="0"/>
        </a:spcAft>
        <a:defRPr sz="3200" b="1">
          <a:solidFill>
            <a:srgbClr val="002060"/>
          </a:solidFill>
          <a:latin typeface="Calibri" pitchFamily="34" charset="0"/>
        </a:defRPr>
      </a:lvl8pPr>
      <a:lvl9pPr marL="1828800" algn="l" rtl="0" fontAlgn="base">
        <a:spcBef>
          <a:spcPct val="0"/>
        </a:spcBef>
        <a:spcAft>
          <a:spcPct val="0"/>
        </a:spcAft>
        <a:defRPr sz="3200" b="1">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6"/>
          <p:cNvSpPr>
            <a:spLocks noChangeShapeType="1"/>
          </p:cNvSpPr>
          <p:nvPr/>
        </p:nvSpPr>
        <p:spPr bwMode="auto">
          <a:xfrm>
            <a:off x="206375" y="6561138"/>
            <a:ext cx="8686800" cy="0"/>
          </a:xfrm>
          <a:prstGeom prst="line">
            <a:avLst/>
          </a:prstGeom>
          <a:noFill/>
          <a:ln w="38100">
            <a:solidFill>
              <a:srgbClr val="003876"/>
            </a:solidFill>
            <a:round/>
            <a:headEnd/>
            <a:tailEnd/>
          </a:ln>
          <a:extLst>
            <a:ext uri="{909E8E84-426E-40DD-AFC4-6F175D3DCCD1}">
              <a14:hiddenFill xmlns:a14="http://schemas.microsoft.com/office/drawing/2010/main">
                <a:noFill/>
              </a14:hiddenFill>
            </a:ext>
          </a:extLst>
        </p:spPr>
        <p:txBody>
          <a:bodyPr/>
          <a:lstStyle/>
          <a:p>
            <a:pPr eaLnBrk="1" hangingPunct="1"/>
            <a:endParaRPr lang="en-US" dirty="0">
              <a:solidFill>
                <a:prstClr val="black"/>
              </a:solidFill>
              <a:latin typeface="Calibri"/>
              <a:ea typeface="+mn-ea"/>
              <a:cs typeface="Arial" panose="020B0604020202020204" pitchFamily="34" charset="0"/>
            </a:endParaRPr>
          </a:p>
        </p:txBody>
      </p:sp>
      <p:sp>
        <p:nvSpPr>
          <p:cNvPr id="1027" name="Text Placeholder 2"/>
          <p:cNvSpPr>
            <a:spLocks noGrp="1"/>
          </p:cNvSpPr>
          <p:nvPr>
            <p:ph type="body" idx="1"/>
          </p:nvPr>
        </p:nvSpPr>
        <p:spPr bwMode="auto">
          <a:xfrm>
            <a:off x="473075" y="1222375"/>
            <a:ext cx="837088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2" name="Line 6"/>
          <p:cNvSpPr>
            <a:spLocks noChangeShapeType="1"/>
          </p:cNvSpPr>
          <p:nvPr/>
        </p:nvSpPr>
        <p:spPr bwMode="auto">
          <a:xfrm>
            <a:off x="1192213" y="954088"/>
            <a:ext cx="7681912" cy="0"/>
          </a:xfrm>
          <a:prstGeom prst="line">
            <a:avLst/>
          </a:prstGeom>
          <a:noFill/>
          <a:ln w="38100">
            <a:solidFill>
              <a:srgbClr val="003876"/>
            </a:solidFill>
            <a:round/>
            <a:headEnd/>
            <a:tailEnd/>
          </a:ln>
        </p:spPr>
        <p:txBody>
          <a:bodyPr/>
          <a:lstStyle/>
          <a:p>
            <a:pPr eaLnBrk="1" hangingPunct="1">
              <a:defRPr/>
            </a:pPr>
            <a:endParaRPr lang="en-US" dirty="0">
              <a:ln>
                <a:solidFill>
                  <a:srgbClr val="000000"/>
                </a:solidFill>
              </a:ln>
              <a:solidFill>
                <a:prstClr val="black"/>
              </a:solidFill>
              <a:latin typeface="Arial" charset="0"/>
              <a:cs typeface="Arial" charset="0"/>
            </a:endParaRPr>
          </a:p>
        </p:txBody>
      </p:sp>
      <p:sp>
        <p:nvSpPr>
          <p:cNvPr id="1030" name="Title Placeholder 15"/>
          <p:cNvSpPr>
            <a:spLocks noGrp="1"/>
          </p:cNvSpPr>
          <p:nvPr>
            <p:ph type="title"/>
          </p:nvPr>
        </p:nvSpPr>
        <p:spPr bwMode="auto">
          <a:xfrm>
            <a:off x="1387475" y="9525"/>
            <a:ext cx="7472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pic>
        <p:nvPicPr>
          <p:cNvPr id="1031" name="Picture 14" descr="United_States_Department_of_Defense_Seal.sv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988" y="74613"/>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Code"/>
          <p:cNvSpPr txBox="1"/>
          <p:nvPr/>
        </p:nvSpPr>
        <p:spPr>
          <a:xfrm>
            <a:off x="914400" y="6481703"/>
            <a:ext cx="2724150" cy="123111"/>
          </a:xfrm>
          <a:prstGeom prst="rect">
            <a:avLst/>
          </a:prstGeom>
          <a:noFill/>
        </p:spPr>
        <p:txBody>
          <a:bodyPr vert="horz" wrap="square" lIns="0" tIns="0" rIns="0" bIns="0" rtlCol="0" anchor="t">
            <a:noAutofit/>
          </a:bodyPr>
          <a:lstStyle/>
          <a:p>
            <a:pPr eaLnBrk="1" hangingPunct="1"/>
            <a:endParaRPr lang="en-US" sz="800" dirty="0">
              <a:solidFill>
                <a:srgbClr val="8C8C8C"/>
              </a:solidFill>
              <a:latin typeface="Calibri"/>
              <a:ea typeface="+mn-ea"/>
              <a:cs typeface="Arial" panose="020B0604020202020204" pitchFamily="34" charset="0"/>
            </a:endParaRPr>
          </a:p>
        </p:txBody>
      </p:sp>
      <p:sp>
        <p:nvSpPr>
          <p:cNvPr id="9" name="Slide Number Placeholder 2"/>
          <p:cNvSpPr>
            <a:spLocks noGrp="1"/>
          </p:cNvSpPr>
          <p:nvPr>
            <p:ph type="sldNum" sz="quarter" idx="4"/>
          </p:nvPr>
        </p:nvSpPr>
        <p:spPr>
          <a:xfrm>
            <a:off x="8355013" y="6545263"/>
            <a:ext cx="762000" cy="28257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7F7F7F"/>
                </a:solidFill>
                <a:ea typeface="MS PGothic" panose="020B0600070205080204" pitchFamily="34" charset="-128"/>
                <a:cs typeface="Times New Roman" panose="02020603050405020304" pitchFamily="18" charset="0"/>
              </a:defRPr>
            </a:lvl1pPr>
          </a:lstStyle>
          <a:p>
            <a:pPr eaLnBrk="1" fontAlgn="auto" hangingPunct="1">
              <a:spcBef>
                <a:spcPts val="0"/>
              </a:spcBef>
              <a:spcAft>
                <a:spcPts val="0"/>
              </a:spcAft>
            </a:pPr>
            <a:fld id="{9A09E153-364A-3542-8215-9E3394316958}" type="slidenum">
              <a:rPr lang="en-US" smtClean="0">
                <a:latin typeface="Calibri"/>
              </a:rPr>
              <a:pPr eaLnBrk="1" fontAlgn="auto" hangingPunct="1">
                <a:spcBef>
                  <a:spcPts val="0"/>
                </a:spcBef>
                <a:spcAft>
                  <a:spcPts val="0"/>
                </a:spcAft>
              </a:pPr>
              <a:t>‹#›</a:t>
            </a:fld>
            <a:endParaRPr lang="en-US">
              <a:latin typeface="Calibri"/>
            </a:endParaRPr>
          </a:p>
        </p:txBody>
      </p:sp>
    </p:spTree>
    <p:extLst>
      <p:ext uri="{BB962C8B-B14F-4D97-AF65-F5344CB8AC3E}">
        <p14:creationId xmlns:p14="http://schemas.microsoft.com/office/powerpoint/2010/main" val="681241280"/>
      </p:ext>
    </p:extLst>
  </p:cSld>
  <p:clrMap bg1="lt1" tx1="dk1" bg2="lt2" tx2="dk2" accent1="accent1" accent2="accent2" accent3="accent3" accent4="accent4" accent5="accent5" accent6="accent6" hlink="hlink" folHlink="folHlink"/>
  <p:sldLayoutIdLst>
    <p:sldLayoutId id="2147493981" r:id="rId1"/>
    <p:sldLayoutId id="2147493982" r:id="rId2"/>
    <p:sldLayoutId id="2147493983" r:id="rId3"/>
    <p:sldLayoutId id="2147493985" r:id="rId4"/>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lang="en-US" sz="2800" b="1" kern="1200" dirty="0">
          <a:solidFill>
            <a:srgbClr val="003876"/>
          </a:solidFill>
          <a:latin typeface="+mj-lt"/>
          <a:ea typeface="MS PGothic" pitchFamily="34" charset="-128"/>
          <a:cs typeface="+mj-cs"/>
        </a:defRPr>
      </a:lvl1pPr>
      <a:lvl2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2pPr>
      <a:lvl3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3pPr>
      <a:lvl4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4pPr>
      <a:lvl5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84163" indent="-284163" algn="l" rtl="0" eaLnBrk="1" fontAlgn="base" hangingPunct="1">
        <a:lnSpc>
          <a:spcPct val="95000"/>
        </a:lnSpc>
        <a:spcBef>
          <a:spcPts val="600"/>
        </a:spcBef>
        <a:spcAft>
          <a:spcPct val="0"/>
        </a:spcAft>
        <a:buClr>
          <a:schemeClr val="tx2"/>
        </a:buClr>
        <a:buFont typeface="Arial" panose="020B0604020202020204" pitchFamily="34" charset="0"/>
        <a:buChar char="•"/>
        <a:defRPr sz="2600" b="1" kern="1200">
          <a:solidFill>
            <a:srgbClr val="003876"/>
          </a:solidFill>
          <a:latin typeface="+mn-lt"/>
          <a:ea typeface="MS PGothic" pitchFamily="34" charset="-128"/>
          <a:cs typeface="+mn-cs"/>
        </a:defRPr>
      </a:lvl1pPr>
      <a:lvl2pPr marL="630238" indent="-2841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400" kern="1200">
          <a:solidFill>
            <a:srgbClr val="1E1C11"/>
          </a:solidFill>
          <a:latin typeface="+mn-lt"/>
          <a:ea typeface="MS PGothic" pitchFamily="34" charset="-128"/>
          <a:cs typeface="+mn-cs"/>
        </a:defRPr>
      </a:lvl2pPr>
      <a:lvl3pPr marL="914400"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200" kern="1200">
          <a:solidFill>
            <a:srgbClr val="1E1C11"/>
          </a:solidFill>
          <a:latin typeface="+mn-lt"/>
          <a:ea typeface="MS PGothic" pitchFamily="34" charset="-128"/>
          <a:cs typeface="+mn-cs"/>
        </a:defRPr>
      </a:lvl3pPr>
      <a:lvl4pPr marL="1198563" indent="-220663"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sz="2000" kern="1200">
          <a:solidFill>
            <a:srgbClr val="1E1C11"/>
          </a:solidFill>
          <a:latin typeface="+mn-lt"/>
          <a:ea typeface="MS PGothic" pitchFamily="34" charset="-128"/>
          <a:cs typeface="+mn-cs"/>
        </a:defRPr>
      </a:lvl4pPr>
      <a:lvl5pPr marL="1371600" indent="-173038" algn="l" rtl="0" eaLnBrk="1" fontAlgn="base" hangingPunct="1">
        <a:lnSpc>
          <a:spcPct val="95000"/>
        </a:lnSpc>
        <a:spcBef>
          <a:spcPts val="600"/>
        </a:spcBef>
        <a:spcAft>
          <a:spcPct val="0"/>
        </a:spcAft>
        <a:buClr>
          <a:srgbClr val="003876"/>
        </a:buClr>
        <a:buSzPct val="100000"/>
        <a:buFont typeface="Arial" panose="020B0604020202020204" pitchFamily="34" charset="0"/>
        <a:buChar char="»"/>
        <a:defRPr kern="1200">
          <a:solidFill>
            <a:srgbClr val="1E1C1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72840" y="4724400"/>
            <a:ext cx="4937760" cy="1143000"/>
          </a:xfrm>
        </p:spPr>
        <p:txBody>
          <a:bodyPr/>
          <a:lstStyle/>
          <a:p>
            <a:pPr eaLnBrk="1" hangingPunct="1">
              <a:spcBef>
                <a:spcPct val="0"/>
              </a:spcBef>
              <a:defRPr/>
            </a:pPr>
            <a:r>
              <a:rPr lang="en-US" altLang="en-US" dirty="0" smtClean="0">
                <a:solidFill>
                  <a:schemeClr val="accent6">
                    <a:lumMod val="10000"/>
                  </a:schemeClr>
                </a:solidFill>
                <a:cs typeface="Arial" panose="020B0604020202020204" pitchFamily="34" charset="0"/>
              </a:rPr>
              <a:t>COL John S. Scott</a:t>
            </a:r>
          </a:p>
          <a:p>
            <a:pPr eaLnBrk="1" hangingPunct="1">
              <a:spcBef>
                <a:spcPct val="0"/>
              </a:spcBef>
              <a:defRPr/>
            </a:pPr>
            <a:r>
              <a:rPr lang="en-US" altLang="en-US" dirty="0" smtClean="0">
                <a:solidFill>
                  <a:schemeClr val="accent6">
                    <a:lumMod val="10000"/>
                  </a:schemeClr>
                </a:solidFill>
                <a:cs typeface="Arial" panose="020B0604020202020204" pitchFamily="34" charset="0"/>
              </a:rPr>
              <a:t>DHA Data Manager</a:t>
            </a:r>
          </a:p>
          <a:p>
            <a:pPr eaLnBrk="1" hangingPunct="1">
              <a:spcBef>
                <a:spcPct val="0"/>
              </a:spcBef>
              <a:defRPr/>
            </a:pPr>
            <a:r>
              <a:rPr lang="en-US" altLang="en-US" dirty="0" smtClean="0">
                <a:solidFill>
                  <a:schemeClr val="accent6">
                    <a:lumMod val="10000"/>
                  </a:schemeClr>
                </a:solidFill>
                <a:cs typeface="Arial" panose="020B0604020202020204" pitchFamily="34" charset="0"/>
              </a:rPr>
              <a:t>DHA J5 – Strategy and Plans</a:t>
            </a:r>
            <a:endParaRPr lang="en-US" altLang="en-US" dirty="0">
              <a:solidFill>
                <a:schemeClr val="accent6">
                  <a:lumMod val="10000"/>
                </a:schemeClr>
              </a:solidFill>
              <a:cs typeface="Arial" panose="020B0604020202020204" pitchFamily="34" charset="0"/>
            </a:endParaRPr>
          </a:p>
          <a:p>
            <a:endParaRPr lang="en-US" dirty="0"/>
          </a:p>
        </p:txBody>
      </p:sp>
      <p:sp>
        <p:nvSpPr>
          <p:cNvPr id="3" name="Text Placeholder 2"/>
          <p:cNvSpPr>
            <a:spLocks noGrp="1"/>
          </p:cNvSpPr>
          <p:nvPr>
            <p:ph type="body" sz="quarter" idx="10"/>
          </p:nvPr>
        </p:nvSpPr>
        <p:spPr>
          <a:xfrm>
            <a:off x="3352800" y="3429000"/>
            <a:ext cx="5410200" cy="838154"/>
          </a:xfrm>
        </p:spPr>
        <p:txBody>
          <a:bodyPr/>
          <a:lstStyle/>
          <a:p>
            <a:r>
              <a:rPr lang="en-US" sz="2800" dirty="0" smtClean="0">
                <a:solidFill>
                  <a:schemeClr val="tx2"/>
                </a:solidFill>
              </a:rPr>
              <a:t>Data Governance:</a:t>
            </a:r>
          </a:p>
          <a:p>
            <a:r>
              <a:rPr lang="en-US" sz="2800" dirty="0" smtClean="0"/>
              <a:t>The Executive Data Council and</a:t>
            </a:r>
          </a:p>
          <a:p>
            <a:r>
              <a:rPr lang="en-US" sz="2800" dirty="0" smtClean="0"/>
              <a:t>Data Management Board</a:t>
            </a:r>
            <a:endParaRPr lang="en-US" sz="2800" dirty="0"/>
          </a:p>
        </p:txBody>
      </p:sp>
      <p:sp>
        <p:nvSpPr>
          <p:cNvPr id="4" name="Slide Number Placeholder 3"/>
          <p:cNvSpPr>
            <a:spLocks noGrp="1"/>
          </p:cNvSpPr>
          <p:nvPr>
            <p:ph type="sldNum" sz="quarter" idx="4294967295"/>
          </p:nvPr>
        </p:nvSpPr>
        <p:spPr>
          <a:xfrm>
            <a:off x="8355013" y="6545263"/>
            <a:ext cx="762000" cy="282575"/>
          </a:xfrm>
          <a:prstGeom prst="rect">
            <a:avLst/>
          </a:prstGeom>
        </p:spPr>
        <p:txBody>
          <a:bodyPr/>
          <a:lstStyle/>
          <a:p>
            <a:pPr algn="r"/>
            <a:fld id="{2982B3FC-1CAF-4292-AF53-DD37E7130B9E}" type="slidenum">
              <a:rPr lang="en-US" sz="1200" smtClean="0">
                <a:solidFill>
                  <a:prstClr val="black">
                    <a:tint val="75000"/>
                  </a:prstClr>
                </a:solidFill>
              </a:rPr>
              <a:pPr algn="r"/>
              <a:t>1</a:t>
            </a:fld>
            <a:endParaRPr lang="en-US" sz="1200" dirty="0">
              <a:solidFill>
                <a:prstClr val="black">
                  <a:tint val="75000"/>
                </a:prstClr>
              </a:solidFill>
            </a:endParaRPr>
          </a:p>
        </p:txBody>
      </p:sp>
    </p:spTree>
    <p:extLst>
      <p:ext uri="{BB962C8B-B14F-4D97-AF65-F5344CB8AC3E}">
        <p14:creationId xmlns:p14="http://schemas.microsoft.com/office/powerpoint/2010/main" val="3007337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4294967295"/>
          </p:nvPr>
        </p:nvSpPr>
        <p:spPr bwMode="auto">
          <a:xfrm>
            <a:off x="8153400" y="6569507"/>
            <a:ext cx="762000" cy="28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8804860-D32C-4121-88EC-09366E620F79}" type="slidenum">
              <a:rPr lang="en-US" altLang="en-US" sz="1200">
                <a:solidFill>
                  <a:srgbClr val="898989"/>
                </a:solidFill>
                <a:latin typeface="Calibri" panose="020F0502020204030204" pitchFamily="34" charset="0"/>
              </a:rPr>
              <a:pPr>
                <a:spcBef>
                  <a:spcPct val="0"/>
                </a:spcBef>
                <a:buFontTx/>
                <a:buNone/>
              </a:pPr>
              <a:t>10</a:t>
            </a:fld>
            <a:endParaRPr lang="en-US" altLang="en-US" sz="1200">
              <a:solidFill>
                <a:srgbClr val="898989"/>
              </a:solidFill>
              <a:latin typeface="Calibri" panose="020F0502020204030204" pitchFamily="34" charset="0"/>
            </a:endParaRPr>
          </a:p>
        </p:txBody>
      </p:sp>
      <p:sp>
        <p:nvSpPr>
          <p:cNvPr id="10244" name="Title 1"/>
          <p:cNvSpPr>
            <a:spLocks noGrp="1"/>
          </p:cNvSpPr>
          <p:nvPr>
            <p:ph type="title" idx="4294967295"/>
          </p:nvPr>
        </p:nvSpPr>
        <p:spPr>
          <a:xfrm>
            <a:off x="1371600" y="228600"/>
            <a:ext cx="5410200" cy="685800"/>
          </a:xfrm>
        </p:spPr>
        <p:txBody>
          <a:bodyPr/>
          <a:lstStyle/>
          <a:p>
            <a:pPr eaLnBrk="1" hangingPunct="1"/>
            <a:r>
              <a:rPr lang="en-US" altLang="en-US" dirty="0" smtClean="0">
                <a:latin typeface="Calibri" panose="020F0502020204030204" pitchFamily="34" charset="0"/>
              </a:rPr>
              <a:t>Learning Health System</a:t>
            </a:r>
          </a:p>
        </p:txBody>
      </p:sp>
      <p:sp>
        <p:nvSpPr>
          <p:cNvPr id="10245" name="Rectangle 7171"/>
          <p:cNvSpPr>
            <a:spLocks noChangeArrowheads="1"/>
          </p:cNvSpPr>
          <p:nvPr/>
        </p:nvSpPr>
        <p:spPr bwMode="auto">
          <a:xfrm>
            <a:off x="6172200" y="5791200"/>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Courier New" panose="02070309020205020404" pitchFamily="49" charset="0"/>
              <a:buChar char="o"/>
              <a:defRPr sz="22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dirty="0">
                <a:latin typeface="Calibri" panose="020F0502020204030204" pitchFamily="34" charset="0"/>
              </a:rPr>
              <a:t>http://www.learninghealthcareproject.org/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41" y="1120829"/>
            <a:ext cx="8079441" cy="5334000"/>
          </a:xfrm>
          <a:prstGeom prst="rect">
            <a:avLst/>
          </a:prstGeom>
          <a:noFill/>
          <a:ln>
            <a:noFill/>
          </a:ln>
          <a:effectLst>
            <a:reflection stA="5000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1" descr="slide-5-v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6729"/>
            <a:ext cx="6532563" cy="452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42072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our work space – and provide feedback!</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950" y="1316818"/>
            <a:ext cx="8402638" cy="495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a:xfrm>
            <a:off x="8355013" y="6545263"/>
            <a:ext cx="762000" cy="282575"/>
          </a:xfrm>
        </p:spPr>
        <p:txBody>
          <a:bodyPr/>
          <a:lstStyle/>
          <a:p>
            <a:fld id="{2982B3FC-1CAF-4292-AF53-DD37E7130B9E}"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69613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12</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000250"/>
            <a:ext cx="2600325" cy="2857500"/>
          </a:xfrm>
          <a:prstGeom prst="rect">
            <a:avLst/>
          </a:prstGeom>
        </p:spPr>
      </p:pic>
    </p:spTree>
    <p:extLst>
      <p:ext uri="{BB962C8B-B14F-4D97-AF65-F5344CB8AC3E}">
        <p14:creationId xmlns:p14="http://schemas.microsoft.com/office/powerpoint/2010/main" val="311914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BLUF</a:t>
            </a:r>
            <a:endParaRPr lang="en-US"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2</a:t>
            </a:fld>
            <a:endParaRPr lang="en-US" dirty="0">
              <a:solidFill>
                <a:prstClr val="black">
                  <a:tint val="75000"/>
                </a:prstClr>
              </a:solidFill>
            </a:endParaRPr>
          </a:p>
        </p:txBody>
      </p:sp>
      <p:sp>
        <p:nvSpPr>
          <p:cNvPr id="6" name="Content Placeholder 5"/>
          <p:cNvSpPr>
            <a:spLocks noGrp="1"/>
          </p:cNvSpPr>
          <p:nvPr>
            <p:ph idx="1"/>
          </p:nvPr>
        </p:nvSpPr>
        <p:spPr>
          <a:xfrm>
            <a:off x="488729" y="1222375"/>
            <a:ext cx="8403025" cy="4340225"/>
          </a:xfrm>
        </p:spPr>
        <p:txBody>
          <a:bodyPr/>
          <a:lstStyle/>
          <a:p>
            <a:r>
              <a:rPr lang="en-US" b="0" dirty="0" smtClean="0"/>
              <a:t>The Executive Data Council and Data Management Board are new since 2016</a:t>
            </a:r>
          </a:p>
          <a:p>
            <a:r>
              <a:rPr lang="en-US" b="0" dirty="0" smtClean="0"/>
              <a:t>The DMB has responsibility for ongoing and enduring data governance activities</a:t>
            </a:r>
          </a:p>
          <a:p>
            <a:r>
              <a:rPr lang="en-US" b="0" dirty="0" smtClean="0"/>
              <a:t>The DMB coordinates with several other MHS governance bodies</a:t>
            </a:r>
          </a:p>
          <a:p>
            <a:endParaRPr lang="en-US" b="0" dirty="0"/>
          </a:p>
        </p:txBody>
      </p:sp>
    </p:spTree>
    <p:extLst>
      <p:ext uri="{BB962C8B-B14F-4D97-AF65-F5344CB8AC3E}">
        <p14:creationId xmlns:p14="http://schemas.microsoft.com/office/powerpoint/2010/main" val="27652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Purpose</a:t>
            </a:r>
            <a:endParaRPr lang="en-US" sz="2800" dirty="0"/>
          </a:p>
          <a:p>
            <a:pPr marL="0" lvl="1" indent="0">
              <a:buNone/>
            </a:pPr>
            <a:r>
              <a:rPr lang="en-US" dirty="0" smtClean="0">
                <a:solidFill>
                  <a:srgbClr val="003876"/>
                </a:solidFill>
              </a:rPr>
              <a:t>To inform Summiteers about data governance bodies, their roles and responsibilities, and their relationship to other governance bodies and organizational elements  </a:t>
            </a:r>
          </a:p>
          <a:p>
            <a:pPr marL="0" lvl="1" indent="0">
              <a:buNone/>
            </a:pPr>
            <a:endParaRPr lang="en-US" dirty="0">
              <a:solidFill>
                <a:srgbClr val="003876"/>
              </a:solidFill>
            </a:endParaRPr>
          </a:p>
          <a:p>
            <a:pPr marL="0" lvl="1" indent="0">
              <a:buNone/>
            </a:pPr>
            <a:endParaRPr lang="en-US" sz="2800" b="1" dirty="0" smtClean="0">
              <a:solidFill>
                <a:srgbClr val="003876"/>
              </a:solidFill>
            </a:endParaRPr>
          </a:p>
          <a:p>
            <a:pPr marL="0" lvl="1" indent="0">
              <a:buNone/>
            </a:pPr>
            <a:r>
              <a:rPr lang="en-US" sz="2800" b="1" dirty="0" smtClean="0">
                <a:solidFill>
                  <a:srgbClr val="003876"/>
                </a:solidFill>
              </a:rPr>
              <a:t>Background</a:t>
            </a:r>
            <a:endParaRPr lang="en-US" sz="2800" b="1" dirty="0">
              <a:solidFill>
                <a:srgbClr val="003876"/>
              </a:solidFill>
            </a:endParaRPr>
          </a:p>
          <a:p>
            <a:pPr marL="0" lvl="1" indent="0">
              <a:buNone/>
            </a:pPr>
            <a:r>
              <a:rPr lang="en-US" dirty="0" smtClean="0">
                <a:solidFill>
                  <a:srgbClr val="003876"/>
                </a:solidFill>
              </a:rPr>
              <a:t>Data governance in the MHS has been patchy, with pockets of excellence but absence of an overall strategy. Clinical systems lag business systems. The Executive Data Council was chartered in March of 2016 and its subordinate Data Management Board established in October. The DMB is beginning to take responsibility for data governance activities as needs are recognized.</a:t>
            </a:r>
            <a:endParaRPr lang="en-US" dirty="0">
              <a:solidFill>
                <a:srgbClr val="003876"/>
              </a:solidFill>
            </a:endParaRPr>
          </a:p>
          <a:p>
            <a:pPr marL="0" lvl="1" indent="0">
              <a:buNone/>
            </a:pPr>
            <a:endParaRPr lang="en-US" dirty="0">
              <a:solidFill>
                <a:srgbClr val="003876"/>
              </a:solidFill>
            </a:endParaRPr>
          </a:p>
          <a:p>
            <a:pPr marL="0" lvl="1" indent="0">
              <a:buNone/>
            </a:pPr>
            <a:endParaRPr lang="en-US" dirty="0">
              <a:solidFill>
                <a:srgbClr val="003876"/>
              </a:solidFill>
            </a:endParaRPr>
          </a:p>
          <a:p>
            <a:pPr marL="0" lvl="1" indent="0">
              <a:buNone/>
            </a:pPr>
            <a:endParaRPr lang="en-US" dirty="0">
              <a:solidFill>
                <a:srgbClr val="003876"/>
              </a:solidFill>
            </a:endParaRPr>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059716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Governance &amp; Enterprise Data Management</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4</a:t>
            </a:fld>
            <a:endParaRPr lang="en-US" dirty="0">
              <a:solidFill>
                <a:prstClr val="black">
                  <a:tint val="75000"/>
                </a:prstClr>
              </a:solidFill>
            </a:endParaRPr>
          </a:p>
        </p:txBody>
      </p:sp>
      <p:sp>
        <p:nvSpPr>
          <p:cNvPr id="8" name="Content Placeholder 5"/>
          <p:cNvSpPr>
            <a:spLocks noGrp="1"/>
          </p:cNvSpPr>
          <p:nvPr>
            <p:ph idx="1"/>
          </p:nvPr>
        </p:nvSpPr>
        <p:spPr>
          <a:xfrm>
            <a:off x="488729" y="1222375"/>
            <a:ext cx="8403025" cy="4340225"/>
          </a:xfrm>
        </p:spPr>
        <p:txBody>
          <a:bodyPr/>
          <a:lstStyle/>
          <a:p>
            <a:r>
              <a:rPr lang="en-US" dirty="0" smtClean="0"/>
              <a:t>Central Data Governance</a:t>
            </a:r>
          </a:p>
          <a:p>
            <a:pPr marL="346075" lvl="1" indent="0">
              <a:buNone/>
            </a:pPr>
            <a:r>
              <a:rPr lang="en-US" sz="2000" dirty="0" smtClean="0"/>
              <a:t>The implementation and execution of centralized data </a:t>
            </a:r>
            <a:r>
              <a:rPr lang="en-US" sz="2000" dirty="0" smtClean="0">
                <a:solidFill>
                  <a:srgbClr val="FF0000"/>
                </a:solidFill>
              </a:rPr>
              <a:t>controls</a:t>
            </a:r>
            <a:r>
              <a:rPr lang="en-US" sz="2000" dirty="0" smtClean="0"/>
              <a:t> and management through governing policies, regulations and </a:t>
            </a:r>
            <a:r>
              <a:rPr lang="en-US" sz="2000" dirty="0" smtClean="0">
                <a:solidFill>
                  <a:srgbClr val="FF0000"/>
                </a:solidFill>
              </a:rPr>
              <a:t>standards</a:t>
            </a:r>
            <a:r>
              <a:rPr lang="en-US" sz="2000" dirty="0" smtClean="0"/>
              <a:t> to realize maximum value of information investments while achieving organizational goals related to transparency, accountability, interoperability and quality of MHS data. It does </a:t>
            </a:r>
            <a:r>
              <a:rPr lang="en-US" sz="2000" dirty="0" smtClean="0">
                <a:solidFill>
                  <a:srgbClr val="FF0000"/>
                </a:solidFill>
              </a:rPr>
              <a:t>not</a:t>
            </a:r>
            <a:r>
              <a:rPr lang="en-US" sz="2000" dirty="0" smtClean="0"/>
              <a:t> address defining </a:t>
            </a:r>
            <a:r>
              <a:rPr lang="en-US" sz="2000" dirty="0" smtClean="0">
                <a:solidFill>
                  <a:srgbClr val="FF0000"/>
                </a:solidFill>
              </a:rPr>
              <a:t>purpose or content</a:t>
            </a:r>
            <a:r>
              <a:rPr lang="en-US" sz="2000" dirty="0" smtClean="0"/>
              <a:t> of the data managed.</a:t>
            </a:r>
          </a:p>
          <a:p>
            <a:r>
              <a:rPr lang="en-US" dirty="0" smtClean="0"/>
              <a:t>Enterprise Data Management</a:t>
            </a:r>
          </a:p>
          <a:p>
            <a:pPr marL="346075" lvl="1" indent="0">
              <a:buNone/>
            </a:pPr>
            <a:r>
              <a:rPr lang="en-US" sz="2000" dirty="0" smtClean="0"/>
              <a:t>The development and execution of data </a:t>
            </a:r>
            <a:r>
              <a:rPr lang="en-US" sz="2000" dirty="0" smtClean="0">
                <a:solidFill>
                  <a:srgbClr val="FF0000"/>
                </a:solidFill>
              </a:rPr>
              <a:t>architectures, policies, practices, and procedures</a:t>
            </a:r>
            <a:r>
              <a:rPr lang="en-US" sz="2000" dirty="0" smtClean="0"/>
              <a:t> in order to manage the information lifecycle needs of the MHS in the most effective manner. The focus of enterprise data management in the MHS relates to activities developed and executed to improve the </a:t>
            </a:r>
            <a:r>
              <a:rPr lang="en-US" sz="2000" dirty="0" smtClean="0">
                <a:solidFill>
                  <a:srgbClr val="FF0000"/>
                </a:solidFill>
              </a:rPr>
              <a:t>visibility, accessibility, understandability, usability, trustworthiness, and responsiveness</a:t>
            </a:r>
            <a:r>
              <a:rPr lang="en-US" sz="2000" dirty="0" smtClean="0"/>
              <a:t> of MHS data.</a:t>
            </a:r>
          </a:p>
          <a:p>
            <a:r>
              <a:rPr lang="en-US" dirty="0" smtClean="0"/>
              <a:t>Source: EDC Charter</a:t>
            </a:r>
            <a:endParaRPr lang="en-US" dirty="0"/>
          </a:p>
        </p:txBody>
      </p:sp>
    </p:spTree>
    <p:extLst>
      <p:ext uri="{BB962C8B-B14F-4D97-AF65-F5344CB8AC3E}">
        <p14:creationId xmlns:p14="http://schemas.microsoft.com/office/powerpoint/2010/main" val="135006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MHS Data Vision Statement</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5</a:t>
            </a:fld>
            <a:endParaRPr lang="en-US" dirty="0">
              <a:solidFill>
                <a:prstClr val="black">
                  <a:tint val="75000"/>
                </a:prstClr>
              </a:solidFill>
            </a:endParaRPr>
          </a:p>
        </p:txBody>
      </p:sp>
      <p:sp>
        <p:nvSpPr>
          <p:cNvPr id="6" name="Content Placeholder 5"/>
          <p:cNvSpPr>
            <a:spLocks noGrp="1"/>
          </p:cNvSpPr>
          <p:nvPr>
            <p:ph idx="1"/>
          </p:nvPr>
        </p:nvSpPr>
        <p:spPr>
          <a:xfrm>
            <a:off x="488950" y="1222375"/>
            <a:ext cx="8402638" cy="5186035"/>
          </a:xfrm>
          <a:prstGeom prst="rect">
            <a:avLst/>
          </a:prstGeom>
        </p:spPr>
        <p:txBody>
          <a:bodyPr>
            <a:spAutoFit/>
          </a:bodyPr>
          <a:lstStyle/>
          <a:p>
            <a:pPr marL="0" indent="0" algn="ctr">
              <a:buNone/>
              <a:defRPr/>
            </a:pPr>
            <a:r>
              <a:rPr lang="en-US" sz="2000" b="1" i="1" dirty="0">
                <a:solidFill>
                  <a:srgbClr val="000000"/>
                </a:solidFill>
              </a:rPr>
              <a:t>The Military Health System (MHS) seeks to establish a modern data ecosystem that maximizes readiness and value for beneficiaries.</a:t>
            </a:r>
            <a:endParaRPr lang="en-US" sz="2000" b="1" dirty="0">
              <a:solidFill>
                <a:srgbClr val="000000"/>
              </a:solidFill>
            </a:endParaRPr>
          </a:p>
          <a:p>
            <a:pPr marL="0" indent="0">
              <a:buNone/>
              <a:defRPr/>
            </a:pPr>
            <a:r>
              <a:rPr lang="en-US" sz="1600" dirty="0">
                <a:solidFill>
                  <a:srgbClr val="000000"/>
                </a:solidFill>
              </a:rPr>
              <a:t> </a:t>
            </a:r>
          </a:p>
          <a:p>
            <a:pPr marL="0" indent="0">
              <a:buNone/>
              <a:defRPr/>
            </a:pPr>
            <a:r>
              <a:rPr lang="en-US" sz="1600" dirty="0">
                <a:solidFill>
                  <a:srgbClr val="000000"/>
                </a:solidFill>
              </a:rPr>
              <a:t>As we transition to this modern data ecosystem, we will ensure that data is:</a:t>
            </a:r>
          </a:p>
          <a:p>
            <a:pPr marL="285750" indent="-285750">
              <a:spcBef>
                <a:spcPts val="600"/>
              </a:spcBef>
              <a:spcAft>
                <a:spcPts val="600"/>
              </a:spcAft>
              <a:buFont typeface="Arial" panose="020B0604020202020204" pitchFamily="34" charset="0"/>
              <a:buChar char="•"/>
              <a:defRPr/>
            </a:pPr>
            <a:r>
              <a:rPr lang="en-US" sz="1600" dirty="0" smtClean="0">
                <a:solidFill>
                  <a:srgbClr val="000000"/>
                </a:solidFill>
              </a:rPr>
              <a:t>Interoperable</a:t>
            </a:r>
            <a:r>
              <a:rPr lang="en-US" sz="1600" dirty="0">
                <a:solidFill>
                  <a:srgbClr val="000000"/>
                </a:solidFill>
              </a:rPr>
              <a:t>: Data will conform to MHS approved data compliance standards for interoperability and be collected, stored, and communicated in accordance with privacy and security regulations.</a:t>
            </a:r>
          </a:p>
          <a:p>
            <a:pPr marL="285750" indent="-285750">
              <a:spcAft>
                <a:spcPts val="600"/>
              </a:spcAft>
              <a:buFont typeface="Arial" panose="020B0604020202020204" pitchFamily="34" charset="0"/>
              <a:buChar char="•"/>
              <a:defRPr/>
            </a:pPr>
            <a:r>
              <a:rPr lang="en-US" sz="1600" dirty="0">
                <a:solidFill>
                  <a:srgbClr val="000000"/>
                </a:solidFill>
              </a:rPr>
              <a:t>Trustworthy: Data will be trustworthy, reliable, and complete, through consistent capture and minimal burden of data entry.</a:t>
            </a:r>
          </a:p>
          <a:p>
            <a:pPr marL="285750" indent="-285750">
              <a:spcAft>
                <a:spcPts val="600"/>
              </a:spcAft>
              <a:buFont typeface="Arial" panose="020B0604020202020204" pitchFamily="34" charset="0"/>
              <a:buChar char="•"/>
              <a:defRPr/>
            </a:pPr>
            <a:r>
              <a:rPr lang="en-US" sz="1600" dirty="0">
                <a:solidFill>
                  <a:srgbClr val="000000"/>
                </a:solidFill>
              </a:rPr>
              <a:t>Visible: Data will be visible to appropriate functional users to support all aspects of care. </a:t>
            </a:r>
          </a:p>
          <a:p>
            <a:pPr marL="285750" indent="-285750">
              <a:spcAft>
                <a:spcPts val="600"/>
              </a:spcAft>
              <a:buFont typeface="Arial" panose="020B0604020202020204" pitchFamily="34" charset="0"/>
              <a:buChar char="•"/>
              <a:defRPr/>
            </a:pPr>
            <a:r>
              <a:rPr lang="en-US" sz="1600" dirty="0">
                <a:solidFill>
                  <a:srgbClr val="000000"/>
                </a:solidFill>
              </a:rPr>
              <a:t>Accessible: Data will be accessible through critical reporting and decision support tools, to enhance productivity of functional users. </a:t>
            </a:r>
          </a:p>
          <a:p>
            <a:pPr marL="285750" indent="-285750">
              <a:spcAft>
                <a:spcPts val="0"/>
              </a:spcAft>
              <a:buFont typeface="Arial" panose="020B0604020202020204" pitchFamily="34" charset="0"/>
              <a:buChar char="•"/>
              <a:defRPr/>
            </a:pPr>
            <a:r>
              <a:rPr lang="en-US" sz="1600" dirty="0">
                <a:solidFill>
                  <a:srgbClr val="000000"/>
                </a:solidFill>
              </a:rPr>
              <a:t>Understandable: Data will be integrated across all functional data sources in a standardized manner, providing all authorized stakeholders usable and understandable data assets.</a:t>
            </a:r>
          </a:p>
          <a:p>
            <a:pPr>
              <a:defRPr/>
            </a:pPr>
            <a:endParaRPr lang="en-US" sz="1200" i="1" dirty="0" smtClean="0">
              <a:solidFill>
                <a:srgbClr val="000000"/>
              </a:solidFill>
            </a:endParaRPr>
          </a:p>
          <a:p>
            <a:pPr marL="0" indent="0">
              <a:buNone/>
              <a:defRPr/>
            </a:pPr>
            <a:r>
              <a:rPr lang="en-US" sz="1200" dirty="0" smtClean="0">
                <a:solidFill>
                  <a:srgbClr val="000000"/>
                </a:solidFill>
              </a:rPr>
              <a:t>Note</a:t>
            </a:r>
            <a:r>
              <a:rPr lang="en-US" sz="1200" dirty="0">
                <a:solidFill>
                  <a:srgbClr val="000000"/>
                </a:solidFill>
              </a:rPr>
              <a:t>: The scope of the MHS data management entities is to assure systems using the data follow the data management objectives. The scope of the MHS functional community is to identify and prioritize end user requirements for data content and purpose.</a:t>
            </a:r>
          </a:p>
        </p:txBody>
      </p:sp>
    </p:spTree>
    <p:extLst>
      <p:ext uri="{BB962C8B-B14F-4D97-AF65-F5344CB8AC3E}">
        <p14:creationId xmlns:p14="http://schemas.microsoft.com/office/powerpoint/2010/main" val="3270266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Governance Relationships</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6</a:t>
            </a:fld>
            <a:endParaRPr lang="en-US" dirty="0">
              <a:solidFill>
                <a:prstClr val="black">
                  <a:tint val="75000"/>
                </a:prstClr>
              </a:solidFill>
            </a:endParaRPr>
          </a:p>
        </p:txBody>
      </p:sp>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8950" y="1251564"/>
            <a:ext cx="8402638" cy="428184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5C0000"/>
                  </a:outerShdw>
                </a:effectLst>
              </a14:hiddenEffects>
            </a:ext>
          </a:extLst>
        </p:spPr>
      </p:pic>
    </p:spTree>
    <p:extLst>
      <p:ext uri="{BB962C8B-B14F-4D97-AF65-F5344CB8AC3E}">
        <p14:creationId xmlns:p14="http://schemas.microsoft.com/office/powerpoint/2010/main" val="131519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that’s not all …</a:t>
            </a:r>
            <a:endParaRPr lang="en-US" sz="2000" dirty="0"/>
          </a:p>
        </p:txBody>
      </p:sp>
      <p:sp>
        <p:nvSpPr>
          <p:cNvPr id="4" name="Slide Number Placeholder 3"/>
          <p:cNvSpPr>
            <a:spLocks noGrp="1"/>
          </p:cNvSpPr>
          <p:nvPr>
            <p:ph type="sldNum" sz="quarter" idx="4"/>
          </p:nvPr>
        </p:nvSpPr>
        <p:spPr/>
        <p:txBody>
          <a:bodyPr/>
          <a:lstStyle/>
          <a:p>
            <a:fld id="{2982B3FC-1CAF-4292-AF53-DD37E7130B9E}" type="slidenum">
              <a:rPr lang="en-US" smtClean="0">
                <a:solidFill>
                  <a:prstClr val="black">
                    <a:tint val="75000"/>
                  </a:prstClr>
                </a:solidFill>
              </a:rPr>
              <a:pPr/>
              <a:t>7</a:t>
            </a:fld>
            <a:endParaRPr lang="en-US" dirty="0">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759" y="1143000"/>
            <a:ext cx="807944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37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924800" y="6492875"/>
            <a:ext cx="1066800" cy="365125"/>
          </a:xfrm>
          <a:prstGeom prst="rect">
            <a:avLst/>
          </a:prstGeom>
        </p:spPr>
        <p:txBody>
          <a:bodyPr/>
          <a:lstStyle/>
          <a:p>
            <a:pPr>
              <a:defRPr/>
            </a:pPr>
            <a:fld id="{2B923335-EEBE-4985-AA94-877D80A90C7B}" type="slidenum">
              <a:rPr lang="en-US" smtClean="0">
                <a:solidFill>
                  <a:prstClr val="black">
                    <a:tint val="75000"/>
                  </a:prstClr>
                </a:solidFill>
              </a:rPr>
              <a:pPr>
                <a:defRPr/>
              </a:pPr>
              <a:t>8</a:t>
            </a:fld>
            <a:endParaRPr lang="en-US" dirty="0">
              <a:solidFill>
                <a:prstClr val="black">
                  <a:tint val="75000"/>
                </a:prstClr>
              </a:solidFill>
            </a:endParaRPr>
          </a:p>
        </p:txBody>
      </p:sp>
      <p:sp>
        <p:nvSpPr>
          <p:cNvPr id="5" name="Rectangle 4"/>
          <p:cNvSpPr/>
          <p:nvPr/>
        </p:nvSpPr>
        <p:spPr>
          <a:xfrm>
            <a:off x="2133599" y="1676400"/>
            <a:ext cx="4876801"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DHA J5 Strategy, Planning and Functional Integration Directorate</a:t>
            </a:r>
            <a:endParaRPr lang="en-US" sz="1400" dirty="0"/>
          </a:p>
        </p:txBody>
      </p:sp>
      <p:cxnSp>
        <p:nvCxnSpPr>
          <p:cNvPr id="15" name="Elbow Connector 14"/>
          <p:cNvCxnSpPr>
            <a:stCxn id="5" idx="2"/>
            <a:endCxn id="6" idx="0"/>
          </p:cNvCxnSpPr>
          <p:nvPr/>
        </p:nvCxnSpPr>
        <p:spPr>
          <a:xfrm rot="16200000" flipH="1">
            <a:off x="4407105" y="2298495"/>
            <a:ext cx="634591" cy="3048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7" idx="0"/>
          </p:cNvCxnSpPr>
          <p:nvPr/>
        </p:nvCxnSpPr>
        <p:spPr>
          <a:xfrm rot="5400000">
            <a:off x="3568905" y="1765095"/>
            <a:ext cx="634591" cy="13716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 idx="2"/>
            <a:endCxn id="8" idx="0"/>
          </p:cNvCxnSpPr>
          <p:nvPr/>
        </p:nvCxnSpPr>
        <p:spPr>
          <a:xfrm rot="16200000" flipH="1">
            <a:off x="5280229" y="1425370"/>
            <a:ext cx="634591" cy="2051049"/>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5" idx="2"/>
            <a:endCxn id="11" idx="0"/>
          </p:cNvCxnSpPr>
          <p:nvPr/>
        </p:nvCxnSpPr>
        <p:spPr>
          <a:xfrm rot="16200000" flipH="1">
            <a:off x="6076337" y="629263"/>
            <a:ext cx="638674" cy="364734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191000" y="2768191"/>
            <a:ext cx="1371600" cy="2315280"/>
            <a:chOff x="1547360" y="2737814"/>
            <a:chExt cx="1371600" cy="2315280"/>
          </a:xfrm>
        </p:grpSpPr>
        <p:sp>
          <p:nvSpPr>
            <p:cNvPr id="6" name="Rectangle 5"/>
            <p:cNvSpPr/>
            <p:nvPr/>
          </p:nvSpPr>
          <p:spPr>
            <a:xfrm>
              <a:off x="1547360" y="2737814"/>
              <a:ext cx="1371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Strategy Management Division</a:t>
              </a:r>
              <a:endParaRPr lang="en-US" sz="1200" dirty="0"/>
            </a:p>
          </p:txBody>
        </p:sp>
        <p:sp>
          <p:nvSpPr>
            <p:cNvPr id="10" name="Rectangle 9"/>
            <p:cNvSpPr/>
            <p:nvPr/>
          </p:nvSpPr>
          <p:spPr>
            <a:xfrm>
              <a:off x="1547360" y="3431509"/>
              <a:ext cx="1371600" cy="274637"/>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Strategic Planning</a:t>
              </a:r>
              <a:endParaRPr lang="en-US" sz="1000" dirty="0"/>
            </a:p>
          </p:txBody>
        </p:sp>
        <p:sp>
          <p:nvSpPr>
            <p:cNvPr id="24" name="Rectangle 23"/>
            <p:cNvSpPr/>
            <p:nvPr/>
          </p:nvSpPr>
          <p:spPr>
            <a:xfrm>
              <a:off x="1547360" y="3790241"/>
              <a:ext cx="1371600" cy="274637"/>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System Design</a:t>
              </a:r>
              <a:endParaRPr lang="en-US" sz="1000" dirty="0"/>
            </a:p>
          </p:txBody>
        </p:sp>
        <p:sp>
          <p:nvSpPr>
            <p:cNvPr id="31" name="Rectangle 30"/>
            <p:cNvSpPr/>
            <p:nvPr/>
          </p:nvSpPr>
          <p:spPr>
            <a:xfrm>
              <a:off x="1547360" y="4778457"/>
              <a:ext cx="1371600" cy="274637"/>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Improvement Science</a:t>
              </a:r>
              <a:endParaRPr lang="en-US" sz="1000" dirty="0"/>
            </a:p>
          </p:txBody>
        </p:sp>
        <p:sp>
          <p:nvSpPr>
            <p:cNvPr id="40" name="Rectangle 39"/>
            <p:cNvSpPr/>
            <p:nvPr/>
          </p:nvSpPr>
          <p:spPr>
            <a:xfrm>
              <a:off x="1547360" y="4146382"/>
              <a:ext cx="1371600" cy="518318"/>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Measurement and Reporting (P4I)</a:t>
              </a:r>
              <a:endParaRPr lang="en-US" sz="1000" dirty="0"/>
            </a:p>
          </p:txBody>
        </p:sp>
      </p:grpSp>
      <p:grpSp>
        <p:nvGrpSpPr>
          <p:cNvPr id="12" name="Group 11"/>
          <p:cNvGrpSpPr/>
          <p:nvPr/>
        </p:nvGrpSpPr>
        <p:grpSpPr>
          <a:xfrm>
            <a:off x="5930899" y="2768191"/>
            <a:ext cx="1384301" cy="2066067"/>
            <a:chOff x="5090660" y="2739109"/>
            <a:chExt cx="1384301" cy="2066067"/>
          </a:xfrm>
        </p:grpSpPr>
        <p:sp>
          <p:nvSpPr>
            <p:cNvPr id="8" name="Rectangle 7"/>
            <p:cNvSpPr/>
            <p:nvPr/>
          </p:nvSpPr>
          <p:spPr>
            <a:xfrm>
              <a:off x="5097010" y="2739109"/>
              <a:ext cx="1371600" cy="60960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EHR Functional Champion (Temporary)</a:t>
              </a:r>
              <a:endParaRPr lang="en-US" sz="1200" dirty="0"/>
            </a:p>
          </p:txBody>
        </p:sp>
        <p:sp>
          <p:nvSpPr>
            <p:cNvPr id="41" name="Rectangle 40"/>
            <p:cNvSpPr/>
            <p:nvPr/>
          </p:nvSpPr>
          <p:spPr>
            <a:xfrm>
              <a:off x="5090660" y="3431508"/>
              <a:ext cx="1371600" cy="274637"/>
            </a:xfrm>
            <a:prstGeom prst="rect">
              <a:avLst/>
            </a:prstGeom>
            <a:solidFill>
              <a:schemeClr val="accent1">
                <a:lumMod val="20000"/>
                <a:lumOff val="80000"/>
              </a:schemeClr>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Business Process Changes</a:t>
              </a:r>
              <a:endParaRPr lang="en-US" sz="1000" dirty="0"/>
            </a:p>
          </p:txBody>
        </p:sp>
        <p:sp>
          <p:nvSpPr>
            <p:cNvPr id="42" name="Rectangle 41"/>
            <p:cNvSpPr/>
            <p:nvPr/>
          </p:nvSpPr>
          <p:spPr>
            <a:xfrm>
              <a:off x="5097010" y="3788946"/>
              <a:ext cx="1371600" cy="274637"/>
            </a:xfrm>
            <a:prstGeom prst="rect">
              <a:avLst/>
            </a:prstGeom>
            <a:solidFill>
              <a:schemeClr val="accent1">
                <a:lumMod val="20000"/>
                <a:lumOff val="80000"/>
              </a:schemeClr>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Workflow Standardization</a:t>
              </a:r>
              <a:endParaRPr lang="en-US" sz="1000" dirty="0"/>
            </a:p>
          </p:txBody>
        </p:sp>
        <p:sp>
          <p:nvSpPr>
            <p:cNvPr id="43" name="Rectangle 42"/>
            <p:cNvSpPr/>
            <p:nvPr/>
          </p:nvSpPr>
          <p:spPr>
            <a:xfrm>
              <a:off x="5103361" y="4146381"/>
              <a:ext cx="1371600" cy="274637"/>
            </a:xfrm>
            <a:prstGeom prst="rect">
              <a:avLst/>
            </a:prstGeom>
            <a:solidFill>
              <a:schemeClr val="accent1">
                <a:lumMod val="20000"/>
                <a:lumOff val="80000"/>
              </a:schemeClr>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Change Management</a:t>
              </a:r>
              <a:endParaRPr lang="en-US" sz="1000" dirty="0"/>
            </a:p>
          </p:txBody>
        </p:sp>
        <p:sp>
          <p:nvSpPr>
            <p:cNvPr id="44" name="Rectangle 43"/>
            <p:cNvSpPr/>
            <p:nvPr/>
          </p:nvSpPr>
          <p:spPr>
            <a:xfrm>
              <a:off x="5103361" y="4511428"/>
              <a:ext cx="1371600" cy="293748"/>
            </a:xfrm>
            <a:prstGeom prst="rect">
              <a:avLst/>
            </a:prstGeom>
            <a:solidFill>
              <a:schemeClr val="tx2">
                <a:lumMod val="20000"/>
                <a:lumOff val="80000"/>
              </a:schemeClr>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Clinical Content Standardization</a:t>
              </a:r>
              <a:endParaRPr lang="en-US" sz="1000" dirty="0"/>
            </a:p>
          </p:txBody>
        </p:sp>
      </p:grpSp>
      <p:grpSp>
        <p:nvGrpSpPr>
          <p:cNvPr id="13" name="Group 12"/>
          <p:cNvGrpSpPr/>
          <p:nvPr/>
        </p:nvGrpSpPr>
        <p:grpSpPr>
          <a:xfrm>
            <a:off x="7533548" y="2772274"/>
            <a:ext cx="1381852" cy="2061984"/>
            <a:chOff x="6849611" y="2737814"/>
            <a:chExt cx="1381852" cy="2061984"/>
          </a:xfrm>
        </p:grpSpPr>
        <p:sp>
          <p:nvSpPr>
            <p:cNvPr id="11" name="Rectangle 10"/>
            <p:cNvSpPr/>
            <p:nvPr/>
          </p:nvSpPr>
          <p:spPr>
            <a:xfrm>
              <a:off x="6849611" y="2737814"/>
              <a:ext cx="1371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Information and Requirements Division</a:t>
              </a:r>
              <a:endParaRPr lang="en-US" sz="1200" dirty="0"/>
            </a:p>
          </p:txBody>
        </p:sp>
        <p:sp>
          <p:nvSpPr>
            <p:cNvPr id="45" name="Rectangle 44"/>
            <p:cNvSpPr/>
            <p:nvPr/>
          </p:nvSpPr>
          <p:spPr>
            <a:xfrm>
              <a:off x="6855962" y="3431507"/>
              <a:ext cx="1371600" cy="308303"/>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Execution Support for Resourcing</a:t>
              </a:r>
              <a:endParaRPr lang="en-US" sz="1000" dirty="0"/>
            </a:p>
          </p:txBody>
        </p:sp>
        <p:sp>
          <p:nvSpPr>
            <p:cNvPr id="46" name="Rectangle 45"/>
            <p:cNvSpPr/>
            <p:nvPr/>
          </p:nvSpPr>
          <p:spPr>
            <a:xfrm>
              <a:off x="6859863" y="3833037"/>
              <a:ext cx="1371600" cy="357435"/>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Support for DOTMLPF Analysis</a:t>
              </a:r>
              <a:endParaRPr lang="en-US" sz="1000" dirty="0"/>
            </a:p>
          </p:txBody>
        </p:sp>
        <p:sp>
          <p:nvSpPr>
            <p:cNvPr id="47" name="Rectangle 46"/>
            <p:cNvSpPr/>
            <p:nvPr/>
          </p:nvSpPr>
          <p:spPr>
            <a:xfrm>
              <a:off x="6849611" y="4283699"/>
              <a:ext cx="1371600" cy="516099"/>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Information Management/ Requirements</a:t>
              </a:r>
              <a:endParaRPr lang="en-US" sz="1000" dirty="0"/>
            </a:p>
          </p:txBody>
        </p:sp>
      </p:grpSp>
      <p:grpSp>
        <p:nvGrpSpPr>
          <p:cNvPr id="9" name="Group 8"/>
          <p:cNvGrpSpPr/>
          <p:nvPr/>
        </p:nvGrpSpPr>
        <p:grpSpPr>
          <a:xfrm>
            <a:off x="2514600" y="2768191"/>
            <a:ext cx="1373473" cy="2794409"/>
            <a:chOff x="3344410" y="2739109"/>
            <a:chExt cx="1373473" cy="2794409"/>
          </a:xfrm>
        </p:grpSpPr>
        <p:sp>
          <p:nvSpPr>
            <p:cNvPr id="7" name="Rectangle 6"/>
            <p:cNvSpPr/>
            <p:nvPr/>
          </p:nvSpPr>
          <p:spPr>
            <a:xfrm>
              <a:off x="3344410" y="2739109"/>
              <a:ext cx="1371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Decision Support Division</a:t>
              </a:r>
              <a:endParaRPr lang="en-US" sz="1200" dirty="0"/>
            </a:p>
          </p:txBody>
        </p:sp>
        <p:sp>
          <p:nvSpPr>
            <p:cNvPr id="34" name="Rectangle 33"/>
            <p:cNvSpPr/>
            <p:nvPr/>
          </p:nvSpPr>
          <p:spPr>
            <a:xfrm>
              <a:off x="3344410" y="3431509"/>
              <a:ext cx="1371600" cy="496050"/>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Analytic Support </a:t>
              </a:r>
              <a:r>
                <a:rPr lang="en-US" sz="1000" dirty="0"/>
                <a:t>(</a:t>
              </a:r>
              <a:r>
                <a:rPr lang="en-US" sz="1000" dirty="0" smtClean="0"/>
                <a:t>Health Services Operations, Financial)</a:t>
              </a:r>
              <a:endParaRPr lang="en-US" sz="1000" dirty="0"/>
            </a:p>
          </p:txBody>
        </p:sp>
        <p:sp>
          <p:nvSpPr>
            <p:cNvPr id="36" name="Rectangle 35"/>
            <p:cNvSpPr/>
            <p:nvPr/>
          </p:nvSpPr>
          <p:spPr>
            <a:xfrm>
              <a:off x="3344410" y="4085718"/>
              <a:ext cx="1371600" cy="388394"/>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Methods and Algorithms</a:t>
              </a:r>
              <a:endParaRPr lang="en-US" sz="1000" dirty="0"/>
            </a:p>
          </p:txBody>
        </p:sp>
        <p:sp>
          <p:nvSpPr>
            <p:cNvPr id="37" name="Rectangle 36"/>
            <p:cNvSpPr/>
            <p:nvPr/>
          </p:nvSpPr>
          <p:spPr>
            <a:xfrm>
              <a:off x="3346283" y="4619118"/>
              <a:ext cx="1371600" cy="390283"/>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Enterprise Data Management</a:t>
              </a:r>
              <a:endParaRPr lang="en-US" sz="1000" dirty="0"/>
            </a:p>
          </p:txBody>
        </p:sp>
        <p:sp>
          <p:nvSpPr>
            <p:cNvPr id="28" name="Rectangle 27"/>
            <p:cNvSpPr/>
            <p:nvPr/>
          </p:nvSpPr>
          <p:spPr>
            <a:xfrm>
              <a:off x="3344410" y="5154739"/>
              <a:ext cx="1371600" cy="378779"/>
            </a:xfrm>
            <a:prstGeom prst="rect">
              <a:avLst/>
            </a:prstGeom>
            <a:no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Data Infrastructure  Support</a:t>
              </a:r>
              <a:endParaRPr lang="en-US" sz="1000" dirty="0"/>
            </a:p>
          </p:txBody>
        </p:sp>
      </p:grpSp>
      <p:grpSp>
        <p:nvGrpSpPr>
          <p:cNvPr id="33" name="Group 32"/>
          <p:cNvGrpSpPr/>
          <p:nvPr/>
        </p:nvGrpSpPr>
        <p:grpSpPr>
          <a:xfrm>
            <a:off x="762000" y="2768191"/>
            <a:ext cx="1377955" cy="2794409"/>
            <a:chOff x="3344410" y="2739109"/>
            <a:chExt cx="1377955" cy="2794409"/>
          </a:xfrm>
        </p:grpSpPr>
        <p:sp>
          <p:nvSpPr>
            <p:cNvPr id="38" name="Rectangle 37"/>
            <p:cNvSpPr/>
            <p:nvPr/>
          </p:nvSpPr>
          <p:spPr>
            <a:xfrm>
              <a:off x="3344410" y="2739109"/>
              <a:ext cx="1371600" cy="6096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Functional </a:t>
              </a:r>
            </a:p>
            <a:p>
              <a:pPr algn="ctr"/>
              <a:r>
                <a:rPr lang="en-US" sz="1200" dirty="0" smtClean="0"/>
                <a:t>Clinical Data Management</a:t>
              </a:r>
              <a:endParaRPr lang="en-US" sz="1200" dirty="0"/>
            </a:p>
          </p:txBody>
        </p:sp>
        <p:sp>
          <p:nvSpPr>
            <p:cNvPr id="39" name="Rectangle 38"/>
            <p:cNvSpPr/>
            <p:nvPr/>
          </p:nvSpPr>
          <p:spPr>
            <a:xfrm>
              <a:off x="3350765" y="4009518"/>
              <a:ext cx="1371600" cy="496050"/>
            </a:xfrm>
            <a:prstGeom prst="rect">
              <a:avLst/>
            </a:prstGeom>
            <a:solidFill>
              <a:srgbClr val="92D050"/>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Clinical Data Analytics Platform Management</a:t>
              </a:r>
              <a:endParaRPr lang="en-US" sz="1000" dirty="0"/>
            </a:p>
          </p:txBody>
        </p:sp>
        <p:sp>
          <p:nvSpPr>
            <p:cNvPr id="48" name="Rectangle 47"/>
            <p:cNvSpPr/>
            <p:nvPr/>
          </p:nvSpPr>
          <p:spPr>
            <a:xfrm>
              <a:off x="3344410" y="3476118"/>
              <a:ext cx="1371600" cy="388394"/>
            </a:xfrm>
            <a:prstGeom prst="rect">
              <a:avLst/>
            </a:prstGeom>
            <a:solidFill>
              <a:srgbClr val="92D050"/>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MHS Dashboard Management</a:t>
              </a:r>
              <a:endParaRPr lang="en-US" sz="1000" dirty="0"/>
            </a:p>
          </p:txBody>
        </p:sp>
        <p:sp>
          <p:nvSpPr>
            <p:cNvPr id="49" name="Rectangle 48"/>
            <p:cNvSpPr/>
            <p:nvPr/>
          </p:nvSpPr>
          <p:spPr>
            <a:xfrm>
              <a:off x="3346283" y="4619118"/>
              <a:ext cx="1371600" cy="390283"/>
            </a:xfrm>
            <a:prstGeom prst="rect">
              <a:avLst/>
            </a:prstGeom>
            <a:solidFill>
              <a:srgbClr val="92D050"/>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Clinical Enterprise Data Management</a:t>
              </a:r>
              <a:endParaRPr lang="en-US" sz="1000" dirty="0"/>
            </a:p>
          </p:txBody>
        </p:sp>
        <p:sp>
          <p:nvSpPr>
            <p:cNvPr id="50" name="Rectangle 49"/>
            <p:cNvSpPr/>
            <p:nvPr/>
          </p:nvSpPr>
          <p:spPr>
            <a:xfrm>
              <a:off x="3344410" y="5154739"/>
              <a:ext cx="1371600" cy="378779"/>
            </a:xfrm>
            <a:prstGeom prst="rect">
              <a:avLst/>
            </a:prstGeom>
            <a:solidFill>
              <a:srgbClr val="92D050"/>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Data Governance support</a:t>
              </a:r>
              <a:endParaRPr lang="en-US" sz="1000" dirty="0"/>
            </a:p>
          </p:txBody>
        </p:sp>
      </p:grpSp>
      <p:cxnSp>
        <p:nvCxnSpPr>
          <p:cNvPr id="51" name="Elbow Connector 50"/>
          <p:cNvCxnSpPr>
            <a:endCxn id="38" idx="0"/>
          </p:cNvCxnSpPr>
          <p:nvPr/>
        </p:nvCxnSpPr>
        <p:spPr>
          <a:xfrm rot="10800000" flipV="1">
            <a:off x="1447801" y="2452935"/>
            <a:ext cx="3350191" cy="31525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itle 1"/>
          <p:cNvSpPr>
            <a:spLocks noGrp="1"/>
          </p:cNvSpPr>
          <p:nvPr>
            <p:ph type="title"/>
          </p:nvPr>
        </p:nvSpPr>
        <p:spPr/>
        <p:txBody>
          <a:bodyPr>
            <a:normAutofit/>
          </a:bodyPr>
          <a:lstStyle/>
          <a:p>
            <a:r>
              <a:rPr lang="en-US" sz="2400" dirty="0" smtClean="0"/>
              <a:t>DMB Chairperson and the J5 Clinical Data Section</a:t>
            </a:r>
            <a:endParaRPr lang="en-US" sz="1800" dirty="0"/>
          </a:p>
        </p:txBody>
      </p:sp>
    </p:spTree>
    <p:extLst>
      <p:ext uri="{BB962C8B-B14F-4D97-AF65-F5344CB8AC3E}">
        <p14:creationId xmlns:p14="http://schemas.microsoft.com/office/powerpoint/2010/main" val="3201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1043510"/>
            <a:ext cx="8610600" cy="5585890"/>
            <a:chOff x="-477501" y="301641"/>
            <a:chExt cx="9469101" cy="5963567"/>
          </a:xfrm>
        </p:grpSpPr>
        <p:cxnSp>
          <p:nvCxnSpPr>
            <p:cNvPr id="5" name="Straight Connector 59"/>
            <p:cNvCxnSpPr>
              <a:cxnSpLocks noChangeShapeType="1"/>
            </p:cNvCxnSpPr>
            <p:nvPr/>
          </p:nvCxnSpPr>
          <p:spPr bwMode="auto">
            <a:xfrm>
              <a:off x="1441048" y="3404226"/>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Connector 59"/>
            <p:cNvCxnSpPr>
              <a:cxnSpLocks noChangeShapeType="1"/>
            </p:cNvCxnSpPr>
            <p:nvPr/>
          </p:nvCxnSpPr>
          <p:spPr bwMode="auto">
            <a:xfrm flipV="1">
              <a:off x="1437333" y="3376329"/>
              <a:ext cx="3069940" cy="3756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Connector 59"/>
            <p:cNvCxnSpPr>
              <a:cxnSpLocks noChangeShapeType="1"/>
            </p:cNvCxnSpPr>
            <p:nvPr/>
          </p:nvCxnSpPr>
          <p:spPr bwMode="auto">
            <a:xfrm>
              <a:off x="4496590" y="3362206"/>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Connector 59"/>
            <p:cNvCxnSpPr>
              <a:cxnSpLocks noChangeShapeType="1"/>
            </p:cNvCxnSpPr>
            <p:nvPr/>
          </p:nvCxnSpPr>
          <p:spPr bwMode="auto">
            <a:xfrm>
              <a:off x="4108691" y="3371868"/>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59"/>
            <p:cNvCxnSpPr>
              <a:cxnSpLocks noChangeShapeType="1"/>
            </p:cNvCxnSpPr>
            <p:nvPr/>
          </p:nvCxnSpPr>
          <p:spPr bwMode="auto">
            <a:xfrm>
              <a:off x="3744076" y="3364953"/>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59"/>
            <p:cNvCxnSpPr>
              <a:cxnSpLocks noChangeShapeType="1"/>
            </p:cNvCxnSpPr>
            <p:nvPr/>
          </p:nvCxnSpPr>
          <p:spPr bwMode="auto">
            <a:xfrm>
              <a:off x="3365274" y="3359218"/>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59"/>
            <p:cNvCxnSpPr>
              <a:cxnSpLocks noChangeShapeType="1"/>
            </p:cNvCxnSpPr>
            <p:nvPr/>
          </p:nvCxnSpPr>
          <p:spPr bwMode="auto">
            <a:xfrm>
              <a:off x="2978068" y="3406973"/>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59"/>
            <p:cNvCxnSpPr>
              <a:cxnSpLocks noChangeShapeType="1"/>
            </p:cNvCxnSpPr>
            <p:nvPr/>
          </p:nvCxnSpPr>
          <p:spPr bwMode="auto">
            <a:xfrm>
              <a:off x="2595064" y="3413888"/>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59"/>
            <p:cNvCxnSpPr>
              <a:cxnSpLocks noChangeShapeType="1"/>
            </p:cNvCxnSpPr>
            <p:nvPr/>
          </p:nvCxnSpPr>
          <p:spPr bwMode="auto">
            <a:xfrm>
              <a:off x="2221705" y="3423954"/>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59"/>
            <p:cNvCxnSpPr>
              <a:cxnSpLocks noChangeShapeType="1"/>
            </p:cNvCxnSpPr>
            <p:nvPr/>
          </p:nvCxnSpPr>
          <p:spPr bwMode="auto">
            <a:xfrm>
              <a:off x="1842356" y="3397995"/>
              <a:ext cx="0" cy="20773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92"/>
            <p:cNvCxnSpPr>
              <a:cxnSpLocks noChangeShapeType="1"/>
              <a:stCxn id="80" idx="3"/>
              <a:endCxn id="68" idx="1"/>
            </p:cNvCxnSpPr>
            <p:nvPr/>
          </p:nvCxnSpPr>
          <p:spPr bwMode="auto">
            <a:xfrm>
              <a:off x="1369217" y="2063353"/>
              <a:ext cx="1318216" cy="3969"/>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92"/>
            <p:cNvCxnSpPr>
              <a:cxnSpLocks noChangeShapeType="1"/>
            </p:cNvCxnSpPr>
            <p:nvPr/>
          </p:nvCxnSpPr>
          <p:spPr bwMode="auto">
            <a:xfrm>
              <a:off x="1386718" y="2368551"/>
              <a:ext cx="1409237" cy="1"/>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92"/>
            <p:cNvCxnSpPr>
              <a:cxnSpLocks noChangeShapeType="1"/>
            </p:cNvCxnSpPr>
            <p:nvPr/>
          </p:nvCxnSpPr>
          <p:spPr bwMode="auto">
            <a:xfrm>
              <a:off x="1386718" y="2462136"/>
              <a:ext cx="1299332" cy="1"/>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7176"/>
            <p:cNvCxnSpPr>
              <a:cxnSpLocks noChangeShapeType="1"/>
              <a:endCxn id="21" idx="0"/>
            </p:cNvCxnSpPr>
            <p:nvPr/>
          </p:nvCxnSpPr>
          <p:spPr bwMode="auto">
            <a:xfrm>
              <a:off x="8307388" y="5345113"/>
              <a:ext cx="0" cy="188912"/>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62"/>
            <p:cNvCxnSpPr>
              <a:cxnSpLocks noChangeShapeType="1"/>
            </p:cNvCxnSpPr>
            <p:nvPr/>
          </p:nvCxnSpPr>
          <p:spPr bwMode="auto">
            <a:xfrm>
              <a:off x="5842000" y="2662238"/>
              <a:ext cx="0" cy="2373312"/>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59"/>
            <p:cNvCxnSpPr>
              <a:cxnSpLocks noChangeShapeType="1"/>
            </p:cNvCxnSpPr>
            <p:nvPr/>
          </p:nvCxnSpPr>
          <p:spPr bwMode="auto">
            <a:xfrm>
              <a:off x="4811713" y="2636838"/>
              <a:ext cx="0" cy="237490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8061325" y="5534025"/>
              <a:ext cx="490538" cy="3714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MTFs</a:t>
              </a:r>
            </a:p>
          </p:txBody>
        </p:sp>
        <p:sp>
          <p:nvSpPr>
            <p:cNvPr id="22" name="Rectangle 21"/>
            <p:cNvSpPr>
              <a:spLocks noChangeArrowheads="1"/>
            </p:cNvSpPr>
            <p:nvPr/>
          </p:nvSpPr>
          <p:spPr bwMode="auto">
            <a:xfrm>
              <a:off x="4451350" y="4814888"/>
              <a:ext cx="898525" cy="533400"/>
            </a:xfrm>
            <a:prstGeom prst="rect">
              <a:avLst/>
            </a:prstGeom>
            <a:solidFill>
              <a:srgbClr val="1F497D"/>
            </a:solidFill>
            <a:ln w="9525">
              <a:solidFill>
                <a:srgbClr val="7F7F7F"/>
              </a:solid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Operational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Units</a:t>
              </a:r>
            </a:p>
          </p:txBody>
        </p:sp>
        <p:sp>
          <p:nvSpPr>
            <p:cNvPr id="23" name="Rectangle 22"/>
            <p:cNvSpPr>
              <a:spLocks noChangeArrowheads="1"/>
            </p:cNvSpPr>
            <p:nvPr/>
          </p:nvSpPr>
          <p:spPr bwMode="auto">
            <a:xfrm>
              <a:off x="5546725" y="4824413"/>
              <a:ext cx="898525" cy="533400"/>
            </a:xfrm>
            <a:prstGeom prst="rect">
              <a:avLst/>
            </a:prstGeom>
            <a:solidFill>
              <a:srgbClr val="1F497D"/>
            </a:solidFill>
            <a:ln w="9525">
              <a:solidFill>
                <a:srgbClr val="7F7F7F"/>
              </a:solid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Navy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Operational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Units</a:t>
              </a:r>
            </a:p>
          </p:txBody>
        </p:sp>
        <p:cxnSp>
          <p:nvCxnSpPr>
            <p:cNvPr id="24" name="Straight Connector 86"/>
            <p:cNvCxnSpPr>
              <a:cxnSpLocks noChangeShapeType="1"/>
            </p:cNvCxnSpPr>
            <p:nvPr/>
          </p:nvCxnSpPr>
          <p:spPr bwMode="auto">
            <a:xfrm>
              <a:off x="7758113" y="2667000"/>
              <a:ext cx="449262"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93"/>
            <p:cNvCxnSpPr>
              <a:cxnSpLocks noChangeShapeType="1"/>
            </p:cNvCxnSpPr>
            <p:nvPr/>
          </p:nvCxnSpPr>
          <p:spPr bwMode="auto">
            <a:xfrm>
              <a:off x="5832475" y="2667000"/>
              <a:ext cx="509588"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95"/>
            <p:cNvCxnSpPr>
              <a:cxnSpLocks noChangeShapeType="1"/>
            </p:cNvCxnSpPr>
            <p:nvPr/>
          </p:nvCxnSpPr>
          <p:spPr bwMode="auto">
            <a:xfrm>
              <a:off x="6710363" y="2655888"/>
              <a:ext cx="449262"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104"/>
            <p:cNvCxnSpPr>
              <a:cxnSpLocks noChangeShapeType="1"/>
            </p:cNvCxnSpPr>
            <p:nvPr/>
          </p:nvCxnSpPr>
          <p:spPr bwMode="auto">
            <a:xfrm>
              <a:off x="4811713" y="2644775"/>
              <a:ext cx="495300"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114"/>
            <p:cNvCxnSpPr>
              <a:cxnSpLocks noChangeShapeType="1"/>
            </p:cNvCxnSpPr>
            <p:nvPr/>
          </p:nvCxnSpPr>
          <p:spPr bwMode="auto">
            <a:xfrm>
              <a:off x="7148513" y="2647950"/>
              <a:ext cx="0" cy="2373313"/>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129"/>
            <p:cNvCxnSpPr>
              <a:cxnSpLocks noChangeShapeType="1"/>
            </p:cNvCxnSpPr>
            <p:nvPr/>
          </p:nvCxnSpPr>
          <p:spPr bwMode="auto">
            <a:xfrm>
              <a:off x="6329363" y="2659063"/>
              <a:ext cx="0" cy="53022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130"/>
            <p:cNvCxnSpPr>
              <a:cxnSpLocks noChangeShapeType="1"/>
            </p:cNvCxnSpPr>
            <p:nvPr/>
          </p:nvCxnSpPr>
          <p:spPr bwMode="auto">
            <a:xfrm>
              <a:off x="6708775" y="2646363"/>
              <a:ext cx="0" cy="53022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132"/>
            <p:cNvCxnSpPr>
              <a:cxnSpLocks noChangeShapeType="1"/>
            </p:cNvCxnSpPr>
            <p:nvPr/>
          </p:nvCxnSpPr>
          <p:spPr bwMode="auto">
            <a:xfrm>
              <a:off x="5292725" y="2635250"/>
              <a:ext cx="0" cy="164147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4927600" y="3459163"/>
              <a:ext cx="738188" cy="3714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a:solidFill>
                    <a:prstClr val="white"/>
                  </a:solidFill>
                  <a:latin typeface="Arial" panose="020B0604020202020204" pitchFamily="34" charset="0"/>
                  <a:cs typeface="Arial" panose="020B0604020202020204" pitchFamily="34" charset="0"/>
                </a:rPr>
                <a:t>Army</a:t>
              </a:r>
            </a:p>
            <a:p>
              <a:pPr algn="ctr" fontAlgn="auto">
                <a:spcBef>
                  <a:spcPts val="0"/>
                </a:spcBef>
                <a:spcAft>
                  <a:spcPts val="0"/>
                </a:spcAft>
                <a:defRPr/>
              </a:pPr>
              <a:r>
                <a:rPr lang="en-US" sz="500" b="1" dirty="0">
                  <a:solidFill>
                    <a:prstClr val="white"/>
                  </a:solidFill>
                  <a:latin typeface="Arial" panose="020B0604020202020204" pitchFamily="34" charset="0"/>
                  <a:cs typeface="Arial" panose="020B0604020202020204" pitchFamily="34" charset="0"/>
                </a:rPr>
                <a:t>MEDCOM</a:t>
              </a:r>
            </a:p>
          </p:txBody>
        </p:sp>
        <p:sp>
          <p:nvSpPr>
            <p:cNvPr id="33" name="Rectangle 32"/>
            <p:cNvSpPr>
              <a:spLocks noChangeArrowheads="1"/>
            </p:cNvSpPr>
            <p:nvPr/>
          </p:nvSpPr>
          <p:spPr bwMode="auto">
            <a:xfrm>
              <a:off x="5046663" y="4141788"/>
              <a:ext cx="490537" cy="369887"/>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MTFs</a:t>
              </a:r>
            </a:p>
          </p:txBody>
        </p:sp>
        <p:cxnSp>
          <p:nvCxnSpPr>
            <p:cNvPr id="34" name="Straight Connector 133"/>
            <p:cNvCxnSpPr>
              <a:cxnSpLocks noChangeShapeType="1"/>
            </p:cNvCxnSpPr>
            <p:nvPr/>
          </p:nvCxnSpPr>
          <p:spPr bwMode="auto">
            <a:xfrm>
              <a:off x="8199438" y="2660650"/>
              <a:ext cx="0" cy="53022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Connector 134"/>
            <p:cNvCxnSpPr>
              <a:cxnSpLocks noChangeShapeType="1"/>
            </p:cNvCxnSpPr>
            <p:nvPr/>
          </p:nvCxnSpPr>
          <p:spPr bwMode="auto">
            <a:xfrm>
              <a:off x="7764463" y="2657475"/>
              <a:ext cx="0" cy="250507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135"/>
            <p:cNvCxnSpPr>
              <a:cxnSpLocks noChangeShapeType="1"/>
            </p:cNvCxnSpPr>
            <p:nvPr/>
          </p:nvCxnSpPr>
          <p:spPr bwMode="auto">
            <a:xfrm>
              <a:off x="6361113" y="3670300"/>
              <a:ext cx="0" cy="77787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7" name="Rectangle 36"/>
            <p:cNvSpPr>
              <a:spLocks noChangeArrowheads="1"/>
            </p:cNvSpPr>
            <p:nvPr/>
          </p:nvSpPr>
          <p:spPr bwMode="auto">
            <a:xfrm>
              <a:off x="6129338" y="4133850"/>
              <a:ext cx="490537" cy="3714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MTFs</a:t>
              </a:r>
            </a:p>
          </p:txBody>
        </p:sp>
        <p:cxnSp>
          <p:nvCxnSpPr>
            <p:cNvPr id="38" name="Straight Connector 153"/>
            <p:cNvCxnSpPr>
              <a:cxnSpLocks noChangeShapeType="1"/>
            </p:cNvCxnSpPr>
            <p:nvPr/>
          </p:nvCxnSpPr>
          <p:spPr bwMode="auto">
            <a:xfrm>
              <a:off x="6899275" y="1966913"/>
              <a:ext cx="0" cy="49212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155"/>
            <p:cNvCxnSpPr>
              <a:cxnSpLocks noChangeShapeType="1"/>
            </p:cNvCxnSpPr>
            <p:nvPr/>
          </p:nvCxnSpPr>
          <p:spPr bwMode="auto">
            <a:xfrm>
              <a:off x="6170613" y="1922463"/>
              <a:ext cx="0" cy="493712"/>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 name="Rectangle 39"/>
            <p:cNvSpPr>
              <a:spLocks noChangeArrowheads="1"/>
            </p:cNvSpPr>
            <p:nvPr/>
          </p:nvSpPr>
          <p:spPr bwMode="auto">
            <a:xfrm>
              <a:off x="6537325" y="4824413"/>
              <a:ext cx="896938" cy="533400"/>
            </a:xfrm>
            <a:prstGeom prst="rect">
              <a:avLst/>
            </a:prstGeom>
            <a:solidFill>
              <a:srgbClr val="1F497D"/>
            </a:solidFill>
            <a:ln w="9525">
              <a:solidFill>
                <a:srgbClr val="7F7F7F"/>
              </a:solid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Marine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Operational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Units</a:t>
              </a:r>
            </a:p>
          </p:txBody>
        </p:sp>
        <p:sp>
          <p:nvSpPr>
            <p:cNvPr id="41" name="Rectangle 40"/>
            <p:cNvSpPr>
              <a:spLocks noChangeArrowheads="1"/>
            </p:cNvSpPr>
            <p:nvPr/>
          </p:nvSpPr>
          <p:spPr bwMode="auto">
            <a:xfrm>
              <a:off x="7394575" y="3459163"/>
              <a:ext cx="738188" cy="371475"/>
            </a:xfrm>
            <a:prstGeom prst="rect">
              <a:avLst/>
            </a:prstGeom>
            <a:solidFill>
              <a:srgbClr val="1F497D"/>
            </a:solidFill>
            <a:ln w="9525">
              <a:solidFill>
                <a:srgbClr val="7F7F7F"/>
              </a:solid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Air Force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MAJCOMs</a:t>
              </a:r>
            </a:p>
          </p:txBody>
        </p:sp>
        <p:sp>
          <p:nvSpPr>
            <p:cNvPr id="42" name="Rectangle 41"/>
            <p:cNvSpPr>
              <a:spLocks noChangeArrowheads="1"/>
            </p:cNvSpPr>
            <p:nvPr/>
          </p:nvSpPr>
          <p:spPr bwMode="auto">
            <a:xfrm>
              <a:off x="7518400" y="4824413"/>
              <a:ext cx="898525" cy="533400"/>
            </a:xfrm>
            <a:prstGeom prst="rect">
              <a:avLst/>
            </a:prstGeom>
            <a:solidFill>
              <a:srgbClr val="1F497D"/>
            </a:solidFill>
            <a:ln w="9525">
              <a:solidFill>
                <a:srgbClr val="7F7F7F"/>
              </a:solidFill>
              <a:miter lim="800000"/>
              <a:headEnd/>
              <a:tailEnd/>
            </a:ln>
            <a:effectLst>
              <a:outerShdw dist="23000" dir="5400000" rotWithShape="0">
                <a:srgbClr val="808080">
                  <a:alpha val="34998"/>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Air Force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Operational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Units</a:t>
              </a:r>
            </a:p>
          </p:txBody>
        </p:sp>
        <p:cxnSp>
          <p:nvCxnSpPr>
            <p:cNvPr id="43" name="Straight Connector 90"/>
            <p:cNvCxnSpPr>
              <a:cxnSpLocks noChangeShapeType="1"/>
            </p:cNvCxnSpPr>
            <p:nvPr/>
          </p:nvCxnSpPr>
          <p:spPr bwMode="auto">
            <a:xfrm>
              <a:off x="6116638" y="2420938"/>
              <a:ext cx="0" cy="249237"/>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94"/>
            <p:cNvCxnSpPr>
              <a:cxnSpLocks noChangeShapeType="1"/>
            </p:cNvCxnSpPr>
            <p:nvPr/>
          </p:nvCxnSpPr>
          <p:spPr bwMode="auto">
            <a:xfrm>
              <a:off x="6937375" y="2413000"/>
              <a:ext cx="0" cy="249238"/>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5" name="Rectangle 44"/>
            <p:cNvSpPr>
              <a:spLocks noChangeArrowheads="1"/>
            </p:cNvSpPr>
            <p:nvPr/>
          </p:nvSpPr>
          <p:spPr bwMode="auto">
            <a:xfrm>
              <a:off x="5783263" y="2298700"/>
              <a:ext cx="668337" cy="20637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900" b="1" dirty="0">
                  <a:solidFill>
                    <a:prstClr val="white"/>
                  </a:solidFill>
                  <a:latin typeface="Arial" panose="020B0604020202020204" pitchFamily="34" charset="0"/>
                  <a:cs typeface="Arial" panose="020B0604020202020204" pitchFamily="34" charset="0"/>
                </a:rPr>
                <a:t>CNO</a:t>
              </a:r>
            </a:p>
          </p:txBody>
        </p:sp>
        <p:sp>
          <p:nvSpPr>
            <p:cNvPr id="46" name="Rectangle 45"/>
            <p:cNvSpPr>
              <a:spLocks noChangeArrowheads="1"/>
            </p:cNvSpPr>
            <p:nvPr/>
          </p:nvSpPr>
          <p:spPr bwMode="auto">
            <a:xfrm>
              <a:off x="6600825" y="2295525"/>
              <a:ext cx="668338" cy="20637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900" b="1" dirty="0">
                  <a:solidFill>
                    <a:prstClr val="white"/>
                  </a:solidFill>
                  <a:latin typeface="Arial" panose="020B0604020202020204" pitchFamily="34" charset="0"/>
                  <a:cs typeface="Arial" panose="020B0604020202020204" pitchFamily="34" charset="0"/>
                </a:rPr>
                <a:t>CMC</a:t>
              </a:r>
            </a:p>
          </p:txBody>
        </p:sp>
        <p:cxnSp>
          <p:nvCxnSpPr>
            <p:cNvPr id="47" name="Straight Connector 105"/>
            <p:cNvCxnSpPr>
              <a:cxnSpLocks noChangeShapeType="1"/>
            </p:cNvCxnSpPr>
            <p:nvPr/>
          </p:nvCxnSpPr>
          <p:spPr bwMode="auto">
            <a:xfrm>
              <a:off x="6538913" y="3297238"/>
              <a:ext cx="0" cy="24765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8" name="Rectangle 47"/>
            <p:cNvSpPr>
              <a:spLocks noChangeArrowheads="1"/>
            </p:cNvSpPr>
            <p:nvPr/>
          </p:nvSpPr>
          <p:spPr bwMode="auto">
            <a:xfrm>
              <a:off x="6170613" y="3459163"/>
              <a:ext cx="738187" cy="3714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a:solidFill>
                    <a:prstClr val="white"/>
                  </a:solidFill>
                  <a:latin typeface="Arial" panose="020B0604020202020204" pitchFamily="34" charset="0"/>
                  <a:cs typeface="Arial" panose="020B0604020202020204" pitchFamily="34" charset="0"/>
                </a:rPr>
                <a:t>Navy</a:t>
              </a:r>
            </a:p>
            <a:p>
              <a:pPr algn="ctr" fontAlgn="auto">
                <a:spcBef>
                  <a:spcPts val="0"/>
                </a:spcBef>
                <a:spcAft>
                  <a:spcPts val="0"/>
                </a:spcAft>
                <a:defRPr/>
              </a:pPr>
              <a:r>
                <a:rPr lang="en-US" sz="500" b="1" dirty="0">
                  <a:solidFill>
                    <a:prstClr val="white"/>
                  </a:solidFill>
                  <a:latin typeface="Arial" panose="020B0604020202020204" pitchFamily="34" charset="0"/>
                  <a:cs typeface="Arial" panose="020B0604020202020204" pitchFamily="34" charset="0"/>
                </a:rPr>
                <a:t>BUMED</a:t>
              </a:r>
            </a:p>
          </p:txBody>
        </p:sp>
        <p:sp>
          <p:nvSpPr>
            <p:cNvPr id="49" name="Rectangle 48"/>
            <p:cNvSpPr/>
            <p:nvPr/>
          </p:nvSpPr>
          <p:spPr>
            <a:xfrm>
              <a:off x="6781800" y="320675"/>
              <a:ext cx="2209800" cy="990600"/>
            </a:xfrm>
            <a:prstGeom prst="rect">
              <a:avLst/>
            </a:prstGeom>
            <a:solidFill>
              <a:sysClr val="window" lastClr="FFFFFF"/>
            </a:solidFill>
            <a:ln w="254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cxnSp>
          <p:nvCxnSpPr>
            <p:cNvPr id="50" name="Straight Connector 138"/>
            <p:cNvCxnSpPr>
              <a:cxnSpLocks noChangeShapeType="1"/>
            </p:cNvCxnSpPr>
            <p:nvPr/>
          </p:nvCxnSpPr>
          <p:spPr bwMode="auto">
            <a:xfrm>
              <a:off x="4216400" y="995363"/>
              <a:ext cx="0" cy="530225"/>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Connector 139"/>
            <p:cNvCxnSpPr>
              <a:cxnSpLocks noChangeShapeType="1"/>
            </p:cNvCxnSpPr>
            <p:nvPr/>
          </p:nvCxnSpPr>
          <p:spPr bwMode="auto">
            <a:xfrm>
              <a:off x="798908" y="1525588"/>
              <a:ext cx="7190979"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Connector 142"/>
            <p:cNvCxnSpPr>
              <a:cxnSpLocks noChangeShapeType="1"/>
              <a:endCxn id="80" idx="0"/>
            </p:cNvCxnSpPr>
            <p:nvPr/>
          </p:nvCxnSpPr>
          <p:spPr bwMode="auto">
            <a:xfrm>
              <a:off x="798908" y="1519238"/>
              <a:ext cx="1" cy="438149"/>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Connector 143"/>
            <p:cNvCxnSpPr>
              <a:cxnSpLocks noChangeShapeType="1"/>
            </p:cNvCxnSpPr>
            <p:nvPr/>
          </p:nvCxnSpPr>
          <p:spPr bwMode="auto">
            <a:xfrm>
              <a:off x="5167313" y="1539875"/>
              <a:ext cx="0" cy="109220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Connector 146"/>
            <p:cNvCxnSpPr>
              <a:cxnSpLocks noChangeShapeType="1"/>
            </p:cNvCxnSpPr>
            <p:nvPr/>
          </p:nvCxnSpPr>
          <p:spPr bwMode="auto">
            <a:xfrm>
              <a:off x="6508750" y="1525588"/>
              <a:ext cx="0" cy="38735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148"/>
            <p:cNvCxnSpPr>
              <a:cxnSpLocks noChangeShapeType="1"/>
            </p:cNvCxnSpPr>
            <p:nvPr/>
          </p:nvCxnSpPr>
          <p:spPr bwMode="auto">
            <a:xfrm>
              <a:off x="7988300" y="1511300"/>
              <a:ext cx="1588" cy="115570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6" name="Rectangle 55"/>
            <p:cNvSpPr>
              <a:spLocks noChangeArrowheads="1"/>
            </p:cNvSpPr>
            <p:nvPr/>
          </p:nvSpPr>
          <p:spPr bwMode="auto">
            <a:xfrm>
              <a:off x="3683000" y="971550"/>
              <a:ext cx="1066800" cy="381000"/>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1000" b="1" dirty="0">
                  <a:solidFill>
                    <a:prstClr val="white"/>
                  </a:solidFill>
                  <a:latin typeface="Arial" panose="020B0604020202020204" pitchFamily="34" charset="0"/>
                  <a:cs typeface="Arial" panose="020B0604020202020204" pitchFamily="34" charset="0"/>
                </a:rPr>
                <a:t>Secretary of Defense</a:t>
              </a:r>
            </a:p>
          </p:txBody>
        </p:sp>
        <p:sp>
          <p:nvSpPr>
            <p:cNvPr id="57" name="Rectangle 56"/>
            <p:cNvSpPr>
              <a:spLocks noChangeArrowheads="1"/>
            </p:cNvSpPr>
            <p:nvPr/>
          </p:nvSpPr>
          <p:spPr bwMode="auto">
            <a:xfrm>
              <a:off x="4756150" y="1712913"/>
              <a:ext cx="838200" cy="392112"/>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Sec Army</a:t>
              </a:r>
            </a:p>
          </p:txBody>
        </p:sp>
        <p:sp>
          <p:nvSpPr>
            <p:cNvPr id="58" name="Rectangle 57"/>
            <p:cNvSpPr>
              <a:spLocks noChangeArrowheads="1"/>
            </p:cNvSpPr>
            <p:nvPr/>
          </p:nvSpPr>
          <p:spPr bwMode="auto">
            <a:xfrm>
              <a:off x="6030913" y="1720850"/>
              <a:ext cx="987425" cy="38417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Sec Navy</a:t>
              </a:r>
            </a:p>
          </p:txBody>
        </p:sp>
        <p:sp>
          <p:nvSpPr>
            <p:cNvPr id="59" name="Rectangle 58"/>
            <p:cNvSpPr>
              <a:spLocks noChangeArrowheads="1"/>
            </p:cNvSpPr>
            <p:nvPr/>
          </p:nvSpPr>
          <p:spPr bwMode="auto">
            <a:xfrm>
              <a:off x="7562850" y="1714500"/>
              <a:ext cx="809625" cy="39052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Sec </a:t>
              </a:r>
            </a:p>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Air Force</a:t>
              </a:r>
            </a:p>
          </p:txBody>
        </p:sp>
        <p:sp>
          <p:nvSpPr>
            <p:cNvPr id="60" name="Rectangle 59"/>
            <p:cNvSpPr>
              <a:spLocks noChangeArrowheads="1"/>
            </p:cNvSpPr>
            <p:nvPr/>
          </p:nvSpPr>
          <p:spPr bwMode="auto">
            <a:xfrm>
              <a:off x="7656513" y="2306638"/>
              <a:ext cx="669925" cy="20637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900" b="1" dirty="0">
                  <a:solidFill>
                    <a:prstClr val="white"/>
                  </a:solidFill>
                  <a:latin typeface="Arial" panose="020B0604020202020204" pitchFamily="34" charset="0"/>
                  <a:cs typeface="Arial" panose="020B0604020202020204" pitchFamily="34" charset="0"/>
                </a:rPr>
                <a:t>CSAF</a:t>
              </a:r>
            </a:p>
          </p:txBody>
        </p:sp>
        <p:sp>
          <p:nvSpPr>
            <p:cNvPr id="61" name="Rectangle 60"/>
            <p:cNvSpPr>
              <a:spLocks noChangeArrowheads="1"/>
            </p:cNvSpPr>
            <p:nvPr/>
          </p:nvSpPr>
          <p:spPr bwMode="auto">
            <a:xfrm>
              <a:off x="4838700" y="2300288"/>
              <a:ext cx="668338" cy="206375"/>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900" b="1" dirty="0">
                  <a:solidFill>
                    <a:prstClr val="white"/>
                  </a:solidFill>
                  <a:latin typeface="Arial" panose="020B0604020202020204" pitchFamily="34" charset="0"/>
                  <a:cs typeface="Arial" panose="020B0604020202020204" pitchFamily="34" charset="0"/>
                </a:rPr>
                <a:t>CSA</a:t>
              </a:r>
            </a:p>
          </p:txBody>
        </p:sp>
        <p:cxnSp>
          <p:nvCxnSpPr>
            <p:cNvPr id="62" name="Straight Connector 87"/>
            <p:cNvCxnSpPr>
              <a:cxnSpLocks noChangeShapeType="1"/>
            </p:cNvCxnSpPr>
            <p:nvPr/>
          </p:nvCxnSpPr>
          <p:spPr bwMode="auto">
            <a:xfrm>
              <a:off x="959681" y="2063353"/>
              <a:ext cx="7938" cy="1139601"/>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88"/>
            <p:cNvCxnSpPr>
              <a:cxnSpLocks noChangeShapeType="1"/>
            </p:cNvCxnSpPr>
            <p:nvPr/>
          </p:nvCxnSpPr>
          <p:spPr bwMode="auto">
            <a:xfrm>
              <a:off x="3170238" y="1539875"/>
              <a:ext cx="0" cy="181610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89"/>
            <p:cNvCxnSpPr>
              <a:cxnSpLocks noChangeShapeType="1"/>
            </p:cNvCxnSpPr>
            <p:nvPr/>
          </p:nvCxnSpPr>
          <p:spPr bwMode="auto">
            <a:xfrm>
              <a:off x="2208213" y="2590800"/>
              <a:ext cx="946150" cy="0"/>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91"/>
            <p:cNvCxnSpPr>
              <a:cxnSpLocks noChangeShapeType="1"/>
            </p:cNvCxnSpPr>
            <p:nvPr/>
          </p:nvCxnSpPr>
          <p:spPr bwMode="auto">
            <a:xfrm flipV="1">
              <a:off x="2208213" y="2590800"/>
              <a:ext cx="0" cy="277843"/>
            </a:xfrm>
            <a:prstGeom prst="line">
              <a:avLst/>
            </a:prstGeom>
            <a:noFill/>
            <a:ln w="28575">
              <a:solidFill>
                <a:sysClr val="windowText" lastClr="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92"/>
            <p:cNvCxnSpPr>
              <a:cxnSpLocks noChangeShapeType="1"/>
              <a:endCxn id="76" idx="1"/>
            </p:cNvCxnSpPr>
            <p:nvPr/>
          </p:nvCxnSpPr>
          <p:spPr bwMode="auto">
            <a:xfrm>
              <a:off x="2377318" y="3157321"/>
              <a:ext cx="5495095" cy="38317"/>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96"/>
            <p:cNvCxnSpPr>
              <a:cxnSpLocks noChangeShapeType="1"/>
            </p:cNvCxnSpPr>
            <p:nvPr/>
          </p:nvCxnSpPr>
          <p:spPr bwMode="auto">
            <a:xfrm flipV="1">
              <a:off x="959681" y="3174782"/>
              <a:ext cx="1093787" cy="3175"/>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Rectangle 67"/>
            <p:cNvSpPr>
              <a:spLocks noChangeArrowheads="1"/>
            </p:cNvSpPr>
            <p:nvPr/>
          </p:nvSpPr>
          <p:spPr bwMode="auto">
            <a:xfrm>
              <a:off x="2687433" y="1965325"/>
              <a:ext cx="939800" cy="203993"/>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USD(P&amp;R)</a:t>
              </a:r>
            </a:p>
          </p:txBody>
        </p:sp>
        <p:sp>
          <p:nvSpPr>
            <p:cNvPr id="69" name="Rectangle 68"/>
            <p:cNvSpPr>
              <a:spLocks noChangeArrowheads="1"/>
            </p:cNvSpPr>
            <p:nvPr/>
          </p:nvSpPr>
          <p:spPr bwMode="auto">
            <a:xfrm>
              <a:off x="2732088" y="2293938"/>
              <a:ext cx="838200" cy="22860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ASD(HA)</a:t>
              </a:r>
            </a:p>
          </p:txBody>
        </p:sp>
        <p:sp>
          <p:nvSpPr>
            <p:cNvPr id="70" name="Rectangle 69"/>
            <p:cNvSpPr>
              <a:spLocks noChangeArrowheads="1"/>
            </p:cNvSpPr>
            <p:nvPr/>
          </p:nvSpPr>
          <p:spPr bwMode="auto">
            <a:xfrm>
              <a:off x="2009020" y="2940050"/>
              <a:ext cx="1734306" cy="46355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Defense Health Agency</a:t>
              </a:r>
            </a:p>
          </p:txBody>
        </p:sp>
        <p:sp>
          <p:nvSpPr>
            <p:cNvPr id="71" name="Rectangle 70"/>
            <p:cNvSpPr>
              <a:spLocks noChangeArrowheads="1"/>
            </p:cNvSpPr>
            <p:nvPr/>
          </p:nvSpPr>
          <p:spPr bwMode="auto">
            <a:xfrm>
              <a:off x="1824039" y="2669144"/>
              <a:ext cx="685800" cy="22860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a:solidFill>
                    <a:prstClr val="white"/>
                  </a:solidFill>
                  <a:latin typeface="Arial" panose="020B0604020202020204" pitchFamily="34" charset="0"/>
                  <a:cs typeface="Arial" panose="020B0604020202020204" pitchFamily="34" charset="0"/>
                </a:rPr>
                <a:t>USUHS</a:t>
              </a:r>
            </a:p>
          </p:txBody>
        </p:sp>
        <p:cxnSp>
          <p:nvCxnSpPr>
            <p:cNvPr id="72" name="Straight Connector 71"/>
            <p:cNvCxnSpPr/>
            <p:nvPr/>
          </p:nvCxnSpPr>
          <p:spPr>
            <a:xfrm flipH="1">
              <a:off x="228600" y="2889250"/>
              <a:ext cx="8202614" cy="0"/>
            </a:xfrm>
            <a:prstGeom prst="line">
              <a:avLst/>
            </a:prstGeom>
            <a:noFill/>
            <a:ln w="19050" cap="flat" cmpd="sng" algn="ctr">
              <a:solidFill>
                <a:srgbClr val="FF0000"/>
              </a:solidFill>
              <a:prstDash val="solid"/>
            </a:ln>
            <a:effectLst/>
          </p:spPr>
        </p:cxnSp>
        <p:sp>
          <p:nvSpPr>
            <p:cNvPr id="73" name="TextBox 1"/>
            <p:cNvSpPr txBox="1">
              <a:spLocks noChangeArrowheads="1"/>
            </p:cNvSpPr>
            <p:nvPr/>
          </p:nvSpPr>
          <p:spPr bwMode="auto">
            <a:xfrm>
              <a:off x="3049588" y="2668588"/>
              <a:ext cx="2181225" cy="3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a:solidFill>
                    <a:srgbClr val="283446"/>
                  </a:solidFill>
                  <a:latin typeface="Arial" pitchFamily="34" charset="0"/>
                  <a:ea typeface="ＭＳ Ｐゴシック" pitchFamily="34" charset="-128"/>
                </a:defRPr>
              </a:lvl1pPr>
              <a:lvl2pPr marL="742950" indent="-285750" eaLnBrk="0" hangingPunct="0">
                <a:spcBef>
                  <a:spcPct val="20000"/>
                </a:spcBef>
                <a:buChar char="–"/>
                <a:defRPr>
                  <a:solidFill>
                    <a:srgbClr val="283446"/>
                  </a:solidFill>
                  <a:latin typeface="Arial" pitchFamily="34" charset="0"/>
                  <a:ea typeface="ＭＳ Ｐゴシック" pitchFamily="34" charset="-128"/>
                </a:defRPr>
              </a:lvl2pPr>
              <a:lvl3pPr marL="1143000" indent="-228600" eaLnBrk="0" hangingPunct="0">
                <a:spcBef>
                  <a:spcPct val="20000"/>
                </a:spcBef>
                <a:buChar char="•"/>
                <a:defRPr>
                  <a:solidFill>
                    <a:srgbClr val="283446"/>
                  </a:solidFill>
                  <a:latin typeface="Arial" pitchFamily="34" charset="0"/>
                  <a:ea typeface="ＭＳ Ｐゴシック" pitchFamily="34" charset="-128"/>
                </a:defRPr>
              </a:lvl3pPr>
              <a:lvl4pPr marL="1600200" indent="-228600" eaLnBrk="0" hangingPunct="0">
                <a:spcBef>
                  <a:spcPct val="20000"/>
                </a:spcBef>
                <a:buChar char="–"/>
                <a:defRPr>
                  <a:solidFill>
                    <a:srgbClr val="283446"/>
                  </a:solidFill>
                  <a:latin typeface="Arial" pitchFamily="34" charset="0"/>
                  <a:ea typeface="ＭＳ Ｐゴシック" pitchFamily="34" charset="-128"/>
                </a:defRPr>
              </a:lvl4pPr>
              <a:lvl5pPr marL="2057400" indent="-228600" eaLnBrk="0" hangingPunct="0">
                <a:spcBef>
                  <a:spcPct val="20000"/>
                </a:spcBef>
                <a:buChar char="»"/>
                <a:defRPr>
                  <a:solidFill>
                    <a:srgbClr val="283446"/>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rgbClr val="283446"/>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rgbClr val="283446"/>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rgbClr val="283446"/>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rgbClr val="283446"/>
                  </a:solidFill>
                  <a:latin typeface="Arial" pitchFamily="34" charset="0"/>
                  <a:ea typeface="ＭＳ Ｐゴシック" pitchFamily="34" charset="-128"/>
                </a:defRPr>
              </a:lvl9pPr>
            </a:lstStyle>
            <a:p>
              <a:pPr algn="ctr" eaLnBrk="1" fontAlgn="auto" hangingPunct="1">
                <a:spcBef>
                  <a:spcPct val="0"/>
                </a:spcBef>
                <a:spcAft>
                  <a:spcPts val="0"/>
                </a:spcAft>
              </a:pPr>
              <a:r>
                <a:rPr lang="en-US" altLang="en-US" sz="900" b="1">
                  <a:solidFill>
                    <a:prstClr val="black"/>
                  </a:solidFill>
                  <a:cs typeface="Arial" panose="020B0604020202020204" pitchFamily="34" charset="0"/>
                </a:rPr>
                <a:t>Policy &amp; Oversight</a:t>
              </a:r>
            </a:p>
            <a:p>
              <a:pPr algn="ctr" eaLnBrk="1" fontAlgn="auto" hangingPunct="1">
                <a:spcBef>
                  <a:spcPct val="0"/>
                </a:spcBef>
                <a:spcAft>
                  <a:spcPts val="0"/>
                </a:spcAft>
              </a:pPr>
              <a:r>
                <a:rPr lang="en-US" altLang="en-US" sz="900" b="1">
                  <a:solidFill>
                    <a:prstClr val="black"/>
                  </a:solidFill>
                  <a:cs typeface="Arial" panose="020B0604020202020204" pitchFamily="34" charset="0"/>
                </a:rPr>
                <a:t>Execution</a:t>
              </a:r>
            </a:p>
          </p:txBody>
        </p:sp>
        <p:sp>
          <p:nvSpPr>
            <p:cNvPr id="74" name="Rectangle 73"/>
            <p:cNvSpPr>
              <a:spLocks noChangeArrowheads="1"/>
            </p:cNvSpPr>
            <p:nvPr/>
          </p:nvSpPr>
          <p:spPr bwMode="auto">
            <a:xfrm>
              <a:off x="5051425" y="2974975"/>
              <a:ext cx="490538" cy="369888"/>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Army SG</a:t>
              </a:r>
            </a:p>
          </p:txBody>
        </p:sp>
        <p:sp>
          <p:nvSpPr>
            <p:cNvPr id="75" name="Rectangle 74"/>
            <p:cNvSpPr>
              <a:spLocks noChangeArrowheads="1"/>
            </p:cNvSpPr>
            <p:nvPr/>
          </p:nvSpPr>
          <p:spPr bwMode="auto">
            <a:xfrm>
              <a:off x="6291263" y="2984500"/>
              <a:ext cx="490537" cy="3714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Navy SG</a:t>
              </a:r>
            </a:p>
          </p:txBody>
        </p:sp>
        <p:sp>
          <p:nvSpPr>
            <p:cNvPr id="76" name="Rectangle 75"/>
            <p:cNvSpPr>
              <a:spLocks noChangeArrowheads="1"/>
            </p:cNvSpPr>
            <p:nvPr/>
          </p:nvSpPr>
          <p:spPr bwMode="auto">
            <a:xfrm>
              <a:off x="7872413" y="3035300"/>
              <a:ext cx="738187" cy="320675"/>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600" b="1" dirty="0">
                  <a:solidFill>
                    <a:prstClr val="white"/>
                  </a:solidFill>
                  <a:latin typeface="Arial" panose="020B0604020202020204" pitchFamily="34" charset="0"/>
                  <a:cs typeface="Arial" panose="020B0604020202020204" pitchFamily="34" charset="0"/>
                </a:rPr>
                <a:t>Air Force SG</a:t>
              </a:r>
            </a:p>
          </p:txBody>
        </p:sp>
        <p:sp>
          <p:nvSpPr>
            <p:cNvPr id="77" name="Rectangle 109"/>
            <p:cNvSpPr>
              <a:spLocks noChangeArrowheads="1"/>
            </p:cNvSpPr>
            <p:nvPr/>
          </p:nvSpPr>
          <p:spPr bwMode="auto">
            <a:xfrm>
              <a:off x="-477501" y="301641"/>
              <a:ext cx="4298439" cy="301189"/>
            </a:xfrm>
            <a:prstGeom prst="rect">
              <a:avLst/>
            </a:prstGeom>
            <a:solidFill>
              <a:srgbClr val="EEECE1">
                <a:lumMod val="20000"/>
                <a:lumOff val="80000"/>
              </a:srgbClr>
            </a:solidFill>
            <a:ln w="38100">
              <a:solidFill>
                <a:srgbClr val="394A58"/>
              </a:solidFill>
              <a:miter lim="800000"/>
              <a:headEnd/>
              <a:tailEnd/>
            </a:ln>
          </p:spPr>
          <p:txBody>
            <a:bodyPr wrap="square">
              <a:spAutoFit/>
            </a:bodyPr>
            <a:lstStyle>
              <a:lvl1pPr eaLnBrk="0" hangingPunct="0">
                <a:spcBef>
                  <a:spcPct val="20000"/>
                </a:spcBef>
                <a:buFont typeface="Lucida Sans Unicode"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Wingdings" pitchFamily="2" charset="2"/>
                <a:buChar char="q"/>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buChar char="§"/>
                <a:defRPr sz="2200">
                  <a:solidFill>
                    <a:schemeClr val="tx1"/>
                  </a:solidFill>
                  <a:latin typeface="Calibri" pitchFamily="34" charset="0"/>
                  <a:ea typeface="MS PGothic" pitchFamily="34" charset="-128"/>
                </a:defRPr>
              </a:lvl3pPr>
              <a:lvl4pPr marL="16002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9pPr>
            </a:lstStyle>
            <a:p>
              <a:pPr marL="0" marR="0" lvl="0" indent="0" algn="ctr" defTabSz="914400" eaLnBrk="1" fontAlgn="auto" latinLnBrk="0" hangingPunct="1">
                <a:lnSpc>
                  <a:spcPct val="75000"/>
                </a:lnSpc>
                <a:spcBef>
                  <a:spcPct val="0"/>
                </a:spcBef>
                <a:spcAft>
                  <a:spcPts val="100"/>
                </a:spcAft>
                <a:buClrTx/>
                <a:buSzTx/>
                <a:buFontTx/>
                <a:buNone/>
                <a:tabLst/>
                <a:defRPr/>
              </a:pPr>
              <a:r>
                <a:rPr kumimoji="0" lang="en-US" altLang="en-US" sz="2000" b="1" i="0" u="none" strike="noStrike" kern="0" cap="none" spc="0" normalizeH="0" baseline="0" noProof="0" dirty="0" smtClean="0">
                  <a:ln>
                    <a:noFill/>
                  </a:ln>
                  <a:solidFill>
                    <a:srgbClr val="394A58"/>
                  </a:solidFill>
                  <a:effectLst/>
                  <a:uLnTx/>
                  <a:uFillTx/>
                  <a:latin typeface="Arial" panose="020B0604020202020204" pitchFamily="34" charset="0"/>
                  <a:ea typeface="MS PGothic" pitchFamily="34" charset="-128"/>
                  <a:cs typeface="Arial" panose="020B0604020202020204" pitchFamily="34" charset="0"/>
                </a:rPr>
                <a:t>Military Health System</a:t>
              </a:r>
            </a:p>
          </p:txBody>
        </p:sp>
        <p:sp>
          <p:nvSpPr>
            <p:cNvPr id="78" name="TextBox 20"/>
            <p:cNvSpPr txBox="1">
              <a:spLocks noChangeArrowheads="1"/>
            </p:cNvSpPr>
            <p:nvPr/>
          </p:nvSpPr>
          <p:spPr bwMode="auto">
            <a:xfrm>
              <a:off x="1928813" y="6021388"/>
              <a:ext cx="2179640" cy="243820"/>
            </a:xfrm>
            <a:prstGeom prst="rect">
              <a:avLst/>
            </a:prstGeom>
            <a:solidFill>
              <a:srgbClr val="EEECE1">
                <a:lumMod val="20000"/>
                <a:lumOff val="80000"/>
              </a:srgbClr>
            </a:solidFill>
            <a:ln w="38100">
              <a:solidFill>
                <a:sysClr val="windowText" lastClr="000000"/>
              </a:solidFill>
            </a:ln>
          </p:spPr>
          <p:txBody>
            <a:bodyPr wrap="none">
              <a:spAutoFit/>
            </a:bodyPr>
            <a:lstStyle>
              <a:lvl1pPr eaLnBrk="0" hangingPunct="0">
                <a:spcBef>
                  <a:spcPct val="20000"/>
                </a:spcBef>
                <a:buFont typeface="Lucida Sans Unicode"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Wingdings" pitchFamily="2" charset="2"/>
                <a:buChar char="q"/>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buChar char="§"/>
                <a:defRPr sz="2200">
                  <a:solidFill>
                    <a:schemeClr val="tx1"/>
                  </a:solidFill>
                  <a:latin typeface="Calibri" pitchFamily="34" charset="0"/>
                  <a:ea typeface="MS PGothic" pitchFamily="34" charset="-128"/>
                </a:defRPr>
              </a:lvl3pPr>
              <a:lvl4pPr marL="16002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itchFamily="34" charset="0"/>
                </a:rPr>
                <a:t>Defense Health Agency</a:t>
              </a:r>
            </a:p>
          </p:txBody>
        </p:sp>
        <p:sp>
          <p:nvSpPr>
            <p:cNvPr id="79" name="TextBox 20"/>
            <p:cNvSpPr txBox="1">
              <a:spLocks noChangeArrowheads="1"/>
            </p:cNvSpPr>
            <p:nvPr/>
          </p:nvSpPr>
          <p:spPr bwMode="auto">
            <a:xfrm>
              <a:off x="4932363" y="6021388"/>
              <a:ext cx="2659711" cy="243820"/>
            </a:xfrm>
            <a:prstGeom prst="rect">
              <a:avLst/>
            </a:prstGeom>
            <a:solidFill>
              <a:srgbClr val="EEECE1">
                <a:lumMod val="20000"/>
                <a:lumOff val="80000"/>
              </a:srgbClr>
            </a:solidFill>
            <a:ln w="38100">
              <a:solidFill>
                <a:sysClr val="windowText" lastClr="000000"/>
              </a:solidFill>
            </a:ln>
          </p:spPr>
          <p:txBody>
            <a:bodyPr wrap="none">
              <a:spAutoFit/>
            </a:bodyPr>
            <a:lstStyle>
              <a:lvl1pPr eaLnBrk="0" hangingPunct="0">
                <a:spcBef>
                  <a:spcPct val="20000"/>
                </a:spcBef>
                <a:buFont typeface="Lucida Sans Unicode" pitchFamily="34" charset="0"/>
                <a:buChar char="∎"/>
                <a:defRPr sz="2800">
                  <a:solidFill>
                    <a:schemeClr val="tx1"/>
                  </a:solidFill>
                  <a:latin typeface="Calibri" pitchFamily="34" charset="0"/>
                  <a:ea typeface="MS PGothic" pitchFamily="34" charset="-128"/>
                </a:defRPr>
              </a:lvl1pPr>
              <a:lvl2pPr marL="742950" indent="-285750" eaLnBrk="0" hangingPunct="0">
                <a:spcBef>
                  <a:spcPct val="20000"/>
                </a:spcBef>
                <a:buFont typeface="Wingdings" pitchFamily="2" charset="2"/>
                <a:buChar char="q"/>
                <a:defRPr sz="2400">
                  <a:solidFill>
                    <a:schemeClr val="tx1"/>
                  </a:solidFill>
                  <a:latin typeface="Calibri" pitchFamily="34" charset="0"/>
                  <a:ea typeface="MS PGothic" pitchFamily="34" charset="-128"/>
                </a:defRPr>
              </a:lvl2pPr>
              <a:lvl3pPr marL="1143000" indent="-228600" eaLnBrk="0" hangingPunct="0">
                <a:spcBef>
                  <a:spcPct val="20000"/>
                </a:spcBef>
                <a:buFont typeface="Wingdings" pitchFamily="2" charset="2"/>
                <a:buChar char="§"/>
                <a:defRPr sz="2200">
                  <a:solidFill>
                    <a:schemeClr val="tx1"/>
                  </a:solidFill>
                  <a:latin typeface="Calibri" pitchFamily="34" charset="0"/>
                  <a:ea typeface="MS PGothic" pitchFamily="34" charset="-128"/>
                </a:defRPr>
              </a:lvl3pPr>
              <a:lvl4pPr marL="16002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Lucida Sans Unicode"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Lucida Sans Unicode" pitchFamily="34" charset="0"/>
                <a:buChar char="▹"/>
                <a:defRPr sz="2000">
                  <a:solidFill>
                    <a:schemeClr val="tx1"/>
                  </a:solidFill>
                  <a:latin typeface="Calibri" pitchFamily="34" charset="0"/>
                  <a:ea typeface="MS PGothic"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smtClean="0">
                  <a:ln>
                    <a:noFill/>
                  </a:ln>
                  <a:solidFill>
                    <a:prstClr val="black"/>
                  </a:solidFill>
                  <a:effectLst/>
                  <a:uLnTx/>
                  <a:uFillTx/>
                  <a:latin typeface="Arial" panose="020B0604020202020204" pitchFamily="34" charset="0"/>
                  <a:ea typeface="MS PGothic" pitchFamily="34" charset="-128"/>
                  <a:cs typeface="Arial" pitchFamily="34" charset="0"/>
                </a:rPr>
                <a:t>Service Medical Organization</a:t>
              </a:r>
            </a:p>
          </p:txBody>
        </p:sp>
        <p:sp>
          <p:nvSpPr>
            <p:cNvPr id="80" name="Rectangle 79"/>
            <p:cNvSpPr>
              <a:spLocks noChangeArrowheads="1"/>
            </p:cNvSpPr>
            <p:nvPr/>
          </p:nvSpPr>
          <p:spPr bwMode="auto">
            <a:xfrm>
              <a:off x="228599" y="1957387"/>
              <a:ext cx="1140618" cy="211931"/>
            </a:xfrm>
            <a:prstGeom prst="rect">
              <a:avLst/>
            </a:prstGeom>
            <a:solidFill>
              <a:srgbClr val="59595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smtClean="0">
                  <a:solidFill>
                    <a:prstClr val="white"/>
                  </a:solidFill>
                  <a:latin typeface="Arial" panose="020B0604020202020204" pitchFamily="34" charset="0"/>
                  <a:cs typeface="Arial" panose="020B0604020202020204" pitchFamily="34" charset="0"/>
                </a:rPr>
                <a:t>USD (AT&amp;L)</a:t>
              </a:r>
              <a:endParaRPr lang="en-US" sz="800" b="1" dirty="0">
                <a:solidFill>
                  <a:prstClr val="white"/>
                </a:solidFill>
                <a:latin typeface="Arial" panose="020B0604020202020204" pitchFamily="34" charset="0"/>
                <a:cs typeface="Arial" panose="020B0604020202020204" pitchFamily="34" charset="0"/>
              </a:endParaRPr>
            </a:p>
          </p:txBody>
        </p:sp>
        <p:sp>
          <p:nvSpPr>
            <p:cNvPr id="81" name="Rectangle 80"/>
            <p:cNvSpPr>
              <a:spLocks noChangeArrowheads="1"/>
            </p:cNvSpPr>
            <p:nvPr/>
          </p:nvSpPr>
          <p:spPr bwMode="auto">
            <a:xfrm>
              <a:off x="519905" y="2286000"/>
              <a:ext cx="838200" cy="22860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smtClean="0">
                  <a:solidFill>
                    <a:prstClr val="white"/>
                  </a:solidFill>
                  <a:latin typeface="Arial" panose="020B0604020202020204" pitchFamily="34" charset="0"/>
                  <a:cs typeface="Arial" panose="020B0604020202020204" pitchFamily="34" charset="0"/>
                </a:rPr>
                <a:t>PEO</a:t>
              </a:r>
              <a:endParaRPr lang="en-US" sz="800" b="1" dirty="0">
                <a:solidFill>
                  <a:prstClr val="white"/>
                </a:solidFill>
                <a:latin typeface="Arial" panose="020B0604020202020204" pitchFamily="34" charset="0"/>
                <a:cs typeface="Arial" panose="020B0604020202020204" pitchFamily="34" charset="0"/>
              </a:endParaRPr>
            </a:p>
          </p:txBody>
        </p:sp>
        <p:sp>
          <p:nvSpPr>
            <p:cNvPr id="82" name="Rectangle 81"/>
            <p:cNvSpPr>
              <a:spLocks noChangeArrowheads="1"/>
            </p:cNvSpPr>
            <p:nvPr/>
          </p:nvSpPr>
          <p:spPr bwMode="auto">
            <a:xfrm>
              <a:off x="530968" y="2607469"/>
              <a:ext cx="838200" cy="22860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800" b="1" dirty="0" smtClean="0">
                  <a:solidFill>
                    <a:prstClr val="white"/>
                  </a:solidFill>
                  <a:latin typeface="Arial" panose="020B0604020202020204" pitchFamily="34" charset="0"/>
                  <a:cs typeface="Arial" panose="020B0604020202020204" pitchFamily="34" charset="0"/>
                </a:rPr>
                <a:t>DHMSM</a:t>
              </a:r>
              <a:endParaRPr lang="en-US" sz="800" b="1" dirty="0">
                <a:solidFill>
                  <a:prstClr val="white"/>
                </a:solidFill>
                <a:latin typeface="Arial" panose="020B0604020202020204" pitchFamily="34" charset="0"/>
                <a:cs typeface="Arial" panose="020B0604020202020204" pitchFamily="34" charset="0"/>
              </a:endParaRPr>
            </a:p>
          </p:txBody>
        </p:sp>
        <p:sp>
          <p:nvSpPr>
            <p:cNvPr id="83" name="5-Point Star 82"/>
            <p:cNvSpPr/>
            <p:nvPr/>
          </p:nvSpPr>
          <p:spPr>
            <a:xfrm>
              <a:off x="458305" y="2626519"/>
              <a:ext cx="201612" cy="177007"/>
            </a:xfrm>
            <a:prstGeom prst="star5">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84" name="Straight Connector 92"/>
            <p:cNvCxnSpPr>
              <a:cxnSpLocks noChangeShapeType="1"/>
            </p:cNvCxnSpPr>
            <p:nvPr/>
          </p:nvCxnSpPr>
          <p:spPr bwMode="auto">
            <a:xfrm flipH="1">
              <a:off x="2668222" y="2503849"/>
              <a:ext cx="9182" cy="443176"/>
            </a:xfrm>
            <a:prstGeom prst="line">
              <a:avLst/>
            </a:prstGeom>
            <a:noFill/>
            <a:ln w="28575">
              <a:solidFill>
                <a:sysClr val="windowText" lastClr="000000"/>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5" name="Rectangle 84"/>
            <p:cNvSpPr>
              <a:spLocks noChangeArrowheads="1"/>
            </p:cNvSpPr>
            <p:nvPr/>
          </p:nvSpPr>
          <p:spPr bwMode="auto">
            <a:xfrm>
              <a:off x="1295400" y="3552275"/>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300" b="1" dirty="0" smtClean="0">
                  <a:solidFill>
                    <a:prstClr val="white"/>
                  </a:solidFill>
                  <a:latin typeface="Arial" panose="020B0604020202020204" pitchFamily="34" charset="0"/>
                  <a:cs typeface="Arial" panose="020B0604020202020204" pitchFamily="34" charset="0"/>
                </a:rPr>
                <a:t>J1/J8</a:t>
              </a:r>
              <a:endParaRPr lang="en-US" sz="300" b="1" dirty="0">
                <a:solidFill>
                  <a:prstClr val="white"/>
                </a:solidFill>
                <a:latin typeface="Arial" panose="020B0604020202020204" pitchFamily="34" charset="0"/>
                <a:cs typeface="Arial" panose="020B0604020202020204" pitchFamily="34" charset="0"/>
              </a:endParaRPr>
            </a:p>
          </p:txBody>
        </p:sp>
        <p:sp>
          <p:nvSpPr>
            <p:cNvPr id="86" name="Rectangle 85"/>
            <p:cNvSpPr>
              <a:spLocks noChangeArrowheads="1"/>
            </p:cNvSpPr>
            <p:nvPr/>
          </p:nvSpPr>
          <p:spPr bwMode="auto">
            <a:xfrm>
              <a:off x="1678404"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J3</a:t>
              </a:r>
              <a:endParaRPr lang="en-US" sz="500" b="1" dirty="0">
                <a:solidFill>
                  <a:prstClr val="white"/>
                </a:solidFill>
                <a:latin typeface="Arial" panose="020B0604020202020204" pitchFamily="34" charset="0"/>
                <a:cs typeface="Arial" panose="020B0604020202020204" pitchFamily="34" charset="0"/>
              </a:endParaRPr>
            </a:p>
          </p:txBody>
        </p:sp>
        <p:sp>
          <p:nvSpPr>
            <p:cNvPr id="87" name="Rectangle 86"/>
            <p:cNvSpPr>
              <a:spLocks noChangeArrowheads="1"/>
            </p:cNvSpPr>
            <p:nvPr/>
          </p:nvSpPr>
          <p:spPr bwMode="auto">
            <a:xfrm>
              <a:off x="2061408"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J4</a:t>
              </a:r>
              <a:endParaRPr lang="en-US" sz="500" b="1" dirty="0">
                <a:solidFill>
                  <a:prstClr val="white"/>
                </a:solidFill>
                <a:latin typeface="Arial" panose="020B0604020202020204" pitchFamily="34" charset="0"/>
                <a:cs typeface="Arial" panose="020B0604020202020204" pitchFamily="34" charset="0"/>
              </a:endParaRPr>
            </a:p>
          </p:txBody>
        </p:sp>
        <p:sp>
          <p:nvSpPr>
            <p:cNvPr id="88" name="Rectangle 87"/>
            <p:cNvSpPr>
              <a:spLocks noChangeArrowheads="1"/>
            </p:cNvSpPr>
            <p:nvPr/>
          </p:nvSpPr>
          <p:spPr bwMode="auto">
            <a:xfrm>
              <a:off x="2444412"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J5</a:t>
              </a:r>
              <a:endParaRPr lang="en-US" sz="500" b="1" dirty="0">
                <a:solidFill>
                  <a:prstClr val="white"/>
                </a:solidFill>
                <a:latin typeface="Arial" panose="020B0604020202020204" pitchFamily="34" charset="0"/>
                <a:cs typeface="Arial" panose="020B0604020202020204" pitchFamily="34" charset="0"/>
              </a:endParaRPr>
            </a:p>
          </p:txBody>
        </p:sp>
        <p:sp>
          <p:nvSpPr>
            <p:cNvPr id="89" name="Rectangle 88"/>
            <p:cNvSpPr>
              <a:spLocks noChangeArrowheads="1"/>
            </p:cNvSpPr>
            <p:nvPr/>
          </p:nvSpPr>
          <p:spPr bwMode="auto">
            <a:xfrm>
              <a:off x="2827416"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J6</a:t>
              </a:r>
              <a:endParaRPr lang="en-US" sz="500" b="1" dirty="0">
                <a:solidFill>
                  <a:prstClr val="white"/>
                </a:solidFill>
                <a:latin typeface="Arial" panose="020B0604020202020204" pitchFamily="34" charset="0"/>
                <a:cs typeface="Arial" panose="020B0604020202020204" pitchFamily="34" charset="0"/>
              </a:endParaRPr>
            </a:p>
          </p:txBody>
        </p:sp>
        <p:sp>
          <p:nvSpPr>
            <p:cNvPr id="90" name="Rectangle 89"/>
            <p:cNvSpPr>
              <a:spLocks noChangeArrowheads="1"/>
            </p:cNvSpPr>
            <p:nvPr/>
          </p:nvSpPr>
          <p:spPr bwMode="auto">
            <a:xfrm>
              <a:off x="3210420"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J7</a:t>
              </a:r>
              <a:endParaRPr lang="en-US" sz="500" b="1" dirty="0">
                <a:solidFill>
                  <a:prstClr val="white"/>
                </a:solidFill>
                <a:latin typeface="Arial" panose="020B0604020202020204" pitchFamily="34" charset="0"/>
                <a:cs typeface="Arial" panose="020B0604020202020204" pitchFamily="34" charset="0"/>
              </a:endParaRPr>
            </a:p>
          </p:txBody>
        </p:sp>
        <p:sp>
          <p:nvSpPr>
            <p:cNvPr id="91" name="Rectangle 90"/>
            <p:cNvSpPr>
              <a:spLocks noChangeArrowheads="1"/>
            </p:cNvSpPr>
            <p:nvPr/>
          </p:nvSpPr>
          <p:spPr bwMode="auto">
            <a:xfrm>
              <a:off x="3593424"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500" b="1" dirty="0" smtClean="0">
                  <a:solidFill>
                    <a:prstClr val="white"/>
                  </a:solidFill>
                  <a:latin typeface="Arial" panose="020B0604020202020204" pitchFamily="34" charset="0"/>
                  <a:cs typeface="Arial" panose="020B0604020202020204" pitchFamily="34" charset="0"/>
                </a:rPr>
                <a:t>J9</a:t>
              </a:r>
              <a:endParaRPr lang="en-US" sz="500" b="1" dirty="0">
                <a:solidFill>
                  <a:prstClr val="white"/>
                </a:solidFill>
                <a:latin typeface="Arial" panose="020B0604020202020204" pitchFamily="34" charset="0"/>
                <a:cs typeface="Arial" panose="020B0604020202020204" pitchFamily="34" charset="0"/>
              </a:endParaRPr>
            </a:p>
          </p:txBody>
        </p:sp>
        <p:sp>
          <p:nvSpPr>
            <p:cNvPr id="92" name="Rectangle 91"/>
            <p:cNvSpPr>
              <a:spLocks noChangeArrowheads="1"/>
            </p:cNvSpPr>
            <p:nvPr/>
          </p:nvSpPr>
          <p:spPr bwMode="auto">
            <a:xfrm>
              <a:off x="3976428"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300" b="1" dirty="0" smtClean="0">
                  <a:solidFill>
                    <a:prstClr val="white"/>
                  </a:solidFill>
                  <a:latin typeface="Arial" panose="020B0604020202020204" pitchFamily="34" charset="0"/>
                  <a:cs typeface="Arial" panose="020B0604020202020204" pitchFamily="34" charset="0"/>
                </a:rPr>
                <a:t>J10</a:t>
              </a:r>
              <a:endParaRPr lang="en-US" sz="300" b="1" dirty="0">
                <a:solidFill>
                  <a:prstClr val="white"/>
                </a:solidFill>
                <a:latin typeface="Arial" panose="020B0604020202020204" pitchFamily="34" charset="0"/>
                <a:cs typeface="Arial" panose="020B0604020202020204" pitchFamily="34" charset="0"/>
              </a:endParaRPr>
            </a:p>
          </p:txBody>
        </p:sp>
        <p:sp>
          <p:nvSpPr>
            <p:cNvPr id="93" name="Rectangle 92"/>
            <p:cNvSpPr>
              <a:spLocks noChangeArrowheads="1"/>
            </p:cNvSpPr>
            <p:nvPr/>
          </p:nvSpPr>
          <p:spPr bwMode="auto">
            <a:xfrm>
              <a:off x="4359430" y="3547516"/>
              <a:ext cx="274320" cy="182880"/>
            </a:xfrm>
            <a:prstGeom prst="rect">
              <a:avLst/>
            </a:prstGeom>
            <a:solidFill>
              <a:srgbClr val="003399"/>
            </a:solidFill>
            <a:ln w="9525">
              <a:solidFill>
                <a:srgbClr val="7F7F7F"/>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sz="300" b="1" dirty="0" smtClean="0">
                  <a:solidFill>
                    <a:prstClr val="white"/>
                  </a:solidFill>
                  <a:latin typeface="Arial" panose="020B0604020202020204" pitchFamily="34" charset="0"/>
                  <a:cs typeface="Arial" panose="020B0604020202020204" pitchFamily="34" charset="0"/>
                </a:rPr>
                <a:t>J11</a:t>
              </a:r>
              <a:endParaRPr lang="en-US" sz="300" b="1" dirty="0">
                <a:solidFill>
                  <a:prstClr val="white"/>
                </a:solidFill>
                <a:latin typeface="Arial" panose="020B0604020202020204" pitchFamily="34" charset="0"/>
                <a:cs typeface="Arial" panose="020B0604020202020204" pitchFamily="34" charset="0"/>
              </a:endParaRPr>
            </a:p>
          </p:txBody>
        </p:sp>
        <p:sp>
          <p:nvSpPr>
            <p:cNvPr id="94" name="5-Point Star 93"/>
            <p:cNvSpPr/>
            <p:nvPr/>
          </p:nvSpPr>
          <p:spPr>
            <a:xfrm>
              <a:off x="2493665" y="3712846"/>
              <a:ext cx="201612" cy="177007"/>
            </a:xfrm>
            <a:prstGeom prst="star5">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5-Point Star 94"/>
            <p:cNvSpPr/>
            <p:nvPr/>
          </p:nvSpPr>
          <p:spPr>
            <a:xfrm>
              <a:off x="2875640" y="3712846"/>
              <a:ext cx="201612" cy="177007"/>
            </a:xfrm>
            <a:prstGeom prst="star5">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6" name="TextBox 95"/>
            <p:cNvSpPr txBox="1"/>
            <p:nvPr/>
          </p:nvSpPr>
          <p:spPr>
            <a:xfrm>
              <a:off x="185336" y="2947025"/>
              <a:ext cx="685800" cy="492879"/>
            </a:xfrm>
            <a:prstGeom prst="rect">
              <a:avLst/>
            </a:prstGeom>
            <a:solidFill>
              <a:srgbClr val="FFC000"/>
            </a:solidFill>
          </p:spPr>
          <p:txBody>
            <a:bodyPr wrap="square" rtlCol="0">
              <a:spAutoFit/>
            </a:bodyPr>
            <a:lstStyle/>
            <a:p>
              <a:pPr algn="ctr" fontAlgn="auto">
                <a:spcBef>
                  <a:spcPts val="0"/>
                </a:spcBef>
                <a:spcAft>
                  <a:spcPts val="0"/>
                </a:spcAft>
              </a:pPr>
              <a:r>
                <a:rPr lang="en-US" sz="800" b="1" dirty="0" smtClean="0">
                  <a:solidFill>
                    <a:prstClr val="black"/>
                  </a:solidFill>
                  <a:latin typeface="Arial" panose="020B0604020202020204" pitchFamily="34" charset="0"/>
                  <a:cs typeface="Arial" panose="020B0604020202020204" pitchFamily="34" charset="0"/>
                </a:rPr>
                <a:t>Senior Data Engineer</a:t>
              </a:r>
              <a:endParaRPr lang="en-US" sz="800" b="1" dirty="0">
                <a:solidFill>
                  <a:prstClr val="black"/>
                </a:solidFill>
                <a:latin typeface="Arial" panose="020B0604020202020204" pitchFamily="34" charset="0"/>
                <a:cs typeface="Arial" panose="020B0604020202020204" pitchFamily="34" charset="0"/>
              </a:endParaRPr>
            </a:p>
          </p:txBody>
        </p:sp>
        <p:sp>
          <p:nvSpPr>
            <p:cNvPr id="97" name="TextBox 96"/>
            <p:cNvSpPr txBox="1"/>
            <p:nvPr/>
          </p:nvSpPr>
          <p:spPr>
            <a:xfrm>
              <a:off x="1992828" y="3985103"/>
              <a:ext cx="685800" cy="492879"/>
            </a:xfrm>
            <a:prstGeom prst="rect">
              <a:avLst/>
            </a:prstGeom>
            <a:solidFill>
              <a:srgbClr val="FFC000"/>
            </a:solidFill>
          </p:spPr>
          <p:txBody>
            <a:bodyPr wrap="square" rtlCol="0">
              <a:spAutoFit/>
            </a:bodyPr>
            <a:lstStyle/>
            <a:p>
              <a:pPr algn="ctr" fontAlgn="auto">
                <a:spcBef>
                  <a:spcPts val="0"/>
                </a:spcBef>
                <a:spcAft>
                  <a:spcPts val="0"/>
                </a:spcAft>
              </a:pPr>
              <a:r>
                <a:rPr lang="en-US" sz="800" b="1" dirty="0" smtClean="0">
                  <a:solidFill>
                    <a:prstClr val="black"/>
                  </a:solidFill>
                  <a:latin typeface="Arial" panose="020B0604020202020204" pitchFamily="34" charset="0"/>
                  <a:cs typeface="Arial" panose="020B0604020202020204" pitchFamily="34" charset="0"/>
                </a:rPr>
                <a:t>DHA Data Manager</a:t>
              </a:r>
              <a:endParaRPr lang="en-US" sz="800" b="1" dirty="0">
                <a:solidFill>
                  <a:prstClr val="black"/>
                </a:solidFill>
                <a:latin typeface="Arial" panose="020B0604020202020204" pitchFamily="34" charset="0"/>
                <a:cs typeface="Arial" panose="020B0604020202020204" pitchFamily="34" charset="0"/>
              </a:endParaRPr>
            </a:p>
          </p:txBody>
        </p:sp>
        <p:sp>
          <p:nvSpPr>
            <p:cNvPr id="98" name="TextBox 97"/>
            <p:cNvSpPr txBox="1"/>
            <p:nvPr/>
          </p:nvSpPr>
          <p:spPr>
            <a:xfrm>
              <a:off x="2918178" y="3985102"/>
              <a:ext cx="709055" cy="230011"/>
            </a:xfrm>
            <a:prstGeom prst="rect">
              <a:avLst/>
            </a:prstGeom>
            <a:solidFill>
              <a:srgbClr val="FFC000"/>
            </a:solidFill>
          </p:spPr>
          <p:txBody>
            <a:bodyPr wrap="square" rtlCol="0">
              <a:spAutoFit/>
            </a:bodyPr>
            <a:lstStyle/>
            <a:p>
              <a:pPr algn="ctr" fontAlgn="auto">
                <a:spcBef>
                  <a:spcPts val="0"/>
                </a:spcBef>
                <a:spcAft>
                  <a:spcPts val="0"/>
                </a:spcAft>
              </a:pPr>
              <a:r>
                <a:rPr lang="en-US" sz="800" b="1" dirty="0" smtClean="0">
                  <a:solidFill>
                    <a:prstClr val="black"/>
                  </a:solidFill>
                  <a:latin typeface="Arial" panose="020B0604020202020204" pitchFamily="34" charset="0"/>
                  <a:cs typeface="Arial" panose="020B0604020202020204" pitchFamily="34" charset="0"/>
                </a:rPr>
                <a:t>EIDS PM</a:t>
              </a:r>
              <a:endParaRPr lang="en-US" sz="800" b="1" dirty="0">
                <a:solidFill>
                  <a:prstClr val="black"/>
                </a:solidFill>
                <a:latin typeface="Arial" panose="020B0604020202020204" pitchFamily="34" charset="0"/>
                <a:cs typeface="Arial" panose="020B0604020202020204" pitchFamily="34" charset="0"/>
              </a:endParaRPr>
            </a:p>
          </p:txBody>
        </p:sp>
      </p:grpSp>
      <p:sp>
        <p:nvSpPr>
          <p:cNvPr id="99" name="Slide Number Placeholder 3"/>
          <p:cNvSpPr txBox="1">
            <a:spLocks/>
          </p:cNvSpPr>
          <p:nvPr/>
        </p:nvSpPr>
        <p:spPr>
          <a:xfrm>
            <a:off x="8458200" y="6477001"/>
            <a:ext cx="685800" cy="36618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78B13591-DE9E-4E5D-960C-444A9765BF57}" type="slidenum">
              <a:rPr lang="en-US" smtClean="0">
                <a:solidFill>
                  <a:srgbClr val="780000"/>
                </a:solidFill>
              </a:rPr>
              <a:pPr/>
              <a:t>9</a:t>
            </a:fld>
            <a:endParaRPr lang="en-US" dirty="0">
              <a:solidFill>
                <a:srgbClr val="780000"/>
              </a:solidFill>
            </a:endParaRPr>
          </a:p>
        </p:txBody>
      </p:sp>
      <p:sp>
        <p:nvSpPr>
          <p:cNvPr id="101" name="Title 1"/>
          <p:cNvSpPr txBox="1">
            <a:spLocks/>
          </p:cNvSpPr>
          <p:nvPr/>
        </p:nvSpPr>
        <p:spPr>
          <a:xfrm>
            <a:off x="1387367" y="466725"/>
            <a:ext cx="7488620" cy="457200"/>
          </a:xfrm>
          <a:prstGeom prst="rect">
            <a:avLst/>
          </a:prstGeom>
        </p:spPr>
        <p:txBody>
          <a:bodyPr>
            <a:normAutofit/>
          </a:bodyPr>
          <a:lstStyle>
            <a:lvl1pPr algn="l" rtl="0" eaLnBrk="1" fontAlgn="base" hangingPunct="1">
              <a:lnSpc>
                <a:spcPct val="90000"/>
              </a:lnSpc>
              <a:spcBef>
                <a:spcPct val="0"/>
              </a:spcBef>
              <a:spcAft>
                <a:spcPct val="0"/>
              </a:spcAft>
              <a:defRPr lang="en-US" sz="2800" b="1" kern="1200" dirty="0">
                <a:solidFill>
                  <a:srgbClr val="003876"/>
                </a:solidFill>
                <a:latin typeface="+mj-lt"/>
                <a:ea typeface="MS PGothic" pitchFamily="34" charset="-128"/>
                <a:cs typeface="+mj-cs"/>
              </a:defRPr>
            </a:lvl1pPr>
            <a:lvl2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2pPr>
            <a:lvl3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3pPr>
            <a:lvl4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4pPr>
            <a:lvl5pPr algn="l" rtl="0" eaLnBrk="1" fontAlgn="base" hangingPunct="1">
              <a:lnSpc>
                <a:spcPct val="90000"/>
              </a:lnSpc>
              <a:spcBef>
                <a:spcPct val="0"/>
              </a:spcBef>
              <a:spcAft>
                <a:spcPct val="0"/>
              </a:spcAft>
              <a:defRPr sz="2800" b="1">
                <a:solidFill>
                  <a:srgbClr val="003876"/>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smtClean="0"/>
              <a:t>The “Three Legged Stool” for data management</a:t>
            </a:r>
            <a:endParaRPr lang="en-US" sz="1800" dirty="0"/>
          </a:p>
        </p:txBody>
      </p:sp>
      <p:sp>
        <p:nvSpPr>
          <p:cNvPr id="102" name="Rectangle 4"/>
          <p:cNvSpPr>
            <a:spLocks noChangeArrowheads="1"/>
          </p:cNvSpPr>
          <p:nvPr/>
        </p:nvSpPr>
        <p:spPr bwMode="auto">
          <a:xfrm>
            <a:off x="0" y="6629400"/>
            <a:ext cx="7223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buClr>
                <a:schemeClr val="tx2"/>
              </a:buClr>
              <a:buFont typeface="Arial" panose="020B0604020202020204" pitchFamily="34" charset="0"/>
              <a:buChar char="•"/>
              <a:defRPr sz="2600" b="1">
                <a:solidFill>
                  <a:srgbClr val="003876"/>
                </a:solidFill>
                <a:latin typeface="Calibri" panose="020F0502020204030204" pitchFamily="34" charset="0"/>
                <a:ea typeface="MS PGothic" panose="020B0600070205080204" pitchFamily="34" charset="-128"/>
              </a:defRPr>
            </a:lvl1pPr>
            <a:lvl2pPr marL="742950" indent="-285750" eaLnBrk="0" hangingPunct="0">
              <a:lnSpc>
                <a:spcPct val="95000"/>
              </a:lnSpc>
              <a:spcBef>
                <a:spcPts val="600"/>
              </a:spcBef>
              <a:buClr>
                <a:srgbClr val="003876"/>
              </a:buClr>
              <a:buSzPct val="100000"/>
              <a:buFont typeface="Arial" panose="020B0604020202020204" pitchFamily="34" charset="0"/>
              <a:buChar char="–"/>
              <a:defRPr sz="2400">
                <a:solidFill>
                  <a:srgbClr val="1E1C11"/>
                </a:solidFill>
                <a:latin typeface="Calibri" panose="020F0502020204030204" pitchFamily="34" charset="0"/>
                <a:ea typeface="MS PGothic" panose="020B0600070205080204" pitchFamily="34" charset="-128"/>
              </a:defRPr>
            </a:lvl2pPr>
            <a:lvl3pPr marL="1143000" indent="-228600" eaLnBrk="0" hangingPunct="0">
              <a:lnSpc>
                <a:spcPct val="95000"/>
              </a:lnSpc>
              <a:spcBef>
                <a:spcPts val="600"/>
              </a:spcBef>
              <a:buClr>
                <a:srgbClr val="003876"/>
              </a:buClr>
              <a:buSzPct val="100000"/>
              <a:buFont typeface="Arial" panose="020B0604020202020204" pitchFamily="34" charset="0"/>
              <a:buChar char="•"/>
              <a:defRPr sz="2200">
                <a:solidFill>
                  <a:srgbClr val="1E1C11"/>
                </a:solidFill>
                <a:latin typeface="Calibri" panose="020F0502020204030204" pitchFamily="34" charset="0"/>
                <a:ea typeface="MS PGothic" panose="020B0600070205080204" pitchFamily="34" charset="-128"/>
              </a:defRPr>
            </a:lvl3pPr>
            <a:lvl4pPr marL="1600200" indent="-228600" eaLnBrk="0" hangingPunct="0">
              <a:lnSpc>
                <a:spcPct val="95000"/>
              </a:lnSpc>
              <a:spcBef>
                <a:spcPts val="600"/>
              </a:spcBef>
              <a:buClr>
                <a:srgbClr val="003876"/>
              </a:buClr>
              <a:buSzPct val="100000"/>
              <a:buFont typeface="Arial" panose="020B0604020202020204" pitchFamily="34" charset="0"/>
              <a:buChar char="–"/>
              <a:defRPr sz="2000">
                <a:solidFill>
                  <a:srgbClr val="1E1C11"/>
                </a:solidFill>
                <a:latin typeface="Calibri" panose="020F0502020204030204" pitchFamily="34" charset="0"/>
                <a:ea typeface="MS PGothic" panose="020B0600070205080204" pitchFamily="34" charset="-128"/>
              </a:defRPr>
            </a:lvl4pPr>
            <a:lvl5pPr marL="2057400" indent="-228600" eaLnBrk="0" hangingPunct="0">
              <a:lnSpc>
                <a:spcPct val="95000"/>
              </a:lnSpc>
              <a:spcBef>
                <a:spcPts val="600"/>
              </a:spcBef>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ts val="600"/>
              </a:spcBef>
              <a:spcAft>
                <a:spcPct val="0"/>
              </a:spcAft>
              <a:buClr>
                <a:srgbClr val="003876"/>
              </a:buClr>
              <a:buSzPct val="100000"/>
              <a:buFont typeface="Arial" panose="020B0604020202020204" pitchFamily="34" charset="0"/>
              <a:buChar char="»"/>
              <a:defRPr>
                <a:solidFill>
                  <a:srgbClr val="1E1C1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ClrTx/>
              <a:buFontTx/>
              <a:buNone/>
            </a:pPr>
            <a:r>
              <a:rPr lang="en-US" altLang="en-US" sz="900" b="0" dirty="0">
                <a:solidFill>
                  <a:srgbClr val="7F7F7F"/>
                </a:solidFill>
                <a:cs typeface="Times New Roman" panose="02020603050405020304" pitchFamily="18" charset="0"/>
              </a:rPr>
              <a:t>Distribution D: Distribution authorized to the DoD and U.S. DoD contractors only. Other requests for this document shall be referred to DHMSM PMO.</a:t>
            </a:r>
          </a:p>
        </p:txBody>
      </p:sp>
    </p:spTree>
    <p:extLst>
      <p:ext uri="{BB962C8B-B14F-4D97-AF65-F5344CB8AC3E}">
        <p14:creationId xmlns:p14="http://schemas.microsoft.com/office/powerpoint/2010/main" val="4126117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DHA">
      <a:dk1>
        <a:srgbClr val="990000"/>
      </a:dk1>
      <a:lt1>
        <a:sysClr val="window" lastClr="FFFFFF"/>
      </a:lt1>
      <a:dk2>
        <a:srgbClr val="002060"/>
      </a:dk2>
      <a:lt2>
        <a:srgbClr val="DBE5F1"/>
      </a:lt2>
      <a:accent1>
        <a:srgbClr val="990000"/>
      </a:accent1>
      <a:accent2>
        <a:srgbClr val="DECBCB"/>
      </a:accent2>
      <a:accent3>
        <a:srgbClr val="002060"/>
      </a:accent3>
      <a:accent4>
        <a:srgbClr val="DBE5F1"/>
      </a:accent4>
      <a:accent5>
        <a:srgbClr val="7F7F7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PEO DHMS 8 Nov update">
  <a:themeElements>
    <a:clrScheme name="DHMS">
      <a:dk1>
        <a:sysClr val="windowText" lastClr="000000"/>
      </a:dk1>
      <a:lt1>
        <a:sysClr val="window" lastClr="FFFFFF"/>
      </a:lt1>
      <a:dk2>
        <a:srgbClr val="003876"/>
      </a:dk2>
      <a:lt2>
        <a:srgbClr val="EEECE1"/>
      </a:lt2>
      <a:accent1>
        <a:srgbClr val="3198D7"/>
      </a:accent1>
      <a:accent2>
        <a:srgbClr val="C0504D"/>
      </a:accent2>
      <a:accent3>
        <a:srgbClr val="9EB558"/>
      </a:accent3>
      <a:accent4>
        <a:srgbClr val="8064A2"/>
      </a:accent4>
      <a:accent5>
        <a:srgbClr val="007DA4"/>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12870</TotalTime>
  <Words>599</Words>
  <Application>Microsoft Office PowerPoint</Application>
  <PresentationFormat>On-screen Show (4:3)</PresentationFormat>
  <Paragraphs>140</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1_Custom Design</vt:lpstr>
      <vt:lpstr>8_PEO DHMS 8 Nov update</vt:lpstr>
      <vt:lpstr>PowerPoint Presentation</vt:lpstr>
      <vt:lpstr>BLUF</vt:lpstr>
      <vt:lpstr>Overview</vt:lpstr>
      <vt:lpstr>Data Governance &amp; Enterprise Data Management</vt:lpstr>
      <vt:lpstr>MHS Data Vision Statement</vt:lpstr>
      <vt:lpstr>Data Governance Relationships</vt:lpstr>
      <vt:lpstr>But that’s not all …</vt:lpstr>
      <vt:lpstr>DMB Chairperson and the J5 Clinical Data Section</vt:lpstr>
      <vt:lpstr>PowerPoint Presentation</vt:lpstr>
      <vt:lpstr>Learning Health System</vt:lpstr>
      <vt:lpstr>Visit our work space – and provide feedback!</vt:lpstr>
      <vt:lpstr>PowerPoint Presentation</vt:lpstr>
    </vt:vector>
  </TitlesOfParts>
  <Company>Department of Defense - Health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Morse, John, CIV, OASD(HA)/TMA</dc:creator>
  <cp:lastModifiedBy>Jackson, Tia, CTR, DHA</cp:lastModifiedBy>
  <cp:revision>317</cp:revision>
  <dcterms:created xsi:type="dcterms:W3CDTF">2013-11-13T13:29:37Z</dcterms:created>
  <dcterms:modified xsi:type="dcterms:W3CDTF">2017-06-14T17:46:26Z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