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995" r:id="rId1"/>
    <p:sldMasterId id="2147493980" r:id="rId2"/>
    <p:sldMasterId id="2147493991" r:id="rId3"/>
  </p:sldMasterIdLst>
  <p:notesMasterIdLst>
    <p:notesMasterId r:id="rId101"/>
  </p:notesMasterIdLst>
  <p:handoutMasterIdLst>
    <p:handoutMasterId r:id="rId102"/>
  </p:handoutMasterIdLst>
  <p:sldIdLst>
    <p:sldId id="696" r:id="rId4"/>
    <p:sldId id="697" r:id="rId5"/>
    <p:sldId id="698" r:id="rId6"/>
    <p:sldId id="699" r:id="rId7"/>
    <p:sldId id="700" r:id="rId8"/>
    <p:sldId id="701" r:id="rId9"/>
    <p:sldId id="702" r:id="rId10"/>
    <p:sldId id="703" r:id="rId11"/>
    <p:sldId id="704" r:id="rId12"/>
    <p:sldId id="705" r:id="rId13"/>
    <p:sldId id="706" r:id="rId14"/>
    <p:sldId id="707" r:id="rId15"/>
    <p:sldId id="708" r:id="rId16"/>
    <p:sldId id="709" r:id="rId17"/>
    <p:sldId id="710" r:id="rId18"/>
    <p:sldId id="711" r:id="rId19"/>
    <p:sldId id="712" r:id="rId20"/>
    <p:sldId id="713" r:id="rId21"/>
    <p:sldId id="714" r:id="rId22"/>
    <p:sldId id="715" r:id="rId23"/>
    <p:sldId id="716" r:id="rId24"/>
    <p:sldId id="717" r:id="rId25"/>
    <p:sldId id="718" r:id="rId26"/>
    <p:sldId id="719" r:id="rId27"/>
    <p:sldId id="720" r:id="rId28"/>
    <p:sldId id="721" r:id="rId29"/>
    <p:sldId id="722" r:id="rId30"/>
    <p:sldId id="723" r:id="rId31"/>
    <p:sldId id="724" r:id="rId32"/>
    <p:sldId id="725" r:id="rId33"/>
    <p:sldId id="726" r:id="rId34"/>
    <p:sldId id="727" r:id="rId35"/>
    <p:sldId id="728" r:id="rId36"/>
    <p:sldId id="729" r:id="rId37"/>
    <p:sldId id="730" r:id="rId38"/>
    <p:sldId id="731" r:id="rId39"/>
    <p:sldId id="732" r:id="rId40"/>
    <p:sldId id="733" r:id="rId41"/>
    <p:sldId id="734" r:id="rId42"/>
    <p:sldId id="735" r:id="rId43"/>
    <p:sldId id="736" r:id="rId44"/>
    <p:sldId id="737" r:id="rId45"/>
    <p:sldId id="738" r:id="rId46"/>
    <p:sldId id="739" r:id="rId47"/>
    <p:sldId id="740" r:id="rId48"/>
    <p:sldId id="741" r:id="rId49"/>
    <p:sldId id="742" r:id="rId50"/>
    <p:sldId id="743" r:id="rId51"/>
    <p:sldId id="744" r:id="rId52"/>
    <p:sldId id="745" r:id="rId53"/>
    <p:sldId id="746" r:id="rId54"/>
    <p:sldId id="747" r:id="rId55"/>
    <p:sldId id="748" r:id="rId56"/>
    <p:sldId id="749" r:id="rId57"/>
    <p:sldId id="750" r:id="rId58"/>
    <p:sldId id="751" r:id="rId59"/>
    <p:sldId id="752" r:id="rId60"/>
    <p:sldId id="753" r:id="rId61"/>
    <p:sldId id="754" r:id="rId62"/>
    <p:sldId id="755" r:id="rId63"/>
    <p:sldId id="756" r:id="rId64"/>
    <p:sldId id="757" r:id="rId65"/>
    <p:sldId id="758" r:id="rId66"/>
    <p:sldId id="759" r:id="rId67"/>
    <p:sldId id="760" r:id="rId68"/>
    <p:sldId id="761" r:id="rId69"/>
    <p:sldId id="762" r:id="rId70"/>
    <p:sldId id="763" r:id="rId71"/>
    <p:sldId id="764" r:id="rId72"/>
    <p:sldId id="765" r:id="rId73"/>
    <p:sldId id="766" r:id="rId74"/>
    <p:sldId id="767" r:id="rId75"/>
    <p:sldId id="768" r:id="rId76"/>
    <p:sldId id="769" r:id="rId77"/>
    <p:sldId id="770" r:id="rId78"/>
    <p:sldId id="771" r:id="rId79"/>
    <p:sldId id="772" r:id="rId80"/>
    <p:sldId id="773" r:id="rId81"/>
    <p:sldId id="774" r:id="rId82"/>
    <p:sldId id="775" r:id="rId83"/>
    <p:sldId id="776" r:id="rId84"/>
    <p:sldId id="777" r:id="rId85"/>
    <p:sldId id="778" r:id="rId86"/>
    <p:sldId id="779" r:id="rId87"/>
    <p:sldId id="780" r:id="rId88"/>
    <p:sldId id="781" r:id="rId89"/>
    <p:sldId id="782" r:id="rId90"/>
    <p:sldId id="783" r:id="rId91"/>
    <p:sldId id="784" r:id="rId92"/>
    <p:sldId id="785" r:id="rId93"/>
    <p:sldId id="786" r:id="rId94"/>
    <p:sldId id="787" r:id="rId95"/>
    <p:sldId id="788" r:id="rId96"/>
    <p:sldId id="789" r:id="rId97"/>
    <p:sldId id="790" r:id="rId98"/>
    <p:sldId id="791" r:id="rId99"/>
    <p:sldId id="792" r:id="rId10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0" autoAdjust="0"/>
    <p:restoredTop sz="97051" autoAdjust="0"/>
  </p:normalViewPr>
  <p:slideViewPr>
    <p:cSldViewPr>
      <p:cViewPr>
        <p:scale>
          <a:sx n="60" d="100"/>
          <a:sy n="60" d="100"/>
        </p:scale>
        <p:origin x="-1376" y="-152"/>
      </p:cViewPr>
      <p:guideLst>
        <p:guide orient="horz" pos="1152"/>
        <p:guide pos="4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8F5B5-554A-427B-B519-64389E3C9CE6}" type="doc">
      <dgm:prSet loTypeId="urn:microsoft.com/office/officeart/2005/8/layout/StepDownProcess" loCatId="process" qsTypeId="urn:microsoft.com/office/officeart/2005/8/quickstyle/simple4" qsCatId="simple" csTypeId="urn:microsoft.com/office/officeart/2005/8/colors/colorful4" csCatId="colorful" phldr="1"/>
      <dgm:spPr/>
      <dgm:t>
        <a:bodyPr/>
        <a:lstStyle/>
        <a:p>
          <a:endParaRPr lang="en-US"/>
        </a:p>
      </dgm:t>
    </dgm:pt>
    <dgm:pt modelId="{41C64B34-126B-4BF0-BC99-D0C873D71859}">
      <dgm:prSet phldrT="[Text]"/>
      <dgm:spPr/>
      <dgm:t>
        <a:bodyPr/>
        <a:lstStyle/>
        <a:p>
          <a:r>
            <a:rPr lang="en-US" dirty="0" smtClean="0"/>
            <a:t>Why</a:t>
          </a:r>
          <a:endParaRPr lang="en-US" dirty="0"/>
        </a:p>
      </dgm:t>
    </dgm:pt>
    <dgm:pt modelId="{E364C90D-7026-49E4-AB77-34A5BD97BA8F}" type="parTrans" cxnId="{763E3047-8DF0-4FE3-8F58-B992B2337C12}">
      <dgm:prSet/>
      <dgm:spPr/>
      <dgm:t>
        <a:bodyPr/>
        <a:lstStyle/>
        <a:p>
          <a:endParaRPr lang="en-US"/>
        </a:p>
      </dgm:t>
    </dgm:pt>
    <dgm:pt modelId="{500E2A12-1A13-48BF-8BB5-5F2B0851054E}" type="sibTrans" cxnId="{763E3047-8DF0-4FE3-8F58-B992B2337C12}">
      <dgm:prSet/>
      <dgm:spPr/>
      <dgm:t>
        <a:bodyPr/>
        <a:lstStyle/>
        <a:p>
          <a:endParaRPr lang="en-US"/>
        </a:p>
      </dgm:t>
    </dgm:pt>
    <dgm:pt modelId="{D8706416-9AEC-4B38-AEA9-E5EA4CDAF4ED}">
      <dgm:prSet phldrT="[Text]" custT="1"/>
      <dgm:spPr/>
      <dgm:t>
        <a:bodyPr/>
        <a:lstStyle/>
        <a:p>
          <a:r>
            <a:rPr lang="en-US" sz="2000" dirty="0" smtClean="0"/>
            <a:t>Quadruple Aim</a:t>
          </a:r>
          <a:endParaRPr lang="en-US" sz="2000" dirty="0"/>
        </a:p>
      </dgm:t>
    </dgm:pt>
    <dgm:pt modelId="{4DDC94FB-820D-408F-A51E-832698E26F37}" type="parTrans" cxnId="{0CAE2A72-85D1-449C-9607-3A301A71BD00}">
      <dgm:prSet/>
      <dgm:spPr/>
      <dgm:t>
        <a:bodyPr/>
        <a:lstStyle/>
        <a:p>
          <a:endParaRPr lang="en-US"/>
        </a:p>
      </dgm:t>
    </dgm:pt>
    <dgm:pt modelId="{B1D37B1B-FA33-4DCB-95CC-A9A03CAF6673}" type="sibTrans" cxnId="{0CAE2A72-85D1-449C-9607-3A301A71BD00}">
      <dgm:prSet/>
      <dgm:spPr/>
      <dgm:t>
        <a:bodyPr/>
        <a:lstStyle/>
        <a:p>
          <a:endParaRPr lang="en-US"/>
        </a:p>
      </dgm:t>
    </dgm:pt>
    <dgm:pt modelId="{718CBEF1-B923-49F9-91F5-3B5420EDC868}">
      <dgm:prSet phldrT="[Text]"/>
      <dgm:spPr/>
      <dgm:t>
        <a:bodyPr/>
        <a:lstStyle/>
        <a:p>
          <a:r>
            <a:rPr lang="en-US" dirty="0" smtClean="0"/>
            <a:t>What</a:t>
          </a:r>
          <a:endParaRPr lang="en-US" dirty="0"/>
        </a:p>
      </dgm:t>
    </dgm:pt>
    <dgm:pt modelId="{30785EBA-CA47-41DF-8321-41A13276C7E5}" type="parTrans" cxnId="{05FD0050-ABC0-45C4-B0AA-4ACCDB961820}">
      <dgm:prSet/>
      <dgm:spPr/>
      <dgm:t>
        <a:bodyPr/>
        <a:lstStyle/>
        <a:p>
          <a:endParaRPr lang="en-US"/>
        </a:p>
      </dgm:t>
    </dgm:pt>
    <dgm:pt modelId="{EC988784-F06D-4743-87EF-6C1C5B81C37F}" type="sibTrans" cxnId="{05FD0050-ABC0-45C4-B0AA-4ACCDB961820}">
      <dgm:prSet/>
      <dgm:spPr/>
      <dgm:t>
        <a:bodyPr/>
        <a:lstStyle/>
        <a:p>
          <a:endParaRPr lang="en-US"/>
        </a:p>
      </dgm:t>
    </dgm:pt>
    <dgm:pt modelId="{668F438D-C69B-40F2-94C8-2E630A084E1F}">
      <dgm:prSet phldrT="[Text]" custT="1"/>
      <dgm:spPr/>
      <dgm:t>
        <a:bodyPr/>
        <a:lstStyle/>
        <a:p>
          <a:r>
            <a:rPr lang="en-US" sz="2000" dirty="0" smtClean="0"/>
            <a:t>Operational</a:t>
          </a:r>
          <a:endParaRPr lang="en-US" sz="2000" dirty="0"/>
        </a:p>
      </dgm:t>
    </dgm:pt>
    <dgm:pt modelId="{28E3C168-92F8-40A2-B047-C2E3DA84037B}" type="parTrans" cxnId="{9CC61C13-A53B-4561-81CA-39D964AA6A2D}">
      <dgm:prSet/>
      <dgm:spPr/>
      <dgm:t>
        <a:bodyPr/>
        <a:lstStyle/>
        <a:p>
          <a:endParaRPr lang="en-US"/>
        </a:p>
      </dgm:t>
    </dgm:pt>
    <dgm:pt modelId="{4FD19365-86EE-4373-93DB-A0CE9E099F52}" type="sibTrans" cxnId="{9CC61C13-A53B-4561-81CA-39D964AA6A2D}">
      <dgm:prSet/>
      <dgm:spPr/>
      <dgm:t>
        <a:bodyPr/>
        <a:lstStyle/>
        <a:p>
          <a:endParaRPr lang="en-US"/>
        </a:p>
      </dgm:t>
    </dgm:pt>
    <dgm:pt modelId="{134F6A42-77DD-4D66-A418-48F056013AD6}">
      <dgm:prSet phldrT="[Text]"/>
      <dgm:spPr/>
      <dgm:t>
        <a:bodyPr/>
        <a:lstStyle/>
        <a:p>
          <a:r>
            <a:rPr lang="en-US" dirty="0" smtClean="0"/>
            <a:t>How</a:t>
          </a:r>
          <a:endParaRPr lang="en-US" dirty="0"/>
        </a:p>
      </dgm:t>
    </dgm:pt>
    <dgm:pt modelId="{571BDE52-650E-479D-9CCF-1E485121FB4A}" type="parTrans" cxnId="{97059DBE-FF98-4F2B-A074-FF27138F9E4F}">
      <dgm:prSet/>
      <dgm:spPr/>
      <dgm:t>
        <a:bodyPr/>
        <a:lstStyle/>
        <a:p>
          <a:endParaRPr lang="en-US"/>
        </a:p>
      </dgm:t>
    </dgm:pt>
    <dgm:pt modelId="{BCD811CD-3C2A-4402-9C95-29A1CD03753D}" type="sibTrans" cxnId="{97059DBE-FF98-4F2B-A074-FF27138F9E4F}">
      <dgm:prSet/>
      <dgm:spPr/>
      <dgm:t>
        <a:bodyPr/>
        <a:lstStyle/>
        <a:p>
          <a:endParaRPr lang="en-US"/>
        </a:p>
      </dgm:t>
    </dgm:pt>
    <dgm:pt modelId="{9B1680C0-4AD3-4D66-944D-CF11757DEB05}">
      <dgm:prSet phldrT="[Text]" custT="1"/>
      <dgm:spPr/>
      <dgm:t>
        <a:bodyPr/>
        <a:lstStyle/>
        <a:p>
          <a:r>
            <a:rPr lang="en-US" sz="2000" dirty="0" smtClean="0"/>
            <a:t>Data Science Lab</a:t>
          </a:r>
          <a:endParaRPr lang="en-US" sz="2000" dirty="0"/>
        </a:p>
      </dgm:t>
    </dgm:pt>
    <dgm:pt modelId="{7A9F6331-FBE2-4FB2-974D-96723F6BE14B}" type="parTrans" cxnId="{5D341D5F-64F9-43F0-A18B-843642791B70}">
      <dgm:prSet/>
      <dgm:spPr/>
      <dgm:t>
        <a:bodyPr/>
        <a:lstStyle/>
        <a:p>
          <a:endParaRPr lang="en-US"/>
        </a:p>
      </dgm:t>
    </dgm:pt>
    <dgm:pt modelId="{D8F88CD8-21D1-4CBB-B81B-23E568B2C4D0}" type="sibTrans" cxnId="{5D341D5F-64F9-43F0-A18B-843642791B70}">
      <dgm:prSet/>
      <dgm:spPr/>
      <dgm:t>
        <a:bodyPr/>
        <a:lstStyle/>
        <a:p>
          <a:endParaRPr lang="en-US"/>
        </a:p>
      </dgm:t>
    </dgm:pt>
    <dgm:pt modelId="{93B37506-A35F-4F45-B349-A92E79482B5D}">
      <dgm:prSet phldrT="[Text]" custT="1"/>
      <dgm:spPr/>
      <dgm:t>
        <a:bodyPr/>
        <a:lstStyle/>
        <a:p>
          <a:r>
            <a:rPr lang="en-US" sz="2000" dirty="0" smtClean="0"/>
            <a:t>Learning Health System</a:t>
          </a:r>
          <a:endParaRPr lang="en-US" sz="2000" dirty="0"/>
        </a:p>
      </dgm:t>
    </dgm:pt>
    <dgm:pt modelId="{703766AA-7D6A-4B86-AB2F-1EB3D27945E8}" type="parTrans" cxnId="{01066821-17C7-4BEE-B684-6CA66DC67301}">
      <dgm:prSet/>
      <dgm:spPr/>
      <dgm:t>
        <a:bodyPr/>
        <a:lstStyle/>
        <a:p>
          <a:endParaRPr lang="en-US"/>
        </a:p>
      </dgm:t>
    </dgm:pt>
    <dgm:pt modelId="{6DD05661-6917-438C-A9F1-967CBEC4439D}" type="sibTrans" cxnId="{01066821-17C7-4BEE-B684-6CA66DC67301}">
      <dgm:prSet/>
      <dgm:spPr/>
      <dgm:t>
        <a:bodyPr/>
        <a:lstStyle/>
        <a:p>
          <a:endParaRPr lang="en-US"/>
        </a:p>
      </dgm:t>
    </dgm:pt>
    <dgm:pt modelId="{8D0FA088-D0EA-4B16-A0D7-96A40BC4EEBB}">
      <dgm:prSet phldrT="[Text]" custT="1"/>
      <dgm:spPr/>
      <dgm:t>
        <a:bodyPr/>
        <a:lstStyle/>
        <a:p>
          <a:r>
            <a:rPr lang="en-US" sz="2000" dirty="0" smtClean="0"/>
            <a:t>Data Discovery</a:t>
          </a:r>
          <a:endParaRPr lang="en-US" sz="2000" dirty="0"/>
        </a:p>
      </dgm:t>
    </dgm:pt>
    <dgm:pt modelId="{320BFA46-E2C0-40CF-A04D-83994E0E8CD9}" type="parTrans" cxnId="{D27D6BFD-00D4-4018-9D26-2D3915CA5808}">
      <dgm:prSet/>
      <dgm:spPr/>
      <dgm:t>
        <a:bodyPr/>
        <a:lstStyle/>
        <a:p>
          <a:endParaRPr lang="en-US"/>
        </a:p>
      </dgm:t>
    </dgm:pt>
    <dgm:pt modelId="{2CE6EB27-659F-47A1-9B37-37C09E016A20}" type="sibTrans" cxnId="{D27D6BFD-00D4-4018-9D26-2D3915CA5808}">
      <dgm:prSet/>
      <dgm:spPr/>
      <dgm:t>
        <a:bodyPr/>
        <a:lstStyle/>
        <a:p>
          <a:endParaRPr lang="en-US"/>
        </a:p>
      </dgm:t>
    </dgm:pt>
    <dgm:pt modelId="{C2FAE9CE-7AA8-436E-B5F3-9CCAF14B9169}">
      <dgm:prSet phldrT="[Text]" custT="1"/>
      <dgm:spPr/>
      <dgm:t>
        <a:bodyPr/>
        <a:lstStyle/>
        <a:p>
          <a:r>
            <a:rPr lang="en-US" sz="2000" dirty="0" smtClean="0"/>
            <a:t>Research</a:t>
          </a:r>
          <a:endParaRPr lang="en-US" sz="2000" dirty="0"/>
        </a:p>
      </dgm:t>
    </dgm:pt>
    <dgm:pt modelId="{35AAD12A-37FF-4288-A425-A0B498810337}" type="parTrans" cxnId="{E4243F39-E38E-4C70-8E4E-BC2322395D2F}">
      <dgm:prSet/>
      <dgm:spPr/>
      <dgm:t>
        <a:bodyPr/>
        <a:lstStyle/>
        <a:p>
          <a:endParaRPr lang="en-US"/>
        </a:p>
      </dgm:t>
    </dgm:pt>
    <dgm:pt modelId="{CE30338F-2B74-46EE-9C48-1DE7173201C2}" type="sibTrans" cxnId="{E4243F39-E38E-4C70-8E4E-BC2322395D2F}">
      <dgm:prSet/>
      <dgm:spPr/>
      <dgm:t>
        <a:bodyPr/>
        <a:lstStyle/>
        <a:p>
          <a:endParaRPr lang="en-US"/>
        </a:p>
      </dgm:t>
    </dgm:pt>
    <dgm:pt modelId="{87EED278-712A-4E0A-B0D3-8BA388A65455}">
      <dgm:prSet phldrT="[Text]" custT="1"/>
      <dgm:spPr/>
      <dgm:t>
        <a:bodyPr/>
        <a:lstStyle/>
        <a:p>
          <a:r>
            <a:rPr lang="en-US" sz="2000" dirty="0" smtClean="0"/>
            <a:t>Analytic Workbench</a:t>
          </a:r>
          <a:endParaRPr lang="en-US" sz="2000" dirty="0"/>
        </a:p>
      </dgm:t>
    </dgm:pt>
    <dgm:pt modelId="{73884DDE-FC14-420D-9AEB-BD8EC5AC7027}" type="parTrans" cxnId="{3F60E36E-08E6-41E1-9E6B-A71EA2397EC2}">
      <dgm:prSet/>
      <dgm:spPr/>
      <dgm:t>
        <a:bodyPr/>
        <a:lstStyle/>
        <a:p>
          <a:endParaRPr lang="en-US"/>
        </a:p>
      </dgm:t>
    </dgm:pt>
    <dgm:pt modelId="{EFAD85C3-732E-4D6B-A042-34F1DCEC3F2E}" type="sibTrans" cxnId="{3F60E36E-08E6-41E1-9E6B-A71EA2397EC2}">
      <dgm:prSet/>
      <dgm:spPr/>
      <dgm:t>
        <a:bodyPr/>
        <a:lstStyle/>
        <a:p>
          <a:endParaRPr lang="en-US"/>
        </a:p>
      </dgm:t>
    </dgm:pt>
    <dgm:pt modelId="{E9C7F116-AF8B-4726-901C-78C7AA0E7412}">
      <dgm:prSet phldrT="[Text]" custT="1"/>
      <dgm:spPr/>
      <dgm:t>
        <a:bodyPr/>
        <a:lstStyle/>
        <a:p>
          <a:r>
            <a:rPr lang="en-US" sz="2000" dirty="0" smtClean="0"/>
            <a:t>Information Portal</a:t>
          </a:r>
          <a:endParaRPr lang="en-US" sz="2000" dirty="0"/>
        </a:p>
      </dgm:t>
    </dgm:pt>
    <dgm:pt modelId="{6FB53443-F3CD-48B4-A68D-FC6E74776E06}" type="parTrans" cxnId="{61302729-4DFF-40B5-9B9A-72777AC9F80A}">
      <dgm:prSet/>
      <dgm:spPr/>
      <dgm:t>
        <a:bodyPr/>
        <a:lstStyle/>
        <a:p>
          <a:endParaRPr lang="en-US"/>
        </a:p>
      </dgm:t>
    </dgm:pt>
    <dgm:pt modelId="{37F6CF99-DAEC-4147-8232-F51676410973}" type="sibTrans" cxnId="{61302729-4DFF-40B5-9B9A-72777AC9F80A}">
      <dgm:prSet/>
      <dgm:spPr/>
      <dgm:t>
        <a:bodyPr/>
        <a:lstStyle/>
        <a:p>
          <a:endParaRPr lang="en-US"/>
        </a:p>
      </dgm:t>
    </dgm:pt>
    <dgm:pt modelId="{394260A3-7BE7-4944-8407-3CCF5AA865C3}" type="pres">
      <dgm:prSet presAssocID="{1258F5B5-554A-427B-B519-64389E3C9CE6}" presName="rootnode" presStyleCnt="0">
        <dgm:presLayoutVars>
          <dgm:chMax/>
          <dgm:chPref/>
          <dgm:dir/>
          <dgm:animLvl val="lvl"/>
        </dgm:presLayoutVars>
      </dgm:prSet>
      <dgm:spPr/>
      <dgm:t>
        <a:bodyPr/>
        <a:lstStyle/>
        <a:p>
          <a:endParaRPr lang="en-US"/>
        </a:p>
      </dgm:t>
    </dgm:pt>
    <dgm:pt modelId="{474E44E1-8D1A-497D-BB07-E33F484C7239}" type="pres">
      <dgm:prSet presAssocID="{41C64B34-126B-4BF0-BC99-D0C873D71859}" presName="composite" presStyleCnt="0"/>
      <dgm:spPr/>
    </dgm:pt>
    <dgm:pt modelId="{0B0C51D7-0A6E-4FE6-86FD-0D9FF67F8C2C}" type="pres">
      <dgm:prSet presAssocID="{41C64B34-126B-4BF0-BC99-D0C873D71859}" presName="bentUpArrow1" presStyleLbl="alignImgPlace1" presStyleIdx="0" presStyleCnt="2" custScaleX="54812" custScaleY="54906" custLinFactNeighborX="29525" custLinFactNeighborY="-32037"/>
      <dgm:spPr/>
    </dgm:pt>
    <dgm:pt modelId="{195D3004-39FA-454E-B8ED-2436B37A8F73}" type="pres">
      <dgm:prSet presAssocID="{41C64B34-126B-4BF0-BC99-D0C873D71859}" presName="ParentText" presStyleLbl="node1" presStyleIdx="0" presStyleCnt="3" custScaleX="73515" custScaleY="50151">
        <dgm:presLayoutVars>
          <dgm:chMax val="1"/>
          <dgm:chPref val="1"/>
          <dgm:bulletEnabled val="1"/>
        </dgm:presLayoutVars>
      </dgm:prSet>
      <dgm:spPr/>
      <dgm:t>
        <a:bodyPr/>
        <a:lstStyle/>
        <a:p>
          <a:endParaRPr lang="en-US"/>
        </a:p>
      </dgm:t>
    </dgm:pt>
    <dgm:pt modelId="{93096C67-2774-4286-B54D-EF1BA48C747F}" type="pres">
      <dgm:prSet presAssocID="{41C64B34-126B-4BF0-BC99-D0C873D71859}" presName="ChildText" presStyleLbl="revTx" presStyleIdx="0" presStyleCnt="3" custScaleX="231916" custLinFactNeighborX="57762" custLinFactNeighborY="666">
        <dgm:presLayoutVars>
          <dgm:chMax val="0"/>
          <dgm:chPref val="0"/>
          <dgm:bulletEnabled val="1"/>
        </dgm:presLayoutVars>
      </dgm:prSet>
      <dgm:spPr/>
      <dgm:t>
        <a:bodyPr/>
        <a:lstStyle/>
        <a:p>
          <a:endParaRPr lang="en-US"/>
        </a:p>
      </dgm:t>
    </dgm:pt>
    <dgm:pt modelId="{0DCCD672-0C3C-4169-8170-AECEB53611D2}" type="pres">
      <dgm:prSet presAssocID="{500E2A12-1A13-48BF-8BB5-5F2B0851054E}" presName="sibTrans" presStyleCnt="0"/>
      <dgm:spPr/>
    </dgm:pt>
    <dgm:pt modelId="{97C6840D-D5C6-4336-B414-52351F19562C}" type="pres">
      <dgm:prSet presAssocID="{718CBEF1-B923-49F9-91F5-3B5420EDC868}" presName="composite" presStyleCnt="0"/>
      <dgm:spPr/>
    </dgm:pt>
    <dgm:pt modelId="{B8999ACE-155E-4505-AEE3-15C4EC952328}" type="pres">
      <dgm:prSet presAssocID="{718CBEF1-B923-49F9-91F5-3B5420EDC868}" presName="bentUpArrow1" presStyleLbl="alignImgPlace1" presStyleIdx="1" presStyleCnt="2" custScaleX="54812" custScaleY="54906" custLinFactNeighborX="31017" custLinFactNeighborY="-28029"/>
      <dgm:spPr>
        <a:solidFill>
          <a:schemeClr val="tx2">
            <a:lumMod val="20000"/>
            <a:lumOff val="80000"/>
          </a:schemeClr>
        </a:solidFill>
      </dgm:spPr>
    </dgm:pt>
    <dgm:pt modelId="{0DC55B77-C681-40D3-9979-0F07CB56457C}" type="pres">
      <dgm:prSet presAssocID="{718CBEF1-B923-49F9-91F5-3B5420EDC868}" presName="ParentText" presStyleLbl="node1" presStyleIdx="1" presStyleCnt="3" custScaleX="73515" custScaleY="50151" custLinFactNeighborX="-18784" custLinFactNeighborY="-2249">
        <dgm:presLayoutVars>
          <dgm:chMax val="1"/>
          <dgm:chPref val="1"/>
          <dgm:bulletEnabled val="1"/>
        </dgm:presLayoutVars>
      </dgm:prSet>
      <dgm:spPr/>
      <dgm:t>
        <a:bodyPr/>
        <a:lstStyle/>
        <a:p>
          <a:endParaRPr lang="en-US"/>
        </a:p>
      </dgm:t>
    </dgm:pt>
    <dgm:pt modelId="{7542016D-E632-4CF3-81AE-F7943F294704}" type="pres">
      <dgm:prSet presAssocID="{718CBEF1-B923-49F9-91F5-3B5420EDC868}" presName="ChildText" presStyleLbl="revTx" presStyleIdx="1" presStyleCnt="3" custScaleX="204525" custLinFactNeighborX="18321" custLinFactNeighborY="-1610">
        <dgm:presLayoutVars>
          <dgm:chMax val="0"/>
          <dgm:chPref val="0"/>
          <dgm:bulletEnabled val="1"/>
        </dgm:presLayoutVars>
      </dgm:prSet>
      <dgm:spPr/>
      <dgm:t>
        <a:bodyPr/>
        <a:lstStyle/>
        <a:p>
          <a:endParaRPr lang="en-US"/>
        </a:p>
      </dgm:t>
    </dgm:pt>
    <dgm:pt modelId="{CA7DBD58-A660-4372-9BE6-8F3970AB42F1}" type="pres">
      <dgm:prSet presAssocID="{EC988784-F06D-4743-87EF-6C1C5B81C37F}" presName="sibTrans" presStyleCnt="0"/>
      <dgm:spPr/>
    </dgm:pt>
    <dgm:pt modelId="{7A1BA419-AAB9-4CC2-8EB9-7367EBB393CE}" type="pres">
      <dgm:prSet presAssocID="{134F6A42-77DD-4D66-A418-48F056013AD6}" presName="composite" presStyleCnt="0"/>
      <dgm:spPr/>
    </dgm:pt>
    <dgm:pt modelId="{E8EAF5FA-A2D3-4A6C-902A-9C4AC66B7743}" type="pres">
      <dgm:prSet presAssocID="{134F6A42-77DD-4D66-A418-48F056013AD6}" presName="ParentText" presStyleLbl="node1" presStyleIdx="2" presStyleCnt="3" custScaleX="73515" custScaleY="50151" custLinFactNeighborX="-22919" custLinFactNeighborY="725">
        <dgm:presLayoutVars>
          <dgm:chMax val="1"/>
          <dgm:chPref val="1"/>
          <dgm:bulletEnabled val="1"/>
        </dgm:presLayoutVars>
      </dgm:prSet>
      <dgm:spPr/>
      <dgm:t>
        <a:bodyPr/>
        <a:lstStyle/>
        <a:p>
          <a:endParaRPr lang="en-US"/>
        </a:p>
      </dgm:t>
    </dgm:pt>
    <dgm:pt modelId="{93DCB80C-0E73-406E-AC73-888CFA6323F3}" type="pres">
      <dgm:prSet presAssocID="{134F6A42-77DD-4D66-A418-48F056013AD6}" presName="FinalChildText" presStyleLbl="revTx" presStyleIdx="2" presStyleCnt="3" custScaleX="188092" custLinFactNeighborX="82" custLinFactNeighborY="2070">
        <dgm:presLayoutVars>
          <dgm:chMax val="0"/>
          <dgm:chPref val="0"/>
          <dgm:bulletEnabled val="1"/>
        </dgm:presLayoutVars>
      </dgm:prSet>
      <dgm:spPr/>
      <dgm:t>
        <a:bodyPr/>
        <a:lstStyle/>
        <a:p>
          <a:endParaRPr lang="en-US"/>
        </a:p>
      </dgm:t>
    </dgm:pt>
  </dgm:ptLst>
  <dgm:cxnLst>
    <dgm:cxn modelId="{8B767ECC-8498-430D-BA6B-936A959BC5A6}" type="presOf" srcId="{C2FAE9CE-7AA8-436E-B5F3-9CCAF14B9169}" destId="{7542016D-E632-4CF3-81AE-F7943F294704}" srcOrd="0" destOrd="2" presId="urn:microsoft.com/office/officeart/2005/8/layout/StepDownProcess"/>
    <dgm:cxn modelId="{26862943-0C22-4A35-A856-9C96B908E902}" type="presOf" srcId="{41C64B34-126B-4BF0-BC99-D0C873D71859}" destId="{195D3004-39FA-454E-B8ED-2436B37A8F73}" srcOrd="0" destOrd="0" presId="urn:microsoft.com/office/officeart/2005/8/layout/StepDownProcess"/>
    <dgm:cxn modelId="{669551D8-206B-4739-8EE6-2962B8549FD6}" type="presOf" srcId="{8D0FA088-D0EA-4B16-A0D7-96A40BC4EEBB}" destId="{7542016D-E632-4CF3-81AE-F7943F294704}" srcOrd="0" destOrd="1" presId="urn:microsoft.com/office/officeart/2005/8/layout/StepDownProcess"/>
    <dgm:cxn modelId="{3F60E36E-08E6-41E1-9E6B-A71EA2397EC2}" srcId="{134F6A42-77DD-4D66-A418-48F056013AD6}" destId="{87EED278-712A-4E0A-B0D3-8BA388A65455}" srcOrd="1" destOrd="0" parTransId="{73884DDE-FC14-420D-9AEB-BD8EC5AC7027}" sibTransId="{EFAD85C3-732E-4D6B-A042-34F1DCEC3F2E}"/>
    <dgm:cxn modelId="{763E3047-8DF0-4FE3-8F58-B992B2337C12}" srcId="{1258F5B5-554A-427B-B519-64389E3C9CE6}" destId="{41C64B34-126B-4BF0-BC99-D0C873D71859}" srcOrd="0" destOrd="0" parTransId="{E364C90D-7026-49E4-AB77-34A5BD97BA8F}" sibTransId="{500E2A12-1A13-48BF-8BB5-5F2B0851054E}"/>
    <dgm:cxn modelId="{01066821-17C7-4BEE-B684-6CA66DC67301}" srcId="{41C64B34-126B-4BF0-BC99-D0C873D71859}" destId="{93B37506-A35F-4F45-B349-A92E79482B5D}" srcOrd="1" destOrd="0" parTransId="{703766AA-7D6A-4B86-AB2F-1EB3D27945E8}" sibTransId="{6DD05661-6917-438C-A9F1-967CBEC4439D}"/>
    <dgm:cxn modelId="{E4243F39-E38E-4C70-8E4E-BC2322395D2F}" srcId="{718CBEF1-B923-49F9-91F5-3B5420EDC868}" destId="{C2FAE9CE-7AA8-436E-B5F3-9CCAF14B9169}" srcOrd="2" destOrd="0" parTransId="{35AAD12A-37FF-4288-A425-A0B498810337}" sibTransId="{CE30338F-2B74-46EE-9C48-1DE7173201C2}"/>
    <dgm:cxn modelId="{5D341D5F-64F9-43F0-A18B-843642791B70}" srcId="{134F6A42-77DD-4D66-A418-48F056013AD6}" destId="{9B1680C0-4AD3-4D66-944D-CF11757DEB05}" srcOrd="0" destOrd="0" parTransId="{7A9F6331-FBE2-4FB2-974D-96723F6BE14B}" sibTransId="{D8F88CD8-21D1-4CBB-B81B-23E568B2C4D0}"/>
    <dgm:cxn modelId="{C4237126-DBAE-4449-B41C-051EACEBB43E}" type="presOf" srcId="{134F6A42-77DD-4D66-A418-48F056013AD6}" destId="{E8EAF5FA-A2D3-4A6C-902A-9C4AC66B7743}" srcOrd="0" destOrd="0" presId="urn:microsoft.com/office/officeart/2005/8/layout/StepDownProcess"/>
    <dgm:cxn modelId="{05FD0050-ABC0-45C4-B0AA-4ACCDB961820}" srcId="{1258F5B5-554A-427B-B519-64389E3C9CE6}" destId="{718CBEF1-B923-49F9-91F5-3B5420EDC868}" srcOrd="1" destOrd="0" parTransId="{30785EBA-CA47-41DF-8321-41A13276C7E5}" sibTransId="{EC988784-F06D-4743-87EF-6C1C5B81C37F}"/>
    <dgm:cxn modelId="{D27D6BFD-00D4-4018-9D26-2D3915CA5808}" srcId="{718CBEF1-B923-49F9-91F5-3B5420EDC868}" destId="{8D0FA088-D0EA-4B16-A0D7-96A40BC4EEBB}" srcOrd="1" destOrd="0" parTransId="{320BFA46-E2C0-40CF-A04D-83994E0E8CD9}" sibTransId="{2CE6EB27-659F-47A1-9B37-37C09E016A20}"/>
    <dgm:cxn modelId="{97059DBE-FF98-4F2B-A074-FF27138F9E4F}" srcId="{1258F5B5-554A-427B-B519-64389E3C9CE6}" destId="{134F6A42-77DD-4D66-A418-48F056013AD6}" srcOrd="2" destOrd="0" parTransId="{571BDE52-650E-479D-9CCF-1E485121FB4A}" sibTransId="{BCD811CD-3C2A-4402-9C95-29A1CD03753D}"/>
    <dgm:cxn modelId="{9CC61C13-A53B-4561-81CA-39D964AA6A2D}" srcId="{718CBEF1-B923-49F9-91F5-3B5420EDC868}" destId="{668F438D-C69B-40F2-94C8-2E630A084E1F}" srcOrd="0" destOrd="0" parTransId="{28E3C168-92F8-40A2-B047-C2E3DA84037B}" sibTransId="{4FD19365-86EE-4373-93DB-A0CE9E099F52}"/>
    <dgm:cxn modelId="{61302729-4DFF-40B5-9B9A-72777AC9F80A}" srcId="{134F6A42-77DD-4D66-A418-48F056013AD6}" destId="{E9C7F116-AF8B-4726-901C-78C7AA0E7412}" srcOrd="2" destOrd="0" parTransId="{6FB53443-F3CD-48B4-A68D-FC6E74776E06}" sibTransId="{37F6CF99-DAEC-4147-8232-F51676410973}"/>
    <dgm:cxn modelId="{9D55D275-82B9-4D11-821D-C9E8B789627B}" type="presOf" srcId="{718CBEF1-B923-49F9-91F5-3B5420EDC868}" destId="{0DC55B77-C681-40D3-9979-0F07CB56457C}" srcOrd="0" destOrd="0" presId="urn:microsoft.com/office/officeart/2005/8/layout/StepDownProcess"/>
    <dgm:cxn modelId="{0CAE2A72-85D1-449C-9607-3A301A71BD00}" srcId="{41C64B34-126B-4BF0-BC99-D0C873D71859}" destId="{D8706416-9AEC-4B38-AEA9-E5EA4CDAF4ED}" srcOrd="0" destOrd="0" parTransId="{4DDC94FB-820D-408F-A51E-832698E26F37}" sibTransId="{B1D37B1B-FA33-4DCB-95CC-A9A03CAF6673}"/>
    <dgm:cxn modelId="{0EE625F0-D5F7-4E58-B755-FF7371559F8F}" type="presOf" srcId="{D8706416-9AEC-4B38-AEA9-E5EA4CDAF4ED}" destId="{93096C67-2774-4286-B54D-EF1BA48C747F}" srcOrd="0" destOrd="0" presId="urn:microsoft.com/office/officeart/2005/8/layout/StepDownProcess"/>
    <dgm:cxn modelId="{3A19BF58-3331-48EC-BBB1-92B3EDFE9780}" type="presOf" srcId="{E9C7F116-AF8B-4726-901C-78C7AA0E7412}" destId="{93DCB80C-0E73-406E-AC73-888CFA6323F3}" srcOrd="0" destOrd="2" presId="urn:microsoft.com/office/officeart/2005/8/layout/StepDownProcess"/>
    <dgm:cxn modelId="{DA32C1C6-36E6-4B11-B476-E941BB6FDDAE}" type="presOf" srcId="{87EED278-712A-4E0A-B0D3-8BA388A65455}" destId="{93DCB80C-0E73-406E-AC73-888CFA6323F3}" srcOrd="0" destOrd="1" presId="urn:microsoft.com/office/officeart/2005/8/layout/StepDownProcess"/>
    <dgm:cxn modelId="{1E117D72-285A-4166-ABB0-1E362C711352}" type="presOf" srcId="{93B37506-A35F-4F45-B349-A92E79482B5D}" destId="{93096C67-2774-4286-B54D-EF1BA48C747F}" srcOrd="0" destOrd="1" presId="urn:microsoft.com/office/officeart/2005/8/layout/StepDownProcess"/>
    <dgm:cxn modelId="{7CE4C9AE-ECDD-4DD6-86BA-E7698D42B5B8}" type="presOf" srcId="{1258F5B5-554A-427B-B519-64389E3C9CE6}" destId="{394260A3-7BE7-4944-8407-3CCF5AA865C3}" srcOrd="0" destOrd="0" presId="urn:microsoft.com/office/officeart/2005/8/layout/StepDownProcess"/>
    <dgm:cxn modelId="{3C6FBA92-11B0-4497-A330-301723579B7E}" type="presOf" srcId="{668F438D-C69B-40F2-94C8-2E630A084E1F}" destId="{7542016D-E632-4CF3-81AE-F7943F294704}" srcOrd="0" destOrd="0" presId="urn:microsoft.com/office/officeart/2005/8/layout/StepDownProcess"/>
    <dgm:cxn modelId="{E348803E-299E-4F94-A3F9-B82685E29422}" type="presOf" srcId="{9B1680C0-4AD3-4D66-944D-CF11757DEB05}" destId="{93DCB80C-0E73-406E-AC73-888CFA6323F3}" srcOrd="0" destOrd="0" presId="urn:microsoft.com/office/officeart/2005/8/layout/StepDownProcess"/>
    <dgm:cxn modelId="{35AA6D40-E27F-4F28-B608-752512E2C8C8}" type="presParOf" srcId="{394260A3-7BE7-4944-8407-3CCF5AA865C3}" destId="{474E44E1-8D1A-497D-BB07-E33F484C7239}" srcOrd="0" destOrd="0" presId="urn:microsoft.com/office/officeart/2005/8/layout/StepDownProcess"/>
    <dgm:cxn modelId="{751D5E7E-4B44-4EE6-90C4-B9F8B2DDC2E0}" type="presParOf" srcId="{474E44E1-8D1A-497D-BB07-E33F484C7239}" destId="{0B0C51D7-0A6E-4FE6-86FD-0D9FF67F8C2C}" srcOrd="0" destOrd="0" presId="urn:microsoft.com/office/officeart/2005/8/layout/StepDownProcess"/>
    <dgm:cxn modelId="{62783A78-BE43-4758-BFA3-3443DFF855FE}" type="presParOf" srcId="{474E44E1-8D1A-497D-BB07-E33F484C7239}" destId="{195D3004-39FA-454E-B8ED-2436B37A8F73}" srcOrd="1" destOrd="0" presId="urn:microsoft.com/office/officeart/2005/8/layout/StepDownProcess"/>
    <dgm:cxn modelId="{12AE2332-E42B-4EA5-AFA8-619FDB39291F}" type="presParOf" srcId="{474E44E1-8D1A-497D-BB07-E33F484C7239}" destId="{93096C67-2774-4286-B54D-EF1BA48C747F}" srcOrd="2" destOrd="0" presId="urn:microsoft.com/office/officeart/2005/8/layout/StepDownProcess"/>
    <dgm:cxn modelId="{E55CD4C3-1590-4E3B-95DC-1BF57F3630F9}" type="presParOf" srcId="{394260A3-7BE7-4944-8407-3CCF5AA865C3}" destId="{0DCCD672-0C3C-4169-8170-AECEB53611D2}" srcOrd="1" destOrd="0" presId="urn:microsoft.com/office/officeart/2005/8/layout/StepDownProcess"/>
    <dgm:cxn modelId="{7285302D-B833-4710-A418-748020948193}" type="presParOf" srcId="{394260A3-7BE7-4944-8407-3CCF5AA865C3}" destId="{97C6840D-D5C6-4336-B414-52351F19562C}" srcOrd="2" destOrd="0" presId="urn:microsoft.com/office/officeart/2005/8/layout/StepDownProcess"/>
    <dgm:cxn modelId="{943796CD-7FD2-4124-9E25-92DC708B1A88}" type="presParOf" srcId="{97C6840D-D5C6-4336-B414-52351F19562C}" destId="{B8999ACE-155E-4505-AEE3-15C4EC952328}" srcOrd="0" destOrd="0" presId="urn:microsoft.com/office/officeart/2005/8/layout/StepDownProcess"/>
    <dgm:cxn modelId="{3CEA52E1-7709-40BE-865C-8946D53A5F88}" type="presParOf" srcId="{97C6840D-D5C6-4336-B414-52351F19562C}" destId="{0DC55B77-C681-40D3-9979-0F07CB56457C}" srcOrd="1" destOrd="0" presId="urn:microsoft.com/office/officeart/2005/8/layout/StepDownProcess"/>
    <dgm:cxn modelId="{78E2855B-307D-4D06-8EB2-6AF285DCE0B4}" type="presParOf" srcId="{97C6840D-D5C6-4336-B414-52351F19562C}" destId="{7542016D-E632-4CF3-81AE-F7943F294704}" srcOrd="2" destOrd="0" presId="urn:microsoft.com/office/officeart/2005/8/layout/StepDownProcess"/>
    <dgm:cxn modelId="{FAD6F197-4597-420E-927D-337288BB6E96}" type="presParOf" srcId="{394260A3-7BE7-4944-8407-3CCF5AA865C3}" destId="{CA7DBD58-A660-4372-9BE6-8F3970AB42F1}" srcOrd="3" destOrd="0" presId="urn:microsoft.com/office/officeart/2005/8/layout/StepDownProcess"/>
    <dgm:cxn modelId="{A4204C50-4BCC-41AA-B4A9-C346BFE1D6D7}" type="presParOf" srcId="{394260A3-7BE7-4944-8407-3CCF5AA865C3}" destId="{7A1BA419-AAB9-4CC2-8EB9-7367EBB393CE}" srcOrd="4" destOrd="0" presId="urn:microsoft.com/office/officeart/2005/8/layout/StepDownProcess"/>
    <dgm:cxn modelId="{EB44B038-ED15-4EEF-A91F-D84E8848BC62}" type="presParOf" srcId="{7A1BA419-AAB9-4CC2-8EB9-7367EBB393CE}" destId="{E8EAF5FA-A2D3-4A6C-902A-9C4AC66B7743}" srcOrd="0" destOrd="0" presId="urn:microsoft.com/office/officeart/2005/8/layout/StepDownProcess"/>
    <dgm:cxn modelId="{12B3E93A-98A0-4935-B424-C672AB82901E}" type="presParOf" srcId="{7A1BA419-AAB9-4CC2-8EB9-7367EBB393CE}" destId="{93DCB80C-0E73-406E-AC73-888CFA6323F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475D0-EF41-408E-94E3-CBA10107E18B}" type="doc">
      <dgm:prSet loTypeId="urn:microsoft.com/office/officeart/2005/8/layout/venn1" loCatId="relationship" qsTypeId="urn:microsoft.com/office/officeart/2005/8/quickstyle/simple1" qsCatId="simple" csTypeId="urn:microsoft.com/office/officeart/2005/8/colors/colorful3" csCatId="colorful" phldr="1"/>
      <dgm:spPr/>
    </dgm:pt>
    <dgm:pt modelId="{ED92ACCA-3A60-484A-BC95-2E2529F64804}">
      <dgm:prSet phldrT="[Text]" custT="1"/>
      <dgm:spPr>
        <a:solidFill>
          <a:schemeClr val="accent4">
            <a:alpha val="50000"/>
          </a:schemeClr>
        </a:solidFill>
      </dgm:spPr>
      <dgm:t>
        <a:bodyPr/>
        <a:lstStyle/>
        <a:p>
          <a:pPr algn="ctr"/>
          <a:endParaRPr lang="en-US" sz="6600" b="1" dirty="0">
            <a:effectLst/>
          </a:endParaRPr>
        </a:p>
      </dgm:t>
    </dgm:pt>
    <dgm:pt modelId="{94B79B2B-8FF1-4F36-AE08-C8786BE3AFDE}" type="parTrans" cxnId="{1C189289-2BF6-4106-BD30-D6E7685356D8}">
      <dgm:prSet/>
      <dgm:spPr/>
      <dgm:t>
        <a:bodyPr/>
        <a:lstStyle/>
        <a:p>
          <a:endParaRPr lang="en-US" sz="2400"/>
        </a:p>
      </dgm:t>
    </dgm:pt>
    <dgm:pt modelId="{993163DD-C2CC-4102-8466-CC9DD0EC35B0}" type="sibTrans" cxnId="{1C189289-2BF6-4106-BD30-D6E7685356D8}">
      <dgm:prSet/>
      <dgm:spPr/>
      <dgm:t>
        <a:bodyPr/>
        <a:lstStyle/>
        <a:p>
          <a:endParaRPr lang="en-US" sz="2400"/>
        </a:p>
      </dgm:t>
    </dgm:pt>
    <dgm:pt modelId="{F9A15DFA-F3DD-4D62-BECD-8AF30C17DA2C}">
      <dgm:prSet phldrT="[Text]" custT="1"/>
      <dgm:spPr/>
      <dgm:t>
        <a:bodyPr/>
        <a:lstStyle/>
        <a:p>
          <a:pPr algn="ctr"/>
          <a:endParaRPr lang="en-US" sz="2000" b="1" dirty="0"/>
        </a:p>
      </dgm:t>
    </dgm:pt>
    <dgm:pt modelId="{0A596917-D68B-4030-8454-56052B26260E}" type="parTrans" cxnId="{540BED14-D39B-4F6A-A695-D63FF549B74C}">
      <dgm:prSet/>
      <dgm:spPr/>
      <dgm:t>
        <a:bodyPr/>
        <a:lstStyle/>
        <a:p>
          <a:endParaRPr lang="en-US" sz="2400"/>
        </a:p>
      </dgm:t>
    </dgm:pt>
    <dgm:pt modelId="{2838E8BC-F86F-4F79-9989-C82E81699266}" type="sibTrans" cxnId="{540BED14-D39B-4F6A-A695-D63FF549B74C}">
      <dgm:prSet/>
      <dgm:spPr/>
      <dgm:t>
        <a:bodyPr/>
        <a:lstStyle/>
        <a:p>
          <a:endParaRPr lang="en-US" sz="2400"/>
        </a:p>
      </dgm:t>
    </dgm:pt>
    <dgm:pt modelId="{73B73D2D-E7DF-4D8D-8611-9D0F5BB56E5D}">
      <dgm:prSet phldrT="[Text]" custT="1"/>
      <dgm:spPr>
        <a:solidFill>
          <a:srgbClr val="92D050">
            <a:alpha val="50000"/>
          </a:srgbClr>
        </a:solidFill>
      </dgm:spPr>
      <dgm:t>
        <a:bodyPr/>
        <a:lstStyle/>
        <a:p>
          <a:pPr algn="ctr"/>
          <a:endParaRPr lang="en-US" sz="7200" b="1" dirty="0"/>
        </a:p>
      </dgm:t>
    </dgm:pt>
    <dgm:pt modelId="{F1CE5619-5105-4ED7-AFFB-693947282895}" type="parTrans" cxnId="{444366D8-BC47-41BE-BB6A-6DED5449A808}">
      <dgm:prSet/>
      <dgm:spPr/>
      <dgm:t>
        <a:bodyPr/>
        <a:lstStyle/>
        <a:p>
          <a:endParaRPr lang="en-US" sz="2400"/>
        </a:p>
      </dgm:t>
    </dgm:pt>
    <dgm:pt modelId="{98F456D3-A06D-451C-B8F5-00CB76B83407}" type="sibTrans" cxnId="{444366D8-BC47-41BE-BB6A-6DED5449A808}">
      <dgm:prSet/>
      <dgm:spPr/>
      <dgm:t>
        <a:bodyPr/>
        <a:lstStyle/>
        <a:p>
          <a:endParaRPr lang="en-US" sz="2400"/>
        </a:p>
      </dgm:t>
    </dgm:pt>
    <dgm:pt modelId="{995A64CA-D535-49C0-8DA4-563AAD5C456A}" type="pres">
      <dgm:prSet presAssocID="{A95475D0-EF41-408E-94E3-CBA10107E18B}" presName="compositeShape" presStyleCnt="0">
        <dgm:presLayoutVars>
          <dgm:chMax val="7"/>
          <dgm:dir/>
          <dgm:resizeHandles val="exact"/>
        </dgm:presLayoutVars>
      </dgm:prSet>
      <dgm:spPr/>
    </dgm:pt>
    <dgm:pt modelId="{6470D410-5CD0-46DE-9A39-977D1AF43FA7}" type="pres">
      <dgm:prSet presAssocID="{ED92ACCA-3A60-484A-BC95-2E2529F64804}" presName="circ1" presStyleLbl="vennNode1" presStyleIdx="0" presStyleCnt="3"/>
      <dgm:spPr/>
      <dgm:t>
        <a:bodyPr/>
        <a:lstStyle/>
        <a:p>
          <a:endParaRPr lang="en-US"/>
        </a:p>
      </dgm:t>
    </dgm:pt>
    <dgm:pt modelId="{5D9877E3-57D8-4101-B0AC-30A196EDF3A4}" type="pres">
      <dgm:prSet presAssocID="{ED92ACCA-3A60-484A-BC95-2E2529F64804}" presName="circ1Tx" presStyleLbl="revTx" presStyleIdx="0" presStyleCnt="0">
        <dgm:presLayoutVars>
          <dgm:chMax val="0"/>
          <dgm:chPref val="0"/>
          <dgm:bulletEnabled val="1"/>
        </dgm:presLayoutVars>
      </dgm:prSet>
      <dgm:spPr/>
      <dgm:t>
        <a:bodyPr/>
        <a:lstStyle/>
        <a:p>
          <a:endParaRPr lang="en-US"/>
        </a:p>
      </dgm:t>
    </dgm:pt>
    <dgm:pt modelId="{BA23E861-355A-453A-BD32-9446CB47EEDF}" type="pres">
      <dgm:prSet presAssocID="{F9A15DFA-F3DD-4D62-BECD-8AF30C17DA2C}" presName="circ2" presStyleLbl="vennNode1" presStyleIdx="1" presStyleCnt="3" custScaleX="98711" custScaleY="97057" custLinFactX="100000" custLinFactNeighborX="174526" custLinFactNeighborY="-7003"/>
      <dgm:spPr/>
      <dgm:t>
        <a:bodyPr/>
        <a:lstStyle/>
        <a:p>
          <a:endParaRPr lang="en-US"/>
        </a:p>
      </dgm:t>
    </dgm:pt>
    <dgm:pt modelId="{F4E6F579-81C4-4D4C-B68C-07A3D8E7033A}" type="pres">
      <dgm:prSet presAssocID="{F9A15DFA-F3DD-4D62-BECD-8AF30C17DA2C}" presName="circ2Tx" presStyleLbl="revTx" presStyleIdx="0" presStyleCnt="0">
        <dgm:presLayoutVars>
          <dgm:chMax val="0"/>
          <dgm:chPref val="0"/>
          <dgm:bulletEnabled val="1"/>
        </dgm:presLayoutVars>
      </dgm:prSet>
      <dgm:spPr/>
      <dgm:t>
        <a:bodyPr/>
        <a:lstStyle/>
        <a:p>
          <a:endParaRPr lang="en-US"/>
        </a:p>
      </dgm:t>
    </dgm:pt>
    <dgm:pt modelId="{273A8240-46E4-4E86-803C-150EE2BA182F}" type="pres">
      <dgm:prSet presAssocID="{73B73D2D-E7DF-4D8D-8611-9D0F5BB56E5D}" presName="circ3" presStyleLbl="vennNode1" presStyleIdx="2" presStyleCnt="3"/>
      <dgm:spPr/>
      <dgm:t>
        <a:bodyPr/>
        <a:lstStyle/>
        <a:p>
          <a:endParaRPr lang="en-US"/>
        </a:p>
      </dgm:t>
    </dgm:pt>
    <dgm:pt modelId="{B4874919-B3F4-4E6C-A574-3E5A4722F6B0}" type="pres">
      <dgm:prSet presAssocID="{73B73D2D-E7DF-4D8D-8611-9D0F5BB56E5D}" presName="circ3Tx" presStyleLbl="revTx" presStyleIdx="0" presStyleCnt="0">
        <dgm:presLayoutVars>
          <dgm:chMax val="0"/>
          <dgm:chPref val="0"/>
          <dgm:bulletEnabled val="1"/>
        </dgm:presLayoutVars>
      </dgm:prSet>
      <dgm:spPr/>
      <dgm:t>
        <a:bodyPr/>
        <a:lstStyle/>
        <a:p>
          <a:endParaRPr lang="en-US"/>
        </a:p>
      </dgm:t>
    </dgm:pt>
  </dgm:ptLst>
  <dgm:cxnLst>
    <dgm:cxn modelId="{7E3EC636-E9CE-4CE9-9337-076E33155004}" type="presOf" srcId="{73B73D2D-E7DF-4D8D-8611-9D0F5BB56E5D}" destId="{273A8240-46E4-4E86-803C-150EE2BA182F}" srcOrd="0" destOrd="0" presId="urn:microsoft.com/office/officeart/2005/8/layout/venn1"/>
    <dgm:cxn modelId="{3FD81E12-FF66-46FF-8B0C-4092C103DD27}" type="presOf" srcId="{A95475D0-EF41-408E-94E3-CBA10107E18B}" destId="{995A64CA-D535-49C0-8DA4-563AAD5C456A}" srcOrd="0" destOrd="0" presId="urn:microsoft.com/office/officeart/2005/8/layout/venn1"/>
    <dgm:cxn modelId="{540BED14-D39B-4F6A-A695-D63FF549B74C}" srcId="{A95475D0-EF41-408E-94E3-CBA10107E18B}" destId="{F9A15DFA-F3DD-4D62-BECD-8AF30C17DA2C}" srcOrd="1" destOrd="0" parTransId="{0A596917-D68B-4030-8454-56052B26260E}" sibTransId="{2838E8BC-F86F-4F79-9989-C82E81699266}"/>
    <dgm:cxn modelId="{59A558AB-E2BC-4972-8C65-42A1B5A03E75}" type="presOf" srcId="{73B73D2D-E7DF-4D8D-8611-9D0F5BB56E5D}" destId="{B4874919-B3F4-4E6C-A574-3E5A4722F6B0}" srcOrd="1" destOrd="0" presId="urn:microsoft.com/office/officeart/2005/8/layout/venn1"/>
    <dgm:cxn modelId="{F7D7BE83-DFCA-46A9-88E0-E52B8C9EA021}" type="presOf" srcId="{ED92ACCA-3A60-484A-BC95-2E2529F64804}" destId="{6470D410-5CD0-46DE-9A39-977D1AF43FA7}" srcOrd="0" destOrd="0" presId="urn:microsoft.com/office/officeart/2005/8/layout/venn1"/>
    <dgm:cxn modelId="{444366D8-BC47-41BE-BB6A-6DED5449A808}" srcId="{A95475D0-EF41-408E-94E3-CBA10107E18B}" destId="{73B73D2D-E7DF-4D8D-8611-9D0F5BB56E5D}" srcOrd="2" destOrd="0" parTransId="{F1CE5619-5105-4ED7-AFFB-693947282895}" sibTransId="{98F456D3-A06D-451C-B8F5-00CB76B83407}"/>
    <dgm:cxn modelId="{1C189289-2BF6-4106-BD30-D6E7685356D8}" srcId="{A95475D0-EF41-408E-94E3-CBA10107E18B}" destId="{ED92ACCA-3A60-484A-BC95-2E2529F64804}" srcOrd="0" destOrd="0" parTransId="{94B79B2B-8FF1-4F36-AE08-C8786BE3AFDE}" sibTransId="{993163DD-C2CC-4102-8466-CC9DD0EC35B0}"/>
    <dgm:cxn modelId="{41E766B6-F37E-4446-86D3-1831CD4A0244}" type="presOf" srcId="{F9A15DFA-F3DD-4D62-BECD-8AF30C17DA2C}" destId="{F4E6F579-81C4-4D4C-B68C-07A3D8E7033A}" srcOrd="1" destOrd="0" presId="urn:microsoft.com/office/officeart/2005/8/layout/venn1"/>
    <dgm:cxn modelId="{340FB439-997C-4731-8BF7-ABD08679BCEC}" type="presOf" srcId="{F9A15DFA-F3DD-4D62-BECD-8AF30C17DA2C}" destId="{BA23E861-355A-453A-BD32-9446CB47EEDF}" srcOrd="0" destOrd="0" presId="urn:microsoft.com/office/officeart/2005/8/layout/venn1"/>
    <dgm:cxn modelId="{9011F267-499B-450B-8C51-41E701AD9970}" type="presOf" srcId="{ED92ACCA-3A60-484A-BC95-2E2529F64804}" destId="{5D9877E3-57D8-4101-B0AC-30A196EDF3A4}" srcOrd="1" destOrd="0" presId="urn:microsoft.com/office/officeart/2005/8/layout/venn1"/>
    <dgm:cxn modelId="{FBB21225-6AE2-44A4-9C57-CB78A1505899}" type="presParOf" srcId="{995A64CA-D535-49C0-8DA4-563AAD5C456A}" destId="{6470D410-5CD0-46DE-9A39-977D1AF43FA7}" srcOrd="0" destOrd="0" presId="urn:microsoft.com/office/officeart/2005/8/layout/venn1"/>
    <dgm:cxn modelId="{10D7CCBE-CBEF-4C8D-AB8C-BE3A864B5EB5}" type="presParOf" srcId="{995A64CA-D535-49C0-8DA4-563AAD5C456A}" destId="{5D9877E3-57D8-4101-B0AC-30A196EDF3A4}" srcOrd="1" destOrd="0" presId="urn:microsoft.com/office/officeart/2005/8/layout/venn1"/>
    <dgm:cxn modelId="{4C498924-167A-448C-B8F1-813C0F198C79}" type="presParOf" srcId="{995A64CA-D535-49C0-8DA4-563AAD5C456A}" destId="{BA23E861-355A-453A-BD32-9446CB47EEDF}" srcOrd="2" destOrd="0" presId="urn:microsoft.com/office/officeart/2005/8/layout/venn1"/>
    <dgm:cxn modelId="{7E15EFFC-447C-49C8-817C-E12E57203C8B}" type="presParOf" srcId="{995A64CA-D535-49C0-8DA4-563AAD5C456A}" destId="{F4E6F579-81C4-4D4C-B68C-07A3D8E7033A}" srcOrd="3" destOrd="0" presId="urn:microsoft.com/office/officeart/2005/8/layout/venn1"/>
    <dgm:cxn modelId="{DC66CBC7-CC35-4F41-91EF-52231E755682}" type="presParOf" srcId="{995A64CA-D535-49C0-8DA4-563AAD5C456A}" destId="{273A8240-46E4-4E86-803C-150EE2BA182F}" srcOrd="4" destOrd="0" presId="urn:microsoft.com/office/officeart/2005/8/layout/venn1"/>
    <dgm:cxn modelId="{83A45655-8EAC-4049-9A81-0990EF7346F2}" type="presParOf" srcId="{995A64CA-D535-49C0-8DA4-563AAD5C456A}" destId="{B4874919-B3F4-4E6C-A574-3E5A4722F6B0}" srcOrd="5" destOrd="0" presId="urn:microsoft.com/office/officeart/2005/8/layout/venn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C51D7-0A6E-4FE6-86FD-0D9FF67F8C2C}">
      <dsp:nvSpPr>
        <dsp:cNvPr id="0" name=""/>
        <dsp:cNvSpPr/>
      </dsp:nvSpPr>
      <dsp:spPr>
        <a:xfrm rot="5400000">
          <a:off x="800143" y="1691345"/>
          <a:ext cx="722653" cy="821306"/>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95D3004-39FA-454E-B8ED-2436B37A8F73}">
      <dsp:nvSpPr>
        <dsp:cNvPr id="0" name=""/>
        <dsp:cNvSpPr/>
      </dsp:nvSpPr>
      <dsp:spPr>
        <a:xfrm>
          <a:off x="5686" y="702009"/>
          <a:ext cx="1628832" cy="777782"/>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Why</a:t>
          </a:r>
          <a:endParaRPr lang="en-US" sz="3200" kern="1200" dirty="0"/>
        </a:p>
      </dsp:txBody>
      <dsp:txXfrm>
        <a:off x="43661" y="739984"/>
        <a:ext cx="1552882" cy="701832"/>
      </dsp:txXfrm>
    </dsp:sp>
    <dsp:sp modelId="{93096C67-2774-4286-B54D-EF1BA48C747F}">
      <dsp:nvSpPr>
        <dsp:cNvPr id="0" name=""/>
        <dsp:cNvSpPr/>
      </dsp:nvSpPr>
      <dsp:spPr>
        <a:xfrm>
          <a:off x="1795851" y="471720"/>
          <a:ext cx="3737210" cy="1253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Quadruple Aim</a:t>
          </a:r>
          <a:endParaRPr lang="en-US" sz="2000" kern="1200" dirty="0"/>
        </a:p>
        <a:p>
          <a:pPr marL="228600" lvl="1" indent="-228600" algn="l" defTabSz="889000">
            <a:lnSpc>
              <a:spcPct val="90000"/>
            </a:lnSpc>
            <a:spcBef>
              <a:spcPct val="0"/>
            </a:spcBef>
            <a:spcAft>
              <a:spcPct val="15000"/>
            </a:spcAft>
            <a:buChar char="••"/>
          </a:pPr>
          <a:r>
            <a:rPr lang="en-US" sz="2000" kern="1200" dirty="0" smtClean="0"/>
            <a:t>Learning Health System</a:t>
          </a:r>
          <a:endParaRPr lang="en-US" sz="2000" kern="1200" dirty="0"/>
        </a:p>
      </dsp:txBody>
      <dsp:txXfrm>
        <a:off x="1795851" y="471720"/>
        <a:ext cx="3737210" cy="1253489"/>
      </dsp:txXfrm>
    </dsp:sp>
    <dsp:sp modelId="{B8999ACE-155E-4505-AEE3-15C4EC952328}">
      <dsp:nvSpPr>
        <dsp:cNvPr id="0" name=""/>
        <dsp:cNvSpPr/>
      </dsp:nvSpPr>
      <dsp:spPr>
        <a:xfrm rot="5400000">
          <a:off x="3028853" y="3041580"/>
          <a:ext cx="722653" cy="821306"/>
        </a:xfrm>
        <a:prstGeom prst="bentUpArrow">
          <a:avLst>
            <a:gd name="adj1" fmla="val 32840"/>
            <a:gd name="adj2" fmla="val 25000"/>
            <a:gd name="adj3" fmla="val 35780"/>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DC55B77-C681-40D3-9979-0F07CB56457C}">
      <dsp:nvSpPr>
        <dsp:cNvPr id="0" name=""/>
        <dsp:cNvSpPr/>
      </dsp:nvSpPr>
      <dsp:spPr>
        <a:xfrm>
          <a:off x="1795853" y="1964613"/>
          <a:ext cx="1628832" cy="777782"/>
        </a:xfrm>
        <a:prstGeom prst="roundRect">
          <a:avLst>
            <a:gd name="adj" fmla="val 16670"/>
          </a:avLst>
        </a:prstGeom>
        <a:gradFill rotWithShape="0">
          <a:gsLst>
            <a:gs pos="0">
              <a:schemeClr val="accent4">
                <a:hueOff val="-2184828"/>
                <a:satOff val="37500"/>
                <a:lumOff val="-9608"/>
                <a:alphaOff val="0"/>
                <a:shade val="51000"/>
                <a:satMod val="130000"/>
              </a:schemeClr>
            </a:gs>
            <a:gs pos="80000">
              <a:schemeClr val="accent4">
                <a:hueOff val="-2184828"/>
                <a:satOff val="37500"/>
                <a:lumOff val="-9608"/>
                <a:alphaOff val="0"/>
                <a:shade val="93000"/>
                <a:satMod val="130000"/>
              </a:schemeClr>
            </a:gs>
            <a:gs pos="100000">
              <a:schemeClr val="accent4">
                <a:hueOff val="-2184828"/>
                <a:satOff val="37500"/>
                <a:lumOff val="-960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What</a:t>
          </a:r>
          <a:endParaRPr lang="en-US" sz="3200" kern="1200" dirty="0"/>
        </a:p>
      </dsp:txBody>
      <dsp:txXfrm>
        <a:off x="1833828" y="2002588"/>
        <a:ext cx="1552882" cy="701832"/>
      </dsp:txXfrm>
    </dsp:sp>
    <dsp:sp modelId="{7542016D-E632-4CF3-81AE-F7943F294704}">
      <dsp:nvSpPr>
        <dsp:cNvPr id="0" name=""/>
        <dsp:cNvSpPr/>
      </dsp:nvSpPr>
      <dsp:spPr>
        <a:xfrm>
          <a:off x="3587329" y="1740673"/>
          <a:ext cx="3295818" cy="1253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Operational</a:t>
          </a:r>
          <a:endParaRPr lang="en-US" sz="2000" kern="1200" dirty="0"/>
        </a:p>
        <a:p>
          <a:pPr marL="228600" lvl="1" indent="-228600" algn="l" defTabSz="889000">
            <a:lnSpc>
              <a:spcPct val="90000"/>
            </a:lnSpc>
            <a:spcBef>
              <a:spcPct val="0"/>
            </a:spcBef>
            <a:spcAft>
              <a:spcPct val="15000"/>
            </a:spcAft>
            <a:buChar char="••"/>
          </a:pPr>
          <a:r>
            <a:rPr lang="en-US" sz="2000" kern="1200" dirty="0" smtClean="0"/>
            <a:t>Data Discovery</a:t>
          </a:r>
          <a:endParaRPr lang="en-US" sz="2000" kern="1200" dirty="0"/>
        </a:p>
        <a:p>
          <a:pPr marL="228600" lvl="1" indent="-228600" algn="l" defTabSz="889000">
            <a:lnSpc>
              <a:spcPct val="90000"/>
            </a:lnSpc>
            <a:spcBef>
              <a:spcPct val="0"/>
            </a:spcBef>
            <a:spcAft>
              <a:spcPct val="15000"/>
            </a:spcAft>
            <a:buChar char="••"/>
          </a:pPr>
          <a:r>
            <a:rPr lang="en-US" sz="2000" kern="1200" dirty="0" smtClean="0"/>
            <a:t>Research</a:t>
          </a:r>
          <a:endParaRPr lang="en-US" sz="2000" kern="1200" dirty="0"/>
        </a:p>
      </dsp:txBody>
      <dsp:txXfrm>
        <a:off x="3587329" y="1740673"/>
        <a:ext cx="3295818" cy="1253489"/>
      </dsp:txXfrm>
    </dsp:sp>
    <dsp:sp modelId="{E8EAF5FA-A2D3-4A6C-902A-9C4AC66B7743}">
      <dsp:nvSpPr>
        <dsp:cNvPr id="0" name=""/>
        <dsp:cNvSpPr/>
      </dsp:nvSpPr>
      <dsp:spPr>
        <a:xfrm>
          <a:off x="3910589" y="3308219"/>
          <a:ext cx="1628832" cy="777782"/>
        </a:xfrm>
        <a:prstGeom prst="roundRect">
          <a:avLst>
            <a:gd name="adj" fmla="val 16670"/>
          </a:avLst>
        </a:prstGeom>
        <a:gradFill rotWithShape="0">
          <a:gsLst>
            <a:gs pos="0">
              <a:schemeClr val="accent4">
                <a:hueOff val="-4369655"/>
                <a:satOff val="75000"/>
                <a:lumOff val="-19216"/>
                <a:alphaOff val="0"/>
                <a:shade val="51000"/>
                <a:satMod val="130000"/>
              </a:schemeClr>
            </a:gs>
            <a:gs pos="80000">
              <a:schemeClr val="accent4">
                <a:hueOff val="-4369655"/>
                <a:satOff val="75000"/>
                <a:lumOff val="-19216"/>
                <a:alphaOff val="0"/>
                <a:shade val="93000"/>
                <a:satMod val="130000"/>
              </a:schemeClr>
            </a:gs>
            <a:gs pos="100000">
              <a:schemeClr val="accent4">
                <a:hueOff val="-4369655"/>
                <a:satOff val="75000"/>
                <a:lumOff val="-1921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How</a:t>
          </a:r>
          <a:endParaRPr lang="en-US" sz="3200" kern="1200" dirty="0"/>
        </a:p>
      </dsp:txBody>
      <dsp:txXfrm>
        <a:off x="3948564" y="3346194"/>
        <a:ext cx="1552882" cy="701832"/>
      </dsp:txXfrm>
    </dsp:sp>
    <dsp:sp modelId="{93DCB80C-0E73-406E-AC73-888CFA6323F3}">
      <dsp:nvSpPr>
        <dsp:cNvPr id="0" name=""/>
        <dsp:cNvSpPr/>
      </dsp:nvSpPr>
      <dsp:spPr>
        <a:xfrm>
          <a:off x="5632174" y="3084285"/>
          <a:ext cx="3031008" cy="1253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Data Science Lab</a:t>
          </a:r>
          <a:endParaRPr lang="en-US" sz="2000" kern="1200" dirty="0"/>
        </a:p>
        <a:p>
          <a:pPr marL="228600" lvl="1" indent="-228600" algn="l" defTabSz="889000">
            <a:lnSpc>
              <a:spcPct val="90000"/>
            </a:lnSpc>
            <a:spcBef>
              <a:spcPct val="0"/>
            </a:spcBef>
            <a:spcAft>
              <a:spcPct val="15000"/>
            </a:spcAft>
            <a:buChar char="••"/>
          </a:pPr>
          <a:r>
            <a:rPr lang="en-US" sz="2000" kern="1200" dirty="0" smtClean="0"/>
            <a:t>Analytic Workbench</a:t>
          </a:r>
          <a:endParaRPr lang="en-US" sz="2000" kern="1200" dirty="0"/>
        </a:p>
        <a:p>
          <a:pPr marL="228600" lvl="1" indent="-228600" algn="l" defTabSz="889000">
            <a:lnSpc>
              <a:spcPct val="90000"/>
            </a:lnSpc>
            <a:spcBef>
              <a:spcPct val="0"/>
            </a:spcBef>
            <a:spcAft>
              <a:spcPct val="15000"/>
            </a:spcAft>
            <a:buChar char="••"/>
          </a:pPr>
          <a:r>
            <a:rPr lang="en-US" sz="2000" kern="1200" dirty="0" smtClean="0"/>
            <a:t>Information Portal</a:t>
          </a:r>
          <a:endParaRPr lang="en-US" sz="2000" kern="1200" dirty="0"/>
        </a:p>
      </dsp:txBody>
      <dsp:txXfrm>
        <a:off x="5632174" y="3084285"/>
        <a:ext cx="3031008" cy="12534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0D410-5CD0-46DE-9A39-977D1AF43FA7}">
      <dsp:nvSpPr>
        <dsp:cNvPr id="0" name=""/>
        <dsp:cNvSpPr/>
      </dsp:nvSpPr>
      <dsp:spPr>
        <a:xfrm>
          <a:off x="657406" y="274179"/>
          <a:ext cx="1805785" cy="1805785"/>
        </a:xfrm>
        <a:prstGeom prst="ellipse">
          <a:avLst/>
        </a:prstGeom>
        <a:solidFill>
          <a:schemeClr val="accent4">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933700">
            <a:lnSpc>
              <a:spcPct val="90000"/>
            </a:lnSpc>
            <a:spcBef>
              <a:spcPct val="0"/>
            </a:spcBef>
            <a:spcAft>
              <a:spcPct val="35000"/>
            </a:spcAft>
          </a:pPr>
          <a:endParaRPr lang="en-US" sz="6600" b="1" kern="1200" dirty="0">
            <a:effectLst/>
          </a:endParaRPr>
        </a:p>
      </dsp:txBody>
      <dsp:txXfrm>
        <a:off x="898177" y="590191"/>
        <a:ext cx="1324242" cy="812603"/>
      </dsp:txXfrm>
    </dsp:sp>
    <dsp:sp modelId="{BA23E861-355A-453A-BD32-9446CB47EEDF}">
      <dsp:nvSpPr>
        <dsp:cNvPr id="0" name=""/>
        <dsp:cNvSpPr/>
      </dsp:nvSpPr>
      <dsp:spPr>
        <a:xfrm>
          <a:off x="1326451" y="1302907"/>
          <a:ext cx="1782508" cy="1752640"/>
        </a:xfrm>
        <a:prstGeom prst="ellipse">
          <a:avLst/>
        </a:prstGeom>
        <a:solidFill>
          <a:schemeClr val="accent3">
            <a:alpha val="50000"/>
            <a:hueOff val="5767684"/>
            <a:satOff val="-6795"/>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1871602" y="1755673"/>
        <a:ext cx="1069505" cy="963952"/>
      </dsp:txXfrm>
    </dsp:sp>
    <dsp:sp modelId="{273A8240-46E4-4E86-803C-150EE2BA182F}">
      <dsp:nvSpPr>
        <dsp:cNvPr id="0" name=""/>
        <dsp:cNvSpPr/>
      </dsp:nvSpPr>
      <dsp:spPr>
        <a:xfrm>
          <a:off x="5819" y="1402794"/>
          <a:ext cx="1805785" cy="180578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200400">
            <a:lnSpc>
              <a:spcPct val="90000"/>
            </a:lnSpc>
            <a:spcBef>
              <a:spcPct val="0"/>
            </a:spcBef>
            <a:spcAft>
              <a:spcPct val="35000"/>
            </a:spcAft>
          </a:pPr>
          <a:endParaRPr lang="en-US" sz="7200" b="1" kern="1200" dirty="0"/>
        </a:p>
      </dsp:txBody>
      <dsp:txXfrm>
        <a:off x="175863" y="1869289"/>
        <a:ext cx="1083471" cy="99318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MS PGothic" pitchFamily="34" charset="-128"/>
              </a:defRPr>
            </a:lvl1pPr>
          </a:lstStyle>
          <a:p>
            <a:pPr>
              <a:defRPr/>
            </a:pPr>
            <a:fld id="{65273F01-656A-4CCE-99BA-507A66A9DFFE}" type="datetimeFigureOut">
              <a:rPr lang="en-US" altLang="en-US"/>
              <a:pPr>
                <a:defRPr/>
              </a:pPr>
              <a:t>6/14/2017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MS PGothic" pitchFamily="34" charset="-128"/>
              </a:defRPr>
            </a:lvl1pPr>
          </a:lstStyle>
          <a:p>
            <a:pPr>
              <a:defRPr/>
            </a:pPr>
            <a:fld id="{4FFC06A5-BAA1-43A1-9A36-BEB8041947E7}" type="slidenum">
              <a:rPr lang="en-US" altLang="en-US"/>
              <a:pPr>
                <a:defRPr/>
              </a:pPr>
              <a:t>‹#›</a:t>
            </a:fld>
            <a:endParaRPr lang="en-US" altLang="en-US"/>
          </a:p>
        </p:txBody>
      </p:sp>
    </p:spTree>
    <p:extLst>
      <p:ext uri="{BB962C8B-B14F-4D97-AF65-F5344CB8AC3E}">
        <p14:creationId xmlns:p14="http://schemas.microsoft.com/office/powerpoint/2010/main" val="737149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MS PGothic" pitchFamily="34" charset="-128"/>
                <a:cs typeface="Arial" pitchFamily="34" charset="0"/>
              </a:defRPr>
            </a:lvl1pPr>
          </a:lstStyle>
          <a:p>
            <a:pPr>
              <a:defRPr/>
            </a:pPr>
            <a:fld id="{504AA9C9-808F-413D-B1FE-1890C4F6477F}" type="datetimeFigureOut">
              <a:rPr lang="en-US" altLang="en-US"/>
              <a:pPr>
                <a:defRPr/>
              </a:pPr>
              <a:t>6/14/2017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MS PGothic" pitchFamily="34" charset="-128"/>
                <a:cs typeface="Arial" pitchFamily="34" charset="0"/>
              </a:defRPr>
            </a:lvl1pPr>
          </a:lstStyle>
          <a:p>
            <a:pPr>
              <a:defRPr/>
            </a:pPr>
            <a:fld id="{2226E4AD-130D-4938-89CC-B53A911AAA32}" type="slidenum">
              <a:rPr lang="en-US" altLang="en-US"/>
              <a:pPr>
                <a:defRPr/>
              </a:pPr>
              <a:t>‹#›</a:t>
            </a:fld>
            <a:endParaRPr lang="en-US" altLang="en-US"/>
          </a:p>
        </p:txBody>
      </p:sp>
    </p:spTree>
    <p:extLst>
      <p:ext uri="{BB962C8B-B14F-4D97-AF65-F5344CB8AC3E}">
        <p14:creationId xmlns:p14="http://schemas.microsoft.com/office/powerpoint/2010/main" val="305342835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archdatamanagement.techtarget.com/definition/dat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77ABF5E-5923-4F09-AA17-A2EF7110D32B}" type="slidenum">
              <a:rPr lang="en-US" altLang="en-US"/>
              <a:pPr/>
              <a:t>6</a:t>
            </a:fld>
            <a:endParaRPr lang="en-US" altLang="en-US"/>
          </a:p>
        </p:txBody>
      </p:sp>
    </p:spTree>
    <p:extLst>
      <p:ext uri="{BB962C8B-B14F-4D97-AF65-F5344CB8AC3E}">
        <p14:creationId xmlns:p14="http://schemas.microsoft.com/office/powerpoint/2010/main" val="153429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Visual cues give us an overall sense of what needs attention.</a:t>
            </a:r>
          </a:p>
          <a:p>
            <a:r>
              <a:rPr lang="en-US" sz="1400" b="1" dirty="0"/>
              <a:t>DoD Data Quality Instruction</a:t>
            </a:r>
            <a:endParaRPr lang="en-US" sz="1400" dirty="0"/>
          </a:p>
          <a:p>
            <a:r>
              <a:rPr lang="en-US" sz="1400" dirty="0"/>
              <a:t>From </a:t>
            </a:r>
            <a:r>
              <a:rPr lang="en-US" sz="1400" dirty="0" err="1"/>
              <a:t>DoDI</a:t>
            </a:r>
            <a:r>
              <a:rPr lang="en-US" sz="1400" dirty="0"/>
              <a:t> 6040.40:  Each MTF will establish and operate its DQMC Program in accordance with this policy and its respective MILDEP or NCR MD supplemental policy to provide the internal structure to meet the DQMC performance metrics for data accuracy, completeness, and timeliness, and to assure uniformity and standardization [consistency] of information across the MHS.</a:t>
            </a:r>
          </a:p>
          <a:p>
            <a:endParaRPr lang="en-US" sz="1400" dirty="0"/>
          </a:p>
          <a:p>
            <a:pPr>
              <a:defRPr/>
            </a:pPr>
            <a:r>
              <a:rPr lang="en-US" sz="1800" b="1" dirty="0"/>
              <a:t>IT and Data Quality</a:t>
            </a:r>
          </a:p>
          <a:p>
            <a:pPr>
              <a:defRPr/>
            </a:pPr>
            <a:r>
              <a:rPr lang="en-US" sz="1800" dirty="0"/>
              <a:t>Typically, Data Quality is viewed as an IT problem ...</a:t>
            </a:r>
          </a:p>
          <a:p>
            <a:pPr lvl="1" eaLnBrk="1" hangingPunct="1">
              <a:defRPr/>
            </a:pPr>
            <a:r>
              <a:rPr lang="en-US" dirty="0"/>
              <a:t>Some of our problems with data quality can be attributed to problems with IT</a:t>
            </a:r>
          </a:p>
          <a:p>
            <a:pPr lvl="1" eaLnBrk="1" hangingPunct="1">
              <a:defRPr/>
            </a:pPr>
            <a:r>
              <a:rPr lang="en-US" dirty="0"/>
              <a:t>Examples:</a:t>
            </a:r>
          </a:p>
          <a:p>
            <a:pPr lvl="2" eaLnBrk="1" hangingPunct="1">
              <a:defRPr/>
            </a:pPr>
            <a:r>
              <a:rPr lang="en-US" sz="1800" dirty="0"/>
              <a:t>Errors in transmission of data</a:t>
            </a:r>
          </a:p>
          <a:p>
            <a:pPr lvl="2" eaLnBrk="1" hangingPunct="1">
              <a:defRPr/>
            </a:pPr>
            <a:r>
              <a:rPr lang="en-US" sz="1800" dirty="0"/>
              <a:t>Errors in processing data</a:t>
            </a:r>
          </a:p>
          <a:p>
            <a:pPr lvl="2" eaLnBrk="1" hangingPunct="1">
              <a:defRPr/>
            </a:pPr>
            <a:r>
              <a:rPr lang="en-US" sz="1800" dirty="0"/>
              <a:t>Unsynchronized databases</a:t>
            </a:r>
          </a:p>
          <a:p>
            <a:pPr marL="56236">
              <a:defRPr/>
            </a:pPr>
            <a:r>
              <a:rPr lang="en-US" sz="1800" dirty="0"/>
              <a:t>But …</a:t>
            </a:r>
          </a:p>
          <a:p>
            <a:pPr lvl="1" eaLnBrk="1" hangingPunct="1">
              <a:defRPr/>
            </a:pPr>
            <a:r>
              <a:rPr lang="en-US" dirty="0"/>
              <a:t>The most difficult problems we face with data quality are not directly attributable to IT, nor readily fixed by IT solutions</a:t>
            </a:r>
          </a:p>
          <a:p>
            <a:endParaRPr lang="en-US" sz="1400" dirty="0"/>
          </a:p>
          <a:p>
            <a:pPr>
              <a:defRPr/>
            </a:pPr>
            <a:r>
              <a:rPr lang="en-US" sz="1400" b="1" dirty="0"/>
              <a:t>Business Practices and Data Quality</a:t>
            </a:r>
          </a:p>
          <a:p>
            <a:pPr>
              <a:defRPr/>
            </a:pPr>
            <a:r>
              <a:rPr lang="en-US" sz="1400" dirty="0"/>
              <a:t>A few examples of Business practices affecting data quality:</a:t>
            </a:r>
          </a:p>
          <a:p>
            <a:pPr eaLnBrk="1" hangingPunct="1">
              <a:defRPr/>
            </a:pPr>
            <a:r>
              <a:rPr lang="en-US" sz="1400" dirty="0"/>
              <a:t>Lack of standardized business rules and policies</a:t>
            </a:r>
          </a:p>
          <a:p>
            <a:pPr eaLnBrk="1" hangingPunct="1">
              <a:defRPr/>
            </a:pPr>
            <a:r>
              <a:rPr lang="en-US" sz="1400" dirty="0"/>
              <a:t>Inconsistent choices of codes, weights and algorithms</a:t>
            </a:r>
          </a:p>
          <a:p>
            <a:pPr eaLnBrk="1" hangingPunct="1">
              <a:defRPr/>
            </a:pPr>
            <a:r>
              <a:rPr lang="en-US" sz="1400" dirty="0"/>
              <a:t>Lack of adequate training and education</a:t>
            </a:r>
          </a:p>
          <a:p>
            <a:pPr eaLnBrk="1" hangingPunct="1">
              <a:defRPr/>
            </a:pPr>
            <a:r>
              <a:rPr lang="en-US" sz="1400" dirty="0"/>
              <a:t>Lack of adequate local data quality assurance</a:t>
            </a:r>
          </a:p>
          <a:p>
            <a:pPr eaLnBrk="1" hangingPunct="1">
              <a:defRPr/>
            </a:pPr>
            <a:r>
              <a:rPr lang="en-US" sz="1400" dirty="0"/>
              <a:t>Failure to set and enforce tough performance expectations about data quality</a:t>
            </a:r>
          </a:p>
          <a:p>
            <a:endParaRPr lang="en-US" sz="1400" dirty="0"/>
          </a:p>
          <a:p>
            <a:endParaRPr lang="en-US" dirty="0"/>
          </a:p>
        </p:txBody>
      </p:sp>
      <p:sp>
        <p:nvSpPr>
          <p:cNvPr id="4" name="Slide Number Placeholder 3"/>
          <p:cNvSpPr>
            <a:spLocks noGrp="1"/>
          </p:cNvSpPr>
          <p:nvPr>
            <p:ph type="sldNum" sz="quarter" idx="10"/>
          </p:nvPr>
        </p:nvSpPr>
        <p:spPr/>
        <p:txBody>
          <a:bodyPr/>
          <a:lstStyle/>
          <a:p>
            <a:pPr>
              <a:defRPr/>
            </a:pPr>
            <a:fld id="{499FA8C0-E4AE-4961-83E7-75DCF0F60A42}" type="slidenum">
              <a:rPr lang="en-US" altLang="en-US" smtClean="0"/>
              <a:pPr>
                <a:defRPr/>
              </a:pPr>
              <a:t>31</a:t>
            </a:fld>
            <a:endParaRPr lang="en-US" altLang="en-US"/>
          </a:p>
        </p:txBody>
      </p:sp>
    </p:spTree>
    <p:extLst>
      <p:ext uri="{BB962C8B-B14F-4D97-AF65-F5344CB8AC3E}">
        <p14:creationId xmlns:p14="http://schemas.microsoft.com/office/powerpoint/2010/main" val="4157255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 expected to read this barber pole chart.  Refer to 11 x 17 handout.</a:t>
            </a:r>
          </a:p>
          <a:p>
            <a:endParaRPr lang="en-US" altLang="en-US" dirty="0"/>
          </a:p>
          <a:p>
            <a:r>
              <a:rPr lang="en-US" altLang="en-US" dirty="0"/>
              <a:t>Would someone help me pass these out?</a:t>
            </a:r>
          </a:p>
          <a:p>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2CE3FF9-4691-4EB7-8AD3-77DF84AA1E67}" type="slidenum">
              <a:rPr lang="en-US" altLang="en-US" smtClean="0"/>
              <a:pPr>
                <a:spcBef>
                  <a:spcPct val="0"/>
                </a:spcBef>
              </a:pPr>
              <a:t>32</a:t>
            </a:fld>
            <a:endParaRPr lang="en-US" altLang="en-US"/>
          </a:p>
        </p:txBody>
      </p:sp>
    </p:spTree>
    <p:extLst>
      <p:ext uri="{BB962C8B-B14F-4D97-AF65-F5344CB8AC3E}">
        <p14:creationId xmlns:p14="http://schemas.microsoft.com/office/powerpoint/2010/main" val="263622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of course need to have other items measured because</a:t>
            </a:r>
            <a:r>
              <a:rPr lang="en-US" baseline="0" dirty="0"/>
              <a:t> the event or transfer triggers will be different in the new system.</a:t>
            </a:r>
            <a:endParaRPr lang="en-US" dirty="0"/>
          </a:p>
        </p:txBody>
      </p:sp>
      <p:sp>
        <p:nvSpPr>
          <p:cNvPr id="4" name="Slide Number Placeholder 3"/>
          <p:cNvSpPr>
            <a:spLocks noGrp="1"/>
          </p:cNvSpPr>
          <p:nvPr>
            <p:ph type="sldNum" sz="quarter" idx="10"/>
          </p:nvPr>
        </p:nvSpPr>
        <p:spPr/>
        <p:txBody>
          <a:bodyPr/>
          <a:lstStyle/>
          <a:p>
            <a:pPr>
              <a:defRPr/>
            </a:pPr>
            <a:fld id="{499FA8C0-E4AE-4961-83E7-75DCF0F60A42}" type="slidenum">
              <a:rPr lang="en-US" altLang="en-US" smtClean="0"/>
              <a:pPr>
                <a:defRPr/>
              </a:pPr>
              <a:t>33</a:t>
            </a:fld>
            <a:endParaRPr lang="en-US" altLang="en-US"/>
          </a:p>
        </p:txBody>
      </p:sp>
    </p:spTree>
    <p:extLst>
      <p:ext uri="{BB962C8B-B14F-4D97-AF65-F5344CB8AC3E}">
        <p14:creationId xmlns:p14="http://schemas.microsoft.com/office/powerpoint/2010/main" val="285418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Purpose</a:t>
            </a:r>
          </a:p>
          <a:p>
            <a:endParaRPr lang="en-US" dirty="0" smtClean="0"/>
          </a:p>
          <a:p>
            <a:r>
              <a:rPr lang="en-US" dirty="0" smtClean="0"/>
              <a:t>Goals:</a:t>
            </a:r>
          </a:p>
          <a:p>
            <a:endParaRPr lang="en-US" dirty="0" smtClean="0"/>
          </a:p>
          <a:p>
            <a:r>
              <a:rPr lang="en-US" dirty="0" smtClean="0"/>
              <a:t>So, As we transition</a:t>
            </a:r>
            <a:r>
              <a:rPr lang="en-US" baseline="0" dirty="0" smtClean="0"/>
              <a:t> to MHS GENESIS , where’s the comparable function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34</a:t>
            </a:fld>
            <a:endParaRPr lang="en-US" dirty="0"/>
          </a:p>
        </p:txBody>
      </p:sp>
    </p:spTree>
    <p:extLst>
      <p:ext uri="{BB962C8B-B14F-4D97-AF65-F5344CB8AC3E}">
        <p14:creationId xmlns:p14="http://schemas.microsoft.com/office/powerpoint/2010/main" val="225560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Purpose</a:t>
            </a:r>
          </a:p>
          <a:p>
            <a:endParaRPr lang="en-US" dirty="0" smtClean="0"/>
          </a:p>
          <a:p>
            <a:r>
              <a:rPr lang="en-US" dirty="0" smtClean="0"/>
              <a:t>Goals:</a:t>
            </a:r>
          </a:p>
          <a:p>
            <a:endParaRPr lang="en-US" dirty="0" smtClean="0"/>
          </a:p>
          <a:p>
            <a:r>
              <a:rPr lang="en-US" dirty="0" smtClean="0"/>
              <a:t>So, As we transition</a:t>
            </a:r>
            <a:r>
              <a:rPr lang="en-US" baseline="0" dirty="0" smtClean="0"/>
              <a:t> to MHS GENESIS , where’s the comparable function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35</a:t>
            </a:fld>
            <a:endParaRPr lang="en-US" dirty="0"/>
          </a:p>
        </p:txBody>
      </p:sp>
    </p:spTree>
    <p:extLst>
      <p:ext uri="{BB962C8B-B14F-4D97-AF65-F5344CB8AC3E}">
        <p14:creationId xmlns:p14="http://schemas.microsoft.com/office/powerpoint/2010/main" val="2255605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a:t>
            </a:r>
            <a:r>
              <a:rPr lang="en-US" baseline="0" dirty="0"/>
              <a:t> from Dr Toney’s way forward???   Doug Felton to confirm</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36</a:t>
            </a:fld>
            <a:endParaRPr lang="en-US" dirty="0"/>
          </a:p>
        </p:txBody>
      </p:sp>
    </p:spTree>
    <p:extLst>
      <p:ext uri="{BB962C8B-B14F-4D97-AF65-F5344CB8AC3E}">
        <p14:creationId xmlns:p14="http://schemas.microsoft.com/office/powerpoint/2010/main" val="1928522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Monica’s </a:t>
            </a:r>
            <a:r>
              <a:rPr lang="en-US" dirty="0" smtClean="0"/>
              <a:t>error?  </a:t>
            </a:r>
            <a:r>
              <a:rPr lang="en-US" dirty="0"/>
              <a:t>---- These</a:t>
            </a:r>
            <a:r>
              <a:rPr lang="en-US" baseline="0" dirty="0"/>
              <a:t> should be 2016  CDT codes and 2017 CDT codes  I believe --- Monica needs to confirm.  </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38</a:t>
            </a:fld>
            <a:endParaRPr lang="en-US" dirty="0"/>
          </a:p>
        </p:txBody>
      </p:sp>
    </p:spTree>
    <p:extLst>
      <p:ext uri="{BB962C8B-B14F-4D97-AF65-F5344CB8AC3E}">
        <p14:creationId xmlns:p14="http://schemas.microsoft.com/office/powerpoint/2010/main" val="119863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We’ve identified the problem </a:t>
            </a:r>
          </a:p>
          <a:p>
            <a:r>
              <a:rPr lang="en-US" dirty="0"/>
              <a:t>We’re on a journey</a:t>
            </a:r>
            <a:r>
              <a:rPr lang="en-US" baseline="0" dirty="0"/>
              <a:t> to </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39</a:t>
            </a:fld>
            <a:endParaRPr lang="en-US" dirty="0"/>
          </a:p>
        </p:txBody>
      </p:sp>
    </p:spTree>
    <p:extLst>
      <p:ext uri="{BB962C8B-B14F-4D97-AF65-F5344CB8AC3E}">
        <p14:creationId xmlns:p14="http://schemas.microsoft.com/office/powerpoint/2010/main" val="1623066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140  in AIR Force,  32 in Army, 2 in NCR,  26 in Navy   x on</a:t>
            </a:r>
            <a:r>
              <a:rPr lang="en-US" baseline="0" dirty="0"/>
              <a:t> average of 3-5  other people per site who are also involved in the MHS Data Quality Management Control Program   </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40</a:t>
            </a:fld>
            <a:endParaRPr lang="en-US" dirty="0"/>
          </a:p>
        </p:txBody>
      </p:sp>
    </p:spTree>
    <p:extLst>
      <p:ext uri="{BB962C8B-B14F-4D97-AF65-F5344CB8AC3E}">
        <p14:creationId xmlns:p14="http://schemas.microsoft.com/office/powerpoint/2010/main" val="1668140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140  in AIR Force,  32 in Army, 2 in NCR,  26 in Navy   x on</a:t>
            </a:r>
            <a:r>
              <a:rPr lang="en-US" baseline="0" dirty="0"/>
              <a:t> average of 3-5  other people per site who are also involved in the MHS Data Quality Management Control Program   </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41</a:t>
            </a:fld>
            <a:endParaRPr lang="en-US" dirty="0"/>
          </a:p>
        </p:txBody>
      </p:sp>
    </p:spTree>
    <p:extLst>
      <p:ext uri="{BB962C8B-B14F-4D97-AF65-F5344CB8AC3E}">
        <p14:creationId xmlns:p14="http://schemas.microsoft.com/office/powerpoint/2010/main" val="339066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9B7F8D-BCDA-421B-8B7A-89440EFC952F}" type="slidenum">
              <a:rPr lang="en-US" altLang="en-US"/>
              <a:pPr/>
              <a:t>13</a:t>
            </a:fld>
            <a:endParaRPr lang="en-US" altLang="en-US"/>
          </a:p>
        </p:txBody>
      </p:sp>
    </p:spTree>
    <p:extLst>
      <p:ext uri="{BB962C8B-B14F-4D97-AF65-F5344CB8AC3E}">
        <p14:creationId xmlns:p14="http://schemas.microsoft.com/office/powerpoint/2010/main" val="2164865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140  in AIR Force,  32 in Army, 2 in NCR,  26 in Navy   x on</a:t>
            </a:r>
            <a:r>
              <a:rPr lang="en-US" baseline="0" dirty="0"/>
              <a:t> average of 3-5  other people per site who are also involved in the MHS Data Quality Management Control Program   </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42</a:t>
            </a:fld>
            <a:endParaRPr lang="en-US" dirty="0"/>
          </a:p>
        </p:txBody>
      </p:sp>
    </p:spTree>
    <p:extLst>
      <p:ext uri="{BB962C8B-B14F-4D97-AF65-F5344CB8AC3E}">
        <p14:creationId xmlns:p14="http://schemas.microsoft.com/office/powerpoint/2010/main" val="339066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43</a:t>
            </a:fld>
            <a:endParaRPr lang="en-US" dirty="0"/>
          </a:p>
        </p:txBody>
      </p:sp>
    </p:spTree>
    <p:extLst>
      <p:ext uri="{BB962C8B-B14F-4D97-AF65-F5344CB8AC3E}">
        <p14:creationId xmlns:p14="http://schemas.microsoft.com/office/powerpoint/2010/main" val="581131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44</a:t>
            </a:fld>
            <a:endParaRPr lang="en-US" dirty="0"/>
          </a:p>
        </p:txBody>
      </p:sp>
    </p:spTree>
    <p:extLst>
      <p:ext uri="{BB962C8B-B14F-4D97-AF65-F5344CB8AC3E}">
        <p14:creationId xmlns:p14="http://schemas.microsoft.com/office/powerpoint/2010/main" val="246600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Cerner, we believe analytics and reporting a multi-dimensional strategy that functions best when all data is hosted and accessible from a single unified data platform, scalable from a department to community level and capable of ingesting external data. </a:t>
            </a:r>
          </a:p>
          <a:p>
            <a:endParaRPr lang="en-US" baseline="0" dirty="0"/>
          </a:p>
          <a:p>
            <a:r>
              <a:rPr lang="en-US" baseline="0" dirty="0"/>
              <a:t>By having this unified data platform, solutions can leverage the same data and insights can be shared across all solutions– allowing you to have a single, unified analytics and reporting strategy instead of a </a:t>
            </a:r>
            <a:r>
              <a:rPr lang="en-US" baseline="0" dirty="0" err="1"/>
              <a:t>siloed</a:t>
            </a:r>
            <a:r>
              <a:rPr lang="en-US" baseline="0" dirty="0"/>
              <a:t>, fragmented approach. </a:t>
            </a:r>
          </a:p>
          <a:p>
            <a:endParaRPr lang="en-US" baseline="0" dirty="0"/>
          </a:p>
          <a:p>
            <a:r>
              <a:rPr lang="en-US" baseline="0" dirty="0"/>
              <a:t>When layered with…. </a:t>
            </a:r>
          </a:p>
          <a:p>
            <a:pPr marL="171450" indent="-171450">
              <a:buFont typeface="Arial" panose="020B0604020202020204" pitchFamily="34" charset="0"/>
              <a:buChar char="•"/>
            </a:pPr>
            <a:r>
              <a:rPr lang="en-US" baseline="0" dirty="0"/>
              <a:t>Analytic tools that allow your organization to visualize the data</a:t>
            </a:r>
          </a:p>
          <a:p>
            <a:pPr marL="171450" indent="-171450">
              <a:buFont typeface="Arial" panose="020B0604020202020204" pitchFamily="34" charset="0"/>
              <a:buChar char="•"/>
            </a:pPr>
            <a:r>
              <a:rPr lang="en-US" baseline="0" dirty="0"/>
              <a:t>Embedded workflow capabilities that push vital information to users in the context of what they do every day </a:t>
            </a:r>
          </a:p>
          <a:p>
            <a:pPr marL="171450" indent="-171450">
              <a:buFont typeface="Arial" panose="020B0604020202020204" pitchFamily="34" charset="0"/>
              <a:buChar char="•"/>
            </a:pPr>
            <a:r>
              <a:rPr lang="en-US" baseline="0" dirty="0"/>
              <a:t>Self-service capabilities that empower your organization to answer their own analytic questions and control their data </a:t>
            </a:r>
          </a:p>
          <a:p>
            <a:pPr marL="171450" indent="-171450">
              <a:buFont typeface="Arial" panose="020B0604020202020204" pitchFamily="34" charset="0"/>
              <a:buChar char="•"/>
            </a:pPr>
            <a:r>
              <a:rPr lang="en-US" dirty="0"/>
              <a:t>And</a:t>
            </a:r>
            <a:r>
              <a:rPr lang="en-US" baseline="0" dirty="0"/>
              <a:t> complementary services that offer your organization assistance in determining the best strategy and implementation assistance </a:t>
            </a:r>
          </a:p>
          <a:p>
            <a:r>
              <a:rPr lang="en-US" baseline="0" dirty="0"/>
              <a:t>… we feel organizations can be most successful.</a:t>
            </a:r>
          </a:p>
          <a:p>
            <a:endParaRPr lang="en-US" baseline="0" dirty="0"/>
          </a:p>
          <a:p>
            <a:r>
              <a:rPr lang="en-US" i="1" baseline="0" dirty="0"/>
              <a:t>Disclaimer: We have already started down the path of moving several of our solutions to the unified data platform (HealtheIntent</a:t>
            </a:r>
            <a:r>
              <a:rPr lang="en-US" i="1" baseline="30000" dirty="0"/>
              <a:t>SM</a:t>
            </a:r>
            <a:r>
              <a:rPr lang="en-US" i="1" baseline="0" dirty="0"/>
              <a:t>) and plan to continue to do so. </a:t>
            </a:r>
          </a:p>
        </p:txBody>
      </p:sp>
      <p:sp>
        <p:nvSpPr>
          <p:cNvPr id="4" name="Footer Placeholder 3"/>
          <p:cNvSpPr>
            <a:spLocks noGrp="1"/>
          </p:cNvSpPr>
          <p:nvPr>
            <p:ph type="ftr" sz="quarter" idx="10"/>
          </p:nvPr>
        </p:nvSpPr>
        <p:spPr/>
        <p:txBody>
          <a:bodyPr/>
          <a:lstStyle/>
          <a:p>
            <a:pPr fontAlgn="base">
              <a:spcBef>
                <a:spcPct val="0"/>
              </a:spcBef>
              <a:spcAft>
                <a:spcPct val="0"/>
              </a:spcAft>
              <a:defRPr/>
            </a:pPr>
            <a:endParaRPr lang="en-US" b="1">
              <a:solidFill>
                <a:prstClr val="black"/>
              </a:solidFill>
              <a:latin typeface="Arial" pitchFamily="34" charset="0"/>
              <a:ea typeface="ＭＳ Ｐゴシック" pitchFamily="34" charset="-128"/>
            </a:endParaRPr>
          </a:p>
        </p:txBody>
      </p:sp>
      <p:sp>
        <p:nvSpPr>
          <p:cNvPr id="5" name="Slide Number Placeholder 4"/>
          <p:cNvSpPr>
            <a:spLocks noGrp="1"/>
          </p:cNvSpPr>
          <p:nvPr>
            <p:ph type="sldNum" sz="quarter" idx="11"/>
          </p:nvPr>
        </p:nvSpPr>
        <p:spPr/>
        <p:txBody>
          <a:bodyPr/>
          <a:lstStyle/>
          <a:p>
            <a:pPr fontAlgn="base">
              <a:spcBef>
                <a:spcPct val="0"/>
              </a:spcBef>
              <a:spcAft>
                <a:spcPct val="0"/>
              </a:spcAft>
              <a:defRPr/>
            </a:pPr>
            <a:fld id="{CFFD62D3-BB65-47B7-B482-3500296D899C}" type="slidenum">
              <a:rPr lang="en-US" b="1" smtClean="0">
                <a:solidFill>
                  <a:prstClr val="black"/>
                </a:solidFill>
                <a:latin typeface="Arial" pitchFamily="34" charset="0"/>
                <a:ea typeface="ＭＳ Ｐゴシック" pitchFamily="34" charset="-128"/>
              </a:rPr>
              <a:pPr fontAlgn="base">
                <a:spcBef>
                  <a:spcPct val="0"/>
                </a:spcBef>
                <a:spcAft>
                  <a:spcPct val="0"/>
                </a:spcAft>
                <a:defRPr/>
              </a:pPr>
              <a:t>53</a:t>
            </a:fld>
            <a:endParaRPr lang="en-US" b="1">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23680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Cerner can help meet the needs of operational users by helping answer key questions and address analytic focus areas that are top-of-mind for many in the industry. </a:t>
            </a:r>
          </a:p>
        </p:txBody>
      </p:sp>
      <p:sp>
        <p:nvSpPr>
          <p:cNvPr id="4" name="Footer Placeholder 3"/>
          <p:cNvSpPr>
            <a:spLocks noGrp="1"/>
          </p:cNvSpPr>
          <p:nvPr>
            <p:ph type="ftr" sz="quarter" idx="10"/>
          </p:nvPr>
        </p:nvSpPr>
        <p:spPr/>
        <p:txBody>
          <a:bodyPr/>
          <a:lstStyle/>
          <a:p>
            <a:pPr fontAlgn="base">
              <a:spcBef>
                <a:spcPct val="0"/>
              </a:spcBef>
              <a:spcAft>
                <a:spcPct val="0"/>
              </a:spcAft>
              <a:defRPr/>
            </a:pPr>
            <a:endParaRPr lang="en-US" b="1">
              <a:solidFill>
                <a:prstClr val="black"/>
              </a:solidFill>
              <a:latin typeface="Arial" pitchFamily="34" charset="0"/>
              <a:ea typeface="ＭＳ Ｐゴシック" pitchFamily="34" charset="-128"/>
            </a:endParaRPr>
          </a:p>
        </p:txBody>
      </p:sp>
      <p:sp>
        <p:nvSpPr>
          <p:cNvPr id="5" name="Slide Number Placeholder 4"/>
          <p:cNvSpPr>
            <a:spLocks noGrp="1"/>
          </p:cNvSpPr>
          <p:nvPr>
            <p:ph type="sldNum" sz="quarter" idx="11"/>
          </p:nvPr>
        </p:nvSpPr>
        <p:spPr/>
        <p:txBody>
          <a:bodyPr/>
          <a:lstStyle/>
          <a:p>
            <a:pPr fontAlgn="base">
              <a:spcBef>
                <a:spcPct val="0"/>
              </a:spcBef>
              <a:spcAft>
                <a:spcPct val="0"/>
              </a:spcAft>
              <a:defRPr/>
            </a:pPr>
            <a:fld id="{CFFD62D3-BB65-47B7-B482-3500296D899C}" type="slidenum">
              <a:rPr lang="en-US" b="1" smtClean="0">
                <a:solidFill>
                  <a:prstClr val="black"/>
                </a:solidFill>
                <a:latin typeface="Arial" pitchFamily="34" charset="0"/>
                <a:ea typeface="ＭＳ Ｐゴシック" pitchFamily="34" charset="-128"/>
              </a:rPr>
              <a:pPr fontAlgn="base">
                <a:spcBef>
                  <a:spcPct val="0"/>
                </a:spcBef>
                <a:spcAft>
                  <a:spcPct val="0"/>
                </a:spcAft>
                <a:defRPr/>
              </a:pPr>
              <a:t>56</a:t>
            </a:fld>
            <a:endParaRPr lang="en-US" b="1">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173321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Operational Reporting is key to the day-to-day basic functionality of a care venue or </a:t>
            </a:r>
            <a:br>
              <a:rPr lang="en-US" sz="1200" dirty="0"/>
            </a:br>
            <a:r>
              <a:rPr lang="en-US" sz="1200" dirty="0"/>
              <a:t>financial department. </a:t>
            </a:r>
            <a:r>
              <a:rPr lang="en-US" sz="1200" kern="0" dirty="0">
                <a:solidFill>
                  <a:srgbClr val="393D41">
                    <a:lumMod val="75000"/>
                  </a:srgbClr>
                </a:solidFill>
              </a:rPr>
              <a:t>Cerner is improving Operational Reporting in three key ways:</a:t>
            </a:r>
            <a:endParaRPr lang="en-US" dirty="0"/>
          </a:p>
          <a:p>
            <a:endParaRPr lang="en-US" dirty="0"/>
          </a:p>
          <a:p>
            <a:r>
              <a:rPr lang="en-US" dirty="0"/>
              <a:t>Cerner</a:t>
            </a:r>
            <a:r>
              <a:rPr lang="en-US" baseline="0" dirty="0"/>
              <a:t> is working to enhance our operational reporting in three key ways:</a:t>
            </a:r>
          </a:p>
          <a:p>
            <a:pPr marL="228600" indent="-228600">
              <a:buAutoNum type="alphaLcParenR"/>
            </a:pPr>
            <a:r>
              <a:rPr lang="en-US" baseline="0" dirty="0"/>
              <a:t>Create manager dashboards that showcase departmental KPIs that have drill-down capabilities for analysis</a:t>
            </a:r>
          </a:p>
          <a:p>
            <a:pPr marL="228600" indent="-228600">
              <a:buAutoNum type="alphaLcParenR"/>
            </a:pPr>
            <a:r>
              <a:rPr lang="en-US" baseline="0" dirty="0"/>
              <a:t>Fill current gaps in reporting with new, modifiable standard reports that leverage the visualization tool, SAP </a:t>
            </a:r>
            <a:r>
              <a:rPr lang="en-US" baseline="0" dirty="0" err="1"/>
              <a:t>BusinessObjects</a:t>
            </a:r>
            <a:endParaRPr lang="en-US" baseline="0" dirty="0"/>
          </a:p>
          <a:p>
            <a:pPr marL="228600" indent="-228600">
              <a:buAutoNum type="alphaLcParenR"/>
            </a:pPr>
            <a:r>
              <a:rPr lang="en-US" baseline="0" dirty="0"/>
              <a:t>Provide a reporting portal that allows managers to search for and run reports across any department in a single location </a:t>
            </a:r>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CFFD62D3-BB65-47B7-B482-3500296D899C}"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86585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Users</a:t>
            </a:r>
            <a:r>
              <a:rPr lang="en-US" baseline="0" dirty="0"/>
              <a:t> can easily search for and run any report from one central location, the reporting portal.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62</a:t>
            </a:fld>
            <a:endParaRPr lang="en-US" dirty="0"/>
          </a:p>
        </p:txBody>
      </p:sp>
    </p:spTree>
    <p:extLst>
      <p:ext uri="{BB962C8B-B14F-4D97-AF65-F5344CB8AC3E}">
        <p14:creationId xmlns:p14="http://schemas.microsoft.com/office/powerpoint/2010/main" val="3614003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Users</a:t>
            </a:r>
            <a:r>
              <a:rPr lang="en-US" baseline="0" dirty="0"/>
              <a:t> can easily search for and run any report from one central location, the reporting portal.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63</a:t>
            </a:fld>
            <a:endParaRPr lang="en-US" dirty="0"/>
          </a:p>
        </p:txBody>
      </p:sp>
    </p:spTree>
    <p:extLst>
      <p:ext uri="{BB962C8B-B14F-4D97-AF65-F5344CB8AC3E}">
        <p14:creationId xmlns:p14="http://schemas.microsoft.com/office/powerpoint/2010/main" val="14744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Users</a:t>
            </a:r>
            <a:r>
              <a:rPr lang="en-US" baseline="0" dirty="0"/>
              <a:t> can easily search for and run any report from one central location, the reporting portal.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64</a:t>
            </a:fld>
            <a:endParaRPr lang="en-US" dirty="0"/>
          </a:p>
        </p:txBody>
      </p:sp>
    </p:spTree>
    <p:extLst>
      <p:ext uri="{BB962C8B-B14F-4D97-AF65-F5344CB8AC3E}">
        <p14:creationId xmlns:p14="http://schemas.microsoft.com/office/powerpoint/2010/main" val="1219088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solidFill>
                  <a:srgbClr val="0D94D2"/>
                </a:solidFill>
              </a:rPr>
              <a:t>Current Discharge List</a:t>
            </a:r>
          </a:p>
          <a:p>
            <a:r>
              <a:rPr lang="en-US" sz="1200" b="0" dirty="0"/>
              <a:t>-CareAware</a:t>
            </a:r>
            <a:r>
              <a:rPr lang="en-US" sz="1200" b="0" baseline="0" dirty="0"/>
              <a:t> - </a:t>
            </a:r>
            <a:r>
              <a:rPr lang="en-US" sz="1200" b="0" i="1" dirty="0"/>
              <a:t>Capacity Management – Patient Flow </a:t>
            </a:r>
          </a:p>
          <a:p>
            <a:r>
              <a:rPr lang="en-US" sz="1200" b="0" i="1" dirty="0"/>
              <a:t>CareAware Reporting</a:t>
            </a:r>
          </a:p>
          <a:p>
            <a:r>
              <a:rPr lang="en-US" dirty="0">
                <a:effectLst/>
              </a:rPr>
              <a:t>This report displays a list of all Discharge milestones that are in a pending (requested), confirmed (started), or departed (pending adt complete) status.</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65</a:t>
            </a:fld>
            <a:endParaRPr lang="en-US" dirty="0"/>
          </a:p>
        </p:txBody>
      </p:sp>
    </p:spTree>
    <p:extLst>
      <p:ext uri="{BB962C8B-B14F-4D97-AF65-F5344CB8AC3E}">
        <p14:creationId xmlns:p14="http://schemas.microsoft.com/office/powerpoint/2010/main" val="314935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24</a:t>
            </a:fld>
            <a:endParaRPr lang="en-US" dirty="0"/>
          </a:p>
        </p:txBody>
      </p:sp>
    </p:spTree>
    <p:extLst>
      <p:ext uri="{BB962C8B-B14F-4D97-AF65-F5344CB8AC3E}">
        <p14:creationId xmlns:p14="http://schemas.microsoft.com/office/powerpoint/2010/main" val="3425596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solidFill>
                  <a:srgbClr val="0D94D2"/>
                </a:solidFill>
              </a:rPr>
              <a:t>Discharge Log</a:t>
            </a:r>
          </a:p>
          <a:p>
            <a:r>
              <a:rPr lang="en-US" sz="1400" b="0" dirty="0">
                <a:solidFill>
                  <a:srgbClr val="0D94D2"/>
                </a:solidFill>
              </a:rPr>
              <a:t>- Capacity Management - Patient Flow</a:t>
            </a:r>
          </a:p>
          <a:p>
            <a:r>
              <a:rPr lang="en-US" b="0" dirty="0"/>
              <a:t>CareAware Reporting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report provides a report to display a list of all Discharge milestones that posted a milestone action within the time range, Begin and End Date and Time, or entered in the report input parameters.</a:t>
            </a:r>
          </a:p>
          <a:p>
            <a:endParaRPr lang="en-US" sz="1200" b="0" i="1"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66</a:t>
            </a:fld>
            <a:endParaRPr lang="en-US" dirty="0"/>
          </a:p>
        </p:txBody>
      </p:sp>
    </p:spTree>
    <p:extLst>
      <p:ext uri="{BB962C8B-B14F-4D97-AF65-F5344CB8AC3E}">
        <p14:creationId xmlns:p14="http://schemas.microsoft.com/office/powerpoint/2010/main" val="6347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solidFill>
                  <a:srgbClr val="0D94D2"/>
                </a:solidFill>
              </a:rPr>
              <a:t>Transfer Log</a:t>
            </a:r>
          </a:p>
          <a:p>
            <a:r>
              <a:rPr lang="en-US" sz="1200" b="0" dirty="0"/>
              <a:t>-</a:t>
            </a:r>
            <a:r>
              <a:rPr lang="en-US" sz="1200" b="0" i="1" dirty="0"/>
              <a:t>Capacity Management – Patient Flow </a:t>
            </a:r>
          </a:p>
          <a:p>
            <a:r>
              <a:rPr lang="en-US" sz="1200" b="0" i="1" dirty="0"/>
              <a:t>CareAware Reporting</a:t>
            </a:r>
          </a:p>
          <a:p>
            <a:r>
              <a:rPr lang="en-US" dirty="0">
                <a:effectLst/>
              </a:rPr>
              <a:t>This report provides a report to display a list of all Transfer milestones that posted a milestone action within the time range, Begin and End Date and Time, entered in the report input parameters.</a:t>
            </a:r>
            <a:endParaRPr lang="en-US" sz="1200" b="0" i="1" dirty="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67</a:t>
            </a:fld>
            <a:endParaRPr lang="en-US" dirty="0"/>
          </a:p>
        </p:txBody>
      </p:sp>
    </p:spTree>
    <p:extLst>
      <p:ext uri="{BB962C8B-B14F-4D97-AF65-F5344CB8AC3E}">
        <p14:creationId xmlns:p14="http://schemas.microsoft.com/office/powerpoint/2010/main" val="2342782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10/2015</a:t>
            </a:r>
          </a:p>
        </p:txBody>
      </p:sp>
      <p:sp>
        <p:nvSpPr>
          <p:cNvPr id="5" name="Footer Placeholder 4"/>
          <p:cNvSpPr>
            <a:spLocks noGrp="1"/>
          </p:cNvSpPr>
          <p:nvPr>
            <p:ph type="ftr" sz="quarter" idx="11"/>
          </p:nvPr>
        </p:nvSpPr>
        <p:spPr/>
        <p:txBody>
          <a:bodyPr/>
          <a:lstStyle/>
          <a:p>
            <a:pPr>
              <a:defRPr/>
            </a:pPr>
            <a:r>
              <a:rPr lang="en-US"/>
              <a:t>DMIX PEO PMR 11/2015</a:t>
            </a:r>
          </a:p>
        </p:txBody>
      </p:sp>
    </p:spTree>
    <p:extLst>
      <p:ext uri="{BB962C8B-B14F-4D97-AF65-F5344CB8AC3E}">
        <p14:creationId xmlns:p14="http://schemas.microsoft.com/office/powerpoint/2010/main" val="404023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hard to get leaders and </a:t>
            </a:r>
            <a:r>
              <a:rPr lang="en-US" baseline="0" dirty="0"/>
              <a:t> those peers  outside the data community </a:t>
            </a:r>
            <a:r>
              <a:rPr lang="en-US" dirty="0"/>
              <a:t> to hear the message. </a:t>
            </a:r>
          </a:p>
          <a:p>
            <a:r>
              <a:rPr lang="en-US" dirty="0"/>
              <a:t>Now I think the members of the choir are</a:t>
            </a:r>
            <a:r>
              <a:rPr lang="en-US" baseline="0" dirty="0"/>
              <a:t> </a:t>
            </a:r>
            <a:r>
              <a:rPr lang="en-US" baseline="0" dirty="0" smtClean="0"/>
              <a:t>singing </a:t>
            </a:r>
            <a:r>
              <a:rPr lang="en-US" dirty="0" smtClean="0"/>
              <a:t>with </a:t>
            </a:r>
            <a:r>
              <a:rPr lang="en-US" dirty="0"/>
              <a:t>me in the room today, so most will be willing to listen, but</a:t>
            </a:r>
            <a:r>
              <a:rPr lang="en-US" baseline="0" dirty="0"/>
              <a:t> I promise you -  and not only because my talk with you is standing in the way of lunch --- that you will take away some key ideas and actions useful to you!</a:t>
            </a:r>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25</a:t>
            </a:fld>
            <a:endParaRPr lang="en-US" dirty="0"/>
          </a:p>
        </p:txBody>
      </p:sp>
    </p:spTree>
    <p:extLst>
      <p:ext uri="{BB962C8B-B14F-4D97-AF65-F5344CB8AC3E}">
        <p14:creationId xmlns:p14="http://schemas.microsoft.com/office/powerpoint/2010/main" val="62738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Triggers ---- data in movement</a:t>
            </a:r>
          </a:p>
          <a:p>
            <a:pPr defTabSz="899770"/>
            <a:r>
              <a:rPr lang="en-US" dirty="0"/>
              <a:t>    Give Example</a:t>
            </a:r>
          </a:p>
          <a:p>
            <a:pPr defTabSz="899770"/>
            <a:r>
              <a:rPr lang="en-US" dirty="0"/>
              <a:t>***Legacy Military unique business processes in lines such as blood and pharmacy , have been/and need to be examined and modernized/ standardized against best of suite </a:t>
            </a:r>
            <a:r>
              <a:rPr lang="en-US" dirty="0" smtClean="0"/>
              <a:t>	Industry </a:t>
            </a:r>
            <a:r>
              <a:rPr lang="en-US" dirty="0"/>
              <a:t>Practices </a:t>
            </a:r>
          </a:p>
          <a:p>
            <a:r>
              <a:rPr lang="en-US" dirty="0" smtClean="0"/>
              <a:t>Problem</a:t>
            </a:r>
            <a:r>
              <a:rPr lang="en-US" baseline="0" dirty="0" smtClean="0"/>
              <a:t> Statement</a:t>
            </a:r>
          </a:p>
          <a:p>
            <a:r>
              <a:rPr lang="en-US" baseline="0" dirty="0" smtClean="0"/>
              <a:t>Recommendation</a:t>
            </a:r>
          </a:p>
          <a:p>
            <a:r>
              <a:rPr lang="en-US" baseline="0" dirty="0" smtClean="0"/>
              <a:t>Justification</a:t>
            </a:r>
          </a:p>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26</a:t>
            </a:fld>
            <a:endParaRPr lang="en-US" dirty="0"/>
          </a:p>
        </p:txBody>
      </p:sp>
    </p:spTree>
    <p:extLst>
      <p:ext uri="{BB962C8B-B14F-4D97-AF65-F5344CB8AC3E}">
        <p14:creationId xmlns:p14="http://schemas.microsoft.com/office/powerpoint/2010/main" val="358087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6040.4 Data quality is a multi-dimensional measurement of the adequacy of a particular datum or data sets *. The Data WSC data quality subgroup has agreed that for data to be deemed reliable and able to serve its purpose in a given context, it must measure favorably in the following data dimensions/characteristics:</a:t>
            </a:r>
          </a:p>
          <a:p>
            <a:pPr>
              <a:buFont typeface="+mj-lt"/>
              <a:buAutoNum type="arabicPeriod"/>
              <a:defRPr/>
            </a:pPr>
            <a:r>
              <a:rPr lang="en-US" dirty="0"/>
              <a:t>Accuracy** - A quality of that which is free of error. A qualitative assessment of freedom from error, with a high assessment corresponding to a small error (FIPS Pub 11-3).  E.g. Percent of values that are correct when compared to the actual value. M=Male when the subject is Male</a:t>
            </a:r>
          </a:p>
          <a:p>
            <a:pPr>
              <a:buFont typeface="+mj-lt"/>
              <a:buAutoNum type="arabicPeriod"/>
              <a:defRPr/>
            </a:pPr>
            <a:r>
              <a:rPr lang="en-US" dirty="0"/>
              <a:t>Completeness** - The degree to which values are present in the attributes that require them. E.g. Percent of data fields having values entered into them.</a:t>
            </a:r>
          </a:p>
          <a:p>
            <a:pPr>
              <a:buFont typeface="+mj-lt"/>
              <a:buAutoNum type="arabicPeriod"/>
              <a:defRPr/>
            </a:pPr>
            <a:r>
              <a:rPr lang="en-US" dirty="0"/>
              <a:t>Timeliness** - As a synonym for currency, timeliness represents the degree to which specified data values are up to date. E.g. Percent of data available within a specified threshold time frame (e.g., days, hours, minutes).</a:t>
            </a:r>
          </a:p>
          <a:p>
            <a:pPr>
              <a:buFont typeface="+mj-lt"/>
              <a:buAutoNum type="arabicPeriod"/>
              <a:defRPr/>
            </a:pPr>
            <a:r>
              <a:rPr lang="en-US" dirty="0"/>
              <a:t>Consistency** – A measure of the degree to which a set of data satisfies a set of constraints or a set of business rules. E.g. Percent of matching values</a:t>
            </a:r>
            <a:r>
              <a:rPr lang="en-US" i="1" dirty="0"/>
              <a:t> or matching set of data</a:t>
            </a:r>
            <a:r>
              <a:rPr lang="en-US" dirty="0"/>
              <a:t> across tables/files/records.</a:t>
            </a:r>
          </a:p>
          <a:p>
            <a:pPr>
              <a:buFont typeface="+mj-lt"/>
              <a:buAutoNum type="arabicPeriod"/>
              <a:defRPr/>
            </a:pPr>
            <a:endParaRPr lang="en-US" dirty="0"/>
          </a:p>
          <a:p>
            <a:r>
              <a:rPr lang="en-US" altLang="en-US" dirty="0"/>
              <a:t>Consistency refers to ensuring that data values in one data set are consistent with values in another data set. The concept of consistency is relatively broad; it can include an expectation that two data values drawn from separate data sets must not conflict with each other, or define consistency with a set of predefined constraints. Encapsulate more formal consistency constraints as a set of rules that specify consistency relationships between values of attributes, either across a record or message, or along all values of a single attribute. However, care must be taken not to confuse consistency with accuracy or correctness. Consistency may be defined between one set of attribute values and another attribute set within the same record (record- level consistency), between one set of attribute values and another attribute set in different records (cross- record consistency), or between one set of attribute values and the same attribute set within the same record at different points in time (temporal consistency). (DMBOK) BusinessIntelligence.com</a:t>
            </a:r>
          </a:p>
          <a:p>
            <a:endParaRPr lang="en-US" altLang="en-US" dirty="0"/>
          </a:p>
          <a:p>
            <a:r>
              <a:rPr lang="en-US" altLang="en-US" dirty="0"/>
              <a:t>Data quality is affected by the way data is entered, stored and managed.</a:t>
            </a:r>
          </a:p>
          <a:p>
            <a:r>
              <a:rPr lang="en-US" altLang="en-US" dirty="0"/>
              <a:t>Data quality is a perception or an assessment of </a:t>
            </a:r>
            <a:r>
              <a:rPr lang="en-US" altLang="en-US" dirty="0">
                <a:hlinkClick r:id="rId3"/>
              </a:rPr>
              <a:t>data's</a:t>
            </a:r>
            <a:r>
              <a:rPr lang="en-US" altLang="en-US" dirty="0"/>
              <a:t> fitness to serve its purpose in a given context. </a:t>
            </a:r>
          </a:p>
          <a:p>
            <a:r>
              <a:rPr lang="en-US" altLang="en-US" b="1" dirty="0">
                <a:solidFill>
                  <a:srgbClr val="FF0000"/>
                </a:solidFill>
              </a:rPr>
              <a:t>Data quality is a multi-dimensional measurement of the adequacy of a particular datum or data sets. In business, data quality is measured to determine whether or not data can be used as a basis for reliable business intelligence and for making organizational decisions.</a:t>
            </a:r>
          </a:p>
          <a:p>
            <a:r>
              <a:rPr lang="en-US" altLang="en-US" b="1" dirty="0">
                <a:solidFill>
                  <a:srgbClr val="FF0000"/>
                </a:solidFill>
              </a:rPr>
              <a:t>-data must measure favorably in a number of dimensions, including, but not limited to accuracy, completeness, consistency, and timeliness.</a:t>
            </a:r>
          </a:p>
          <a:p>
            <a:pPr>
              <a:buFont typeface="+mj-lt"/>
              <a:buAutoNum type="arabicPeriod"/>
              <a:defRPr/>
            </a:pP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11CA9E0F-1410-4E2E-931E-9FD259C8EEE2}" type="slidenum">
              <a:rPr lang="en-US" smtClean="0"/>
              <a:t>27</a:t>
            </a:fld>
            <a:endParaRPr lang="en-US" dirty="0"/>
          </a:p>
        </p:txBody>
      </p:sp>
    </p:spTree>
    <p:extLst>
      <p:ext uri="{BB962C8B-B14F-4D97-AF65-F5344CB8AC3E}">
        <p14:creationId xmlns:p14="http://schemas.microsoft.com/office/powerpoint/2010/main" val="6146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DoD Data Quality Instruction</a:t>
            </a:r>
            <a:endParaRPr lang="en-US" sz="1400" dirty="0"/>
          </a:p>
          <a:p>
            <a:r>
              <a:rPr lang="en-US" sz="1400" dirty="0"/>
              <a:t>From </a:t>
            </a:r>
            <a:r>
              <a:rPr lang="en-US" sz="1400" dirty="0" err="1"/>
              <a:t>DoDI</a:t>
            </a:r>
            <a:r>
              <a:rPr lang="en-US" sz="1400" dirty="0"/>
              <a:t> 6040.40:  Each MTF will establish and operate its DQMC Program in accordance with this policy and its respective MILDEP or NCR MD supplemental policy to provide the internal structure to meet the DQMC performance metrics for data accuracy, completeness, and timeliness, and to assure uniformity and standardization [consistency] of information across the MHS.</a:t>
            </a:r>
          </a:p>
          <a:p>
            <a:endParaRPr lang="en-US" sz="1400" dirty="0"/>
          </a:p>
          <a:p>
            <a:pPr>
              <a:defRPr/>
            </a:pPr>
            <a:r>
              <a:rPr lang="en-US" sz="1800" b="1" dirty="0"/>
              <a:t>IT and Data Quality</a:t>
            </a:r>
          </a:p>
          <a:p>
            <a:pPr>
              <a:defRPr/>
            </a:pPr>
            <a:r>
              <a:rPr lang="en-US" sz="1800" dirty="0"/>
              <a:t>Typically, Data Quality is viewed as an IT problem ...</a:t>
            </a:r>
          </a:p>
          <a:p>
            <a:pPr lvl="1" eaLnBrk="1" hangingPunct="1">
              <a:defRPr/>
            </a:pPr>
            <a:r>
              <a:rPr lang="en-US" dirty="0"/>
              <a:t>Some of our problems with data quality can be attributed to problems with IT</a:t>
            </a:r>
          </a:p>
          <a:p>
            <a:pPr lvl="1" eaLnBrk="1" hangingPunct="1">
              <a:defRPr/>
            </a:pPr>
            <a:r>
              <a:rPr lang="en-US" dirty="0"/>
              <a:t>Examples:</a:t>
            </a:r>
          </a:p>
          <a:p>
            <a:pPr lvl="2" eaLnBrk="1" hangingPunct="1">
              <a:defRPr/>
            </a:pPr>
            <a:r>
              <a:rPr lang="en-US" sz="1800" dirty="0"/>
              <a:t>Errors in transmission of data</a:t>
            </a:r>
          </a:p>
          <a:p>
            <a:pPr lvl="2" eaLnBrk="1" hangingPunct="1">
              <a:defRPr/>
            </a:pPr>
            <a:r>
              <a:rPr lang="en-US" sz="1800" dirty="0"/>
              <a:t>Errors in processing data</a:t>
            </a:r>
          </a:p>
          <a:p>
            <a:pPr lvl="2" eaLnBrk="1" hangingPunct="1">
              <a:defRPr/>
            </a:pPr>
            <a:r>
              <a:rPr lang="en-US" sz="1800" dirty="0"/>
              <a:t>Unsynchronized databases</a:t>
            </a:r>
          </a:p>
          <a:p>
            <a:pPr marL="56236">
              <a:defRPr/>
            </a:pPr>
            <a:r>
              <a:rPr lang="en-US" sz="1800" dirty="0"/>
              <a:t>But …</a:t>
            </a:r>
          </a:p>
          <a:p>
            <a:pPr lvl="1" eaLnBrk="1" hangingPunct="1">
              <a:defRPr/>
            </a:pPr>
            <a:r>
              <a:rPr lang="en-US" dirty="0"/>
              <a:t>The most difficult problems we face with data quality are not directly attributable to IT, nor readily fixed by IT solutions</a:t>
            </a:r>
          </a:p>
          <a:p>
            <a:endParaRPr lang="en-US" sz="1400" dirty="0"/>
          </a:p>
          <a:p>
            <a:pPr>
              <a:defRPr/>
            </a:pPr>
            <a:r>
              <a:rPr lang="en-US" sz="1400" b="1" dirty="0"/>
              <a:t>Business Practices and Data Quality</a:t>
            </a:r>
          </a:p>
          <a:p>
            <a:pPr>
              <a:defRPr/>
            </a:pPr>
            <a:r>
              <a:rPr lang="en-US" sz="1400" dirty="0"/>
              <a:t>A few examples of Business practices affecting data quality:</a:t>
            </a:r>
          </a:p>
          <a:p>
            <a:pPr eaLnBrk="1" hangingPunct="1">
              <a:defRPr/>
            </a:pPr>
            <a:r>
              <a:rPr lang="en-US" sz="1400" dirty="0"/>
              <a:t>Lack of standardized business rules and policies</a:t>
            </a:r>
          </a:p>
          <a:p>
            <a:pPr eaLnBrk="1" hangingPunct="1">
              <a:defRPr/>
            </a:pPr>
            <a:r>
              <a:rPr lang="en-US" sz="1400" dirty="0"/>
              <a:t>Inconsistent choices of codes, weights and algorithms</a:t>
            </a:r>
          </a:p>
          <a:p>
            <a:pPr eaLnBrk="1" hangingPunct="1">
              <a:defRPr/>
            </a:pPr>
            <a:r>
              <a:rPr lang="en-US" sz="1400" dirty="0"/>
              <a:t>Lack of adequate training and education</a:t>
            </a:r>
          </a:p>
          <a:p>
            <a:pPr eaLnBrk="1" hangingPunct="1">
              <a:defRPr/>
            </a:pPr>
            <a:r>
              <a:rPr lang="en-US" sz="1400" dirty="0"/>
              <a:t>Lack of adequate local data quality assurance</a:t>
            </a:r>
          </a:p>
          <a:p>
            <a:pPr eaLnBrk="1" hangingPunct="1">
              <a:defRPr/>
            </a:pPr>
            <a:r>
              <a:rPr lang="en-US" sz="1400" dirty="0"/>
              <a:t>Failure to set and enforce tough performance expectations about data quality</a:t>
            </a:r>
          </a:p>
          <a:p>
            <a:endParaRPr lang="en-US" sz="1400" dirty="0"/>
          </a:p>
          <a:p>
            <a:endParaRPr lang="en-US" sz="1400" dirty="0"/>
          </a:p>
          <a:p>
            <a:r>
              <a:rPr lang="en-US" altLang="en-US" sz="1400" b="1" dirty="0"/>
              <a:t>Reference Code, Files and Tables Work Group</a:t>
            </a:r>
          </a:p>
          <a:p>
            <a:r>
              <a:rPr lang="en-US" sz="1400" dirty="0"/>
              <a:t>Goal</a:t>
            </a:r>
          </a:p>
          <a:p>
            <a:pPr lvl="1"/>
            <a:r>
              <a:rPr lang="en-US" sz="1400" dirty="0"/>
              <a:t>Comply with industry best practices for health care records maintenance and billing. Industry best practices are achieved by ensuring the timely adoption and release of updated code sets throughout MHS</a:t>
            </a:r>
          </a:p>
          <a:p>
            <a:pPr lvl="1"/>
            <a:r>
              <a:rPr lang="en-US" sz="1400" dirty="0"/>
              <a:t>Ensure the direct input from and coordination with stakeholders of key systems and business departments</a:t>
            </a:r>
          </a:p>
          <a:p>
            <a:r>
              <a:rPr lang="en-US" sz="1400" dirty="0"/>
              <a:t>Scope</a:t>
            </a:r>
          </a:p>
          <a:p>
            <a:pPr lvl="1"/>
            <a:r>
              <a:rPr lang="en-US" sz="1400" dirty="0"/>
              <a:t>Coordinate annual International Classification of Diseases (ICD) updates</a:t>
            </a:r>
          </a:p>
          <a:p>
            <a:pPr lvl="1"/>
            <a:r>
              <a:rPr lang="en-US" sz="1400" dirty="0"/>
              <a:t>Coordinate annual CHCS CPT-HCPCS updates</a:t>
            </a:r>
          </a:p>
          <a:p>
            <a:pPr lvl="1"/>
            <a:r>
              <a:rPr lang="en-US" sz="1400" dirty="0"/>
              <a:t>Coordinate annual update to list of MHS CHCS sites using CPT-HCPCS</a:t>
            </a:r>
          </a:p>
          <a:p>
            <a:pPr lvl="1"/>
            <a:r>
              <a:rPr lang="en-US" sz="1400" dirty="0"/>
              <a:t>Maintain the code set-specific deployment process flows</a:t>
            </a:r>
          </a:p>
          <a:p>
            <a:pPr lvl="1"/>
            <a:r>
              <a:rPr lang="en-US" sz="1400" dirty="0"/>
              <a:t>Maintain the roadmap/timeline for deployment of updates to the code set within DHA</a:t>
            </a:r>
          </a:p>
          <a:p>
            <a:pPr lvl="1"/>
            <a:r>
              <a:rPr lang="en-US" sz="1400" dirty="0"/>
              <a:t>Maintain the plan/approach for addressing licensing fees for the code set (e.g., CPT-HCPCS, RBRVS Weights)</a:t>
            </a:r>
          </a:p>
          <a:p>
            <a:pPr lvl="1"/>
            <a:r>
              <a:rPr lang="en-US" sz="1400" dirty="0"/>
              <a:t>Coordinate releases of tables and codes that are pertinent to MHS GENESIS.</a:t>
            </a:r>
          </a:p>
          <a:p>
            <a:pPr lvl="1"/>
            <a:r>
              <a:rPr lang="en-US" sz="1400" dirty="0"/>
              <a:t>Review and distribute HIPAA Healthcare Provider Taxonomy Table and PSC changes</a:t>
            </a:r>
          </a:p>
          <a:p>
            <a:pPr lvl="1"/>
            <a:r>
              <a:rPr lang="en-US" sz="1400" dirty="0"/>
              <a:t>Review and distribute MHS PATCAT Table changes</a:t>
            </a:r>
          </a:p>
          <a:p>
            <a:pPr lvl="1"/>
            <a:r>
              <a:rPr lang="en-US" sz="1400" dirty="0"/>
              <a:t>Review and distribute the Modifier Mapping Table during CPT-HCPCS work</a:t>
            </a:r>
          </a:p>
          <a:p>
            <a:pPr lvl="1"/>
            <a:r>
              <a:rPr lang="en-US" sz="1400" dirty="0"/>
              <a:t>Oversee updates to MS-DRG Weights</a:t>
            </a:r>
          </a:p>
          <a:p>
            <a:endParaRPr lang="en-US" dirty="0"/>
          </a:p>
          <a:p>
            <a:r>
              <a:rPr lang="en-US" b="1" dirty="0"/>
              <a:t>Transition to MHS GENESIS</a:t>
            </a:r>
          </a:p>
          <a:p>
            <a:r>
              <a:rPr lang="en-US" dirty="0"/>
              <a:t>Integrate lessons learned from each IOC into a convergence path toward a uniform set of enterprise level Data Quality Policies and Practices </a:t>
            </a:r>
          </a:p>
          <a:p>
            <a:pPr lvl="1">
              <a:defRPr/>
            </a:pPr>
            <a:r>
              <a:rPr lang="en-US" altLang="en-US" sz="2000" dirty="0"/>
              <a:t>Terminology and Standards</a:t>
            </a:r>
          </a:p>
          <a:p>
            <a:pPr lvl="2">
              <a:defRPr/>
            </a:pPr>
            <a:r>
              <a:rPr lang="en-US" altLang="en-US" sz="1800" dirty="0"/>
              <a:t>Reconcile MHS and MHSG Mapping of process flows, data dictionaries, standards, and code sets</a:t>
            </a:r>
          </a:p>
          <a:p>
            <a:pPr lvl="2">
              <a:defRPr/>
            </a:pPr>
            <a:r>
              <a:rPr lang="en-US" altLang="en-US" sz="1800" dirty="0"/>
              <a:t>Ensure Currency of Code Sets</a:t>
            </a:r>
          </a:p>
          <a:p>
            <a:pPr lvl="2">
              <a:defRPr/>
            </a:pPr>
            <a:r>
              <a:rPr lang="en-US" altLang="en-US" sz="1800" dirty="0"/>
              <a:t>Implement an Enterprise approach</a:t>
            </a:r>
          </a:p>
          <a:p>
            <a:pPr lvl="1">
              <a:defRPr/>
            </a:pPr>
            <a:r>
              <a:rPr lang="en-US" altLang="en-US" sz="2000" dirty="0"/>
              <a:t>Process Flows</a:t>
            </a:r>
          </a:p>
          <a:p>
            <a:pPr lvl="2">
              <a:defRPr/>
            </a:pPr>
            <a:r>
              <a:rPr lang="en-US" altLang="en-US" sz="1800" dirty="0"/>
              <a:t>Coding and Compliance Inpatient and Outpatient Encounters</a:t>
            </a:r>
          </a:p>
          <a:p>
            <a:pPr lvl="3"/>
            <a:r>
              <a:rPr lang="en-US" dirty="0"/>
              <a:t>Intermountain Health Pilot for </a:t>
            </a:r>
            <a:r>
              <a:rPr lang="en-US" altLang="en-US" dirty="0"/>
              <a:t>Use of the 3M 360 Encompass Platform</a:t>
            </a:r>
            <a:endParaRPr lang="en-US" dirty="0"/>
          </a:p>
          <a:p>
            <a:pPr lvl="2">
              <a:defRPr/>
            </a:pPr>
            <a:r>
              <a:rPr lang="en-US" altLang="en-US" sz="1800" dirty="0"/>
              <a:t>Billing</a:t>
            </a:r>
          </a:p>
          <a:p>
            <a:pPr lvl="3">
              <a:defRPr/>
            </a:pPr>
            <a:r>
              <a:rPr lang="en-US" sz="1600" dirty="0"/>
              <a:t>Enterprise </a:t>
            </a:r>
            <a:r>
              <a:rPr lang="en-US" sz="1600" dirty="0" err="1"/>
              <a:t>Chargemasters</a:t>
            </a:r>
            <a:endParaRPr lang="en-US" altLang="en-US" sz="1800" dirty="0"/>
          </a:p>
          <a:p>
            <a:pPr lvl="2">
              <a:defRPr/>
            </a:pPr>
            <a:r>
              <a:rPr lang="en-US" altLang="en-US" sz="1800" dirty="0"/>
              <a:t>Interoperability</a:t>
            </a:r>
          </a:p>
          <a:p>
            <a:pPr lvl="2"/>
            <a:r>
              <a:rPr lang="en-US" dirty="0"/>
              <a:t>Data Exchanges</a:t>
            </a:r>
          </a:p>
          <a:p>
            <a:pPr lvl="1"/>
            <a:r>
              <a:rPr lang="en-US" dirty="0"/>
              <a:t>Governance</a:t>
            </a:r>
          </a:p>
          <a:p>
            <a:pPr lvl="2"/>
            <a:r>
              <a:rPr lang="en-US" dirty="0"/>
              <a:t>Data Quality Oversight</a:t>
            </a:r>
          </a:p>
          <a:p>
            <a:pPr lvl="2"/>
            <a:r>
              <a:rPr lang="en-US" dirty="0"/>
              <a:t>Configuration Management</a:t>
            </a:r>
          </a:p>
          <a:p>
            <a:r>
              <a:rPr lang="en-US" dirty="0"/>
              <a:t>Evaluate Transition Schedule Based on Lessons learned</a:t>
            </a:r>
          </a:p>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28</a:t>
            </a:fld>
            <a:endParaRPr lang="en-US" dirty="0"/>
          </a:p>
        </p:txBody>
      </p:sp>
    </p:spTree>
    <p:extLst>
      <p:ext uri="{BB962C8B-B14F-4D97-AF65-F5344CB8AC3E}">
        <p14:creationId xmlns:p14="http://schemas.microsoft.com/office/powerpoint/2010/main" val="3053055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DoD Data Quality Instruction</a:t>
            </a:r>
            <a:endParaRPr lang="en-US" sz="1400" dirty="0"/>
          </a:p>
          <a:p>
            <a:r>
              <a:rPr lang="en-US" sz="1400" dirty="0"/>
              <a:t>From </a:t>
            </a:r>
            <a:r>
              <a:rPr lang="en-US" sz="1400" dirty="0" err="1"/>
              <a:t>DoDI</a:t>
            </a:r>
            <a:r>
              <a:rPr lang="en-US" sz="1400" dirty="0"/>
              <a:t> 6040.40:  Each MTF will establish and operate its DQMC Program in accordance with this policy and its respective MILDEP or NCR MD supplemental policy to provide the internal structure to meet the DQMC performance metrics for data accuracy, completeness, and timeliness, and to assure uniformity and standardization [consistency] of information across the MHS.</a:t>
            </a:r>
          </a:p>
          <a:p>
            <a:endParaRPr lang="en-US" sz="1400" dirty="0"/>
          </a:p>
          <a:p>
            <a:pPr>
              <a:defRPr/>
            </a:pPr>
            <a:r>
              <a:rPr lang="en-US" sz="1800" b="1" dirty="0"/>
              <a:t>IT and Data Quality</a:t>
            </a:r>
          </a:p>
          <a:p>
            <a:pPr>
              <a:defRPr/>
            </a:pPr>
            <a:r>
              <a:rPr lang="en-US" sz="1800" dirty="0"/>
              <a:t>Typically, Data Quality is viewed as an IT problem ...</a:t>
            </a:r>
          </a:p>
          <a:p>
            <a:pPr lvl="1" eaLnBrk="1" hangingPunct="1">
              <a:defRPr/>
            </a:pPr>
            <a:r>
              <a:rPr lang="en-US" dirty="0"/>
              <a:t>Some of our problems with data quality can be attributed to problems with IT</a:t>
            </a:r>
          </a:p>
          <a:p>
            <a:pPr lvl="1" eaLnBrk="1" hangingPunct="1">
              <a:defRPr/>
            </a:pPr>
            <a:r>
              <a:rPr lang="en-US" dirty="0"/>
              <a:t>Examples:</a:t>
            </a:r>
          </a:p>
          <a:p>
            <a:pPr lvl="2" eaLnBrk="1" hangingPunct="1">
              <a:defRPr/>
            </a:pPr>
            <a:r>
              <a:rPr lang="en-US" sz="1800" dirty="0"/>
              <a:t>Errors in transmission of data</a:t>
            </a:r>
          </a:p>
          <a:p>
            <a:pPr lvl="2" eaLnBrk="1" hangingPunct="1">
              <a:defRPr/>
            </a:pPr>
            <a:r>
              <a:rPr lang="en-US" sz="1800" dirty="0"/>
              <a:t>Errors in processing data</a:t>
            </a:r>
          </a:p>
          <a:p>
            <a:pPr lvl="2" eaLnBrk="1" hangingPunct="1">
              <a:defRPr/>
            </a:pPr>
            <a:r>
              <a:rPr lang="en-US" sz="1800" dirty="0"/>
              <a:t>Unsynchronized databases</a:t>
            </a:r>
          </a:p>
          <a:p>
            <a:pPr marL="56236">
              <a:defRPr/>
            </a:pPr>
            <a:r>
              <a:rPr lang="en-US" sz="1800" dirty="0"/>
              <a:t>But …</a:t>
            </a:r>
          </a:p>
          <a:p>
            <a:pPr lvl="1" eaLnBrk="1" hangingPunct="1">
              <a:defRPr/>
            </a:pPr>
            <a:r>
              <a:rPr lang="en-US" dirty="0"/>
              <a:t>The most difficult problems we face with data quality are not directly attributable to IT, nor readily fixed by IT solutions</a:t>
            </a:r>
          </a:p>
          <a:p>
            <a:endParaRPr lang="en-US" sz="1400" dirty="0"/>
          </a:p>
          <a:p>
            <a:pPr>
              <a:defRPr/>
            </a:pPr>
            <a:r>
              <a:rPr lang="en-US" sz="1400" b="1" dirty="0"/>
              <a:t>Business Practices and Data Quality</a:t>
            </a:r>
          </a:p>
          <a:p>
            <a:pPr>
              <a:defRPr/>
            </a:pPr>
            <a:r>
              <a:rPr lang="en-US" sz="1400" dirty="0"/>
              <a:t>A few examples of Business practices affecting data quality:</a:t>
            </a:r>
          </a:p>
          <a:p>
            <a:pPr eaLnBrk="1" hangingPunct="1">
              <a:defRPr/>
            </a:pPr>
            <a:r>
              <a:rPr lang="en-US" sz="1400" dirty="0"/>
              <a:t>Lack of standardized business rules and policies</a:t>
            </a:r>
          </a:p>
          <a:p>
            <a:pPr eaLnBrk="1" hangingPunct="1">
              <a:defRPr/>
            </a:pPr>
            <a:r>
              <a:rPr lang="en-US" sz="1400" dirty="0"/>
              <a:t>Inconsistent choices of codes, weights and algorithms</a:t>
            </a:r>
          </a:p>
          <a:p>
            <a:pPr eaLnBrk="1" hangingPunct="1">
              <a:defRPr/>
            </a:pPr>
            <a:r>
              <a:rPr lang="en-US" sz="1400" dirty="0"/>
              <a:t>Lack of adequate training and education</a:t>
            </a:r>
          </a:p>
          <a:p>
            <a:pPr eaLnBrk="1" hangingPunct="1">
              <a:defRPr/>
            </a:pPr>
            <a:r>
              <a:rPr lang="en-US" sz="1400" dirty="0"/>
              <a:t>Lack of adequate local data quality assurance</a:t>
            </a:r>
          </a:p>
          <a:p>
            <a:pPr eaLnBrk="1" hangingPunct="1">
              <a:defRPr/>
            </a:pPr>
            <a:r>
              <a:rPr lang="en-US" sz="1400" dirty="0"/>
              <a:t>Failure to set and enforce tough performance expectations about data quality</a:t>
            </a:r>
          </a:p>
          <a:p>
            <a:endParaRPr lang="en-US" sz="1400" dirty="0"/>
          </a:p>
          <a:p>
            <a:endParaRPr lang="en-US" sz="1400" dirty="0"/>
          </a:p>
          <a:p>
            <a:r>
              <a:rPr lang="en-US" altLang="en-US" sz="1400" b="1" dirty="0"/>
              <a:t>Reference Code, Files and Tables Work Group</a:t>
            </a:r>
          </a:p>
          <a:p>
            <a:r>
              <a:rPr lang="en-US" sz="1400" dirty="0"/>
              <a:t>Goal</a:t>
            </a:r>
          </a:p>
          <a:p>
            <a:pPr lvl="1"/>
            <a:r>
              <a:rPr lang="en-US" sz="1400" dirty="0"/>
              <a:t>Comply with industry best practices for health care records maintenance and billing. Industry best practices are achieved by ensuring the timely adoption and release of updated code sets throughout MHS</a:t>
            </a:r>
          </a:p>
          <a:p>
            <a:pPr lvl="1"/>
            <a:r>
              <a:rPr lang="en-US" sz="1400" dirty="0"/>
              <a:t>Ensure the direct input from and coordination with stakeholders of key systems and business departments</a:t>
            </a:r>
          </a:p>
          <a:p>
            <a:r>
              <a:rPr lang="en-US" sz="1400" dirty="0"/>
              <a:t>Scope</a:t>
            </a:r>
          </a:p>
          <a:p>
            <a:pPr lvl="1"/>
            <a:r>
              <a:rPr lang="en-US" sz="1400" dirty="0"/>
              <a:t>Coordinate annual International Classification of Diseases (ICD) updates</a:t>
            </a:r>
          </a:p>
          <a:p>
            <a:pPr lvl="1"/>
            <a:r>
              <a:rPr lang="en-US" sz="1400" dirty="0"/>
              <a:t>Coordinate annual CHCS CPT-HCPCS updates</a:t>
            </a:r>
          </a:p>
          <a:p>
            <a:pPr lvl="1"/>
            <a:r>
              <a:rPr lang="en-US" sz="1400" dirty="0"/>
              <a:t>Coordinate annual update to list of MHS CHCS sites using CPT-HCPCS</a:t>
            </a:r>
          </a:p>
          <a:p>
            <a:pPr lvl="1"/>
            <a:r>
              <a:rPr lang="en-US" sz="1400" dirty="0"/>
              <a:t>Maintain the code set-specific deployment process flows</a:t>
            </a:r>
          </a:p>
          <a:p>
            <a:pPr lvl="1"/>
            <a:r>
              <a:rPr lang="en-US" sz="1400" dirty="0"/>
              <a:t>Maintain the roadmap/timeline for deployment of updates to the code set within DHA</a:t>
            </a:r>
          </a:p>
          <a:p>
            <a:pPr lvl="1"/>
            <a:r>
              <a:rPr lang="en-US" sz="1400" dirty="0"/>
              <a:t>Maintain the plan/approach for addressing licensing fees for the code set (e.g., CPT-HCPCS, RBRVS Weights)</a:t>
            </a:r>
          </a:p>
          <a:p>
            <a:pPr lvl="1"/>
            <a:r>
              <a:rPr lang="en-US" sz="1400" dirty="0"/>
              <a:t>Coordinate releases of tables and codes that are pertinent to MHS GENESIS.</a:t>
            </a:r>
          </a:p>
          <a:p>
            <a:pPr lvl="1"/>
            <a:r>
              <a:rPr lang="en-US" sz="1400" dirty="0"/>
              <a:t>Review and distribute HIPAA Healthcare Provider Taxonomy Table and PSC changes</a:t>
            </a:r>
          </a:p>
          <a:p>
            <a:pPr lvl="1"/>
            <a:r>
              <a:rPr lang="en-US" sz="1400" dirty="0"/>
              <a:t>Review and distribute MHS PATCAT Table changes</a:t>
            </a:r>
          </a:p>
          <a:p>
            <a:pPr lvl="1"/>
            <a:r>
              <a:rPr lang="en-US" sz="1400" dirty="0"/>
              <a:t>Review and distribute the Modifier Mapping Table during CPT-HCPCS work</a:t>
            </a:r>
          </a:p>
          <a:p>
            <a:pPr lvl="1"/>
            <a:r>
              <a:rPr lang="en-US" sz="1400" dirty="0"/>
              <a:t>Oversee updates to MS-DRG Weights</a:t>
            </a:r>
          </a:p>
          <a:p>
            <a:endParaRPr lang="en-US" dirty="0"/>
          </a:p>
          <a:p>
            <a:r>
              <a:rPr lang="en-US" b="1" dirty="0"/>
              <a:t>Transition to MHS GENESIS</a:t>
            </a:r>
          </a:p>
          <a:p>
            <a:r>
              <a:rPr lang="en-US" dirty="0"/>
              <a:t>Integrate lessons learned from each IOC into a convergence path toward a uniform set of enterprise level Data Quality Policies and Practices </a:t>
            </a:r>
          </a:p>
          <a:p>
            <a:pPr lvl="1">
              <a:defRPr/>
            </a:pPr>
            <a:r>
              <a:rPr lang="en-US" altLang="en-US" sz="2000" dirty="0"/>
              <a:t>Terminology and Standards</a:t>
            </a:r>
          </a:p>
          <a:p>
            <a:pPr lvl="2">
              <a:defRPr/>
            </a:pPr>
            <a:r>
              <a:rPr lang="en-US" altLang="en-US" sz="1800" dirty="0"/>
              <a:t>Reconcile MHS and MHSG Mapping of process flows, data dictionaries, standards, and code sets</a:t>
            </a:r>
          </a:p>
          <a:p>
            <a:pPr lvl="2">
              <a:defRPr/>
            </a:pPr>
            <a:r>
              <a:rPr lang="en-US" altLang="en-US" sz="1800" dirty="0"/>
              <a:t>Ensure Currency of Code Sets</a:t>
            </a:r>
          </a:p>
          <a:p>
            <a:pPr lvl="2">
              <a:defRPr/>
            </a:pPr>
            <a:r>
              <a:rPr lang="en-US" altLang="en-US" sz="1800" dirty="0"/>
              <a:t>Implement an Enterprise approach</a:t>
            </a:r>
          </a:p>
          <a:p>
            <a:pPr lvl="1">
              <a:defRPr/>
            </a:pPr>
            <a:r>
              <a:rPr lang="en-US" altLang="en-US" sz="2000" dirty="0"/>
              <a:t>Process Flows</a:t>
            </a:r>
          </a:p>
          <a:p>
            <a:pPr lvl="2">
              <a:defRPr/>
            </a:pPr>
            <a:r>
              <a:rPr lang="en-US" altLang="en-US" sz="1800" dirty="0"/>
              <a:t>Coding and Compliance Inpatient and Outpatient Encounters</a:t>
            </a:r>
          </a:p>
          <a:p>
            <a:pPr lvl="3"/>
            <a:r>
              <a:rPr lang="en-US" dirty="0"/>
              <a:t>Intermountain Health Pilot for </a:t>
            </a:r>
            <a:r>
              <a:rPr lang="en-US" altLang="en-US" dirty="0"/>
              <a:t>Use of the 3M 360 Encompass Platform</a:t>
            </a:r>
            <a:endParaRPr lang="en-US" dirty="0"/>
          </a:p>
          <a:p>
            <a:pPr lvl="2">
              <a:defRPr/>
            </a:pPr>
            <a:r>
              <a:rPr lang="en-US" altLang="en-US" sz="1800" dirty="0"/>
              <a:t>Billing</a:t>
            </a:r>
          </a:p>
          <a:p>
            <a:pPr lvl="3">
              <a:defRPr/>
            </a:pPr>
            <a:r>
              <a:rPr lang="en-US" sz="1600" dirty="0"/>
              <a:t>Enterprise </a:t>
            </a:r>
            <a:r>
              <a:rPr lang="en-US" sz="1600" dirty="0" err="1"/>
              <a:t>Chargemasters</a:t>
            </a:r>
            <a:endParaRPr lang="en-US" altLang="en-US" sz="1800" dirty="0"/>
          </a:p>
          <a:p>
            <a:pPr lvl="2">
              <a:defRPr/>
            </a:pPr>
            <a:r>
              <a:rPr lang="en-US" altLang="en-US" sz="1800" dirty="0"/>
              <a:t>Interoperability</a:t>
            </a:r>
          </a:p>
          <a:p>
            <a:pPr lvl="2"/>
            <a:r>
              <a:rPr lang="en-US" dirty="0"/>
              <a:t>Data Exchanges</a:t>
            </a:r>
          </a:p>
          <a:p>
            <a:pPr lvl="1"/>
            <a:r>
              <a:rPr lang="en-US" dirty="0"/>
              <a:t>Governance</a:t>
            </a:r>
          </a:p>
          <a:p>
            <a:pPr lvl="2"/>
            <a:r>
              <a:rPr lang="en-US" dirty="0"/>
              <a:t>Data Quality Oversight</a:t>
            </a:r>
          </a:p>
          <a:p>
            <a:pPr lvl="2"/>
            <a:r>
              <a:rPr lang="en-US" dirty="0"/>
              <a:t>Configuration Management</a:t>
            </a:r>
          </a:p>
          <a:p>
            <a:r>
              <a:rPr lang="en-US" dirty="0"/>
              <a:t>Evaluate Transition Schedule Based on Lessons learned</a:t>
            </a:r>
          </a:p>
          <a:p>
            <a:endParaRPr lang="en-US" dirty="0"/>
          </a:p>
        </p:txBody>
      </p:sp>
      <p:sp>
        <p:nvSpPr>
          <p:cNvPr id="4" name="Slide Number Placeholder 3"/>
          <p:cNvSpPr>
            <a:spLocks noGrp="1"/>
          </p:cNvSpPr>
          <p:nvPr>
            <p:ph type="sldNum" sz="quarter" idx="10"/>
          </p:nvPr>
        </p:nvSpPr>
        <p:spPr/>
        <p:txBody>
          <a:bodyPr/>
          <a:lstStyle/>
          <a:p>
            <a:fld id="{11CA9E0F-1410-4E2E-931E-9FD259C8EEE2}" type="slidenum">
              <a:rPr lang="en-US" smtClean="0"/>
              <a:t>29</a:t>
            </a:fld>
            <a:endParaRPr lang="en-US" dirty="0"/>
          </a:p>
        </p:txBody>
      </p:sp>
    </p:spTree>
    <p:extLst>
      <p:ext uri="{BB962C8B-B14F-4D97-AF65-F5344CB8AC3E}">
        <p14:creationId xmlns:p14="http://schemas.microsoft.com/office/powerpoint/2010/main" val="305305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Highlighted</a:t>
            </a:r>
            <a:r>
              <a:rPr lang="en-US" baseline="0" dirty="0"/>
              <a:t> two are ones we will discuss in more depth in today’s briefing</a:t>
            </a:r>
            <a:endParaRPr lang="en-US" dirty="0"/>
          </a:p>
          <a:p>
            <a:endParaRPr lang="en-US" dirty="0"/>
          </a:p>
          <a:p>
            <a:endParaRPr lang="en-US" dirty="0"/>
          </a:p>
          <a:p>
            <a:r>
              <a:rPr lang="en-US" dirty="0"/>
              <a:t>THESE GROUPS ARE ALL CHARTERED;  THERE ARE 16 of THEM </a:t>
            </a:r>
          </a:p>
        </p:txBody>
      </p:sp>
      <p:sp>
        <p:nvSpPr>
          <p:cNvPr id="4" name="Slide Number Placeholder 3"/>
          <p:cNvSpPr>
            <a:spLocks noGrp="1"/>
          </p:cNvSpPr>
          <p:nvPr>
            <p:ph type="sldNum" sz="quarter" idx="10"/>
          </p:nvPr>
        </p:nvSpPr>
        <p:spPr/>
        <p:txBody>
          <a:bodyPr/>
          <a:lstStyle/>
          <a:p>
            <a:fld id="{11CA9E0F-1410-4E2E-931E-9FD259C8EEE2}" type="slidenum">
              <a:rPr lang="en-US" smtClean="0"/>
              <a:t>30</a:t>
            </a:fld>
            <a:endParaRPr lang="en-US" dirty="0"/>
          </a:p>
        </p:txBody>
      </p:sp>
    </p:spTree>
    <p:extLst>
      <p:ext uri="{BB962C8B-B14F-4D97-AF65-F5344CB8AC3E}">
        <p14:creationId xmlns:p14="http://schemas.microsoft.com/office/powerpoint/2010/main" val="16249738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1252538" y="4754563"/>
            <a:ext cx="6596062" cy="1050925"/>
            <a:chOff x="1720850" y="4732266"/>
            <a:chExt cx="6596062" cy="1050925"/>
          </a:xfrm>
        </p:grpSpPr>
        <p:grpSp>
          <p:nvGrpSpPr>
            <p:cNvPr id="5" name="Group 11"/>
            <p:cNvGrpSpPr>
              <a:grpSpLocks/>
            </p:cNvGrpSpPr>
            <p:nvPr/>
          </p:nvGrpSpPr>
          <p:grpSpPr bwMode="auto">
            <a:xfrm>
              <a:off x="1753394" y="4812435"/>
              <a:ext cx="5549900" cy="893763"/>
              <a:chOff x="3344863" y="4876800"/>
              <a:chExt cx="5549900" cy="893763"/>
            </a:xfrm>
          </p:grpSpPr>
          <p:sp>
            <p:nvSpPr>
              <p:cNvPr id="14" name="Oval 13"/>
              <p:cNvSpPr/>
              <p:nvPr/>
            </p:nvSpPr>
            <p:spPr bwMode="auto">
              <a:xfrm>
                <a:off x="5220494" y="4899818"/>
                <a:ext cx="847725"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5" name="Oval 14"/>
              <p:cNvSpPr/>
              <p:nvPr/>
            </p:nvSpPr>
            <p:spPr bwMode="auto">
              <a:xfrm>
                <a:off x="8004969" y="4880768"/>
                <a:ext cx="890587"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6" name="Oval 15"/>
              <p:cNvSpPr/>
              <p:nvPr/>
            </p:nvSpPr>
            <p:spPr bwMode="auto">
              <a:xfrm>
                <a:off x="3345656" y="4877593"/>
                <a:ext cx="890588"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7" name="Oval 16"/>
              <p:cNvSpPr/>
              <p:nvPr/>
            </p:nvSpPr>
            <p:spPr bwMode="auto">
              <a:xfrm>
                <a:off x="4320381" y="4899818"/>
                <a:ext cx="820738"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8" name="Oval 17"/>
              <p:cNvSpPr/>
              <p:nvPr/>
            </p:nvSpPr>
            <p:spPr bwMode="auto">
              <a:xfrm>
                <a:off x="7046119" y="4880768"/>
                <a:ext cx="890587"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grpSp>
        <p:grpSp>
          <p:nvGrpSpPr>
            <p:cNvPr id="6" name="Group 2"/>
            <p:cNvGrpSpPr>
              <a:grpSpLocks/>
            </p:cNvGrpSpPr>
            <p:nvPr/>
          </p:nvGrpSpPr>
          <p:grpSpPr bwMode="auto">
            <a:xfrm>
              <a:off x="1720850" y="4732266"/>
              <a:ext cx="6596062" cy="1050925"/>
              <a:chOff x="2373313" y="4779963"/>
              <a:chExt cx="6596062" cy="1050925"/>
            </a:xfrm>
          </p:grpSpPr>
          <p:pic>
            <p:nvPicPr>
              <p:cNvPr id="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4865688"/>
                <a:ext cx="92551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4876800"/>
                <a:ext cx="9159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63" y="482758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7929563" y="4779963"/>
                <a:ext cx="10398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275" y="4876800"/>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663" y="4876800"/>
                <a:ext cx="85566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1675" y="4876800"/>
                <a:ext cx="8778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ctrTitle"/>
          </p:nvPr>
        </p:nvSpPr>
        <p:spPr>
          <a:xfrm>
            <a:off x="685800" y="2397125"/>
            <a:ext cx="7772400" cy="1470025"/>
          </a:xfrm>
        </p:spPr>
        <p:txBody>
          <a:bodyPr/>
          <a:lstStyle>
            <a:lvl1pPr algn="ctr">
              <a:defRPr sz="4000" baseline="0"/>
            </a:lvl1pPr>
          </a:lstStyle>
          <a:p>
            <a:r>
              <a:rPr lang="en-US" smtClean="0"/>
              <a:t>Click to edit Master title style</a:t>
            </a:r>
            <a:endParaRPr lang="en-US" dirty="0"/>
          </a:p>
        </p:txBody>
      </p:sp>
      <p:sp>
        <p:nvSpPr>
          <p:cNvPr id="24" name="Text Placeholder 23"/>
          <p:cNvSpPr>
            <a:spLocks noGrp="1"/>
          </p:cNvSpPr>
          <p:nvPr>
            <p:ph type="body" sz="quarter" idx="11"/>
          </p:nvPr>
        </p:nvSpPr>
        <p:spPr>
          <a:xfrm>
            <a:off x="4763" y="139700"/>
            <a:ext cx="6808788" cy="1155700"/>
          </a:xfrm>
        </p:spPr>
        <p:txBody>
          <a:bodyPr/>
          <a:lstStyle>
            <a:lvl1pPr marL="0" indent="0">
              <a:buNone/>
              <a:defRPr sz="2800" b="1" baseline="0"/>
            </a:lvl1pPr>
          </a:lstStyle>
          <a:p>
            <a:pPr lvl="0"/>
            <a:r>
              <a:rPr lang="en-US" smtClean="0"/>
              <a:t>Click to edit Master text styles</a:t>
            </a:r>
          </a:p>
          <a:p>
            <a:pPr lvl="1"/>
            <a:r>
              <a:rPr lang="en-US" smtClean="0"/>
              <a:t>Second level</a:t>
            </a:r>
          </a:p>
        </p:txBody>
      </p:sp>
      <p:sp>
        <p:nvSpPr>
          <p:cNvPr id="19" name="Slide Number Placeholder 5"/>
          <p:cNvSpPr>
            <a:spLocks noGrp="1"/>
          </p:cNvSpPr>
          <p:nvPr>
            <p:ph type="sldNum" sz="quarter" idx="12"/>
          </p:nvPr>
        </p:nvSpPr>
        <p:spPr/>
        <p:txBody>
          <a:bodyPr/>
          <a:lstStyle>
            <a:lvl1pPr defTabSz="914400">
              <a:defRPr/>
            </a:lvl1pPr>
          </a:lstStyle>
          <a:p>
            <a:pPr>
              <a:defRPr/>
            </a:pPr>
            <a:fld id="{2E0B38FB-1D45-4E89-A9A0-800502F142BC}" type="slidenum">
              <a:rPr lang="en-US" altLang="en-US"/>
              <a:pPr>
                <a:defRPr/>
              </a:pPr>
              <a:t>‹#›</a:t>
            </a:fld>
            <a:endParaRPr lang="en-US" altLang="en-US"/>
          </a:p>
        </p:txBody>
      </p:sp>
    </p:spTree>
    <p:extLst>
      <p:ext uri="{BB962C8B-B14F-4D97-AF65-F5344CB8AC3E}">
        <p14:creationId xmlns:p14="http://schemas.microsoft.com/office/powerpoint/2010/main" val="258003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Final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77"/>
            <a:ext cx="7772400" cy="1470025"/>
          </a:xfrm>
          <a:prstGeom prst="rect">
            <a:avLst/>
          </a:prstGeom>
        </p:spPr>
        <p:txBody>
          <a:bodyPr/>
          <a:lstStyle>
            <a:lvl1pPr>
              <a:defRPr sz="3600" b="1">
                <a:solidFill>
                  <a:srgbClr val="00006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04312"/>
            <a:ext cx="6400800" cy="17526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22763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DHMS Title Slide">
    <p:spTree>
      <p:nvGrpSpPr>
        <p:cNvPr id="1" name=""/>
        <p:cNvGrpSpPr/>
        <p:nvPr/>
      </p:nvGrpSpPr>
      <p:grpSpPr>
        <a:xfrm>
          <a:off x="0" y="0"/>
          <a:ext cx="0" cy="0"/>
          <a:chOff x="0" y="0"/>
          <a:chExt cx="0" cy="0"/>
        </a:xfrm>
      </p:grpSpPr>
      <p:sp>
        <p:nvSpPr>
          <p:cNvPr id="4" name="Line 6"/>
          <p:cNvSpPr>
            <a:spLocks noChangeShapeType="1"/>
          </p:cNvSpPr>
          <p:nvPr userDrawn="1"/>
        </p:nvSpPr>
        <p:spPr bwMode="auto">
          <a:xfrm>
            <a:off x="206375" y="6561139"/>
            <a:ext cx="8686800" cy="0"/>
          </a:xfrm>
          <a:prstGeom prst="line">
            <a:avLst/>
          </a:prstGeom>
          <a:noFill/>
          <a:ln w="38100">
            <a:solidFill>
              <a:srgbClr val="00387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6"/>
          <p:cNvSpPr>
            <a:spLocks noChangeShapeType="1"/>
          </p:cNvSpPr>
          <p:nvPr userDrawn="1"/>
        </p:nvSpPr>
        <p:spPr bwMode="auto">
          <a:xfrm>
            <a:off x="209551" y="960439"/>
            <a:ext cx="8677275" cy="0"/>
          </a:xfrm>
          <a:prstGeom prst="line">
            <a:avLst/>
          </a:prstGeom>
          <a:noFill/>
          <a:ln w="38100">
            <a:solidFill>
              <a:srgbClr val="00387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ctangle 19"/>
          <p:cNvSpPr>
            <a:spLocks noChangeArrowheads="1"/>
          </p:cNvSpPr>
          <p:nvPr userDrawn="1"/>
        </p:nvSpPr>
        <p:spPr bwMode="auto">
          <a:xfrm>
            <a:off x="2590800" y="1371600"/>
            <a:ext cx="63023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defRPr/>
            </a:pPr>
            <a:r>
              <a:rPr lang="en-US" sz="3200" b="1" dirty="0" smtClean="0">
                <a:solidFill>
                  <a:srgbClr val="003876"/>
                </a:solidFill>
                <a:latin typeface="Calibri" panose="020F0502020204030204" pitchFamily="34" charset="0"/>
                <a:cs typeface="Arial" panose="020B0604020202020204" pitchFamily="34" charset="0"/>
              </a:rPr>
              <a:t>Defense Healthcare Management Systems Modernization</a:t>
            </a:r>
          </a:p>
          <a:p>
            <a:pPr algn="ctr" eaLnBrk="1" hangingPunct="1">
              <a:lnSpc>
                <a:spcPct val="90000"/>
              </a:lnSpc>
              <a:defRPr/>
            </a:pPr>
            <a:r>
              <a:rPr lang="en-US" sz="3200" b="1" dirty="0" smtClean="0">
                <a:solidFill>
                  <a:srgbClr val="003876"/>
                </a:solidFill>
                <a:latin typeface="Calibri" panose="020F0502020204030204" pitchFamily="34" charset="0"/>
                <a:cs typeface="Arial" panose="020B0604020202020204" pitchFamily="34" charset="0"/>
              </a:rPr>
              <a:t>Data Summit</a:t>
            </a:r>
          </a:p>
          <a:p>
            <a:pPr algn="ctr" eaLnBrk="1" hangingPunct="1">
              <a:lnSpc>
                <a:spcPct val="90000"/>
              </a:lnSpc>
              <a:defRPr/>
            </a:pPr>
            <a:r>
              <a:rPr lang="en-US" sz="2400" b="1" dirty="0" smtClean="0">
                <a:solidFill>
                  <a:srgbClr val="003876"/>
                </a:solidFill>
                <a:latin typeface="Calibri" panose="020F0502020204030204" pitchFamily="34" charset="0"/>
                <a:cs typeface="Arial" panose="020B0604020202020204" pitchFamily="34" charset="0"/>
              </a:rPr>
              <a:t>15 June 2017</a:t>
            </a:r>
          </a:p>
        </p:txBody>
      </p:sp>
      <p:pic>
        <p:nvPicPr>
          <p:cNvPr id="7" name="Picture 20" descr="United_States_Department_of_Defense_Seal.sv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925" y="1462088"/>
            <a:ext cx="2344738"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2800" y="5117432"/>
            <a:ext cx="4937760" cy="902368"/>
          </a:xfrm>
        </p:spPr>
        <p:txBody>
          <a:bodyPr/>
          <a:lstStyle>
            <a:lvl1pPr marL="0" indent="0" algn="ctr">
              <a:spcBef>
                <a:spcPts val="0"/>
              </a:spcBef>
              <a:buNone/>
              <a:defRPr lang="en-US" altLang="en-US" sz="2000" kern="1200" baseline="0" dirty="0">
                <a:solidFill>
                  <a:schemeClr val="tx1"/>
                </a:solidFill>
                <a:latin typeface="+mn-lt"/>
                <a:ea typeface="MS PGothic" pitchFamily="34" charset="-128"/>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0"/>
          </p:nvPr>
        </p:nvSpPr>
        <p:spPr>
          <a:xfrm>
            <a:off x="3352800" y="4254254"/>
            <a:ext cx="4937760" cy="438151"/>
          </a:xfrm>
        </p:spPr>
        <p:txBody>
          <a:bodyPr/>
          <a:lstStyle>
            <a:lvl1pPr marL="0" indent="0" algn="ctr">
              <a:spcBef>
                <a:spcPts val="0"/>
              </a:spcBef>
              <a:buFontTx/>
              <a:buNone/>
              <a:defRPr sz="2000" baseline="0">
                <a:solidFill>
                  <a:schemeClr val="tx1"/>
                </a:solidFill>
              </a:defRPr>
            </a:lvl1pPr>
            <a:lvl2pPr algn="ctr">
              <a:buFontTx/>
              <a:buNone/>
              <a:defRPr/>
            </a:lvl2pPr>
            <a:lvl3pPr algn="ctr">
              <a:buFontTx/>
              <a:buNone/>
              <a:defRPr/>
            </a:lvl3pPr>
            <a:lvl4pPr algn="ctr">
              <a:buFontTx/>
              <a:buNone/>
              <a:defRPr/>
            </a:lvl4pPr>
            <a:lvl5pPr algn="ctr">
              <a:buFontTx/>
              <a:buNone/>
              <a:defRPr/>
            </a:lvl5pPr>
          </a:lstStyle>
          <a:p>
            <a:pPr lvl="0"/>
            <a:r>
              <a:rPr lang="en-US" dirty="0" smtClean="0"/>
              <a:t>Click to edit Master text styles</a:t>
            </a:r>
          </a:p>
        </p:txBody>
      </p:sp>
      <p:sp>
        <p:nvSpPr>
          <p:cNvPr id="10" name="Slide Number Placeholder 2"/>
          <p:cNvSpPr>
            <a:spLocks noGrp="1"/>
          </p:cNvSpPr>
          <p:nvPr>
            <p:ph type="sldNum" sz="quarter" idx="11"/>
          </p:nvPr>
        </p:nvSpPr>
        <p:spPr/>
        <p:txBody>
          <a:bodyPr/>
          <a:lstStyle>
            <a:lvl1pPr>
              <a:defRPr smtClean="0"/>
            </a:lvl1pPr>
          </a:lstStyle>
          <a:p>
            <a:pPr>
              <a:defRPr/>
            </a:pPr>
            <a:fld id="{415BDB52-294C-47C0-83E8-71562FD4727D}" type="slidenum">
              <a:rPr lang="en-US" altLang="en-US"/>
              <a:pPr>
                <a:defRPr/>
              </a:pPr>
              <a:t>‹#›</a:t>
            </a:fld>
            <a:endParaRPr lang="en-US" altLang="en-US"/>
          </a:p>
        </p:txBody>
      </p:sp>
      <p:sp>
        <p:nvSpPr>
          <p:cNvPr id="12" name="Rectangle 4"/>
          <p:cNvSpPr>
            <a:spLocks noChangeArrowheads="1"/>
          </p:cNvSpPr>
          <p:nvPr userDrawn="1"/>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Tree>
    <p:extLst>
      <p:ext uri="{BB962C8B-B14F-4D97-AF65-F5344CB8AC3E}">
        <p14:creationId xmlns:p14="http://schemas.microsoft.com/office/powerpoint/2010/main" val="97860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1066800" cy="365125"/>
          </a:xfrm>
          <a:prstGeom prst="rect">
            <a:avLst/>
          </a:prstGeom>
        </p:spPr>
        <p:txBody>
          <a:bodyPr/>
          <a:lstStyle>
            <a:lvl1pPr>
              <a:defRPr/>
            </a:lvl1pPr>
          </a:lstStyle>
          <a:p>
            <a:pPr>
              <a:defRPr/>
            </a:pPr>
            <a:fld id="{0A930772-51E6-4D08-81DE-4C75274C9B7D}" type="datetime1">
              <a:rPr lang="en-US" altLang="en-US"/>
              <a:pPr>
                <a:defRPr/>
              </a:pPr>
              <a:t>6/14/2017</a:t>
            </a:fld>
            <a:endParaRPr lang="en-US" altLang="en-US"/>
          </a:p>
        </p:txBody>
      </p:sp>
      <p:sp>
        <p:nvSpPr>
          <p:cNvPr id="3" name="Footer Placeholder 4"/>
          <p:cNvSpPr>
            <a:spLocks noGrp="1"/>
          </p:cNvSpPr>
          <p:nvPr>
            <p:ph type="ftr" sz="quarter" idx="11"/>
          </p:nvPr>
        </p:nvSpPr>
        <p:spPr>
          <a:xfrm>
            <a:off x="1752600" y="6356350"/>
            <a:ext cx="5715000" cy="365125"/>
          </a:xfrm>
          <a:prstGeom prst="rect">
            <a:avLst/>
          </a:prstGeom>
        </p:spPr>
        <p:txBody>
          <a:bodyPr/>
          <a:lstStyle>
            <a:lvl1pPr>
              <a:defRPr/>
            </a:lvl1pPr>
          </a:lstStyle>
          <a:p>
            <a:pPr>
              <a:defRPr/>
            </a:pPr>
            <a:r>
              <a:rPr lang="ja-JP" altLang="en-US"/>
              <a:t>“</a:t>
            </a:r>
            <a:r>
              <a:rPr lang="en-US" altLang="ja-JP"/>
              <a:t>Medically Ready Force…Ready Medical Force</a:t>
            </a:r>
            <a:r>
              <a:rPr lang="ja-JP" altLang="en-US"/>
              <a:t>”</a:t>
            </a: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E717CD5F-5313-424D-9074-4E51D3FF225C}" type="slidenum">
              <a:rPr lang="en-US" altLang="en-US"/>
              <a:pPr>
                <a:defRPr/>
              </a:pPr>
              <a:t>‹#›</a:t>
            </a:fld>
            <a:endParaRPr lang="en-US" altLang="en-US"/>
          </a:p>
        </p:txBody>
      </p:sp>
    </p:spTree>
    <p:extLst>
      <p:ext uri="{BB962C8B-B14F-4D97-AF65-F5344CB8AC3E}">
        <p14:creationId xmlns:p14="http://schemas.microsoft.com/office/powerpoint/2010/main" val="3458730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rimary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2"/>
          <p:cNvSpPr>
            <a:spLocks noGrp="1"/>
          </p:cNvSpPr>
          <p:nvPr>
            <p:ph idx="1"/>
          </p:nvPr>
        </p:nvSpPr>
        <p:spPr>
          <a:xfrm>
            <a:off x="311150" y="1280160"/>
            <a:ext cx="7886700" cy="4528969"/>
          </a:xfrm>
          <a:prstGeom prst="rect">
            <a:avLst/>
          </a:prstGeom>
        </p:spPr>
        <p:txBody>
          <a:bodyPr vert="horz" lIns="91440" tIns="45720" rIns="91440" bIns="45720" rtlCol="0">
            <a:normAutofit/>
          </a:bodyPr>
          <a:lstStyle>
            <a:lvl1pPr marL="320040" indent="-320040">
              <a:defRPr/>
            </a:lvl1pPr>
            <a:lvl2pPr>
              <a:defRPr/>
            </a:lvl2pPr>
            <a:lvl3pPr>
              <a:defRPr/>
            </a:lvl3pPr>
            <a:lvl4pP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3517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Divider">
    <p:spTree>
      <p:nvGrpSpPr>
        <p:cNvPr id="1" name=""/>
        <p:cNvGrpSpPr/>
        <p:nvPr/>
      </p:nvGrpSpPr>
      <p:grpSpPr>
        <a:xfrm>
          <a:off x="0" y="0"/>
          <a:ext cx="0" cy="0"/>
          <a:chOff x="0" y="0"/>
          <a:chExt cx="0" cy="0"/>
        </a:xfrm>
      </p:grpSpPr>
      <p:grpSp>
        <p:nvGrpSpPr>
          <p:cNvPr id="2" name="Group 1"/>
          <p:cNvGrpSpPr/>
          <p:nvPr userDrawn="1"/>
        </p:nvGrpSpPr>
        <p:grpSpPr>
          <a:xfrm>
            <a:off x="-10196" y="2354263"/>
            <a:ext cx="7525421" cy="1881002"/>
            <a:chOff x="-10196" y="2354263"/>
            <a:chExt cx="7525421" cy="1881002"/>
          </a:xfrm>
        </p:grpSpPr>
        <p:sp>
          <p:nvSpPr>
            <p:cNvPr id="16" name="Parallelogram 15"/>
            <p:cNvSpPr/>
            <p:nvPr userDrawn="1"/>
          </p:nvSpPr>
          <p:spPr bwMode="auto">
            <a:xfrm>
              <a:off x="-10196" y="2354263"/>
              <a:ext cx="7525421" cy="1671727"/>
            </a:xfrm>
            <a:custGeom>
              <a:avLst/>
              <a:gdLst>
                <a:gd name="connsiteX0" fmla="*/ 0 w 8100837"/>
                <a:gd name="connsiteY0" fmla="*/ 1671727 h 1671727"/>
                <a:gd name="connsiteX1" fmla="*/ 547340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8100837"/>
                <a:gd name="connsiteY0" fmla="*/ 1671727 h 1671727"/>
                <a:gd name="connsiteX1" fmla="*/ 584372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7536815"/>
                <a:gd name="connsiteY0" fmla="*/ 1671727 h 1671727"/>
                <a:gd name="connsiteX1" fmla="*/ 20350 w 7536815"/>
                <a:gd name="connsiteY1" fmla="*/ 0 h 1671727"/>
                <a:gd name="connsiteX2" fmla="*/ 7536815 w 7536815"/>
                <a:gd name="connsiteY2" fmla="*/ 0 h 1671727"/>
                <a:gd name="connsiteX3" fmla="*/ 6989475 w 7536815"/>
                <a:gd name="connsiteY3" fmla="*/ 1671727 h 1671727"/>
                <a:gd name="connsiteX4" fmla="*/ 0 w 7536815"/>
                <a:gd name="connsiteY4" fmla="*/ 1671727 h 1671727"/>
                <a:gd name="connsiteX0" fmla="*/ 0 w 7525421"/>
                <a:gd name="connsiteY0" fmla="*/ 1671727 h 1671727"/>
                <a:gd name="connsiteX1" fmla="*/ 8956 w 7525421"/>
                <a:gd name="connsiteY1" fmla="*/ 0 h 1671727"/>
                <a:gd name="connsiteX2" fmla="*/ 7525421 w 7525421"/>
                <a:gd name="connsiteY2" fmla="*/ 0 h 1671727"/>
                <a:gd name="connsiteX3" fmla="*/ 6978081 w 7525421"/>
                <a:gd name="connsiteY3" fmla="*/ 1671727 h 1671727"/>
                <a:gd name="connsiteX4" fmla="*/ 0 w 7525421"/>
                <a:gd name="connsiteY4" fmla="*/ 1671727 h 167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421" h="1671727">
                  <a:moveTo>
                    <a:pt x="0" y="1671727"/>
                  </a:moveTo>
                  <a:cubicBezTo>
                    <a:pt x="2985" y="1114485"/>
                    <a:pt x="5971" y="557242"/>
                    <a:pt x="8956" y="0"/>
                  </a:cubicBezTo>
                  <a:lnTo>
                    <a:pt x="7525421" y="0"/>
                  </a:lnTo>
                  <a:lnTo>
                    <a:pt x="6978081" y="1671727"/>
                  </a:lnTo>
                  <a:lnTo>
                    <a:pt x="0" y="1671727"/>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fontAlgn="base">
                <a:spcBef>
                  <a:spcPct val="20000"/>
                </a:spcBef>
                <a:spcAft>
                  <a:spcPct val="0"/>
                </a:spcAft>
                <a:buSzPct val="140000"/>
              </a:pPr>
              <a:endParaRPr lang="en-US" sz="3600" b="1" dirty="0">
                <a:solidFill>
                  <a:prstClr val="black"/>
                </a:solidFill>
                <a:latin typeface="Arial" charset="0"/>
              </a:endParaRPr>
            </a:p>
          </p:txBody>
        </p:sp>
        <p:sp>
          <p:nvSpPr>
            <p:cNvPr id="18" name="Parallelogram 17"/>
            <p:cNvSpPr/>
            <p:nvPr userDrawn="1"/>
          </p:nvSpPr>
          <p:spPr bwMode="auto">
            <a:xfrm>
              <a:off x="-9162" y="3821821"/>
              <a:ext cx="6064971" cy="413444"/>
            </a:xfrm>
            <a:custGeom>
              <a:avLst/>
              <a:gdLst>
                <a:gd name="connsiteX0" fmla="*/ 0 w 6254461"/>
                <a:gd name="connsiteY0" fmla="*/ 413444 h 413444"/>
                <a:gd name="connsiteX1" fmla="*/ 135366 w 6254461"/>
                <a:gd name="connsiteY1" fmla="*/ 0 h 413444"/>
                <a:gd name="connsiteX2" fmla="*/ 6254461 w 6254461"/>
                <a:gd name="connsiteY2" fmla="*/ 0 h 413444"/>
                <a:gd name="connsiteX3" fmla="*/ 6119095 w 6254461"/>
                <a:gd name="connsiteY3" fmla="*/ 413444 h 413444"/>
                <a:gd name="connsiteX4" fmla="*/ 0 w 6254461"/>
                <a:gd name="connsiteY4" fmla="*/ 413444 h 413444"/>
                <a:gd name="connsiteX0" fmla="*/ 61187 w 6119095"/>
                <a:gd name="connsiteY0" fmla="*/ 413444 h 413444"/>
                <a:gd name="connsiteX1" fmla="*/ 0 w 6119095"/>
                <a:gd name="connsiteY1" fmla="*/ 0 h 413444"/>
                <a:gd name="connsiteX2" fmla="*/ 6119095 w 6119095"/>
                <a:gd name="connsiteY2" fmla="*/ 0 h 413444"/>
                <a:gd name="connsiteX3" fmla="*/ 5983729 w 6119095"/>
                <a:gd name="connsiteY3" fmla="*/ 413444 h 413444"/>
                <a:gd name="connsiteX4" fmla="*/ 61187 w 6119095"/>
                <a:gd name="connsiteY4" fmla="*/ 413444 h 413444"/>
                <a:gd name="connsiteX0" fmla="*/ 7063 w 6064971"/>
                <a:gd name="connsiteY0" fmla="*/ 413444 h 413444"/>
                <a:gd name="connsiteX1" fmla="*/ 0 w 6064971"/>
                <a:gd name="connsiteY1" fmla="*/ 0 h 413444"/>
                <a:gd name="connsiteX2" fmla="*/ 6064971 w 6064971"/>
                <a:gd name="connsiteY2" fmla="*/ 0 h 413444"/>
                <a:gd name="connsiteX3" fmla="*/ 5929605 w 6064971"/>
                <a:gd name="connsiteY3" fmla="*/ 413444 h 413444"/>
                <a:gd name="connsiteX4" fmla="*/ 7063 w 6064971"/>
                <a:gd name="connsiteY4" fmla="*/ 413444 h 41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971" h="413444">
                  <a:moveTo>
                    <a:pt x="7063" y="413444"/>
                  </a:moveTo>
                  <a:lnTo>
                    <a:pt x="0" y="0"/>
                  </a:lnTo>
                  <a:lnTo>
                    <a:pt x="6064971" y="0"/>
                  </a:lnTo>
                  <a:lnTo>
                    <a:pt x="5929605" y="413444"/>
                  </a:lnTo>
                  <a:lnTo>
                    <a:pt x="7063" y="413444"/>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fontAlgn="base">
                <a:spcBef>
                  <a:spcPct val="20000"/>
                </a:spcBef>
                <a:spcAft>
                  <a:spcPct val="0"/>
                </a:spcAft>
                <a:buSzPct val="140000"/>
              </a:pPr>
              <a:endParaRPr lang="en-US" sz="3600" b="1" dirty="0">
                <a:solidFill>
                  <a:prstClr val="black"/>
                </a:solidFill>
                <a:latin typeface="Arial" charset="0"/>
              </a:endParaRPr>
            </a:p>
          </p:txBody>
        </p:sp>
      </p:grpSp>
      <p:sp>
        <p:nvSpPr>
          <p:cNvPr id="5" name="Title 4"/>
          <p:cNvSpPr>
            <a:spLocks noGrp="1"/>
          </p:cNvSpPr>
          <p:nvPr>
            <p:ph type="title"/>
          </p:nvPr>
        </p:nvSpPr>
        <p:spPr>
          <a:xfrm>
            <a:off x="312913" y="2367665"/>
            <a:ext cx="6591979" cy="146161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10" name="Text Placeholder 13"/>
          <p:cNvSpPr>
            <a:spLocks noGrp="1"/>
          </p:cNvSpPr>
          <p:nvPr>
            <p:ph type="body" sz="quarter" idx="10" hasCustomPrompt="1"/>
          </p:nvPr>
        </p:nvSpPr>
        <p:spPr>
          <a:xfrm>
            <a:off x="311151" y="4943092"/>
            <a:ext cx="4260849" cy="417164"/>
          </a:xfrm>
          <a:prstGeom prst="rect">
            <a:avLst/>
          </a:prstGeom>
        </p:spPr>
        <p:txBody>
          <a:bodyPr/>
          <a:lstStyle>
            <a:lvl1pPr marL="0" indent="0">
              <a:buNone/>
              <a:defRPr sz="2200" baseline="0">
                <a:solidFill>
                  <a:srgbClr val="4C5257"/>
                </a:solidFill>
                <a:latin typeface="+mj-lt"/>
              </a:defRPr>
            </a:lvl1pPr>
          </a:lstStyle>
          <a:p>
            <a:pPr lvl="0"/>
            <a:r>
              <a:rPr lang="en-US" dirty="0"/>
              <a:t>Presenter Name</a:t>
            </a:r>
          </a:p>
        </p:txBody>
      </p:sp>
      <p:sp>
        <p:nvSpPr>
          <p:cNvPr id="12" name="Text Placeholder 13"/>
          <p:cNvSpPr>
            <a:spLocks noGrp="1"/>
          </p:cNvSpPr>
          <p:nvPr>
            <p:ph type="body" sz="quarter" idx="12" hasCustomPrompt="1"/>
          </p:nvPr>
        </p:nvSpPr>
        <p:spPr>
          <a:xfrm>
            <a:off x="311151" y="5369613"/>
            <a:ext cx="3765549" cy="253865"/>
          </a:xfrm>
          <a:prstGeom prst="rect">
            <a:avLst/>
          </a:prstGeom>
        </p:spPr>
        <p:txBody>
          <a:bodyPr/>
          <a:lstStyle>
            <a:lvl1pPr marL="0" indent="0">
              <a:buNone/>
              <a:defRPr sz="1600" i="1" baseline="0">
                <a:solidFill>
                  <a:srgbClr val="4C5257"/>
                </a:solidFill>
                <a:latin typeface="+mj-lt"/>
              </a:defRPr>
            </a:lvl1pPr>
          </a:lstStyle>
          <a:p>
            <a:pPr lvl="0"/>
            <a:r>
              <a:rPr lang="en-US" dirty="0"/>
              <a:t>Presenter Title</a:t>
            </a:r>
          </a:p>
        </p:txBody>
      </p:sp>
      <p:sp>
        <p:nvSpPr>
          <p:cNvPr id="14" name="Text Placeholder 13"/>
          <p:cNvSpPr>
            <a:spLocks noGrp="1"/>
          </p:cNvSpPr>
          <p:nvPr>
            <p:ph type="body" sz="quarter" idx="13" hasCustomPrompt="1"/>
          </p:nvPr>
        </p:nvSpPr>
        <p:spPr>
          <a:xfrm>
            <a:off x="311150" y="6361809"/>
            <a:ext cx="2166187" cy="285471"/>
          </a:xfrm>
          <a:prstGeom prst="rect">
            <a:avLst/>
          </a:prstGeom>
        </p:spPr>
        <p:txBody>
          <a:bodyPr/>
          <a:lstStyle>
            <a:lvl1pPr marL="0" indent="0">
              <a:buNone/>
              <a:defRPr sz="1400" i="0" baseline="0">
                <a:solidFill>
                  <a:schemeClr val="tx1"/>
                </a:solidFill>
                <a:latin typeface="Arial" panose="020B0604020202020204" pitchFamily="34" charset="0"/>
              </a:defRPr>
            </a:lvl1pPr>
          </a:lstStyle>
          <a:p>
            <a:pPr lvl="0"/>
            <a:fld id="{98241DAF-D3D1-4C65-9DAB-493DE76CC6E3}" type="datetime4">
              <a:rPr lang="en-US" smtClean="0"/>
              <a:t>June 14, 2017</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7151" y="6133731"/>
            <a:ext cx="2076915" cy="510194"/>
          </a:xfrm>
          <a:prstGeom prst="rect">
            <a:avLst/>
          </a:prstGeom>
        </p:spPr>
      </p:pic>
    </p:spTree>
    <p:extLst>
      <p:ext uri="{BB962C8B-B14F-4D97-AF65-F5344CB8AC3E}">
        <p14:creationId xmlns:p14="http://schemas.microsoft.com/office/powerpoint/2010/main" val="1913418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pic>
        <p:nvPicPr>
          <p:cNvPr id="3" name="connections-data-video-id47254626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98" y="3175"/>
            <a:ext cx="9142808" cy="6857107"/>
          </a:xfrm>
          <a:prstGeom prst="rect">
            <a:avLst/>
          </a:prstGeom>
        </p:spPr>
      </p:pic>
      <p:pic>
        <p:nvPicPr>
          <p:cNvPr id="4" name="Picture 3"/>
          <p:cNvPicPr preferRelativeResize="0">
            <a:picLocks/>
          </p:cNvPicPr>
          <p:nvPr userDrawn="1"/>
        </p:nvPicPr>
        <p:blipFill rotWithShape="1">
          <a:blip r:embed="rId5">
            <a:alphaModFix amt="90000"/>
            <a:extLst>
              <a:ext uri="{28A0092B-C50C-407E-A947-70E740481C1C}">
                <a14:useLocalDpi xmlns:a14="http://schemas.microsoft.com/office/drawing/2010/main" val="0"/>
              </a:ext>
            </a:extLst>
          </a:blip>
          <a:srcRect r="996" b="970"/>
          <a:stretch/>
        </p:blipFill>
        <p:spPr bwMode="auto">
          <a:xfrm>
            <a:off x="8" y="-4952"/>
            <a:ext cx="9147599" cy="69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2607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 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noChangeAspect="1"/>
          </p:cNvSpPr>
          <p:nvPr>
            <p:ph type="body" sz="quarter" idx="12"/>
          </p:nvPr>
        </p:nvSpPr>
        <p:spPr>
          <a:xfrm>
            <a:off x="322580" y="1280160"/>
            <a:ext cx="8224520" cy="4331746"/>
          </a:xfrm>
        </p:spPr>
        <p:txBody>
          <a:bodyPr anchor="ctr" anchorCtr="1"/>
          <a:lstStyle>
            <a:lvl1pPr marL="320040" indent="-32004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397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1252538" y="4754563"/>
            <a:ext cx="6596062" cy="1050925"/>
            <a:chOff x="1720850" y="4732266"/>
            <a:chExt cx="6596062" cy="1050925"/>
          </a:xfrm>
        </p:grpSpPr>
        <p:grpSp>
          <p:nvGrpSpPr>
            <p:cNvPr id="5" name="Group 11"/>
            <p:cNvGrpSpPr>
              <a:grpSpLocks/>
            </p:cNvGrpSpPr>
            <p:nvPr/>
          </p:nvGrpSpPr>
          <p:grpSpPr bwMode="auto">
            <a:xfrm>
              <a:off x="1753394" y="4812435"/>
              <a:ext cx="5549900" cy="893763"/>
              <a:chOff x="3344863" y="4876800"/>
              <a:chExt cx="5549900" cy="893763"/>
            </a:xfrm>
          </p:grpSpPr>
          <p:sp>
            <p:nvSpPr>
              <p:cNvPr id="14" name="Oval 13"/>
              <p:cNvSpPr/>
              <p:nvPr/>
            </p:nvSpPr>
            <p:spPr bwMode="auto">
              <a:xfrm>
                <a:off x="5220494" y="4899818"/>
                <a:ext cx="847725"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5" name="Oval 14"/>
              <p:cNvSpPr/>
              <p:nvPr/>
            </p:nvSpPr>
            <p:spPr bwMode="auto">
              <a:xfrm>
                <a:off x="8004969" y="4880768"/>
                <a:ext cx="890587"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6" name="Oval 15"/>
              <p:cNvSpPr/>
              <p:nvPr/>
            </p:nvSpPr>
            <p:spPr bwMode="auto">
              <a:xfrm>
                <a:off x="3345656" y="4877593"/>
                <a:ext cx="890588"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7" name="Oval 16"/>
              <p:cNvSpPr/>
              <p:nvPr/>
            </p:nvSpPr>
            <p:spPr bwMode="auto">
              <a:xfrm>
                <a:off x="4320381" y="4899818"/>
                <a:ext cx="820738"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8" name="Oval 17"/>
              <p:cNvSpPr/>
              <p:nvPr/>
            </p:nvSpPr>
            <p:spPr bwMode="auto">
              <a:xfrm>
                <a:off x="7046119" y="4880768"/>
                <a:ext cx="890587"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grpSp>
        <p:grpSp>
          <p:nvGrpSpPr>
            <p:cNvPr id="6" name="Group 2"/>
            <p:cNvGrpSpPr>
              <a:grpSpLocks/>
            </p:cNvGrpSpPr>
            <p:nvPr/>
          </p:nvGrpSpPr>
          <p:grpSpPr bwMode="auto">
            <a:xfrm>
              <a:off x="1720850" y="4732266"/>
              <a:ext cx="6596062" cy="1050925"/>
              <a:chOff x="2373313" y="4779963"/>
              <a:chExt cx="6596062" cy="1050925"/>
            </a:xfrm>
          </p:grpSpPr>
          <p:pic>
            <p:nvPicPr>
              <p:cNvPr id="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4865688"/>
                <a:ext cx="92551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4876800"/>
                <a:ext cx="9159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63" y="482758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7929563" y="4779963"/>
                <a:ext cx="10398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275" y="4876800"/>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663" y="4876800"/>
                <a:ext cx="85566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1675" y="4876800"/>
                <a:ext cx="8778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Title 1"/>
          <p:cNvSpPr>
            <a:spLocks noGrp="1"/>
          </p:cNvSpPr>
          <p:nvPr>
            <p:ph type="ctrTitle"/>
          </p:nvPr>
        </p:nvSpPr>
        <p:spPr>
          <a:xfrm>
            <a:off x="685800" y="2397125"/>
            <a:ext cx="7772400" cy="1470025"/>
          </a:xfrm>
        </p:spPr>
        <p:txBody>
          <a:bodyPr/>
          <a:lstStyle>
            <a:lvl1pPr algn="ctr">
              <a:defRPr sz="4000" baseline="0"/>
            </a:lvl1pPr>
          </a:lstStyle>
          <a:p>
            <a:r>
              <a:rPr lang="en-US" smtClean="0"/>
              <a:t>Click to edit Master title style</a:t>
            </a:r>
            <a:endParaRPr lang="en-US" dirty="0"/>
          </a:p>
        </p:txBody>
      </p:sp>
      <p:sp>
        <p:nvSpPr>
          <p:cNvPr id="24" name="Text Placeholder 23"/>
          <p:cNvSpPr>
            <a:spLocks noGrp="1"/>
          </p:cNvSpPr>
          <p:nvPr>
            <p:ph type="body" sz="quarter" idx="11"/>
          </p:nvPr>
        </p:nvSpPr>
        <p:spPr>
          <a:xfrm>
            <a:off x="4763" y="139700"/>
            <a:ext cx="6808788" cy="1155700"/>
          </a:xfrm>
        </p:spPr>
        <p:txBody>
          <a:bodyPr/>
          <a:lstStyle>
            <a:lvl1pPr marL="0" indent="0">
              <a:buNone/>
              <a:defRPr sz="2800" b="1" baseline="0"/>
            </a:lvl1pPr>
          </a:lstStyle>
          <a:p>
            <a:pPr lvl="0"/>
            <a:r>
              <a:rPr lang="en-US" smtClean="0"/>
              <a:t>Click to edit Master text styles</a:t>
            </a:r>
          </a:p>
          <a:p>
            <a:pPr lvl="1"/>
            <a:r>
              <a:rPr lang="en-US" smtClean="0"/>
              <a:t>Second level</a:t>
            </a:r>
          </a:p>
        </p:txBody>
      </p:sp>
      <p:sp>
        <p:nvSpPr>
          <p:cNvPr id="19" name="Slide Number Placeholder 5"/>
          <p:cNvSpPr>
            <a:spLocks noGrp="1"/>
          </p:cNvSpPr>
          <p:nvPr>
            <p:ph type="sldNum" sz="quarter" idx="12"/>
          </p:nvPr>
        </p:nvSpPr>
        <p:spPr/>
        <p:txBody>
          <a:bodyPr/>
          <a:lstStyle>
            <a:lvl1pPr defTabSz="914400">
              <a:defRPr/>
            </a:lvl1pPr>
          </a:lstStyle>
          <a:p>
            <a:pPr>
              <a:defRPr/>
            </a:pPr>
            <a:fld id="{2E0B38FB-1D45-4E89-A9A0-800502F142BC}" type="slidenum">
              <a:rPr lang="en-US" altLang="en-US"/>
              <a:pPr>
                <a:defRPr/>
              </a:pPr>
              <a:t>‹#›</a:t>
            </a:fld>
            <a:endParaRPr lang="en-US" altLang="en-US"/>
          </a:p>
        </p:txBody>
      </p:sp>
    </p:spTree>
    <p:extLst>
      <p:ext uri="{BB962C8B-B14F-4D97-AF65-F5344CB8AC3E}">
        <p14:creationId xmlns:p14="http://schemas.microsoft.com/office/powerpoint/2010/main" val="4213070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defTabSz="914400">
              <a:defRPr/>
            </a:lvl1pPr>
          </a:lstStyle>
          <a:p>
            <a:pPr>
              <a:defRPr/>
            </a:pPr>
            <a:fld id="{5C73D0F0-C3BE-4DFA-8D9F-63582715A42A}" type="slidenum">
              <a:rPr lang="en-US" altLang="en-US"/>
              <a:pPr>
                <a:defRPr/>
              </a:pPr>
              <a:t>‹#›</a:t>
            </a:fld>
            <a:endParaRPr lang="en-US" altLang="en-US"/>
          </a:p>
        </p:txBody>
      </p:sp>
    </p:spTree>
    <p:extLst>
      <p:ext uri="{BB962C8B-B14F-4D97-AF65-F5344CB8AC3E}">
        <p14:creationId xmlns:p14="http://schemas.microsoft.com/office/powerpoint/2010/main" val="10239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defTabSz="914400">
              <a:defRPr/>
            </a:lvl1pPr>
          </a:lstStyle>
          <a:p>
            <a:pPr>
              <a:defRPr/>
            </a:pPr>
            <a:fld id="{641D3981-C452-4609-B90B-6A814230C087}" type="slidenum">
              <a:rPr lang="en-US" altLang="en-US"/>
              <a:pPr>
                <a:defRPr/>
              </a:pPr>
              <a:t>‹#›</a:t>
            </a:fld>
            <a:endParaRPr lang="en-US" altLang="en-US"/>
          </a:p>
        </p:txBody>
      </p:sp>
    </p:spTree>
    <p:extLst>
      <p:ext uri="{BB962C8B-B14F-4D97-AF65-F5344CB8AC3E}">
        <p14:creationId xmlns:p14="http://schemas.microsoft.com/office/powerpoint/2010/main" val="337590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defTabSz="914400">
              <a:defRPr/>
            </a:lvl1pPr>
          </a:lstStyle>
          <a:p>
            <a:pPr>
              <a:defRPr/>
            </a:pPr>
            <a:fld id="{5C73D0F0-C3BE-4DFA-8D9F-63582715A42A}" type="slidenum">
              <a:rPr lang="en-US" altLang="en-US"/>
              <a:pPr>
                <a:defRPr/>
              </a:pPr>
              <a:t>‹#›</a:t>
            </a:fld>
            <a:endParaRPr lang="en-US" altLang="en-US"/>
          </a:p>
        </p:txBody>
      </p:sp>
    </p:spTree>
    <p:extLst>
      <p:ext uri="{BB962C8B-B14F-4D97-AF65-F5344CB8AC3E}">
        <p14:creationId xmlns:p14="http://schemas.microsoft.com/office/powerpoint/2010/main" val="436585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3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3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defTabSz="914400">
              <a:defRPr/>
            </a:lvl1pPr>
          </a:lstStyle>
          <a:p>
            <a:pPr>
              <a:defRPr/>
            </a:pPr>
            <a:fld id="{68F02566-C370-4896-8644-E0C4E23C7785}" type="slidenum">
              <a:rPr lang="en-US" altLang="en-US"/>
              <a:pPr>
                <a:defRPr/>
              </a:pPr>
              <a:t>‹#›</a:t>
            </a:fld>
            <a:endParaRPr lang="en-US" altLang="en-US"/>
          </a:p>
        </p:txBody>
      </p:sp>
    </p:spTree>
    <p:extLst>
      <p:ext uri="{BB962C8B-B14F-4D97-AF65-F5344CB8AC3E}">
        <p14:creationId xmlns:p14="http://schemas.microsoft.com/office/powerpoint/2010/main" val="3113805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748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14575"/>
            <a:ext cx="4040188" cy="3819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748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4575"/>
            <a:ext cx="4041775" cy="3819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defTabSz="914400">
              <a:defRPr/>
            </a:lvl1pPr>
          </a:lstStyle>
          <a:p>
            <a:pPr>
              <a:defRPr/>
            </a:pPr>
            <a:fld id="{10DC5687-11FC-4E06-8F0A-33E65C8DD6DE}" type="slidenum">
              <a:rPr lang="en-US" altLang="en-US"/>
              <a:pPr>
                <a:defRPr/>
              </a:pPr>
              <a:t>‹#›</a:t>
            </a:fld>
            <a:endParaRPr lang="en-US" altLang="en-US"/>
          </a:p>
        </p:txBody>
      </p:sp>
    </p:spTree>
    <p:extLst>
      <p:ext uri="{BB962C8B-B14F-4D97-AF65-F5344CB8AC3E}">
        <p14:creationId xmlns:p14="http://schemas.microsoft.com/office/powerpoint/2010/main" val="2604704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defTabSz="914400">
              <a:defRPr/>
            </a:lvl1pPr>
          </a:lstStyle>
          <a:p>
            <a:pPr>
              <a:defRPr/>
            </a:pPr>
            <a:fld id="{56466678-407A-4E6A-94F0-12FAB0A0A0EF}" type="slidenum">
              <a:rPr lang="en-US" altLang="en-US"/>
              <a:pPr>
                <a:defRPr/>
              </a:pPr>
              <a:t>‹#›</a:t>
            </a:fld>
            <a:endParaRPr lang="en-US" altLang="en-US"/>
          </a:p>
        </p:txBody>
      </p:sp>
    </p:spTree>
    <p:extLst>
      <p:ext uri="{BB962C8B-B14F-4D97-AF65-F5344CB8AC3E}">
        <p14:creationId xmlns:p14="http://schemas.microsoft.com/office/powerpoint/2010/main" val="2558987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914400">
              <a:defRPr/>
            </a:lvl1pPr>
          </a:lstStyle>
          <a:p>
            <a:pPr>
              <a:defRPr/>
            </a:pPr>
            <a:fld id="{FB7A6BEA-C497-420F-86DB-B01DAB5AA43A}" type="slidenum">
              <a:rPr lang="en-US" altLang="en-US"/>
              <a:pPr>
                <a:defRPr/>
              </a:pPr>
              <a:t>‹#›</a:t>
            </a:fld>
            <a:endParaRPr lang="en-US" altLang="en-US"/>
          </a:p>
        </p:txBody>
      </p:sp>
    </p:spTree>
    <p:extLst>
      <p:ext uri="{BB962C8B-B14F-4D97-AF65-F5344CB8AC3E}">
        <p14:creationId xmlns:p14="http://schemas.microsoft.com/office/powerpoint/2010/main" val="419058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defTabSz="914400">
              <a:defRPr/>
            </a:lvl1pPr>
          </a:lstStyle>
          <a:p>
            <a:pPr>
              <a:defRPr/>
            </a:pPr>
            <a:fld id="{641D3981-C452-4609-B90B-6A814230C087}" type="slidenum">
              <a:rPr lang="en-US" altLang="en-US"/>
              <a:pPr>
                <a:defRPr/>
              </a:pPr>
              <a:t>‹#›</a:t>
            </a:fld>
            <a:endParaRPr lang="en-US" altLang="en-US"/>
          </a:p>
        </p:txBody>
      </p:sp>
    </p:spTree>
    <p:extLst>
      <p:ext uri="{BB962C8B-B14F-4D97-AF65-F5344CB8AC3E}">
        <p14:creationId xmlns:p14="http://schemas.microsoft.com/office/powerpoint/2010/main" val="254057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3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3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defTabSz="914400">
              <a:defRPr/>
            </a:lvl1pPr>
          </a:lstStyle>
          <a:p>
            <a:pPr>
              <a:defRPr/>
            </a:pPr>
            <a:fld id="{68F02566-C370-4896-8644-E0C4E23C7785}" type="slidenum">
              <a:rPr lang="en-US" altLang="en-US"/>
              <a:pPr>
                <a:defRPr/>
              </a:pPr>
              <a:t>‹#›</a:t>
            </a:fld>
            <a:endParaRPr lang="en-US" altLang="en-US"/>
          </a:p>
        </p:txBody>
      </p:sp>
    </p:spTree>
    <p:extLst>
      <p:ext uri="{BB962C8B-B14F-4D97-AF65-F5344CB8AC3E}">
        <p14:creationId xmlns:p14="http://schemas.microsoft.com/office/powerpoint/2010/main" val="292363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748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14575"/>
            <a:ext cx="4040188" cy="3819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748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4575"/>
            <a:ext cx="4041775" cy="3819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defTabSz="914400">
              <a:defRPr/>
            </a:lvl1pPr>
          </a:lstStyle>
          <a:p>
            <a:pPr>
              <a:defRPr/>
            </a:pPr>
            <a:fld id="{10DC5687-11FC-4E06-8F0A-33E65C8DD6DE}" type="slidenum">
              <a:rPr lang="en-US" altLang="en-US"/>
              <a:pPr>
                <a:defRPr/>
              </a:pPr>
              <a:t>‹#›</a:t>
            </a:fld>
            <a:endParaRPr lang="en-US" altLang="en-US"/>
          </a:p>
        </p:txBody>
      </p:sp>
    </p:spTree>
    <p:extLst>
      <p:ext uri="{BB962C8B-B14F-4D97-AF65-F5344CB8AC3E}">
        <p14:creationId xmlns:p14="http://schemas.microsoft.com/office/powerpoint/2010/main" val="227540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defTabSz="914400">
              <a:defRPr/>
            </a:lvl1pPr>
          </a:lstStyle>
          <a:p>
            <a:pPr>
              <a:defRPr/>
            </a:pPr>
            <a:fld id="{56466678-407A-4E6A-94F0-12FAB0A0A0EF}" type="slidenum">
              <a:rPr lang="en-US" altLang="en-US"/>
              <a:pPr>
                <a:defRPr/>
              </a:pPr>
              <a:t>‹#›</a:t>
            </a:fld>
            <a:endParaRPr lang="en-US" altLang="en-US"/>
          </a:p>
        </p:txBody>
      </p:sp>
    </p:spTree>
    <p:extLst>
      <p:ext uri="{BB962C8B-B14F-4D97-AF65-F5344CB8AC3E}">
        <p14:creationId xmlns:p14="http://schemas.microsoft.com/office/powerpoint/2010/main" val="300498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914400">
              <a:defRPr/>
            </a:lvl1pPr>
          </a:lstStyle>
          <a:p>
            <a:pPr>
              <a:defRPr/>
            </a:pPr>
            <a:fld id="{FB7A6BEA-C497-420F-86DB-B01DAB5AA43A}" type="slidenum">
              <a:rPr lang="en-US" altLang="en-US"/>
              <a:pPr>
                <a:defRPr/>
              </a:pPr>
              <a:t>‹#›</a:t>
            </a:fld>
            <a:endParaRPr lang="en-US" altLang="en-US"/>
          </a:p>
        </p:txBody>
      </p:sp>
    </p:spTree>
    <p:extLst>
      <p:ext uri="{BB962C8B-B14F-4D97-AF65-F5344CB8AC3E}">
        <p14:creationId xmlns:p14="http://schemas.microsoft.com/office/powerpoint/2010/main" val="268308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7367" y="9525"/>
            <a:ext cx="7488620" cy="914400"/>
          </a:xfrm>
          <a:prstGeom prst="rect">
            <a:avLst/>
          </a:prstGeom>
        </p:spPr>
        <p:txBody>
          <a:bodyPr>
            <a:noAutofit/>
          </a:bodyPr>
          <a:lstStyle>
            <a:lvl1pPr algn="l">
              <a:defRPr lang="en-US" sz="2800" b="1" kern="1200" dirty="0">
                <a:solidFill>
                  <a:srgbClr val="003876"/>
                </a:solidFill>
                <a:latin typeface="+mj-lt"/>
                <a:ea typeface="MS PGothic" pitchFamily="34" charset="-128"/>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88729" y="1222375"/>
            <a:ext cx="8403025" cy="5146894"/>
          </a:xfrm>
        </p:spPr>
        <p:txBody>
          <a:bodyPr/>
          <a:lstStyle>
            <a:lvl1pPr marL="284163" indent="-284163">
              <a:spcBef>
                <a:spcPts val="600"/>
              </a:spcBef>
              <a:defRPr sz="2600" b="1">
                <a:solidFill>
                  <a:srgbClr val="003876"/>
                </a:solidFill>
              </a:defRPr>
            </a:lvl1pPr>
            <a:lvl2pPr>
              <a:spcBef>
                <a:spcPts val="400"/>
              </a:spcBef>
              <a:buClr>
                <a:schemeClr val="bg2">
                  <a:lumMod val="10000"/>
                </a:schemeClr>
              </a:buClr>
              <a:defRPr sz="2400" b="0">
                <a:solidFill>
                  <a:schemeClr val="bg2">
                    <a:lumMod val="10000"/>
                  </a:schemeClr>
                </a:solidFill>
              </a:defRPr>
            </a:lvl2pPr>
            <a:lvl3pPr>
              <a:spcBef>
                <a:spcPts val="400"/>
              </a:spcBef>
              <a:buClr>
                <a:schemeClr val="bg2">
                  <a:lumMod val="10000"/>
                </a:schemeClr>
              </a:buClr>
              <a:defRPr sz="2200" b="0">
                <a:solidFill>
                  <a:schemeClr val="bg2">
                    <a:lumMod val="10000"/>
                  </a:schemeClr>
                </a:solidFill>
              </a:defRPr>
            </a:lvl3pPr>
            <a:lvl4pPr>
              <a:spcBef>
                <a:spcPts val="400"/>
              </a:spcBef>
              <a:buClr>
                <a:schemeClr val="bg2">
                  <a:lumMod val="10000"/>
                </a:schemeClr>
              </a:buClr>
              <a:defRPr sz="2000" b="0">
                <a:solidFill>
                  <a:schemeClr val="bg2">
                    <a:lumMod val="10000"/>
                  </a:schemeClr>
                </a:solidFill>
              </a:defRPr>
            </a:lvl4pPr>
            <a:lvl5pPr>
              <a:spcBef>
                <a:spcPts val="400"/>
              </a:spcBef>
              <a:buClr>
                <a:schemeClr val="bg2">
                  <a:lumMod val="10000"/>
                </a:schemeClr>
              </a:buClr>
              <a:defRPr sz="1800" b="0">
                <a:solidFill>
                  <a:schemeClr val="bg2">
                    <a:lumMod val="1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8" name="Slide Number Placeholder 2"/>
          <p:cNvSpPr>
            <a:spLocks noGrp="1"/>
          </p:cNvSpPr>
          <p:nvPr>
            <p:ph type="sldNum" sz="quarter" idx="4"/>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7F7F7F"/>
                </a:solidFill>
                <a:ea typeface="MS PGothic" panose="020B0600070205080204" pitchFamily="34" charset="-128"/>
                <a:cs typeface="Times New Roman" panose="02020603050405020304" pitchFamily="18" charset="0"/>
              </a:defRPr>
            </a:lvl1pPr>
          </a:lstStyle>
          <a:p>
            <a:fld id="{9A09E153-364A-3542-8215-9E3394316958}" type="slidenum">
              <a:rPr lang="en-US" smtClean="0"/>
              <a:pPr/>
              <a:t>‹#›</a:t>
            </a:fld>
            <a:endParaRPr lang="en-US"/>
          </a:p>
        </p:txBody>
      </p:sp>
    </p:spTree>
    <p:extLst>
      <p:ext uri="{BB962C8B-B14F-4D97-AF65-F5344CB8AC3E}">
        <p14:creationId xmlns:p14="http://schemas.microsoft.com/office/powerpoint/2010/main" val="11044894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1387365" y="9525"/>
            <a:ext cx="7472855" cy="914400"/>
          </a:xfrm>
          <a:prstGeom prst="rect">
            <a:avLst/>
          </a:prstGeom>
        </p:spPr>
        <p:txBody>
          <a:bodyPr>
            <a:normAutofit/>
          </a:bodyPr>
          <a:lstStyle>
            <a:lvl1pPr algn="l">
              <a:defRPr lang="en-US" sz="2800" b="1" kern="1200" dirty="0">
                <a:solidFill>
                  <a:srgbClr val="003876"/>
                </a:solidFill>
                <a:latin typeface="+mj-lt"/>
                <a:ea typeface="MS PGothic" pitchFamily="34" charset="-128"/>
                <a:cs typeface="+mj-cs"/>
              </a:defRPr>
            </a:lvl1pPr>
          </a:lstStyle>
          <a:p>
            <a:r>
              <a:rPr lang="en-US" smtClean="0"/>
              <a:t>Click to edit Master title style</a:t>
            </a:r>
            <a:endParaRPr lang="en-US" dirty="0"/>
          </a:p>
        </p:txBody>
      </p:sp>
      <p:sp>
        <p:nvSpPr>
          <p:cNvPr id="7"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 name="Slide Number Placeholder 2"/>
          <p:cNvSpPr>
            <a:spLocks noGrp="1"/>
          </p:cNvSpPr>
          <p:nvPr>
            <p:ph type="sldNum" sz="quarter" idx="4"/>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7F7F7F"/>
                </a:solidFill>
                <a:ea typeface="MS PGothic" panose="020B0600070205080204" pitchFamily="34" charset="-128"/>
                <a:cs typeface="Times New Roman" panose="02020603050405020304" pitchFamily="18" charset="0"/>
              </a:defRPr>
            </a:lvl1pPr>
          </a:lstStyle>
          <a:p>
            <a:fld id="{9A09E153-364A-3542-8215-9E3394316958}" type="slidenum">
              <a:rPr lang="en-US" smtClean="0"/>
              <a:pPr/>
              <a:t>‹#›</a:t>
            </a:fld>
            <a:endParaRPr lang="en-US"/>
          </a:p>
        </p:txBody>
      </p:sp>
    </p:spTree>
    <p:extLst>
      <p:ext uri="{BB962C8B-B14F-4D97-AF65-F5344CB8AC3E}">
        <p14:creationId xmlns:p14="http://schemas.microsoft.com/office/powerpoint/2010/main" val="2748670619"/>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Footer Placeholder 4"/>
          <p:cNvSpPr txBox="1">
            <a:spLocks/>
          </p:cNvSpPr>
          <p:nvPr userDrawn="1"/>
        </p:nvSpPr>
        <p:spPr>
          <a:xfrm>
            <a:off x="1836738" y="6394450"/>
            <a:ext cx="5470525" cy="365125"/>
          </a:xfrm>
          <a:prstGeom prst="rect">
            <a:avLst/>
          </a:prstGeom>
        </p:spPr>
        <p:txBody>
          <a:bodyPr anchor="ctr"/>
          <a:lstStyle>
            <a:defPPr>
              <a:defRPr lang="en-US"/>
            </a:defPPr>
            <a:lvl1pPr algn="ctr" defTabSz="457200" rtl="0" fontAlgn="base">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914400" eaLnBrk="1" hangingPunct="1">
              <a:defRPr/>
            </a:pPr>
            <a:r>
              <a:rPr lang="en-US" sz="2000" b="1" i="1" dirty="0" smtClean="0">
                <a:solidFill>
                  <a:prstClr val="black"/>
                </a:solidFill>
                <a:effectLst>
                  <a:outerShdw blurRad="38100" dist="38100" dir="2700000" algn="tl">
                    <a:srgbClr val="000000">
                      <a:alpha val="43137"/>
                    </a:srgbClr>
                  </a:outerShdw>
                </a:effectLst>
              </a:rPr>
              <a:t>“Medically Ready Force…Ready Medical Force”</a:t>
            </a:r>
            <a:endParaRPr lang="en-US" dirty="0">
              <a:solidFill>
                <a:srgbClr val="990000">
                  <a:tint val="75000"/>
                </a:srgbClr>
              </a:solidFill>
            </a:endParaRPr>
          </a:p>
        </p:txBody>
      </p:sp>
      <p:pic>
        <p:nvPicPr>
          <p:cNvPr id="1027"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l="34142" t="21623" r="53929" b="63182"/>
          <a:stretch>
            <a:fillRect/>
          </a:stretch>
        </p:blipFill>
        <p:spPr bwMode="auto">
          <a:xfrm>
            <a:off x="6786563" y="404813"/>
            <a:ext cx="2108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Title Placeholder 1"/>
          <p:cNvSpPr>
            <a:spLocks noGrp="1"/>
          </p:cNvSpPr>
          <p:nvPr>
            <p:ph type="title"/>
          </p:nvPr>
        </p:nvSpPr>
        <p:spPr bwMode="auto">
          <a:xfrm>
            <a:off x="457200" y="331788"/>
            <a:ext cx="6329363"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457200" y="1574800"/>
            <a:ext cx="8229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8115300" y="6356350"/>
            <a:ext cx="5715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BA8989"/>
                </a:solidFill>
                <a:ea typeface="MS PGothic" pitchFamily="34" charset="-128"/>
                <a:cs typeface="Arial" pitchFamily="34" charset="0"/>
              </a:defRPr>
            </a:lvl1pPr>
          </a:lstStyle>
          <a:p>
            <a:pPr>
              <a:defRPr/>
            </a:pPr>
            <a:fld id="{CF27CC6B-D481-4D50-BDC5-22AC641CCDC2}" type="slidenum">
              <a:rPr lang="en-US" altLang="en-US"/>
              <a:pPr>
                <a:defRPr/>
              </a:pPr>
              <a:t>‹#›</a:t>
            </a:fld>
            <a:endParaRPr lang="en-US" altLang="en-US"/>
          </a:p>
        </p:txBody>
      </p:sp>
      <p:sp>
        <p:nvSpPr>
          <p:cNvPr id="9" name="Rectangle 8"/>
          <p:cNvSpPr/>
          <p:nvPr userDrawn="1"/>
        </p:nvSpPr>
        <p:spPr>
          <a:xfrm>
            <a:off x="0" y="13795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0" name="Rectangle 9"/>
          <p:cNvSpPr/>
          <p:nvPr userDrawn="1"/>
        </p:nvSpPr>
        <p:spPr>
          <a:xfrm>
            <a:off x="4763" y="6183313"/>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93973" r:id="rId1"/>
    <p:sldLayoutId id="2147493974" r:id="rId2"/>
    <p:sldLayoutId id="2147493975" r:id="rId3"/>
    <p:sldLayoutId id="2147493976" r:id="rId4"/>
    <p:sldLayoutId id="2147493977" r:id="rId5"/>
    <p:sldLayoutId id="2147493978" r:id="rId6"/>
    <p:sldLayoutId id="2147493979" r:id="rId7"/>
  </p:sldLayoutIdLst>
  <p:hf hdr="0" ftr="0" dt="0"/>
  <p:txStyles>
    <p:titleStyle>
      <a:lvl1pPr algn="l" rtl="0" eaLnBrk="0" fontAlgn="base" hangingPunct="0">
        <a:spcBef>
          <a:spcPct val="0"/>
        </a:spcBef>
        <a:spcAft>
          <a:spcPct val="0"/>
        </a:spcAft>
        <a:defRPr sz="3200" b="1" kern="1200">
          <a:solidFill>
            <a:srgbClr val="002060"/>
          </a:solidFill>
          <a:latin typeface="+mj-lt"/>
          <a:ea typeface="+mj-ea"/>
          <a:cs typeface="+mj-cs"/>
        </a:defRPr>
      </a:lvl1pPr>
      <a:lvl2pPr algn="l" rtl="0" eaLnBrk="0" fontAlgn="base" hangingPunct="0">
        <a:spcBef>
          <a:spcPct val="0"/>
        </a:spcBef>
        <a:spcAft>
          <a:spcPct val="0"/>
        </a:spcAft>
        <a:defRPr sz="3200" b="1">
          <a:solidFill>
            <a:srgbClr val="002060"/>
          </a:solidFill>
          <a:latin typeface="Calibri" pitchFamily="34" charset="0"/>
        </a:defRPr>
      </a:lvl2pPr>
      <a:lvl3pPr algn="l" rtl="0" eaLnBrk="0" fontAlgn="base" hangingPunct="0">
        <a:spcBef>
          <a:spcPct val="0"/>
        </a:spcBef>
        <a:spcAft>
          <a:spcPct val="0"/>
        </a:spcAft>
        <a:defRPr sz="3200" b="1">
          <a:solidFill>
            <a:srgbClr val="002060"/>
          </a:solidFill>
          <a:latin typeface="Calibri" pitchFamily="34" charset="0"/>
        </a:defRPr>
      </a:lvl3pPr>
      <a:lvl4pPr algn="l" rtl="0" eaLnBrk="0" fontAlgn="base" hangingPunct="0">
        <a:spcBef>
          <a:spcPct val="0"/>
        </a:spcBef>
        <a:spcAft>
          <a:spcPct val="0"/>
        </a:spcAft>
        <a:defRPr sz="3200" b="1">
          <a:solidFill>
            <a:srgbClr val="002060"/>
          </a:solidFill>
          <a:latin typeface="Calibri" pitchFamily="34" charset="0"/>
        </a:defRPr>
      </a:lvl4pPr>
      <a:lvl5pPr algn="l" rtl="0" eaLnBrk="0" fontAlgn="base" hangingPunct="0">
        <a:spcBef>
          <a:spcPct val="0"/>
        </a:spcBef>
        <a:spcAft>
          <a:spcPct val="0"/>
        </a:spcAft>
        <a:defRPr sz="3200" b="1">
          <a:solidFill>
            <a:srgbClr val="002060"/>
          </a:solidFill>
          <a:latin typeface="Calibri" pitchFamily="34" charset="0"/>
        </a:defRPr>
      </a:lvl5pPr>
      <a:lvl6pPr marL="457200" algn="l" rtl="0" fontAlgn="base">
        <a:spcBef>
          <a:spcPct val="0"/>
        </a:spcBef>
        <a:spcAft>
          <a:spcPct val="0"/>
        </a:spcAft>
        <a:defRPr sz="3200" b="1">
          <a:solidFill>
            <a:srgbClr val="002060"/>
          </a:solidFill>
          <a:latin typeface="Calibri" pitchFamily="34" charset="0"/>
        </a:defRPr>
      </a:lvl6pPr>
      <a:lvl7pPr marL="914400" algn="l" rtl="0" fontAlgn="base">
        <a:spcBef>
          <a:spcPct val="0"/>
        </a:spcBef>
        <a:spcAft>
          <a:spcPct val="0"/>
        </a:spcAft>
        <a:defRPr sz="3200" b="1">
          <a:solidFill>
            <a:srgbClr val="002060"/>
          </a:solidFill>
          <a:latin typeface="Calibri" pitchFamily="34" charset="0"/>
        </a:defRPr>
      </a:lvl7pPr>
      <a:lvl8pPr marL="1371600" algn="l" rtl="0" fontAlgn="base">
        <a:spcBef>
          <a:spcPct val="0"/>
        </a:spcBef>
        <a:spcAft>
          <a:spcPct val="0"/>
        </a:spcAft>
        <a:defRPr sz="3200" b="1">
          <a:solidFill>
            <a:srgbClr val="002060"/>
          </a:solidFill>
          <a:latin typeface="Calibri" pitchFamily="34" charset="0"/>
        </a:defRPr>
      </a:lvl8pPr>
      <a:lvl9pPr marL="1828800" algn="l" rtl="0" fontAlgn="base">
        <a:spcBef>
          <a:spcPct val="0"/>
        </a:spcBef>
        <a:spcAft>
          <a:spcPct val="0"/>
        </a:spcAft>
        <a:defRPr sz="3200" b="1">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00206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6"/>
          <p:cNvSpPr>
            <a:spLocks noChangeShapeType="1"/>
          </p:cNvSpPr>
          <p:nvPr/>
        </p:nvSpPr>
        <p:spPr bwMode="auto">
          <a:xfrm>
            <a:off x="206375" y="6561138"/>
            <a:ext cx="8686800" cy="0"/>
          </a:xfrm>
          <a:prstGeom prst="line">
            <a:avLst/>
          </a:prstGeom>
          <a:noFill/>
          <a:ln w="38100">
            <a:solidFill>
              <a:srgbClr val="003876"/>
            </a:solidFill>
            <a:round/>
            <a:headEnd/>
            <a:tailEnd/>
          </a:ln>
          <a:extLst>
            <a:ext uri="{909E8E84-426E-40DD-AFC4-6F175D3DCCD1}">
              <a14:hiddenFill xmlns:a14="http://schemas.microsoft.com/office/drawing/2010/main">
                <a:noFill/>
              </a14:hiddenFill>
            </a:ext>
          </a:extLst>
        </p:spPr>
        <p:txBody>
          <a:bodyPr/>
          <a:lstStyle/>
          <a:p>
            <a:pPr eaLnBrk="1" hangingPunct="1"/>
            <a:endParaRPr lang="en-US" dirty="0">
              <a:solidFill>
                <a:prstClr val="black"/>
              </a:solidFill>
              <a:latin typeface="Calibri"/>
              <a:ea typeface="+mn-ea"/>
              <a:cs typeface="Arial" panose="020B0604020202020204" pitchFamily="34" charset="0"/>
            </a:endParaRPr>
          </a:p>
        </p:txBody>
      </p:sp>
      <p:sp>
        <p:nvSpPr>
          <p:cNvPr id="1027" name="Text Placeholder 2"/>
          <p:cNvSpPr>
            <a:spLocks noGrp="1"/>
          </p:cNvSpPr>
          <p:nvPr>
            <p:ph type="body" idx="1"/>
          </p:nvPr>
        </p:nvSpPr>
        <p:spPr bwMode="auto">
          <a:xfrm>
            <a:off x="473075" y="1222375"/>
            <a:ext cx="83708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Line 6"/>
          <p:cNvSpPr>
            <a:spLocks noChangeShapeType="1"/>
          </p:cNvSpPr>
          <p:nvPr/>
        </p:nvSpPr>
        <p:spPr bwMode="auto">
          <a:xfrm>
            <a:off x="1192213" y="954088"/>
            <a:ext cx="7681912" cy="0"/>
          </a:xfrm>
          <a:prstGeom prst="line">
            <a:avLst/>
          </a:prstGeom>
          <a:noFill/>
          <a:ln w="38100">
            <a:solidFill>
              <a:srgbClr val="003876"/>
            </a:solidFill>
            <a:round/>
            <a:headEnd/>
            <a:tailEnd/>
          </a:ln>
        </p:spPr>
        <p:txBody>
          <a:bodyPr/>
          <a:lstStyle/>
          <a:p>
            <a:pPr eaLnBrk="1" hangingPunct="1">
              <a:defRPr/>
            </a:pPr>
            <a:endParaRPr lang="en-US" dirty="0">
              <a:ln>
                <a:solidFill>
                  <a:srgbClr val="000000"/>
                </a:solidFill>
              </a:ln>
              <a:solidFill>
                <a:prstClr val="black"/>
              </a:solidFill>
              <a:latin typeface="Arial" charset="0"/>
              <a:cs typeface="Arial" charset="0"/>
            </a:endParaRPr>
          </a:p>
        </p:txBody>
      </p:sp>
      <p:sp>
        <p:nvSpPr>
          <p:cNvPr id="1030" name="Title Placeholder 15"/>
          <p:cNvSpPr>
            <a:spLocks noGrp="1"/>
          </p:cNvSpPr>
          <p:nvPr>
            <p:ph type="title"/>
          </p:nvPr>
        </p:nvSpPr>
        <p:spPr bwMode="auto">
          <a:xfrm>
            <a:off x="1387475" y="9525"/>
            <a:ext cx="74723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pic>
        <p:nvPicPr>
          <p:cNvPr id="1031" name="Picture 14" descr="United_States_Department_of_Defense_Seal.svg.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3988" y="74613"/>
            <a:ext cx="10620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Code"/>
          <p:cNvSpPr txBox="1"/>
          <p:nvPr/>
        </p:nvSpPr>
        <p:spPr>
          <a:xfrm>
            <a:off x="914400" y="6481703"/>
            <a:ext cx="2724150" cy="123111"/>
          </a:xfrm>
          <a:prstGeom prst="rect">
            <a:avLst/>
          </a:prstGeom>
          <a:noFill/>
        </p:spPr>
        <p:txBody>
          <a:bodyPr vert="horz" wrap="square" lIns="0" tIns="0" rIns="0" bIns="0" rtlCol="0" anchor="t">
            <a:noAutofit/>
          </a:bodyPr>
          <a:lstStyle/>
          <a:p>
            <a:pPr eaLnBrk="1" hangingPunct="1"/>
            <a:endParaRPr lang="en-US" sz="800" dirty="0">
              <a:solidFill>
                <a:srgbClr val="8C8C8C"/>
              </a:solidFill>
              <a:latin typeface="Calibri"/>
              <a:ea typeface="+mn-ea"/>
              <a:cs typeface="Arial" panose="020B0604020202020204" pitchFamily="34" charset="0"/>
            </a:endParaRPr>
          </a:p>
        </p:txBody>
      </p:sp>
      <p:sp>
        <p:nvSpPr>
          <p:cNvPr id="9" name="Slide Number Placeholder 2"/>
          <p:cNvSpPr>
            <a:spLocks noGrp="1"/>
          </p:cNvSpPr>
          <p:nvPr>
            <p:ph type="sldNum" sz="quarter" idx="4"/>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7F7F7F"/>
                </a:solidFill>
                <a:ea typeface="MS PGothic" panose="020B0600070205080204" pitchFamily="34" charset="-128"/>
                <a:cs typeface="Times New Roman" panose="02020603050405020304" pitchFamily="18" charset="0"/>
              </a:defRPr>
            </a:lvl1pPr>
          </a:lstStyle>
          <a:p>
            <a:pPr eaLnBrk="1" fontAlgn="auto" hangingPunct="1">
              <a:spcBef>
                <a:spcPts val="0"/>
              </a:spcBef>
              <a:spcAft>
                <a:spcPts val="0"/>
              </a:spcAft>
            </a:pPr>
            <a:fld id="{9A09E153-364A-3542-8215-9E3394316958}" type="slidenum">
              <a:rPr lang="en-US" smtClean="0">
                <a:latin typeface="Calibri"/>
              </a:rPr>
              <a:pPr eaLnBrk="1" fontAlgn="auto" hangingPunct="1">
                <a:spcBef>
                  <a:spcPts val="0"/>
                </a:spcBef>
                <a:spcAft>
                  <a:spcPts val="0"/>
                </a:spcAft>
              </a:pPr>
              <a:t>‹#›</a:t>
            </a:fld>
            <a:endParaRPr lang="en-US">
              <a:latin typeface="Calibri"/>
            </a:endParaRPr>
          </a:p>
        </p:txBody>
      </p:sp>
    </p:spTree>
    <p:extLst>
      <p:ext uri="{BB962C8B-B14F-4D97-AF65-F5344CB8AC3E}">
        <p14:creationId xmlns:p14="http://schemas.microsoft.com/office/powerpoint/2010/main" val="681241280"/>
      </p:ext>
    </p:extLst>
  </p:cSld>
  <p:clrMap bg1="lt1" tx1="dk1" bg2="lt2" tx2="dk2" accent1="accent1" accent2="accent2" accent3="accent3" accent4="accent4" accent5="accent5" accent6="accent6" hlink="hlink" folHlink="folHlink"/>
  <p:sldLayoutIdLst>
    <p:sldLayoutId id="2147493981" r:id="rId1"/>
    <p:sldLayoutId id="2147493982" r:id="rId2"/>
    <p:sldLayoutId id="2147493983" r:id="rId3"/>
    <p:sldLayoutId id="2147493985" r:id="rId4"/>
    <p:sldLayoutId id="2147493986" r:id="rId5"/>
    <p:sldLayoutId id="2147493987" r:id="rId6"/>
    <p:sldLayoutId id="2147493988" r:id="rId7"/>
    <p:sldLayoutId id="2147493989" r:id="rId8"/>
    <p:sldLayoutId id="2147493990" r:id="rId9"/>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lang="en-US" sz="2800" b="1" kern="1200" dirty="0">
          <a:solidFill>
            <a:srgbClr val="003876"/>
          </a:solidFill>
          <a:latin typeface="+mj-lt"/>
          <a:ea typeface="MS PGothic" pitchFamily="34" charset="-128"/>
          <a:cs typeface="+mj-cs"/>
        </a:defRPr>
      </a:lvl1pPr>
      <a:lvl2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2pPr>
      <a:lvl3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3pPr>
      <a:lvl4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4pPr>
      <a:lvl5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284163" indent="-284163" algn="l" rtl="0" eaLnBrk="1" fontAlgn="base" hangingPunct="1">
        <a:lnSpc>
          <a:spcPct val="95000"/>
        </a:lnSpc>
        <a:spcBef>
          <a:spcPts val="600"/>
        </a:spcBef>
        <a:spcAft>
          <a:spcPct val="0"/>
        </a:spcAft>
        <a:buClr>
          <a:schemeClr val="tx2"/>
        </a:buClr>
        <a:buFont typeface="Arial" panose="020B0604020202020204" pitchFamily="34" charset="0"/>
        <a:buChar char="•"/>
        <a:defRPr sz="2600" b="1" kern="1200">
          <a:solidFill>
            <a:srgbClr val="003876"/>
          </a:solidFill>
          <a:latin typeface="+mn-lt"/>
          <a:ea typeface="MS PGothic" pitchFamily="34" charset="-128"/>
          <a:cs typeface="+mn-cs"/>
        </a:defRPr>
      </a:lvl1pPr>
      <a:lvl2pPr marL="630238" indent="-284163" algn="l" rtl="0" eaLnBrk="1" fontAlgn="base" hangingPunct="1">
        <a:lnSpc>
          <a:spcPct val="95000"/>
        </a:lnSpc>
        <a:spcBef>
          <a:spcPts val="600"/>
        </a:spcBef>
        <a:spcAft>
          <a:spcPct val="0"/>
        </a:spcAft>
        <a:buClr>
          <a:srgbClr val="003876"/>
        </a:buClr>
        <a:buSzPct val="100000"/>
        <a:buFont typeface="Arial" panose="020B0604020202020204" pitchFamily="34" charset="0"/>
        <a:buChar char="–"/>
        <a:defRPr sz="2400" kern="1200">
          <a:solidFill>
            <a:srgbClr val="1E1C11"/>
          </a:solidFill>
          <a:latin typeface="+mn-lt"/>
          <a:ea typeface="MS PGothic" pitchFamily="34" charset="-128"/>
          <a:cs typeface="+mn-cs"/>
        </a:defRPr>
      </a:lvl2pPr>
      <a:lvl3pPr marL="914400" indent="-220663" algn="l" rtl="0" eaLnBrk="1" fontAlgn="base" hangingPunct="1">
        <a:lnSpc>
          <a:spcPct val="95000"/>
        </a:lnSpc>
        <a:spcBef>
          <a:spcPts val="600"/>
        </a:spcBef>
        <a:spcAft>
          <a:spcPct val="0"/>
        </a:spcAft>
        <a:buClr>
          <a:srgbClr val="003876"/>
        </a:buClr>
        <a:buSzPct val="100000"/>
        <a:buFont typeface="Arial" panose="020B0604020202020204" pitchFamily="34" charset="0"/>
        <a:buChar char="•"/>
        <a:defRPr sz="2200" kern="1200">
          <a:solidFill>
            <a:srgbClr val="1E1C11"/>
          </a:solidFill>
          <a:latin typeface="+mn-lt"/>
          <a:ea typeface="MS PGothic" pitchFamily="34" charset="-128"/>
          <a:cs typeface="+mn-cs"/>
        </a:defRPr>
      </a:lvl3pPr>
      <a:lvl4pPr marL="1198563" indent="-220663" algn="l" rtl="0" eaLnBrk="1" fontAlgn="base" hangingPunct="1">
        <a:lnSpc>
          <a:spcPct val="95000"/>
        </a:lnSpc>
        <a:spcBef>
          <a:spcPts val="600"/>
        </a:spcBef>
        <a:spcAft>
          <a:spcPct val="0"/>
        </a:spcAft>
        <a:buClr>
          <a:srgbClr val="003876"/>
        </a:buClr>
        <a:buSzPct val="100000"/>
        <a:buFont typeface="Arial" panose="020B0604020202020204" pitchFamily="34" charset="0"/>
        <a:buChar char="–"/>
        <a:defRPr sz="2000" kern="1200">
          <a:solidFill>
            <a:srgbClr val="1E1C11"/>
          </a:solidFill>
          <a:latin typeface="+mn-lt"/>
          <a:ea typeface="MS PGothic" pitchFamily="34" charset="-128"/>
          <a:cs typeface="+mn-cs"/>
        </a:defRPr>
      </a:lvl4pPr>
      <a:lvl5pPr marL="1371600" indent="-173038" algn="l" rtl="0" eaLnBrk="1" fontAlgn="base" hangingPunct="1">
        <a:lnSpc>
          <a:spcPct val="95000"/>
        </a:lnSpc>
        <a:spcBef>
          <a:spcPts val="600"/>
        </a:spcBef>
        <a:spcAft>
          <a:spcPct val="0"/>
        </a:spcAft>
        <a:buClr>
          <a:srgbClr val="003876"/>
        </a:buClr>
        <a:buSzPct val="100000"/>
        <a:buFont typeface="Arial" panose="020B0604020202020204" pitchFamily="34" charset="0"/>
        <a:buChar char="»"/>
        <a:defRPr kern="1200">
          <a:solidFill>
            <a:srgbClr val="1E1C1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Footer Placeholder 4"/>
          <p:cNvSpPr txBox="1">
            <a:spLocks/>
          </p:cNvSpPr>
          <p:nvPr userDrawn="1"/>
        </p:nvSpPr>
        <p:spPr>
          <a:xfrm>
            <a:off x="1836738" y="6394450"/>
            <a:ext cx="5470525" cy="365125"/>
          </a:xfrm>
          <a:prstGeom prst="rect">
            <a:avLst/>
          </a:prstGeom>
        </p:spPr>
        <p:txBody>
          <a:bodyPr anchor="ctr"/>
          <a:lstStyle>
            <a:defPPr>
              <a:defRPr lang="en-US"/>
            </a:defPPr>
            <a:lvl1pPr algn="ctr" defTabSz="457200" rtl="0" fontAlgn="base">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914400" eaLnBrk="1" hangingPunct="1">
              <a:defRPr/>
            </a:pPr>
            <a:r>
              <a:rPr lang="en-US" sz="2000" b="1" i="1" dirty="0" smtClean="0">
                <a:solidFill>
                  <a:prstClr val="black"/>
                </a:solidFill>
                <a:effectLst>
                  <a:outerShdw blurRad="38100" dist="38100" dir="2700000" algn="tl">
                    <a:srgbClr val="000000">
                      <a:alpha val="43137"/>
                    </a:srgbClr>
                  </a:outerShdw>
                </a:effectLst>
              </a:rPr>
              <a:t>“Medically Ready Force…Ready Medical Force”</a:t>
            </a:r>
            <a:endParaRPr lang="en-US" dirty="0">
              <a:solidFill>
                <a:srgbClr val="990000">
                  <a:tint val="75000"/>
                </a:srgbClr>
              </a:solidFill>
            </a:endParaRPr>
          </a:p>
        </p:txBody>
      </p:sp>
      <p:pic>
        <p:nvPicPr>
          <p:cNvPr id="1027"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l="34142" t="21623" r="53929" b="63182"/>
          <a:stretch>
            <a:fillRect/>
          </a:stretch>
        </p:blipFill>
        <p:spPr bwMode="auto">
          <a:xfrm>
            <a:off x="6786563" y="404813"/>
            <a:ext cx="2108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Title Placeholder 1"/>
          <p:cNvSpPr>
            <a:spLocks noGrp="1"/>
          </p:cNvSpPr>
          <p:nvPr>
            <p:ph type="title"/>
          </p:nvPr>
        </p:nvSpPr>
        <p:spPr bwMode="auto">
          <a:xfrm>
            <a:off x="457200" y="331788"/>
            <a:ext cx="6329363"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457200" y="1574800"/>
            <a:ext cx="8229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8115300" y="6356350"/>
            <a:ext cx="5715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BA8989"/>
                </a:solidFill>
                <a:ea typeface="MS PGothic" pitchFamily="34" charset="-128"/>
                <a:cs typeface="Arial" pitchFamily="34" charset="0"/>
              </a:defRPr>
            </a:lvl1pPr>
          </a:lstStyle>
          <a:p>
            <a:pPr>
              <a:defRPr/>
            </a:pPr>
            <a:fld id="{CF27CC6B-D481-4D50-BDC5-22AC641CCDC2}" type="slidenum">
              <a:rPr lang="en-US" altLang="en-US"/>
              <a:pPr>
                <a:defRPr/>
              </a:pPr>
              <a:t>‹#›</a:t>
            </a:fld>
            <a:endParaRPr lang="en-US" altLang="en-US"/>
          </a:p>
        </p:txBody>
      </p:sp>
      <p:sp>
        <p:nvSpPr>
          <p:cNvPr id="9" name="Rectangle 8"/>
          <p:cNvSpPr/>
          <p:nvPr userDrawn="1"/>
        </p:nvSpPr>
        <p:spPr>
          <a:xfrm>
            <a:off x="0" y="1379538"/>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10" name="Rectangle 9"/>
          <p:cNvSpPr/>
          <p:nvPr userDrawn="1"/>
        </p:nvSpPr>
        <p:spPr>
          <a:xfrm>
            <a:off x="4763" y="6183313"/>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Tree>
    <p:extLst>
      <p:ext uri="{BB962C8B-B14F-4D97-AF65-F5344CB8AC3E}">
        <p14:creationId xmlns:p14="http://schemas.microsoft.com/office/powerpoint/2010/main" val="2548948071"/>
      </p:ext>
    </p:extLst>
  </p:cSld>
  <p:clrMap bg1="lt1" tx1="dk1" bg2="lt2" tx2="dk2" accent1="accent1" accent2="accent2" accent3="accent3" accent4="accent4" accent5="accent5" accent6="accent6" hlink="hlink" folHlink="folHlink"/>
  <p:sldLayoutIdLst>
    <p:sldLayoutId id="2147493992" r:id="rId1"/>
    <p:sldLayoutId id="2147493993" r:id="rId2"/>
    <p:sldLayoutId id="2147493994" r:id="rId3"/>
    <p:sldLayoutId id="2147493995" r:id="rId4"/>
    <p:sldLayoutId id="2147493996" r:id="rId5"/>
    <p:sldLayoutId id="2147493997" r:id="rId6"/>
    <p:sldLayoutId id="2147493998" r:id="rId7"/>
  </p:sldLayoutIdLst>
  <p:hf hdr="0" ftr="0" dt="0"/>
  <p:txStyles>
    <p:titleStyle>
      <a:lvl1pPr algn="l" rtl="0" eaLnBrk="0" fontAlgn="base" hangingPunct="0">
        <a:spcBef>
          <a:spcPct val="0"/>
        </a:spcBef>
        <a:spcAft>
          <a:spcPct val="0"/>
        </a:spcAft>
        <a:defRPr sz="3200" b="1" kern="1200">
          <a:solidFill>
            <a:srgbClr val="002060"/>
          </a:solidFill>
          <a:latin typeface="+mj-lt"/>
          <a:ea typeface="+mj-ea"/>
          <a:cs typeface="+mj-cs"/>
        </a:defRPr>
      </a:lvl1pPr>
      <a:lvl2pPr algn="l" rtl="0" eaLnBrk="0" fontAlgn="base" hangingPunct="0">
        <a:spcBef>
          <a:spcPct val="0"/>
        </a:spcBef>
        <a:spcAft>
          <a:spcPct val="0"/>
        </a:spcAft>
        <a:defRPr sz="3200" b="1">
          <a:solidFill>
            <a:srgbClr val="002060"/>
          </a:solidFill>
          <a:latin typeface="Calibri" pitchFamily="34" charset="0"/>
        </a:defRPr>
      </a:lvl2pPr>
      <a:lvl3pPr algn="l" rtl="0" eaLnBrk="0" fontAlgn="base" hangingPunct="0">
        <a:spcBef>
          <a:spcPct val="0"/>
        </a:spcBef>
        <a:spcAft>
          <a:spcPct val="0"/>
        </a:spcAft>
        <a:defRPr sz="3200" b="1">
          <a:solidFill>
            <a:srgbClr val="002060"/>
          </a:solidFill>
          <a:latin typeface="Calibri" pitchFamily="34" charset="0"/>
        </a:defRPr>
      </a:lvl3pPr>
      <a:lvl4pPr algn="l" rtl="0" eaLnBrk="0" fontAlgn="base" hangingPunct="0">
        <a:spcBef>
          <a:spcPct val="0"/>
        </a:spcBef>
        <a:spcAft>
          <a:spcPct val="0"/>
        </a:spcAft>
        <a:defRPr sz="3200" b="1">
          <a:solidFill>
            <a:srgbClr val="002060"/>
          </a:solidFill>
          <a:latin typeface="Calibri" pitchFamily="34" charset="0"/>
        </a:defRPr>
      </a:lvl4pPr>
      <a:lvl5pPr algn="l" rtl="0" eaLnBrk="0" fontAlgn="base" hangingPunct="0">
        <a:spcBef>
          <a:spcPct val="0"/>
        </a:spcBef>
        <a:spcAft>
          <a:spcPct val="0"/>
        </a:spcAft>
        <a:defRPr sz="3200" b="1">
          <a:solidFill>
            <a:srgbClr val="002060"/>
          </a:solidFill>
          <a:latin typeface="Calibri" pitchFamily="34" charset="0"/>
        </a:defRPr>
      </a:lvl5pPr>
      <a:lvl6pPr marL="457200" algn="l" rtl="0" fontAlgn="base">
        <a:spcBef>
          <a:spcPct val="0"/>
        </a:spcBef>
        <a:spcAft>
          <a:spcPct val="0"/>
        </a:spcAft>
        <a:defRPr sz="3200" b="1">
          <a:solidFill>
            <a:srgbClr val="002060"/>
          </a:solidFill>
          <a:latin typeface="Calibri" pitchFamily="34" charset="0"/>
        </a:defRPr>
      </a:lvl6pPr>
      <a:lvl7pPr marL="914400" algn="l" rtl="0" fontAlgn="base">
        <a:spcBef>
          <a:spcPct val="0"/>
        </a:spcBef>
        <a:spcAft>
          <a:spcPct val="0"/>
        </a:spcAft>
        <a:defRPr sz="3200" b="1">
          <a:solidFill>
            <a:srgbClr val="002060"/>
          </a:solidFill>
          <a:latin typeface="Calibri" pitchFamily="34" charset="0"/>
        </a:defRPr>
      </a:lvl7pPr>
      <a:lvl8pPr marL="1371600" algn="l" rtl="0" fontAlgn="base">
        <a:spcBef>
          <a:spcPct val="0"/>
        </a:spcBef>
        <a:spcAft>
          <a:spcPct val="0"/>
        </a:spcAft>
        <a:defRPr sz="3200" b="1">
          <a:solidFill>
            <a:srgbClr val="002060"/>
          </a:solidFill>
          <a:latin typeface="Calibri" pitchFamily="34" charset="0"/>
        </a:defRPr>
      </a:lvl8pPr>
      <a:lvl9pPr marL="1828800" algn="l" rtl="0" fontAlgn="base">
        <a:spcBef>
          <a:spcPct val="0"/>
        </a:spcBef>
        <a:spcAft>
          <a:spcPct val="0"/>
        </a:spcAft>
        <a:defRPr sz="3200" b="1">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00206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4.png"/><Relationship Id="rId7"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5.png"/><Relationship Id="rId9" Type="http://schemas.microsoft.com/office/2007/relationships/diagramDrawing" Target="../diagrams/drawing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3.xml"/><Relationship Id="rId16"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72840" y="4724400"/>
            <a:ext cx="4937760" cy="1143000"/>
          </a:xfrm>
        </p:spPr>
        <p:txBody>
          <a:bodyPr/>
          <a:lstStyle/>
          <a:p>
            <a:pPr eaLnBrk="1" hangingPunct="1">
              <a:spcBef>
                <a:spcPct val="0"/>
              </a:spcBef>
              <a:defRPr/>
            </a:pPr>
            <a:r>
              <a:rPr lang="en-US" altLang="en-US" b="0" dirty="0" smtClean="0">
                <a:solidFill>
                  <a:schemeClr val="accent6">
                    <a:lumMod val="10000"/>
                  </a:schemeClr>
                </a:solidFill>
                <a:cs typeface="Arial" panose="020B0604020202020204" pitchFamily="34" charset="0"/>
              </a:rPr>
              <a:t>David </a:t>
            </a:r>
            <a:r>
              <a:rPr lang="en-US" altLang="en-US" b="0" dirty="0" err="1" smtClean="0">
                <a:solidFill>
                  <a:schemeClr val="accent6">
                    <a:lumMod val="10000"/>
                  </a:schemeClr>
                </a:solidFill>
                <a:cs typeface="Arial" panose="020B0604020202020204" pitchFamily="34" charset="0"/>
              </a:rPr>
              <a:t>Carnahan,</a:t>
            </a:r>
            <a:r>
              <a:rPr lang="en-US" altLang="en-US" b="0" dirty="0" smtClean="0">
                <a:solidFill>
                  <a:schemeClr val="accent6">
                    <a:lumMod val="10000"/>
                  </a:schemeClr>
                </a:solidFill>
                <a:cs typeface="Arial" panose="020B0604020202020204" pitchFamily="34" charset="0"/>
              </a:rPr>
              <a:t> MD, MSCE, Col</a:t>
            </a:r>
          </a:p>
          <a:p>
            <a:pPr eaLnBrk="1" hangingPunct="1">
              <a:spcBef>
                <a:spcPct val="0"/>
              </a:spcBef>
              <a:defRPr/>
            </a:pPr>
            <a:r>
              <a:rPr lang="en-US" altLang="en-US" b="0" dirty="0" smtClean="0">
                <a:solidFill>
                  <a:schemeClr val="accent6">
                    <a:lumMod val="10000"/>
                  </a:schemeClr>
                </a:solidFill>
                <a:cs typeface="Arial" panose="020B0604020202020204" pitchFamily="34" charset="0"/>
              </a:rPr>
              <a:t>Deputy PM, Data Scientist</a:t>
            </a:r>
          </a:p>
          <a:p>
            <a:pPr eaLnBrk="1" hangingPunct="1">
              <a:spcBef>
                <a:spcPct val="0"/>
              </a:spcBef>
              <a:defRPr/>
            </a:pPr>
            <a:r>
              <a:rPr lang="en-US" altLang="en-US" b="0" dirty="0" smtClean="0">
                <a:solidFill>
                  <a:schemeClr val="accent6">
                    <a:lumMod val="10000"/>
                  </a:schemeClr>
                </a:solidFill>
                <a:cs typeface="Arial" panose="020B0604020202020204" pitchFamily="34" charset="0"/>
              </a:rPr>
              <a:t>DHA | J6 HIT | SDD | EIDS</a:t>
            </a:r>
            <a:endParaRPr lang="en-US" altLang="en-US" b="0" dirty="0">
              <a:solidFill>
                <a:schemeClr val="accent6">
                  <a:lumMod val="10000"/>
                </a:schemeClr>
              </a:solidFill>
              <a:cs typeface="Arial" panose="020B0604020202020204" pitchFamily="34" charset="0"/>
            </a:endParaRPr>
          </a:p>
          <a:p>
            <a:endParaRPr lang="en-US" b="0" dirty="0"/>
          </a:p>
        </p:txBody>
      </p:sp>
      <p:sp>
        <p:nvSpPr>
          <p:cNvPr id="3" name="Text Placeholder 2"/>
          <p:cNvSpPr>
            <a:spLocks noGrp="1"/>
          </p:cNvSpPr>
          <p:nvPr>
            <p:ph type="body" sz="quarter" idx="10"/>
          </p:nvPr>
        </p:nvSpPr>
        <p:spPr>
          <a:xfrm>
            <a:off x="3352800" y="3429000"/>
            <a:ext cx="5410200" cy="838154"/>
          </a:xfrm>
        </p:spPr>
        <p:txBody>
          <a:bodyPr/>
          <a:lstStyle/>
          <a:p>
            <a:r>
              <a:rPr lang="en-US" sz="2800" dirty="0">
                <a:solidFill>
                  <a:srgbClr val="003876"/>
                </a:solidFill>
                <a:ea typeface="MS PGothic" pitchFamily="34" charset="-128"/>
              </a:rPr>
              <a:t>Analytics: Definition, Simple to Complex, Current To/Be</a:t>
            </a:r>
          </a:p>
        </p:txBody>
      </p:sp>
      <p:sp>
        <p:nvSpPr>
          <p:cNvPr id="4" name="Slide Number Placeholder 3"/>
          <p:cNvSpPr>
            <a:spLocks noGrp="1"/>
          </p:cNvSpPr>
          <p:nvPr>
            <p:ph type="sldNum" sz="quarter" idx="4294967295"/>
          </p:nvPr>
        </p:nvSpPr>
        <p:spPr>
          <a:xfrm>
            <a:off x="8355013" y="6545263"/>
            <a:ext cx="762000" cy="282575"/>
          </a:xfrm>
          <a:prstGeom prst="rect">
            <a:avLst/>
          </a:prstGeom>
        </p:spPr>
        <p:txBody>
          <a:bodyPr/>
          <a:lstStyle/>
          <a:p>
            <a:pPr algn="r"/>
            <a:fld id="{2982B3FC-1CAF-4292-AF53-DD37E7130B9E}" type="slidenum">
              <a:rPr lang="en-US" sz="1200" smtClean="0">
                <a:solidFill>
                  <a:prstClr val="black">
                    <a:tint val="75000"/>
                  </a:prstClr>
                </a:solidFill>
              </a:rPr>
              <a:pPr algn="r"/>
              <a:t>1</a:t>
            </a:fld>
            <a:endParaRPr lang="en-US" sz="1200" dirty="0">
              <a:solidFill>
                <a:prstClr val="black">
                  <a:tint val="75000"/>
                </a:prstClr>
              </a:solidFill>
            </a:endParaRPr>
          </a:p>
        </p:txBody>
      </p:sp>
    </p:spTree>
    <p:extLst>
      <p:ext uri="{BB962C8B-B14F-4D97-AF65-F5344CB8AC3E}">
        <p14:creationId xmlns:p14="http://schemas.microsoft.com/office/powerpoint/2010/main" val="318627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 Example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00200"/>
            <a:ext cx="7690830" cy="4248428"/>
          </a:xfrm>
          <a:prstGeom prst="rect">
            <a:avLst/>
          </a:prstGeom>
        </p:spPr>
      </p:pic>
      <p:sp>
        <p:nvSpPr>
          <p:cNvPr id="5"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94010550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Platform Framework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4" y="1828800"/>
            <a:ext cx="9009725" cy="3517539"/>
          </a:xfrm>
          <a:prstGeom prst="rect">
            <a:avLst/>
          </a:prstGeom>
        </p:spPr>
      </p:pic>
      <p:sp>
        <p:nvSpPr>
          <p:cNvPr id="6"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05805463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Information Portal?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99208"/>
            <a:ext cx="8836129" cy="3968662"/>
          </a:xfrm>
          <a:prstGeom prst="rect">
            <a:avLst/>
          </a:prstGeom>
        </p:spPr>
      </p:pic>
      <p:sp>
        <p:nvSpPr>
          <p:cNvPr id="6"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134132716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3"/>
          <p:cNvSpPr>
            <a:spLocks noGrp="1"/>
          </p:cNvSpPr>
          <p:nvPr>
            <p:ph type="title"/>
          </p:nvPr>
        </p:nvSpPr>
        <p:spPr/>
        <p:txBody>
          <a:bodyPr/>
          <a:lstStyle/>
          <a:p>
            <a:r>
              <a:rPr lang="en-US" altLang="en-US" smtClean="0">
                <a:latin typeface="Calibri" panose="020F0502020204030204" pitchFamily="34" charset="0"/>
              </a:rPr>
              <a:t>Information Portal</a:t>
            </a:r>
          </a:p>
        </p:txBody>
      </p:sp>
      <p:sp>
        <p:nvSpPr>
          <p:cNvPr id="14341" name="Slide Number Placeholder 2"/>
          <p:cNvSpPr>
            <a:spLocks noGrp="1"/>
          </p:cNvSpPr>
          <p:nvPr>
            <p:ph type="sldNum" sz="quarter" idx="4294967295"/>
          </p:nvPr>
        </p:nvSpPr>
        <p:spPr bwMode="auto">
          <a:xfrm>
            <a:off x="7848600" y="6477000"/>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75690904-113E-4D54-8E68-E3ED1D54805F}" type="slidenum">
              <a:rPr lang="en-US" altLang="en-US" sz="1200">
                <a:solidFill>
                  <a:srgbClr val="898989"/>
                </a:solidFill>
                <a:latin typeface="Calibri" panose="020F0502020204030204" pitchFamily="34" charset="0"/>
              </a:rPr>
              <a:pPr>
                <a:spcBef>
                  <a:spcPct val="0"/>
                </a:spcBef>
                <a:buFontTx/>
                <a:buNone/>
              </a:pPr>
              <a:t>13</a:t>
            </a:fld>
            <a:endParaRPr lang="en-US" altLang="en-US" sz="1200" dirty="0">
              <a:solidFill>
                <a:srgbClr val="898989"/>
              </a:solidFill>
              <a:latin typeface="Calibri" panose="020F0502020204030204" pitchFamily="34" charset="0"/>
            </a:endParaRPr>
          </a:p>
        </p:txBody>
      </p:sp>
      <p:sp>
        <p:nvSpPr>
          <p:cNvPr id="14342" name="TextBox 3"/>
          <p:cNvSpPr txBox="1">
            <a:spLocks noChangeArrowheads="1"/>
          </p:cNvSpPr>
          <p:nvPr/>
        </p:nvSpPr>
        <p:spPr bwMode="auto">
          <a:xfrm>
            <a:off x="762000" y="4719638"/>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cs typeface="Arial" panose="020B0604020202020204" pitchFamily="34" charset="0"/>
              </a:rPr>
              <a:t>Create &amp; share your data, research, &amp; analytics</a:t>
            </a:r>
          </a:p>
        </p:txBody>
      </p:sp>
      <p:sp>
        <p:nvSpPr>
          <p:cNvPr id="14343" name="TextBox 9"/>
          <p:cNvSpPr txBox="1">
            <a:spLocks noChangeArrowheads="1"/>
          </p:cNvSpPr>
          <p:nvPr/>
        </p:nvSpPr>
        <p:spPr bwMode="auto">
          <a:xfrm>
            <a:off x="2895600" y="4724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cs typeface="Arial" panose="020B0604020202020204" pitchFamily="34" charset="0"/>
              </a:rPr>
              <a:t>Group &amp; share related </a:t>
            </a:r>
          </a:p>
          <a:p>
            <a:pPr>
              <a:spcBef>
                <a:spcPct val="0"/>
              </a:spcBef>
              <a:buFontTx/>
              <a:buNone/>
            </a:pPr>
            <a:r>
              <a:rPr lang="en-US" altLang="en-US" sz="1200">
                <a:cs typeface="Arial" panose="020B0604020202020204" pitchFamily="34" charset="0"/>
              </a:rPr>
              <a:t>healthcare topics that </a:t>
            </a:r>
          </a:p>
          <a:p>
            <a:pPr>
              <a:spcBef>
                <a:spcPct val="0"/>
              </a:spcBef>
              <a:buFontTx/>
              <a:buNone/>
            </a:pPr>
            <a:r>
              <a:rPr lang="en-US" altLang="en-US" sz="1200">
                <a:cs typeface="Arial" panose="020B0604020202020204" pitchFamily="34" charset="0"/>
              </a:rPr>
              <a:t>matter most to you</a:t>
            </a:r>
          </a:p>
        </p:txBody>
      </p:sp>
      <p:sp>
        <p:nvSpPr>
          <p:cNvPr id="14344" name="TextBox 10"/>
          <p:cNvSpPr txBox="1">
            <a:spLocks noChangeArrowheads="1"/>
          </p:cNvSpPr>
          <p:nvPr/>
        </p:nvSpPr>
        <p:spPr bwMode="auto">
          <a:xfrm>
            <a:off x="4841875" y="4724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cs typeface="Arial" panose="020B0604020202020204" pitchFamily="34" charset="0"/>
              </a:rPr>
              <a:t>Collaborate with other  </a:t>
            </a:r>
          </a:p>
          <a:p>
            <a:pPr>
              <a:spcBef>
                <a:spcPct val="0"/>
              </a:spcBef>
              <a:buFontTx/>
              <a:buNone/>
            </a:pPr>
            <a:r>
              <a:rPr lang="en-US" altLang="en-US" sz="1200">
                <a:cs typeface="Arial" panose="020B0604020202020204" pitchFamily="34" charset="0"/>
              </a:rPr>
              <a:t>users on shared </a:t>
            </a:r>
          </a:p>
          <a:p>
            <a:pPr>
              <a:spcBef>
                <a:spcPct val="0"/>
              </a:spcBef>
              <a:buFontTx/>
              <a:buNone/>
            </a:pPr>
            <a:r>
              <a:rPr lang="en-US" altLang="en-US" sz="1200">
                <a:cs typeface="Arial" panose="020B0604020202020204" pitchFamily="34" charset="0"/>
              </a:rPr>
              <a:t>healthcare interests</a:t>
            </a:r>
          </a:p>
        </p:txBody>
      </p:sp>
      <p:sp>
        <p:nvSpPr>
          <p:cNvPr id="14345" name="TextBox 11"/>
          <p:cNvSpPr txBox="1">
            <a:spLocks noChangeArrowheads="1"/>
          </p:cNvSpPr>
          <p:nvPr/>
        </p:nvSpPr>
        <p:spPr bwMode="auto">
          <a:xfrm>
            <a:off x="6781800" y="47244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cs typeface="Arial" panose="020B0604020202020204" pitchFamily="34" charset="0"/>
              </a:rPr>
              <a:t>Use applications that </a:t>
            </a:r>
          </a:p>
          <a:p>
            <a:pPr>
              <a:spcBef>
                <a:spcPct val="0"/>
              </a:spcBef>
              <a:buFontTx/>
              <a:buNone/>
            </a:pPr>
            <a:r>
              <a:rPr lang="en-US" altLang="en-US" sz="1200">
                <a:cs typeface="Arial" panose="020B0604020202020204" pitchFamily="34" charset="0"/>
              </a:rPr>
              <a:t>promote better readiness, </a:t>
            </a:r>
          </a:p>
          <a:p>
            <a:pPr>
              <a:spcBef>
                <a:spcPct val="0"/>
              </a:spcBef>
              <a:buFontTx/>
              <a:buNone/>
            </a:pPr>
            <a:r>
              <a:rPr lang="en-US" altLang="en-US" sz="1200">
                <a:cs typeface="Arial" panose="020B0604020202020204" pitchFamily="34" charset="0"/>
              </a:rPr>
              <a:t>care, health, and lower cost</a:t>
            </a:r>
          </a:p>
        </p:txBody>
      </p:sp>
      <p:pic>
        <p:nvPicPr>
          <p:cNvPr id="2" name="Picture 1"/>
          <p:cNvPicPr>
            <a:picLocks noChangeAspect="1"/>
          </p:cNvPicPr>
          <p:nvPr/>
        </p:nvPicPr>
        <p:blipFill>
          <a:blip r:embed="rId3"/>
          <a:stretch>
            <a:fillRect/>
          </a:stretch>
        </p:blipFill>
        <p:spPr>
          <a:xfrm>
            <a:off x="528637" y="1928812"/>
            <a:ext cx="8086725" cy="3000375"/>
          </a:xfrm>
          <a:prstGeom prst="rect">
            <a:avLst/>
          </a:prstGeom>
        </p:spPr>
      </p:pic>
    </p:spTree>
    <p:extLst>
      <p:ext uri="{BB962C8B-B14F-4D97-AF65-F5344CB8AC3E}">
        <p14:creationId xmlns:p14="http://schemas.microsoft.com/office/powerpoint/2010/main" val="2238926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4"/>
          <p:cNvSpPr>
            <a:spLocks noGrp="1"/>
          </p:cNvSpPr>
          <p:nvPr>
            <p:ph type="sldNum" sz="quarter" idx="4294967295"/>
          </p:nvPr>
        </p:nvSpPr>
        <p:spPr bwMode="auto">
          <a:xfrm>
            <a:off x="7848600" y="6477000"/>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C4E6709-23C4-4225-AAFE-5CA865DB65A8}" type="slidenum">
              <a:rPr lang="en-US" altLang="en-US" sz="1200">
                <a:solidFill>
                  <a:srgbClr val="898989"/>
                </a:solidFill>
                <a:latin typeface="Calibri" panose="020F0502020204030204" pitchFamily="34" charset="0"/>
              </a:rPr>
              <a:pPr>
                <a:spcBef>
                  <a:spcPct val="0"/>
                </a:spcBef>
                <a:buFontTx/>
                <a:buNone/>
              </a:pPr>
              <a:t>14</a:t>
            </a:fld>
            <a:endParaRPr lang="en-US" altLang="en-US" sz="1200" dirty="0">
              <a:solidFill>
                <a:srgbClr val="898989"/>
              </a:solidFill>
              <a:latin typeface="Calibri" panose="020F0502020204030204" pitchFamily="34" charset="0"/>
            </a:endParaRPr>
          </a:p>
        </p:txBody>
      </p:sp>
      <p:sp>
        <p:nvSpPr>
          <p:cNvPr id="16388" name="Title 1"/>
          <p:cNvSpPr>
            <a:spLocks noGrp="1"/>
          </p:cNvSpPr>
          <p:nvPr>
            <p:ph type="title"/>
          </p:nvPr>
        </p:nvSpPr>
        <p:spPr/>
        <p:txBody>
          <a:bodyPr/>
          <a:lstStyle/>
          <a:p>
            <a:r>
              <a:rPr lang="en-US" altLang="en-US" smtClean="0"/>
              <a:t>Gallery</a:t>
            </a:r>
          </a:p>
        </p:txBody>
      </p:sp>
      <p:pic>
        <p:nvPicPr>
          <p:cNvPr id="4" name="Picture 3"/>
          <p:cNvPicPr>
            <a:picLocks noChangeAspect="1"/>
          </p:cNvPicPr>
          <p:nvPr/>
        </p:nvPicPr>
        <p:blipFill>
          <a:blip r:embed="rId2"/>
          <a:stretch>
            <a:fillRect/>
          </a:stretch>
        </p:blipFill>
        <p:spPr>
          <a:xfrm>
            <a:off x="533400" y="1202524"/>
            <a:ext cx="7973638" cy="5284433"/>
          </a:xfrm>
          <a:prstGeom prst="rect">
            <a:avLst/>
          </a:prstGeom>
        </p:spPr>
      </p:pic>
    </p:spTree>
    <p:extLst>
      <p:ext uri="{BB962C8B-B14F-4D97-AF65-F5344CB8AC3E}">
        <p14:creationId xmlns:p14="http://schemas.microsoft.com/office/powerpoint/2010/main" val="2147779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4"/>
          <p:cNvSpPr>
            <a:spLocks noGrp="1"/>
          </p:cNvSpPr>
          <p:nvPr>
            <p:ph type="sldNum" sz="quarter" idx="4294967295"/>
          </p:nvPr>
        </p:nvSpPr>
        <p:spPr bwMode="auto">
          <a:xfrm>
            <a:off x="7848600" y="6492875"/>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C4E6709-23C4-4225-AAFE-5CA865DB65A8}" type="slidenum">
              <a:rPr lang="en-US" altLang="en-US" sz="1200">
                <a:solidFill>
                  <a:srgbClr val="898989"/>
                </a:solidFill>
                <a:latin typeface="Calibri" panose="020F0502020204030204" pitchFamily="34" charset="0"/>
              </a:rPr>
              <a:pPr>
                <a:spcBef>
                  <a:spcPct val="0"/>
                </a:spcBef>
                <a:buFontTx/>
                <a:buNone/>
              </a:pPr>
              <a:t>15</a:t>
            </a:fld>
            <a:endParaRPr lang="en-US" altLang="en-US" sz="1200" dirty="0">
              <a:solidFill>
                <a:srgbClr val="898989"/>
              </a:solidFill>
              <a:latin typeface="Calibri" panose="020F0502020204030204" pitchFamily="34" charset="0"/>
            </a:endParaRPr>
          </a:p>
        </p:txBody>
      </p:sp>
      <p:sp>
        <p:nvSpPr>
          <p:cNvPr id="16388" name="Title 1"/>
          <p:cNvSpPr>
            <a:spLocks noGrp="1"/>
          </p:cNvSpPr>
          <p:nvPr>
            <p:ph type="title"/>
          </p:nvPr>
        </p:nvSpPr>
        <p:spPr/>
        <p:txBody>
          <a:bodyPr/>
          <a:lstStyle/>
          <a:p>
            <a:r>
              <a:rPr lang="en-US" altLang="en-US" dirty="0" smtClean="0"/>
              <a:t>Collections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2564"/>
            <a:ext cx="7968475" cy="4800600"/>
          </a:xfrm>
          <a:prstGeom prst="rect">
            <a:avLst/>
          </a:prstGeom>
        </p:spPr>
      </p:pic>
    </p:spTree>
    <p:extLst>
      <p:ext uri="{BB962C8B-B14F-4D97-AF65-F5344CB8AC3E}">
        <p14:creationId xmlns:p14="http://schemas.microsoft.com/office/powerpoint/2010/main" val="570475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Analytic Workbench?</a:t>
            </a:r>
            <a:endParaRPr lang="en-US" dirty="0"/>
          </a:p>
        </p:txBody>
      </p:sp>
      <p:sp>
        <p:nvSpPr>
          <p:cNvPr id="3" name="Slide Number Placeholder 2"/>
          <p:cNvSpPr>
            <a:spLocks noGrp="1"/>
          </p:cNvSpPr>
          <p:nvPr>
            <p:ph type="sldNum" sz="quarter" idx="4294967295"/>
          </p:nvPr>
        </p:nvSpPr>
        <p:spPr>
          <a:xfrm>
            <a:off x="7848600" y="6583362"/>
            <a:ext cx="1066800" cy="274638"/>
          </a:xfrm>
          <a:prstGeom prst="rect">
            <a:avLst/>
          </a:prstGeom>
        </p:spPr>
        <p:txBody>
          <a:bodyPr/>
          <a:lstStyle/>
          <a:p>
            <a:pPr>
              <a:defRPr/>
            </a:pPr>
            <a:fld id="{2CC203CB-D04A-4741-B44D-C46E2B4F5600}" type="slidenum">
              <a:rPr lang="en-US" sz="1200" smtClean="0">
                <a:solidFill>
                  <a:schemeClr val="bg1">
                    <a:lumMod val="50000"/>
                  </a:schemeClr>
                </a:solidFill>
              </a:rPr>
              <a:pPr>
                <a:defRPr/>
              </a:pPr>
              <a:t>16</a:t>
            </a:fld>
            <a:endParaRPr lang="en-US" sz="1200" dirty="0">
              <a:solidFill>
                <a:schemeClr val="bg1">
                  <a:lumMod val="50000"/>
                </a:schemeClr>
              </a:solidFill>
            </a:endParaRPr>
          </a:p>
        </p:txBody>
      </p:sp>
      <p:pic>
        <p:nvPicPr>
          <p:cNvPr id="4" name="Picture 3"/>
          <p:cNvPicPr>
            <a:picLocks noChangeAspect="1"/>
          </p:cNvPicPr>
          <p:nvPr/>
        </p:nvPicPr>
        <p:blipFill>
          <a:blip r:embed="rId2"/>
          <a:stretch>
            <a:fillRect/>
          </a:stretch>
        </p:blipFill>
        <p:spPr>
          <a:xfrm>
            <a:off x="3276600" y="1828801"/>
            <a:ext cx="4183380" cy="3644647"/>
          </a:xfrm>
          <a:prstGeom prst="rect">
            <a:avLst/>
          </a:prstGeom>
        </p:spPr>
      </p:pic>
      <p:cxnSp>
        <p:nvCxnSpPr>
          <p:cNvPr id="7" name="Straight Arrow Connector 6"/>
          <p:cNvCxnSpPr/>
          <p:nvPr/>
        </p:nvCxnSpPr>
        <p:spPr>
          <a:xfrm flipH="1">
            <a:off x="5486400" y="2851757"/>
            <a:ext cx="1371600" cy="825531"/>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410200" y="2851756"/>
            <a:ext cx="1447800" cy="1136808"/>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410200" y="2851756"/>
            <a:ext cx="1447800" cy="152400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2851756"/>
            <a:ext cx="1447800" cy="568404"/>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410200" y="2851756"/>
            <a:ext cx="1447800" cy="336566"/>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410200" y="2851757"/>
            <a:ext cx="1447800" cy="168283"/>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410200" y="2825592"/>
            <a:ext cx="1447800" cy="7943"/>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410200" y="2632742"/>
            <a:ext cx="1447800" cy="2007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3054330"/>
            <a:ext cx="2297430" cy="477305"/>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0380" y="2629710"/>
            <a:ext cx="1032510" cy="774383"/>
          </a:xfrm>
          <a:prstGeom prst="rect">
            <a:avLst/>
          </a:prstGeom>
          <a:ln>
            <a:noFill/>
          </a:ln>
          <a:effectLst>
            <a:outerShdw blurRad="190500" algn="tl" rotWithShape="0">
              <a:srgbClr val="000000">
                <a:alpha val="70000"/>
              </a:srgbClr>
            </a:outerShdw>
          </a:effectLst>
        </p:spPr>
      </p:pic>
      <p:cxnSp>
        <p:nvCxnSpPr>
          <p:cNvPr id="31" name="Straight Arrow Connector 30"/>
          <p:cNvCxnSpPr/>
          <p:nvPr/>
        </p:nvCxnSpPr>
        <p:spPr>
          <a:xfrm flipV="1">
            <a:off x="2575560" y="2438401"/>
            <a:ext cx="967740" cy="85458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3"/>
          </p:cNvCxnSpPr>
          <p:nvPr/>
        </p:nvCxnSpPr>
        <p:spPr>
          <a:xfrm flipV="1">
            <a:off x="2583180" y="3188322"/>
            <a:ext cx="967740" cy="10466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9" idx="3"/>
          </p:cNvCxnSpPr>
          <p:nvPr/>
        </p:nvCxnSpPr>
        <p:spPr>
          <a:xfrm flipV="1">
            <a:off x="2583180" y="2994632"/>
            <a:ext cx="960120" cy="29835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582228" y="3292981"/>
            <a:ext cx="968693" cy="8965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589847" y="3284956"/>
            <a:ext cx="967740" cy="9822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2016" y="1820849"/>
            <a:ext cx="733106" cy="569235"/>
          </a:xfrm>
          <a:prstGeom prst="rect">
            <a:avLst/>
          </a:prstGeom>
        </p:spPr>
      </p:pic>
      <p:cxnSp>
        <p:nvCxnSpPr>
          <p:cNvPr id="55" name="Straight Arrow Connector 54"/>
          <p:cNvCxnSpPr>
            <a:stCxn id="52" idx="3"/>
          </p:cNvCxnSpPr>
          <p:nvPr/>
        </p:nvCxnSpPr>
        <p:spPr>
          <a:xfrm flipV="1">
            <a:off x="3015122" y="2105466"/>
            <a:ext cx="528178" cy="1"/>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2" idx="3"/>
          </p:cNvCxnSpPr>
          <p:nvPr/>
        </p:nvCxnSpPr>
        <p:spPr>
          <a:xfrm>
            <a:off x="3015123" y="2105467"/>
            <a:ext cx="542465" cy="183931"/>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3170" y="1837537"/>
            <a:ext cx="2206931" cy="745436"/>
          </a:xfrm>
          <a:prstGeom prst="rect">
            <a:avLst/>
          </a:prstGeom>
        </p:spPr>
      </p:pic>
      <p:cxnSp>
        <p:nvCxnSpPr>
          <p:cNvPr id="59" name="Straight Arrow Connector 58"/>
          <p:cNvCxnSpPr/>
          <p:nvPr/>
        </p:nvCxnSpPr>
        <p:spPr>
          <a:xfrm flipH="1">
            <a:off x="5410202" y="2105465"/>
            <a:ext cx="1066799" cy="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5410201" y="2105464"/>
            <a:ext cx="1066801" cy="167934"/>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2" y="4147564"/>
            <a:ext cx="733106" cy="569235"/>
          </a:xfrm>
          <a:prstGeom prst="rect">
            <a:avLst/>
          </a:prstGeom>
        </p:spPr>
      </p:pic>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737" y="4767803"/>
            <a:ext cx="2206931" cy="745436"/>
          </a:xfrm>
          <a:prstGeom prst="rect">
            <a:avLst/>
          </a:prstGeom>
        </p:spPr>
      </p:pic>
      <p:sp>
        <p:nvSpPr>
          <p:cNvPr id="68" name="Right Brace 67"/>
          <p:cNvSpPr/>
          <p:nvPr/>
        </p:nvSpPr>
        <p:spPr>
          <a:xfrm flipH="1">
            <a:off x="3188712" y="4669062"/>
            <a:ext cx="368875" cy="745436"/>
          </a:xfrm>
          <a:prstGeom prst="rightBrac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683847" y="1810904"/>
            <a:ext cx="1511355" cy="566758"/>
          </a:xfrm>
          <a:prstGeom prst="rect">
            <a:avLst/>
          </a:prstGeom>
        </p:spPr>
      </p:pic>
      <p:pic>
        <p:nvPicPr>
          <p:cNvPr id="32" name="Picture 31"/>
          <p:cNvPicPr>
            <a:picLocks noChangeAspect="1"/>
          </p:cNvPicPr>
          <p:nvPr/>
        </p:nvPicPr>
        <p:blipFill>
          <a:blip r:embed="rId7"/>
          <a:stretch>
            <a:fillRect/>
          </a:stretch>
        </p:blipFill>
        <p:spPr>
          <a:xfrm>
            <a:off x="6610957" y="1206539"/>
            <a:ext cx="1511355" cy="566758"/>
          </a:xfrm>
          <a:prstGeom prst="rect">
            <a:avLst/>
          </a:prstGeom>
        </p:spPr>
      </p:pic>
      <p:pic>
        <p:nvPicPr>
          <p:cNvPr id="34" name="Picture 33"/>
          <p:cNvPicPr>
            <a:picLocks noChangeAspect="1"/>
          </p:cNvPicPr>
          <p:nvPr/>
        </p:nvPicPr>
        <p:blipFill>
          <a:blip r:embed="rId7"/>
          <a:stretch>
            <a:fillRect/>
          </a:stretch>
        </p:blipFill>
        <p:spPr>
          <a:xfrm>
            <a:off x="683846" y="4150041"/>
            <a:ext cx="1511355" cy="566758"/>
          </a:xfrm>
          <a:prstGeom prst="rect">
            <a:avLst/>
          </a:prstGeom>
        </p:spPr>
      </p:pic>
    </p:spTree>
    <p:extLst>
      <p:ext uri="{BB962C8B-B14F-4D97-AF65-F5344CB8AC3E}">
        <p14:creationId xmlns:p14="http://schemas.microsoft.com/office/powerpoint/2010/main" val="3093862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Analytic Workbench</a:t>
            </a:r>
            <a:endParaRPr lang="en-US" dirty="0"/>
          </a:p>
        </p:txBody>
      </p:sp>
      <p:sp>
        <p:nvSpPr>
          <p:cNvPr id="3" name="Slide Number Placeholder 2"/>
          <p:cNvSpPr>
            <a:spLocks noGrp="1"/>
          </p:cNvSpPr>
          <p:nvPr>
            <p:ph type="sldNum" sz="quarter" idx="4294967295"/>
          </p:nvPr>
        </p:nvSpPr>
        <p:spPr>
          <a:xfrm>
            <a:off x="7848600" y="6583361"/>
            <a:ext cx="1066800" cy="287955"/>
          </a:xfrm>
          <a:prstGeom prst="rect">
            <a:avLst/>
          </a:prstGeom>
        </p:spPr>
        <p:txBody>
          <a:bodyPr/>
          <a:lstStyle/>
          <a:p>
            <a:pPr>
              <a:defRPr/>
            </a:pPr>
            <a:fld id="{2CC203CB-D04A-4741-B44D-C46E2B4F5600}" type="slidenum">
              <a:rPr lang="en-US" sz="1200" smtClean="0">
                <a:solidFill>
                  <a:schemeClr val="bg1">
                    <a:lumMod val="50000"/>
                  </a:schemeClr>
                </a:solidFill>
              </a:rPr>
              <a:pPr>
                <a:defRPr/>
              </a:pPr>
              <a:t>17</a:t>
            </a:fld>
            <a:endParaRPr lang="en-US" sz="1200" dirty="0">
              <a:solidFill>
                <a:schemeClr val="bg1">
                  <a:lumMod val="50000"/>
                </a:schemeClr>
              </a:solidFill>
            </a:endParaRPr>
          </a:p>
        </p:txBody>
      </p:sp>
      <p:pic>
        <p:nvPicPr>
          <p:cNvPr id="4" name="Picture 3"/>
          <p:cNvPicPr>
            <a:picLocks noChangeAspect="1"/>
          </p:cNvPicPr>
          <p:nvPr/>
        </p:nvPicPr>
        <p:blipFill>
          <a:blip r:embed="rId2"/>
          <a:stretch>
            <a:fillRect/>
          </a:stretch>
        </p:blipFill>
        <p:spPr>
          <a:xfrm>
            <a:off x="313778" y="1813719"/>
            <a:ext cx="8601622" cy="4038600"/>
          </a:xfrm>
          <a:prstGeom prst="rect">
            <a:avLst/>
          </a:prstGeom>
        </p:spPr>
      </p:pic>
    </p:spTree>
    <p:extLst>
      <p:ext uri="{BB962C8B-B14F-4D97-AF65-F5344CB8AC3E}">
        <p14:creationId xmlns:p14="http://schemas.microsoft.com/office/powerpoint/2010/main" val="1589165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 Laboratory</a:t>
            </a:r>
            <a:endParaRPr lang="en-US" dirty="0"/>
          </a:p>
        </p:txBody>
      </p:sp>
      <p:sp>
        <p:nvSpPr>
          <p:cNvPr id="3" name="Slide Number Placeholder 2"/>
          <p:cNvSpPr>
            <a:spLocks noGrp="1"/>
          </p:cNvSpPr>
          <p:nvPr>
            <p:ph type="sldNum" sz="quarter" idx="4294967295"/>
          </p:nvPr>
        </p:nvSpPr>
        <p:spPr>
          <a:xfrm>
            <a:off x="7848600" y="6583362"/>
            <a:ext cx="1066800" cy="274638"/>
          </a:xfrm>
          <a:prstGeom prst="rect">
            <a:avLst/>
          </a:prstGeom>
        </p:spPr>
        <p:txBody>
          <a:bodyPr/>
          <a:lstStyle/>
          <a:p>
            <a:pPr>
              <a:defRPr/>
            </a:pPr>
            <a:fld id="{2CC203CB-D04A-4741-B44D-C46E2B4F5600}" type="slidenum">
              <a:rPr lang="en-US" sz="1200" smtClean="0">
                <a:solidFill>
                  <a:schemeClr val="bg1">
                    <a:lumMod val="50000"/>
                  </a:schemeClr>
                </a:solidFill>
              </a:rPr>
              <a:pPr>
                <a:defRPr/>
              </a:pPr>
              <a:t>18</a:t>
            </a:fld>
            <a:endParaRPr lang="en-US" sz="1200" dirty="0">
              <a:solidFill>
                <a:schemeClr val="bg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840231"/>
            <a:ext cx="4343400" cy="37001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866901"/>
            <a:ext cx="3708544" cy="1309116"/>
          </a:xfrm>
          <a:prstGeom prst="rect">
            <a:avLst/>
          </a:prstGeom>
        </p:spPr>
      </p:pic>
      <p:sp>
        <p:nvSpPr>
          <p:cNvPr id="6" name="Right Brace 5"/>
          <p:cNvSpPr/>
          <p:nvPr/>
        </p:nvSpPr>
        <p:spPr>
          <a:xfrm>
            <a:off x="4495800" y="1840232"/>
            <a:ext cx="457200" cy="3646169"/>
          </a:xfrm>
          <a:prstGeom prst="rightBrace">
            <a:avLst>
              <a:gd name="adj1" fmla="val 8333"/>
              <a:gd name="adj2" fmla="val 23041"/>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789" y="4267200"/>
            <a:ext cx="1097976" cy="85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001" y="3048000"/>
            <a:ext cx="3609552" cy="1219200"/>
          </a:xfrm>
          <a:prstGeom prst="rect">
            <a:avLst/>
          </a:prstGeom>
        </p:spPr>
      </p:pic>
      <p:pic>
        <p:nvPicPr>
          <p:cNvPr id="9" name="Picture 8"/>
          <p:cNvPicPr>
            <a:picLocks noChangeAspect="1"/>
          </p:cNvPicPr>
          <p:nvPr/>
        </p:nvPicPr>
        <p:blipFill>
          <a:blip r:embed="rId6"/>
          <a:stretch>
            <a:fillRect/>
          </a:stretch>
        </p:blipFill>
        <p:spPr>
          <a:xfrm>
            <a:off x="5990359" y="5473046"/>
            <a:ext cx="1948835" cy="730813"/>
          </a:xfrm>
          <a:prstGeom prst="rect">
            <a:avLst/>
          </a:prstGeom>
        </p:spPr>
      </p:pic>
    </p:spTree>
    <p:extLst>
      <p:ext uri="{BB962C8B-B14F-4D97-AF65-F5344CB8AC3E}">
        <p14:creationId xmlns:p14="http://schemas.microsoft.com/office/powerpoint/2010/main" val="341037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 Laboratory</a:t>
            </a:r>
            <a:endParaRPr lang="en-US" dirty="0"/>
          </a:p>
        </p:txBody>
      </p:sp>
      <p:sp>
        <p:nvSpPr>
          <p:cNvPr id="3" name="Slide Number Placeholder 2"/>
          <p:cNvSpPr>
            <a:spLocks noGrp="1"/>
          </p:cNvSpPr>
          <p:nvPr>
            <p:ph type="sldNum" sz="quarter" idx="4294967295"/>
          </p:nvPr>
        </p:nvSpPr>
        <p:spPr>
          <a:xfrm>
            <a:off x="7848600" y="6583362"/>
            <a:ext cx="1066800" cy="274638"/>
          </a:xfrm>
          <a:prstGeom prst="rect">
            <a:avLst/>
          </a:prstGeom>
        </p:spPr>
        <p:txBody>
          <a:bodyPr/>
          <a:lstStyle/>
          <a:p>
            <a:pPr>
              <a:defRPr/>
            </a:pPr>
            <a:fld id="{2CC203CB-D04A-4741-B44D-C46E2B4F5600}" type="slidenum">
              <a:rPr lang="en-US" sz="1200" smtClean="0">
                <a:solidFill>
                  <a:schemeClr val="bg1">
                    <a:lumMod val="50000"/>
                  </a:schemeClr>
                </a:solidFill>
              </a:rPr>
              <a:pPr>
                <a:defRPr/>
              </a:pPr>
              <a:t>19</a:t>
            </a:fld>
            <a:endParaRPr lang="en-US" sz="1200" dirty="0">
              <a:solidFill>
                <a:schemeClr val="bg1">
                  <a:lumMod val="50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37804"/>
            <a:ext cx="8810341" cy="3565097"/>
          </a:xfrm>
          <a:prstGeom prst="rect">
            <a:avLst/>
          </a:prstGeom>
        </p:spPr>
      </p:pic>
    </p:spTree>
    <p:extLst>
      <p:ext uri="{BB962C8B-B14F-4D97-AF65-F5344CB8AC3E}">
        <p14:creationId xmlns:p14="http://schemas.microsoft.com/office/powerpoint/2010/main" val="3330790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BLUF</a:t>
            </a:r>
            <a:endParaRPr lang="en-US" dirty="0"/>
          </a:p>
        </p:txBody>
      </p:sp>
      <p:sp>
        <p:nvSpPr>
          <p:cNvPr id="4" name="Slide Number Placeholder 3"/>
          <p:cNvSpPr>
            <a:spLocks noGrp="1"/>
          </p:cNvSpPr>
          <p:nvPr>
            <p:ph type="sldNum" sz="quarter" idx="4"/>
          </p:nvPr>
        </p:nvSpPr>
        <p:spPr>
          <a:xfrm>
            <a:off x="8151208" y="6575425"/>
            <a:ext cx="762000" cy="282575"/>
          </a:xfrm>
        </p:spPr>
        <p:txBody>
          <a:bodyPr/>
          <a:lstStyle/>
          <a:p>
            <a:fld id="{2982B3FC-1CAF-4292-AF53-DD37E7130B9E}" type="slidenum">
              <a:rPr lang="en-US" smtClean="0">
                <a:solidFill>
                  <a:prstClr val="black">
                    <a:tint val="75000"/>
                  </a:prstClr>
                </a:solidFill>
              </a:rPr>
              <a:pPr/>
              <a:t>2</a:t>
            </a:fld>
            <a:endParaRPr lang="en-US" dirty="0">
              <a:solidFill>
                <a:prstClr val="black">
                  <a:tint val="75000"/>
                </a:prstClr>
              </a:solidFill>
            </a:endParaRPr>
          </a:p>
        </p:txBody>
      </p:sp>
      <p:sp>
        <p:nvSpPr>
          <p:cNvPr id="6" name="Content Placeholder 5"/>
          <p:cNvSpPr>
            <a:spLocks noGrp="1"/>
          </p:cNvSpPr>
          <p:nvPr>
            <p:ph idx="1"/>
          </p:nvPr>
        </p:nvSpPr>
        <p:spPr>
          <a:xfrm>
            <a:off x="488729" y="1222375"/>
            <a:ext cx="8403025" cy="2816225"/>
          </a:xfrm>
        </p:spPr>
        <p:txBody>
          <a:bodyPr/>
          <a:lstStyle/>
          <a:p>
            <a:r>
              <a:rPr lang="en-US" b="0" dirty="0" smtClean="0"/>
              <a:t>Analytics strategy will drive data management strategy</a:t>
            </a:r>
          </a:p>
          <a:p>
            <a:endParaRPr lang="en-US" b="0" dirty="0" smtClean="0"/>
          </a:p>
          <a:p>
            <a:r>
              <a:rPr lang="en-US" b="0" dirty="0" smtClean="0"/>
              <a:t>Analytics is a broad term that encompasses operational analytics, data discovery, and research</a:t>
            </a:r>
          </a:p>
          <a:p>
            <a:endParaRPr lang="en-US" b="0" dirty="0" smtClean="0"/>
          </a:p>
          <a:p>
            <a:r>
              <a:rPr lang="en-US" b="0" dirty="0" smtClean="0"/>
              <a:t>The goal of analytics is to provide insight by using methods that looks to the past, predicts the future, and informs the present</a:t>
            </a:r>
          </a:p>
        </p:txBody>
      </p:sp>
    </p:spTree>
    <p:extLst>
      <p:ext uri="{BB962C8B-B14F-4D97-AF65-F5344CB8AC3E}">
        <p14:creationId xmlns:p14="http://schemas.microsoft.com/office/powerpoint/2010/main" val="2387332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 Laboratory</a:t>
            </a:r>
            <a:endParaRPr lang="en-US" dirty="0"/>
          </a:p>
        </p:txBody>
      </p:sp>
      <p:sp>
        <p:nvSpPr>
          <p:cNvPr id="3" name="Slide Number Placeholder 2"/>
          <p:cNvSpPr>
            <a:spLocks noGrp="1"/>
          </p:cNvSpPr>
          <p:nvPr>
            <p:ph type="sldNum" sz="quarter" idx="4294967295"/>
          </p:nvPr>
        </p:nvSpPr>
        <p:spPr>
          <a:xfrm>
            <a:off x="7848600" y="6578923"/>
            <a:ext cx="1066800" cy="274638"/>
          </a:xfrm>
          <a:prstGeom prst="rect">
            <a:avLst/>
          </a:prstGeom>
        </p:spPr>
        <p:txBody>
          <a:bodyPr/>
          <a:lstStyle/>
          <a:p>
            <a:pPr>
              <a:defRPr/>
            </a:pPr>
            <a:fld id="{2CC203CB-D04A-4741-B44D-C46E2B4F5600}" type="slidenum">
              <a:rPr lang="en-US" sz="1200" smtClean="0">
                <a:solidFill>
                  <a:schemeClr val="bg1">
                    <a:lumMod val="50000"/>
                  </a:schemeClr>
                </a:solidFill>
              </a:rPr>
              <a:pPr>
                <a:defRPr/>
              </a:pPr>
              <a:t>20</a:t>
            </a:fld>
            <a:endParaRPr lang="en-US" sz="1200" dirty="0">
              <a:solidFill>
                <a:schemeClr val="bg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57400"/>
            <a:ext cx="8686800" cy="3231490"/>
          </a:xfrm>
          <a:prstGeom prst="rect">
            <a:avLst/>
          </a:prstGeom>
        </p:spPr>
      </p:pic>
    </p:spTree>
    <p:extLst>
      <p:ext uri="{BB962C8B-B14F-4D97-AF65-F5344CB8AC3E}">
        <p14:creationId xmlns:p14="http://schemas.microsoft.com/office/powerpoint/2010/main" val="1120970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b="0" dirty="0" smtClean="0"/>
              <a:t>Data acquisition &amp; consolidation based on requirements</a:t>
            </a:r>
          </a:p>
          <a:p>
            <a:r>
              <a:rPr lang="en-US" b="0" dirty="0" smtClean="0"/>
              <a:t>Optimize analytic workbench &amp; data science lab</a:t>
            </a:r>
          </a:p>
          <a:p>
            <a:r>
              <a:rPr lang="en-US" b="0" dirty="0" smtClean="0"/>
              <a:t>Validate data warehouse for analytics &amp; data science</a:t>
            </a:r>
            <a:endParaRPr lang="en-US" dirty="0" smtClean="0"/>
          </a:p>
          <a:p>
            <a:r>
              <a:rPr lang="en-US" b="0" dirty="0" smtClean="0"/>
              <a:t>Create web services (SOA) for registry management</a:t>
            </a:r>
          </a:p>
          <a:p>
            <a:r>
              <a:rPr lang="en-US" b="0" dirty="0" smtClean="0"/>
              <a:t>Promote information governance in Information Portal</a:t>
            </a:r>
          </a:p>
        </p:txBody>
      </p:sp>
      <p:sp>
        <p:nvSpPr>
          <p:cNvPr id="4" name="Slide Number Placeholder 3"/>
          <p:cNvSpPr>
            <a:spLocks noGrp="1"/>
          </p:cNvSpPr>
          <p:nvPr>
            <p:ph type="sldNum" sz="quarter" idx="4"/>
          </p:nvPr>
        </p:nvSpPr>
        <p:spPr>
          <a:xfrm>
            <a:off x="8153400" y="6553200"/>
            <a:ext cx="762000" cy="282575"/>
          </a:xfrm>
        </p:spPr>
        <p:txBody>
          <a:bodyPr/>
          <a:lstStyle/>
          <a:p>
            <a:fld id="{2982B3FC-1CAF-4292-AF53-DD37E7130B9E}"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363698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153400" y="6545263"/>
            <a:ext cx="762000" cy="282575"/>
          </a:xfrm>
        </p:spPr>
        <p:txBody>
          <a:bodyPr/>
          <a:lstStyle/>
          <a:p>
            <a:fld id="{2982B3FC-1CAF-4292-AF53-DD37E7130B9E}" type="slidenum">
              <a:rPr lang="en-US" smtClean="0">
                <a:solidFill>
                  <a:prstClr val="black">
                    <a:tint val="75000"/>
                  </a:prstClr>
                </a:solidFill>
              </a:rPr>
              <a:pPr/>
              <a:t>22</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837" y="2000250"/>
            <a:ext cx="2600325" cy="2857500"/>
          </a:xfrm>
          <a:prstGeom prst="rect">
            <a:avLst/>
          </a:prstGeom>
        </p:spPr>
      </p:pic>
    </p:spTree>
    <p:extLst>
      <p:ext uri="{BB962C8B-B14F-4D97-AF65-F5344CB8AC3E}">
        <p14:creationId xmlns:p14="http://schemas.microsoft.com/office/powerpoint/2010/main" val="457583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72840" y="4724400"/>
            <a:ext cx="4937760" cy="1143000"/>
          </a:xfrm>
        </p:spPr>
        <p:txBody>
          <a:bodyPr/>
          <a:lstStyle/>
          <a:p>
            <a:pPr eaLnBrk="1" hangingPunct="1">
              <a:spcBef>
                <a:spcPct val="0"/>
              </a:spcBef>
              <a:defRPr/>
            </a:pPr>
            <a:r>
              <a:rPr lang="en-US" sz="1800" b="0" dirty="0">
                <a:solidFill>
                  <a:srgbClr val="383838"/>
                </a:solidFill>
                <a:latin typeface="Arial" panose="020B0604020202020204" pitchFamily="34" charset="0"/>
                <a:ea typeface="+mj-ea"/>
                <a:cs typeface="Arial" panose="020B0604020202020204" pitchFamily="34" charset="0"/>
              </a:rPr>
              <a:t>Presented by </a:t>
            </a:r>
            <a:br>
              <a:rPr lang="en-US" sz="1800" b="0" dirty="0">
                <a:solidFill>
                  <a:srgbClr val="383838"/>
                </a:solidFill>
                <a:latin typeface="Arial" panose="020B0604020202020204" pitchFamily="34" charset="0"/>
                <a:ea typeface="+mj-ea"/>
                <a:cs typeface="Arial" panose="020B0604020202020204" pitchFamily="34" charset="0"/>
              </a:rPr>
            </a:br>
            <a:r>
              <a:rPr lang="en-US" sz="1800" b="0" dirty="0">
                <a:solidFill>
                  <a:srgbClr val="383838"/>
                </a:solidFill>
                <a:latin typeface="Arial" panose="020B0604020202020204" pitchFamily="34" charset="0"/>
                <a:ea typeface="+mj-ea"/>
                <a:cs typeface="Arial" panose="020B0604020202020204" pitchFamily="34" charset="0"/>
              </a:rPr>
              <a:t>Nancy J. Orvis, M.H.A, CPHIMS</a:t>
            </a:r>
            <a:br>
              <a:rPr lang="en-US" sz="1800" b="0" dirty="0">
                <a:solidFill>
                  <a:srgbClr val="383838"/>
                </a:solidFill>
                <a:latin typeface="Arial" panose="020B0604020202020204" pitchFamily="34" charset="0"/>
                <a:ea typeface="+mj-ea"/>
                <a:cs typeface="Arial" panose="020B0604020202020204" pitchFamily="34" charset="0"/>
              </a:rPr>
            </a:br>
            <a:r>
              <a:rPr lang="en-US" sz="1800" b="0" dirty="0">
                <a:solidFill>
                  <a:srgbClr val="383838"/>
                </a:solidFill>
                <a:latin typeface="Arial" panose="020B0604020202020204" pitchFamily="34" charset="0"/>
                <a:ea typeface="+mj-ea"/>
                <a:cs typeface="Arial" panose="020B0604020202020204" pitchFamily="34" charset="0"/>
              </a:rPr>
              <a:t>Defense Health Agency</a:t>
            </a:r>
          </a:p>
          <a:p>
            <a:pPr eaLnBrk="1" hangingPunct="1">
              <a:spcBef>
                <a:spcPct val="0"/>
              </a:spcBef>
              <a:defRPr/>
            </a:pPr>
            <a:endParaRPr lang="en-US" sz="1800" b="0" dirty="0">
              <a:solidFill>
                <a:srgbClr val="383838"/>
              </a:solidFill>
              <a:latin typeface="Arial" panose="020B0604020202020204" pitchFamily="34" charset="0"/>
              <a:ea typeface="+mj-ea"/>
              <a:cs typeface="Arial" panose="020B0604020202020204" pitchFamily="34" charset="0"/>
            </a:endParaRPr>
          </a:p>
        </p:txBody>
      </p:sp>
      <p:sp>
        <p:nvSpPr>
          <p:cNvPr id="3" name="Text Placeholder 2"/>
          <p:cNvSpPr>
            <a:spLocks noGrp="1"/>
          </p:cNvSpPr>
          <p:nvPr>
            <p:ph type="body" sz="quarter" idx="10"/>
          </p:nvPr>
        </p:nvSpPr>
        <p:spPr>
          <a:xfrm>
            <a:off x="2667000" y="3429000"/>
            <a:ext cx="6096000" cy="838154"/>
          </a:xfrm>
        </p:spPr>
        <p:txBody>
          <a:bodyPr/>
          <a:lstStyle/>
          <a:p>
            <a:r>
              <a:rPr lang="en-US" sz="2800" b="1" dirty="0">
                <a:solidFill>
                  <a:srgbClr val="003876"/>
                </a:solidFill>
                <a:latin typeface="+mj-lt"/>
                <a:ea typeface="MS PGothic" pitchFamily="34" charset="-128"/>
                <a:cs typeface="+mj-cs"/>
              </a:rPr>
              <a:t>Data Quality and Reference Data  Overview</a:t>
            </a:r>
            <a:br>
              <a:rPr lang="en-US" sz="2800" b="1" dirty="0">
                <a:solidFill>
                  <a:srgbClr val="003876"/>
                </a:solidFill>
                <a:latin typeface="+mj-lt"/>
                <a:ea typeface="MS PGothic" pitchFamily="34" charset="-128"/>
                <a:cs typeface="+mj-cs"/>
              </a:rPr>
            </a:br>
            <a:r>
              <a:rPr lang="en-US" sz="1600" dirty="0">
                <a:solidFill>
                  <a:srgbClr val="383838"/>
                </a:solidFill>
                <a:latin typeface="Arial" panose="020B0604020202020204" pitchFamily="34" charset="0"/>
                <a:ea typeface="+mj-ea"/>
                <a:cs typeface="Arial" panose="020B0604020202020204" pitchFamily="34" charset="0"/>
              </a:rPr>
              <a:t/>
            </a:r>
            <a:br>
              <a:rPr lang="en-US" sz="1600" dirty="0">
                <a:solidFill>
                  <a:srgbClr val="383838"/>
                </a:solidFill>
                <a:latin typeface="Arial" panose="020B0604020202020204" pitchFamily="34" charset="0"/>
                <a:ea typeface="+mj-ea"/>
                <a:cs typeface="Arial" panose="020B0604020202020204" pitchFamily="34" charset="0"/>
              </a:rPr>
            </a:br>
            <a:endParaRPr lang="en-US" sz="2400" dirty="0"/>
          </a:p>
        </p:txBody>
      </p:sp>
      <p:sp>
        <p:nvSpPr>
          <p:cNvPr id="4" name="Slide Number Placeholder 3"/>
          <p:cNvSpPr>
            <a:spLocks noGrp="1"/>
          </p:cNvSpPr>
          <p:nvPr>
            <p:ph type="sldNum" sz="quarter" idx="4294967295"/>
          </p:nvPr>
        </p:nvSpPr>
        <p:spPr>
          <a:xfrm>
            <a:off x="8355013" y="6545263"/>
            <a:ext cx="762000" cy="282575"/>
          </a:xfrm>
          <a:prstGeom prst="rect">
            <a:avLst/>
          </a:prstGeom>
        </p:spPr>
        <p:txBody>
          <a:bodyPr/>
          <a:lstStyle/>
          <a:p>
            <a:pPr algn="r"/>
            <a:fld id="{2982B3FC-1CAF-4292-AF53-DD37E7130B9E}" type="slidenum">
              <a:rPr lang="en-US" sz="1200" smtClean="0">
                <a:solidFill>
                  <a:prstClr val="black">
                    <a:tint val="75000"/>
                  </a:prstClr>
                </a:solidFill>
              </a:rPr>
              <a:pPr algn="r"/>
              <a:t>23</a:t>
            </a:fld>
            <a:endParaRPr lang="en-US" sz="1200" dirty="0">
              <a:solidFill>
                <a:prstClr val="black">
                  <a:tint val="75000"/>
                </a:prstClr>
              </a:solidFill>
            </a:endParaRPr>
          </a:p>
        </p:txBody>
      </p:sp>
    </p:spTree>
    <p:extLst>
      <p:ext uri="{BB962C8B-B14F-4D97-AF65-F5344CB8AC3E}">
        <p14:creationId xmlns:p14="http://schemas.microsoft.com/office/powerpoint/2010/main" val="3091122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086600" cy="735992"/>
          </a:xfrm>
        </p:spPr>
        <p:txBody>
          <a:bodyPr>
            <a:normAutofit/>
          </a:bodyPr>
          <a:lstStyle/>
          <a:p>
            <a:r>
              <a:rPr lang="en-US" dirty="0"/>
              <a:t>Overview </a:t>
            </a:r>
          </a:p>
        </p:txBody>
      </p:sp>
      <p:sp>
        <p:nvSpPr>
          <p:cNvPr id="5" name="Content Placeholder 4"/>
          <p:cNvSpPr>
            <a:spLocks noGrp="1"/>
          </p:cNvSpPr>
          <p:nvPr>
            <p:ph idx="1"/>
          </p:nvPr>
        </p:nvSpPr>
        <p:spPr>
          <a:xfrm>
            <a:off x="394613" y="1313930"/>
            <a:ext cx="8311437" cy="4653582"/>
          </a:xfrm>
          <a:prstGeom prst="rect">
            <a:avLst/>
          </a:prstGeom>
        </p:spPr>
        <p:txBody>
          <a:bodyPr wrap="square">
            <a:spAutoFit/>
          </a:bodyPr>
          <a:lstStyle/>
          <a:p>
            <a:pPr>
              <a:spcBef>
                <a:spcPts val="0"/>
              </a:spcBef>
              <a:defRPr/>
            </a:pPr>
            <a:r>
              <a:rPr lang="en-US" altLang="en-US" b="0" dirty="0"/>
              <a:t>BLUF - Background</a:t>
            </a:r>
          </a:p>
          <a:p>
            <a:pPr>
              <a:spcBef>
                <a:spcPts val="0"/>
              </a:spcBef>
              <a:defRPr/>
            </a:pPr>
            <a:r>
              <a:rPr lang="en-US" altLang="en-US" b="0" dirty="0"/>
              <a:t>Data Quality in the Data “Lifecycle”</a:t>
            </a:r>
          </a:p>
          <a:p>
            <a:pPr>
              <a:spcBef>
                <a:spcPts val="0"/>
              </a:spcBef>
              <a:defRPr/>
            </a:pPr>
            <a:r>
              <a:rPr lang="en-US" altLang="en-US" b="0" dirty="0"/>
              <a:t>MHS Data Quality Infrastructure/Resources</a:t>
            </a:r>
          </a:p>
          <a:p>
            <a:pPr lvl="1">
              <a:spcBef>
                <a:spcPts val="0"/>
              </a:spcBef>
              <a:defRPr/>
            </a:pPr>
            <a:endParaRPr lang="en-US" altLang="en-US" sz="2600" dirty="0">
              <a:solidFill>
                <a:srgbClr val="003876"/>
              </a:solidFill>
            </a:endParaRPr>
          </a:p>
          <a:p>
            <a:pPr lvl="1">
              <a:spcBef>
                <a:spcPts val="0"/>
              </a:spcBef>
              <a:defRPr/>
            </a:pPr>
            <a:r>
              <a:rPr lang="en-US" altLang="en-US" sz="2600" dirty="0">
                <a:solidFill>
                  <a:srgbClr val="003876"/>
                </a:solidFill>
              </a:rPr>
              <a:t>Ex 1 Data Quality Management Control Program</a:t>
            </a:r>
          </a:p>
          <a:p>
            <a:pPr lvl="1">
              <a:spcBef>
                <a:spcPts val="0"/>
              </a:spcBef>
              <a:defRPr/>
            </a:pPr>
            <a:r>
              <a:rPr lang="en-US" sz="2600" dirty="0">
                <a:solidFill>
                  <a:srgbClr val="003876"/>
                </a:solidFill>
              </a:rPr>
              <a:t>Ex 2 Reference Code and Synchronization Work Group</a:t>
            </a:r>
          </a:p>
          <a:p>
            <a:pPr marL="457200" lvl="1" indent="0">
              <a:spcBef>
                <a:spcPts val="0"/>
              </a:spcBef>
              <a:buNone/>
              <a:defRPr/>
            </a:pPr>
            <a:endParaRPr lang="en-US" sz="2600" dirty="0">
              <a:solidFill>
                <a:srgbClr val="003876"/>
              </a:solidFill>
            </a:endParaRPr>
          </a:p>
          <a:p>
            <a:pPr>
              <a:spcBef>
                <a:spcPts val="0"/>
              </a:spcBef>
              <a:defRPr/>
            </a:pPr>
            <a:r>
              <a:rPr lang="en-US" b="0" dirty="0"/>
              <a:t>MHS GENESIS Data Issue Example</a:t>
            </a:r>
          </a:p>
          <a:p>
            <a:pPr>
              <a:spcBef>
                <a:spcPts val="0"/>
              </a:spcBef>
              <a:defRPr/>
            </a:pPr>
            <a:r>
              <a:rPr lang="en-US" altLang="en-US" b="0" dirty="0"/>
              <a:t>Data Quality Common Operating Picture </a:t>
            </a:r>
          </a:p>
          <a:p>
            <a:pPr>
              <a:spcBef>
                <a:spcPts val="0"/>
              </a:spcBef>
              <a:defRPr/>
            </a:pPr>
            <a:r>
              <a:rPr lang="en-US" altLang="en-US" b="0" dirty="0"/>
              <a:t>Challenges</a:t>
            </a:r>
          </a:p>
          <a:p>
            <a:pPr>
              <a:spcBef>
                <a:spcPts val="0"/>
              </a:spcBef>
              <a:defRPr/>
            </a:pPr>
            <a:r>
              <a:rPr lang="en-US" altLang="en-US" b="0" dirty="0"/>
              <a:t>Next Steps</a:t>
            </a:r>
          </a:p>
          <a:p>
            <a:pPr>
              <a:spcBef>
                <a:spcPts val="0"/>
              </a:spcBef>
              <a:defRPr/>
            </a:pPr>
            <a:r>
              <a:rPr lang="en-US" altLang="en-US" b="0" dirty="0"/>
              <a:t>Summary</a:t>
            </a:r>
          </a:p>
        </p:txBody>
      </p:sp>
      <p:sp>
        <p:nvSpPr>
          <p:cNvPr id="6"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1265282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400800" cy="708560"/>
          </a:xfrm>
        </p:spPr>
        <p:txBody>
          <a:bodyPr/>
          <a:lstStyle/>
          <a:p>
            <a:r>
              <a:rPr lang="en-US" dirty="0"/>
              <a:t>Has this happened to you?</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295400"/>
            <a:ext cx="4525963" cy="4525963"/>
          </a:xfrm>
        </p:spPr>
      </p:pic>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904543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7107756" cy="557826"/>
          </a:xfrm>
        </p:spPr>
        <p:txBody>
          <a:bodyPr>
            <a:normAutofit/>
          </a:bodyPr>
          <a:lstStyle/>
          <a:p>
            <a:r>
              <a:rPr lang="en-US" dirty="0"/>
              <a:t>BLUF </a:t>
            </a:r>
          </a:p>
        </p:txBody>
      </p:sp>
      <p:sp>
        <p:nvSpPr>
          <p:cNvPr id="3" name="Content Placeholder 2"/>
          <p:cNvSpPr>
            <a:spLocks noGrp="1"/>
          </p:cNvSpPr>
          <p:nvPr>
            <p:ph idx="1"/>
          </p:nvPr>
        </p:nvSpPr>
        <p:spPr>
          <a:xfrm>
            <a:off x="0" y="1203281"/>
            <a:ext cx="9047747" cy="5234400"/>
          </a:xfrm>
        </p:spPr>
        <p:txBody>
          <a:bodyPr>
            <a:noAutofit/>
          </a:bodyPr>
          <a:lstStyle/>
          <a:p>
            <a:pPr marL="0" indent="0" algn="ctr">
              <a:spcBef>
                <a:spcPts val="300"/>
              </a:spcBef>
              <a:buNone/>
            </a:pPr>
            <a:r>
              <a:rPr lang="en-US" sz="2400" b="1" i="1" dirty="0">
                <a:solidFill>
                  <a:srgbClr val="FF0000"/>
                </a:solidFill>
              </a:rPr>
              <a:t>Patient Safety Depends on Data Quality</a:t>
            </a:r>
            <a:endParaRPr lang="en-US" sz="2400" b="1" dirty="0">
              <a:solidFill>
                <a:srgbClr val="FF0000"/>
              </a:solidFill>
            </a:endParaRPr>
          </a:p>
          <a:p>
            <a:pPr marL="0" indent="0" algn="ctr">
              <a:spcBef>
                <a:spcPts val="0"/>
              </a:spcBef>
              <a:buNone/>
            </a:pPr>
            <a:r>
              <a:rPr lang="en-US" sz="2400" b="1" i="1" dirty="0">
                <a:solidFill>
                  <a:srgbClr val="FF0000"/>
                </a:solidFill>
              </a:rPr>
              <a:t>Data Quality Depends on “Gold Standard” Reference Data</a:t>
            </a:r>
            <a:endParaRPr lang="en-US" b="1" i="1" dirty="0">
              <a:solidFill>
                <a:srgbClr val="FF0000"/>
              </a:solidFill>
            </a:endParaRPr>
          </a:p>
          <a:p>
            <a:r>
              <a:rPr lang="en-US" sz="2000" b="0" dirty="0">
                <a:solidFill>
                  <a:schemeClr val="tx1"/>
                </a:solidFill>
                <a:latin typeface="+mn-lt"/>
              </a:rPr>
              <a:t>The initial deployment of MHS GENESIS has identified data quality issues and risks that must be addressed in a timely manner</a:t>
            </a:r>
          </a:p>
          <a:p>
            <a:r>
              <a:rPr lang="en-US" sz="2000" b="0" dirty="0">
                <a:solidFill>
                  <a:schemeClr val="tx1"/>
                </a:solidFill>
                <a:latin typeface="+mn-lt"/>
              </a:rPr>
              <a:t>A plan for applying all lessons learned needs to be developed during IOC and managed as each subsequent phase/wave rolls out</a:t>
            </a:r>
          </a:p>
          <a:p>
            <a:pPr lvl="1"/>
            <a:r>
              <a:rPr lang="en-US" sz="2000" dirty="0">
                <a:solidFill>
                  <a:schemeClr val="tx1"/>
                </a:solidFill>
              </a:rPr>
              <a:t>Identification of where human interaction and monitoring is needed based on data triggers [MHS GENESIS Example]</a:t>
            </a:r>
          </a:p>
          <a:p>
            <a:pPr lvl="1"/>
            <a:r>
              <a:rPr lang="en-US" sz="2000" dirty="0">
                <a:solidFill>
                  <a:schemeClr val="tx1"/>
                </a:solidFill>
              </a:rPr>
              <a:t>Identification of requirements and the current capabilities to meet these requirements for monitoring and measuring data availability, accuracy and timeliness </a:t>
            </a:r>
          </a:p>
          <a:p>
            <a:pPr lvl="1"/>
            <a:r>
              <a:rPr lang="en-US" sz="2000" dirty="0">
                <a:solidFill>
                  <a:schemeClr val="tx1"/>
                </a:solidFill>
              </a:rPr>
              <a:t>Identification of new sources, reports and processes to enable data quality</a:t>
            </a:r>
          </a:p>
          <a:p>
            <a:r>
              <a:rPr lang="en-US" sz="2000" b="0" dirty="0">
                <a:solidFill>
                  <a:schemeClr val="tx1"/>
                </a:solidFill>
                <a:latin typeface="+mn-lt"/>
              </a:rPr>
              <a:t>Patient safety depends on consistent and available enterprise reference data, tracked in production,  and filtered to relevant local use at the point of care and patient management</a:t>
            </a:r>
          </a:p>
          <a:p>
            <a:r>
              <a:rPr lang="en-US" sz="2000" b="0" dirty="0">
                <a:solidFill>
                  <a:schemeClr val="tx1"/>
                </a:solidFill>
                <a:latin typeface="+mn-lt"/>
              </a:rPr>
              <a:t>Data Quality depends on partnership process between DHA and PEO DHMS/LPDH</a:t>
            </a:r>
          </a:p>
          <a:p>
            <a:pPr marL="0" indent="0">
              <a:buNone/>
            </a:pPr>
            <a:endParaRPr lang="en-US" sz="1800" dirty="0">
              <a:solidFill>
                <a:schemeClr val="tx1"/>
              </a:solidFill>
              <a:latin typeface="Arial Narrow" panose="020B0606020202030204" pitchFamily="34" charset="0"/>
            </a:endParaRPr>
          </a:p>
        </p:txBody>
      </p:sp>
      <p:sp>
        <p:nvSpPr>
          <p:cNvPr id="5" name="Slide Number Placeholder 3"/>
          <p:cNvSpPr>
            <a:spLocks noGrp="1"/>
          </p:cNvSpPr>
          <p:nvPr>
            <p:ph type="sldNum" sz="quarter" idx="4"/>
          </p:nvPr>
        </p:nvSpPr>
        <p:spPr>
          <a:xfrm>
            <a:off x="8077200" y="6575425"/>
            <a:ext cx="762000" cy="282575"/>
          </a:xfrm>
        </p:spPr>
        <p:txBody>
          <a:bodyPr/>
          <a:lstStyle/>
          <a:p>
            <a:fld id="{2982B3FC-1CAF-4292-AF53-DD37E7130B9E}"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3747333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086600" cy="964755"/>
          </a:xfrm>
        </p:spPr>
        <p:txBody>
          <a:bodyPr>
            <a:noAutofit/>
          </a:bodyPr>
          <a:lstStyle/>
          <a:p>
            <a:r>
              <a:rPr lang="en-US" dirty="0"/>
              <a:t>Data Quality?  Approved </a:t>
            </a:r>
            <a:r>
              <a:rPr lang="en-US" dirty="0" smtClean="0"/>
              <a:t>Characteristics</a:t>
            </a:r>
            <a:endParaRPr lang="en-US" dirty="0"/>
          </a:p>
        </p:txBody>
      </p:sp>
      <p:sp>
        <p:nvSpPr>
          <p:cNvPr id="3" name="Content Placeholder 2"/>
          <p:cNvSpPr>
            <a:spLocks noGrp="1"/>
          </p:cNvSpPr>
          <p:nvPr>
            <p:ph idx="1"/>
          </p:nvPr>
        </p:nvSpPr>
        <p:spPr>
          <a:xfrm>
            <a:off x="163629" y="1370013"/>
            <a:ext cx="8702579" cy="4878387"/>
          </a:xfrm>
        </p:spPr>
        <p:txBody>
          <a:bodyPr>
            <a:noAutofit/>
          </a:bodyPr>
          <a:lstStyle/>
          <a:p>
            <a:pPr>
              <a:lnSpc>
                <a:spcPct val="105000"/>
              </a:lnSpc>
              <a:spcBef>
                <a:spcPts val="0"/>
              </a:spcBef>
              <a:defRPr/>
            </a:pPr>
            <a:r>
              <a:rPr lang="en-US" sz="2400" b="0" dirty="0"/>
              <a:t>Data Quality:  A multi-dimensional measurement of the adequacy of a particular datum or data sets. </a:t>
            </a:r>
          </a:p>
          <a:p>
            <a:pPr>
              <a:lnSpc>
                <a:spcPct val="105000"/>
              </a:lnSpc>
              <a:spcBef>
                <a:spcPts val="0"/>
              </a:spcBef>
              <a:defRPr/>
            </a:pPr>
            <a:r>
              <a:rPr lang="en-US" sz="2400" b="0" dirty="0"/>
              <a:t>The Data WSC  and the DQMC Program agree that for MHS data to be deemed reliable and able to serve its purpose in a given context, it must measure favorably in the following data dimensions/characteristics:</a:t>
            </a:r>
          </a:p>
          <a:p>
            <a:pPr marL="284163" lvl="1">
              <a:lnSpc>
                <a:spcPct val="105000"/>
              </a:lnSpc>
              <a:spcBef>
                <a:spcPts val="0"/>
              </a:spcBef>
              <a:buClr>
                <a:schemeClr val="tx2"/>
              </a:buClr>
              <a:buFont typeface="Arial" panose="020B0604020202020204" pitchFamily="34" charset="0"/>
              <a:buChar char="•"/>
              <a:defRPr/>
            </a:pPr>
            <a:r>
              <a:rPr lang="en-US" dirty="0">
                <a:solidFill>
                  <a:srgbClr val="FF0000"/>
                </a:solidFill>
              </a:rPr>
              <a:t>Accuracy</a:t>
            </a:r>
            <a:r>
              <a:rPr lang="en-US" dirty="0">
                <a:solidFill>
                  <a:srgbClr val="003876"/>
                </a:solidFill>
              </a:rPr>
              <a:t> – free of error</a:t>
            </a:r>
          </a:p>
          <a:p>
            <a:pPr marL="284163" lvl="1">
              <a:lnSpc>
                <a:spcPct val="105000"/>
              </a:lnSpc>
              <a:spcBef>
                <a:spcPts val="0"/>
              </a:spcBef>
              <a:buClr>
                <a:schemeClr val="tx2"/>
              </a:buClr>
              <a:buFont typeface="Arial" panose="020B0604020202020204" pitchFamily="34" charset="0"/>
              <a:buChar char="•"/>
              <a:defRPr/>
            </a:pPr>
            <a:r>
              <a:rPr lang="en-US" dirty="0">
                <a:solidFill>
                  <a:srgbClr val="FF0000"/>
                </a:solidFill>
              </a:rPr>
              <a:t>Completeness</a:t>
            </a:r>
            <a:r>
              <a:rPr lang="en-US" dirty="0">
                <a:solidFill>
                  <a:srgbClr val="003876"/>
                </a:solidFill>
              </a:rPr>
              <a:t> – the degree to which values are populated in the fields which require them </a:t>
            </a:r>
          </a:p>
          <a:p>
            <a:pPr marL="284163" lvl="1">
              <a:lnSpc>
                <a:spcPct val="105000"/>
              </a:lnSpc>
              <a:spcBef>
                <a:spcPts val="0"/>
              </a:spcBef>
              <a:buClr>
                <a:schemeClr val="tx2"/>
              </a:buClr>
              <a:buFont typeface="Arial" panose="020B0604020202020204" pitchFamily="34" charset="0"/>
              <a:buChar char="•"/>
              <a:defRPr/>
            </a:pPr>
            <a:r>
              <a:rPr lang="en-US" dirty="0">
                <a:solidFill>
                  <a:srgbClr val="FF0000"/>
                </a:solidFill>
              </a:rPr>
              <a:t>Timeliness</a:t>
            </a:r>
            <a:r>
              <a:rPr lang="en-US" dirty="0">
                <a:solidFill>
                  <a:srgbClr val="003876"/>
                </a:solidFill>
              </a:rPr>
              <a:t> – synonym for currency; “up to date” </a:t>
            </a:r>
          </a:p>
          <a:p>
            <a:pPr marL="284163" lvl="1">
              <a:lnSpc>
                <a:spcPct val="105000"/>
              </a:lnSpc>
              <a:spcBef>
                <a:spcPts val="0"/>
              </a:spcBef>
              <a:buClr>
                <a:schemeClr val="tx2"/>
              </a:buClr>
              <a:buFont typeface="Arial" panose="020B0604020202020204" pitchFamily="34" charset="0"/>
              <a:buChar char="•"/>
              <a:defRPr/>
            </a:pPr>
            <a:r>
              <a:rPr lang="en-US" dirty="0">
                <a:solidFill>
                  <a:srgbClr val="FF0000"/>
                </a:solidFill>
              </a:rPr>
              <a:t>Consistency</a:t>
            </a:r>
            <a:r>
              <a:rPr lang="en-US" dirty="0">
                <a:solidFill>
                  <a:srgbClr val="003876"/>
                </a:solidFill>
              </a:rPr>
              <a:t> - A measure of the degree to which a set of data satisfies a set of constraints or a set of business rules </a:t>
            </a: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61227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0071" cy="761114"/>
          </a:xfrm>
        </p:spPr>
        <p:txBody>
          <a:bodyPr>
            <a:noAutofit/>
          </a:bodyPr>
          <a:lstStyle/>
          <a:p>
            <a:r>
              <a:rPr lang="en-US" sz="3200" dirty="0"/>
              <a:t/>
            </a:r>
            <a:br>
              <a:rPr lang="en-US" sz="3200" dirty="0"/>
            </a:br>
            <a:r>
              <a:rPr lang="en-US" dirty="0"/>
              <a:t>Data Quality in the Data “Lifecycle</a:t>
            </a:r>
            <a:r>
              <a:rPr lang="en-US" dirty="0" smtClean="0"/>
              <a:t>”</a:t>
            </a:r>
            <a:endParaRPr lang="en-US" dirty="0"/>
          </a:p>
        </p:txBody>
      </p:sp>
      <p:grpSp>
        <p:nvGrpSpPr>
          <p:cNvPr id="3" name="Group 2"/>
          <p:cNvGrpSpPr/>
          <p:nvPr/>
        </p:nvGrpSpPr>
        <p:grpSpPr>
          <a:xfrm>
            <a:off x="1143000" y="1711908"/>
            <a:ext cx="6309360" cy="4717369"/>
            <a:chOff x="1126615" y="1753501"/>
            <a:chExt cx="6309360" cy="4717369"/>
          </a:xfrm>
        </p:grpSpPr>
        <p:pic>
          <p:nvPicPr>
            <p:cNvPr id="1026" name="Picture 2" descr="https://sites.google.com/site/aniketsaoblog/_/rsrc/1468912896504/home/data-information-architecture-layer/information-architecture-essential-components/Figur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615" y="1753501"/>
              <a:ext cx="6309360" cy="4717369"/>
            </a:xfrm>
            <a:prstGeom prst="rect">
              <a:avLst/>
            </a:prstGeom>
            <a:solidFill>
              <a:srgbClr val="6C8B48"/>
            </a:solidFill>
          </p:spPr>
        </p:pic>
        <p:sp>
          <p:nvSpPr>
            <p:cNvPr id="6" name="Oval 5"/>
            <p:cNvSpPr/>
            <p:nvPr/>
          </p:nvSpPr>
          <p:spPr>
            <a:xfrm>
              <a:off x="3524058" y="2924189"/>
              <a:ext cx="2418970" cy="2433619"/>
            </a:xfrm>
            <a:prstGeom prst="ellipse">
              <a:avLst/>
            </a:prstGeom>
            <a:gradFill>
              <a:gsLst>
                <a:gs pos="10000">
                  <a:srgbClr val="B8CD9F"/>
                </a:gs>
                <a:gs pos="99000">
                  <a:srgbClr val="FCFFD5"/>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88162" y="3098549"/>
              <a:ext cx="2290762" cy="2400657"/>
            </a:xfrm>
            <a:prstGeom prst="rect">
              <a:avLst/>
            </a:prstGeom>
            <a:noFill/>
          </p:spPr>
          <p:txBody>
            <a:bodyPr wrap="square" rtlCol="0">
              <a:spAutoFit/>
            </a:bodyPr>
            <a:lstStyle/>
            <a:p>
              <a:pPr algn="ctr"/>
              <a:r>
                <a:rPr lang="en-US" b="1" dirty="0"/>
                <a:t>CONTINUOUS</a:t>
              </a:r>
            </a:p>
            <a:p>
              <a:pPr algn="ctr">
                <a:spcAft>
                  <a:spcPts val="600"/>
                </a:spcAft>
              </a:pPr>
              <a:r>
                <a:rPr lang="en-US" b="1" dirty="0"/>
                <a:t> MONITORING</a:t>
              </a:r>
            </a:p>
            <a:p>
              <a:pPr algn="ctr">
                <a:spcAft>
                  <a:spcPts val="0"/>
                </a:spcAft>
              </a:pPr>
              <a:r>
                <a:rPr lang="en-US" sz="2000" dirty="0"/>
                <a:t>Accuracy</a:t>
              </a:r>
            </a:p>
            <a:p>
              <a:pPr algn="ctr"/>
              <a:r>
                <a:rPr lang="en-US" sz="2000" dirty="0"/>
                <a:t>Completeness</a:t>
              </a:r>
            </a:p>
            <a:p>
              <a:pPr algn="ctr"/>
              <a:r>
                <a:rPr lang="en-US" sz="2000" dirty="0"/>
                <a:t>Timeliness</a:t>
              </a:r>
            </a:p>
            <a:p>
              <a:pPr algn="ctr"/>
              <a:r>
                <a:rPr lang="en-US" sz="2000" dirty="0"/>
                <a:t>Consistency</a:t>
              </a:r>
            </a:p>
            <a:p>
              <a:pPr algn="ctr"/>
              <a:endParaRPr lang="en-US" sz="2400" dirty="0">
                <a:latin typeface="Arial Narrow" panose="020B0606020202030204" pitchFamily="34" charset="0"/>
              </a:endParaRPr>
            </a:p>
          </p:txBody>
        </p:sp>
      </p:grpSp>
      <p:sp>
        <p:nvSpPr>
          <p:cNvPr id="7" name="Rectangle 6"/>
          <p:cNvSpPr/>
          <p:nvPr/>
        </p:nvSpPr>
        <p:spPr>
          <a:xfrm>
            <a:off x="1524000" y="1045891"/>
            <a:ext cx="6083973" cy="523220"/>
          </a:xfrm>
          <a:prstGeom prst="rect">
            <a:avLst/>
          </a:prstGeom>
        </p:spPr>
        <p:txBody>
          <a:bodyPr wrap="none">
            <a:spAutoFit/>
          </a:bodyPr>
          <a:lstStyle/>
          <a:p>
            <a:pPr algn="ctr"/>
            <a:r>
              <a:rPr lang="en-US" sz="2800" b="1" i="1" dirty="0">
                <a:solidFill>
                  <a:srgbClr val="FF0000"/>
                </a:solidFill>
              </a:rPr>
              <a:t>Patient Safety Depends on Data Quality</a:t>
            </a:r>
            <a:endParaRPr lang="en-US" sz="2800" b="1" dirty="0">
              <a:solidFill>
                <a:srgbClr val="FF0000"/>
              </a:solidFill>
            </a:endParaRPr>
          </a:p>
        </p:txBody>
      </p:sp>
      <p:sp>
        <p:nvSpPr>
          <p:cNvPr id="9"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1099290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0071" cy="761114"/>
          </a:xfrm>
        </p:spPr>
        <p:txBody>
          <a:bodyPr>
            <a:noAutofit/>
          </a:bodyPr>
          <a:lstStyle/>
          <a:p>
            <a:r>
              <a:rPr lang="en-US" altLang="en-US" dirty="0"/>
              <a:t>Data Quality</a:t>
            </a:r>
            <a:r>
              <a:rPr lang="en-US" altLang="en-US" dirty="0">
                <a:solidFill>
                  <a:schemeClr val="accent1"/>
                </a:solidFill>
                <a:latin typeface="Arial" panose="020B0604020202020204" pitchFamily="34" charset="0"/>
                <a:cs typeface="Arial" panose="020B0604020202020204" pitchFamily="34" charset="0"/>
              </a:rPr>
              <a:t> </a:t>
            </a:r>
            <a:r>
              <a:rPr lang="en-US" altLang="en-US" dirty="0"/>
              <a:t>&amp; Reference Data Management</a:t>
            </a:r>
          </a:p>
        </p:txBody>
      </p:sp>
      <p:sp>
        <p:nvSpPr>
          <p:cNvPr id="9"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29</a:t>
            </a:fld>
            <a:endParaRPr lang="en-US" dirty="0">
              <a:solidFill>
                <a:prstClr val="black">
                  <a:tint val="75000"/>
                </a:prst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608" y="1295400"/>
            <a:ext cx="5303520" cy="5079519"/>
          </a:xfrm>
          <a:prstGeom prst="rect">
            <a:avLst/>
          </a:prstGeom>
        </p:spPr>
      </p:pic>
      <p:sp>
        <p:nvSpPr>
          <p:cNvPr id="11" name="TextBox 10"/>
          <p:cNvSpPr txBox="1"/>
          <p:nvPr/>
        </p:nvSpPr>
        <p:spPr>
          <a:xfrm>
            <a:off x="6881979" y="4186360"/>
            <a:ext cx="2262021" cy="2215991"/>
          </a:xfrm>
          <a:prstGeom prst="rect">
            <a:avLst/>
          </a:prstGeom>
          <a:noFill/>
        </p:spPr>
        <p:txBody>
          <a:bodyPr wrap="square" rtlCol="0">
            <a:spAutoFit/>
          </a:bodyPr>
          <a:lstStyle/>
          <a:p>
            <a:r>
              <a:rPr lang="en-US" sz="2400" b="1" dirty="0">
                <a:solidFill>
                  <a:srgbClr val="FF0000"/>
                </a:solidFill>
              </a:rPr>
              <a:t>Reference and Master Data Management: </a:t>
            </a:r>
            <a:r>
              <a:rPr lang="en-US" sz="2200" dirty="0">
                <a:solidFill>
                  <a:srgbClr val="FF0000"/>
                </a:solidFill>
              </a:rPr>
              <a:t>Managing golden versions and replicas</a:t>
            </a:r>
          </a:p>
        </p:txBody>
      </p:sp>
      <p:sp>
        <p:nvSpPr>
          <p:cNvPr id="12" name="TextBox 11"/>
          <p:cNvSpPr txBox="1"/>
          <p:nvPr/>
        </p:nvSpPr>
        <p:spPr>
          <a:xfrm>
            <a:off x="192504" y="5625001"/>
            <a:ext cx="2350169" cy="338554"/>
          </a:xfrm>
          <a:prstGeom prst="rect">
            <a:avLst/>
          </a:prstGeom>
          <a:noFill/>
        </p:spPr>
        <p:txBody>
          <a:bodyPr wrap="square" rtlCol="0">
            <a:spAutoFit/>
          </a:bodyPr>
          <a:lstStyle/>
          <a:p>
            <a:r>
              <a:rPr lang="en-US" sz="800" dirty="0"/>
              <a:t>* Ref:  Data Management Association Int’l: Data Management Book of Knowledge</a:t>
            </a:r>
          </a:p>
        </p:txBody>
      </p:sp>
      <p:sp>
        <p:nvSpPr>
          <p:cNvPr id="13" name="Left Brace 12"/>
          <p:cNvSpPr/>
          <p:nvPr/>
        </p:nvSpPr>
        <p:spPr>
          <a:xfrm rot="10800000">
            <a:off x="5599161" y="4971153"/>
            <a:ext cx="988532" cy="1307696"/>
          </a:xfrm>
          <a:prstGeom prst="leftBrace">
            <a:avLst>
              <a:gd name="adj1" fmla="val 13022"/>
              <a:gd name="adj2" fmla="val 53794"/>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p:cNvSpPr/>
          <p:nvPr/>
        </p:nvSpPr>
        <p:spPr>
          <a:xfrm>
            <a:off x="2199994" y="1631438"/>
            <a:ext cx="830519" cy="1239599"/>
          </a:xfrm>
          <a:prstGeom prst="lef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ontent Placeholder 2"/>
          <p:cNvSpPr>
            <a:spLocks noGrp="1"/>
          </p:cNvSpPr>
          <p:nvPr>
            <p:ph idx="1"/>
          </p:nvPr>
        </p:nvSpPr>
        <p:spPr>
          <a:xfrm>
            <a:off x="-76200" y="1295400"/>
            <a:ext cx="2362200" cy="2062168"/>
          </a:xfrm>
        </p:spPr>
        <p:txBody>
          <a:bodyPr>
            <a:normAutofit/>
          </a:bodyPr>
          <a:lstStyle/>
          <a:p>
            <a:pPr marL="233362" indent="0">
              <a:buNone/>
              <a:defRPr/>
            </a:pPr>
            <a:r>
              <a:rPr sz="2400" b="1" dirty="0">
                <a:solidFill>
                  <a:srgbClr val="FF0000"/>
                </a:solidFill>
              </a:rPr>
              <a:t>Data Quality Management</a:t>
            </a:r>
            <a:r>
              <a:rPr sz="2400" dirty="0">
                <a:solidFill>
                  <a:srgbClr val="FF0000"/>
                </a:solidFill>
              </a:rPr>
              <a:t>: </a:t>
            </a:r>
            <a:r>
              <a:rPr sz="2200" b="0" dirty="0">
                <a:solidFill>
                  <a:srgbClr val="FF0000"/>
                </a:solidFill>
              </a:rPr>
              <a:t>Defining, monitoring and improving data quality</a:t>
            </a:r>
            <a:r>
              <a:rPr sz="2200" dirty="0">
                <a:solidFill>
                  <a:srgbClr val="FF0000"/>
                </a:solidFill>
              </a:rPr>
              <a:t>. </a:t>
            </a:r>
          </a:p>
          <a:p>
            <a:pPr lvl="1">
              <a:buFont typeface="Wingdings" panose="05000000000000000000" pitchFamily="2" charset="2"/>
              <a:buChar char="Ø"/>
              <a:defRPr/>
            </a:pPr>
            <a:endParaRPr sz="1800" dirty="0">
              <a:solidFill>
                <a:srgbClr val="FF0000"/>
              </a:solidFill>
            </a:endParaRPr>
          </a:p>
        </p:txBody>
      </p:sp>
    </p:spTree>
    <p:extLst>
      <p:ext uri="{BB962C8B-B14F-4D97-AF65-F5344CB8AC3E}">
        <p14:creationId xmlns:p14="http://schemas.microsoft.com/office/powerpoint/2010/main" val="149212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88729" y="1222375"/>
            <a:ext cx="8502871" cy="5146894"/>
          </a:xfrm>
        </p:spPr>
        <p:txBody>
          <a:bodyPr>
            <a:normAutofit/>
          </a:bodyPr>
          <a:lstStyle/>
          <a:p>
            <a:pPr marL="0" indent="0">
              <a:buNone/>
            </a:pPr>
            <a:r>
              <a:rPr lang="en-US" sz="2800" dirty="0" smtClean="0"/>
              <a:t>Purpose</a:t>
            </a:r>
            <a:endParaRPr lang="en-US" sz="2800" dirty="0"/>
          </a:p>
          <a:p>
            <a:pPr marL="0" lvl="1" indent="0">
              <a:buNone/>
            </a:pPr>
            <a:r>
              <a:rPr lang="en-US" dirty="0" smtClean="0">
                <a:solidFill>
                  <a:srgbClr val="003876"/>
                </a:solidFill>
              </a:rPr>
              <a:t>Analytics is ultimately about providing insights </a:t>
            </a:r>
            <a:r>
              <a:rPr lang="en-US" dirty="0">
                <a:solidFill>
                  <a:srgbClr val="003876"/>
                </a:solidFill>
              </a:rPr>
              <a:t>&amp;</a:t>
            </a:r>
            <a:r>
              <a:rPr lang="en-US" dirty="0" smtClean="0">
                <a:solidFill>
                  <a:srgbClr val="003876"/>
                </a:solidFill>
              </a:rPr>
              <a:t> recommendations for clinicians at point of care to improve outcomes in healthcare.</a:t>
            </a:r>
          </a:p>
          <a:p>
            <a:pPr marL="0" lvl="1" indent="0">
              <a:buNone/>
            </a:pPr>
            <a:endParaRPr lang="en-US" sz="2800" b="1" dirty="0" smtClean="0">
              <a:solidFill>
                <a:srgbClr val="003876"/>
              </a:solidFill>
            </a:endParaRPr>
          </a:p>
          <a:p>
            <a:pPr marL="0" lvl="1" indent="0">
              <a:buNone/>
            </a:pPr>
            <a:r>
              <a:rPr lang="en-US" sz="2800" b="1" dirty="0" smtClean="0">
                <a:solidFill>
                  <a:srgbClr val="003876"/>
                </a:solidFill>
              </a:rPr>
              <a:t>Background</a:t>
            </a:r>
            <a:endParaRPr lang="en-US" sz="2800" b="1" dirty="0">
              <a:solidFill>
                <a:srgbClr val="003876"/>
              </a:solidFill>
            </a:endParaRPr>
          </a:p>
          <a:p>
            <a:pPr marL="0" lvl="1" indent="0">
              <a:buNone/>
            </a:pPr>
            <a:r>
              <a:rPr lang="en-US" dirty="0" smtClean="0">
                <a:solidFill>
                  <a:srgbClr val="003876"/>
                </a:solidFill>
              </a:rPr>
              <a:t>Analytics at Work (Tom Davenport)</a:t>
            </a:r>
          </a:p>
          <a:p>
            <a:pPr marL="0" lvl="1" indent="0">
              <a:buNone/>
            </a:pPr>
            <a:endParaRPr lang="en-US" sz="1000" dirty="0" smtClean="0">
              <a:solidFill>
                <a:srgbClr val="003876"/>
              </a:solidFill>
            </a:endParaRPr>
          </a:p>
          <a:p>
            <a:pPr marL="342900" lvl="1" indent="-342900"/>
            <a:r>
              <a:rPr lang="en-US" b="1" i="1" dirty="0" smtClean="0">
                <a:solidFill>
                  <a:schemeClr val="accent6">
                    <a:lumMod val="50000"/>
                  </a:schemeClr>
                </a:solidFill>
              </a:rPr>
              <a:t>D</a:t>
            </a:r>
            <a:r>
              <a:rPr lang="en-US" dirty="0" smtClean="0">
                <a:solidFill>
                  <a:srgbClr val="003876"/>
                </a:solidFill>
              </a:rPr>
              <a:t>ata</a:t>
            </a:r>
          </a:p>
          <a:p>
            <a:pPr marL="342900" lvl="1" indent="-342900"/>
            <a:r>
              <a:rPr lang="en-US" b="1" i="1" dirty="0" smtClean="0">
                <a:solidFill>
                  <a:schemeClr val="accent6">
                    <a:lumMod val="50000"/>
                  </a:schemeClr>
                </a:solidFill>
              </a:rPr>
              <a:t>E</a:t>
            </a:r>
            <a:r>
              <a:rPr lang="en-US" dirty="0" smtClean="0">
                <a:solidFill>
                  <a:srgbClr val="003876"/>
                </a:solidFill>
              </a:rPr>
              <a:t>nterprise Perspective</a:t>
            </a:r>
          </a:p>
          <a:p>
            <a:pPr marL="342900" lvl="1" indent="-342900"/>
            <a:r>
              <a:rPr lang="en-US" b="1" i="1" dirty="0" smtClean="0">
                <a:solidFill>
                  <a:schemeClr val="accent6">
                    <a:lumMod val="50000"/>
                  </a:schemeClr>
                </a:solidFill>
              </a:rPr>
              <a:t>L</a:t>
            </a:r>
            <a:r>
              <a:rPr lang="en-US" dirty="0" smtClean="0">
                <a:solidFill>
                  <a:srgbClr val="003876"/>
                </a:solidFill>
              </a:rPr>
              <a:t>eadership</a:t>
            </a:r>
          </a:p>
          <a:p>
            <a:pPr marL="342900" lvl="1" indent="-342900"/>
            <a:r>
              <a:rPr lang="en-US" b="1" i="1" dirty="0" smtClean="0">
                <a:solidFill>
                  <a:schemeClr val="accent6">
                    <a:lumMod val="50000"/>
                  </a:schemeClr>
                </a:solidFill>
              </a:rPr>
              <a:t>T</a:t>
            </a:r>
            <a:r>
              <a:rPr lang="en-US" dirty="0" smtClean="0">
                <a:solidFill>
                  <a:srgbClr val="003876"/>
                </a:solidFill>
              </a:rPr>
              <a:t>argets</a:t>
            </a:r>
          </a:p>
          <a:p>
            <a:pPr marL="342900" lvl="1" indent="-342900"/>
            <a:r>
              <a:rPr lang="en-US" b="1" i="1" dirty="0" smtClean="0">
                <a:solidFill>
                  <a:schemeClr val="accent6">
                    <a:lumMod val="50000"/>
                  </a:schemeClr>
                </a:solidFill>
              </a:rPr>
              <a:t>A</a:t>
            </a:r>
            <a:r>
              <a:rPr lang="en-US" dirty="0" smtClean="0">
                <a:solidFill>
                  <a:srgbClr val="003876"/>
                </a:solidFill>
              </a:rPr>
              <a:t>nalytic Talent</a:t>
            </a:r>
            <a:endParaRPr lang="en-US" dirty="0">
              <a:solidFill>
                <a:srgbClr val="003876"/>
              </a:solidFill>
            </a:endParaRPr>
          </a:p>
          <a:p>
            <a:pPr marL="0" lvl="1" indent="0">
              <a:buNone/>
            </a:pPr>
            <a:endParaRPr lang="en-US" dirty="0">
              <a:solidFill>
                <a:srgbClr val="003876"/>
              </a:solidFill>
            </a:endParaRPr>
          </a:p>
          <a:p>
            <a:pPr marL="0" lvl="1" indent="0">
              <a:buNone/>
            </a:pPr>
            <a:endParaRPr lang="en-US" dirty="0">
              <a:solidFill>
                <a:srgbClr val="003876"/>
              </a:solidFill>
            </a:endParaRPr>
          </a:p>
          <a:p>
            <a:pPr marL="0" lvl="1" indent="0">
              <a:buNone/>
            </a:pPr>
            <a:endParaRPr lang="en-US" dirty="0">
              <a:solidFill>
                <a:srgbClr val="003876"/>
              </a:solidFill>
            </a:endParaRPr>
          </a:p>
        </p:txBody>
      </p:sp>
      <p:sp>
        <p:nvSpPr>
          <p:cNvPr id="4" name="Slide Number Placeholder 3"/>
          <p:cNvSpPr>
            <a:spLocks noGrp="1"/>
          </p:cNvSpPr>
          <p:nvPr>
            <p:ph type="sldNum" sz="quarter" idx="4"/>
          </p:nvPr>
        </p:nvSpPr>
        <p:spPr>
          <a:xfrm>
            <a:off x="8146030" y="6575425"/>
            <a:ext cx="762000" cy="282575"/>
          </a:xfrm>
        </p:spPr>
        <p:txBody>
          <a:bodyPr/>
          <a:lstStyle/>
          <a:p>
            <a:fld id="{2982B3FC-1CAF-4292-AF53-DD37E7130B9E}" type="slidenum">
              <a:rPr lang="en-US" smtClean="0">
                <a:solidFill>
                  <a:prstClr val="black">
                    <a:tint val="75000"/>
                  </a:prstClr>
                </a:solidFill>
              </a:rPr>
              <a:pPr/>
              <a:t>3</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5715000" y="2667000"/>
            <a:ext cx="2362200" cy="3562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1124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1295400" y="174816"/>
            <a:ext cx="7751253" cy="663384"/>
          </a:xfrm>
        </p:spPr>
        <p:txBody>
          <a:bodyPr>
            <a:noAutofit/>
          </a:bodyPr>
          <a:lstStyle/>
          <a:p>
            <a:pPr defTabSz="457200" eaLnBrk="0" hangingPunct="0"/>
            <a:r>
              <a:rPr lang="en-US" dirty="0"/>
              <a:t>MHS Workgroups Addressing Data Quality</a:t>
            </a:r>
          </a:p>
        </p:txBody>
      </p:sp>
      <p:sp>
        <p:nvSpPr>
          <p:cNvPr id="3" name="Content Placeholder 2"/>
          <p:cNvSpPr>
            <a:spLocks noGrp="1"/>
          </p:cNvSpPr>
          <p:nvPr>
            <p:ph idx="1"/>
          </p:nvPr>
        </p:nvSpPr>
        <p:spPr>
          <a:xfrm>
            <a:off x="457200" y="1219200"/>
            <a:ext cx="8229600" cy="5029200"/>
          </a:xfrm>
        </p:spPr>
        <p:txBody>
          <a:bodyPr>
            <a:normAutofit fontScale="70000" lnSpcReduction="20000"/>
          </a:bodyPr>
          <a:lstStyle/>
          <a:p>
            <a:pPr marL="0" indent="0">
              <a:spcBef>
                <a:spcPts val="0"/>
              </a:spcBef>
              <a:spcAft>
                <a:spcPts val="600"/>
              </a:spcAft>
              <a:buFont typeface="Lucida Sans Unicode" panose="020B0602030504020204" pitchFamily="34" charset="0"/>
              <a:buNone/>
              <a:defRPr/>
            </a:pPr>
            <a:r>
              <a:rPr lang="en-US" sz="2900" dirty="0">
                <a:latin typeface="+mj-lt"/>
                <a:cs typeface="+mj-cs"/>
              </a:rPr>
              <a:t>Direct Reference to Data Quality Oversight:</a:t>
            </a:r>
          </a:p>
          <a:p>
            <a:pPr lvl="1" fontAlgn="t">
              <a:buFont typeface="+mj-lt"/>
              <a:buAutoNum type="arabicPeriod"/>
              <a:defRPr/>
            </a:pPr>
            <a:r>
              <a:rPr lang="en-US" sz="2300" b="1" i="1" dirty="0">
                <a:solidFill>
                  <a:srgbClr val="FF0000"/>
                </a:solidFill>
              </a:rPr>
              <a:t>Data Quality Management Control WG</a:t>
            </a:r>
            <a:r>
              <a:rPr lang="en-US" sz="2300" b="1" dirty="0">
                <a:solidFill>
                  <a:srgbClr val="FF0000"/>
                </a:solidFill>
              </a:rPr>
              <a:t> - </a:t>
            </a:r>
            <a:r>
              <a:rPr lang="en-US" sz="2300" dirty="0"/>
              <a:t>Service and DHA-wide issues discussed and documented</a:t>
            </a:r>
          </a:p>
          <a:p>
            <a:pPr lvl="1" fontAlgn="t">
              <a:buFont typeface="+mj-lt"/>
              <a:buAutoNum type="arabicPeriod"/>
              <a:defRPr/>
            </a:pPr>
            <a:r>
              <a:rPr lang="en-US" sz="2300" dirty="0">
                <a:solidFill>
                  <a:schemeClr val="bg1">
                    <a:lumMod val="65000"/>
                  </a:schemeClr>
                </a:solidFill>
              </a:rPr>
              <a:t>IT Data Quality IPT</a:t>
            </a:r>
          </a:p>
          <a:p>
            <a:pPr lvl="1" fontAlgn="t">
              <a:buFont typeface="+mj-lt"/>
              <a:buAutoNum type="arabicPeriod"/>
              <a:defRPr/>
            </a:pPr>
            <a:r>
              <a:rPr lang="en-US" sz="2300" dirty="0">
                <a:solidFill>
                  <a:schemeClr val="bg1">
                    <a:lumMod val="65000"/>
                  </a:schemeClr>
                </a:solidFill>
              </a:rPr>
              <a:t>Clinical Measures Working Group (CMWG)</a:t>
            </a:r>
          </a:p>
          <a:p>
            <a:pPr lvl="1" fontAlgn="t">
              <a:buFont typeface="+mj-lt"/>
              <a:buAutoNum type="arabicPeriod"/>
              <a:defRPr/>
            </a:pPr>
            <a:r>
              <a:rPr lang="en-US" sz="2300" dirty="0">
                <a:solidFill>
                  <a:schemeClr val="bg1">
                    <a:lumMod val="65000"/>
                  </a:schemeClr>
                </a:solidFill>
              </a:rPr>
              <a:t>Coding Workgroup (CWG)</a:t>
            </a:r>
          </a:p>
          <a:p>
            <a:pPr lvl="1" fontAlgn="t">
              <a:buFont typeface="+mj-lt"/>
              <a:buAutoNum type="arabicPeriod"/>
              <a:defRPr/>
            </a:pPr>
            <a:r>
              <a:rPr lang="en-US" sz="2300" dirty="0">
                <a:solidFill>
                  <a:schemeClr val="bg1">
                    <a:lumMod val="65000"/>
                  </a:schemeClr>
                </a:solidFill>
              </a:rPr>
              <a:t>Data Management Board (DMB)</a:t>
            </a:r>
          </a:p>
          <a:p>
            <a:pPr lvl="1" fontAlgn="t">
              <a:buFont typeface="+mj-lt"/>
              <a:buAutoNum type="arabicPeriod"/>
              <a:defRPr/>
            </a:pPr>
            <a:r>
              <a:rPr lang="en-US" sz="2300" dirty="0">
                <a:solidFill>
                  <a:schemeClr val="bg1">
                    <a:lumMod val="65000"/>
                  </a:schemeClr>
                </a:solidFill>
              </a:rPr>
              <a:t>Executive Data Council (EDC)</a:t>
            </a:r>
          </a:p>
          <a:p>
            <a:pPr lvl="1" fontAlgn="t">
              <a:buFont typeface="+mj-lt"/>
              <a:buAutoNum type="arabicPeriod"/>
              <a:defRPr/>
            </a:pPr>
            <a:r>
              <a:rPr lang="en-US" sz="2300" dirty="0">
                <a:solidFill>
                  <a:schemeClr val="bg1">
                    <a:lumMod val="65000"/>
                  </a:schemeClr>
                </a:solidFill>
              </a:rPr>
              <a:t>Financial and Performance Reporting System Improvement Work Group (FPRS)</a:t>
            </a:r>
          </a:p>
          <a:p>
            <a:pPr lvl="1" fontAlgn="t">
              <a:buFont typeface="+mj-lt"/>
              <a:buAutoNum type="arabicPeriod"/>
              <a:defRPr/>
            </a:pPr>
            <a:r>
              <a:rPr lang="en-US" sz="2300" dirty="0">
                <a:solidFill>
                  <a:schemeClr val="bg1">
                    <a:lumMod val="65000"/>
                  </a:schemeClr>
                </a:solidFill>
              </a:rPr>
              <a:t>Patient Registration Workgroup (PRWG)</a:t>
            </a:r>
          </a:p>
          <a:p>
            <a:pPr lvl="1" fontAlgn="t">
              <a:buFont typeface="+mj-lt"/>
              <a:buAutoNum type="arabicPeriod"/>
              <a:defRPr/>
            </a:pPr>
            <a:r>
              <a:rPr lang="en-US" sz="2300" b="1" i="1" dirty="0">
                <a:solidFill>
                  <a:srgbClr val="FF0000"/>
                </a:solidFill>
              </a:rPr>
              <a:t>Reference Code and Table Synchronization Work Group (RCTSWG)</a:t>
            </a:r>
          </a:p>
          <a:p>
            <a:pPr lvl="1" fontAlgn="t">
              <a:buFont typeface="+mj-lt"/>
              <a:buAutoNum type="arabicPeriod"/>
              <a:defRPr/>
            </a:pPr>
            <a:r>
              <a:rPr lang="en-US" sz="2300" dirty="0">
                <a:solidFill>
                  <a:schemeClr val="bg1">
                    <a:lumMod val="65000"/>
                  </a:schemeClr>
                </a:solidFill>
              </a:rPr>
              <a:t>Theater Functional Working Group</a:t>
            </a:r>
          </a:p>
          <a:p>
            <a:pPr lvl="1" fontAlgn="t">
              <a:buFont typeface="+mj-lt"/>
              <a:buAutoNum type="arabicPeriod"/>
              <a:defRPr/>
            </a:pPr>
            <a:r>
              <a:rPr lang="en-US" sz="2300" dirty="0">
                <a:solidFill>
                  <a:schemeClr val="bg1">
                    <a:lumMod val="65000"/>
                  </a:schemeClr>
                </a:solidFill>
              </a:rPr>
              <a:t>Clinical Measures Working Group (CMWG)</a:t>
            </a:r>
          </a:p>
          <a:p>
            <a:pPr lvl="1" fontAlgn="t">
              <a:buFont typeface="+mj-lt"/>
              <a:buAutoNum type="arabicPeriod"/>
              <a:defRPr/>
            </a:pPr>
            <a:endParaRPr lang="en-US" sz="1600" dirty="0">
              <a:solidFill>
                <a:schemeClr val="bg1">
                  <a:lumMod val="65000"/>
                </a:schemeClr>
              </a:solidFill>
            </a:endParaRPr>
          </a:p>
          <a:p>
            <a:pPr marL="0" indent="0">
              <a:spcBef>
                <a:spcPts val="0"/>
              </a:spcBef>
              <a:spcAft>
                <a:spcPts val="600"/>
              </a:spcAft>
              <a:buNone/>
              <a:defRPr/>
            </a:pPr>
            <a:r>
              <a:rPr lang="en-US" sz="2900" dirty="0">
                <a:latin typeface="+mj-lt"/>
                <a:cs typeface="+mj-cs"/>
              </a:rPr>
              <a:t>Indirect Reference to Data Quality Oversight:</a:t>
            </a:r>
          </a:p>
          <a:p>
            <a:pPr lvl="1" fontAlgn="t">
              <a:buFont typeface="+mj-lt"/>
              <a:buAutoNum type="arabicPeriod"/>
              <a:defRPr/>
            </a:pPr>
            <a:r>
              <a:rPr lang="en-US" sz="2300" dirty="0">
                <a:solidFill>
                  <a:schemeClr val="bg1">
                    <a:lumMod val="65000"/>
                  </a:schemeClr>
                </a:solidFill>
              </a:rPr>
              <a:t>Enterprise Content Advisory Group (</a:t>
            </a:r>
            <a:r>
              <a:rPr lang="en-US" sz="2300" dirty="0" err="1">
                <a:solidFill>
                  <a:schemeClr val="bg1">
                    <a:lumMod val="65000"/>
                  </a:schemeClr>
                </a:solidFill>
              </a:rPr>
              <a:t>eCAG</a:t>
            </a:r>
            <a:r>
              <a:rPr lang="en-US" sz="2300" dirty="0">
                <a:solidFill>
                  <a:schemeClr val="bg1">
                    <a:lumMod val="65000"/>
                  </a:schemeClr>
                </a:solidFill>
              </a:rPr>
              <a:t>)</a:t>
            </a:r>
          </a:p>
          <a:p>
            <a:pPr lvl="1" fontAlgn="t">
              <a:buFont typeface="+mj-lt"/>
              <a:buAutoNum type="arabicPeriod"/>
              <a:defRPr/>
            </a:pPr>
            <a:r>
              <a:rPr lang="en-US" sz="2300" dirty="0">
                <a:solidFill>
                  <a:schemeClr val="bg1">
                    <a:lumMod val="65000"/>
                  </a:schemeClr>
                </a:solidFill>
              </a:rPr>
              <a:t>Inpatient Integrated Product Team (IIPT)</a:t>
            </a:r>
          </a:p>
          <a:p>
            <a:pPr lvl="1" fontAlgn="t">
              <a:buFont typeface="+mj-lt"/>
              <a:buAutoNum type="arabicPeriod"/>
              <a:defRPr/>
            </a:pPr>
            <a:r>
              <a:rPr lang="en-US" sz="2300" dirty="0">
                <a:solidFill>
                  <a:schemeClr val="bg1">
                    <a:lumMod val="65000"/>
                  </a:schemeClr>
                </a:solidFill>
              </a:rPr>
              <a:t>Interpretation, Methods, &amp; Analytics for Clinical Services Work Group (IMACS)</a:t>
            </a:r>
          </a:p>
          <a:p>
            <a:pPr lvl="1" fontAlgn="t">
              <a:buFont typeface="+mj-lt"/>
              <a:buAutoNum type="arabicPeriod"/>
              <a:defRPr/>
            </a:pPr>
            <a:r>
              <a:rPr lang="en-US" sz="2300" dirty="0">
                <a:solidFill>
                  <a:schemeClr val="bg1">
                    <a:lumMod val="65000"/>
                  </a:schemeClr>
                </a:solidFill>
              </a:rPr>
              <a:t>Tri-Service Health Records Working Group (HRWG) </a:t>
            </a:r>
          </a:p>
          <a:p>
            <a:pPr lvl="1" fontAlgn="t">
              <a:buFont typeface="+mj-lt"/>
              <a:buAutoNum type="arabicPeriod"/>
              <a:defRPr/>
            </a:pPr>
            <a:r>
              <a:rPr lang="en-US" sz="2300" dirty="0">
                <a:solidFill>
                  <a:schemeClr val="bg1">
                    <a:lumMod val="65000"/>
                  </a:schemeClr>
                </a:solidFill>
              </a:rPr>
              <a:t>Tri-Service Workflow Content Advisory Panel (TSWF)</a:t>
            </a:r>
          </a:p>
          <a:p>
            <a:pPr lvl="1" fontAlgn="t">
              <a:buFont typeface="+mj-lt"/>
              <a:buAutoNum type="arabicPeriod"/>
              <a:defRPr/>
            </a:pPr>
            <a:endParaRPr lang="en-US" sz="1400" dirty="0"/>
          </a:p>
          <a:p>
            <a:endParaRPr lang="en-US" dirty="0"/>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43224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Autofit/>
          </a:bodyPr>
          <a:lstStyle/>
          <a:p>
            <a:pPr defTabSz="457200" eaLnBrk="0" hangingPunct="0"/>
            <a:r>
              <a:rPr lang="en-US" altLang="en-US" dirty="0"/>
              <a:t>Example </a:t>
            </a:r>
            <a:r>
              <a:rPr lang="en-US" altLang="en-US" dirty="0" smtClean="0"/>
              <a:t>1</a:t>
            </a:r>
            <a:br>
              <a:rPr lang="en-US" altLang="en-US" dirty="0" smtClean="0"/>
            </a:br>
            <a:r>
              <a:rPr lang="en-US" altLang="en-US" dirty="0" smtClean="0"/>
              <a:t>Data </a:t>
            </a:r>
            <a:r>
              <a:rPr lang="en-US" altLang="en-US" dirty="0"/>
              <a:t>Quality Management Control Program </a:t>
            </a:r>
          </a:p>
        </p:txBody>
      </p:sp>
      <p:sp>
        <p:nvSpPr>
          <p:cNvPr id="11" name="Content Placeholder 2"/>
          <p:cNvSpPr>
            <a:spLocks noGrp="1"/>
          </p:cNvSpPr>
          <p:nvPr>
            <p:ph idx="1"/>
          </p:nvPr>
        </p:nvSpPr>
        <p:spPr>
          <a:xfrm>
            <a:off x="457200" y="1668463"/>
            <a:ext cx="8229600" cy="4457700"/>
          </a:xfrm>
        </p:spPr>
        <p:txBody>
          <a:bodyPr>
            <a:normAutofit/>
          </a:bodyPr>
          <a:lstStyle/>
          <a:p>
            <a:pPr>
              <a:defRPr/>
            </a:pPr>
            <a:r>
              <a:rPr lang="en-US" sz="2400" dirty="0"/>
              <a:t>DQMCP – Formal Program that monitors the following types of measures at the Source System Level:</a:t>
            </a:r>
          </a:p>
          <a:p>
            <a:pPr lvl="1">
              <a:defRPr/>
            </a:pPr>
            <a:r>
              <a:rPr lang="en-US" dirty="0"/>
              <a:t>Coding Timeliness, Accuracy &amp; Completeness</a:t>
            </a:r>
          </a:p>
          <a:p>
            <a:pPr lvl="1">
              <a:defRPr/>
            </a:pPr>
            <a:r>
              <a:rPr lang="en-US" dirty="0"/>
              <a:t>Workload Capture, Submission, Migration through our information systems</a:t>
            </a:r>
          </a:p>
          <a:p>
            <a:pPr lvl="1">
              <a:defRPr/>
            </a:pPr>
            <a:r>
              <a:rPr lang="en-US" dirty="0"/>
              <a:t>Cost accounting/cost allocation, End-of-Day Compliance </a:t>
            </a: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215418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53DD85D-3861-499E-9497-985F05A14965}"/>
              </a:ext>
            </a:extLst>
          </p:cNvPr>
          <p:cNvPicPr>
            <a:picLocks noChangeAspect="1"/>
          </p:cNvPicPr>
          <p:nvPr/>
        </p:nvPicPr>
        <p:blipFill>
          <a:blip r:embed="rId3"/>
          <a:stretch>
            <a:fillRect/>
          </a:stretch>
        </p:blipFill>
        <p:spPr>
          <a:xfrm>
            <a:off x="848281" y="1630573"/>
            <a:ext cx="7439856" cy="2456509"/>
          </a:xfrm>
          <a:prstGeom prst="rect">
            <a:avLst/>
          </a:prstGeom>
        </p:spPr>
      </p:pic>
      <p:sp>
        <p:nvSpPr>
          <p:cNvPr id="22530" name="Title 1"/>
          <p:cNvSpPr>
            <a:spLocks noGrp="1"/>
          </p:cNvSpPr>
          <p:nvPr>
            <p:ph type="title"/>
          </p:nvPr>
        </p:nvSpPr>
        <p:spPr>
          <a:xfrm>
            <a:off x="1295400" y="-49792"/>
            <a:ext cx="7493736" cy="1104413"/>
          </a:xfrm>
        </p:spPr>
        <p:txBody>
          <a:bodyPr>
            <a:noAutofit/>
          </a:bodyPr>
          <a:lstStyle/>
          <a:p>
            <a:pPr defTabSz="457200" eaLnBrk="0" hangingPunct="0"/>
            <a:r>
              <a:rPr lang="en-US" altLang="en-US" dirty="0"/>
              <a:t>Data Quality Management Control Program – DHA Summary</a:t>
            </a:r>
          </a:p>
        </p:txBody>
      </p:sp>
      <p:sp>
        <p:nvSpPr>
          <p:cNvPr id="9" name="TextBox 8"/>
          <p:cNvSpPr txBox="1"/>
          <p:nvPr/>
        </p:nvSpPr>
        <p:spPr>
          <a:xfrm>
            <a:off x="457200" y="1080987"/>
            <a:ext cx="5697141" cy="523220"/>
          </a:xfrm>
          <a:prstGeom prst="rect">
            <a:avLst/>
          </a:prstGeom>
          <a:noFill/>
        </p:spPr>
        <p:txBody>
          <a:bodyPr wrap="square">
            <a:spAutoFit/>
          </a:bodyPr>
          <a:lstStyle/>
          <a:p>
            <a:pPr eaLnBrk="1" hangingPunct="1">
              <a:defRPr/>
            </a:pPr>
            <a:r>
              <a:rPr lang="en-US" sz="2800" b="1" dirty="0">
                <a:latin typeface="+mj-lt"/>
              </a:rPr>
              <a:t>Example 1 -Sample Dashboard</a:t>
            </a:r>
            <a:endParaRPr lang="en-US" sz="2800" dirty="0">
              <a:latin typeface="+mj-lt"/>
            </a:endParaRPr>
          </a:p>
        </p:txBody>
      </p:sp>
      <p:sp>
        <p:nvSpPr>
          <p:cNvPr id="8" name="Content Placeholder 2"/>
          <p:cNvSpPr>
            <a:spLocks noGrp="1"/>
          </p:cNvSpPr>
          <p:nvPr>
            <p:ph idx="1"/>
          </p:nvPr>
        </p:nvSpPr>
        <p:spPr>
          <a:xfrm>
            <a:off x="685800" y="4113448"/>
            <a:ext cx="8195677" cy="2439752"/>
          </a:xfrm>
        </p:spPr>
        <p:txBody>
          <a:bodyPr>
            <a:noAutofit/>
          </a:bodyPr>
          <a:lstStyle/>
          <a:p>
            <a:pPr>
              <a:defRPr/>
            </a:pPr>
            <a:r>
              <a:rPr lang="en-US" sz="1400" dirty="0"/>
              <a:t>Metric Thresholds are as follows:</a:t>
            </a:r>
          </a:p>
          <a:p>
            <a:pPr marL="745332" lvl="2" indent="0">
              <a:spcBef>
                <a:spcPts val="450"/>
              </a:spcBef>
              <a:buClr>
                <a:schemeClr val="tx1"/>
              </a:buClr>
              <a:buSzPct val="75000"/>
              <a:buNone/>
              <a:tabLst>
                <a:tab pos="1329929" algn="l"/>
              </a:tabLst>
              <a:defRPr/>
            </a:pPr>
            <a:r>
              <a:rPr lang="en-US" sz="1400" u="sng" dirty="0"/>
              <a:t>Good</a:t>
            </a:r>
            <a:r>
              <a:rPr lang="en-US" sz="1400" dirty="0">
                <a:solidFill>
                  <a:srgbClr val="00FF00"/>
                </a:solidFill>
              </a:rPr>
              <a:t> </a:t>
            </a:r>
            <a:r>
              <a:rPr lang="en-US" sz="1400" dirty="0"/>
              <a:t>– visual cue </a:t>
            </a:r>
            <a:r>
              <a:rPr lang="en-US" sz="1400" u="sng" dirty="0"/>
              <a:t>green</a:t>
            </a:r>
            <a:r>
              <a:rPr lang="en-US" sz="1400" dirty="0"/>
              <a:t>   		FY16: 97-100%</a:t>
            </a:r>
          </a:p>
          <a:p>
            <a:pPr marL="745332" lvl="2" indent="0">
              <a:spcBef>
                <a:spcPts val="450"/>
              </a:spcBef>
              <a:buSzPct val="75000"/>
              <a:buNone/>
              <a:tabLst>
                <a:tab pos="1329929" algn="l"/>
              </a:tabLst>
              <a:defRPr/>
            </a:pPr>
            <a:r>
              <a:rPr lang="en-US" sz="1400" u="sng" dirty="0"/>
              <a:t>Caution </a:t>
            </a:r>
            <a:r>
              <a:rPr lang="en-US" sz="1400" dirty="0"/>
              <a:t>– visual cue </a:t>
            </a:r>
            <a:r>
              <a:rPr lang="en-US" sz="1400" u="sng" dirty="0"/>
              <a:t>yellow</a:t>
            </a:r>
            <a:r>
              <a:rPr lang="en-US" sz="1400" dirty="0"/>
              <a:t>   	FY16: 90-96%               </a:t>
            </a:r>
          </a:p>
          <a:p>
            <a:pPr marL="745332" lvl="2" indent="0">
              <a:spcBef>
                <a:spcPts val="450"/>
              </a:spcBef>
              <a:buSzPct val="75000"/>
              <a:buNone/>
              <a:tabLst>
                <a:tab pos="1329929" algn="l"/>
              </a:tabLst>
              <a:defRPr/>
            </a:pPr>
            <a:r>
              <a:rPr lang="en-US" sz="1400" u="sng" dirty="0"/>
              <a:t>Needs Improvement</a:t>
            </a:r>
            <a:r>
              <a:rPr lang="en-US" sz="1400" dirty="0"/>
              <a:t> – visual cue </a:t>
            </a:r>
            <a:r>
              <a:rPr lang="en-US" sz="1400" u="sng" dirty="0"/>
              <a:t>red</a:t>
            </a:r>
            <a:r>
              <a:rPr lang="en-US" sz="1400" dirty="0"/>
              <a:t>	FY16:</a:t>
            </a:r>
            <a:r>
              <a:rPr lang="en-US" sz="1400" dirty="0">
                <a:solidFill>
                  <a:srgbClr val="FF3300"/>
                </a:solidFill>
              </a:rPr>
              <a:t> </a:t>
            </a:r>
            <a:r>
              <a:rPr lang="en-US" sz="1400" dirty="0"/>
              <a:t>0-89%</a:t>
            </a:r>
          </a:p>
          <a:p>
            <a:pPr marL="745332" lvl="2" indent="0">
              <a:spcBef>
                <a:spcPts val="450"/>
              </a:spcBef>
              <a:buSzPct val="75000"/>
              <a:buNone/>
              <a:tabLst>
                <a:tab pos="1329929" algn="l"/>
              </a:tabLst>
              <a:defRPr/>
            </a:pPr>
            <a:r>
              <a:rPr lang="en-US" sz="1400" dirty="0"/>
              <a:t>A number only question has no color cue</a:t>
            </a:r>
          </a:p>
          <a:p>
            <a:pPr>
              <a:defRPr/>
            </a:pPr>
            <a:r>
              <a:rPr lang="en-US" sz="1400" dirty="0"/>
              <a:t>Metrics</a:t>
            </a:r>
          </a:p>
          <a:p>
            <a:pPr lvl="1">
              <a:spcBef>
                <a:spcPts val="450"/>
              </a:spcBef>
              <a:defRPr/>
            </a:pPr>
            <a:r>
              <a:rPr lang="en-US" sz="1400" dirty="0"/>
              <a:t>Generally move from “Needs Improvement” to “good” as the fiscal year progresses and issues are ironed out</a:t>
            </a:r>
          </a:p>
          <a:p>
            <a:pPr lvl="1">
              <a:spcBef>
                <a:spcPts val="450"/>
              </a:spcBef>
              <a:defRPr/>
            </a:pPr>
            <a:r>
              <a:rPr lang="en-US" sz="1400" dirty="0"/>
              <a:t>Sometimes “Needs Improvement” is good, revealing a system wide problem</a:t>
            </a:r>
          </a:p>
          <a:p>
            <a:pPr>
              <a:defRPr/>
            </a:pPr>
            <a:endParaRPr lang="en-US" altLang="en-US" sz="1400" dirty="0"/>
          </a:p>
        </p:txBody>
      </p:sp>
      <p:sp>
        <p:nvSpPr>
          <p:cNvPr id="19" name="Rectangle 4"/>
          <p:cNvSpPr>
            <a:spLocks noChangeArrowheads="1"/>
          </p:cNvSpPr>
          <p:nvPr/>
        </p:nvSpPr>
        <p:spPr bwMode="auto">
          <a:xfrm>
            <a:off x="1143000" y="4495800"/>
            <a:ext cx="228600" cy="114301"/>
          </a:xfrm>
          <a:prstGeom prst="rect">
            <a:avLst/>
          </a:prstGeom>
          <a:solidFill>
            <a:srgbClr val="00FF00"/>
          </a:solidFill>
          <a:ln w="9525">
            <a:solidFill>
              <a:schemeClr val="tx1"/>
            </a:solidFill>
            <a:miter lim="800000"/>
            <a:headEnd/>
            <a:tailEnd/>
          </a:ln>
        </p:spPr>
        <p:txBody>
          <a:bodyPr wrap="none" anchor="ctr"/>
          <a:lstStyle>
            <a:lvl1pPr>
              <a:spcBef>
                <a:spcPct val="20000"/>
              </a:spcBef>
              <a:buFont typeface="Lucida Sans Unicode" pitchFamily="34" charset="0"/>
              <a:buChar char="∎"/>
              <a:defRPr sz="2800">
                <a:solidFill>
                  <a:schemeClr val="tx1"/>
                </a:solidFill>
                <a:latin typeface="Calibri" pitchFamily="34" charset="0"/>
              </a:defRPr>
            </a:lvl1pPr>
            <a:lvl2pPr marL="742950" indent="-285750">
              <a:spcBef>
                <a:spcPct val="20000"/>
              </a:spcBef>
              <a:buFont typeface="Wingdings" pitchFamily="2" charset="2"/>
              <a:buChar char="q"/>
              <a:defRPr sz="2400">
                <a:solidFill>
                  <a:schemeClr val="tx1"/>
                </a:solidFill>
                <a:latin typeface="Calibri" pitchFamily="34" charset="0"/>
              </a:defRPr>
            </a:lvl2pPr>
            <a:lvl3pPr marL="1143000" indent="-228600">
              <a:spcBef>
                <a:spcPct val="20000"/>
              </a:spcBef>
              <a:buFont typeface="Wingdings" pitchFamily="2" charset="2"/>
              <a:buChar char="§"/>
              <a:defRPr sz="2200">
                <a:solidFill>
                  <a:schemeClr val="tx1"/>
                </a:solidFill>
                <a:latin typeface="Calibri" pitchFamily="34" charset="0"/>
              </a:defRPr>
            </a:lvl3pPr>
            <a:lvl4pPr marL="1600200" indent="-228600">
              <a:spcBef>
                <a:spcPct val="20000"/>
              </a:spcBef>
              <a:buFont typeface="Lucida Sans Unicode" pitchFamily="34" charset="0"/>
              <a:buChar char="▻"/>
              <a:defRPr sz="2000">
                <a:solidFill>
                  <a:schemeClr val="tx1"/>
                </a:solidFill>
                <a:latin typeface="Calibri" pitchFamily="34" charset="0"/>
              </a:defRPr>
            </a:lvl4pPr>
            <a:lvl5pPr marL="2057400" indent="-228600">
              <a:spcBef>
                <a:spcPct val="20000"/>
              </a:spcBef>
              <a:buFont typeface="Lucida Sans Unicode"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350"/>
          </a:p>
        </p:txBody>
      </p:sp>
      <p:sp>
        <p:nvSpPr>
          <p:cNvPr id="21" name="Rectangle 4"/>
          <p:cNvSpPr>
            <a:spLocks noChangeArrowheads="1"/>
          </p:cNvSpPr>
          <p:nvPr/>
        </p:nvSpPr>
        <p:spPr bwMode="auto">
          <a:xfrm>
            <a:off x="1143000" y="4757049"/>
            <a:ext cx="228600" cy="110439"/>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Lucida Sans Unicode" pitchFamily="34" charset="0"/>
              <a:buChar char="∎"/>
              <a:defRPr sz="2800">
                <a:solidFill>
                  <a:schemeClr val="tx1"/>
                </a:solidFill>
                <a:latin typeface="Calibri" pitchFamily="34" charset="0"/>
              </a:defRPr>
            </a:lvl1pPr>
            <a:lvl2pPr marL="742950" indent="-285750">
              <a:spcBef>
                <a:spcPct val="20000"/>
              </a:spcBef>
              <a:buFont typeface="Wingdings" pitchFamily="2" charset="2"/>
              <a:buChar char="q"/>
              <a:defRPr sz="2400">
                <a:solidFill>
                  <a:schemeClr val="tx1"/>
                </a:solidFill>
                <a:latin typeface="Calibri" pitchFamily="34" charset="0"/>
              </a:defRPr>
            </a:lvl2pPr>
            <a:lvl3pPr marL="1143000" indent="-228600">
              <a:spcBef>
                <a:spcPct val="20000"/>
              </a:spcBef>
              <a:buFont typeface="Wingdings" pitchFamily="2" charset="2"/>
              <a:buChar char="§"/>
              <a:defRPr sz="2200">
                <a:solidFill>
                  <a:schemeClr val="tx1"/>
                </a:solidFill>
                <a:latin typeface="Calibri" pitchFamily="34" charset="0"/>
              </a:defRPr>
            </a:lvl3pPr>
            <a:lvl4pPr marL="1600200" indent="-228600">
              <a:spcBef>
                <a:spcPct val="20000"/>
              </a:spcBef>
              <a:buFont typeface="Lucida Sans Unicode" pitchFamily="34" charset="0"/>
              <a:buChar char="▻"/>
              <a:defRPr sz="2000">
                <a:solidFill>
                  <a:schemeClr val="tx1"/>
                </a:solidFill>
                <a:latin typeface="Calibri" pitchFamily="34" charset="0"/>
              </a:defRPr>
            </a:lvl4pPr>
            <a:lvl5pPr marL="2057400" indent="-228600">
              <a:spcBef>
                <a:spcPct val="20000"/>
              </a:spcBef>
              <a:buFont typeface="Lucida Sans Unicode"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350"/>
          </a:p>
        </p:txBody>
      </p:sp>
      <p:sp>
        <p:nvSpPr>
          <p:cNvPr id="22" name="Rectangle 4"/>
          <p:cNvSpPr>
            <a:spLocks noChangeArrowheads="1"/>
          </p:cNvSpPr>
          <p:nvPr/>
        </p:nvSpPr>
        <p:spPr bwMode="auto">
          <a:xfrm>
            <a:off x="1148976" y="5015005"/>
            <a:ext cx="228600" cy="114301"/>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Lucida Sans Unicode" pitchFamily="34" charset="0"/>
              <a:buChar char="∎"/>
              <a:defRPr sz="2800">
                <a:solidFill>
                  <a:schemeClr val="tx1"/>
                </a:solidFill>
                <a:latin typeface="Calibri" pitchFamily="34" charset="0"/>
              </a:defRPr>
            </a:lvl1pPr>
            <a:lvl2pPr marL="742950" indent="-285750">
              <a:spcBef>
                <a:spcPct val="20000"/>
              </a:spcBef>
              <a:buFont typeface="Wingdings" pitchFamily="2" charset="2"/>
              <a:buChar char="q"/>
              <a:defRPr sz="2400">
                <a:solidFill>
                  <a:schemeClr val="tx1"/>
                </a:solidFill>
                <a:latin typeface="Calibri" pitchFamily="34" charset="0"/>
              </a:defRPr>
            </a:lvl2pPr>
            <a:lvl3pPr marL="1143000" indent="-228600">
              <a:spcBef>
                <a:spcPct val="20000"/>
              </a:spcBef>
              <a:buFont typeface="Wingdings" pitchFamily="2" charset="2"/>
              <a:buChar char="§"/>
              <a:defRPr sz="2200">
                <a:solidFill>
                  <a:schemeClr val="tx1"/>
                </a:solidFill>
                <a:latin typeface="Calibri" pitchFamily="34" charset="0"/>
              </a:defRPr>
            </a:lvl3pPr>
            <a:lvl4pPr marL="1600200" indent="-228600">
              <a:spcBef>
                <a:spcPct val="20000"/>
              </a:spcBef>
              <a:buFont typeface="Lucida Sans Unicode" pitchFamily="34" charset="0"/>
              <a:buChar char="▻"/>
              <a:defRPr sz="2000">
                <a:solidFill>
                  <a:schemeClr val="tx1"/>
                </a:solidFill>
                <a:latin typeface="Calibri" pitchFamily="34" charset="0"/>
              </a:defRPr>
            </a:lvl4pPr>
            <a:lvl5pPr marL="2057400" indent="-228600">
              <a:spcBef>
                <a:spcPct val="20000"/>
              </a:spcBef>
              <a:buFont typeface="Lucida Sans Unicode"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Lucida Sans Unicode"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350"/>
          </a:p>
        </p:txBody>
      </p:sp>
      <p:sp>
        <p:nvSpPr>
          <p:cNvPr id="10"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4573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295400" y="9525"/>
            <a:ext cx="7488620" cy="914400"/>
          </a:xfrm>
        </p:spPr>
        <p:txBody>
          <a:bodyPr>
            <a:normAutofit/>
          </a:bodyPr>
          <a:lstStyle/>
          <a:p>
            <a:pPr defTabSz="457200" eaLnBrk="0" hangingPunct="0"/>
            <a:r>
              <a:rPr lang="en-US" altLang="en-US" dirty="0"/>
              <a:t>FY16 DQ Metrics Observations – </a:t>
            </a:r>
            <a:r>
              <a:rPr lang="en-US" altLang="en-US" dirty="0" smtClean="0"/>
              <a:t>Current</a:t>
            </a:r>
            <a:endParaRPr lang="en-US" altLang="en-US" dirty="0"/>
          </a:p>
        </p:txBody>
      </p:sp>
      <p:sp>
        <p:nvSpPr>
          <p:cNvPr id="24579" name="Content Placeholder 2"/>
          <p:cNvSpPr>
            <a:spLocks noGrp="1"/>
          </p:cNvSpPr>
          <p:nvPr>
            <p:ph idx="1"/>
          </p:nvPr>
        </p:nvSpPr>
        <p:spPr>
          <a:xfrm>
            <a:off x="457200" y="1219200"/>
            <a:ext cx="8382000" cy="3810000"/>
          </a:xfrm>
        </p:spPr>
        <p:txBody>
          <a:bodyPr>
            <a:normAutofit fontScale="85000" lnSpcReduction="20000"/>
          </a:bodyPr>
          <a:lstStyle/>
          <a:p>
            <a:pPr marL="0" indent="0">
              <a:buFont typeface="Lucida Sans Unicode" pitchFamily="34" charset="0"/>
              <a:buNone/>
              <a:defRPr/>
            </a:pPr>
            <a:r>
              <a:rPr lang="en-US" altLang="en-US" b="1" dirty="0">
                <a:solidFill>
                  <a:schemeClr val="tx1"/>
                </a:solidFill>
              </a:rPr>
              <a:t>Example 1 </a:t>
            </a:r>
            <a:r>
              <a:rPr lang="en-US" altLang="en-US" b="1" dirty="0" err="1">
                <a:solidFill>
                  <a:schemeClr val="tx1"/>
                </a:solidFill>
              </a:rPr>
              <a:t>con’t</a:t>
            </a:r>
            <a:endParaRPr lang="en-US" altLang="en-US" b="1" dirty="0">
              <a:solidFill>
                <a:schemeClr val="tx1"/>
              </a:solidFill>
            </a:endParaRPr>
          </a:p>
          <a:p>
            <a:pPr marL="0" indent="0">
              <a:buFont typeface="Lucida Sans Unicode" pitchFamily="34" charset="0"/>
              <a:buNone/>
              <a:defRPr/>
            </a:pPr>
            <a:endParaRPr lang="en-US" altLang="en-US" b="1" dirty="0"/>
          </a:p>
          <a:p>
            <a:pPr marL="0" indent="0">
              <a:buFont typeface="Lucida Sans Unicode" pitchFamily="34" charset="0"/>
              <a:buNone/>
              <a:defRPr/>
            </a:pPr>
            <a:r>
              <a:rPr lang="en-US" altLang="en-US" sz="3200" b="1" dirty="0"/>
              <a:t>DHA has received metrics through Feb data month.  What are we seeing?</a:t>
            </a:r>
          </a:p>
          <a:p>
            <a:pPr marL="0" indent="0">
              <a:buFont typeface="Lucida Sans Unicode" pitchFamily="34" charset="0"/>
              <a:buNone/>
              <a:defRPr/>
            </a:pPr>
            <a:endParaRPr lang="en-US" altLang="en-US" b="1" dirty="0"/>
          </a:p>
          <a:p>
            <a:pPr marL="0" indent="0">
              <a:buFont typeface="Lucida Sans Unicode" pitchFamily="34" charset="0"/>
              <a:buNone/>
              <a:defRPr/>
            </a:pPr>
            <a:r>
              <a:rPr lang="en-US" altLang="en-US" sz="3200" b="1" dirty="0"/>
              <a:t>For FY17 the following metrics are being tracked for issues:</a:t>
            </a:r>
          </a:p>
          <a:p>
            <a:pPr>
              <a:defRPr/>
            </a:pPr>
            <a:r>
              <a:rPr lang="en-US" altLang="en-US" sz="3200" b="0" dirty="0"/>
              <a:t>2c: Inpatient Medical Record Coding</a:t>
            </a:r>
          </a:p>
          <a:p>
            <a:pPr>
              <a:defRPr/>
            </a:pPr>
            <a:r>
              <a:rPr lang="en-US" altLang="en-US" sz="3200" b="0" dirty="0"/>
              <a:t>4a: </a:t>
            </a:r>
            <a:r>
              <a:rPr lang="en-US" sz="3200" b="0" dirty="0"/>
              <a:t>MEPRS timeliness</a:t>
            </a:r>
          </a:p>
          <a:p>
            <a:pPr>
              <a:defRPr/>
            </a:pPr>
            <a:r>
              <a:rPr lang="en-US" sz="3200" b="0" dirty="0"/>
              <a:t>11a: Results of DQ Coding Error Reports</a:t>
            </a:r>
          </a:p>
        </p:txBody>
      </p:sp>
      <p:sp>
        <p:nvSpPr>
          <p:cNvPr id="5" name="Rectangle 4"/>
          <p:cNvSpPr/>
          <p:nvPr/>
        </p:nvSpPr>
        <p:spPr>
          <a:xfrm>
            <a:off x="276725" y="5105400"/>
            <a:ext cx="8434137" cy="1191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i="1" dirty="0" smtClean="0">
                <a:solidFill>
                  <a:schemeClr val="bg1"/>
                </a:solidFill>
              </a:rPr>
              <a:t>NOTE</a:t>
            </a:r>
            <a:r>
              <a:rPr lang="en-US" sz="2000" i="1" dirty="0">
                <a:solidFill>
                  <a:schemeClr val="bg1"/>
                </a:solidFill>
              </a:rPr>
              <a:t>:  The DQMC Program is self reported by MTF and validated through Service Programs.  Service Programs have flexibility to adjust and focus on Surgeon General Special Interest Items</a:t>
            </a:r>
            <a:r>
              <a:rPr lang="en-US" sz="2000" i="1" dirty="0"/>
              <a:t>. </a:t>
            </a:r>
          </a:p>
        </p:txBody>
      </p:sp>
      <p:sp>
        <p:nvSpPr>
          <p:cNvPr id="6"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2006499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208236" cy="1042135"/>
          </a:xfrm>
        </p:spPr>
        <p:txBody>
          <a:bodyPr>
            <a:noAutofit/>
          </a:bodyPr>
          <a:lstStyle/>
          <a:p>
            <a:pPr defTabSz="457200" eaLnBrk="0" hangingPunct="0"/>
            <a:r>
              <a:rPr lang="en-US" sz="3200" dirty="0">
                <a:solidFill>
                  <a:schemeClr val="accent1"/>
                </a:solidFill>
              </a:rPr>
              <a:t/>
            </a:r>
            <a:br>
              <a:rPr lang="en-US" sz="3200" dirty="0">
                <a:solidFill>
                  <a:schemeClr val="accent1"/>
                </a:solidFill>
              </a:rPr>
            </a:br>
            <a:r>
              <a:rPr lang="en-US" dirty="0"/>
              <a:t>Ex 2 Reference Code and </a:t>
            </a:r>
            <a:br>
              <a:rPr lang="en-US" dirty="0"/>
            </a:br>
            <a:r>
              <a:rPr lang="en-US" dirty="0"/>
              <a:t>Table Synchronization </a:t>
            </a:r>
            <a:r>
              <a:rPr lang="en-US" dirty="0" smtClean="0"/>
              <a:t>WG</a:t>
            </a:r>
            <a:endParaRPr lang="en-US" dirty="0"/>
          </a:p>
        </p:txBody>
      </p:sp>
      <p:sp>
        <p:nvSpPr>
          <p:cNvPr id="3" name="Content Placeholder 2"/>
          <p:cNvSpPr>
            <a:spLocks noGrp="1"/>
          </p:cNvSpPr>
          <p:nvPr>
            <p:ph idx="1"/>
          </p:nvPr>
        </p:nvSpPr>
        <p:spPr>
          <a:xfrm>
            <a:off x="228600" y="1270735"/>
            <a:ext cx="8610600" cy="5053865"/>
          </a:xfrm>
        </p:spPr>
        <p:txBody>
          <a:bodyPr>
            <a:normAutofit fontScale="92500" lnSpcReduction="20000"/>
          </a:bodyPr>
          <a:lstStyle/>
          <a:p>
            <a:endParaRPr lang="en-US" sz="600" dirty="0"/>
          </a:p>
          <a:p>
            <a:r>
              <a:rPr lang="en-US" sz="2400" b="1" dirty="0"/>
              <a:t>Purpose</a:t>
            </a:r>
            <a:r>
              <a:rPr lang="en-US" sz="2400" dirty="0"/>
              <a:t> </a:t>
            </a:r>
          </a:p>
          <a:p>
            <a:pPr lvl="1">
              <a:spcAft>
                <a:spcPts val="600"/>
              </a:spcAft>
            </a:pPr>
            <a:r>
              <a:rPr lang="en-US" dirty="0"/>
              <a:t>Coordinate the release of enterprise files and tables in MHS Systems with the goal of meeting industry effective dates e.g.</a:t>
            </a:r>
          </a:p>
          <a:p>
            <a:pPr lvl="2"/>
            <a:r>
              <a:rPr lang="en-US" sz="2400" dirty="0"/>
              <a:t>ICD-10s  - released annually, effective Oct 1 with federal fiscal year</a:t>
            </a:r>
          </a:p>
          <a:p>
            <a:pPr lvl="2"/>
            <a:r>
              <a:rPr lang="en-US" sz="2400" dirty="0"/>
              <a:t>CPT-4/HCPCs – released annually/quarterly, effective Jan 1 of each year</a:t>
            </a:r>
          </a:p>
          <a:p>
            <a:r>
              <a:rPr lang="en-US" sz="2400" b="1" dirty="0"/>
              <a:t>Goal</a:t>
            </a:r>
          </a:p>
          <a:p>
            <a:pPr lvl="1">
              <a:spcBef>
                <a:spcPts val="600"/>
              </a:spcBef>
              <a:spcAft>
                <a:spcPts val="600"/>
              </a:spcAft>
            </a:pPr>
            <a:r>
              <a:rPr lang="en-US" dirty="0"/>
              <a:t>Comply with industry best practices for health care records maintenance and billing. Industry best practices are achieved by ensuring the timely adoption and release of updated code sets throughout MHS</a:t>
            </a:r>
          </a:p>
          <a:p>
            <a:pPr lvl="1">
              <a:spcBef>
                <a:spcPts val="600"/>
              </a:spcBef>
              <a:spcAft>
                <a:spcPts val="600"/>
              </a:spcAft>
            </a:pPr>
            <a:r>
              <a:rPr lang="en-US" dirty="0"/>
              <a:t>Ensure the direct input from and coordination with stakeholders of key systems and business departments</a:t>
            </a:r>
          </a:p>
          <a:p>
            <a:endParaRPr lang="en-US" sz="1000" dirty="0"/>
          </a:p>
          <a:p>
            <a:r>
              <a:rPr lang="en-US" sz="2400" b="1" dirty="0">
                <a:solidFill>
                  <a:srgbClr val="FF0000"/>
                </a:solidFill>
              </a:rPr>
              <a:t>Transition to MHS GENESIS  </a:t>
            </a:r>
            <a:r>
              <a:rPr lang="en-US" sz="2400" b="1" dirty="0">
                <a:solidFill>
                  <a:srgbClr val="FF0000"/>
                </a:solidFill>
                <a:sym typeface="Wingdings" panose="05000000000000000000" pitchFamily="2" charset="2"/>
              </a:rPr>
              <a:t>  </a:t>
            </a:r>
            <a:r>
              <a:rPr lang="en-US" sz="2400" b="1" dirty="0">
                <a:solidFill>
                  <a:srgbClr val="FF0000"/>
                </a:solidFill>
              </a:rPr>
              <a:t> Where’s the comparable function?  </a:t>
            </a: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699954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208236" cy="1042135"/>
          </a:xfrm>
        </p:spPr>
        <p:txBody>
          <a:bodyPr>
            <a:noAutofit/>
          </a:bodyPr>
          <a:lstStyle/>
          <a:p>
            <a:pPr defTabSz="457200"/>
            <a:r>
              <a:rPr lang="en-US" dirty="0"/>
              <a:t>Reference Code and Table Synchronization Work Group</a:t>
            </a: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35</a:t>
            </a:fld>
            <a:endParaRPr lang="en-US" dirty="0">
              <a:solidFill>
                <a:prstClr val="black">
                  <a:tint val="75000"/>
                </a:prstClr>
              </a:solidFill>
            </a:endParaRPr>
          </a:p>
        </p:txBody>
      </p:sp>
      <p:sp>
        <p:nvSpPr>
          <p:cNvPr id="6" name="TextBox 5">
            <a:extLst>
              <a:ext uri="{FF2B5EF4-FFF2-40B4-BE49-F238E27FC236}">
                <a16:creationId xmlns="" xmlns:a16="http://schemas.microsoft.com/office/drawing/2014/main" id="{BB908CF1-BF96-4B79-A998-4198C8A74483}"/>
              </a:ext>
            </a:extLst>
          </p:cNvPr>
          <p:cNvSpPr txBox="1"/>
          <p:nvPr/>
        </p:nvSpPr>
        <p:spPr>
          <a:xfrm>
            <a:off x="6008077" y="1029480"/>
            <a:ext cx="2907323" cy="5386090"/>
          </a:xfrm>
          <a:prstGeom prst="rect">
            <a:avLst/>
          </a:prstGeom>
          <a:solidFill>
            <a:schemeClr val="bg1">
              <a:lumMod val="95000"/>
            </a:schemeClr>
          </a:solidFill>
          <a:ln>
            <a:solidFill>
              <a:schemeClr val="accent1">
                <a:lumMod val="50000"/>
              </a:schemeClr>
            </a:solidFill>
          </a:ln>
        </p:spPr>
        <p:txBody>
          <a:bodyPr wrap="square" rtlCol="0">
            <a:spAutoFit/>
          </a:bodyPr>
          <a:lstStyle/>
          <a:p>
            <a:pPr>
              <a:spcBef>
                <a:spcPts val="400"/>
              </a:spcBef>
              <a:spcAft>
                <a:spcPts val="400"/>
              </a:spcAft>
            </a:pPr>
            <a:r>
              <a:rPr lang="en-US" sz="1200" b="1" dirty="0">
                <a:latin typeface="Arial" panose="020B0604020202020204" pitchFamily="34" charset="0"/>
                <a:cs typeface="Arial" panose="020B0604020202020204" pitchFamily="34" charset="0"/>
              </a:rPr>
              <a:t>For CPT and ICD-10: </a:t>
            </a:r>
          </a:p>
          <a:p>
            <a:pPr>
              <a:spcBef>
                <a:spcPts val="400"/>
              </a:spcBef>
              <a:spcAft>
                <a:spcPts val="400"/>
              </a:spcAft>
            </a:pPr>
            <a:r>
              <a:rPr lang="en-US" sz="1200" b="1" u="sng" dirty="0">
                <a:latin typeface="Arial" panose="020B0604020202020204" pitchFamily="34" charset="0"/>
                <a:cs typeface="Arial" panose="020B0604020202020204" pitchFamily="34" charset="0"/>
              </a:rPr>
              <a:t>Pre-Release Activities</a:t>
            </a:r>
            <a:endParaRPr lang="en-US" sz="1200" b="1" dirty="0">
              <a:latin typeface="Arial" panose="020B0604020202020204" pitchFamily="34" charset="0"/>
              <a:cs typeface="Arial" panose="020B0604020202020204" pitchFamily="34" charset="0"/>
            </a:endParaRP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Oversee validation of CPT-4 site list and ensure CPT licenses are ordered</a:t>
            </a: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Validate Modifier Mapping Table</a:t>
            </a: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Coordinate changes to/with DHA Relative Value Units (RVUs)</a:t>
            </a: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Coordinate resolution of CPT Modifier Table discrepancies</a:t>
            </a:r>
          </a:p>
          <a:p>
            <a:pPr>
              <a:spcBef>
                <a:spcPts val="400"/>
              </a:spcBef>
              <a:spcAft>
                <a:spcPts val="400"/>
              </a:spcAft>
            </a:pPr>
            <a:r>
              <a:rPr lang="en-US" sz="1200" b="1" u="sng" dirty="0">
                <a:latin typeface="Arial" panose="020B0604020202020204" pitchFamily="34" charset="0"/>
                <a:cs typeface="Arial" panose="020B0604020202020204" pitchFamily="34" charset="0"/>
              </a:rPr>
              <a:t>Release Synchronization Activities</a:t>
            </a:r>
            <a:endParaRPr lang="en-US" sz="1200" b="1" dirty="0">
              <a:latin typeface="Arial" panose="020B0604020202020204" pitchFamily="34" charset="0"/>
              <a:cs typeface="Arial" panose="020B0604020202020204" pitchFamily="34" charset="0"/>
            </a:endParaRPr>
          </a:p>
          <a:p>
            <a:pPr>
              <a:spcBef>
                <a:spcPts val="400"/>
              </a:spcBef>
              <a:spcAft>
                <a:spcPts val="400"/>
              </a:spcAft>
            </a:pPr>
            <a:r>
              <a:rPr lang="en-US" sz="1200" b="1" dirty="0">
                <a:latin typeface="Arial" panose="020B0604020202020204" pitchFamily="34" charset="0"/>
                <a:cs typeface="Arial" panose="020B0604020202020204" pitchFamily="34" charset="0"/>
              </a:rPr>
              <a:t>Monitor downloads and installations until complete of: </a:t>
            </a:r>
            <a:endParaRPr lang="en-US" sz="1200" dirty="0">
              <a:latin typeface="Arial" panose="020B0604020202020204" pitchFamily="34" charset="0"/>
              <a:cs typeface="Arial" panose="020B0604020202020204" pitchFamily="34" charset="0"/>
            </a:endParaRP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 CPT Table &amp; Modifier Mapping Table for CHCS sites </a:t>
            </a: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updated CCE system for CHCS sites</a:t>
            </a: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updated ICD-10 and DoD Unique codes for CHCS, CCE and AHLTA</a:t>
            </a:r>
          </a:p>
          <a:p>
            <a:pPr>
              <a:spcBef>
                <a:spcPts val="400"/>
              </a:spcBef>
              <a:spcAft>
                <a:spcPts val="400"/>
              </a:spcAft>
            </a:pPr>
            <a:r>
              <a:rPr lang="en-US" sz="1200" b="1" u="sng" dirty="0">
                <a:latin typeface="Arial" panose="020B0604020202020204" pitchFamily="34" charset="0"/>
                <a:cs typeface="Arial" panose="020B0604020202020204" pitchFamily="34" charset="0"/>
              </a:rPr>
              <a:t>Out-of-Cycle CPT/HSPCS Update Process</a:t>
            </a:r>
            <a:endParaRPr lang="en-US" sz="1200" b="1" dirty="0">
              <a:latin typeface="Arial" panose="020B0604020202020204" pitchFamily="34" charset="0"/>
              <a:cs typeface="Arial" panose="020B0604020202020204" pitchFamily="34" charset="0"/>
            </a:endParaRPr>
          </a:p>
          <a:p>
            <a:pPr marL="171450" indent="-171450">
              <a:spcBef>
                <a:spcPts val="400"/>
              </a:spcBef>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Business Decision Point for approval of out-of-cycle CPT/HCPCS Codes and Narratives updates</a:t>
            </a:r>
          </a:p>
        </p:txBody>
      </p:sp>
      <p:grpSp>
        <p:nvGrpSpPr>
          <p:cNvPr id="7" name="Group 6">
            <a:extLst>
              <a:ext uri="{FF2B5EF4-FFF2-40B4-BE49-F238E27FC236}">
                <a16:creationId xmlns="" xmlns:a16="http://schemas.microsoft.com/office/drawing/2014/main" id="{F5370D0F-F0AC-47B7-8F75-4B477664B933}"/>
              </a:ext>
            </a:extLst>
          </p:cNvPr>
          <p:cNvGrpSpPr/>
          <p:nvPr/>
        </p:nvGrpSpPr>
        <p:grpSpPr>
          <a:xfrm>
            <a:off x="37056" y="881763"/>
            <a:ext cx="5951143" cy="5473678"/>
            <a:chOff x="54708" y="537088"/>
            <a:chExt cx="6078568" cy="5503495"/>
          </a:xfrm>
        </p:grpSpPr>
        <p:sp>
          <p:nvSpPr>
            <p:cNvPr id="8" name="Oval 7">
              <a:extLst>
                <a:ext uri="{FF2B5EF4-FFF2-40B4-BE49-F238E27FC236}">
                  <a16:creationId xmlns="" xmlns:a16="http://schemas.microsoft.com/office/drawing/2014/main" id="{FB849A96-A135-4E0F-9C0A-766B56195FAD}"/>
                </a:ext>
              </a:extLst>
            </p:cNvPr>
            <p:cNvSpPr/>
            <p:nvPr/>
          </p:nvSpPr>
          <p:spPr>
            <a:xfrm>
              <a:off x="2281423" y="2554884"/>
              <a:ext cx="1406018" cy="1672033"/>
            </a:xfrm>
            <a:prstGeom prst="ellipse">
              <a:avLst/>
            </a:prstGeom>
            <a:solidFill>
              <a:schemeClr val="tx2">
                <a:lumMod val="60000"/>
                <a:lumOff val="40000"/>
              </a:schemeClr>
            </a:solidFill>
            <a:ln w="9525">
              <a:noFill/>
              <a:miter lim="800000"/>
              <a:headEnd/>
              <a:tailEnd/>
            </a:ln>
            <a:scene3d>
              <a:camera prst="orthographicFront"/>
              <a:lightRig rig="threePt" dir="t"/>
            </a:scene3d>
            <a:sp3d>
              <a:bevelT/>
            </a:sp3d>
          </p:spPr>
          <p:txBody>
            <a:bodyPr lIns="0" tIns="0" rIns="0" bIns="0" anchor="ctr"/>
            <a:lstStyle/>
            <a:p>
              <a:pPr>
                <a:lnSpc>
                  <a:spcPct val="115000"/>
                </a:lnSpc>
                <a:spcAft>
                  <a:spcPts val="1000"/>
                </a:spcAft>
              </a:pPr>
              <a:r>
                <a:rPr lang="en-US" sz="1400">
                  <a:latin typeface="Arial" panose="020B0604020202020204" pitchFamily="34" charset="0"/>
                  <a:ea typeface="Times New Roman"/>
                  <a:cs typeface="Arial" panose="020B0604020202020204" pitchFamily="34" charset="0"/>
                </a:rPr>
                <a:t> </a:t>
              </a:r>
              <a:endParaRPr lang="en-US" sz="1400">
                <a:latin typeface="Arial" panose="020B0604020202020204" pitchFamily="34" charset="0"/>
                <a:ea typeface="Calibri"/>
                <a:cs typeface="Arial" panose="020B0604020202020204" pitchFamily="34" charset="0"/>
              </a:endParaRPr>
            </a:p>
          </p:txBody>
        </p:sp>
        <p:sp>
          <p:nvSpPr>
            <p:cNvPr id="9" name="TextBox 8">
              <a:extLst>
                <a:ext uri="{FF2B5EF4-FFF2-40B4-BE49-F238E27FC236}">
                  <a16:creationId xmlns="" xmlns:a16="http://schemas.microsoft.com/office/drawing/2014/main" id="{50423F5C-1F4C-438A-ADA9-B9D62BB795F1}"/>
                </a:ext>
              </a:extLst>
            </p:cNvPr>
            <p:cNvSpPr txBox="1"/>
            <p:nvPr/>
          </p:nvSpPr>
          <p:spPr>
            <a:xfrm>
              <a:off x="2238711" y="2617916"/>
              <a:ext cx="1528305" cy="1600438"/>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Current, Synchronized, Versioned, and Maintained Code Sets, Files, and Tables </a:t>
              </a:r>
            </a:p>
          </p:txBody>
        </p:sp>
        <p:sp>
          <p:nvSpPr>
            <p:cNvPr id="10" name="Oval 9">
              <a:extLst>
                <a:ext uri="{FF2B5EF4-FFF2-40B4-BE49-F238E27FC236}">
                  <a16:creationId xmlns="" xmlns:a16="http://schemas.microsoft.com/office/drawing/2014/main" id="{A19EBD05-0CC1-4189-834B-6B7511C31CC2}"/>
                </a:ext>
              </a:extLst>
            </p:cNvPr>
            <p:cNvSpPr/>
            <p:nvPr/>
          </p:nvSpPr>
          <p:spPr>
            <a:xfrm>
              <a:off x="2192245" y="5013332"/>
              <a:ext cx="1677176" cy="1027251"/>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latin typeface="Arial" panose="020B0604020202020204" pitchFamily="34" charset="0"/>
                  <a:cs typeface="Arial" panose="020B0604020202020204" pitchFamily="34" charset="0"/>
                </a:rPr>
                <a:t>ICD-10 </a:t>
              </a:r>
              <a:r>
                <a:rPr lang="en-US" sz="1400" b="1" dirty="0">
                  <a:solidFill>
                    <a:schemeClr val="tx1"/>
                  </a:solidFill>
                  <a:latin typeface="Arial" panose="020B0604020202020204" pitchFamily="34" charset="0"/>
                  <a:cs typeface="Arial" panose="020B0604020202020204" pitchFamily="34" charset="0"/>
                </a:rPr>
                <a:t>and CHCS CPT/HPCS Updates</a:t>
              </a:r>
            </a:p>
          </p:txBody>
        </p:sp>
        <p:sp>
          <p:nvSpPr>
            <p:cNvPr id="11" name="Oval 10">
              <a:extLst>
                <a:ext uri="{FF2B5EF4-FFF2-40B4-BE49-F238E27FC236}">
                  <a16:creationId xmlns="" xmlns:a16="http://schemas.microsoft.com/office/drawing/2014/main" id="{4CB0408A-0C87-4AB4-AC64-A363851C8738}"/>
                </a:ext>
              </a:extLst>
            </p:cNvPr>
            <p:cNvSpPr/>
            <p:nvPr/>
          </p:nvSpPr>
          <p:spPr>
            <a:xfrm>
              <a:off x="4372660" y="3095024"/>
              <a:ext cx="1704110" cy="1131892"/>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Code set-specific deployment and update</a:t>
              </a:r>
              <a:endParaRPr lang="en-US" sz="1400" b="1" dirty="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 xmlns:a16="http://schemas.microsoft.com/office/drawing/2014/main" id="{474D3895-B14B-442E-BA91-52E733E332D4}"/>
                </a:ext>
              </a:extLst>
            </p:cNvPr>
            <p:cNvSpPr/>
            <p:nvPr/>
          </p:nvSpPr>
          <p:spPr>
            <a:xfrm>
              <a:off x="4159505" y="4544706"/>
              <a:ext cx="1973771" cy="1477683"/>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Code Set Licensing oversight CPT-HCPCS, RBRVS Weights</a:t>
              </a:r>
              <a:endParaRPr lang="en-US" sz="1400" b="1"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7628305A-6743-45D5-A2EE-D009BB9DE5D3}"/>
                </a:ext>
              </a:extLst>
            </p:cNvPr>
            <p:cNvSpPr/>
            <p:nvPr/>
          </p:nvSpPr>
          <p:spPr>
            <a:xfrm>
              <a:off x="4159506" y="1273908"/>
              <a:ext cx="1780186" cy="1237825"/>
            </a:xfrm>
            <a:prstGeom prst="ellipse">
              <a:avLst/>
            </a:prstGeom>
            <a:solidFill>
              <a:srgbClr val="F8CB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pP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Table and code Releases for MHS GENESIS.</a:t>
              </a:r>
            </a:p>
          </p:txBody>
        </p:sp>
        <p:sp>
          <p:nvSpPr>
            <p:cNvPr id="14" name="Oval 13">
              <a:extLst>
                <a:ext uri="{FF2B5EF4-FFF2-40B4-BE49-F238E27FC236}">
                  <a16:creationId xmlns="" xmlns:a16="http://schemas.microsoft.com/office/drawing/2014/main" id="{BCC53BAC-9091-42F3-B9E2-037EB9D3B571}"/>
                </a:ext>
              </a:extLst>
            </p:cNvPr>
            <p:cNvSpPr/>
            <p:nvPr/>
          </p:nvSpPr>
          <p:spPr>
            <a:xfrm>
              <a:off x="54708" y="2244072"/>
              <a:ext cx="1680307" cy="1328464"/>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HIPAA Provider Taxonomy Table and PSC changes</a:t>
              </a:r>
              <a:endParaRPr lang="en-US" sz="1400" b="1"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A9973174-88C4-44FE-9228-C8B0E176D851}"/>
                </a:ext>
              </a:extLst>
            </p:cNvPr>
            <p:cNvSpPr/>
            <p:nvPr/>
          </p:nvSpPr>
          <p:spPr>
            <a:xfrm>
              <a:off x="2381757" y="537088"/>
              <a:ext cx="1704110" cy="1316181"/>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MHS PATCAT Table changes</a:t>
              </a:r>
              <a:endParaRPr lang="en-US" sz="1400" b="1"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 xmlns:a16="http://schemas.microsoft.com/office/drawing/2014/main" id="{447B8569-3CAC-4ECF-B147-B0939EB0A48E}"/>
                </a:ext>
              </a:extLst>
            </p:cNvPr>
            <p:cNvSpPr/>
            <p:nvPr/>
          </p:nvSpPr>
          <p:spPr>
            <a:xfrm>
              <a:off x="336063" y="3933167"/>
              <a:ext cx="1856184" cy="1693909"/>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latin typeface="Arial" panose="020B0604020202020204" pitchFamily="34" charset="0"/>
                  <a:ea typeface="Times New Roman" panose="02020603050405020304" pitchFamily="18" charset="0"/>
                  <a:cs typeface="Arial" panose="020B0604020202020204" pitchFamily="34" charset="0"/>
                </a:rPr>
                <a:t>CPT-HCPCS</a:t>
              </a: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L="285750" indent="-285750">
                <a:buFont typeface="Arial" panose="020B0604020202020204" pitchFamily="34" charset="0"/>
                <a:buChar char="•"/>
              </a:pPr>
              <a:r>
                <a:rPr lang="en-US"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MHS CHCS sites</a:t>
              </a: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Modifier Table Mapping</a:t>
              </a:r>
            </a:p>
          </p:txBody>
        </p:sp>
        <p:sp>
          <p:nvSpPr>
            <p:cNvPr id="17" name="Oval 16">
              <a:extLst>
                <a:ext uri="{FF2B5EF4-FFF2-40B4-BE49-F238E27FC236}">
                  <a16:creationId xmlns="" xmlns:a16="http://schemas.microsoft.com/office/drawing/2014/main" id="{3EA3D2E5-4CE0-4D44-A6F8-8F1738217B97}"/>
                </a:ext>
              </a:extLst>
            </p:cNvPr>
            <p:cNvSpPr/>
            <p:nvPr/>
          </p:nvSpPr>
          <p:spPr>
            <a:xfrm>
              <a:off x="734365" y="988113"/>
              <a:ext cx="1457881" cy="1125973"/>
            </a:xfrm>
            <a:prstGeom prst="ellipse">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1400" b="1" dirty="0">
                  <a:solidFill>
                    <a:schemeClr val="tx1"/>
                  </a:solidFill>
                  <a:latin typeface="Arial" panose="020B0604020202020204" pitchFamily="34" charset="0"/>
                  <a:ea typeface="Times New Roman" panose="02020603050405020304" pitchFamily="18" charset="0"/>
                </a:rPr>
                <a:t>MS-DRG Weights</a:t>
              </a:r>
            </a:p>
            <a:p>
              <a:pPr marR="0" lvl="0" algn="ctr">
                <a:spcBef>
                  <a:spcPts val="0"/>
                </a:spcBef>
                <a:spcAft>
                  <a:spcPts val="0"/>
                </a:spcAft>
              </a:pPr>
              <a:r>
                <a:rPr lang="en-US" sz="1400" b="1" dirty="0">
                  <a:solidFill>
                    <a:schemeClr val="tx1"/>
                  </a:solidFill>
                  <a:latin typeface="Arial" panose="020B0604020202020204" pitchFamily="34" charset="0"/>
                  <a:ea typeface="Times New Roman" panose="02020603050405020304" pitchFamily="18" charset="0"/>
                </a:rPr>
                <a:t>Updates</a:t>
              </a:r>
              <a:endParaRPr lang="en-US" sz="1400" b="1" dirty="0">
                <a:solidFill>
                  <a:schemeClr val="tx1"/>
                </a:solidFill>
                <a:latin typeface="Times New Roman" panose="02020603050405020304" pitchFamily="18" charset="0"/>
                <a:ea typeface="Times New Roman" panose="02020603050405020304" pitchFamily="18" charset="0"/>
              </a:endParaRPr>
            </a:p>
          </p:txBody>
        </p:sp>
        <p:cxnSp>
          <p:nvCxnSpPr>
            <p:cNvPr id="18" name="Straight Arrow Connector 17">
              <a:extLst>
                <a:ext uri="{FF2B5EF4-FFF2-40B4-BE49-F238E27FC236}">
                  <a16:creationId xmlns="" xmlns:a16="http://schemas.microsoft.com/office/drawing/2014/main" id="{9C2D0E3A-77CC-4698-8948-162CFF1A2E91}"/>
                </a:ext>
              </a:extLst>
            </p:cNvPr>
            <p:cNvCxnSpPr>
              <a:cxnSpLocks/>
              <a:stCxn id="13" idx="3"/>
            </p:cNvCxnSpPr>
            <p:nvPr/>
          </p:nvCxnSpPr>
          <p:spPr>
            <a:xfrm flipH="1">
              <a:off x="3561142" y="2330458"/>
              <a:ext cx="859066" cy="586337"/>
            </a:xfrm>
            <a:prstGeom prst="straightConnector1">
              <a:avLst/>
            </a:prstGeom>
            <a:ln w="38100">
              <a:solidFill>
                <a:srgbClr val="C55A1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17634EA5-F6F6-416F-9B13-1C50EB1E5DF6}"/>
                </a:ext>
              </a:extLst>
            </p:cNvPr>
            <p:cNvCxnSpPr>
              <a:cxnSpLocks/>
              <a:endCxn id="17" idx="5"/>
            </p:cNvCxnSpPr>
            <p:nvPr/>
          </p:nvCxnSpPr>
          <p:spPr>
            <a:xfrm flipH="1" flipV="1">
              <a:off x="1978744" y="1949190"/>
              <a:ext cx="519935" cy="80261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56144EB1-9D82-442A-8495-70E7255B7A41}"/>
                </a:ext>
              </a:extLst>
            </p:cNvPr>
            <p:cNvCxnSpPr>
              <a:cxnSpLocks/>
              <a:stCxn id="8" idx="2"/>
            </p:cNvCxnSpPr>
            <p:nvPr/>
          </p:nvCxnSpPr>
          <p:spPr>
            <a:xfrm flipH="1" flipV="1">
              <a:off x="1594582" y="3201758"/>
              <a:ext cx="686840" cy="18914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44657C54-136D-447B-85E3-6FCA3D064D49}"/>
                </a:ext>
              </a:extLst>
            </p:cNvPr>
            <p:cNvCxnSpPr>
              <a:cxnSpLocks/>
            </p:cNvCxnSpPr>
            <p:nvPr/>
          </p:nvCxnSpPr>
          <p:spPr>
            <a:xfrm flipH="1">
              <a:off x="2041206" y="3933167"/>
              <a:ext cx="367336" cy="42352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284F2900-6EAF-499A-A57F-E160D23787F8}"/>
                </a:ext>
              </a:extLst>
            </p:cNvPr>
            <p:cNvCxnSpPr>
              <a:cxnSpLocks/>
              <a:stCxn id="8" idx="4"/>
            </p:cNvCxnSpPr>
            <p:nvPr/>
          </p:nvCxnSpPr>
          <p:spPr>
            <a:xfrm flipH="1">
              <a:off x="2964341" y="4226916"/>
              <a:ext cx="20091" cy="82690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213E2CB4-2DC6-4263-97BD-AB838E71C895}"/>
                </a:ext>
              </a:extLst>
            </p:cNvPr>
            <p:cNvCxnSpPr>
              <a:cxnSpLocks/>
              <a:stCxn id="12" idx="1"/>
            </p:cNvCxnSpPr>
            <p:nvPr/>
          </p:nvCxnSpPr>
          <p:spPr>
            <a:xfrm flipH="1" flipV="1">
              <a:off x="3561143" y="3931912"/>
              <a:ext cx="887414" cy="82919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047A21F7-CEA3-4C8F-BCB9-170A3C71D6C8}"/>
                </a:ext>
              </a:extLst>
            </p:cNvPr>
            <p:cNvCxnSpPr>
              <a:cxnSpLocks/>
              <a:stCxn id="11" idx="2"/>
            </p:cNvCxnSpPr>
            <p:nvPr/>
          </p:nvCxnSpPr>
          <p:spPr>
            <a:xfrm flipH="1" flipV="1">
              <a:off x="3654355" y="3603526"/>
              <a:ext cx="718305" cy="5744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A22903D1-EAAB-43A4-B791-6A9E796C580F}"/>
                </a:ext>
              </a:extLst>
            </p:cNvPr>
            <p:cNvCxnSpPr>
              <a:cxnSpLocks/>
            </p:cNvCxnSpPr>
            <p:nvPr/>
          </p:nvCxnSpPr>
          <p:spPr>
            <a:xfrm>
              <a:off x="3093059" y="1853269"/>
              <a:ext cx="0" cy="78160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6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57200" eaLnBrk="0" hangingPunct="0"/>
            <a:r>
              <a:rPr lang="en-US" dirty="0"/>
              <a:t>RCTSWG – Expand  to include MHS GENESIS</a:t>
            </a:r>
            <a:br>
              <a:rPr lang="en-US" dirty="0"/>
            </a:br>
            <a:r>
              <a:rPr lang="en-US" dirty="0"/>
              <a:t>Synchronization  </a:t>
            </a:r>
          </a:p>
        </p:txBody>
      </p:sp>
      <p:sp>
        <p:nvSpPr>
          <p:cNvPr id="3" name="Content Placeholder 2"/>
          <p:cNvSpPr>
            <a:spLocks noGrp="1"/>
          </p:cNvSpPr>
          <p:nvPr>
            <p:ph idx="1"/>
          </p:nvPr>
        </p:nvSpPr>
        <p:spPr>
          <a:xfrm>
            <a:off x="740975" y="1066800"/>
            <a:ext cx="8403025" cy="5553075"/>
          </a:xfrm>
        </p:spPr>
        <p:txBody>
          <a:bodyPr>
            <a:normAutofit fontScale="92500" lnSpcReduction="20000"/>
          </a:bodyPr>
          <a:lstStyle/>
          <a:p>
            <a:pPr marL="0" indent="0">
              <a:spcAft>
                <a:spcPts val="600"/>
              </a:spcAft>
              <a:buNone/>
            </a:pPr>
            <a:r>
              <a:rPr lang="en-US" sz="2400" dirty="0"/>
              <a:t>NOTIONAL  RECOMMENDATION: </a:t>
            </a:r>
          </a:p>
          <a:p>
            <a:r>
              <a:rPr lang="en-US" sz="2400" dirty="0"/>
              <a:t>Integrate lessons learned from each IOC into a convergence path toward a uniform set of enterprise level Data Quality Policies and Practices </a:t>
            </a:r>
          </a:p>
          <a:p>
            <a:pPr lvl="1">
              <a:defRPr/>
            </a:pPr>
            <a:r>
              <a:rPr lang="en-US" altLang="en-US" b="1" dirty="0"/>
              <a:t>Terminology and Standards</a:t>
            </a:r>
          </a:p>
          <a:p>
            <a:pPr lvl="2">
              <a:defRPr/>
            </a:pPr>
            <a:r>
              <a:rPr lang="en-US" altLang="en-US" sz="1800" dirty="0"/>
              <a:t>Reconcile MHS and MHS GENESIS  Mapping of process flows, data dictionaries, standards, and code sets</a:t>
            </a:r>
          </a:p>
          <a:p>
            <a:pPr lvl="2">
              <a:defRPr/>
            </a:pPr>
            <a:r>
              <a:rPr lang="en-US" altLang="en-US" sz="1800" dirty="0"/>
              <a:t>Ensure Currency of Code Sets; Understand Deployment Synchronization &amp; Delays</a:t>
            </a:r>
          </a:p>
          <a:p>
            <a:pPr lvl="2">
              <a:defRPr/>
            </a:pPr>
            <a:r>
              <a:rPr lang="en-US" altLang="en-US" sz="1800" dirty="0"/>
              <a:t>Implement an Enterprise approach</a:t>
            </a:r>
          </a:p>
          <a:p>
            <a:pPr lvl="1">
              <a:defRPr/>
            </a:pPr>
            <a:r>
              <a:rPr lang="en-US" altLang="en-US" b="1" dirty="0"/>
              <a:t>Process Flows</a:t>
            </a:r>
          </a:p>
          <a:p>
            <a:pPr lvl="2">
              <a:defRPr/>
            </a:pPr>
            <a:r>
              <a:rPr lang="en-US" altLang="en-US" sz="1800" dirty="0"/>
              <a:t>Coding and Compliance Inpatient and Outpatient Encounters</a:t>
            </a:r>
          </a:p>
          <a:p>
            <a:pPr lvl="3"/>
            <a:r>
              <a:rPr lang="en-US" sz="1800" dirty="0"/>
              <a:t>Intermountain Health Pilot for </a:t>
            </a:r>
            <a:r>
              <a:rPr lang="en-US" altLang="en-US" sz="1800" dirty="0"/>
              <a:t>Use of the 3M 360 Encompass Platform</a:t>
            </a:r>
            <a:endParaRPr lang="en-US" sz="1800" dirty="0"/>
          </a:p>
          <a:p>
            <a:pPr lvl="2">
              <a:defRPr/>
            </a:pPr>
            <a:r>
              <a:rPr lang="en-US" altLang="en-US" sz="1800" dirty="0"/>
              <a:t>Billing</a:t>
            </a:r>
          </a:p>
          <a:p>
            <a:pPr lvl="3">
              <a:defRPr/>
            </a:pPr>
            <a:r>
              <a:rPr lang="en-US" sz="1800" dirty="0"/>
              <a:t>Enterprise Charge Description Master (CDM) </a:t>
            </a:r>
            <a:endParaRPr lang="en-US" altLang="en-US" sz="1800" dirty="0"/>
          </a:p>
          <a:p>
            <a:pPr lvl="2">
              <a:defRPr/>
            </a:pPr>
            <a:r>
              <a:rPr lang="en-US" altLang="en-US" sz="1800" dirty="0"/>
              <a:t>Interoperability</a:t>
            </a:r>
          </a:p>
          <a:p>
            <a:pPr lvl="2"/>
            <a:r>
              <a:rPr lang="en-US" sz="1800" dirty="0"/>
              <a:t>Data Exchanges</a:t>
            </a:r>
          </a:p>
          <a:p>
            <a:pPr lvl="1"/>
            <a:r>
              <a:rPr lang="en-US" b="1" dirty="0"/>
              <a:t>Governance</a:t>
            </a:r>
          </a:p>
          <a:p>
            <a:pPr lvl="2"/>
            <a:r>
              <a:rPr lang="en-US" sz="1800" dirty="0"/>
              <a:t>Data Quality </a:t>
            </a:r>
            <a:r>
              <a:rPr lang="en-US" sz="1800" dirty="0" smtClean="0"/>
              <a:t>Oversight;  Develop  Data Stewardship in new relevant areas</a:t>
            </a:r>
            <a:endParaRPr lang="en-US" sz="1800" dirty="0"/>
          </a:p>
          <a:p>
            <a:pPr lvl="2"/>
            <a:r>
              <a:rPr lang="en-US" sz="1800" dirty="0"/>
              <a:t>Configuration Management</a:t>
            </a:r>
          </a:p>
          <a:p>
            <a:r>
              <a:rPr lang="en-US" sz="2400" b="1" dirty="0"/>
              <a:t>Evaluate Transition Schedule Based on Lessons learned</a:t>
            </a: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1901907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3004458"/>
            <a:ext cx="6760029" cy="590931"/>
          </a:xfrm>
          <a:prstGeom prst="rect">
            <a:avLst/>
          </a:prstGeom>
          <a:noFill/>
        </p:spPr>
        <p:txBody>
          <a:bodyPr wrap="square" rtlCol="0">
            <a:spAutoFit/>
          </a:bodyPr>
          <a:lstStyle/>
          <a:p>
            <a:pPr defTabSz="457200">
              <a:lnSpc>
                <a:spcPct val="90000"/>
              </a:lnSpc>
              <a:defRPr/>
            </a:pPr>
            <a:r>
              <a:rPr lang="en-US" sz="3600" b="1" dirty="0">
                <a:solidFill>
                  <a:srgbClr val="003876"/>
                </a:solidFill>
                <a:latin typeface="+mj-lt"/>
                <a:cs typeface="+mj-cs"/>
              </a:rPr>
              <a:t>MHS GENESIS Data Issue Example</a:t>
            </a:r>
          </a:p>
        </p:txBody>
      </p:sp>
      <p:sp>
        <p:nvSpPr>
          <p:cNvPr id="4" name="Slide Number Placeholder 3"/>
          <p:cNvSpPr>
            <a:spLocks noGrp="1"/>
          </p:cNvSpPr>
          <p:nvPr>
            <p:ph type="sldNum" sz="quarter" idx="4294967295"/>
          </p:nvPr>
        </p:nvSpPr>
        <p:spPr>
          <a:xfrm>
            <a:off x="8355013" y="6545263"/>
            <a:ext cx="762000" cy="282575"/>
          </a:xfrm>
          <a:prstGeom prst="rect">
            <a:avLst/>
          </a:prstGeom>
        </p:spPr>
        <p:txBody>
          <a:bodyPr/>
          <a:lstStyle/>
          <a:p>
            <a:pPr algn="r"/>
            <a:fld id="{2982B3FC-1CAF-4292-AF53-DD37E7130B9E}" type="slidenum">
              <a:rPr lang="en-US" sz="1200" smtClean="0">
                <a:solidFill>
                  <a:prstClr val="black">
                    <a:tint val="75000"/>
                  </a:prstClr>
                </a:solidFill>
              </a:rPr>
              <a:pPr algn="r"/>
              <a:t>37</a:t>
            </a:fld>
            <a:endParaRPr lang="en-US" sz="1200" dirty="0">
              <a:solidFill>
                <a:prstClr val="black">
                  <a:tint val="75000"/>
                </a:prstClr>
              </a:solidFill>
            </a:endParaRPr>
          </a:p>
        </p:txBody>
      </p:sp>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Tree>
    <p:extLst>
      <p:ext uri="{BB962C8B-B14F-4D97-AF65-F5344CB8AC3E}">
        <p14:creationId xmlns:p14="http://schemas.microsoft.com/office/powerpoint/2010/main" val="1681717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9513"/>
            <a:ext cx="7593525" cy="1143000"/>
          </a:xfrm>
        </p:spPr>
        <p:txBody>
          <a:bodyPr>
            <a:noAutofit/>
          </a:bodyPr>
          <a:lstStyle/>
          <a:p>
            <a:pPr defTabSz="457200" eaLnBrk="0" hangingPunct="0"/>
            <a:r>
              <a:rPr lang="en-US" dirty="0" smtClean="0"/>
              <a:t>Reference </a:t>
            </a:r>
            <a:r>
              <a:rPr lang="en-US" dirty="0"/>
              <a:t>Code and Data Synchronization</a:t>
            </a:r>
            <a:br>
              <a:rPr lang="en-US" dirty="0"/>
            </a:br>
            <a:r>
              <a:rPr lang="en-US" dirty="0" smtClean="0"/>
              <a:t>Co-existence</a:t>
            </a:r>
            <a:endParaRPr lang="en-US" dirty="0"/>
          </a:p>
        </p:txBody>
      </p:sp>
      <p:sp>
        <p:nvSpPr>
          <p:cNvPr id="5" name="TextBox 4"/>
          <p:cNvSpPr txBox="1"/>
          <p:nvPr/>
        </p:nvSpPr>
        <p:spPr>
          <a:xfrm>
            <a:off x="255075" y="1288823"/>
            <a:ext cx="4344779" cy="461665"/>
          </a:xfrm>
          <a:prstGeom prst="rect">
            <a:avLst/>
          </a:prstGeom>
          <a:noFill/>
        </p:spPr>
        <p:txBody>
          <a:bodyPr wrap="none" rtlCol="0">
            <a:spAutoFit/>
          </a:bodyPr>
          <a:lstStyle/>
          <a:p>
            <a:r>
              <a:rPr lang="en-US" sz="2400" dirty="0"/>
              <a:t>Source: PM DHMSM Engineering </a:t>
            </a:r>
          </a:p>
        </p:txBody>
      </p:sp>
      <p:sp>
        <p:nvSpPr>
          <p:cNvPr id="8" name="Content Placeholder 2"/>
          <p:cNvSpPr>
            <a:spLocks noGrp="1"/>
          </p:cNvSpPr>
          <p:nvPr>
            <p:ph idx="1"/>
          </p:nvPr>
        </p:nvSpPr>
        <p:spPr>
          <a:xfrm>
            <a:off x="4292856" y="4677887"/>
            <a:ext cx="4730817" cy="1751785"/>
          </a:xfrm>
        </p:spPr>
        <p:txBody>
          <a:bodyPr>
            <a:noAutofit/>
          </a:bodyPr>
          <a:lstStyle/>
          <a:p>
            <a:r>
              <a:rPr lang="en-US" sz="1400" dirty="0" smtClean="0"/>
              <a:t>Issue: Approximately 4% </a:t>
            </a:r>
            <a:r>
              <a:rPr lang="en-US" sz="1400" dirty="0"/>
              <a:t>of </a:t>
            </a:r>
            <a:r>
              <a:rPr lang="en-US" sz="1400" dirty="0" smtClean="0"/>
              <a:t>messages </a:t>
            </a:r>
            <a:r>
              <a:rPr lang="en-US" sz="1400" dirty="0"/>
              <a:t>rejected </a:t>
            </a:r>
            <a:r>
              <a:rPr lang="en-US" sz="1400" dirty="0" smtClean="0"/>
              <a:t>resulted </a:t>
            </a:r>
            <a:r>
              <a:rPr lang="en-US" sz="1400" dirty="0"/>
              <a:t>from a treatment or procedure sent by DENTRIX that is not in </a:t>
            </a:r>
            <a:r>
              <a:rPr lang="en-US" sz="1400" dirty="0" smtClean="0"/>
              <a:t>CDS.</a:t>
            </a:r>
            <a:endParaRPr lang="en-US" sz="1400" dirty="0"/>
          </a:p>
          <a:p>
            <a:r>
              <a:rPr lang="en-US" sz="1400" dirty="0"/>
              <a:t>Root </a:t>
            </a:r>
            <a:r>
              <a:rPr lang="en-US" sz="1400" dirty="0" smtClean="0"/>
              <a:t>Cause</a:t>
            </a:r>
            <a:r>
              <a:rPr lang="en-US" sz="1400" dirty="0"/>
              <a:t>: DENTRIX and CDS treatment and procedure code baselines are not </a:t>
            </a:r>
            <a:r>
              <a:rPr lang="en-US" sz="1400" dirty="0" smtClean="0"/>
              <a:t>aligned.</a:t>
            </a:r>
            <a:endParaRPr lang="en-US" sz="1400" dirty="0"/>
          </a:p>
          <a:p>
            <a:r>
              <a:rPr lang="en-US" sz="1400" dirty="0" smtClean="0"/>
              <a:t>Corrective Action:  Modify DENTRIX </a:t>
            </a:r>
            <a:r>
              <a:rPr lang="en-US" sz="1400" dirty="0"/>
              <a:t>baseline from 2016 to 2017 and align to the DoD </a:t>
            </a:r>
            <a:r>
              <a:rPr lang="en-US" sz="1400" dirty="0" smtClean="0"/>
              <a:t>codes.</a:t>
            </a:r>
            <a:endParaRPr lang="en-US" sz="1400" dirty="0"/>
          </a:p>
          <a:p>
            <a:endParaRPr lang="en-US" sz="14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620838"/>
            <a:ext cx="8693150"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81623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500" y="-228600"/>
            <a:ext cx="7507700" cy="1143000"/>
          </a:xfrm>
        </p:spPr>
        <p:txBody>
          <a:bodyPr>
            <a:normAutofit/>
          </a:bodyPr>
          <a:lstStyle/>
          <a:p>
            <a:pPr defTabSz="457200" eaLnBrk="0" hangingPunct="0"/>
            <a:r>
              <a:rPr lang="en-US" dirty="0"/>
              <a:t>Data WSC – Data Quality Common Operating Picture Item  #188</a:t>
            </a:r>
          </a:p>
        </p:txBody>
      </p:sp>
      <p:sp>
        <p:nvSpPr>
          <p:cNvPr id="3" name="Content Placeholder 2"/>
          <p:cNvSpPr>
            <a:spLocks noGrp="1"/>
          </p:cNvSpPr>
          <p:nvPr>
            <p:ph idx="1"/>
          </p:nvPr>
        </p:nvSpPr>
        <p:spPr>
          <a:xfrm>
            <a:off x="163629" y="1263324"/>
            <a:ext cx="8912994" cy="5213675"/>
          </a:xfrm>
        </p:spPr>
        <p:txBody>
          <a:bodyPr>
            <a:noAutofit/>
          </a:bodyPr>
          <a:lstStyle/>
          <a:p>
            <a:pPr marL="0" lvl="0" indent="0" defTabSz="457200">
              <a:spcBef>
                <a:spcPts val="0"/>
              </a:spcBef>
              <a:spcAft>
                <a:spcPts val="300"/>
              </a:spcAft>
              <a:buNone/>
              <a:defRPr/>
            </a:pPr>
            <a:r>
              <a:rPr lang="en-US" sz="1800" dirty="0">
                <a:solidFill>
                  <a:schemeClr val="tx1"/>
                </a:solidFill>
              </a:rPr>
              <a:t>COP item #188 updated Problem Statement: </a:t>
            </a:r>
          </a:p>
          <a:p>
            <a:pPr marL="228600" lvl="0" indent="-228600" defTabSz="457200">
              <a:spcBef>
                <a:spcPts val="0"/>
              </a:spcBef>
              <a:buFont typeface="+mj-lt"/>
              <a:buAutoNum type="arabicPeriod"/>
              <a:defRPr/>
            </a:pPr>
            <a:r>
              <a:rPr lang="en-US" sz="1400" b="0" dirty="0">
                <a:solidFill>
                  <a:schemeClr val="tx1"/>
                </a:solidFill>
              </a:rPr>
              <a:t>Who will be responsible for MHS GENESIS data quality and for resolution of data quality issues? </a:t>
            </a:r>
          </a:p>
          <a:p>
            <a:pPr marL="228600" lvl="0" indent="-228600" defTabSz="457200">
              <a:spcBef>
                <a:spcPts val="0"/>
              </a:spcBef>
              <a:buFont typeface="+mj-lt"/>
              <a:buAutoNum type="arabicPeriod"/>
              <a:defRPr/>
            </a:pPr>
            <a:r>
              <a:rPr lang="en-US" sz="1400" b="0" dirty="0">
                <a:solidFill>
                  <a:schemeClr val="tx1"/>
                </a:solidFill>
              </a:rPr>
              <a:t>Who on the MHS GENESIS team will be the POCs/SMEs for reporting and working with the identified MHS Management team data quality questions?</a:t>
            </a:r>
          </a:p>
          <a:p>
            <a:pPr marL="0" lvl="0" indent="0" defTabSz="457200">
              <a:spcBef>
                <a:spcPts val="0"/>
              </a:spcBef>
              <a:buNone/>
              <a:defRPr/>
            </a:pPr>
            <a:endParaRPr lang="en-US" sz="1400" b="0" dirty="0">
              <a:solidFill>
                <a:schemeClr val="tx1"/>
              </a:solidFill>
            </a:endParaRPr>
          </a:p>
          <a:p>
            <a:pPr marL="0" lvl="0" indent="0" defTabSz="457200">
              <a:spcBef>
                <a:spcPts val="0"/>
              </a:spcBef>
              <a:spcAft>
                <a:spcPts val="300"/>
              </a:spcAft>
              <a:buNone/>
              <a:defRPr/>
            </a:pPr>
            <a:r>
              <a:rPr lang="en-US" sz="1800" dirty="0">
                <a:solidFill>
                  <a:schemeClr val="tx1"/>
                </a:solidFill>
              </a:rPr>
              <a:t>Findings and Analysis: </a:t>
            </a:r>
          </a:p>
          <a:p>
            <a:pPr marL="228600" lvl="0" indent="-228600" defTabSz="457200">
              <a:spcBef>
                <a:spcPts val="0"/>
              </a:spcBef>
              <a:buFont typeface="+mj-lt"/>
              <a:buAutoNum type="arabicPeriod"/>
              <a:defRPr/>
            </a:pPr>
            <a:r>
              <a:rPr lang="en-US" altLang="en-US" sz="1400" b="0" dirty="0">
                <a:solidFill>
                  <a:schemeClr val="tx1"/>
                </a:solidFill>
              </a:rPr>
              <a:t>Analysis of Workgroups with data quality (DQ) oversight in their Charter: 2 primary, 9 with some direct DQ  responsibilities, 5 with indirect DQ responsibilities.</a:t>
            </a:r>
          </a:p>
          <a:p>
            <a:pPr marL="228600" lvl="0" indent="-228600" defTabSz="457200">
              <a:spcBef>
                <a:spcPts val="0"/>
              </a:spcBef>
              <a:buFont typeface="+mj-lt"/>
              <a:buAutoNum type="arabicPeriod"/>
              <a:defRPr/>
            </a:pPr>
            <a:r>
              <a:rPr lang="en-US" sz="1400" b="0" dirty="0">
                <a:solidFill>
                  <a:schemeClr val="tx1"/>
                </a:solidFill>
              </a:rPr>
              <a:t>The Data Quality Management Control (DQMC) Program Work Group is  recommended as the best fit  for overarching MHS GENESIS data quality oversight and governance. The DQMC Program Work Group is chartered to develop and recommend data quality strategy and processes for the complete, timely, and accurate submission of healthcare, labor, and resources data in support of the DQMC Program for the Military Health System and its associated Department of Defense Instruction (</a:t>
            </a:r>
            <a:r>
              <a:rPr lang="en-US" sz="1400" b="0" dirty="0" err="1">
                <a:solidFill>
                  <a:schemeClr val="tx1"/>
                </a:solidFill>
              </a:rPr>
              <a:t>DoDI</a:t>
            </a:r>
            <a:r>
              <a:rPr lang="en-US" sz="1400" b="0" dirty="0">
                <a:solidFill>
                  <a:schemeClr val="tx1"/>
                </a:solidFill>
              </a:rPr>
              <a:t>) 6040.40. The 14 Workgroups noted above will be utilized for issue resolution on  particular issues relevant to their areas of responsibilities (e.g. Patient Registration WG) </a:t>
            </a:r>
          </a:p>
          <a:p>
            <a:pPr marL="0" lvl="0" indent="0" defTabSz="457200">
              <a:spcBef>
                <a:spcPts val="0"/>
              </a:spcBef>
              <a:buNone/>
              <a:defRPr/>
            </a:pPr>
            <a:endParaRPr lang="en-US" altLang="en-US" sz="1400" b="0" dirty="0">
              <a:solidFill>
                <a:schemeClr val="tx1"/>
              </a:solidFill>
            </a:endParaRPr>
          </a:p>
          <a:p>
            <a:pPr marL="0" lvl="0" indent="0" defTabSz="457200">
              <a:spcBef>
                <a:spcPts val="0"/>
              </a:spcBef>
              <a:spcAft>
                <a:spcPts val="300"/>
              </a:spcAft>
              <a:buNone/>
              <a:defRPr/>
            </a:pPr>
            <a:r>
              <a:rPr lang="en-US" altLang="en-US" sz="1800" dirty="0">
                <a:solidFill>
                  <a:schemeClr val="tx1"/>
                </a:solidFill>
              </a:rPr>
              <a:t>Refined high-level Entrance Criteria:</a:t>
            </a:r>
          </a:p>
          <a:p>
            <a:pPr marL="228600" lvl="0" indent="-228600" defTabSz="457200">
              <a:spcBef>
                <a:spcPts val="0"/>
              </a:spcBef>
              <a:buFont typeface="+mj-lt"/>
              <a:buAutoNum type="arabicPeriod"/>
              <a:defRPr/>
            </a:pPr>
            <a:r>
              <a:rPr lang="en-US" altLang="en-US" sz="1400" b="0" dirty="0">
                <a:solidFill>
                  <a:schemeClr val="tx1"/>
                </a:solidFill>
              </a:rPr>
              <a:t>Identification of MHS GENESIS data quality POCs/SMEs for the MHS Management data quality team.</a:t>
            </a:r>
          </a:p>
          <a:p>
            <a:pPr marL="228600" lvl="0" indent="-228600" defTabSz="457200">
              <a:spcBef>
                <a:spcPts val="0"/>
              </a:spcBef>
              <a:buFont typeface="+mj-lt"/>
              <a:buAutoNum type="arabicPeriod"/>
              <a:defRPr/>
            </a:pPr>
            <a:r>
              <a:rPr lang="en-US" sz="1400" b="0" dirty="0">
                <a:solidFill>
                  <a:schemeClr val="tx1"/>
                </a:solidFill>
              </a:rPr>
              <a:t>A working list of data quality questions for the MHS GENESIS data quality SME.</a:t>
            </a:r>
          </a:p>
          <a:p>
            <a:pPr marL="0" lvl="0" indent="0" defTabSz="457200">
              <a:spcBef>
                <a:spcPts val="0"/>
              </a:spcBef>
              <a:buNone/>
              <a:defRPr/>
            </a:pPr>
            <a:endParaRPr lang="en-US" altLang="en-US" sz="1600" b="0" dirty="0">
              <a:solidFill>
                <a:schemeClr val="tx1"/>
              </a:solidFill>
            </a:endParaRPr>
          </a:p>
          <a:p>
            <a:pPr marL="0" lvl="0" indent="0" defTabSz="457200">
              <a:spcBef>
                <a:spcPts val="0"/>
              </a:spcBef>
              <a:spcAft>
                <a:spcPts val="300"/>
              </a:spcAft>
              <a:buNone/>
              <a:defRPr/>
            </a:pPr>
            <a:r>
              <a:rPr lang="en-US" altLang="en-US" sz="1800" dirty="0">
                <a:solidFill>
                  <a:schemeClr val="tx1"/>
                </a:solidFill>
              </a:rPr>
              <a:t>Refined high-level Exit Criteria:</a:t>
            </a:r>
          </a:p>
          <a:p>
            <a:pPr marL="228600" lvl="0" indent="-228600" defTabSz="457200">
              <a:spcBef>
                <a:spcPts val="0"/>
              </a:spcBef>
              <a:buFont typeface="+mj-lt"/>
              <a:buAutoNum type="arabicPeriod"/>
              <a:defRPr/>
            </a:pPr>
            <a:r>
              <a:rPr lang="en-US" sz="1400" b="0" dirty="0">
                <a:solidFill>
                  <a:schemeClr val="tx1"/>
                </a:solidFill>
              </a:rPr>
              <a:t>Data Quality Issue Resolution Process: A mature set of processes with active, ongoing MHS GENESIS participation in tasks &amp; questions that will enable the DQMC to manage data quality oversight for MHS GENESIS during Wave One @ each MTF within the 60-90 day timeframe after go live.</a:t>
            </a:r>
          </a:p>
          <a:p>
            <a:endParaRPr lang="en-US" sz="1400" b="0" dirty="0">
              <a:solidFill>
                <a:schemeClr val="tx1"/>
              </a:solidFill>
            </a:endParaRP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59707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 Big Picture</a:t>
            </a:r>
            <a:endParaRPr lang="en-US" dirty="0"/>
          </a:p>
        </p:txBody>
      </p:sp>
      <p:graphicFrame>
        <p:nvGraphicFramePr>
          <p:cNvPr id="4" name="Diagram 3"/>
          <p:cNvGraphicFramePr/>
          <p:nvPr>
            <p:extLst>
              <p:ext uri="{D42A27DB-BD31-4B8C-83A1-F6EECF244321}">
                <p14:modId xmlns:p14="http://schemas.microsoft.com/office/powerpoint/2010/main" val="105906881"/>
              </p:ext>
            </p:extLst>
          </p:nvPr>
        </p:nvGraphicFramePr>
        <p:xfrm>
          <a:off x="247851" y="1219200"/>
          <a:ext cx="8667549"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1702682623"/>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1295400" y="0"/>
            <a:ext cx="4495800" cy="871538"/>
          </a:xfrm>
        </p:spPr>
        <p:txBody>
          <a:bodyPr>
            <a:noAutofit/>
          </a:bodyPr>
          <a:lstStyle/>
          <a:p>
            <a:pPr defTabSz="457200" eaLnBrk="0" hangingPunct="0"/>
            <a:r>
              <a:rPr lang="en-US" dirty="0"/>
              <a:t>Challenges</a:t>
            </a:r>
          </a:p>
        </p:txBody>
      </p:sp>
      <p:sp>
        <p:nvSpPr>
          <p:cNvPr id="3" name="Content Placeholder 2"/>
          <p:cNvSpPr>
            <a:spLocks noGrp="1"/>
          </p:cNvSpPr>
          <p:nvPr>
            <p:ph idx="1"/>
          </p:nvPr>
        </p:nvSpPr>
        <p:spPr>
          <a:xfrm>
            <a:off x="457200" y="1428745"/>
            <a:ext cx="8229600" cy="4819655"/>
          </a:xfrm>
        </p:spPr>
        <p:txBody>
          <a:bodyPr>
            <a:normAutofit fontScale="92500"/>
          </a:bodyPr>
          <a:lstStyle/>
          <a:p>
            <a:pPr>
              <a:lnSpc>
                <a:spcPct val="107000"/>
              </a:lnSpc>
              <a:spcAft>
                <a:spcPts val="800"/>
              </a:spcAft>
            </a:pPr>
            <a:r>
              <a:rPr lang="en-US" sz="2800" b="0" dirty="0">
                <a:solidFill>
                  <a:schemeClr val="tx1"/>
                </a:solidFill>
                <a:ea typeface="Calibri" panose="020F0502020204030204" pitchFamily="34" charset="0"/>
              </a:rPr>
              <a:t>The opportunity to provide capabilities and improvements to care delivery within the MHS, including health informatics/analytics, big data and decision support desired by leaders throughout the organization. </a:t>
            </a:r>
          </a:p>
          <a:p>
            <a:pPr>
              <a:lnSpc>
                <a:spcPct val="107000"/>
              </a:lnSpc>
              <a:spcAft>
                <a:spcPts val="800"/>
              </a:spcAft>
            </a:pPr>
            <a:r>
              <a:rPr lang="en-US" sz="2800" b="0" dirty="0">
                <a:solidFill>
                  <a:schemeClr val="tx1"/>
                </a:solidFill>
              </a:rPr>
              <a:t>Continuous evolution of Data Quality monitoring of 2 separate yet concurrently running EHR &amp; </a:t>
            </a:r>
            <a:r>
              <a:rPr lang="en-US" sz="2800" b="0" dirty="0" smtClean="0">
                <a:solidFill>
                  <a:schemeClr val="tx1"/>
                </a:solidFill>
              </a:rPr>
              <a:t>Billing </a:t>
            </a:r>
            <a:r>
              <a:rPr lang="en-US" sz="2800" b="0" dirty="0">
                <a:solidFill>
                  <a:schemeClr val="tx1"/>
                </a:solidFill>
              </a:rPr>
              <a:t>systems for the next 5-6 years</a:t>
            </a:r>
          </a:p>
          <a:p>
            <a:pPr lvl="1">
              <a:lnSpc>
                <a:spcPct val="107000"/>
              </a:lnSpc>
              <a:spcAft>
                <a:spcPts val="800"/>
              </a:spcAft>
            </a:pPr>
            <a:r>
              <a:rPr lang="en-US" dirty="0"/>
              <a:t>AHLTA/CHCS/Essentris and MHS GENESIS</a:t>
            </a:r>
          </a:p>
          <a:p>
            <a:pPr lvl="1">
              <a:lnSpc>
                <a:spcPct val="107000"/>
              </a:lnSpc>
              <a:spcAft>
                <a:spcPts val="800"/>
              </a:spcAft>
            </a:pPr>
            <a:r>
              <a:rPr lang="en-US" dirty="0"/>
              <a:t>ABACUS and Charge Description Master (CDM) / Cerner Patient Accounting Module (CPAM) Transition</a:t>
            </a:r>
          </a:p>
          <a:p>
            <a:pPr lvl="1">
              <a:lnSpc>
                <a:spcPct val="107000"/>
              </a:lnSpc>
              <a:spcAft>
                <a:spcPts val="800"/>
              </a:spcAft>
            </a:pPr>
            <a:endParaRPr lang="en-US" dirty="0"/>
          </a:p>
        </p:txBody>
      </p:sp>
      <p:sp>
        <p:nvSpPr>
          <p:cNvPr id="5" name="Rectangle 4"/>
          <p:cNvSpPr/>
          <p:nvPr/>
        </p:nvSpPr>
        <p:spPr>
          <a:xfrm>
            <a:off x="568036" y="2049199"/>
            <a:ext cx="8118764" cy="37555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4091536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1295400" y="384051"/>
            <a:ext cx="6172200" cy="530349"/>
          </a:xfrm>
        </p:spPr>
        <p:txBody>
          <a:bodyPr>
            <a:noAutofit/>
          </a:bodyPr>
          <a:lstStyle/>
          <a:p>
            <a:pPr defTabSz="457200" eaLnBrk="0" hangingPunct="0"/>
            <a:r>
              <a:rPr lang="en-US" dirty="0"/>
              <a:t>Next Steps</a:t>
            </a:r>
          </a:p>
        </p:txBody>
      </p:sp>
      <p:sp>
        <p:nvSpPr>
          <p:cNvPr id="3" name="Content Placeholder 2"/>
          <p:cNvSpPr>
            <a:spLocks noGrp="1"/>
          </p:cNvSpPr>
          <p:nvPr>
            <p:ph idx="1"/>
          </p:nvPr>
        </p:nvSpPr>
        <p:spPr>
          <a:xfrm>
            <a:off x="457200" y="1143001"/>
            <a:ext cx="8229600" cy="5105399"/>
          </a:xfrm>
        </p:spPr>
        <p:txBody>
          <a:bodyPr>
            <a:normAutofit fontScale="92500" lnSpcReduction="10000"/>
          </a:bodyPr>
          <a:lstStyle/>
          <a:p>
            <a:pPr marL="0" indent="0">
              <a:lnSpc>
                <a:spcPct val="107000"/>
              </a:lnSpc>
              <a:spcAft>
                <a:spcPts val="800"/>
              </a:spcAft>
              <a:buNone/>
            </a:pPr>
            <a:r>
              <a:rPr lang="en-US" dirty="0">
                <a:solidFill>
                  <a:schemeClr val="tx1"/>
                </a:solidFill>
                <a:ea typeface="Calibri" panose="020F0502020204030204" pitchFamily="34" charset="0"/>
              </a:rPr>
              <a:t>Recommended practices/actions for the next 12 months include:</a:t>
            </a:r>
          </a:p>
          <a:p>
            <a:pPr lvl="1">
              <a:lnSpc>
                <a:spcPct val="107000"/>
              </a:lnSpc>
              <a:spcAft>
                <a:spcPts val="800"/>
              </a:spcAft>
            </a:pPr>
            <a:r>
              <a:rPr lang="en-US" dirty="0">
                <a:solidFill>
                  <a:schemeClr val="tx1"/>
                </a:solidFill>
                <a:ea typeface="Calibri" panose="020F0502020204030204" pitchFamily="34" charset="0"/>
              </a:rPr>
              <a:t>Access to LPDH (Cerner/</a:t>
            </a:r>
            <a:r>
              <a:rPr lang="en-US" dirty="0" err="1">
                <a:solidFill>
                  <a:schemeClr val="tx1"/>
                </a:solidFill>
                <a:ea typeface="Calibri" panose="020F0502020204030204" pitchFamily="34" charset="0"/>
              </a:rPr>
              <a:t>Leidos</a:t>
            </a:r>
            <a:r>
              <a:rPr lang="en-US" dirty="0">
                <a:solidFill>
                  <a:schemeClr val="tx1"/>
                </a:solidFill>
                <a:ea typeface="Calibri" panose="020F0502020204030204" pitchFamily="34" charset="0"/>
              </a:rPr>
              <a:t>) Experts to Map and Gap Legacy Data Quality Program Efforts to MHS GENESIS. The access to experts, will facilitate and ensure data quality tenets are addressed during MHS GENESIS deployment and sustainment</a:t>
            </a:r>
          </a:p>
          <a:p>
            <a:pPr marL="685800" lvl="1">
              <a:lnSpc>
                <a:spcPct val="107000"/>
              </a:lnSpc>
              <a:spcAft>
                <a:spcPts val="800"/>
              </a:spcAft>
            </a:pPr>
            <a:r>
              <a:rPr lang="en-US" dirty="0">
                <a:solidFill>
                  <a:schemeClr val="tx1"/>
                </a:solidFill>
                <a:ea typeface="Calibri" panose="020F0502020204030204" pitchFamily="34" charset="0"/>
              </a:rPr>
              <a:t>Discovery of new Data Quality infrastructure supplied by MHS GENESIS in partnership with the LPDH Experts</a:t>
            </a:r>
          </a:p>
          <a:p>
            <a:pPr marL="685800" lvl="1">
              <a:lnSpc>
                <a:spcPct val="107000"/>
              </a:lnSpc>
              <a:spcAft>
                <a:spcPts val="800"/>
              </a:spcAft>
            </a:pPr>
            <a:r>
              <a:rPr lang="en-US" dirty="0">
                <a:solidFill>
                  <a:schemeClr val="tx1"/>
                </a:solidFill>
                <a:ea typeface="Calibri" panose="020F0502020204030204" pitchFamily="34" charset="0"/>
              </a:rPr>
              <a:t>Continued use of and enhancement of current metrics tracked by the Data Quality Management Control infrastructure</a:t>
            </a:r>
          </a:p>
          <a:p>
            <a:pPr marL="685800" lvl="1">
              <a:lnSpc>
                <a:spcPct val="107000"/>
              </a:lnSpc>
              <a:spcAft>
                <a:spcPts val="800"/>
              </a:spcAft>
            </a:pPr>
            <a:r>
              <a:rPr lang="en-US" dirty="0">
                <a:solidFill>
                  <a:schemeClr val="tx1"/>
                </a:solidFill>
                <a:ea typeface="Calibri" panose="020F0502020204030204" pitchFamily="34" charset="0"/>
              </a:rPr>
              <a:t>Continued use and enhancement of Reference File &amp; Table Synchronization WG to register and monitor items necessary to MHS GENESIS interfaces and implementation</a:t>
            </a:r>
          </a:p>
          <a:p>
            <a:pPr marL="0" indent="0">
              <a:buNone/>
            </a:pPr>
            <a:endParaRPr lang="en-US" dirty="0"/>
          </a:p>
        </p:txBody>
      </p:sp>
      <p:sp>
        <p:nvSpPr>
          <p:cNvPr id="5" name="Rectangle 4"/>
          <p:cNvSpPr/>
          <p:nvPr/>
        </p:nvSpPr>
        <p:spPr>
          <a:xfrm>
            <a:off x="568036" y="2049199"/>
            <a:ext cx="8118764" cy="37555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2803068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1295400" y="384051"/>
            <a:ext cx="7391400" cy="530349"/>
          </a:xfrm>
        </p:spPr>
        <p:txBody>
          <a:bodyPr>
            <a:noAutofit/>
          </a:bodyPr>
          <a:lstStyle/>
          <a:p>
            <a:r>
              <a:rPr lang="en-US" dirty="0"/>
              <a:t>MHS Data</a:t>
            </a:r>
            <a:r>
              <a:rPr lang="en-US" sz="3200" dirty="0">
                <a:solidFill>
                  <a:schemeClr val="accent1"/>
                </a:solidFill>
              </a:rPr>
              <a:t> </a:t>
            </a:r>
            <a:r>
              <a:rPr lang="en-US" dirty="0"/>
              <a:t>Quality Is A Partnership Process</a:t>
            </a:r>
          </a:p>
        </p:txBody>
      </p:sp>
      <p:sp>
        <p:nvSpPr>
          <p:cNvPr id="5" name="Rectangle 4"/>
          <p:cNvSpPr/>
          <p:nvPr/>
        </p:nvSpPr>
        <p:spPr>
          <a:xfrm>
            <a:off x="568036" y="2049199"/>
            <a:ext cx="8118764" cy="37555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42</a:t>
            </a:fld>
            <a:endParaRPr lang="en-US" dirty="0">
              <a:solidFill>
                <a:prstClr val="black">
                  <a:tint val="75000"/>
                </a:prstClr>
              </a:solidFill>
            </a:endParaRPr>
          </a:p>
        </p:txBody>
      </p:sp>
      <p:sp>
        <p:nvSpPr>
          <p:cNvPr id="7" name="Rectangle 6"/>
          <p:cNvSpPr/>
          <p:nvPr/>
        </p:nvSpPr>
        <p:spPr>
          <a:xfrm>
            <a:off x="3444048" y="2452944"/>
            <a:ext cx="4149149" cy="523220"/>
          </a:xfrm>
          <a:prstGeom prst="rect">
            <a:avLst/>
          </a:prstGeom>
        </p:spPr>
        <p:txBody>
          <a:bodyPr wrap="none">
            <a:spAutoFit/>
          </a:bodyPr>
          <a:lstStyle/>
          <a:p>
            <a:r>
              <a:rPr lang="en-US" sz="2800" b="1" dirty="0">
                <a:solidFill>
                  <a:srgbClr val="FF0000"/>
                </a:solidFill>
              </a:rPr>
              <a:t>DHA and PEO DHMS/LPDH</a:t>
            </a: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288157"/>
            <a:ext cx="4001060" cy="3468986"/>
          </a:xfrm>
          <a:prstGeom prst="rect">
            <a:avLst/>
          </a:prstGeom>
        </p:spPr>
      </p:pic>
      <p:pic>
        <p:nvPicPr>
          <p:cNvPr id="9"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98106" y="2981423"/>
            <a:ext cx="1467055" cy="1467055"/>
          </a:xfrm>
        </p:spPr>
      </p:pic>
      <p:graphicFrame>
        <p:nvGraphicFramePr>
          <p:cNvPr id="10" name="Diagram 9"/>
          <p:cNvGraphicFramePr>
            <a:graphicFrameLocks noChangeAspect="1"/>
          </p:cNvGraphicFramePr>
          <p:nvPr>
            <p:extLst>
              <p:ext uri="{D42A27DB-BD31-4B8C-83A1-F6EECF244321}">
                <p14:modId xmlns:p14="http://schemas.microsoft.com/office/powerpoint/2010/main" val="1035009512"/>
              </p:ext>
            </p:extLst>
          </p:nvPr>
        </p:nvGraphicFramePr>
        <p:xfrm>
          <a:off x="151320" y="1681646"/>
          <a:ext cx="3108960" cy="34827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1057096" y="2268279"/>
            <a:ext cx="1297408" cy="861774"/>
          </a:xfrm>
          <a:prstGeom prst="rect">
            <a:avLst/>
          </a:prstGeom>
          <a:noFill/>
        </p:spPr>
        <p:txBody>
          <a:bodyPr wrap="square" rtlCol="0">
            <a:spAutoFit/>
          </a:bodyPr>
          <a:lstStyle/>
          <a:p>
            <a:pPr algn="ctr"/>
            <a:r>
              <a:rPr lang="en-US" b="1" dirty="0"/>
              <a:t>MHS</a:t>
            </a:r>
            <a:r>
              <a:rPr lang="en-US" sz="1600" b="1" dirty="0"/>
              <a:t> Business Practices</a:t>
            </a:r>
          </a:p>
        </p:txBody>
      </p:sp>
      <p:sp>
        <p:nvSpPr>
          <p:cNvPr id="12" name="TextBox 11"/>
          <p:cNvSpPr txBox="1">
            <a:spLocks noChangeAspect="1"/>
          </p:cNvSpPr>
          <p:nvPr/>
        </p:nvSpPr>
        <p:spPr>
          <a:xfrm>
            <a:off x="332495" y="3617481"/>
            <a:ext cx="1466908" cy="923330"/>
          </a:xfrm>
          <a:prstGeom prst="rect">
            <a:avLst/>
          </a:prstGeom>
          <a:noFill/>
        </p:spPr>
        <p:txBody>
          <a:bodyPr wrap="square" rtlCol="0">
            <a:spAutoFit/>
          </a:bodyPr>
          <a:lstStyle/>
          <a:p>
            <a:pPr algn="ctr"/>
            <a:r>
              <a:rPr lang="en-US" b="1" dirty="0"/>
              <a:t>Information Management Functional</a:t>
            </a:r>
          </a:p>
        </p:txBody>
      </p:sp>
      <p:sp>
        <p:nvSpPr>
          <p:cNvPr id="13" name="TextBox 12"/>
          <p:cNvSpPr txBox="1"/>
          <p:nvPr/>
        </p:nvSpPr>
        <p:spPr>
          <a:xfrm>
            <a:off x="1762606" y="3412156"/>
            <a:ext cx="1410511" cy="923330"/>
          </a:xfrm>
          <a:prstGeom prst="rect">
            <a:avLst/>
          </a:prstGeom>
          <a:noFill/>
        </p:spPr>
        <p:txBody>
          <a:bodyPr wrap="square" rtlCol="0">
            <a:spAutoFit/>
          </a:bodyPr>
          <a:lstStyle/>
          <a:p>
            <a:pPr algn="ctr"/>
            <a:r>
              <a:rPr lang="en-US" b="1" dirty="0"/>
              <a:t>MHS GENESIS Technical</a:t>
            </a:r>
          </a:p>
        </p:txBody>
      </p:sp>
      <p:sp>
        <p:nvSpPr>
          <p:cNvPr id="14" name="Rectangle 13"/>
          <p:cNvSpPr/>
          <p:nvPr/>
        </p:nvSpPr>
        <p:spPr>
          <a:xfrm>
            <a:off x="919904" y="4985371"/>
            <a:ext cx="7595428" cy="1323439"/>
          </a:xfrm>
          <a:prstGeom prst="rect">
            <a:avLst/>
          </a:prstGeom>
        </p:spPr>
        <p:txBody>
          <a:bodyPr wrap="square">
            <a:spAutoFit/>
          </a:bodyPr>
          <a:lstStyle/>
          <a:p>
            <a:r>
              <a:rPr lang="en-US" sz="2000" dirty="0"/>
              <a:t>Access to the LPHD Experts is needed, so DQ personnel can understand how MHS GENESIS Works, the new vocabulary, and how to proactively translate that into a new/modern Data Quality Program that supports the enterprise. </a:t>
            </a:r>
          </a:p>
        </p:txBody>
      </p:sp>
      <p:sp>
        <p:nvSpPr>
          <p:cNvPr id="15" name="Rectangle 14"/>
          <p:cNvSpPr/>
          <p:nvPr/>
        </p:nvSpPr>
        <p:spPr>
          <a:xfrm>
            <a:off x="919904" y="1029209"/>
            <a:ext cx="7325034" cy="830997"/>
          </a:xfrm>
          <a:prstGeom prst="rect">
            <a:avLst/>
          </a:prstGeom>
        </p:spPr>
        <p:txBody>
          <a:bodyPr wrap="square">
            <a:spAutoFit/>
          </a:bodyPr>
          <a:lstStyle/>
          <a:p>
            <a:r>
              <a:rPr lang="en-US" sz="2400" dirty="0">
                <a:solidFill>
                  <a:prstClr val="black"/>
                </a:solidFill>
              </a:rPr>
              <a:t>Bottom Line:  MHS GENESIS is expected to improve enterprise data quality </a:t>
            </a:r>
          </a:p>
        </p:txBody>
      </p:sp>
    </p:spTree>
    <p:extLst>
      <p:ext uri="{BB962C8B-B14F-4D97-AF65-F5344CB8AC3E}">
        <p14:creationId xmlns:p14="http://schemas.microsoft.com/office/powerpoint/2010/main" val="4208918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5181600" cy="557088"/>
          </a:xfrm>
        </p:spPr>
        <p:txBody>
          <a:bodyPr/>
          <a:lstStyle/>
          <a:p>
            <a:pPr eaLnBrk="0" hangingPunct="0"/>
            <a:r>
              <a:rPr lang="en-US" dirty="0"/>
              <a:t>Summary  </a:t>
            </a:r>
          </a:p>
        </p:txBody>
      </p:sp>
      <p:sp>
        <p:nvSpPr>
          <p:cNvPr id="5" name="Content Placeholder 4"/>
          <p:cNvSpPr>
            <a:spLocks noGrp="1"/>
          </p:cNvSpPr>
          <p:nvPr>
            <p:ph idx="1"/>
          </p:nvPr>
        </p:nvSpPr>
        <p:spPr>
          <a:xfrm>
            <a:off x="353568" y="1299555"/>
            <a:ext cx="8318816" cy="4068806"/>
          </a:xfrm>
          <a:prstGeom prst="rect">
            <a:avLst/>
          </a:prstGeom>
        </p:spPr>
        <p:txBody>
          <a:bodyPr wrap="square">
            <a:spAutoFit/>
          </a:bodyPr>
          <a:lstStyle/>
          <a:p>
            <a:pPr>
              <a:spcBef>
                <a:spcPts val="0"/>
              </a:spcBef>
              <a:defRPr/>
            </a:pPr>
            <a:r>
              <a:rPr lang="en-US" altLang="en-US" sz="2800" dirty="0" smtClean="0"/>
              <a:t>Background </a:t>
            </a:r>
            <a:endParaRPr lang="en-US" altLang="en-US" sz="2800" dirty="0"/>
          </a:p>
          <a:p>
            <a:pPr>
              <a:spcBef>
                <a:spcPts val="0"/>
              </a:spcBef>
              <a:defRPr/>
            </a:pPr>
            <a:r>
              <a:rPr lang="en-US" altLang="en-US" sz="2800" dirty="0"/>
              <a:t>Data Quality Lifecycle</a:t>
            </a:r>
          </a:p>
          <a:p>
            <a:pPr>
              <a:spcBef>
                <a:spcPts val="0"/>
              </a:spcBef>
              <a:defRPr/>
            </a:pPr>
            <a:r>
              <a:rPr lang="en-US" altLang="en-US" sz="2800" dirty="0"/>
              <a:t>MHS Data Quality Infrastructure/Resources </a:t>
            </a:r>
          </a:p>
          <a:p>
            <a:pPr lvl="1">
              <a:spcBef>
                <a:spcPts val="0"/>
              </a:spcBef>
              <a:defRPr/>
            </a:pPr>
            <a:r>
              <a:rPr lang="en-US" altLang="en-US" dirty="0"/>
              <a:t>Data Quality Management Control Program</a:t>
            </a:r>
          </a:p>
          <a:p>
            <a:pPr lvl="1">
              <a:spcBef>
                <a:spcPts val="0"/>
              </a:spcBef>
              <a:defRPr/>
            </a:pPr>
            <a:r>
              <a:rPr lang="en-US" dirty="0"/>
              <a:t>Reference Code and Synchronization Work Group</a:t>
            </a:r>
          </a:p>
          <a:p>
            <a:pPr>
              <a:spcBef>
                <a:spcPts val="0"/>
              </a:spcBef>
              <a:defRPr/>
            </a:pPr>
            <a:r>
              <a:rPr lang="en-US" altLang="en-US" sz="2800" dirty="0" smtClean="0"/>
              <a:t>MHS GENESIS Data Quality Example</a:t>
            </a:r>
          </a:p>
          <a:p>
            <a:pPr>
              <a:spcBef>
                <a:spcPts val="0"/>
              </a:spcBef>
              <a:defRPr/>
            </a:pPr>
            <a:r>
              <a:rPr lang="en-US" altLang="en-US" sz="2800" dirty="0" smtClean="0"/>
              <a:t>Data </a:t>
            </a:r>
            <a:r>
              <a:rPr lang="en-US" altLang="en-US" sz="2800" dirty="0"/>
              <a:t>Quality Common Operating Picture </a:t>
            </a:r>
          </a:p>
          <a:p>
            <a:pPr>
              <a:spcBef>
                <a:spcPts val="0"/>
              </a:spcBef>
              <a:defRPr/>
            </a:pPr>
            <a:r>
              <a:rPr lang="en-US" altLang="en-US" sz="2800" dirty="0"/>
              <a:t>Challenges</a:t>
            </a:r>
          </a:p>
          <a:p>
            <a:pPr>
              <a:spcBef>
                <a:spcPts val="0"/>
              </a:spcBef>
              <a:defRPr/>
            </a:pPr>
            <a:r>
              <a:rPr lang="en-US" altLang="en-US" sz="2800" dirty="0"/>
              <a:t>Next Steps</a:t>
            </a:r>
          </a:p>
          <a:p>
            <a:pPr>
              <a:spcBef>
                <a:spcPts val="0"/>
              </a:spcBef>
              <a:defRPr/>
            </a:pPr>
            <a:r>
              <a:rPr lang="en-US" altLang="en-US" sz="2800" dirty="0"/>
              <a:t>Summary</a:t>
            </a:r>
          </a:p>
        </p:txBody>
      </p:sp>
      <p:sp>
        <p:nvSpPr>
          <p:cNvPr id="6"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2244148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hangingPunct="0"/>
            <a:r>
              <a:rPr lang="en-US" dirty="0"/>
              <a:t>Questions?  </a:t>
            </a:r>
          </a:p>
        </p:txBody>
      </p:sp>
      <p:sp>
        <p:nvSpPr>
          <p:cNvPr id="3" name="Content Placeholder 2"/>
          <p:cNvSpPr>
            <a:spLocks noGrp="1"/>
          </p:cNvSpPr>
          <p:nvPr>
            <p:ph idx="1"/>
          </p:nvPr>
        </p:nvSpPr>
        <p:spPr>
          <a:xfrm>
            <a:off x="1016877" y="1295400"/>
            <a:ext cx="8229600" cy="4525963"/>
          </a:xfrm>
        </p:spPr>
        <p:txBody>
          <a:bodyPr>
            <a:normAutofit/>
          </a:bodyPr>
          <a:lstStyle/>
          <a:p>
            <a:pPr marL="0" indent="0">
              <a:buNone/>
            </a:pPr>
            <a:endParaRPr lang="en-US" dirty="0"/>
          </a:p>
          <a:p>
            <a:pPr marL="0" indent="0">
              <a:buNone/>
            </a:pPr>
            <a:r>
              <a:rPr lang="en-US" sz="2400" b="1" dirty="0"/>
              <a:t>Nancy Orvis</a:t>
            </a:r>
          </a:p>
          <a:p>
            <a:pPr marL="0" indent="0">
              <a:spcBef>
                <a:spcPts val="0"/>
              </a:spcBef>
              <a:buNone/>
            </a:pPr>
            <a:r>
              <a:rPr lang="en-US" b="0" dirty="0"/>
              <a:t>Chief Business Architecture, Health Standards &amp; Interoperability</a:t>
            </a:r>
          </a:p>
          <a:p>
            <a:pPr marL="0" indent="0">
              <a:spcBef>
                <a:spcPts val="0"/>
              </a:spcBef>
              <a:buNone/>
            </a:pPr>
            <a:r>
              <a:rPr lang="en-US" b="0" dirty="0"/>
              <a:t>Office of Information Management </a:t>
            </a:r>
            <a:br>
              <a:rPr lang="en-US" b="0" dirty="0"/>
            </a:br>
            <a:r>
              <a:rPr lang="en-US" b="0" dirty="0"/>
              <a:t>Defense Health Agency DHHQ, Falls Church, VA</a:t>
            </a:r>
            <a:br>
              <a:rPr lang="en-US" b="0" dirty="0"/>
            </a:br>
            <a:r>
              <a:rPr lang="en-US" b="0" dirty="0"/>
              <a:t>nancy.j.orvis.civ@mail.mil </a:t>
            </a:r>
          </a:p>
          <a:p>
            <a:pPr marL="0" indent="0">
              <a:buNone/>
            </a:pPr>
            <a:endParaRPr lang="en-US" dirty="0"/>
          </a:p>
          <a:p>
            <a:pPr marL="0" indent="0">
              <a:buNone/>
            </a:pPr>
            <a:r>
              <a:rPr lang="en-US" b="0" dirty="0"/>
              <a:t>Thanks to the MHS DQ Management Program, Mr. Bob Moss and DQ Team, Dr Steve Toney and the </a:t>
            </a:r>
            <a:r>
              <a:rPr lang="en-US" b="0" dirty="0" smtClean="0"/>
              <a:t>RCTSWG</a:t>
            </a:r>
            <a:r>
              <a:rPr lang="en-US" b="0" dirty="0"/>
              <a:t>, and all those in the Data WSC</a:t>
            </a: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2966320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idx="1"/>
          </p:nvPr>
        </p:nvSpPr>
        <p:spPr>
          <a:xfrm>
            <a:off x="228600" y="3127375"/>
            <a:ext cx="8403025" cy="1063625"/>
          </a:xfrm>
        </p:spPr>
        <p:txBody>
          <a:bodyPr/>
          <a:lstStyle/>
          <a:p>
            <a:pPr marL="0" indent="0" algn="ctr">
              <a:buNone/>
            </a:pPr>
            <a:r>
              <a:rPr lang="en-US" sz="3600" dirty="0"/>
              <a:t>Backup Slides</a:t>
            </a:r>
          </a:p>
        </p:txBody>
      </p:sp>
      <p:sp>
        <p:nvSpPr>
          <p:cNvPr id="6" name="Slide Number Placeholder 3"/>
          <p:cNvSpPr txBox="1">
            <a:spLocks/>
          </p:cNvSpPr>
          <p:nvPr/>
        </p:nvSpPr>
        <p:spPr>
          <a:xfrm>
            <a:off x="8077200"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2982B3FC-1CAF-4292-AF53-DD37E7130B9E}" type="slidenum">
              <a:rPr lang="en-US" smtClean="0">
                <a:solidFill>
                  <a:prstClr val="black">
                    <a:tint val="75000"/>
                  </a:prstClr>
                </a:solidFill>
              </a:rPr>
              <a:pPr/>
              <a:t>45</a:t>
            </a:fld>
            <a:endParaRPr lang="en-US" dirty="0">
              <a:solidFill>
                <a:prstClr val="black">
                  <a:tint val="75000"/>
                </a:prstClr>
              </a:solidFill>
            </a:endParaRPr>
          </a:p>
        </p:txBody>
      </p:sp>
    </p:spTree>
    <p:extLst>
      <p:ext uri="{BB962C8B-B14F-4D97-AF65-F5344CB8AC3E}">
        <p14:creationId xmlns:p14="http://schemas.microsoft.com/office/powerpoint/2010/main" val="938248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hangingPunct="0"/>
            <a:r>
              <a:rPr lang="en-US" dirty="0"/>
              <a:t>Acronyms</a:t>
            </a:r>
          </a:p>
        </p:txBody>
      </p:sp>
      <p:sp>
        <p:nvSpPr>
          <p:cNvPr id="8" name="Content Placeholder 2">
            <a:extLst>
              <a:ext uri="{FF2B5EF4-FFF2-40B4-BE49-F238E27FC236}">
                <a16:creationId xmlns="" xmlns:a16="http://schemas.microsoft.com/office/drawing/2014/main" id="{C5DF4571-D75E-4AE0-93E5-73343F8BEB28}"/>
              </a:ext>
            </a:extLst>
          </p:cNvPr>
          <p:cNvSpPr txBox="1">
            <a:spLocks/>
          </p:cNvSpPr>
          <p:nvPr/>
        </p:nvSpPr>
        <p:spPr>
          <a:xfrm>
            <a:off x="457200" y="1304366"/>
            <a:ext cx="8229600" cy="48217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383838"/>
                </a:solidFill>
                <a:effectLst/>
                <a:uLnTx/>
                <a:uFillTx/>
              </a:rPr>
              <a:t>CAPER</a:t>
            </a:r>
            <a:r>
              <a:rPr kumimoji="0" lang="en-US" altLang="en-US" sz="1800" b="0" i="0" u="none" strike="noStrike" kern="1200" cap="none" spc="0" normalizeH="0" baseline="0" noProof="0" dirty="0">
                <a:ln>
                  <a:noFill/>
                </a:ln>
                <a:solidFill>
                  <a:srgbClr val="383838"/>
                </a:solidFill>
                <a:effectLst/>
                <a:uLnTx/>
                <a:uFillTx/>
              </a:rPr>
              <a:t> is </a:t>
            </a:r>
            <a:r>
              <a:rPr kumimoji="0" lang="en-US" sz="1800" b="0" i="0" u="none" strike="noStrike" kern="1200" cap="none" spc="0" normalizeH="0" baseline="0" noProof="0" dirty="0">
                <a:ln>
                  <a:noFill/>
                </a:ln>
                <a:solidFill>
                  <a:srgbClr val="383838"/>
                </a:solidFill>
                <a:effectLst/>
                <a:uLnTx/>
                <a:uFillTx/>
              </a:rPr>
              <a:t>Comprehensive Ambulatory/Professional Encounter Record </a:t>
            </a:r>
            <a:endParaRPr kumimoji="0" lang="en-US" altLang="en-US" sz="1800" b="0" i="0" u="none" strike="noStrike" kern="1200" cap="none" spc="0" normalizeH="0" baseline="0" noProof="0" dirty="0">
              <a:ln>
                <a:noFill/>
              </a:ln>
              <a:solidFill>
                <a:srgbClr val="383838"/>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u="none" strike="noStrike" kern="1200" cap="none" spc="0" normalizeH="0" baseline="0" noProof="0" dirty="0" smtClean="0">
                <a:ln>
                  <a:noFill/>
                </a:ln>
                <a:solidFill>
                  <a:srgbClr val="383838"/>
                </a:solidFill>
                <a:effectLst/>
                <a:uLnTx/>
                <a:uFillTx/>
              </a:rPr>
              <a:t>CCE</a:t>
            </a:r>
            <a:r>
              <a:rPr kumimoji="0" lang="en-US" sz="1800" b="0" i="0" u="none" strike="noStrike" kern="1200" cap="none" spc="0" normalizeH="0" baseline="0" noProof="0" dirty="0" smtClean="0">
                <a:ln>
                  <a:noFill/>
                </a:ln>
                <a:solidFill>
                  <a:srgbClr val="383838"/>
                </a:solidFill>
                <a:effectLst/>
                <a:uLnTx/>
                <a:uFillTx/>
              </a:rPr>
              <a:t> </a:t>
            </a:r>
            <a:r>
              <a:rPr kumimoji="0" lang="en-US" sz="1800" b="0" i="0" u="none" strike="noStrike" kern="1200" cap="none" spc="0" normalizeH="0" baseline="0" noProof="0" dirty="0">
                <a:ln>
                  <a:noFill/>
                </a:ln>
                <a:solidFill>
                  <a:srgbClr val="383838"/>
                </a:solidFill>
                <a:effectLst/>
                <a:uLnTx/>
                <a:uFillTx/>
              </a:rPr>
              <a:t>is Coding and Compliance </a:t>
            </a:r>
            <a:r>
              <a:rPr kumimoji="0" lang="en-US" sz="1800" b="0" i="0" u="none" strike="noStrike" kern="1200" cap="none" spc="0" normalizeH="0" baseline="0" noProof="0" dirty="0" smtClean="0">
                <a:ln>
                  <a:noFill/>
                </a:ln>
                <a:solidFill>
                  <a:srgbClr val="383838"/>
                </a:solidFill>
                <a:effectLst/>
                <a:uLnTx/>
                <a:uFillTx/>
              </a:rPr>
              <a:t>Editor</a:t>
            </a:r>
          </a:p>
          <a:p>
            <a:pPr lvl="0" fontAlgn="auto">
              <a:spcAft>
                <a:spcPts val="0"/>
              </a:spcAft>
              <a:defRPr/>
            </a:pPr>
            <a:r>
              <a:rPr lang="en-US" sz="1800" b="1" dirty="0" smtClean="0">
                <a:solidFill>
                  <a:srgbClr val="383838"/>
                </a:solidFill>
              </a:rPr>
              <a:t>CDT </a:t>
            </a:r>
            <a:r>
              <a:rPr lang="en-US" sz="1800" dirty="0" smtClean="0">
                <a:solidFill>
                  <a:srgbClr val="383838"/>
                </a:solidFill>
              </a:rPr>
              <a:t>is </a:t>
            </a:r>
            <a:r>
              <a:rPr lang="en-US" sz="1800" dirty="0"/>
              <a:t>Code on Dental Procedures and Nomenclature </a:t>
            </a:r>
            <a:endParaRPr kumimoji="0" lang="en-US" sz="1800" i="0" u="none" strike="noStrike" kern="1200" cap="none" spc="0" normalizeH="0" baseline="0" noProof="0" dirty="0">
              <a:ln>
                <a:noFill/>
              </a:ln>
              <a:solidFill>
                <a:srgbClr val="383838"/>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83838"/>
                </a:solidFill>
                <a:effectLst/>
                <a:uLnTx/>
                <a:uFillTx/>
              </a:rPr>
              <a:t>CPT</a:t>
            </a:r>
            <a:r>
              <a:rPr kumimoji="0" lang="en-US" sz="1800" b="0" i="0" u="none" strike="noStrike" kern="1200" cap="none" spc="0" normalizeH="0" baseline="0" noProof="0" dirty="0">
                <a:ln>
                  <a:noFill/>
                </a:ln>
                <a:solidFill>
                  <a:srgbClr val="383838"/>
                </a:solidFill>
                <a:effectLst/>
                <a:uLnTx/>
                <a:uFillTx/>
              </a:rPr>
              <a:t> is Clinical Procedural Terminology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83838"/>
                </a:solidFill>
                <a:effectLst/>
                <a:uLnTx/>
                <a:uFillTx/>
              </a:rPr>
              <a:t>FHIM </a:t>
            </a:r>
            <a:r>
              <a:rPr kumimoji="0" lang="en-US" sz="1800" b="0" i="0" u="none" strike="noStrike" kern="1200" cap="none" spc="0" normalizeH="0" baseline="0" noProof="0" dirty="0">
                <a:ln>
                  <a:noFill/>
                </a:ln>
                <a:solidFill>
                  <a:srgbClr val="383838"/>
                </a:solidFill>
                <a:effectLst/>
                <a:uLnTx/>
                <a:uFillTx/>
              </a:rPr>
              <a:t>is Federal Health Information Model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383838"/>
                </a:solidFill>
                <a:effectLst/>
                <a:uLnTx/>
                <a:uFillTx/>
              </a:rPr>
              <a:t>HIPAA</a:t>
            </a:r>
            <a:r>
              <a:rPr kumimoji="0" lang="en-US" sz="1800" b="1" i="0" u="none" strike="noStrike" kern="1200" cap="none" spc="0" normalizeH="0" noProof="0" dirty="0" smtClean="0">
                <a:ln>
                  <a:noFill/>
                </a:ln>
                <a:solidFill>
                  <a:srgbClr val="383838"/>
                </a:solidFill>
                <a:effectLst/>
                <a:uLnTx/>
                <a:uFillTx/>
              </a:rPr>
              <a:t> PSCs – </a:t>
            </a:r>
            <a:r>
              <a:rPr kumimoji="0" lang="en-US" sz="1800" i="0" u="none" strike="noStrike" kern="1200" cap="none" spc="0" normalizeH="0" noProof="0" dirty="0" smtClean="0">
                <a:ln>
                  <a:noFill/>
                </a:ln>
                <a:solidFill>
                  <a:srgbClr val="383838"/>
                </a:solidFill>
                <a:effectLst/>
                <a:uLnTx/>
                <a:uFillTx/>
              </a:rPr>
              <a:t>Health Insurance Portability and Accountability Act Provider Taxonomy Codes and Provider Specialty Codes  </a:t>
            </a:r>
            <a:r>
              <a:rPr kumimoji="0" lang="en-US" sz="1800" b="1" i="0" u="none" strike="noStrike" kern="1200" cap="none" spc="0" normalizeH="0" noProof="0" dirty="0" smtClean="0">
                <a:ln>
                  <a:noFill/>
                </a:ln>
                <a:solidFill>
                  <a:srgbClr val="383838"/>
                </a:solidFill>
                <a:effectLst/>
                <a:uLnTx/>
                <a:uFillTx/>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383838"/>
                </a:solidFill>
                <a:effectLst/>
                <a:uLnTx/>
                <a:uFillTx/>
              </a:rPr>
              <a:t>ICD-10</a:t>
            </a:r>
            <a:r>
              <a:rPr kumimoji="0" lang="en-US" sz="1800" b="1" i="0" u="none" strike="noStrike" kern="1200" cap="none" spc="0" normalizeH="0" noProof="0" dirty="0" smtClean="0">
                <a:ln>
                  <a:noFill/>
                </a:ln>
                <a:solidFill>
                  <a:srgbClr val="383838"/>
                </a:solidFill>
                <a:effectLst/>
                <a:uLnTx/>
                <a:uFillTx/>
              </a:rPr>
              <a:t> </a:t>
            </a:r>
            <a:r>
              <a:rPr kumimoji="0" lang="en-US" sz="1800" i="0" u="none" strike="noStrike" kern="1200" cap="none" spc="0" normalizeH="0" noProof="0" dirty="0" smtClean="0">
                <a:ln>
                  <a:noFill/>
                </a:ln>
                <a:solidFill>
                  <a:srgbClr val="383838"/>
                </a:solidFill>
                <a:effectLst/>
                <a:uLnTx/>
                <a:uFillTx/>
              </a:rPr>
              <a:t>is  International Classification of Diseases, 10</a:t>
            </a:r>
            <a:r>
              <a:rPr kumimoji="0" lang="en-US" sz="1800" i="0" u="none" strike="noStrike" kern="1200" cap="none" spc="0" normalizeH="0" baseline="30000" noProof="0" dirty="0" smtClean="0">
                <a:ln>
                  <a:noFill/>
                </a:ln>
                <a:solidFill>
                  <a:srgbClr val="383838"/>
                </a:solidFill>
                <a:effectLst/>
                <a:uLnTx/>
                <a:uFillTx/>
              </a:rPr>
              <a:t>th</a:t>
            </a:r>
            <a:r>
              <a:rPr kumimoji="0" lang="en-US" sz="1800" i="0" u="none" strike="noStrike" kern="1200" cap="none" spc="0" normalizeH="0" noProof="0" dirty="0" smtClean="0">
                <a:ln>
                  <a:noFill/>
                </a:ln>
                <a:solidFill>
                  <a:srgbClr val="383838"/>
                </a:solidFill>
                <a:effectLst/>
                <a:uLnTx/>
                <a:uFillTx/>
              </a:rPr>
              <a:t> Edition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383838"/>
                </a:solidFill>
                <a:effectLst/>
                <a:uLnTx/>
                <a:uFillTx/>
              </a:rPr>
              <a:t>JLV </a:t>
            </a:r>
            <a:r>
              <a:rPr kumimoji="0" lang="en-US" sz="1800" b="0" i="0" u="none" strike="noStrike" kern="1200" cap="none" spc="0" normalizeH="0" baseline="0" noProof="0" dirty="0">
                <a:ln>
                  <a:noFill/>
                </a:ln>
                <a:solidFill>
                  <a:srgbClr val="383838"/>
                </a:solidFill>
                <a:effectLst/>
                <a:uLnTx/>
                <a:uFillTx/>
              </a:rPr>
              <a:t>is Joint Legacy Viewer</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383838"/>
                </a:solidFill>
                <a:effectLst/>
                <a:uLnTx/>
                <a:uFillTx/>
              </a:rPr>
              <a:t>MEPRS </a:t>
            </a:r>
            <a:r>
              <a:rPr kumimoji="0" lang="en-US" altLang="en-US" sz="1800" b="0" i="0" u="none" strike="noStrike" kern="1200" cap="none" spc="0" normalizeH="0" baseline="0" noProof="0" dirty="0">
                <a:ln>
                  <a:noFill/>
                </a:ln>
                <a:solidFill>
                  <a:srgbClr val="383838"/>
                </a:solidFill>
                <a:effectLst/>
                <a:uLnTx/>
                <a:uFillTx/>
              </a:rPr>
              <a:t>is Medical Expense &amp; Performance Reporting System </a:t>
            </a:r>
          </a:p>
          <a:p>
            <a:pPr lvl="0" fontAlgn="auto">
              <a:spcAft>
                <a:spcPts val="0"/>
              </a:spcAft>
              <a:defRPr/>
            </a:pPr>
            <a:r>
              <a:rPr lang="en-US" sz="1800" b="1" dirty="0" smtClean="0"/>
              <a:t>MS-DRG</a:t>
            </a:r>
            <a:r>
              <a:rPr lang="en-US" sz="1800" dirty="0" smtClean="0"/>
              <a:t> is Medicare </a:t>
            </a:r>
            <a:r>
              <a:rPr lang="en-US" sz="1800" dirty="0"/>
              <a:t>Severity-Diagnosis Related Group </a:t>
            </a:r>
            <a:endParaRPr lang="en-US" sz="1800" dirty="0" smtClean="0"/>
          </a:p>
          <a:p>
            <a:pPr lvl="0" fontAlgn="auto">
              <a:spcAft>
                <a:spcPts val="0"/>
              </a:spcAft>
              <a:defRPr/>
            </a:pPr>
            <a:r>
              <a:rPr kumimoji="0" lang="en-US" sz="1800" b="1" i="0" u="none" strike="noStrike" kern="1200" cap="none" spc="0" normalizeH="0" baseline="0" noProof="0" dirty="0" smtClean="0">
                <a:ln>
                  <a:noFill/>
                </a:ln>
                <a:solidFill>
                  <a:srgbClr val="383838"/>
                </a:solidFill>
                <a:effectLst/>
                <a:uLnTx/>
                <a:uFillTx/>
              </a:rPr>
              <a:t>PATCAT </a:t>
            </a:r>
            <a:r>
              <a:rPr kumimoji="0" lang="en-US" sz="1800" i="0" u="none" strike="noStrike" kern="1200" cap="none" spc="0" normalizeH="0" baseline="0" noProof="0" dirty="0" smtClean="0">
                <a:ln>
                  <a:noFill/>
                </a:ln>
                <a:solidFill>
                  <a:srgbClr val="383838"/>
                </a:solidFill>
                <a:effectLst/>
                <a:uLnTx/>
                <a:uFillTx/>
              </a:rPr>
              <a:t>is Patient Category Codes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383838"/>
                </a:solidFill>
                <a:effectLst/>
                <a:uLnTx/>
                <a:uFillTx/>
              </a:rPr>
              <a:t>PAMPI</a:t>
            </a:r>
            <a:r>
              <a:rPr kumimoji="0" lang="en-US" sz="1800" b="0" i="0" u="none" strike="noStrike" kern="1200" cap="none" spc="0" normalizeH="0" baseline="0" noProof="0" dirty="0" smtClean="0">
                <a:ln>
                  <a:noFill/>
                </a:ln>
                <a:solidFill>
                  <a:srgbClr val="383838"/>
                </a:solidFill>
                <a:effectLst/>
                <a:uLnTx/>
                <a:uFillTx/>
              </a:rPr>
              <a:t> </a:t>
            </a:r>
            <a:r>
              <a:rPr kumimoji="0" lang="en-US" sz="1800" b="0" i="0" u="none" strike="noStrike" kern="1200" cap="none" spc="0" normalizeH="0" baseline="0" noProof="0" dirty="0">
                <a:ln>
                  <a:noFill/>
                </a:ln>
                <a:solidFill>
                  <a:srgbClr val="383838"/>
                </a:solidFill>
                <a:effectLst/>
                <a:uLnTx/>
                <a:uFillTx/>
              </a:rPr>
              <a:t>is Problems, Allergies, Medications, Procedures and </a:t>
            </a:r>
            <a:r>
              <a:rPr kumimoji="0" lang="en-US" sz="1800" b="0" i="0" u="none" strike="noStrike" kern="1200" cap="none" spc="0" normalizeH="0" baseline="0" noProof="0" dirty="0" smtClean="0">
                <a:ln>
                  <a:noFill/>
                </a:ln>
                <a:solidFill>
                  <a:srgbClr val="383838"/>
                </a:solidFill>
                <a:effectLst/>
                <a:uLnTx/>
                <a:uFillTx/>
              </a:rPr>
              <a:t>Immunizations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1800" b="1" i="0" u="none" strike="noStrike" kern="1200" cap="none" spc="0" normalizeH="0" baseline="0" noProof="0" dirty="0" smtClean="0">
                <a:ln>
                  <a:noFill/>
                </a:ln>
                <a:solidFill>
                  <a:srgbClr val="383838"/>
                </a:solidFill>
                <a:effectLst/>
                <a:uLnTx/>
                <a:uFillTx/>
              </a:rPr>
              <a:t>RBRVS – Resource</a:t>
            </a:r>
            <a:r>
              <a:rPr kumimoji="0" lang="en-US" altLang="en-US" sz="1800" b="1" i="0" u="none" strike="noStrike" kern="1200" cap="none" spc="0" normalizeH="0" noProof="0" dirty="0" smtClean="0">
                <a:ln>
                  <a:noFill/>
                </a:ln>
                <a:solidFill>
                  <a:srgbClr val="383838"/>
                </a:solidFill>
                <a:effectLst/>
                <a:uLnTx/>
                <a:uFillTx/>
              </a:rPr>
              <a:t> Based Relative Value Scale weights</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1800" b="1" i="0" u="none" strike="noStrike" kern="1200" cap="none" spc="0" normalizeH="0" baseline="0" noProof="0" dirty="0" smtClean="0">
                <a:ln>
                  <a:noFill/>
                </a:ln>
                <a:solidFill>
                  <a:srgbClr val="383838"/>
                </a:solidFill>
                <a:effectLst/>
                <a:uLnTx/>
                <a:uFillTx/>
              </a:rPr>
              <a:t>SIDR</a:t>
            </a:r>
            <a:r>
              <a:rPr kumimoji="0" lang="en-US" altLang="en-US" sz="1800" b="0" i="0" u="none" strike="noStrike" kern="1200" cap="none" spc="0" normalizeH="0" baseline="0" noProof="0" dirty="0" smtClean="0">
                <a:ln>
                  <a:noFill/>
                </a:ln>
                <a:solidFill>
                  <a:srgbClr val="383838"/>
                </a:solidFill>
                <a:effectLst/>
                <a:uLnTx/>
                <a:uFillTx/>
              </a:rPr>
              <a:t> </a:t>
            </a:r>
            <a:r>
              <a:rPr kumimoji="0" lang="en-US" altLang="en-US" sz="1800" b="0" i="0" u="none" strike="noStrike" kern="1200" cap="none" spc="0" normalizeH="0" baseline="0" noProof="0" dirty="0">
                <a:ln>
                  <a:noFill/>
                </a:ln>
                <a:solidFill>
                  <a:srgbClr val="383838"/>
                </a:solidFill>
                <a:effectLst/>
                <a:uLnTx/>
                <a:uFillTx/>
              </a:rPr>
              <a:t>is Standard Inpatient Data Record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83838"/>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83838"/>
              </a:solidFill>
              <a:effectLst/>
              <a:uLnTx/>
              <a:uFillTx/>
            </a:endParaRPr>
          </a:p>
        </p:txBody>
      </p:sp>
      <p:sp>
        <p:nvSpPr>
          <p:cNvPr id="5"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1772382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72840" y="4724400"/>
            <a:ext cx="4937760" cy="1143000"/>
          </a:xfrm>
        </p:spPr>
        <p:txBody>
          <a:bodyPr/>
          <a:lstStyle/>
          <a:p>
            <a:pPr eaLnBrk="1" hangingPunct="1">
              <a:spcBef>
                <a:spcPct val="0"/>
              </a:spcBef>
              <a:defRPr/>
            </a:pPr>
            <a:r>
              <a:rPr lang="en-US" altLang="en-US" b="0" dirty="0" smtClean="0">
                <a:solidFill>
                  <a:schemeClr val="accent6">
                    <a:lumMod val="10000"/>
                  </a:schemeClr>
                </a:solidFill>
                <a:cs typeface="Arial" panose="020B0604020202020204" pitchFamily="34" charset="0"/>
              </a:rPr>
              <a:t>Mr. Drew Brown</a:t>
            </a:r>
          </a:p>
          <a:p>
            <a:pPr eaLnBrk="1" hangingPunct="1">
              <a:spcBef>
                <a:spcPct val="0"/>
              </a:spcBef>
              <a:defRPr/>
            </a:pPr>
            <a:r>
              <a:rPr lang="en-US" altLang="en-US" b="0" dirty="0" smtClean="0">
                <a:solidFill>
                  <a:schemeClr val="accent6">
                    <a:lumMod val="10000"/>
                  </a:schemeClr>
                </a:solidFill>
                <a:cs typeface="Arial" panose="020B0604020202020204" pitchFamily="34" charset="0"/>
              </a:rPr>
              <a:t>Product Support Manager</a:t>
            </a:r>
          </a:p>
          <a:p>
            <a:pPr eaLnBrk="1" hangingPunct="1">
              <a:spcBef>
                <a:spcPct val="0"/>
              </a:spcBef>
              <a:defRPr/>
            </a:pPr>
            <a:r>
              <a:rPr lang="en-US" altLang="en-US" b="0" dirty="0" smtClean="0">
                <a:solidFill>
                  <a:schemeClr val="accent6">
                    <a:lumMod val="10000"/>
                  </a:schemeClr>
                </a:solidFill>
                <a:cs typeface="Arial" panose="020B0604020202020204" pitchFamily="34" charset="0"/>
              </a:rPr>
              <a:t>DHMSM ILS</a:t>
            </a:r>
            <a:endParaRPr lang="en-US" altLang="en-US" b="0" dirty="0">
              <a:solidFill>
                <a:schemeClr val="accent6">
                  <a:lumMod val="10000"/>
                </a:schemeClr>
              </a:solidFill>
              <a:cs typeface="Arial" panose="020B0604020202020204" pitchFamily="34" charset="0"/>
            </a:endParaRPr>
          </a:p>
          <a:p>
            <a:endParaRPr lang="en-US" b="0" dirty="0"/>
          </a:p>
        </p:txBody>
      </p:sp>
      <p:sp>
        <p:nvSpPr>
          <p:cNvPr id="3" name="Text Placeholder 2"/>
          <p:cNvSpPr>
            <a:spLocks noGrp="1"/>
          </p:cNvSpPr>
          <p:nvPr>
            <p:ph type="body" sz="quarter" idx="10"/>
          </p:nvPr>
        </p:nvSpPr>
        <p:spPr>
          <a:xfrm>
            <a:off x="3352800" y="3429000"/>
            <a:ext cx="5410200" cy="838154"/>
          </a:xfrm>
        </p:spPr>
        <p:txBody>
          <a:bodyPr/>
          <a:lstStyle/>
          <a:p>
            <a:r>
              <a:rPr lang="en-US" sz="2800" dirty="0" smtClean="0">
                <a:solidFill>
                  <a:schemeClr val="tx2"/>
                </a:solidFill>
              </a:rPr>
              <a:t>MHS GENESIS Reporting</a:t>
            </a:r>
            <a:endParaRPr lang="en-US" sz="2800" dirty="0"/>
          </a:p>
        </p:txBody>
      </p:sp>
      <p:sp>
        <p:nvSpPr>
          <p:cNvPr id="4" name="Slide Number Placeholder 3"/>
          <p:cNvSpPr>
            <a:spLocks noGrp="1"/>
          </p:cNvSpPr>
          <p:nvPr>
            <p:ph type="sldNum" sz="quarter" idx="4294967295"/>
          </p:nvPr>
        </p:nvSpPr>
        <p:spPr>
          <a:xfrm>
            <a:off x="8077200" y="6545263"/>
            <a:ext cx="762000" cy="282575"/>
          </a:xfrm>
          <a:prstGeom prst="rect">
            <a:avLst/>
          </a:prstGeom>
        </p:spPr>
        <p:txBody>
          <a:bodyPr/>
          <a:lstStyle/>
          <a:p>
            <a:pPr algn="r"/>
            <a:fld id="{2982B3FC-1CAF-4292-AF53-DD37E7130B9E}" type="slidenum">
              <a:rPr lang="en-US" sz="1200" smtClean="0">
                <a:solidFill>
                  <a:prstClr val="black">
                    <a:tint val="75000"/>
                  </a:prstClr>
                </a:solidFill>
              </a:rPr>
              <a:pPr algn="r"/>
              <a:t>47</a:t>
            </a:fld>
            <a:endParaRPr lang="en-US" sz="1200" dirty="0">
              <a:solidFill>
                <a:prstClr val="black">
                  <a:tint val="75000"/>
                </a:prstClr>
              </a:solidFill>
            </a:endParaRPr>
          </a:p>
        </p:txBody>
      </p:sp>
    </p:spTree>
    <p:extLst>
      <p:ext uri="{BB962C8B-B14F-4D97-AF65-F5344CB8AC3E}">
        <p14:creationId xmlns:p14="http://schemas.microsoft.com/office/powerpoint/2010/main" val="695574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700"/>
            <a:ext cx="7488620" cy="914400"/>
          </a:xfrm>
        </p:spPr>
        <p:txBody>
          <a:bodyPr>
            <a:normAutofit/>
          </a:bodyPr>
          <a:lstStyle/>
          <a:p>
            <a:r>
              <a:rPr lang="en-US" dirty="0"/>
              <a:t>DHMSM Reporting Overview</a:t>
            </a:r>
            <a:br>
              <a:rPr lang="en-US" dirty="0"/>
            </a:br>
            <a:r>
              <a:rPr lang="en-US" sz="2400" b="0" dirty="0"/>
              <a:t>Standard/Gap Reports</a:t>
            </a:r>
            <a:endParaRPr lang="en-US" sz="2000" dirty="0"/>
          </a:p>
        </p:txBody>
      </p:sp>
      <p:sp>
        <p:nvSpPr>
          <p:cNvPr id="4" name="Slide Number Placeholder 3"/>
          <p:cNvSpPr>
            <a:spLocks noGrp="1"/>
          </p:cNvSpPr>
          <p:nvPr>
            <p:ph type="sldNum" sz="quarter" idx="4"/>
          </p:nvPr>
        </p:nvSpPr>
        <p:spPr>
          <a:xfrm>
            <a:off x="8077200" y="6545263"/>
            <a:ext cx="762000" cy="282575"/>
          </a:xfrm>
        </p:spPr>
        <p:txBody>
          <a:bodyPr/>
          <a:lstStyle/>
          <a:p>
            <a:fld id="{2982B3FC-1CAF-4292-AF53-DD37E7130B9E}" type="slidenum">
              <a:rPr lang="en-US" smtClean="0">
                <a:solidFill>
                  <a:prstClr val="black">
                    <a:tint val="75000"/>
                  </a:prstClr>
                </a:solidFill>
              </a:rPr>
              <a:pPr/>
              <a:t>48</a:t>
            </a:fld>
            <a:endParaRPr lang="en-US" dirty="0">
              <a:solidFill>
                <a:prstClr val="black">
                  <a:tint val="75000"/>
                </a:prstClr>
              </a:solidFill>
            </a:endParaRPr>
          </a:p>
        </p:txBody>
      </p:sp>
      <p:sp>
        <p:nvSpPr>
          <p:cNvPr id="5" name="Content Placeholder 3"/>
          <p:cNvSpPr>
            <a:spLocks noGrp="1"/>
          </p:cNvSpPr>
          <p:nvPr>
            <p:ph idx="1"/>
          </p:nvPr>
        </p:nvSpPr>
        <p:spPr>
          <a:xfrm>
            <a:off x="457200" y="1295400"/>
            <a:ext cx="8403025" cy="5146895"/>
          </a:xfrm>
        </p:spPr>
        <p:txBody>
          <a:bodyPr/>
          <a:lstStyle/>
          <a:p>
            <a:pPr marL="285750" indent="-285750">
              <a:spcBef>
                <a:spcPts val="300"/>
              </a:spcBef>
              <a:spcAft>
                <a:spcPts val="300"/>
              </a:spcAft>
            </a:pPr>
            <a:r>
              <a:rPr lang="en-US" sz="2000" b="0" dirty="0"/>
              <a:t>178 reports were approved by the FAC for </a:t>
            </a:r>
            <a:r>
              <a:rPr lang="en-US" sz="2000" b="0" dirty="0" smtClean="0"/>
              <a:t>Fairchild which included 173 standard reports and 5 gap reports</a:t>
            </a:r>
          </a:p>
          <a:p>
            <a:pPr marL="0" indent="0">
              <a:spcBef>
                <a:spcPts val="300"/>
              </a:spcBef>
              <a:spcAft>
                <a:spcPts val="300"/>
              </a:spcAft>
              <a:buNone/>
            </a:pPr>
            <a:endParaRPr lang="en-US" sz="2000" b="0" dirty="0" smtClean="0"/>
          </a:p>
          <a:p>
            <a:pPr marL="285750" indent="-285750">
              <a:spcBef>
                <a:spcPts val="300"/>
              </a:spcBef>
              <a:spcAft>
                <a:spcPts val="300"/>
              </a:spcAft>
            </a:pPr>
            <a:r>
              <a:rPr lang="en-US" sz="2000" b="0" dirty="0" smtClean="0"/>
              <a:t>341 reports were approved by the FAC for Oak Harbor, Bremerton and Madigan which includes 323 standard reports and 18 gap reports</a:t>
            </a:r>
          </a:p>
          <a:p>
            <a:pPr marL="631825" lvl="1" indent="-285750">
              <a:spcBef>
                <a:spcPts val="300"/>
              </a:spcBef>
              <a:spcAft>
                <a:spcPts val="300"/>
              </a:spcAft>
            </a:pPr>
            <a:r>
              <a:rPr lang="en-US" sz="1800" dirty="0" smtClean="0"/>
              <a:t>Once the reports are published, all IOC sites will have 519 reports which can be viewed based on the user’s role</a:t>
            </a:r>
          </a:p>
          <a:p>
            <a:pPr marL="346075" lvl="1" indent="0">
              <a:spcBef>
                <a:spcPts val="300"/>
              </a:spcBef>
              <a:spcAft>
                <a:spcPts val="300"/>
              </a:spcAft>
              <a:buNone/>
            </a:pPr>
            <a:endParaRPr lang="en-US" sz="1800" b="0" dirty="0" smtClean="0"/>
          </a:p>
          <a:p>
            <a:pPr marL="285750" indent="-285750">
              <a:spcBef>
                <a:spcPts val="300"/>
              </a:spcBef>
              <a:spcAft>
                <a:spcPts val="300"/>
              </a:spcAft>
            </a:pPr>
            <a:r>
              <a:rPr lang="en-US" sz="2000" b="0" dirty="0" smtClean="0"/>
              <a:t>Following the Go-Live of Madigan, DHMSM PMO will review the Cerner catalog and determine what additional reports from the catalog will be published for the enterprise</a:t>
            </a:r>
          </a:p>
          <a:p>
            <a:pPr marL="631825" lvl="1" indent="-285750">
              <a:spcBef>
                <a:spcPts val="300"/>
              </a:spcBef>
              <a:spcAft>
                <a:spcPts val="300"/>
              </a:spcAft>
            </a:pPr>
            <a:r>
              <a:rPr lang="en-US" sz="1800" dirty="0" smtClean="0"/>
              <a:t>The Cerner catalog currently has 1100 standard reports </a:t>
            </a:r>
            <a:endParaRPr lang="en-US" sz="1800" b="0" dirty="0" smtClean="0"/>
          </a:p>
        </p:txBody>
      </p:sp>
    </p:spTree>
    <p:extLst>
      <p:ext uri="{BB962C8B-B14F-4D97-AF65-F5344CB8AC3E}">
        <p14:creationId xmlns:p14="http://schemas.microsoft.com/office/powerpoint/2010/main" val="3774556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438400"/>
            <a:ext cx="7772400" cy="1470025"/>
          </a:xfrm>
        </p:spPr>
        <p:txBody>
          <a:bodyPr/>
          <a:lstStyle/>
          <a:p>
            <a:pPr algn="ctr"/>
            <a:r>
              <a:rPr lang="en-US" dirty="0" smtClean="0"/>
              <a:t>Reporting Capabilities</a:t>
            </a:r>
            <a:br>
              <a:rPr lang="en-US" dirty="0" smtClean="0"/>
            </a:br>
            <a:r>
              <a:rPr lang="en-US" b="0" dirty="0" smtClean="0"/>
              <a:t>Carl Ohrberg (Cerner)</a:t>
            </a:r>
            <a:endParaRPr lang="en-US" b="0" dirty="0"/>
          </a:p>
        </p:txBody>
      </p:sp>
      <p:sp>
        <p:nvSpPr>
          <p:cNvPr id="4"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5"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49</a:t>
            </a:fld>
            <a:endParaRPr lang="en-US" sz="1200" dirty="0">
              <a:solidFill>
                <a:prstClr val="black">
                  <a:tint val="75000"/>
                </a:prstClr>
              </a:solidFill>
            </a:endParaRPr>
          </a:p>
        </p:txBody>
      </p:sp>
    </p:spTree>
    <p:extLst>
      <p:ext uri="{BB962C8B-B14F-4D97-AF65-F5344CB8AC3E}">
        <p14:creationId xmlns:p14="http://schemas.microsoft.com/office/powerpoint/2010/main" val="334261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r>
              <a:rPr lang="en-US" altLang="en-US" dirty="0" smtClean="0">
                <a:latin typeface="Calibri" panose="020F0502020204030204" pitchFamily="34" charset="0"/>
              </a:rPr>
              <a:t>Learning Health System</a:t>
            </a:r>
          </a:p>
        </p:txBody>
      </p:sp>
      <p:sp>
        <p:nvSpPr>
          <p:cNvPr id="9219" name="Content Placeholder 4"/>
          <p:cNvSpPr>
            <a:spLocks noGrp="1"/>
          </p:cNvSpPr>
          <p:nvPr>
            <p:ph idx="1"/>
          </p:nvPr>
        </p:nvSpPr>
        <p:spPr>
          <a:xfrm>
            <a:off x="457200" y="1600200"/>
            <a:ext cx="8229600" cy="3687763"/>
          </a:xfrm>
        </p:spPr>
        <p:txBody>
          <a:bodyPr anchor="ctr"/>
          <a:lstStyle/>
          <a:p>
            <a:pPr marL="0" indent="0">
              <a:buFont typeface="Lucida Sans Unicode" panose="020B0602030504020204" pitchFamily="34" charset="0"/>
              <a:buNone/>
            </a:pPr>
            <a:r>
              <a:rPr lang="en-US" altLang="en-US" dirty="0" smtClean="0">
                <a:cs typeface="Arial" panose="020B0604020202020204" pitchFamily="34" charset="0"/>
              </a:rPr>
              <a:t>Characterized by a number of core attributes. Particularly important is a consistent emphasis on a </a:t>
            </a:r>
            <a:r>
              <a:rPr lang="en-US" altLang="en-US" u="sng" dirty="0" smtClean="0">
                <a:solidFill>
                  <a:schemeClr val="accent2">
                    <a:lumMod val="50000"/>
                  </a:schemeClr>
                </a:solidFill>
                <a:cs typeface="Arial" panose="020B0604020202020204" pitchFamily="34" charset="0"/>
              </a:rPr>
              <a:t>collaborative approach </a:t>
            </a:r>
            <a:r>
              <a:rPr lang="en-US" altLang="en-US" dirty="0" smtClean="0">
                <a:cs typeface="Arial" panose="020B0604020202020204" pitchFamily="34" charset="0"/>
              </a:rPr>
              <a:t>that </a:t>
            </a:r>
            <a:r>
              <a:rPr lang="en-US" altLang="en-US" u="sng" dirty="0" smtClean="0">
                <a:solidFill>
                  <a:schemeClr val="accent2">
                    <a:lumMod val="50000"/>
                  </a:schemeClr>
                </a:solidFill>
                <a:cs typeface="Arial" panose="020B0604020202020204" pitchFamily="34" charset="0"/>
              </a:rPr>
              <a:t>shares data and insights </a:t>
            </a:r>
            <a:r>
              <a:rPr lang="en-US" altLang="en-US" dirty="0" smtClean="0">
                <a:cs typeface="Arial" panose="020B0604020202020204" pitchFamily="34" charset="0"/>
              </a:rPr>
              <a:t>across boundaries to </a:t>
            </a:r>
            <a:r>
              <a:rPr lang="en-US" altLang="en-US" u="sng" dirty="0" smtClean="0">
                <a:solidFill>
                  <a:schemeClr val="accent2">
                    <a:lumMod val="50000"/>
                  </a:schemeClr>
                </a:solidFill>
                <a:cs typeface="Arial" panose="020B0604020202020204" pitchFamily="34" charset="0"/>
              </a:rPr>
              <a:t>drive better, more efficient </a:t>
            </a:r>
            <a:r>
              <a:rPr lang="en-US" altLang="en-US" dirty="0" smtClean="0">
                <a:cs typeface="Arial" panose="020B0604020202020204" pitchFamily="34" charset="0"/>
              </a:rPr>
              <a:t>medical practice and patient care.</a:t>
            </a:r>
          </a:p>
        </p:txBody>
      </p:sp>
      <p:sp>
        <p:nvSpPr>
          <p:cNvPr id="9221" name="Slide Number Placeholder 2"/>
          <p:cNvSpPr>
            <a:spLocks noGrp="1"/>
          </p:cNvSpPr>
          <p:nvPr>
            <p:ph type="sldNum" sz="quarter" idx="4294967295"/>
          </p:nvPr>
        </p:nvSpPr>
        <p:spPr bwMode="auto">
          <a:xfrm>
            <a:off x="7848600" y="6477000"/>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019B01C-C432-43C1-87CD-E1E173B92C28}" type="slidenum">
              <a:rPr lang="en-US" altLang="en-US" sz="1200">
                <a:solidFill>
                  <a:srgbClr val="898989"/>
                </a:solidFill>
                <a:latin typeface="Calibri" panose="020F0502020204030204" pitchFamily="34" charset="0"/>
              </a:rPr>
              <a:pPr>
                <a:spcBef>
                  <a:spcPct val="0"/>
                </a:spcBef>
                <a:buFontTx/>
                <a:buNone/>
              </a:pPr>
              <a:t>5</a:t>
            </a:fld>
            <a:endParaRPr lang="en-US" alt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6558164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571500" y="1280160"/>
            <a:ext cx="7886700" cy="4528969"/>
          </a:xfrm>
        </p:spPr>
        <p:txBody>
          <a:bodyPr/>
          <a:lstStyle/>
          <a:p>
            <a:pPr marL="0" indent="0">
              <a:buNone/>
            </a:pPr>
            <a:endParaRPr lang="en-US" b="0" dirty="0"/>
          </a:p>
          <a:p>
            <a:r>
              <a:rPr lang="en-US" sz="2400" b="0" dirty="0"/>
              <a:t>Reporting Solutions</a:t>
            </a:r>
          </a:p>
          <a:p>
            <a:pPr marL="0" indent="0">
              <a:buNone/>
            </a:pPr>
            <a:endParaRPr lang="en-US" sz="2400" b="0" dirty="0"/>
          </a:p>
          <a:p>
            <a:r>
              <a:rPr lang="en-US" sz="2400" b="0" dirty="0"/>
              <a:t>Operational Reporting</a:t>
            </a:r>
          </a:p>
          <a:p>
            <a:pPr marL="0" indent="0">
              <a:buNone/>
            </a:pPr>
            <a:endParaRPr lang="en-US" sz="2400" b="0" dirty="0"/>
          </a:p>
          <a:p>
            <a:endParaRPr lang="en-US" sz="2400" b="0" dirty="0"/>
          </a:p>
        </p:txBody>
      </p:sp>
      <p:sp>
        <p:nvSpPr>
          <p:cNvPr id="4"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5"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50</a:t>
            </a:fld>
            <a:endParaRPr lang="en-US" sz="1200" dirty="0">
              <a:solidFill>
                <a:prstClr val="black">
                  <a:tint val="75000"/>
                </a:prstClr>
              </a:solidFill>
            </a:endParaRPr>
          </a:p>
        </p:txBody>
      </p:sp>
    </p:spTree>
    <p:extLst>
      <p:ext uri="{BB962C8B-B14F-4D97-AF65-F5344CB8AC3E}">
        <p14:creationId xmlns:p14="http://schemas.microsoft.com/office/powerpoint/2010/main" val="36049124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Solutions</a:t>
            </a:r>
          </a:p>
        </p:txBody>
      </p:sp>
      <p:sp>
        <p:nvSpPr>
          <p:cNvPr id="3" name="Content Placeholder 2"/>
          <p:cNvSpPr>
            <a:spLocks noGrp="1"/>
          </p:cNvSpPr>
          <p:nvPr>
            <p:ph idx="1"/>
          </p:nvPr>
        </p:nvSpPr>
        <p:spPr>
          <a:xfrm>
            <a:off x="233877" y="1190007"/>
            <a:ext cx="8345170" cy="5288280"/>
          </a:xfrm>
        </p:spPr>
        <p:txBody>
          <a:bodyPr>
            <a:normAutofit fontScale="92500" lnSpcReduction="20000"/>
          </a:bodyPr>
          <a:lstStyle/>
          <a:p>
            <a:r>
              <a:rPr lang="en-US" sz="2400" b="1" dirty="0"/>
              <a:t>Operational Reporting </a:t>
            </a:r>
          </a:p>
          <a:p>
            <a:pPr lvl="1">
              <a:buFont typeface="Courier New" panose="02070309020205020404" pitchFamily="49" charset="0"/>
              <a:buChar char="o"/>
            </a:pPr>
            <a:r>
              <a:rPr lang="en-US" sz="2200" dirty="0"/>
              <a:t>Real-time reporting </a:t>
            </a:r>
          </a:p>
          <a:p>
            <a:pPr lvl="1">
              <a:buFont typeface="Courier New" panose="02070309020205020404" pitchFamily="49" charset="0"/>
              <a:buChar char="o"/>
            </a:pPr>
            <a:r>
              <a:rPr lang="en-US" sz="2200" dirty="0"/>
              <a:t>Available from Reporting Portal </a:t>
            </a:r>
          </a:p>
          <a:p>
            <a:r>
              <a:rPr lang="en-US" sz="2400" b="1" dirty="0"/>
              <a:t>Enterprise Data Warehouse Reporting</a:t>
            </a:r>
            <a:endParaRPr lang="en-US" sz="2400" dirty="0"/>
          </a:p>
          <a:p>
            <a:pPr lvl="1">
              <a:buFont typeface="Courier New" panose="02070309020205020404" pitchFamily="49" charset="0"/>
              <a:buChar char="o"/>
            </a:pPr>
            <a:r>
              <a:rPr lang="en-US" sz="2200" dirty="0"/>
              <a:t>Copy/Extract of Cerner Millennium</a:t>
            </a:r>
          </a:p>
          <a:p>
            <a:pPr lvl="1">
              <a:buFont typeface="Courier New" panose="02070309020205020404" pitchFamily="49" charset="0"/>
              <a:buChar char="o"/>
            </a:pPr>
            <a:r>
              <a:rPr lang="en-US" sz="2200" dirty="0"/>
              <a:t>24 hour lag</a:t>
            </a:r>
          </a:p>
          <a:p>
            <a:pPr lvl="1">
              <a:buFont typeface="Courier New" panose="02070309020205020404" pitchFamily="49" charset="0"/>
              <a:buChar char="o"/>
            </a:pPr>
            <a:r>
              <a:rPr lang="en-US" sz="2200" dirty="0"/>
              <a:t>Available from Reporting Portal for viewing</a:t>
            </a:r>
          </a:p>
          <a:p>
            <a:pPr lvl="1">
              <a:buFont typeface="Courier New" panose="02070309020205020404" pitchFamily="49" charset="0"/>
              <a:buChar char="o"/>
            </a:pPr>
            <a:r>
              <a:rPr lang="en-US" sz="2200" dirty="0"/>
              <a:t>Report designed in Business Objects</a:t>
            </a:r>
          </a:p>
          <a:p>
            <a:r>
              <a:rPr lang="en-US" sz="2400" b="1" dirty="0"/>
              <a:t>Quality Reporting</a:t>
            </a:r>
          </a:p>
          <a:p>
            <a:pPr lvl="1">
              <a:buFont typeface="Courier New" panose="02070309020205020404" pitchFamily="49" charset="0"/>
              <a:buChar char="o"/>
            </a:pPr>
            <a:r>
              <a:rPr lang="en-US" sz="2200" dirty="0" err="1"/>
              <a:t>eMeasures</a:t>
            </a:r>
            <a:r>
              <a:rPr lang="en-US" sz="2200" dirty="0"/>
              <a:t> 2017 </a:t>
            </a:r>
          </a:p>
          <a:p>
            <a:pPr lvl="1">
              <a:buFont typeface="Courier New" panose="02070309020205020404" pitchFamily="49" charset="0"/>
              <a:buChar char="o"/>
            </a:pPr>
            <a:r>
              <a:rPr lang="en-US" sz="2200" dirty="0"/>
              <a:t>ORYX</a:t>
            </a:r>
          </a:p>
          <a:p>
            <a:pPr lvl="1">
              <a:buFont typeface="Courier New" panose="02070309020205020404" pitchFamily="49" charset="0"/>
              <a:buChar char="o"/>
            </a:pPr>
            <a:r>
              <a:rPr lang="en-US" sz="2200" dirty="0"/>
              <a:t>Available from Reporting Portal </a:t>
            </a:r>
          </a:p>
          <a:p>
            <a:r>
              <a:rPr lang="en-US" sz="2400" b="1" dirty="0"/>
              <a:t>Solution specific reporting</a:t>
            </a:r>
          </a:p>
          <a:p>
            <a:pPr lvl="1"/>
            <a:r>
              <a:rPr lang="en-US" sz="2200" dirty="0"/>
              <a:t>Imbedded into the clinical workflow</a:t>
            </a:r>
          </a:p>
          <a:p>
            <a:pPr lvl="1"/>
            <a:r>
              <a:rPr lang="en-US" sz="2200" dirty="0"/>
              <a:t>Available primarily in solution specific tools.</a:t>
            </a:r>
          </a:p>
          <a:p>
            <a:r>
              <a:rPr lang="en-US" sz="2400" b="1" dirty="0" err="1"/>
              <a:t>Healthe</a:t>
            </a:r>
            <a:r>
              <a:rPr lang="en-US" sz="2400" b="1" dirty="0"/>
              <a:t> EDW (Future 2018)</a:t>
            </a:r>
          </a:p>
        </p:txBody>
      </p:sp>
      <p:sp>
        <p:nvSpPr>
          <p:cNvPr id="4"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5"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51</a:t>
            </a:fld>
            <a:endParaRPr lang="en-US" sz="1200" dirty="0">
              <a:solidFill>
                <a:prstClr val="black">
                  <a:tint val="75000"/>
                </a:prstClr>
              </a:solidFill>
            </a:endParaRPr>
          </a:p>
        </p:txBody>
      </p:sp>
    </p:spTree>
    <p:extLst>
      <p:ext uri="{BB962C8B-B14F-4D97-AF65-F5344CB8AC3E}">
        <p14:creationId xmlns:p14="http://schemas.microsoft.com/office/powerpoint/2010/main" val="2374446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 Standard Reports</a:t>
            </a:r>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127587" y="1154833"/>
            <a:ext cx="8571719" cy="5346655"/>
          </a:xfrm>
          <a:prstGeom prst="rect">
            <a:avLst/>
          </a:prstGeom>
        </p:spPr>
      </p:pic>
      <p:sp>
        <p:nvSpPr>
          <p:cNvPr id="5" name="Slide Number Placeholder 3"/>
          <p:cNvSpPr>
            <a:spLocks noGrp="1"/>
          </p:cNvSpPr>
          <p:nvPr>
            <p:ph type="sldNum" sz="quarter" idx="4"/>
          </p:nvPr>
        </p:nvSpPr>
        <p:spPr>
          <a:xfrm>
            <a:off x="8153400" y="6545263"/>
            <a:ext cx="762000" cy="282575"/>
          </a:xfrm>
        </p:spPr>
        <p:txBody>
          <a:bodyPr/>
          <a:lstStyle/>
          <a:p>
            <a:fld id="{2982B3FC-1CAF-4292-AF53-DD37E7130B9E}"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4235700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74"/>
          <p:cNvSpPr/>
          <p:nvPr/>
        </p:nvSpPr>
        <p:spPr>
          <a:xfrm flipV="1">
            <a:off x="1572561" y="1543439"/>
            <a:ext cx="6635424" cy="2549061"/>
          </a:xfrm>
          <a:custGeom>
            <a:avLst/>
            <a:gdLst>
              <a:gd name="connsiteX0" fmla="*/ 5596473 w 8738007"/>
              <a:gd name="connsiteY0" fmla="*/ 2380128 h 2380128"/>
              <a:gd name="connsiteX1" fmla="*/ 8738007 w 8738007"/>
              <a:gd name="connsiteY1" fmla="*/ 2380128 h 2380128"/>
              <a:gd name="connsiteX2" fmla="*/ 8738007 w 8738007"/>
              <a:gd name="connsiteY2" fmla="*/ 0 h 2380128"/>
              <a:gd name="connsiteX3" fmla="*/ 0 w 8738007"/>
              <a:gd name="connsiteY3" fmla="*/ 0 h 2380128"/>
              <a:gd name="connsiteX4" fmla="*/ 12700 w 8738007"/>
              <a:gd name="connsiteY4" fmla="*/ 568011 h 2380128"/>
              <a:gd name="connsiteX5" fmla="*/ 5298925 w 8738007"/>
              <a:gd name="connsiteY5" fmla="*/ 2221314 h 2380128"/>
              <a:gd name="connsiteX6" fmla="*/ 5596473 w 8738007"/>
              <a:gd name="connsiteY6" fmla="*/ 2380128 h 238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8007" h="2380128">
                <a:moveTo>
                  <a:pt x="5596473" y="2380128"/>
                </a:moveTo>
                <a:lnTo>
                  <a:pt x="8738007" y="2380128"/>
                </a:lnTo>
                <a:lnTo>
                  <a:pt x="8738007" y="0"/>
                </a:lnTo>
                <a:lnTo>
                  <a:pt x="0" y="0"/>
                </a:lnTo>
                <a:lnTo>
                  <a:pt x="12700" y="568011"/>
                </a:lnTo>
                <a:cubicBezTo>
                  <a:pt x="965579" y="587485"/>
                  <a:pt x="2029246" y="496985"/>
                  <a:pt x="5298925" y="2221314"/>
                </a:cubicBezTo>
                <a:lnTo>
                  <a:pt x="5596473" y="2380128"/>
                </a:lnTo>
                <a:close/>
              </a:path>
            </a:pathLst>
          </a:custGeom>
          <a:gradFill>
            <a:gsLst>
              <a:gs pos="35000">
                <a:schemeClr val="accent2"/>
              </a:gs>
              <a:gs pos="68000">
                <a:schemeClr val="accent4"/>
              </a:gs>
              <a:gs pos="0">
                <a:schemeClr val="accent1"/>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437" tIns="34718" rIns="69437" bIns="34718" numCol="1" spcCol="0" rtlCol="0" fromWordArt="0" anchor="ctr" anchorCtr="0" forceAA="0" compatLnSpc="1">
            <a:prstTxWarp prst="textNoShape">
              <a:avLst/>
            </a:prstTxWarp>
            <a:noAutofit/>
          </a:bodyPr>
          <a:lstStyle/>
          <a:p>
            <a:pPr algn="ctr" defTabSz="685800">
              <a:defRPr/>
            </a:pPr>
            <a:endParaRPr lang="en-US" sz="2735" kern="0">
              <a:solidFill>
                <a:srgbClr val="FFFFFF"/>
              </a:solidFill>
              <a:latin typeface="Arial"/>
            </a:endParaRPr>
          </a:p>
        </p:txBody>
      </p:sp>
      <p:pic>
        <p:nvPicPr>
          <p:cNvPr id="76" name="Picture 75"/>
          <p:cNvPicPr>
            <a:picLocks noChangeAspect="1"/>
          </p:cNvPicPr>
          <p:nvPr/>
        </p:nvPicPr>
        <p:blipFill rotWithShape="1">
          <a:blip r:embed="rId3">
            <a:extLst>
              <a:ext uri="{28A0092B-C50C-407E-A947-70E740481C1C}">
                <a14:useLocalDpi xmlns:a14="http://schemas.microsoft.com/office/drawing/2010/main" val="0"/>
              </a:ext>
            </a:extLst>
          </a:blip>
          <a:srcRect l="-560" t="16388" r="-1860" b="52316"/>
          <a:stretch/>
        </p:blipFill>
        <p:spPr>
          <a:xfrm>
            <a:off x="1694906" y="1506732"/>
            <a:ext cx="4778597" cy="2536975"/>
          </a:xfrm>
          <a:prstGeom prst="rect">
            <a:avLst/>
          </a:prstGeom>
        </p:spPr>
      </p:pic>
      <p:sp>
        <p:nvSpPr>
          <p:cNvPr id="79" name="TextBox 78"/>
          <p:cNvSpPr txBox="1"/>
          <p:nvPr/>
        </p:nvSpPr>
        <p:spPr>
          <a:xfrm rot="16200000">
            <a:off x="-613700" y="2577459"/>
            <a:ext cx="2705844" cy="255904"/>
          </a:xfrm>
          <a:prstGeom prst="rect">
            <a:avLst/>
          </a:prstGeom>
          <a:noFill/>
        </p:spPr>
        <p:txBody>
          <a:bodyPr wrap="square" rtlCol="0">
            <a:spAutoFit/>
          </a:bodyPr>
          <a:lstStyle/>
          <a:p>
            <a:pPr algn="ctr" defTabSz="694381">
              <a:defRPr/>
            </a:pPr>
            <a:r>
              <a:rPr lang="en-US" sz="1063" kern="0" spc="203" dirty="0">
                <a:solidFill>
                  <a:srgbClr val="6A737B"/>
                </a:solidFill>
              </a:rPr>
              <a:t>SCALABILITY</a:t>
            </a:r>
          </a:p>
        </p:txBody>
      </p:sp>
      <p:sp>
        <p:nvSpPr>
          <p:cNvPr id="80" name="Rectangle 79"/>
          <p:cNvSpPr/>
          <p:nvPr/>
        </p:nvSpPr>
        <p:spPr>
          <a:xfrm>
            <a:off x="884164" y="1333755"/>
            <a:ext cx="8012218" cy="2725657"/>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latin typeface="Arial"/>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48918" t="37797" r="-1861" b="32413"/>
          <a:stretch/>
        </p:blipFill>
        <p:spPr>
          <a:xfrm rot="10800000">
            <a:off x="4961751" y="1166944"/>
            <a:ext cx="2988870" cy="2922090"/>
          </a:xfrm>
          <a:prstGeom prst="rect">
            <a:avLst/>
          </a:prstGeom>
        </p:spPr>
      </p:pic>
      <p:pic>
        <p:nvPicPr>
          <p:cNvPr id="96" name="Picture 129"/>
          <p:cNvPicPr>
            <a:picLocks noChangeAspect="1"/>
          </p:cNvPicPr>
          <p:nvPr/>
        </p:nvPicPr>
        <p:blipFill>
          <a:blip r:embed="rId4" cstate="print">
            <a:alphaModFix/>
            <a:extLst>
              <a:ext uri="{28A0092B-C50C-407E-A947-70E740481C1C}">
                <a14:useLocalDpi xmlns:a14="http://schemas.microsoft.com/office/drawing/2010/main"/>
              </a:ext>
            </a:extLst>
          </a:blip>
          <a:srcRect/>
          <a:stretch>
            <a:fillRect/>
          </a:stretch>
        </p:blipFill>
        <p:spPr bwMode="auto">
          <a:xfrm>
            <a:off x="7419210" y="3509606"/>
            <a:ext cx="693632" cy="61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38"/>
          <p:cNvPicPr>
            <a:picLocks noChangeAspect="1"/>
          </p:cNvPicPr>
          <p:nvPr/>
        </p:nvPicPr>
        <p:blipFill>
          <a:blip r:embed="rId5" cstate="print">
            <a:alphaModFix amt="60000"/>
            <a:extLst>
              <a:ext uri="{28A0092B-C50C-407E-A947-70E740481C1C}">
                <a14:useLocalDpi xmlns:a14="http://schemas.microsoft.com/office/drawing/2010/main"/>
              </a:ext>
            </a:extLst>
          </a:blip>
          <a:srcRect/>
          <a:stretch>
            <a:fillRect/>
          </a:stretch>
        </p:blipFill>
        <p:spPr bwMode="auto">
          <a:xfrm>
            <a:off x="1537225" y="3226863"/>
            <a:ext cx="1036056" cy="89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3879" y="3263552"/>
            <a:ext cx="1529097" cy="832340"/>
          </a:xfrm>
          <a:prstGeom prst="rect">
            <a:avLst/>
          </a:prstGeom>
        </p:spPr>
      </p:pic>
      <p:pic>
        <p:nvPicPr>
          <p:cNvPr id="102" name="Picture 3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38838" y="3226863"/>
            <a:ext cx="1036056" cy="89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p:cNvPicPr>
            <a:picLocks noChangeAspect="1"/>
          </p:cNvPicPr>
          <p:nvPr/>
        </p:nvPicPr>
        <p:blipFill>
          <a:blip r:embed="rId7" cstate="print">
            <a:alphaModFix amt="46000"/>
            <a:extLst>
              <a:ext uri="{28A0092B-C50C-407E-A947-70E740481C1C}">
                <a14:useLocalDpi xmlns:a14="http://schemas.microsoft.com/office/drawing/2010/main" val="0"/>
              </a:ext>
            </a:extLst>
          </a:blip>
          <a:stretch>
            <a:fillRect/>
          </a:stretch>
        </p:blipFill>
        <p:spPr>
          <a:xfrm>
            <a:off x="994136" y="3783026"/>
            <a:ext cx="440847" cy="301467"/>
          </a:xfrm>
          <a:prstGeom prst="rect">
            <a:avLst/>
          </a:prstGeom>
        </p:spPr>
      </p:pic>
      <p:grpSp>
        <p:nvGrpSpPr>
          <p:cNvPr id="104" name="Group 103"/>
          <p:cNvGrpSpPr>
            <a:grpSpLocks noChangeAspect="1"/>
          </p:cNvGrpSpPr>
          <p:nvPr/>
        </p:nvGrpSpPr>
        <p:grpSpPr>
          <a:xfrm>
            <a:off x="7159178" y="3743319"/>
            <a:ext cx="270234" cy="361652"/>
            <a:chOff x="258925" y="2082977"/>
            <a:chExt cx="520263" cy="696262"/>
          </a:xfrm>
        </p:grpSpPr>
        <p:pic>
          <p:nvPicPr>
            <p:cNvPr id="105" name="Picture 1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177" y="2082977"/>
              <a:ext cx="269011" cy="696262"/>
            </a:xfrm>
            <a:prstGeom prst="rect">
              <a:avLst/>
            </a:prstGeom>
          </p:spPr>
        </p:pic>
        <p:pic>
          <p:nvPicPr>
            <p:cNvPr id="106" name="Picture 1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925" y="2144494"/>
              <a:ext cx="298425" cy="632965"/>
            </a:xfrm>
            <a:prstGeom prst="rect">
              <a:avLst/>
            </a:prstGeom>
          </p:spPr>
        </p:pic>
      </p:grpSp>
      <p:pic>
        <p:nvPicPr>
          <p:cNvPr id="107" name="Picture 106"/>
          <p:cNvPicPr>
            <a:picLocks noChangeAspect="1"/>
          </p:cNvPicPr>
          <p:nvPr/>
        </p:nvPicPr>
        <p:blipFill>
          <a:blip r:embed="rId10" cstate="print">
            <a:alphaModFix amt="20000"/>
            <a:extLst>
              <a:ext uri="{28A0092B-C50C-407E-A947-70E740481C1C}">
                <a14:useLocalDpi xmlns:a14="http://schemas.microsoft.com/office/drawing/2010/main" val="0"/>
              </a:ext>
            </a:extLst>
          </a:blip>
          <a:stretch>
            <a:fillRect/>
          </a:stretch>
        </p:blipFill>
        <p:spPr>
          <a:xfrm>
            <a:off x="7247023" y="3145227"/>
            <a:ext cx="364775" cy="364775"/>
          </a:xfrm>
          <a:prstGeom prst="rect">
            <a:avLst/>
          </a:prstGeom>
        </p:spPr>
      </p:pic>
      <p:pic>
        <p:nvPicPr>
          <p:cNvPr id="108" name="Picture 107"/>
          <p:cNvPicPr>
            <a:picLocks noChangeAspect="1"/>
          </p:cNvPicPr>
          <p:nvPr/>
        </p:nvPicPr>
        <p:blipFill>
          <a:blip r:embed="rId11" cstate="print">
            <a:alphaModFix amt="27000"/>
            <a:extLst>
              <a:ext uri="{28A0092B-C50C-407E-A947-70E740481C1C}">
                <a14:useLocalDpi xmlns:a14="http://schemas.microsoft.com/office/drawing/2010/main" val="0"/>
              </a:ext>
            </a:extLst>
          </a:blip>
          <a:stretch>
            <a:fillRect/>
          </a:stretch>
        </p:blipFill>
        <p:spPr>
          <a:xfrm>
            <a:off x="7000836" y="3622843"/>
            <a:ext cx="306927" cy="485513"/>
          </a:xfrm>
          <a:prstGeom prst="rect">
            <a:avLst/>
          </a:prstGeom>
        </p:spPr>
      </p:pic>
      <p:pic>
        <p:nvPicPr>
          <p:cNvPr id="109" name="Picture 108"/>
          <p:cNvPicPr>
            <a:picLocks noChangeAspect="1"/>
          </p:cNvPicPr>
          <p:nvPr/>
        </p:nvPicPr>
        <p:blipFill rotWithShape="1">
          <a:blip r:embed="rId12" cstate="print">
            <a:alphaModFix amt="30000"/>
            <a:extLst>
              <a:ext uri="{28A0092B-C50C-407E-A947-70E740481C1C}">
                <a14:useLocalDpi xmlns:a14="http://schemas.microsoft.com/office/drawing/2010/main" val="0"/>
              </a:ext>
            </a:extLst>
          </a:blip>
          <a:srcRect r="20120"/>
          <a:stretch/>
        </p:blipFill>
        <p:spPr>
          <a:xfrm>
            <a:off x="5119721" y="3501832"/>
            <a:ext cx="411630" cy="587471"/>
          </a:xfrm>
          <a:prstGeom prst="rect">
            <a:avLst/>
          </a:prstGeom>
        </p:spPr>
      </p:pic>
      <p:sp>
        <p:nvSpPr>
          <p:cNvPr id="112" name="Rectangle 72"/>
          <p:cNvSpPr/>
          <p:nvPr/>
        </p:nvSpPr>
        <p:spPr>
          <a:xfrm>
            <a:off x="1505542" y="3451312"/>
            <a:ext cx="520850" cy="452777"/>
          </a:xfrm>
          <a:custGeom>
            <a:avLst/>
            <a:gdLst>
              <a:gd name="connsiteX0" fmla="*/ 0 w 531474"/>
              <a:gd name="connsiteY0" fmla="*/ 0 h 543228"/>
              <a:gd name="connsiteX1" fmla="*/ 531474 w 531474"/>
              <a:gd name="connsiteY1" fmla="*/ 0 h 543228"/>
              <a:gd name="connsiteX2" fmla="*/ 531474 w 531474"/>
              <a:gd name="connsiteY2" fmla="*/ 543228 h 543228"/>
              <a:gd name="connsiteX3" fmla="*/ 0 w 531474"/>
              <a:gd name="connsiteY3" fmla="*/ 543228 h 543228"/>
              <a:gd name="connsiteX4" fmla="*/ 0 w 531474"/>
              <a:gd name="connsiteY4" fmla="*/ 0 h 543228"/>
              <a:gd name="connsiteX0" fmla="*/ 0 w 531474"/>
              <a:gd name="connsiteY0" fmla="*/ 0 h 543228"/>
              <a:gd name="connsiteX1" fmla="*/ 531474 w 531474"/>
              <a:gd name="connsiteY1" fmla="*/ 0 h 543228"/>
              <a:gd name="connsiteX2" fmla="*/ 531474 w 531474"/>
              <a:gd name="connsiteY2" fmla="*/ 543228 h 543228"/>
              <a:gd name="connsiteX3" fmla="*/ 0 w 531474"/>
              <a:gd name="connsiteY3" fmla="*/ 0 h 543228"/>
              <a:gd name="connsiteX0" fmla="*/ 0 w 531474"/>
              <a:gd name="connsiteY0" fmla="*/ 0 h 543228"/>
              <a:gd name="connsiteX1" fmla="*/ 303700 w 531474"/>
              <a:gd name="connsiteY1" fmla="*/ 6603 h 543228"/>
              <a:gd name="connsiteX2" fmla="*/ 531474 w 531474"/>
              <a:gd name="connsiteY2" fmla="*/ 543228 h 543228"/>
              <a:gd name="connsiteX3" fmla="*/ 0 w 531474"/>
              <a:gd name="connsiteY3" fmla="*/ 0 h 543228"/>
              <a:gd name="connsiteX0" fmla="*/ 0 w 617302"/>
              <a:gd name="connsiteY0" fmla="*/ 231075 h 536625"/>
              <a:gd name="connsiteX1" fmla="*/ 389528 w 617302"/>
              <a:gd name="connsiteY1" fmla="*/ 0 h 536625"/>
              <a:gd name="connsiteX2" fmla="*/ 617302 w 617302"/>
              <a:gd name="connsiteY2" fmla="*/ 536625 h 536625"/>
              <a:gd name="connsiteX3" fmla="*/ 0 w 617302"/>
              <a:gd name="connsiteY3" fmla="*/ 231075 h 536625"/>
            </a:gdLst>
            <a:ahLst/>
            <a:cxnLst>
              <a:cxn ang="0">
                <a:pos x="connsiteX0" y="connsiteY0"/>
              </a:cxn>
              <a:cxn ang="0">
                <a:pos x="connsiteX1" y="connsiteY1"/>
              </a:cxn>
              <a:cxn ang="0">
                <a:pos x="connsiteX2" y="connsiteY2"/>
              </a:cxn>
              <a:cxn ang="0">
                <a:pos x="connsiteX3" y="connsiteY3"/>
              </a:cxn>
            </a:cxnLst>
            <a:rect l="l" t="t" r="r" b="b"/>
            <a:pathLst>
              <a:path w="617302" h="536625">
                <a:moveTo>
                  <a:pt x="0" y="231075"/>
                </a:moveTo>
                <a:lnTo>
                  <a:pt x="389528" y="0"/>
                </a:lnTo>
                <a:lnTo>
                  <a:pt x="617302" y="536625"/>
                </a:lnTo>
                <a:lnTo>
                  <a:pt x="0" y="231075"/>
                </a:lnTo>
                <a:close/>
              </a:path>
            </a:pathLst>
          </a:custGeom>
          <a:gradFill>
            <a:gsLst>
              <a:gs pos="100000">
                <a:schemeClr val="accent1">
                  <a:lumMod val="5000"/>
                  <a:lumOff val="95000"/>
                </a:schemeClr>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prstTxWarp prst="textNoShape">
              <a:avLst/>
            </a:prstTxWarp>
            <a:noAutofit/>
          </a:bodyPr>
          <a:lstStyle/>
          <a:p>
            <a:pPr algn="ctr" defTabSz="685800">
              <a:defRPr/>
            </a:pPr>
            <a:endParaRPr lang="en-US" sz="3038" kern="0">
              <a:solidFill>
                <a:srgbClr val="FFFFFF"/>
              </a:solidFill>
              <a:latin typeface="Arial"/>
            </a:endParaRPr>
          </a:p>
        </p:txBody>
      </p:sp>
      <p:pic>
        <p:nvPicPr>
          <p:cNvPr id="114" name="Picture 113"/>
          <p:cNvPicPr>
            <a:picLocks noChangeAspect="1"/>
          </p:cNvPicPr>
          <p:nvPr/>
        </p:nvPicPr>
        <p:blipFill rotWithShape="1">
          <a:blip r:embed="rId13" cstate="print">
            <a:extLst>
              <a:ext uri="{28A0092B-C50C-407E-A947-70E740481C1C}">
                <a14:useLocalDpi xmlns:a14="http://schemas.microsoft.com/office/drawing/2010/main" val="0"/>
              </a:ext>
            </a:extLst>
          </a:blip>
          <a:srcRect l="-10780" t="-2783" r="-8910" b="22730"/>
          <a:stretch/>
        </p:blipFill>
        <p:spPr>
          <a:xfrm>
            <a:off x="1245552" y="3081361"/>
            <a:ext cx="601666" cy="600998"/>
          </a:xfrm>
          <a:prstGeom prst="ellipse">
            <a:avLst/>
          </a:prstGeom>
          <a:solidFill>
            <a:schemeClr val="bg1"/>
          </a:solidFill>
          <a:ln w="38100">
            <a:solidFill>
              <a:schemeClr val="accent5"/>
            </a:solidFill>
          </a:ln>
        </p:spPr>
      </p:pic>
      <p:sp>
        <p:nvSpPr>
          <p:cNvPr id="116" name="Rectangle 115"/>
          <p:cNvSpPr/>
          <p:nvPr/>
        </p:nvSpPr>
        <p:spPr>
          <a:xfrm>
            <a:off x="745886" y="4195298"/>
            <a:ext cx="1977128" cy="404085"/>
          </a:xfrm>
          <a:prstGeom prst="rect">
            <a:avLst/>
          </a:prstGeom>
        </p:spPr>
        <p:txBody>
          <a:bodyPr wrap="square">
            <a:spAutoFit/>
          </a:bodyPr>
          <a:lstStyle/>
          <a:p>
            <a:pPr algn="ctr" defTabSz="685800">
              <a:defRPr/>
            </a:pPr>
            <a:r>
              <a:rPr lang="en-US" sz="2026" kern="0" dirty="0">
                <a:solidFill>
                  <a:srgbClr val="6A737B"/>
                </a:solidFill>
              </a:rPr>
              <a:t>Department</a:t>
            </a:r>
          </a:p>
        </p:txBody>
      </p:sp>
      <p:sp>
        <p:nvSpPr>
          <p:cNvPr id="117" name="Rectangle 116"/>
          <p:cNvSpPr/>
          <p:nvPr/>
        </p:nvSpPr>
        <p:spPr>
          <a:xfrm>
            <a:off x="2842679" y="4201471"/>
            <a:ext cx="1977128" cy="404085"/>
          </a:xfrm>
          <a:prstGeom prst="rect">
            <a:avLst/>
          </a:prstGeom>
        </p:spPr>
        <p:txBody>
          <a:bodyPr wrap="square">
            <a:spAutoFit/>
          </a:bodyPr>
          <a:lstStyle/>
          <a:p>
            <a:pPr algn="ctr" defTabSz="685800">
              <a:defRPr/>
            </a:pPr>
            <a:r>
              <a:rPr lang="en-US" sz="2026" kern="0" dirty="0">
                <a:solidFill>
                  <a:srgbClr val="6A737B"/>
                </a:solidFill>
              </a:rPr>
              <a:t>Organization</a:t>
            </a:r>
          </a:p>
        </p:txBody>
      </p:sp>
      <p:sp>
        <p:nvSpPr>
          <p:cNvPr id="126" name="Rectangle 125"/>
          <p:cNvSpPr/>
          <p:nvPr/>
        </p:nvSpPr>
        <p:spPr>
          <a:xfrm>
            <a:off x="5120357" y="4201470"/>
            <a:ext cx="2993123" cy="404085"/>
          </a:xfrm>
          <a:prstGeom prst="rect">
            <a:avLst/>
          </a:prstGeom>
        </p:spPr>
        <p:txBody>
          <a:bodyPr wrap="square">
            <a:spAutoFit/>
          </a:bodyPr>
          <a:lstStyle/>
          <a:p>
            <a:pPr algn="ctr" defTabSz="685800">
              <a:defRPr/>
            </a:pPr>
            <a:r>
              <a:rPr lang="en-US" sz="2026" kern="0" dirty="0">
                <a:solidFill>
                  <a:srgbClr val="6A737B"/>
                </a:solidFill>
              </a:rPr>
              <a:t>Community</a:t>
            </a:r>
          </a:p>
        </p:txBody>
      </p:sp>
      <p:sp>
        <p:nvSpPr>
          <p:cNvPr id="131" name="Rectangle 130"/>
          <p:cNvSpPr/>
          <p:nvPr/>
        </p:nvSpPr>
        <p:spPr>
          <a:xfrm>
            <a:off x="738116" y="4514246"/>
            <a:ext cx="1977128" cy="923330"/>
          </a:xfrm>
          <a:prstGeom prst="rect">
            <a:avLst/>
          </a:prstGeom>
        </p:spPr>
        <p:txBody>
          <a:bodyPr wrap="square">
            <a:spAutoFit/>
          </a:bodyPr>
          <a:lstStyle/>
          <a:p>
            <a:pPr algn="ctr" defTabSz="685800">
              <a:defRPr/>
            </a:pPr>
            <a:r>
              <a:rPr lang="en-US" sz="1350" kern="0" dirty="0">
                <a:solidFill>
                  <a:srgbClr val="6A737B"/>
                </a:solidFill>
              </a:rPr>
              <a:t>Cerner data</a:t>
            </a:r>
          </a:p>
          <a:p>
            <a:pPr algn="ctr" defTabSz="685800">
              <a:defRPr/>
            </a:pPr>
            <a:endParaRPr lang="en-US" sz="1350" kern="0" dirty="0">
              <a:solidFill>
                <a:srgbClr val="6A737B"/>
              </a:solidFill>
            </a:endParaRPr>
          </a:p>
          <a:p>
            <a:pPr algn="ctr" defTabSz="685800">
              <a:defRPr/>
            </a:pPr>
            <a:r>
              <a:rPr lang="en-US" sz="1350" kern="0" dirty="0">
                <a:solidFill>
                  <a:srgbClr val="6A737B"/>
                </a:solidFill>
              </a:rPr>
              <a:t>Operational Reporting / Solution Reports</a:t>
            </a:r>
          </a:p>
        </p:txBody>
      </p:sp>
      <p:sp>
        <p:nvSpPr>
          <p:cNvPr id="132" name="Rectangle 131"/>
          <p:cNvSpPr/>
          <p:nvPr/>
        </p:nvSpPr>
        <p:spPr>
          <a:xfrm>
            <a:off x="2705015" y="4508077"/>
            <a:ext cx="2174843" cy="715581"/>
          </a:xfrm>
          <a:prstGeom prst="rect">
            <a:avLst/>
          </a:prstGeom>
        </p:spPr>
        <p:txBody>
          <a:bodyPr wrap="square">
            <a:spAutoFit/>
          </a:bodyPr>
          <a:lstStyle/>
          <a:p>
            <a:pPr algn="ctr" defTabSz="685800">
              <a:defRPr/>
            </a:pPr>
            <a:r>
              <a:rPr lang="en-US" sz="1350" kern="0" dirty="0">
                <a:solidFill>
                  <a:srgbClr val="6A737B"/>
                </a:solidFill>
              </a:rPr>
              <a:t>Enterprise data</a:t>
            </a:r>
          </a:p>
          <a:p>
            <a:pPr algn="ctr" defTabSz="685800">
              <a:defRPr/>
            </a:pPr>
            <a:endParaRPr lang="en-US" sz="1350" kern="0" dirty="0">
              <a:solidFill>
                <a:srgbClr val="6A737B"/>
              </a:solidFill>
            </a:endParaRPr>
          </a:p>
          <a:p>
            <a:pPr algn="ctr" defTabSz="685800">
              <a:defRPr/>
            </a:pPr>
            <a:r>
              <a:rPr lang="en-US" sz="1350" kern="0" dirty="0">
                <a:solidFill>
                  <a:srgbClr val="6A737B"/>
                </a:solidFill>
              </a:rPr>
              <a:t>EDW</a:t>
            </a:r>
          </a:p>
        </p:txBody>
      </p:sp>
      <p:sp>
        <p:nvSpPr>
          <p:cNvPr id="133" name="Rectangle 132"/>
          <p:cNvSpPr/>
          <p:nvPr/>
        </p:nvSpPr>
        <p:spPr>
          <a:xfrm>
            <a:off x="5512523" y="4508077"/>
            <a:ext cx="2174843" cy="923330"/>
          </a:xfrm>
          <a:prstGeom prst="rect">
            <a:avLst/>
          </a:prstGeom>
        </p:spPr>
        <p:txBody>
          <a:bodyPr wrap="square">
            <a:spAutoFit/>
          </a:bodyPr>
          <a:lstStyle/>
          <a:p>
            <a:pPr algn="ctr" defTabSz="685800">
              <a:defRPr/>
            </a:pPr>
            <a:r>
              <a:rPr lang="en-US" sz="1350" kern="0" dirty="0">
                <a:solidFill>
                  <a:srgbClr val="6A737B"/>
                </a:solidFill>
              </a:rPr>
              <a:t>External data</a:t>
            </a:r>
          </a:p>
          <a:p>
            <a:pPr algn="ctr" defTabSz="685800">
              <a:defRPr/>
            </a:pPr>
            <a:endParaRPr lang="en-US" sz="1350" kern="0" dirty="0">
              <a:solidFill>
                <a:srgbClr val="6A737B"/>
              </a:solidFill>
            </a:endParaRPr>
          </a:p>
          <a:p>
            <a:pPr algn="ctr" defTabSz="685800">
              <a:defRPr/>
            </a:pPr>
            <a:r>
              <a:rPr lang="en-US" sz="1350" kern="0" dirty="0" err="1">
                <a:solidFill>
                  <a:srgbClr val="6A737B"/>
                </a:solidFill>
              </a:rPr>
              <a:t>Healthe</a:t>
            </a:r>
            <a:r>
              <a:rPr lang="en-US" sz="1350" kern="0" dirty="0">
                <a:solidFill>
                  <a:srgbClr val="6A737B"/>
                </a:solidFill>
              </a:rPr>
              <a:t> EDW</a:t>
            </a:r>
          </a:p>
          <a:p>
            <a:pPr algn="ctr" defTabSz="685800">
              <a:defRPr/>
            </a:pPr>
            <a:endParaRPr lang="en-US" sz="1350" kern="0" dirty="0">
              <a:solidFill>
                <a:srgbClr val="6A737B"/>
              </a:solidFill>
            </a:endParaRPr>
          </a:p>
        </p:txBody>
      </p:sp>
      <p:cxnSp>
        <p:nvCxnSpPr>
          <p:cNvPr id="134" name="Straight Arrow Connector 133"/>
          <p:cNvCxnSpPr/>
          <p:nvPr/>
        </p:nvCxnSpPr>
        <p:spPr>
          <a:xfrm flipV="1">
            <a:off x="2968789" y="2772798"/>
            <a:ext cx="0" cy="1323094"/>
          </a:xfrm>
          <a:prstGeom prst="straightConnector1">
            <a:avLst/>
          </a:prstGeom>
          <a:ln w="28575">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rot="5400000">
            <a:off x="5661350" y="2453064"/>
            <a:ext cx="1887362" cy="3428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prstTxWarp prst="textNoShape">
              <a:avLst/>
            </a:prstTxWarp>
            <a:noAutofit/>
          </a:bodyPr>
          <a:lstStyle/>
          <a:p>
            <a:pPr algn="ctr" defTabSz="685800">
              <a:defRPr/>
            </a:pPr>
            <a:endParaRPr lang="en-US" sz="3038" kern="0">
              <a:solidFill>
                <a:srgbClr val="FFFFFF"/>
              </a:solidFill>
              <a:latin typeface="Arial"/>
            </a:endParaRPr>
          </a:p>
        </p:txBody>
      </p:sp>
      <p:cxnSp>
        <p:nvCxnSpPr>
          <p:cNvPr id="137" name="Straight Arrow Connector 136"/>
          <p:cNvCxnSpPr/>
          <p:nvPr/>
        </p:nvCxnSpPr>
        <p:spPr>
          <a:xfrm flipV="1">
            <a:off x="4812223" y="2750870"/>
            <a:ext cx="0" cy="1353350"/>
          </a:xfrm>
          <a:prstGeom prst="straightConnector1">
            <a:avLst/>
          </a:prstGeom>
          <a:ln w="28575">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38" name="Picture 137"/>
          <p:cNvPicPr>
            <a:picLocks noChangeAspect="1"/>
          </p:cNvPicPr>
          <p:nvPr/>
        </p:nvPicPr>
        <p:blipFill rotWithShape="1">
          <a:blip r:embed="rId3">
            <a:extLst>
              <a:ext uri="{28A0092B-C50C-407E-A947-70E740481C1C}">
                <a14:useLocalDpi xmlns:a14="http://schemas.microsoft.com/office/drawing/2010/main" val="0"/>
              </a:ext>
            </a:extLst>
          </a:blip>
          <a:srcRect t="35303" b="49012"/>
          <a:stretch/>
        </p:blipFill>
        <p:spPr>
          <a:xfrm>
            <a:off x="-235285" y="663089"/>
            <a:ext cx="2199523" cy="306572"/>
          </a:xfrm>
          <a:prstGeom prst="rect">
            <a:avLst/>
          </a:prstGeom>
        </p:spPr>
      </p:pic>
      <p:pic>
        <p:nvPicPr>
          <p:cNvPr id="139" name="Picture 138"/>
          <p:cNvPicPr>
            <a:picLocks noChangeAspect="1"/>
          </p:cNvPicPr>
          <p:nvPr/>
        </p:nvPicPr>
        <p:blipFill rotWithShape="1">
          <a:blip r:embed="rId3">
            <a:extLst>
              <a:ext uri="{28A0092B-C50C-407E-A947-70E740481C1C}">
                <a14:useLocalDpi xmlns:a14="http://schemas.microsoft.com/office/drawing/2010/main" val="0"/>
              </a:ext>
            </a:extLst>
          </a:blip>
          <a:srcRect t="39819" b="46310"/>
          <a:stretch/>
        </p:blipFill>
        <p:spPr>
          <a:xfrm flipH="1">
            <a:off x="4758378" y="714762"/>
            <a:ext cx="2199523" cy="271107"/>
          </a:xfrm>
          <a:prstGeom prst="rect">
            <a:avLst/>
          </a:prstGeom>
        </p:spPr>
      </p:pic>
      <p:sp>
        <p:nvSpPr>
          <p:cNvPr id="140" name="Rectangle 139"/>
          <p:cNvSpPr/>
          <p:nvPr/>
        </p:nvSpPr>
        <p:spPr>
          <a:xfrm rot="5400000">
            <a:off x="2919914" y="2255974"/>
            <a:ext cx="1876971" cy="3428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prstTxWarp prst="textNoShape">
              <a:avLst/>
            </a:prstTxWarp>
            <a:noAutofit/>
          </a:bodyPr>
          <a:lstStyle/>
          <a:p>
            <a:pPr algn="ctr" defTabSz="685800">
              <a:defRPr/>
            </a:pPr>
            <a:endParaRPr lang="en-US" sz="3038" kern="0">
              <a:solidFill>
                <a:srgbClr val="FFFFFF"/>
              </a:solidFill>
              <a:latin typeface="Arial"/>
            </a:endParaRPr>
          </a:p>
        </p:txBody>
      </p:sp>
      <p:sp>
        <p:nvSpPr>
          <p:cNvPr id="141" name="Rectangle 140"/>
          <p:cNvSpPr/>
          <p:nvPr/>
        </p:nvSpPr>
        <p:spPr>
          <a:xfrm rot="5400000" flipV="1">
            <a:off x="1209305" y="2373863"/>
            <a:ext cx="1641194" cy="3428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prstTxWarp prst="textNoShape">
              <a:avLst/>
            </a:prstTxWarp>
            <a:noAutofit/>
          </a:bodyPr>
          <a:lstStyle/>
          <a:p>
            <a:pPr algn="ctr" defTabSz="685800">
              <a:defRPr/>
            </a:pPr>
            <a:endParaRPr lang="en-US" sz="3038" kern="0">
              <a:solidFill>
                <a:srgbClr val="FFFFFF"/>
              </a:solidFill>
              <a:latin typeface="Arial"/>
            </a:endParaRPr>
          </a:p>
        </p:txBody>
      </p:sp>
      <p:sp>
        <p:nvSpPr>
          <p:cNvPr id="147" name="TextBox 146"/>
          <p:cNvSpPr txBox="1"/>
          <p:nvPr/>
        </p:nvSpPr>
        <p:spPr>
          <a:xfrm>
            <a:off x="5316996" y="5581054"/>
            <a:ext cx="3036818" cy="307777"/>
          </a:xfrm>
          <a:prstGeom prst="rect">
            <a:avLst/>
          </a:prstGeom>
          <a:noFill/>
        </p:spPr>
        <p:txBody>
          <a:bodyPr wrap="square" rtlCol="0">
            <a:spAutoFit/>
          </a:bodyPr>
          <a:lstStyle/>
          <a:p>
            <a:pPr defTabSz="771527">
              <a:defRPr/>
            </a:pPr>
            <a:r>
              <a:rPr lang="en-US" sz="1400" kern="0" dirty="0">
                <a:solidFill>
                  <a:srgbClr val="6A737B"/>
                </a:solidFill>
              </a:rPr>
              <a:t>Embedded workflow capabilities </a:t>
            </a:r>
          </a:p>
        </p:txBody>
      </p:sp>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4564" y="5562600"/>
            <a:ext cx="281891" cy="274060"/>
          </a:xfrm>
          <a:prstGeom prst="rect">
            <a:avLst/>
          </a:prstGeom>
        </p:spPr>
      </p:pic>
      <p:sp>
        <p:nvSpPr>
          <p:cNvPr id="149" name="TextBox 148"/>
          <p:cNvSpPr txBox="1"/>
          <p:nvPr/>
        </p:nvSpPr>
        <p:spPr>
          <a:xfrm>
            <a:off x="1869781" y="6083018"/>
            <a:ext cx="3016721" cy="307777"/>
          </a:xfrm>
          <a:prstGeom prst="rect">
            <a:avLst/>
          </a:prstGeom>
          <a:noFill/>
        </p:spPr>
        <p:txBody>
          <a:bodyPr wrap="square" rtlCol="0">
            <a:spAutoFit/>
          </a:bodyPr>
          <a:lstStyle/>
          <a:p>
            <a:pPr defTabSz="771527">
              <a:defRPr/>
            </a:pPr>
            <a:r>
              <a:rPr lang="en-US" sz="1400" kern="0" dirty="0">
                <a:solidFill>
                  <a:srgbClr val="6A737B"/>
                </a:solidFill>
              </a:rPr>
              <a:t>Self-service capabilities</a:t>
            </a:r>
          </a:p>
        </p:txBody>
      </p:sp>
      <p:pic>
        <p:nvPicPr>
          <p:cNvPr id="150" name="Picture 1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2036" y="6078421"/>
            <a:ext cx="281891" cy="274060"/>
          </a:xfrm>
          <a:prstGeom prst="rect">
            <a:avLst/>
          </a:prstGeom>
        </p:spPr>
      </p:pic>
      <p:sp>
        <p:nvSpPr>
          <p:cNvPr id="151" name="TextBox 150"/>
          <p:cNvSpPr txBox="1"/>
          <p:nvPr/>
        </p:nvSpPr>
        <p:spPr>
          <a:xfrm>
            <a:off x="1907068" y="5571513"/>
            <a:ext cx="1397777" cy="307777"/>
          </a:xfrm>
          <a:prstGeom prst="rect">
            <a:avLst/>
          </a:prstGeom>
          <a:noFill/>
        </p:spPr>
        <p:txBody>
          <a:bodyPr wrap="square" rtlCol="0">
            <a:spAutoFit/>
          </a:bodyPr>
          <a:lstStyle/>
          <a:p>
            <a:pPr defTabSz="771527">
              <a:defRPr/>
            </a:pPr>
            <a:r>
              <a:rPr lang="en-US" sz="1400" kern="0" dirty="0">
                <a:solidFill>
                  <a:srgbClr val="6A737B"/>
                </a:solidFill>
              </a:rPr>
              <a:t>Analytic tools</a:t>
            </a:r>
          </a:p>
        </p:txBody>
      </p:sp>
      <p:pic>
        <p:nvPicPr>
          <p:cNvPr id="152" name="Picture 1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7139" y="5587225"/>
            <a:ext cx="281891" cy="274060"/>
          </a:xfrm>
          <a:prstGeom prst="rect">
            <a:avLst/>
          </a:prstGeom>
        </p:spPr>
      </p:pic>
      <p:sp>
        <p:nvSpPr>
          <p:cNvPr id="169" name="TextBox 168"/>
          <p:cNvSpPr txBox="1"/>
          <p:nvPr/>
        </p:nvSpPr>
        <p:spPr>
          <a:xfrm>
            <a:off x="5316996" y="6054014"/>
            <a:ext cx="3450750" cy="307777"/>
          </a:xfrm>
          <a:prstGeom prst="rect">
            <a:avLst/>
          </a:prstGeom>
          <a:noFill/>
        </p:spPr>
        <p:txBody>
          <a:bodyPr wrap="square" rtlCol="0">
            <a:spAutoFit/>
          </a:bodyPr>
          <a:lstStyle/>
          <a:p>
            <a:pPr defTabSz="771527">
              <a:defRPr/>
            </a:pPr>
            <a:r>
              <a:rPr lang="en-US" sz="1400" kern="0" dirty="0">
                <a:solidFill>
                  <a:srgbClr val="6A737B"/>
                </a:solidFill>
              </a:rPr>
              <a:t>Complementary services</a:t>
            </a:r>
          </a:p>
        </p:txBody>
      </p:sp>
      <p:pic>
        <p:nvPicPr>
          <p:cNvPr id="170" name="Picture 16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64509" y="6077117"/>
            <a:ext cx="281891" cy="274060"/>
          </a:xfrm>
          <a:prstGeom prst="rect">
            <a:avLst/>
          </a:prstGeom>
        </p:spPr>
      </p:pic>
      <p:sp>
        <p:nvSpPr>
          <p:cNvPr id="177" name="Rectangle 176"/>
          <p:cNvSpPr/>
          <p:nvPr/>
        </p:nvSpPr>
        <p:spPr>
          <a:xfrm>
            <a:off x="1399864" y="664114"/>
            <a:ext cx="1174670" cy="220733"/>
          </a:xfrm>
          <a:prstGeom prst="rect">
            <a:avLst/>
          </a:prstGeom>
        </p:spPr>
        <p:txBody>
          <a:bodyPr wrap="none" lIns="0" tIns="0" rIns="0" bIns="0" anchor="ctr" anchorCtr="0">
            <a:noAutofit/>
          </a:bodyPr>
          <a:lstStyle/>
          <a:p>
            <a:pPr algn="ctr" defTabSz="685800">
              <a:defRPr/>
            </a:pPr>
            <a:r>
              <a:rPr lang="en-US" sz="1434" kern="0" spc="323" dirty="0">
                <a:solidFill>
                  <a:srgbClr val="6A737B"/>
                </a:solidFill>
              </a:rPr>
              <a:t>REACT &gt; </a:t>
            </a:r>
          </a:p>
        </p:txBody>
      </p:sp>
      <p:sp>
        <p:nvSpPr>
          <p:cNvPr id="178" name="Rectangle 177"/>
          <p:cNvSpPr/>
          <p:nvPr/>
        </p:nvSpPr>
        <p:spPr>
          <a:xfrm>
            <a:off x="4112680" y="664114"/>
            <a:ext cx="1713076" cy="220733"/>
          </a:xfrm>
          <a:prstGeom prst="rect">
            <a:avLst/>
          </a:prstGeom>
        </p:spPr>
        <p:txBody>
          <a:bodyPr wrap="none" lIns="0" tIns="0" rIns="0" bIns="0" anchor="ctr" anchorCtr="0">
            <a:noAutofit/>
          </a:bodyPr>
          <a:lstStyle/>
          <a:p>
            <a:pPr algn="ctr" defTabSz="685800">
              <a:defRPr/>
            </a:pPr>
            <a:r>
              <a:rPr lang="en-US" sz="1434" kern="0" spc="323">
                <a:solidFill>
                  <a:srgbClr val="6A737B"/>
                </a:solidFill>
              </a:rPr>
              <a:t>STRATEGIZE&gt;</a:t>
            </a:r>
            <a:endParaRPr lang="en-US" sz="1434" kern="0" spc="323" dirty="0">
              <a:solidFill>
                <a:srgbClr val="6A737B"/>
              </a:solidFill>
            </a:endParaRPr>
          </a:p>
        </p:txBody>
      </p:sp>
      <p:sp>
        <p:nvSpPr>
          <p:cNvPr id="179" name="Rectangle 178"/>
          <p:cNvSpPr/>
          <p:nvPr/>
        </p:nvSpPr>
        <p:spPr>
          <a:xfrm>
            <a:off x="5975511" y="664114"/>
            <a:ext cx="1246716" cy="220733"/>
          </a:xfrm>
          <a:prstGeom prst="rect">
            <a:avLst/>
          </a:prstGeom>
        </p:spPr>
        <p:txBody>
          <a:bodyPr wrap="none" lIns="0" tIns="0" rIns="0" bIns="0" anchor="ctr" anchorCtr="0">
            <a:noAutofit/>
          </a:bodyPr>
          <a:lstStyle/>
          <a:p>
            <a:pPr algn="ctr" defTabSz="685800">
              <a:defRPr/>
            </a:pPr>
            <a:r>
              <a:rPr lang="en-US" sz="1434" kern="0" spc="323" dirty="0">
                <a:solidFill>
                  <a:srgbClr val="6A737B"/>
                </a:solidFill>
              </a:rPr>
              <a:t>PREDICT&gt;</a:t>
            </a:r>
          </a:p>
        </p:txBody>
      </p:sp>
      <p:sp>
        <p:nvSpPr>
          <p:cNvPr id="180" name="Rectangle 179"/>
          <p:cNvSpPr/>
          <p:nvPr/>
        </p:nvSpPr>
        <p:spPr>
          <a:xfrm>
            <a:off x="7395267" y="664114"/>
            <a:ext cx="1596333" cy="220733"/>
          </a:xfrm>
          <a:prstGeom prst="rect">
            <a:avLst/>
          </a:prstGeom>
        </p:spPr>
        <p:txBody>
          <a:bodyPr wrap="none" lIns="0" tIns="0" rIns="0" bIns="0" anchor="ctr" anchorCtr="0">
            <a:noAutofit/>
          </a:bodyPr>
          <a:lstStyle/>
          <a:p>
            <a:pPr algn="ctr" defTabSz="685800">
              <a:defRPr/>
            </a:pPr>
            <a:r>
              <a:rPr lang="en-US" sz="1434" kern="0" spc="323" dirty="0">
                <a:solidFill>
                  <a:srgbClr val="6A737B"/>
                </a:solidFill>
              </a:rPr>
              <a:t>PRESCRIBE&gt;</a:t>
            </a:r>
          </a:p>
        </p:txBody>
      </p:sp>
      <p:sp>
        <p:nvSpPr>
          <p:cNvPr id="181" name="Rectangle 180"/>
          <p:cNvSpPr/>
          <p:nvPr/>
        </p:nvSpPr>
        <p:spPr>
          <a:xfrm>
            <a:off x="2526766" y="664114"/>
            <a:ext cx="1585912" cy="220733"/>
          </a:xfrm>
          <a:prstGeom prst="rect">
            <a:avLst/>
          </a:prstGeom>
        </p:spPr>
        <p:txBody>
          <a:bodyPr wrap="none" lIns="0" tIns="0" rIns="0" bIns="0" anchor="ctr" anchorCtr="0">
            <a:noAutofit/>
          </a:bodyPr>
          <a:lstStyle/>
          <a:p>
            <a:pPr algn="ctr" defTabSz="685800">
              <a:defRPr/>
            </a:pPr>
            <a:r>
              <a:rPr lang="en-US" sz="1434" kern="0" spc="323" dirty="0">
                <a:solidFill>
                  <a:srgbClr val="6A737B"/>
                </a:solidFill>
              </a:rPr>
              <a:t>ANALYZE &gt;</a:t>
            </a:r>
          </a:p>
        </p:txBody>
      </p:sp>
      <p:cxnSp>
        <p:nvCxnSpPr>
          <p:cNvPr id="196" name="Straight Arrow Connector 195"/>
          <p:cNvCxnSpPr/>
          <p:nvPr/>
        </p:nvCxnSpPr>
        <p:spPr>
          <a:xfrm flipV="1">
            <a:off x="864476" y="4092419"/>
            <a:ext cx="7578508" cy="11627"/>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2" name="Freeform 61"/>
          <p:cNvSpPr/>
          <p:nvPr/>
        </p:nvSpPr>
        <p:spPr>
          <a:xfrm>
            <a:off x="5354726" y="1731230"/>
            <a:ext cx="503869" cy="581651"/>
          </a:xfrm>
          <a:custGeom>
            <a:avLst/>
            <a:gdLst>
              <a:gd name="connsiteX0" fmla="*/ 0 w 1464320"/>
              <a:gd name="connsiteY0" fmla="*/ 0 h 471870"/>
              <a:gd name="connsiteX1" fmla="*/ 1464320 w 1464320"/>
              <a:gd name="connsiteY1" fmla="*/ 0 h 471870"/>
              <a:gd name="connsiteX2" fmla="*/ 1464320 w 1464320"/>
              <a:gd name="connsiteY2" fmla="*/ 471870 h 471870"/>
              <a:gd name="connsiteX3" fmla="*/ 1464319 w 1464320"/>
              <a:gd name="connsiteY3" fmla="*/ 471870 h 471870"/>
              <a:gd name="connsiteX4" fmla="*/ 984739 w 1464320"/>
              <a:gd name="connsiteY4" fmla="*/ 471870 h 471870"/>
              <a:gd name="connsiteX5" fmla="*/ 0 w 1464320"/>
              <a:gd name="connsiteY5" fmla="*/ 471870 h 471870"/>
              <a:gd name="connsiteX6" fmla="*/ 0 w 1464320"/>
              <a:gd name="connsiteY6" fmla="*/ 0 h 4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4320" h="471870">
                <a:moveTo>
                  <a:pt x="0" y="0"/>
                </a:moveTo>
                <a:lnTo>
                  <a:pt x="1464320" y="0"/>
                </a:lnTo>
                <a:lnTo>
                  <a:pt x="1464320" y="471870"/>
                </a:lnTo>
                <a:lnTo>
                  <a:pt x="1464319" y="471870"/>
                </a:lnTo>
                <a:lnTo>
                  <a:pt x="984739" y="471870"/>
                </a:lnTo>
                <a:lnTo>
                  <a:pt x="0" y="47187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76" kern="0">
              <a:solidFill>
                <a:srgbClr val="6A737B"/>
              </a:solidFill>
              <a:latin typeface="Arial"/>
            </a:endParaRPr>
          </a:p>
        </p:txBody>
      </p:sp>
      <p:sp>
        <p:nvSpPr>
          <p:cNvPr id="63" name="Freeform 62"/>
          <p:cNvSpPr/>
          <p:nvPr/>
        </p:nvSpPr>
        <p:spPr>
          <a:xfrm>
            <a:off x="1778085" y="1743014"/>
            <a:ext cx="503869" cy="581507"/>
          </a:xfrm>
          <a:custGeom>
            <a:avLst/>
            <a:gdLst>
              <a:gd name="connsiteX0" fmla="*/ 0 w 1464320"/>
              <a:gd name="connsiteY0" fmla="*/ 0 h 461604"/>
              <a:gd name="connsiteX1" fmla="*/ 1 w 1464320"/>
              <a:gd name="connsiteY1" fmla="*/ 0 h 461604"/>
              <a:gd name="connsiteX2" fmla="*/ 479581 w 1464320"/>
              <a:gd name="connsiteY2" fmla="*/ 0 h 461604"/>
              <a:gd name="connsiteX3" fmla="*/ 1464320 w 1464320"/>
              <a:gd name="connsiteY3" fmla="*/ 0 h 461604"/>
              <a:gd name="connsiteX4" fmla="*/ 1464320 w 1464320"/>
              <a:gd name="connsiteY4" fmla="*/ 461604 h 461604"/>
              <a:gd name="connsiteX5" fmla="*/ 0 w 1464320"/>
              <a:gd name="connsiteY5" fmla="*/ 461604 h 461604"/>
              <a:gd name="connsiteX6" fmla="*/ 0 w 1464320"/>
              <a:gd name="connsiteY6" fmla="*/ 0 h 46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4320" h="461604">
                <a:moveTo>
                  <a:pt x="0" y="0"/>
                </a:moveTo>
                <a:lnTo>
                  <a:pt x="1" y="0"/>
                </a:lnTo>
                <a:lnTo>
                  <a:pt x="479581" y="0"/>
                </a:lnTo>
                <a:lnTo>
                  <a:pt x="1464320" y="0"/>
                </a:lnTo>
                <a:lnTo>
                  <a:pt x="1464320" y="461604"/>
                </a:lnTo>
                <a:lnTo>
                  <a:pt x="0" y="46160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76" kern="0">
              <a:solidFill>
                <a:srgbClr val="6A737B"/>
              </a:solidFill>
              <a:latin typeface="Arial"/>
            </a:endParaRPr>
          </a:p>
        </p:txBody>
      </p:sp>
      <p:sp>
        <p:nvSpPr>
          <p:cNvPr id="64" name="Freeform 63"/>
          <p:cNvSpPr/>
          <p:nvPr/>
        </p:nvSpPr>
        <p:spPr>
          <a:xfrm>
            <a:off x="7005925" y="1775097"/>
            <a:ext cx="503869" cy="581795"/>
          </a:xfrm>
          <a:custGeom>
            <a:avLst/>
            <a:gdLst>
              <a:gd name="connsiteX0" fmla="*/ 0 w 1464320"/>
              <a:gd name="connsiteY0" fmla="*/ 0 h 471871"/>
              <a:gd name="connsiteX1" fmla="*/ 1464320 w 1464320"/>
              <a:gd name="connsiteY1" fmla="*/ 0 h 471871"/>
              <a:gd name="connsiteX2" fmla="*/ 1464320 w 1464320"/>
              <a:gd name="connsiteY2" fmla="*/ 471871 h 471871"/>
              <a:gd name="connsiteX3" fmla="*/ 0 w 1464320"/>
              <a:gd name="connsiteY3" fmla="*/ 471871 h 471871"/>
              <a:gd name="connsiteX4" fmla="*/ 0 w 1464320"/>
              <a:gd name="connsiteY4" fmla="*/ 0 h 47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320" h="471871">
                <a:moveTo>
                  <a:pt x="0" y="0"/>
                </a:moveTo>
                <a:lnTo>
                  <a:pt x="1464320" y="0"/>
                </a:lnTo>
                <a:lnTo>
                  <a:pt x="1464320" y="471871"/>
                </a:lnTo>
                <a:lnTo>
                  <a:pt x="0" y="471871"/>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76" kern="0">
              <a:solidFill>
                <a:srgbClr val="6A737B"/>
              </a:solidFill>
              <a:latin typeface="Arial"/>
            </a:endParaRPr>
          </a:p>
        </p:txBody>
      </p:sp>
      <p:sp>
        <p:nvSpPr>
          <p:cNvPr id="65" name="Freeform 64"/>
          <p:cNvSpPr/>
          <p:nvPr/>
        </p:nvSpPr>
        <p:spPr>
          <a:xfrm>
            <a:off x="3632815" y="1768053"/>
            <a:ext cx="503869" cy="581509"/>
          </a:xfrm>
          <a:custGeom>
            <a:avLst/>
            <a:gdLst>
              <a:gd name="connsiteX0" fmla="*/ 0 w 1464320"/>
              <a:gd name="connsiteY0" fmla="*/ 0 h 461605"/>
              <a:gd name="connsiteX1" fmla="*/ 1464320 w 1464320"/>
              <a:gd name="connsiteY1" fmla="*/ 0 h 461605"/>
              <a:gd name="connsiteX2" fmla="*/ 1464320 w 1464320"/>
              <a:gd name="connsiteY2" fmla="*/ 461605 h 461605"/>
              <a:gd name="connsiteX3" fmla="*/ 0 w 1464320"/>
              <a:gd name="connsiteY3" fmla="*/ 461605 h 461605"/>
              <a:gd name="connsiteX4" fmla="*/ 0 w 1464320"/>
              <a:gd name="connsiteY4" fmla="*/ 0 h 461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320" h="461605">
                <a:moveTo>
                  <a:pt x="0" y="0"/>
                </a:moveTo>
                <a:lnTo>
                  <a:pt x="1464320" y="0"/>
                </a:lnTo>
                <a:lnTo>
                  <a:pt x="1464320" y="461605"/>
                </a:lnTo>
                <a:lnTo>
                  <a:pt x="0" y="46160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76" kern="0">
              <a:solidFill>
                <a:srgbClr val="6A737B"/>
              </a:solidFill>
              <a:latin typeface="Arial"/>
            </a:endParaRPr>
          </a:p>
        </p:txBody>
      </p:sp>
      <p:pic>
        <p:nvPicPr>
          <p:cNvPr id="66" name="Picture 6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66306" y="1729537"/>
            <a:ext cx="597629" cy="690200"/>
          </a:xfrm>
          <a:prstGeom prst="rect">
            <a:avLst/>
          </a:prstGeom>
        </p:spPr>
      </p:pic>
      <p:sp>
        <p:nvSpPr>
          <p:cNvPr id="67" name="TextBox 66"/>
          <p:cNvSpPr txBox="1"/>
          <p:nvPr/>
        </p:nvSpPr>
        <p:spPr>
          <a:xfrm>
            <a:off x="1474069" y="2423534"/>
            <a:ext cx="1181657" cy="400110"/>
          </a:xfrm>
          <a:prstGeom prst="rect">
            <a:avLst/>
          </a:prstGeom>
          <a:noFill/>
        </p:spPr>
        <p:txBody>
          <a:bodyPr wrap="square" rtlCol="0">
            <a:spAutoFit/>
          </a:bodyPr>
          <a:lstStyle/>
          <a:p>
            <a:pPr algn="ctr" defTabSz="685800">
              <a:lnSpc>
                <a:spcPts val="1206"/>
              </a:lnSpc>
              <a:defRPr/>
            </a:pPr>
            <a:r>
              <a:rPr lang="en-US" sz="1206" kern="0" dirty="0">
                <a:solidFill>
                  <a:srgbClr val="6A737B"/>
                </a:solidFill>
              </a:rPr>
              <a:t>Operational management</a:t>
            </a:r>
          </a:p>
        </p:txBody>
      </p:sp>
      <p:sp>
        <p:nvSpPr>
          <p:cNvPr id="68" name="TextBox 67"/>
          <p:cNvSpPr txBox="1"/>
          <p:nvPr/>
        </p:nvSpPr>
        <p:spPr>
          <a:xfrm>
            <a:off x="6766617" y="2455761"/>
            <a:ext cx="1083404" cy="246221"/>
          </a:xfrm>
          <a:prstGeom prst="rect">
            <a:avLst/>
          </a:prstGeom>
          <a:noFill/>
        </p:spPr>
        <p:txBody>
          <a:bodyPr wrap="square" rtlCol="0">
            <a:spAutoFit/>
          </a:bodyPr>
          <a:lstStyle/>
          <a:p>
            <a:pPr algn="ctr" defTabSz="685800">
              <a:lnSpc>
                <a:spcPts val="1206"/>
              </a:lnSpc>
              <a:defRPr/>
            </a:pPr>
            <a:r>
              <a:rPr lang="en-US" sz="1206" kern="0" dirty="0">
                <a:solidFill>
                  <a:srgbClr val="6A737B"/>
                </a:solidFill>
              </a:rPr>
              <a:t>Research</a:t>
            </a:r>
          </a:p>
        </p:txBody>
      </p:sp>
      <p:pic>
        <p:nvPicPr>
          <p:cNvPr id="69" name="Picture 6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90867" y="1761763"/>
            <a:ext cx="597630" cy="690200"/>
          </a:xfrm>
          <a:prstGeom prst="rect">
            <a:avLst/>
          </a:prstGeom>
        </p:spPr>
      </p:pic>
      <p:sp>
        <p:nvSpPr>
          <p:cNvPr id="70" name="TextBox 69"/>
          <p:cNvSpPr txBox="1"/>
          <p:nvPr/>
        </p:nvSpPr>
        <p:spPr>
          <a:xfrm>
            <a:off x="3374433" y="2404000"/>
            <a:ext cx="1078415" cy="400110"/>
          </a:xfrm>
          <a:prstGeom prst="rect">
            <a:avLst/>
          </a:prstGeom>
          <a:noFill/>
        </p:spPr>
        <p:txBody>
          <a:bodyPr wrap="square" rtlCol="0">
            <a:spAutoFit/>
          </a:bodyPr>
          <a:lstStyle/>
          <a:p>
            <a:pPr algn="ctr" defTabSz="685800">
              <a:lnSpc>
                <a:spcPts val="1206"/>
              </a:lnSpc>
              <a:defRPr/>
            </a:pPr>
            <a:r>
              <a:rPr lang="en-US" sz="1206" kern="0" dirty="0">
                <a:solidFill>
                  <a:srgbClr val="6A737B"/>
                </a:solidFill>
              </a:rPr>
              <a:t>Business</a:t>
            </a:r>
          </a:p>
          <a:p>
            <a:pPr algn="ctr" defTabSz="685800">
              <a:lnSpc>
                <a:spcPts val="1206"/>
              </a:lnSpc>
              <a:defRPr/>
            </a:pPr>
            <a:r>
              <a:rPr lang="en-US" sz="1206" kern="0" dirty="0">
                <a:solidFill>
                  <a:srgbClr val="6A737B"/>
                </a:solidFill>
              </a:rPr>
              <a:t>intelligence</a:t>
            </a:r>
          </a:p>
        </p:txBody>
      </p:sp>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96453" y="1711225"/>
            <a:ext cx="598405" cy="689036"/>
          </a:xfrm>
          <a:prstGeom prst="rect">
            <a:avLst/>
          </a:prstGeom>
        </p:spPr>
      </p:pic>
      <p:sp>
        <p:nvSpPr>
          <p:cNvPr id="72" name="TextBox 71"/>
          <p:cNvSpPr txBox="1"/>
          <p:nvPr/>
        </p:nvSpPr>
        <p:spPr>
          <a:xfrm>
            <a:off x="5117951" y="2412125"/>
            <a:ext cx="1075018" cy="400110"/>
          </a:xfrm>
          <a:prstGeom prst="rect">
            <a:avLst/>
          </a:prstGeom>
          <a:noFill/>
        </p:spPr>
        <p:txBody>
          <a:bodyPr wrap="square" rtlCol="0">
            <a:spAutoFit/>
          </a:bodyPr>
          <a:lstStyle/>
          <a:p>
            <a:pPr algn="ctr" defTabSz="685800">
              <a:lnSpc>
                <a:spcPts val="1206"/>
              </a:lnSpc>
              <a:defRPr/>
            </a:pPr>
            <a:r>
              <a:rPr lang="en-US" sz="1206" kern="0" dirty="0">
                <a:solidFill>
                  <a:srgbClr val="6A737B"/>
                </a:solidFill>
              </a:rPr>
              <a:t>Predictive</a:t>
            </a:r>
          </a:p>
          <a:p>
            <a:pPr algn="ctr" defTabSz="685800">
              <a:lnSpc>
                <a:spcPts val="1206"/>
              </a:lnSpc>
              <a:defRPr/>
            </a:pPr>
            <a:r>
              <a:rPr lang="en-US" sz="1206" kern="0" dirty="0">
                <a:solidFill>
                  <a:srgbClr val="6A737B"/>
                </a:solidFill>
              </a:rPr>
              <a:t>analytics</a:t>
            </a:r>
          </a:p>
        </p:txBody>
      </p:sp>
      <p:pic>
        <p:nvPicPr>
          <p:cNvPr id="73" name="Picture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57997" y="1719350"/>
            <a:ext cx="598405" cy="689036"/>
          </a:xfrm>
          <a:prstGeom prst="rect">
            <a:avLst/>
          </a:prstGeom>
        </p:spPr>
      </p:pic>
      <p:sp>
        <p:nvSpPr>
          <p:cNvPr id="82" name="Rounded Rectangle 81"/>
          <p:cNvSpPr/>
          <p:nvPr/>
        </p:nvSpPr>
        <p:spPr>
          <a:xfrm>
            <a:off x="1002748" y="1182968"/>
            <a:ext cx="7213212" cy="41455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38" kern="0">
              <a:solidFill>
                <a:srgbClr val="FFFFFF"/>
              </a:solidFill>
              <a:latin typeface="Arial"/>
            </a:endParaRPr>
          </a:p>
        </p:txBody>
      </p:sp>
      <p:sp>
        <p:nvSpPr>
          <p:cNvPr id="83" name="TextBox 82"/>
          <p:cNvSpPr txBox="1"/>
          <p:nvPr/>
        </p:nvSpPr>
        <p:spPr>
          <a:xfrm>
            <a:off x="1582383" y="1203108"/>
            <a:ext cx="6009107" cy="378117"/>
          </a:xfrm>
          <a:prstGeom prst="rect">
            <a:avLst/>
          </a:prstGeom>
          <a:noFill/>
        </p:spPr>
        <p:txBody>
          <a:bodyPr wrap="square" rtlCol="0">
            <a:spAutoFit/>
          </a:bodyPr>
          <a:lstStyle/>
          <a:p>
            <a:pPr algn="ctr" defTabSz="685800">
              <a:defRPr/>
            </a:pPr>
            <a:r>
              <a:rPr lang="en-GB" sz="1857" kern="0" spc="507" dirty="0">
                <a:solidFill>
                  <a:srgbClr val="FFFFFF"/>
                </a:solidFill>
              </a:rPr>
              <a:t>UNIFIED DATA PLATFORM</a:t>
            </a:r>
            <a:endParaRPr lang="en-US" sz="1857" kern="0" spc="507" dirty="0">
              <a:solidFill>
                <a:srgbClr val="FFFFFF"/>
              </a:solidFill>
            </a:endParaRPr>
          </a:p>
        </p:txBody>
      </p:sp>
      <p:pic>
        <p:nvPicPr>
          <p:cNvPr id="84" name="Picture 83"/>
          <p:cNvPicPr>
            <a:picLocks noChangeAspect="1"/>
          </p:cNvPicPr>
          <p:nvPr/>
        </p:nvPicPr>
        <p:blipFill rotWithShape="1">
          <a:blip r:embed="rId3">
            <a:extLst>
              <a:ext uri="{28A0092B-C50C-407E-A947-70E740481C1C}">
                <a14:useLocalDpi xmlns:a14="http://schemas.microsoft.com/office/drawing/2010/main" val="0"/>
              </a:ext>
            </a:extLst>
          </a:blip>
          <a:srcRect t="35303" b="49012"/>
          <a:stretch/>
        </p:blipFill>
        <p:spPr>
          <a:xfrm>
            <a:off x="865615" y="1173857"/>
            <a:ext cx="2228723" cy="433176"/>
          </a:xfrm>
          <a:prstGeom prst="rect">
            <a:avLst/>
          </a:prstGeom>
        </p:spPr>
      </p:pic>
      <p:pic>
        <p:nvPicPr>
          <p:cNvPr id="85" name="Picture 84"/>
          <p:cNvPicPr>
            <a:picLocks noChangeAspect="1"/>
          </p:cNvPicPr>
          <p:nvPr/>
        </p:nvPicPr>
        <p:blipFill rotWithShape="1">
          <a:blip r:embed="rId3">
            <a:extLst>
              <a:ext uri="{28A0092B-C50C-407E-A947-70E740481C1C}">
                <a14:useLocalDpi xmlns:a14="http://schemas.microsoft.com/office/drawing/2010/main" val="0"/>
              </a:ext>
            </a:extLst>
          </a:blip>
          <a:srcRect t="39819" b="46310"/>
          <a:stretch/>
        </p:blipFill>
        <p:spPr>
          <a:xfrm flipH="1">
            <a:off x="5859277" y="1169707"/>
            <a:ext cx="2228723" cy="383066"/>
          </a:xfrm>
          <a:prstGeom prst="rect">
            <a:avLst/>
          </a:prstGeom>
        </p:spPr>
      </p:pic>
      <p:sp>
        <p:nvSpPr>
          <p:cNvPr id="74" name="Slide Number Placeholder 3"/>
          <p:cNvSpPr txBox="1">
            <a:spLocks/>
          </p:cNvSpPr>
          <p:nvPr/>
        </p:nvSpPr>
        <p:spPr>
          <a:xfrm>
            <a:off x="8153400" y="6499225"/>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53</a:t>
            </a:fld>
            <a:endParaRPr lang="en-US" sz="1200" dirty="0">
              <a:solidFill>
                <a:prstClr val="black">
                  <a:tint val="75000"/>
                </a:prstClr>
              </a:solidFill>
            </a:endParaRPr>
          </a:p>
        </p:txBody>
      </p:sp>
      <p:sp>
        <p:nvSpPr>
          <p:cNvPr id="77"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Tree>
    <p:extLst>
      <p:ext uri="{BB962C8B-B14F-4D97-AF65-F5344CB8AC3E}">
        <p14:creationId xmlns:p14="http://schemas.microsoft.com/office/powerpoint/2010/main" val="12398619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wipe(down)">
                                      <p:cBhvr>
                                        <p:cTn id="21" dur="500"/>
                                        <p:tgtEl>
                                          <p:spTgt spid="141"/>
                                        </p:tgtEl>
                                      </p:cBhvr>
                                    </p:animEffect>
                                  </p:childTnLst>
                                </p:cTn>
                              </p:par>
                              <p:par>
                                <p:cTn id="22" presetID="22" presetClass="entr" presetSubtype="4" fill="hold" nodeType="withEffect">
                                  <p:stCondLst>
                                    <p:cond delay="0"/>
                                  </p:stCondLst>
                                  <p:childTnLst>
                                    <p:set>
                                      <p:cBhvr>
                                        <p:cTn id="23" dur="1" fill="hold">
                                          <p:stCondLst>
                                            <p:cond delay="0"/>
                                          </p:stCondLst>
                                        </p:cTn>
                                        <p:tgtEl>
                                          <p:spTgt spid="134"/>
                                        </p:tgtEl>
                                        <p:attrNameLst>
                                          <p:attrName>style.visibility</p:attrName>
                                        </p:attrNameLst>
                                      </p:cBhvr>
                                      <p:to>
                                        <p:strVal val="visible"/>
                                      </p:to>
                                    </p:set>
                                    <p:animEffect transition="in" filter="wipe(down)">
                                      <p:cBhvr>
                                        <p:cTn id="24" dur="500"/>
                                        <p:tgtEl>
                                          <p:spTgt spid="13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wipe(down)">
                                      <p:cBhvr>
                                        <p:cTn id="27" dur="500"/>
                                        <p:tgtEl>
                                          <p:spTgt spid="140"/>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wipe(down)">
                                      <p:cBhvr>
                                        <p:cTn id="33" dur="500"/>
                                        <p:tgtEl>
                                          <p:spTgt spid="1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wipe(left)">
                                      <p:cBhvr>
                                        <p:cTn id="38" dur="500"/>
                                        <p:tgtEl>
                                          <p:spTgt spid="75"/>
                                        </p:tgtEl>
                                      </p:cBhvr>
                                    </p:animEffect>
                                  </p:childTnLst>
                                </p:cTn>
                              </p:par>
                              <p:par>
                                <p:cTn id="39" presetID="22" presetClass="entr" presetSubtype="8"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par>
                                <p:cTn id="42" presetID="22" presetClass="entr" presetSubtype="8"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wipe(left)">
                                      <p:cBhvr>
                                        <p:cTn id="44" dur="500"/>
                                        <p:tgtEl>
                                          <p:spTgt spid="7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left)">
                                      <p:cBhvr>
                                        <p:cTn id="47" dur="500"/>
                                        <p:tgtEl>
                                          <p:spTgt spid="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fade">
                                      <p:cBhvr>
                                        <p:cTn id="55" dur="500"/>
                                        <p:tgtEl>
                                          <p:spTgt spid="1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1"/>
                                        </p:tgtEl>
                                        <p:attrNameLst>
                                          <p:attrName>style.visibility</p:attrName>
                                        </p:attrNameLst>
                                      </p:cBhvr>
                                      <p:to>
                                        <p:strVal val="visible"/>
                                      </p:to>
                                    </p:set>
                                    <p:animEffect transition="in" filter="fade">
                                      <p:cBhvr>
                                        <p:cTn id="58" dur="500"/>
                                        <p:tgtEl>
                                          <p:spTgt spid="151"/>
                                        </p:tgtEl>
                                      </p:cBhvr>
                                    </p:animEffect>
                                  </p:childTnLst>
                                </p:cTn>
                              </p:par>
                              <p:par>
                                <p:cTn id="59" presetID="10" presetClass="entr" presetSubtype="0" fill="hold" nodeType="with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fade">
                                      <p:cBhvr>
                                        <p:cTn id="61" dur="500"/>
                                        <p:tgtEl>
                                          <p:spTgt spid="1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7"/>
                                        </p:tgtEl>
                                        <p:attrNameLst>
                                          <p:attrName>style.visibility</p:attrName>
                                        </p:attrNameLst>
                                      </p:cBhvr>
                                      <p:to>
                                        <p:strVal val="visible"/>
                                      </p:to>
                                    </p:set>
                                    <p:animEffect transition="in" filter="fade">
                                      <p:cBhvr>
                                        <p:cTn id="64" dur="500"/>
                                        <p:tgtEl>
                                          <p:spTgt spid="147"/>
                                        </p:tgtEl>
                                      </p:cBhvr>
                                    </p:animEffect>
                                  </p:childTnLst>
                                </p:cTn>
                              </p:par>
                              <p:par>
                                <p:cTn id="65" presetID="10"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fade">
                                      <p:cBhvr>
                                        <p:cTn id="67" dur="500"/>
                                        <p:tgtEl>
                                          <p:spTgt spid="1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9"/>
                                        </p:tgtEl>
                                        <p:attrNameLst>
                                          <p:attrName>style.visibility</p:attrName>
                                        </p:attrNameLst>
                                      </p:cBhvr>
                                      <p:to>
                                        <p:strVal val="visible"/>
                                      </p:to>
                                    </p:set>
                                    <p:animEffect transition="in" filter="fade">
                                      <p:cBhvr>
                                        <p:cTn id="70" dur="500"/>
                                        <p:tgtEl>
                                          <p:spTgt spid="149"/>
                                        </p:tgtEl>
                                      </p:cBhvr>
                                    </p:animEffect>
                                  </p:childTnLst>
                                </p:cTn>
                              </p:par>
                              <p:par>
                                <p:cTn id="71" presetID="10" presetClass="entr" presetSubtype="0" fill="hold" nodeType="withEffect">
                                  <p:stCondLst>
                                    <p:cond delay="0"/>
                                  </p:stCondLst>
                                  <p:childTnLst>
                                    <p:set>
                                      <p:cBhvr>
                                        <p:cTn id="72" dur="1" fill="hold">
                                          <p:stCondLst>
                                            <p:cond delay="0"/>
                                          </p:stCondLst>
                                        </p:cTn>
                                        <p:tgtEl>
                                          <p:spTgt spid="170"/>
                                        </p:tgtEl>
                                        <p:attrNameLst>
                                          <p:attrName>style.visibility</p:attrName>
                                        </p:attrNameLst>
                                      </p:cBhvr>
                                      <p:to>
                                        <p:strVal val="visible"/>
                                      </p:to>
                                    </p:set>
                                    <p:animEffect transition="in" filter="fade">
                                      <p:cBhvr>
                                        <p:cTn id="73" dur="500"/>
                                        <p:tgtEl>
                                          <p:spTgt spid="17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9"/>
                                        </p:tgtEl>
                                        <p:attrNameLst>
                                          <p:attrName>style.visibility</p:attrName>
                                        </p:attrNameLst>
                                      </p:cBhvr>
                                      <p:to>
                                        <p:strVal val="visible"/>
                                      </p:to>
                                    </p:set>
                                    <p:animEffect transition="in" filter="fade">
                                      <p:cBhvr>
                                        <p:cTn id="76"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p:bldP spid="80" grpId="0" animBg="1"/>
      <p:bldP spid="135" grpId="0" animBg="1"/>
      <p:bldP spid="140" grpId="0" animBg="1"/>
      <p:bldP spid="141" grpId="0" animBg="1"/>
      <p:bldP spid="147" grpId="0"/>
      <p:bldP spid="149" grpId="0"/>
      <p:bldP spid="151" grpId="0"/>
      <p:bldP spid="169" grpId="0"/>
      <p:bldP spid="82" grpId="0" animBg="1"/>
      <p:bldP spid="8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Operational Reporting</a:t>
            </a:r>
          </a:p>
        </p:txBody>
      </p:sp>
    </p:spTree>
    <p:extLst>
      <p:ext uri="{BB962C8B-B14F-4D97-AF65-F5344CB8AC3E}">
        <p14:creationId xmlns:p14="http://schemas.microsoft.com/office/powerpoint/2010/main" val="2447054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Operational Reporting is…</a:t>
            </a:r>
          </a:p>
        </p:txBody>
      </p:sp>
      <p:sp>
        <p:nvSpPr>
          <p:cNvPr id="3" name="Content Placeholder 2"/>
          <p:cNvSpPr>
            <a:spLocks noGrp="1"/>
          </p:cNvSpPr>
          <p:nvPr>
            <p:ph idx="1"/>
          </p:nvPr>
        </p:nvSpPr>
        <p:spPr>
          <a:xfrm>
            <a:off x="311151" y="1817371"/>
            <a:ext cx="3389804" cy="3396727"/>
          </a:xfrm>
        </p:spPr>
        <p:txBody>
          <a:bodyPr>
            <a:normAutofit fontScale="92500" lnSpcReduction="20000"/>
          </a:bodyPr>
          <a:lstStyle/>
          <a:p>
            <a:pPr marL="0" indent="0">
              <a:buNone/>
            </a:pPr>
            <a:r>
              <a:rPr lang="en-US" sz="2700" b="1" dirty="0">
                <a:solidFill>
                  <a:srgbClr val="1A93D7"/>
                </a:solidFill>
              </a:rPr>
              <a:t>Internally-focused</a:t>
            </a:r>
          </a:p>
          <a:p>
            <a:pPr marL="0" indent="0">
              <a:buNone/>
            </a:pPr>
            <a:r>
              <a:rPr lang="en-US" dirty="0"/>
              <a:t>for the purpose of: </a:t>
            </a:r>
          </a:p>
          <a:p>
            <a:r>
              <a:rPr lang="en-US" dirty="0"/>
              <a:t>Operational improvement</a:t>
            </a:r>
          </a:p>
          <a:p>
            <a:r>
              <a:rPr lang="en-US" dirty="0"/>
              <a:t>Clinical improvement</a:t>
            </a:r>
          </a:p>
          <a:p>
            <a:r>
              <a:rPr lang="en-US" dirty="0"/>
              <a:t>Financial improvement</a:t>
            </a:r>
          </a:p>
          <a:p>
            <a:pPr marL="0" indent="0">
              <a:buNone/>
            </a:pPr>
            <a:endParaRPr lang="en-US" dirty="0"/>
          </a:p>
          <a:p>
            <a:pPr marL="0" indent="0" algn="ctr">
              <a:buNone/>
            </a:pPr>
            <a:r>
              <a:rPr lang="en-US" sz="1500" i="1" dirty="0"/>
              <a:t>***Not externally-focused, not regulatory reporting***</a:t>
            </a:r>
          </a:p>
          <a:p>
            <a:pPr marL="0" indent="0">
              <a:buNone/>
            </a:pPr>
            <a:endParaRPr lang="en-US" dirty="0"/>
          </a:p>
          <a:p>
            <a:endParaRPr lang="en-US" dirty="0"/>
          </a:p>
        </p:txBody>
      </p:sp>
      <p:sp>
        <p:nvSpPr>
          <p:cNvPr id="4" name="Content Placeholder 2"/>
          <p:cNvSpPr txBox="1">
            <a:spLocks/>
          </p:cNvSpPr>
          <p:nvPr/>
        </p:nvSpPr>
        <p:spPr>
          <a:xfrm>
            <a:off x="4528644" y="1815048"/>
            <a:ext cx="438675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0504D"/>
              </a:buClr>
              <a:buFont typeface="Arial" panose="020B0604020202020204" pitchFamily="34" charset="0"/>
              <a:buNone/>
            </a:pPr>
            <a:r>
              <a:rPr lang="en-US" sz="2700" dirty="0">
                <a:solidFill>
                  <a:srgbClr val="1A93D7"/>
                </a:solidFill>
              </a:rPr>
              <a:t>Intended for MANAGERS </a:t>
            </a:r>
          </a:p>
          <a:p>
            <a:pPr marL="0" indent="0">
              <a:buClr>
                <a:srgbClr val="C0504D"/>
              </a:buClr>
              <a:buFont typeface="Arial" panose="020B0604020202020204" pitchFamily="34" charset="0"/>
              <a:buNone/>
            </a:pPr>
            <a:r>
              <a:rPr lang="en-US" sz="2100" dirty="0">
                <a:solidFill>
                  <a:prstClr val="black"/>
                </a:solidFill>
              </a:rPr>
              <a:t>of clinical , financial and operational departments within a health care system</a:t>
            </a:r>
          </a:p>
          <a:p>
            <a:pPr lvl="1">
              <a:buClr>
                <a:srgbClr val="C0504D"/>
              </a:buClr>
            </a:pPr>
            <a:r>
              <a:rPr lang="en-US" sz="1800" i="1" dirty="0">
                <a:solidFill>
                  <a:prstClr val="black"/>
                </a:solidFill>
              </a:rPr>
              <a:t>Examples: OR manager, ED manager, clinic Manager</a:t>
            </a:r>
          </a:p>
          <a:p>
            <a:pPr marL="457200" lvl="1" indent="0">
              <a:buClr>
                <a:srgbClr val="C0504D"/>
              </a:buClr>
              <a:buFont typeface="Arial" panose="020B0604020202020204" pitchFamily="34" charset="0"/>
              <a:buNone/>
            </a:pPr>
            <a:endParaRPr lang="en-US" sz="1800" i="1" dirty="0">
              <a:solidFill>
                <a:prstClr val="black"/>
              </a:solidFill>
            </a:endParaRPr>
          </a:p>
          <a:p>
            <a:pPr>
              <a:buClr>
                <a:srgbClr val="C0504D"/>
              </a:buClr>
            </a:pPr>
            <a:endParaRPr lang="en-US" sz="2100" dirty="0">
              <a:solidFill>
                <a:prstClr val="black"/>
              </a:solidFill>
            </a:endParaRPr>
          </a:p>
          <a:p>
            <a:pPr>
              <a:buClr>
                <a:srgbClr val="C0504D"/>
              </a:buClr>
            </a:pPr>
            <a:endParaRPr lang="en-US" sz="2100" dirty="0">
              <a:solidFill>
                <a:prstClr val="black"/>
              </a:solidFill>
            </a:endParaRPr>
          </a:p>
        </p:txBody>
      </p:sp>
      <p:sp>
        <p:nvSpPr>
          <p:cNvPr id="7" name="TextBox 6"/>
          <p:cNvSpPr txBox="1"/>
          <p:nvPr/>
        </p:nvSpPr>
        <p:spPr>
          <a:xfrm>
            <a:off x="3700954" y="2878530"/>
            <a:ext cx="685800" cy="1015663"/>
          </a:xfrm>
          <a:prstGeom prst="rect">
            <a:avLst/>
          </a:prstGeom>
          <a:noFill/>
        </p:spPr>
        <p:txBody>
          <a:bodyPr wrap="square" rtlCol="0">
            <a:spAutoFit/>
          </a:bodyPr>
          <a:lstStyle/>
          <a:p>
            <a:r>
              <a:rPr lang="en-US" sz="6000" dirty="0">
                <a:solidFill>
                  <a:srgbClr val="7BC143"/>
                </a:solidFill>
              </a:rPr>
              <a:t>&amp;</a:t>
            </a:r>
            <a:endParaRPr lang="en-US" sz="2700" dirty="0">
              <a:solidFill>
                <a:srgbClr val="7BC143"/>
              </a:solidFill>
            </a:endParaRPr>
          </a:p>
        </p:txBody>
      </p:sp>
      <p:cxnSp>
        <p:nvCxnSpPr>
          <p:cNvPr id="9" name="Straight Connector 8"/>
          <p:cNvCxnSpPr>
            <a:endCxn id="7" idx="0"/>
          </p:cNvCxnSpPr>
          <p:nvPr/>
        </p:nvCxnSpPr>
        <p:spPr>
          <a:xfrm>
            <a:off x="4043854" y="1815047"/>
            <a:ext cx="0" cy="1063483"/>
          </a:xfrm>
          <a:prstGeom prst="line">
            <a:avLst/>
          </a:prstGeom>
          <a:ln>
            <a:solidFill>
              <a:srgbClr val="7BC1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39911" y="3892157"/>
            <a:ext cx="0" cy="1742045"/>
          </a:xfrm>
          <a:prstGeom prst="line">
            <a:avLst/>
          </a:prstGeom>
          <a:ln>
            <a:solidFill>
              <a:srgbClr val="7BC143"/>
            </a:solidFill>
          </a:ln>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11"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55</a:t>
            </a:fld>
            <a:endParaRPr lang="en-US" sz="1200" dirty="0">
              <a:solidFill>
                <a:prstClr val="black">
                  <a:tint val="75000"/>
                </a:prstClr>
              </a:solidFill>
            </a:endParaRPr>
          </a:p>
        </p:txBody>
      </p:sp>
    </p:spTree>
    <p:extLst>
      <p:ext uri="{BB962C8B-B14F-4D97-AF65-F5344CB8AC3E}">
        <p14:creationId xmlns:p14="http://schemas.microsoft.com/office/powerpoint/2010/main" val="1774901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rot="5400000">
            <a:off x="1538456" y="2270784"/>
            <a:ext cx="859909" cy="1161232"/>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alpha val="44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31" name="Freeform 30"/>
          <p:cNvSpPr/>
          <p:nvPr/>
        </p:nvSpPr>
        <p:spPr>
          <a:xfrm rot="5400000">
            <a:off x="6184583" y="1960267"/>
            <a:ext cx="859909" cy="1161232"/>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alpha val="44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32" name="Freeform 31"/>
          <p:cNvSpPr/>
          <p:nvPr/>
        </p:nvSpPr>
        <p:spPr>
          <a:xfrm rot="5400000">
            <a:off x="4114953" y="2881853"/>
            <a:ext cx="859909" cy="1161232"/>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alpha val="44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6" name="Freeform 5"/>
          <p:cNvSpPr/>
          <p:nvPr/>
        </p:nvSpPr>
        <p:spPr>
          <a:xfrm rot="16200000" flipH="1">
            <a:off x="2074681" y="2012351"/>
            <a:ext cx="1095206" cy="2404473"/>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solidFill>
          <a:ln>
            <a:solidFill>
              <a:schemeClr val="bg2"/>
            </a:solid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7" name="TextBox 6"/>
          <p:cNvSpPr txBox="1"/>
          <p:nvPr/>
        </p:nvSpPr>
        <p:spPr>
          <a:xfrm>
            <a:off x="1500132" y="2686398"/>
            <a:ext cx="2162295" cy="830997"/>
          </a:xfrm>
          <a:prstGeom prst="rect">
            <a:avLst/>
          </a:prstGeom>
          <a:noFill/>
        </p:spPr>
        <p:txBody>
          <a:bodyPr wrap="square" rtlCol="0">
            <a:spAutoFit/>
          </a:bodyPr>
          <a:lstStyle/>
          <a:p>
            <a:pPr algn="ctr" defTabSz="685800">
              <a:defRPr/>
            </a:pPr>
            <a:r>
              <a:rPr lang="en-US" sz="1600" kern="0" dirty="0">
                <a:solidFill>
                  <a:srgbClr val="6A737B"/>
                </a:solidFill>
              </a:rPr>
              <a:t>What’s the utilization of my beds and operating room?</a:t>
            </a:r>
          </a:p>
        </p:txBody>
      </p:sp>
      <p:sp>
        <p:nvSpPr>
          <p:cNvPr id="23" name="Freeform 22"/>
          <p:cNvSpPr/>
          <p:nvPr/>
        </p:nvSpPr>
        <p:spPr>
          <a:xfrm rot="5400000">
            <a:off x="4546622" y="1159527"/>
            <a:ext cx="1554267" cy="1858752"/>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solidFill>
          <a:ln>
            <a:solidFill>
              <a:schemeClr val="bg2"/>
            </a:solid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24" name="TextBox 23"/>
          <p:cNvSpPr txBox="1"/>
          <p:nvPr/>
        </p:nvSpPr>
        <p:spPr>
          <a:xfrm>
            <a:off x="4447548" y="1395257"/>
            <a:ext cx="1752413" cy="1077218"/>
          </a:xfrm>
          <a:prstGeom prst="rect">
            <a:avLst/>
          </a:prstGeom>
          <a:noFill/>
        </p:spPr>
        <p:txBody>
          <a:bodyPr wrap="square" rtlCol="0">
            <a:spAutoFit/>
          </a:bodyPr>
          <a:lstStyle/>
          <a:p>
            <a:pPr algn="ctr" defTabSz="685800">
              <a:defRPr/>
            </a:pPr>
            <a:r>
              <a:rPr lang="en-US" sz="1600" kern="0" dirty="0">
                <a:solidFill>
                  <a:srgbClr val="6A737B"/>
                </a:solidFill>
              </a:rPr>
              <a:t>What is my turnaround time (e.g., beds, ED…)</a:t>
            </a:r>
          </a:p>
        </p:txBody>
      </p:sp>
      <p:sp>
        <p:nvSpPr>
          <p:cNvPr id="33" name="Freeform 32"/>
          <p:cNvSpPr/>
          <p:nvPr/>
        </p:nvSpPr>
        <p:spPr>
          <a:xfrm rot="16200000" flipH="1">
            <a:off x="2536511" y="1227707"/>
            <a:ext cx="1567995" cy="1736124"/>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solidFill>
          <a:ln>
            <a:solidFill>
              <a:schemeClr val="bg2"/>
            </a:solid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37" name="TextBox 36"/>
          <p:cNvSpPr txBox="1"/>
          <p:nvPr/>
        </p:nvSpPr>
        <p:spPr>
          <a:xfrm>
            <a:off x="2440400" y="1410104"/>
            <a:ext cx="1752413" cy="1077218"/>
          </a:xfrm>
          <a:prstGeom prst="rect">
            <a:avLst/>
          </a:prstGeom>
          <a:noFill/>
        </p:spPr>
        <p:txBody>
          <a:bodyPr wrap="square" rtlCol="0">
            <a:spAutoFit/>
          </a:bodyPr>
          <a:lstStyle/>
          <a:p>
            <a:pPr algn="ctr" defTabSz="685800">
              <a:defRPr/>
            </a:pPr>
            <a:r>
              <a:rPr lang="en-US" sz="1600" kern="0" dirty="0">
                <a:solidFill>
                  <a:srgbClr val="6A737B"/>
                </a:solidFill>
              </a:rPr>
              <a:t>How long are my patients staying and what is their acuity?</a:t>
            </a:r>
          </a:p>
        </p:txBody>
      </p:sp>
      <p:sp>
        <p:nvSpPr>
          <p:cNvPr id="38" name="Freeform 37"/>
          <p:cNvSpPr/>
          <p:nvPr/>
        </p:nvSpPr>
        <p:spPr>
          <a:xfrm rot="16200000" flipH="1">
            <a:off x="5404396" y="2215662"/>
            <a:ext cx="1339435" cy="2242084"/>
          </a:xfrm>
          <a:custGeom>
            <a:avLst/>
            <a:gdLst>
              <a:gd name="connsiteX0" fmla="*/ 0 w 1261195"/>
              <a:gd name="connsiteY0" fmla="*/ 2314832 h 2314832"/>
              <a:gd name="connsiteX1" fmla="*/ 0 w 1261195"/>
              <a:gd name="connsiteY1" fmla="*/ 0 h 2314832"/>
              <a:gd name="connsiteX2" fmla="*/ 963827 w 1261195"/>
              <a:gd name="connsiteY2" fmla="*/ 0 h 2314832"/>
              <a:gd name="connsiteX3" fmla="*/ 963827 w 1261195"/>
              <a:gd name="connsiteY3" fmla="*/ 1775615 h 2314832"/>
              <a:gd name="connsiteX4" fmla="*/ 1261195 w 1261195"/>
              <a:gd name="connsiteY4" fmla="*/ 2073237 h 2314832"/>
              <a:gd name="connsiteX5" fmla="*/ 963827 w 1261195"/>
              <a:gd name="connsiteY5" fmla="*/ 2073237 h 2314832"/>
              <a:gd name="connsiteX6" fmla="*/ 963827 w 1261195"/>
              <a:gd name="connsiteY6" fmla="*/ 2314832 h 23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195" h="2314832">
                <a:moveTo>
                  <a:pt x="0" y="2314832"/>
                </a:moveTo>
                <a:lnTo>
                  <a:pt x="0" y="0"/>
                </a:lnTo>
                <a:lnTo>
                  <a:pt x="963827" y="0"/>
                </a:lnTo>
                <a:lnTo>
                  <a:pt x="963827" y="1775615"/>
                </a:lnTo>
                <a:lnTo>
                  <a:pt x="1261195" y="2073237"/>
                </a:lnTo>
                <a:lnTo>
                  <a:pt x="963827" y="2073237"/>
                </a:lnTo>
                <a:lnTo>
                  <a:pt x="963827" y="2314832"/>
                </a:lnTo>
                <a:close/>
              </a:path>
            </a:pathLst>
          </a:custGeom>
          <a:solidFill>
            <a:schemeClr val="bg1"/>
          </a:solidFill>
          <a:ln>
            <a:solidFill>
              <a:schemeClr val="bg2"/>
            </a:solid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2700" kern="0">
              <a:solidFill>
                <a:srgbClr val="FFFFFF"/>
              </a:solidFill>
            </a:endParaRPr>
          </a:p>
        </p:txBody>
      </p:sp>
      <p:sp>
        <p:nvSpPr>
          <p:cNvPr id="39" name="TextBox 38"/>
          <p:cNvSpPr txBox="1"/>
          <p:nvPr/>
        </p:nvSpPr>
        <p:spPr>
          <a:xfrm>
            <a:off x="5033261" y="2788691"/>
            <a:ext cx="2168133" cy="830997"/>
          </a:xfrm>
          <a:prstGeom prst="rect">
            <a:avLst/>
          </a:prstGeom>
          <a:noFill/>
        </p:spPr>
        <p:txBody>
          <a:bodyPr wrap="square" rtlCol="0">
            <a:spAutoFit/>
          </a:bodyPr>
          <a:lstStyle/>
          <a:p>
            <a:pPr algn="ctr" defTabSz="685800">
              <a:defRPr/>
            </a:pPr>
            <a:r>
              <a:rPr lang="en-US" sz="1600" kern="0" dirty="0">
                <a:solidFill>
                  <a:srgbClr val="6A737B"/>
                </a:solidFill>
              </a:rPr>
              <a:t>Do I have the right staffing levels to meet demand?</a:t>
            </a:r>
          </a:p>
        </p:txBody>
      </p:sp>
      <p:pic>
        <p:nvPicPr>
          <p:cNvPr id="40" name="Picture 39"/>
          <p:cNvPicPr>
            <a:picLocks noChangeAspect="1"/>
          </p:cNvPicPr>
          <p:nvPr/>
        </p:nvPicPr>
        <p:blipFill>
          <a:blip r:embed="rId3" cstate="print">
            <a:biLevel thresh="25000"/>
            <a:alphaModFix/>
            <a:extLst>
              <a:ext uri="{28A0092B-C50C-407E-A947-70E740481C1C}">
                <a14:useLocalDpi xmlns:a14="http://schemas.microsoft.com/office/drawing/2010/main" val="0"/>
              </a:ext>
            </a:extLst>
          </a:blip>
          <a:stretch>
            <a:fillRect/>
          </a:stretch>
        </p:blipFill>
        <p:spPr>
          <a:xfrm>
            <a:off x="4953760" y="3920013"/>
            <a:ext cx="571093" cy="685800"/>
          </a:xfrm>
          <a:prstGeom prst="rect">
            <a:avLst/>
          </a:prstGeom>
        </p:spPr>
      </p:pic>
      <p:pic>
        <p:nvPicPr>
          <p:cNvPr id="41" name="Picture 40"/>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031318" y="3920013"/>
            <a:ext cx="590618" cy="685800"/>
          </a:xfrm>
          <a:prstGeom prst="rect">
            <a:avLst/>
          </a:prstGeom>
        </p:spPr>
      </p:pic>
      <p:pic>
        <p:nvPicPr>
          <p:cNvPr id="42" name="Picture 41"/>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76676" y="3920013"/>
            <a:ext cx="622344" cy="685800"/>
          </a:xfrm>
          <a:prstGeom prst="rect">
            <a:avLst/>
          </a:prstGeom>
        </p:spPr>
      </p:pic>
      <p:pic>
        <p:nvPicPr>
          <p:cNvPr id="43" name="Picture 42"/>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198" y="3920013"/>
            <a:ext cx="600380" cy="685800"/>
          </a:xfrm>
          <a:prstGeom prst="rect">
            <a:avLst/>
          </a:prstGeom>
        </p:spPr>
      </p:pic>
      <p:pic>
        <p:nvPicPr>
          <p:cNvPr id="44" name="Picture 43"/>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18636" y="3920013"/>
            <a:ext cx="602822" cy="685800"/>
          </a:xfrm>
          <a:prstGeom prst="rect">
            <a:avLst/>
          </a:prstGeom>
        </p:spPr>
      </p:pic>
      <p:pic>
        <p:nvPicPr>
          <p:cNvPr id="45" name="Picture 44"/>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5879593" y="3920013"/>
            <a:ext cx="592727" cy="685800"/>
          </a:xfrm>
          <a:prstGeom prst="rect">
            <a:avLst/>
          </a:prstGeom>
        </p:spPr>
      </p:pic>
      <p:sp>
        <p:nvSpPr>
          <p:cNvPr id="46" name="TextBox 45"/>
          <p:cNvSpPr txBox="1"/>
          <p:nvPr/>
        </p:nvSpPr>
        <p:spPr>
          <a:xfrm>
            <a:off x="859103" y="4613663"/>
            <a:ext cx="1193663" cy="307777"/>
          </a:xfrm>
          <a:prstGeom prst="rect">
            <a:avLst/>
          </a:prstGeom>
          <a:noFill/>
        </p:spPr>
        <p:txBody>
          <a:bodyPr wrap="square" rtlCol="0">
            <a:spAutoFit/>
          </a:bodyPr>
          <a:lstStyle/>
          <a:p>
            <a:pPr algn="ctr" defTabSz="685800">
              <a:defRPr/>
            </a:pPr>
            <a:r>
              <a:rPr lang="en-US" sz="1400" kern="0" dirty="0">
                <a:solidFill>
                  <a:srgbClr val="FFFFFF"/>
                </a:solidFill>
              </a:rPr>
              <a:t>Executive</a:t>
            </a:r>
          </a:p>
        </p:txBody>
      </p:sp>
      <p:sp>
        <p:nvSpPr>
          <p:cNvPr id="47" name="TextBox 46"/>
          <p:cNvSpPr txBox="1"/>
          <p:nvPr/>
        </p:nvSpPr>
        <p:spPr>
          <a:xfrm>
            <a:off x="1768261" y="4608283"/>
            <a:ext cx="1193663" cy="523220"/>
          </a:xfrm>
          <a:prstGeom prst="rect">
            <a:avLst/>
          </a:prstGeom>
          <a:noFill/>
        </p:spPr>
        <p:txBody>
          <a:bodyPr wrap="square" rtlCol="0">
            <a:spAutoFit/>
          </a:bodyPr>
          <a:lstStyle/>
          <a:p>
            <a:pPr algn="ctr" defTabSz="685800">
              <a:defRPr/>
            </a:pPr>
            <a:r>
              <a:rPr lang="en-US" sz="1400" kern="0" dirty="0">
                <a:solidFill>
                  <a:srgbClr val="FFFFFF"/>
                </a:solidFill>
              </a:rPr>
              <a:t>Informatics leadership</a:t>
            </a:r>
          </a:p>
        </p:txBody>
      </p:sp>
      <p:sp>
        <p:nvSpPr>
          <p:cNvPr id="48" name="TextBox 47"/>
          <p:cNvSpPr txBox="1"/>
          <p:nvPr/>
        </p:nvSpPr>
        <p:spPr>
          <a:xfrm>
            <a:off x="2744792" y="4665903"/>
            <a:ext cx="1193663" cy="307777"/>
          </a:xfrm>
          <a:prstGeom prst="rect">
            <a:avLst/>
          </a:prstGeom>
          <a:noFill/>
        </p:spPr>
        <p:txBody>
          <a:bodyPr wrap="square" rtlCol="0">
            <a:spAutoFit/>
          </a:bodyPr>
          <a:lstStyle/>
          <a:p>
            <a:pPr algn="ctr" defTabSz="685800">
              <a:defRPr/>
            </a:pPr>
            <a:r>
              <a:rPr lang="en-US" sz="1400" kern="0" dirty="0">
                <a:solidFill>
                  <a:srgbClr val="FFFFFF"/>
                </a:solidFill>
              </a:rPr>
              <a:t>Manager</a:t>
            </a:r>
          </a:p>
        </p:txBody>
      </p:sp>
      <p:sp>
        <p:nvSpPr>
          <p:cNvPr id="49" name="TextBox 48"/>
          <p:cNvSpPr txBox="1"/>
          <p:nvPr/>
        </p:nvSpPr>
        <p:spPr>
          <a:xfrm>
            <a:off x="3673198" y="4618980"/>
            <a:ext cx="1193663" cy="523220"/>
          </a:xfrm>
          <a:prstGeom prst="rect">
            <a:avLst/>
          </a:prstGeom>
          <a:noFill/>
        </p:spPr>
        <p:txBody>
          <a:bodyPr wrap="square" rtlCol="0">
            <a:spAutoFit/>
          </a:bodyPr>
          <a:lstStyle/>
          <a:p>
            <a:pPr algn="ctr" defTabSz="685800">
              <a:defRPr/>
            </a:pPr>
            <a:r>
              <a:rPr lang="en-US" sz="1400" kern="0" dirty="0">
                <a:solidFill>
                  <a:srgbClr val="FFFFFF"/>
                </a:solidFill>
              </a:rPr>
              <a:t>Data </a:t>
            </a:r>
            <a:br>
              <a:rPr lang="en-US" sz="1400" kern="0" dirty="0">
                <a:solidFill>
                  <a:srgbClr val="FFFFFF"/>
                </a:solidFill>
              </a:rPr>
            </a:br>
            <a:r>
              <a:rPr lang="en-US" sz="1400" kern="0" dirty="0">
                <a:solidFill>
                  <a:srgbClr val="FFFFFF"/>
                </a:solidFill>
              </a:rPr>
              <a:t>scientist</a:t>
            </a:r>
          </a:p>
        </p:txBody>
      </p:sp>
      <p:sp>
        <p:nvSpPr>
          <p:cNvPr id="50" name="TextBox 49"/>
          <p:cNvSpPr txBox="1"/>
          <p:nvPr/>
        </p:nvSpPr>
        <p:spPr>
          <a:xfrm>
            <a:off x="4659356" y="4630306"/>
            <a:ext cx="1193663" cy="523220"/>
          </a:xfrm>
          <a:prstGeom prst="rect">
            <a:avLst/>
          </a:prstGeom>
          <a:noFill/>
        </p:spPr>
        <p:txBody>
          <a:bodyPr wrap="square" rtlCol="0">
            <a:spAutoFit/>
          </a:bodyPr>
          <a:lstStyle/>
          <a:p>
            <a:pPr algn="ctr" defTabSz="685800">
              <a:defRPr/>
            </a:pPr>
            <a:r>
              <a:rPr lang="en-US" sz="1400" kern="0" dirty="0">
                <a:solidFill>
                  <a:srgbClr val="FFFFFF"/>
                </a:solidFill>
              </a:rPr>
              <a:t>Clinician / Physician</a:t>
            </a:r>
          </a:p>
        </p:txBody>
      </p:sp>
      <p:sp>
        <p:nvSpPr>
          <p:cNvPr id="51" name="TextBox 50"/>
          <p:cNvSpPr txBox="1"/>
          <p:nvPr/>
        </p:nvSpPr>
        <p:spPr>
          <a:xfrm>
            <a:off x="5578141" y="4649956"/>
            <a:ext cx="1193663" cy="307777"/>
          </a:xfrm>
          <a:prstGeom prst="rect">
            <a:avLst/>
          </a:prstGeom>
          <a:noFill/>
        </p:spPr>
        <p:txBody>
          <a:bodyPr wrap="square" rtlCol="0">
            <a:spAutoFit/>
          </a:bodyPr>
          <a:lstStyle/>
          <a:p>
            <a:pPr algn="ctr" defTabSz="685800">
              <a:defRPr/>
            </a:pPr>
            <a:r>
              <a:rPr lang="en-US" sz="1400" kern="0" dirty="0">
                <a:solidFill>
                  <a:srgbClr val="FFFFFF"/>
                </a:solidFill>
              </a:rPr>
              <a:t>Analyst</a:t>
            </a:r>
          </a:p>
        </p:txBody>
      </p:sp>
      <p:pic>
        <p:nvPicPr>
          <p:cNvPr id="52" name="Picture 51"/>
          <p:cNvPicPr>
            <a:picLocks noChangeAspect="1"/>
          </p:cNvPicPr>
          <p:nvPr/>
        </p:nvPicPr>
        <p:blipFill>
          <a:blip r:embed="rId9" cstate="print">
            <a:biLevel thresh="25000"/>
            <a:alphaModFix amt="50000"/>
            <a:extLst>
              <a:ext uri="{28A0092B-C50C-407E-A947-70E740481C1C}">
                <a14:useLocalDpi xmlns:a14="http://schemas.microsoft.com/office/drawing/2010/main" val="0"/>
              </a:ext>
            </a:extLst>
          </a:blip>
          <a:stretch>
            <a:fillRect/>
          </a:stretch>
        </p:blipFill>
        <p:spPr>
          <a:xfrm>
            <a:off x="6827059" y="3920013"/>
            <a:ext cx="585737" cy="685800"/>
          </a:xfrm>
          <a:prstGeom prst="rect">
            <a:avLst/>
          </a:prstGeom>
        </p:spPr>
      </p:pic>
      <p:sp>
        <p:nvSpPr>
          <p:cNvPr id="53" name="TextBox 52"/>
          <p:cNvSpPr txBox="1"/>
          <p:nvPr/>
        </p:nvSpPr>
        <p:spPr>
          <a:xfrm>
            <a:off x="6583549" y="4655272"/>
            <a:ext cx="1193663" cy="307777"/>
          </a:xfrm>
          <a:prstGeom prst="rect">
            <a:avLst/>
          </a:prstGeom>
          <a:noFill/>
        </p:spPr>
        <p:txBody>
          <a:bodyPr wrap="square" rtlCol="0">
            <a:spAutoFit/>
          </a:bodyPr>
          <a:lstStyle/>
          <a:p>
            <a:pPr algn="ctr" defTabSz="685800">
              <a:defRPr/>
            </a:pPr>
            <a:r>
              <a:rPr lang="en-US" sz="1400" kern="0" dirty="0">
                <a:solidFill>
                  <a:srgbClr val="FFFFFF">
                    <a:alpha val="51000"/>
                  </a:srgbClr>
                </a:solidFill>
              </a:rPr>
              <a:t>Abstractor</a:t>
            </a:r>
          </a:p>
        </p:txBody>
      </p:sp>
      <p:grpSp>
        <p:nvGrpSpPr>
          <p:cNvPr id="2" name="Group 1"/>
          <p:cNvGrpSpPr/>
          <p:nvPr/>
        </p:nvGrpSpPr>
        <p:grpSpPr>
          <a:xfrm>
            <a:off x="1152481" y="5516765"/>
            <a:ext cx="7022081" cy="387286"/>
            <a:chOff x="1152481" y="5516765"/>
            <a:chExt cx="7022081" cy="387286"/>
          </a:xfrm>
        </p:grpSpPr>
        <p:sp>
          <p:nvSpPr>
            <p:cNvPr id="54" name="Rectangle 53"/>
            <p:cNvSpPr/>
            <p:nvPr/>
          </p:nvSpPr>
          <p:spPr>
            <a:xfrm>
              <a:off x="6462564" y="5516765"/>
              <a:ext cx="1711998" cy="387286"/>
            </a:xfrm>
            <a:prstGeom prst="rect">
              <a:avLst/>
            </a:prstGeom>
          </p:spPr>
          <p:txBody>
            <a:bodyPr wrap="square">
              <a:spAutoFit/>
            </a:bodyPr>
            <a:lstStyle/>
            <a:p>
              <a:pPr marL="257178" indent="-257178" defTabSz="685800">
                <a:lnSpc>
                  <a:spcPts val="2250"/>
                </a:lnSpc>
                <a:buSzPct val="150000"/>
                <a:buFontTx/>
                <a:buBlip>
                  <a:blip r:embed="rId10"/>
                </a:buBlip>
                <a:defRPr/>
              </a:pPr>
              <a:r>
                <a:rPr lang="en-US" kern="0" dirty="0">
                  <a:solidFill>
                    <a:srgbClr val="FFFFFF"/>
                  </a:solidFill>
                </a:rPr>
                <a:t>Outcomes</a:t>
              </a:r>
            </a:p>
          </p:txBody>
        </p:sp>
        <p:sp>
          <p:nvSpPr>
            <p:cNvPr id="55" name="Rectangle 54"/>
            <p:cNvSpPr/>
            <p:nvPr/>
          </p:nvSpPr>
          <p:spPr>
            <a:xfrm>
              <a:off x="2766536" y="5516765"/>
              <a:ext cx="1855731" cy="387286"/>
            </a:xfrm>
            <a:prstGeom prst="rect">
              <a:avLst/>
            </a:prstGeom>
          </p:spPr>
          <p:txBody>
            <a:bodyPr wrap="square">
              <a:spAutoFit/>
            </a:bodyPr>
            <a:lstStyle/>
            <a:p>
              <a:pPr marL="257178" indent="-257178" defTabSz="685800">
                <a:lnSpc>
                  <a:spcPts val="2250"/>
                </a:lnSpc>
                <a:buSzPct val="150000"/>
                <a:buFontTx/>
                <a:buBlip>
                  <a:blip r:embed="rId10"/>
                </a:buBlip>
                <a:defRPr/>
              </a:pPr>
              <a:r>
                <a:rPr lang="en-US" kern="0" dirty="0">
                  <a:solidFill>
                    <a:srgbClr val="FFFFFF"/>
                  </a:solidFill>
                </a:rPr>
                <a:t>Throughput</a:t>
              </a:r>
            </a:p>
          </p:txBody>
        </p:sp>
        <p:sp>
          <p:nvSpPr>
            <p:cNvPr id="56" name="Rectangle 55"/>
            <p:cNvSpPr/>
            <p:nvPr/>
          </p:nvSpPr>
          <p:spPr>
            <a:xfrm>
              <a:off x="1152481" y="5516765"/>
              <a:ext cx="1604846" cy="387286"/>
            </a:xfrm>
            <a:prstGeom prst="rect">
              <a:avLst/>
            </a:prstGeom>
          </p:spPr>
          <p:txBody>
            <a:bodyPr wrap="square">
              <a:spAutoFit/>
            </a:bodyPr>
            <a:lstStyle/>
            <a:p>
              <a:pPr marL="257178" indent="-257178" defTabSz="685800">
                <a:lnSpc>
                  <a:spcPts val="2250"/>
                </a:lnSpc>
                <a:buSzPct val="150000"/>
                <a:buFontTx/>
                <a:buBlip>
                  <a:blip r:embed="rId10"/>
                </a:buBlip>
                <a:defRPr/>
              </a:pPr>
              <a:r>
                <a:rPr lang="en-US" kern="0" dirty="0">
                  <a:solidFill>
                    <a:srgbClr val="FFFFFF"/>
                  </a:solidFill>
                </a:rPr>
                <a:t>Utilization</a:t>
              </a:r>
            </a:p>
          </p:txBody>
        </p:sp>
        <p:sp>
          <p:nvSpPr>
            <p:cNvPr id="57" name="Rectangle 56"/>
            <p:cNvSpPr/>
            <p:nvPr/>
          </p:nvSpPr>
          <p:spPr>
            <a:xfrm>
              <a:off x="4631476" y="5516765"/>
              <a:ext cx="1821880" cy="387286"/>
            </a:xfrm>
            <a:prstGeom prst="rect">
              <a:avLst/>
            </a:prstGeom>
          </p:spPr>
          <p:txBody>
            <a:bodyPr wrap="square">
              <a:spAutoFit/>
            </a:bodyPr>
            <a:lstStyle/>
            <a:p>
              <a:pPr marL="257178" indent="-257178" defTabSz="685800">
                <a:lnSpc>
                  <a:spcPts val="2250"/>
                </a:lnSpc>
                <a:buSzPct val="150000"/>
                <a:buFontTx/>
                <a:buBlip>
                  <a:blip r:embed="rId10"/>
                </a:buBlip>
                <a:defRPr/>
              </a:pPr>
              <a:r>
                <a:rPr lang="en-US" kern="0">
                  <a:solidFill>
                    <a:srgbClr val="FFFFFF"/>
                  </a:solidFill>
                </a:rPr>
                <a:t>Cost of care</a:t>
              </a:r>
              <a:endParaRPr lang="en-US" kern="0" dirty="0">
                <a:solidFill>
                  <a:srgbClr val="FFFFFF"/>
                </a:solidFill>
              </a:endParaRPr>
            </a:p>
          </p:txBody>
        </p:sp>
      </p:grpSp>
      <p:sp>
        <p:nvSpPr>
          <p:cNvPr id="58" name="Title 1"/>
          <p:cNvSpPr txBox="1">
            <a:spLocks/>
          </p:cNvSpPr>
          <p:nvPr/>
        </p:nvSpPr>
        <p:spPr>
          <a:xfrm>
            <a:off x="0" y="688684"/>
            <a:ext cx="9165431" cy="533400"/>
          </a:xfrm>
          <a:prstGeom prst="rect">
            <a:avLst/>
          </a:prstGeom>
        </p:spPr>
        <p:txBody>
          <a:bodyPr vert="horz" lIns="68580" tIns="34290" rIns="68580" bIns="34290" rtlCol="0" anchor="ctr">
            <a:normAutofit/>
          </a:bodyPr>
          <a:lstStyle>
            <a:lvl1pPr algn="l" defTabSz="914440" rtl="0" eaLnBrk="1" latinLnBrk="0" hangingPunct="1">
              <a:lnSpc>
                <a:spcPct val="90000"/>
              </a:lnSpc>
              <a:spcBef>
                <a:spcPct val="0"/>
              </a:spcBef>
              <a:buNone/>
              <a:defRPr sz="3600" kern="1200" baseline="0">
                <a:solidFill>
                  <a:schemeClr val="tx1"/>
                </a:solidFill>
                <a:latin typeface="+mj-lt"/>
                <a:ea typeface="+mj-ea"/>
                <a:cs typeface="+mj-cs"/>
              </a:defRPr>
            </a:lvl1pPr>
          </a:lstStyle>
          <a:p>
            <a:pPr algn="ctr" defTabSz="685830">
              <a:defRPr/>
            </a:pPr>
            <a:r>
              <a:rPr lang="en-US" sz="3000" dirty="0">
                <a:solidFill>
                  <a:srgbClr val="FFFFFF"/>
                </a:solidFill>
              </a:rPr>
              <a:t>Meeting the needs of operational users</a:t>
            </a:r>
          </a:p>
        </p:txBody>
      </p:sp>
      <p:sp>
        <p:nvSpPr>
          <p:cNvPr id="34" name="Slide Number Placeholder 3"/>
          <p:cNvSpPr txBox="1">
            <a:spLocks/>
          </p:cNvSpPr>
          <p:nvPr/>
        </p:nvSpPr>
        <p:spPr>
          <a:xfrm>
            <a:off x="8153400" y="6477000"/>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mtClean="0">
                <a:solidFill>
                  <a:schemeClr val="bg1"/>
                </a:solidFill>
              </a:rPr>
              <a:pPr algn="r"/>
              <a:t>56</a:t>
            </a:fld>
            <a:endParaRPr lang="en-US" dirty="0">
              <a:solidFill>
                <a:schemeClr val="bg1"/>
              </a:solidFill>
            </a:endParaRPr>
          </a:p>
        </p:txBody>
      </p:sp>
    </p:spTree>
    <p:extLst>
      <p:ext uri="{BB962C8B-B14F-4D97-AF65-F5344CB8AC3E}">
        <p14:creationId xmlns:p14="http://schemas.microsoft.com/office/powerpoint/2010/main" val="30197948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480777" cy="645459"/>
          </a:xfrm>
        </p:spPr>
        <p:txBody>
          <a:bodyPr>
            <a:normAutofit/>
          </a:bodyPr>
          <a:lstStyle/>
          <a:p>
            <a:r>
              <a:rPr lang="en-US" dirty="0">
                <a:solidFill>
                  <a:schemeClr val="tx2"/>
                </a:solidFill>
              </a:rPr>
              <a:t>       Enhancing </a:t>
            </a:r>
            <a:r>
              <a:rPr lang="en-US" dirty="0" smtClean="0">
                <a:solidFill>
                  <a:schemeClr val="tx2"/>
                </a:solidFill>
              </a:rPr>
              <a:t>Operational </a:t>
            </a:r>
            <a:r>
              <a:rPr lang="en-US" dirty="0">
                <a:solidFill>
                  <a:schemeClr val="tx2"/>
                </a:solidFill>
              </a:rPr>
              <a:t>R</a:t>
            </a:r>
            <a:r>
              <a:rPr lang="en-US" dirty="0" smtClean="0">
                <a:solidFill>
                  <a:schemeClr val="tx2"/>
                </a:solidFill>
              </a:rPr>
              <a:t>eporting</a:t>
            </a:r>
            <a:endParaRPr lang="en-US" dirty="0">
              <a:solidFill>
                <a:schemeClr val="tx2"/>
              </a:solidFill>
            </a:endParaRPr>
          </a:p>
        </p:txBody>
      </p:sp>
      <p:grpSp>
        <p:nvGrpSpPr>
          <p:cNvPr id="14" name="Group 13"/>
          <p:cNvGrpSpPr/>
          <p:nvPr/>
        </p:nvGrpSpPr>
        <p:grpSpPr>
          <a:xfrm>
            <a:off x="760958" y="4951255"/>
            <a:ext cx="6418055" cy="976640"/>
            <a:chOff x="1297718" y="5287622"/>
            <a:chExt cx="8557407" cy="1302187"/>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7718" y="5287622"/>
              <a:ext cx="1049884" cy="1049884"/>
            </a:xfrm>
            <a:prstGeom prst="rect">
              <a:avLst/>
            </a:prstGeom>
          </p:spPr>
        </p:pic>
        <p:sp>
          <p:nvSpPr>
            <p:cNvPr id="17" name="TextBox 16"/>
            <p:cNvSpPr txBox="1"/>
            <p:nvPr/>
          </p:nvSpPr>
          <p:spPr>
            <a:xfrm>
              <a:off x="2672266" y="5358702"/>
              <a:ext cx="7182859" cy="1231107"/>
            </a:xfrm>
            <a:prstGeom prst="rect">
              <a:avLst/>
            </a:prstGeom>
            <a:noFill/>
          </p:spPr>
          <p:txBody>
            <a:bodyPr wrap="square" rtlCol="0">
              <a:spAutoFit/>
            </a:bodyPr>
            <a:lstStyle/>
            <a:p>
              <a:r>
                <a:rPr lang="en-US" dirty="0">
                  <a:solidFill>
                    <a:srgbClr val="6A737B"/>
                  </a:solidFill>
                </a:rPr>
                <a:t>Departmental reports</a:t>
              </a:r>
            </a:p>
            <a:p>
              <a:r>
                <a:rPr lang="en-US" dirty="0">
                  <a:solidFill>
                    <a:srgbClr val="6A737B"/>
                  </a:solidFill>
                </a:rPr>
                <a:t>give each department relevant, modifiable standard reports</a:t>
              </a:r>
              <a:endParaRPr lang="en-US" i="1" dirty="0">
                <a:solidFill>
                  <a:srgbClr val="6A737B"/>
                </a:solidFill>
              </a:endParaRPr>
            </a:p>
          </p:txBody>
        </p:sp>
      </p:grpSp>
      <p:grpSp>
        <p:nvGrpSpPr>
          <p:cNvPr id="18" name="Group 17"/>
          <p:cNvGrpSpPr/>
          <p:nvPr/>
        </p:nvGrpSpPr>
        <p:grpSpPr>
          <a:xfrm>
            <a:off x="760957" y="3703355"/>
            <a:ext cx="7700174" cy="787413"/>
            <a:chOff x="1297718" y="5287622"/>
            <a:chExt cx="10266898" cy="1049884"/>
          </a:xfrm>
        </p:grpSpPr>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7718" y="5287622"/>
              <a:ext cx="1049884" cy="1049884"/>
            </a:xfrm>
            <a:prstGeom prst="rect">
              <a:avLst/>
            </a:prstGeom>
          </p:spPr>
        </p:pic>
        <p:sp>
          <p:nvSpPr>
            <p:cNvPr id="20" name="TextBox 19"/>
            <p:cNvSpPr txBox="1"/>
            <p:nvPr/>
          </p:nvSpPr>
          <p:spPr>
            <a:xfrm>
              <a:off x="2672266" y="5358702"/>
              <a:ext cx="8892350" cy="861775"/>
            </a:xfrm>
            <a:prstGeom prst="rect">
              <a:avLst/>
            </a:prstGeom>
            <a:noFill/>
          </p:spPr>
          <p:txBody>
            <a:bodyPr wrap="square" rtlCol="0">
              <a:spAutoFit/>
            </a:bodyPr>
            <a:lstStyle/>
            <a:p>
              <a:r>
                <a:rPr lang="en-US" dirty="0">
                  <a:solidFill>
                    <a:srgbClr val="6A737B"/>
                  </a:solidFill>
                </a:rPr>
                <a:t>Reporting portal</a:t>
              </a:r>
            </a:p>
            <a:p>
              <a:r>
                <a:rPr lang="en-US" dirty="0">
                  <a:solidFill>
                    <a:srgbClr val="6A737B"/>
                  </a:solidFill>
                </a:rPr>
                <a:t>makes reports across tools easily found in a single location</a:t>
              </a:r>
            </a:p>
          </p:txBody>
        </p:sp>
      </p:grpSp>
      <p:grpSp>
        <p:nvGrpSpPr>
          <p:cNvPr id="22" name="Group 21"/>
          <p:cNvGrpSpPr/>
          <p:nvPr/>
        </p:nvGrpSpPr>
        <p:grpSpPr>
          <a:xfrm>
            <a:off x="760957" y="2455455"/>
            <a:ext cx="7700174" cy="787413"/>
            <a:chOff x="1297718" y="5287622"/>
            <a:chExt cx="10266898" cy="1049884"/>
          </a:xfrm>
        </p:grpSpPr>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7718" y="5287622"/>
              <a:ext cx="1049884" cy="1049884"/>
            </a:xfrm>
            <a:prstGeom prst="rect">
              <a:avLst/>
            </a:prstGeom>
          </p:spPr>
        </p:pic>
        <p:sp>
          <p:nvSpPr>
            <p:cNvPr id="25" name="TextBox 24"/>
            <p:cNvSpPr txBox="1"/>
            <p:nvPr/>
          </p:nvSpPr>
          <p:spPr>
            <a:xfrm>
              <a:off x="2672266" y="5358702"/>
              <a:ext cx="8892350" cy="861775"/>
            </a:xfrm>
            <a:prstGeom prst="rect">
              <a:avLst/>
            </a:prstGeom>
            <a:noFill/>
          </p:spPr>
          <p:txBody>
            <a:bodyPr wrap="square" rtlCol="0">
              <a:spAutoFit/>
            </a:bodyPr>
            <a:lstStyle/>
            <a:p>
              <a:r>
                <a:rPr lang="en-US" dirty="0">
                  <a:solidFill>
                    <a:srgbClr val="6A737B"/>
                  </a:solidFill>
                </a:rPr>
                <a:t>Operational dashboards</a:t>
              </a:r>
            </a:p>
            <a:p>
              <a:r>
                <a:rPr lang="en-US" dirty="0">
                  <a:solidFill>
                    <a:srgbClr val="6A737B"/>
                  </a:solidFill>
                </a:rPr>
                <a:t>present departmental KPIs in dashboards that drill for analysis</a:t>
              </a:r>
            </a:p>
          </p:txBody>
        </p:sp>
      </p:grpSp>
      <p:sp>
        <p:nvSpPr>
          <p:cNvPr id="13" name="Text Placeholder 3"/>
          <p:cNvSpPr>
            <a:spLocks noGrp="1"/>
          </p:cNvSpPr>
          <p:nvPr>
            <p:ph type="body" sz="quarter" idx="12"/>
          </p:nvPr>
        </p:nvSpPr>
        <p:spPr>
          <a:xfrm>
            <a:off x="166464" y="1250350"/>
            <a:ext cx="8669761" cy="1111568"/>
          </a:xfrm>
        </p:spPr>
        <p:txBody>
          <a:bodyPr>
            <a:normAutofit/>
          </a:bodyPr>
          <a:lstStyle/>
          <a:p>
            <a:pPr marL="0" indent="0">
              <a:buNone/>
            </a:pPr>
            <a:r>
              <a:rPr lang="en-US" sz="2000" b="1" dirty="0">
                <a:solidFill>
                  <a:srgbClr val="F58025"/>
                </a:solidFill>
              </a:rPr>
              <a:t>Operational reporting is key to the day-to-day basic functionality of a care venue or financial department. </a:t>
            </a:r>
            <a:r>
              <a:rPr lang="en-US" sz="2000" b="1" kern="0" dirty="0">
                <a:solidFill>
                  <a:srgbClr val="F58025"/>
                </a:solidFill>
              </a:rPr>
              <a:t>Cerner continually improving operational reporting in three key ways:</a:t>
            </a:r>
          </a:p>
          <a:p>
            <a:pPr marL="0" indent="0">
              <a:buNone/>
            </a:pPr>
            <a:endParaRPr lang="en-US" sz="2000" dirty="0"/>
          </a:p>
        </p:txBody>
      </p:sp>
      <p:sp>
        <p:nvSpPr>
          <p:cNvPr id="1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21"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57</a:t>
            </a:fld>
            <a:endParaRPr lang="en-US" sz="1200" dirty="0">
              <a:solidFill>
                <a:prstClr val="black">
                  <a:tint val="75000"/>
                </a:prstClr>
              </a:solidFill>
            </a:endParaRPr>
          </a:p>
        </p:txBody>
      </p:sp>
    </p:spTree>
    <p:extLst>
      <p:ext uri="{BB962C8B-B14F-4D97-AF65-F5344CB8AC3E}">
        <p14:creationId xmlns:p14="http://schemas.microsoft.com/office/powerpoint/2010/main" val="3257061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54" y="51096"/>
            <a:ext cx="7886700" cy="860612"/>
          </a:xfrm>
        </p:spPr>
        <p:txBody>
          <a:bodyPr>
            <a:normAutofit/>
          </a:bodyPr>
          <a:lstStyle/>
          <a:p>
            <a:r>
              <a:rPr lang="en-US" dirty="0">
                <a:solidFill>
                  <a:schemeClr val="tx2"/>
                </a:solidFill>
              </a:rPr>
              <a:t>        Clinical </a:t>
            </a:r>
            <a:r>
              <a:rPr lang="en-US" dirty="0" smtClean="0">
                <a:solidFill>
                  <a:schemeClr val="tx2"/>
                </a:solidFill>
              </a:rPr>
              <a:t>Operational </a:t>
            </a:r>
            <a:r>
              <a:rPr lang="en-US" dirty="0">
                <a:solidFill>
                  <a:schemeClr val="tx2"/>
                </a:solidFill>
              </a:rPr>
              <a:t>R</a:t>
            </a:r>
            <a:r>
              <a:rPr lang="en-US" dirty="0" smtClean="0">
                <a:solidFill>
                  <a:schemeClr val="tx2"/>
                </a:solidFill>
              </a:rPr>
              <a:t>eporting</a:t>
            </a:r>
            <a:endParaRPr lang="en-US" dirty="0">
              <a:solidFill>
                <a:schemeClr val="tx2"/>
              </a:solidFill>
            </a:endParaRPr>
          </a:p>
        </p:txBody>
      </p:sp>
      <p:sp>
        <p:nvSpPr>
          <p:cNvPr id="6" name="TextBox 5"/>
          <p:cNvSpPr txBox="1"/>
          <p:nvPr/>
        </p:nvSpPr>
        <p:spPr>
          <a:xfrm>
            <a:off x="310754" y="1268874"/>
            <a:ext cx="9623776" cy="415498"/>
          </a:xfrm>
          <a:prstGeom prst="rect">
            <a:avLst/>
          </a:prstGeom>
          <a:noFill/>
        </p:spPr>
        <p:txBody>
          <a:bodyPr wrap="square" rtlCol="0">
            <a:spAutoFit/>
          </a:bodyPr>
          <a:lstStyle/>
          <a:p>
            <a:r>
              <a:rPr lang="en-US" sz="2100" dirty="0">
                <a:solidFill>
                  <a:srgbClr val="0D94D2"/>
                </a:solidFill>
              </a:rPr>
              <a:t>180+ reports available across reporting categories</a:t>
            </a:r>
          </a:p>
        </p:txBody>
      </p:sp>
      <p:sp>
        <p:nvSpPr>
          <p:cNvPr id="8" name="TextBox 7"/>
          <p:cNvSpPr txBox="1"/>
          <p:nvPr/>
        </p:nvSpPr>
        <p:spPr>
          <a:xfrm>
            <a:off x="310754" y="1737090"/>
            <a:ext cx="2835752" cy="4212692"/>
          </a:xfrm>
          <a:prstGeom prst="rect">
            <a:avLst/>
          </a:prstGeom>
          <a:noFill/>
        </p:spPr>
        <p:txBody>
          <a:bodyPr wrap="square" rtlCol="0">
            <a:spAutoFit/>
          </a:bodyPr>
          <a:lstStyle/>
          <a:p>
            <a:pPr>
              <a:lnSpc>
                <a:spcPct val="150000"/>
              </a:lnSpc>
            </a:pPr>
            <a:r>
              <a:rPr lang="en-US" sz="1050" dirty="0">
                <a:solidFill>
                  <a:srgbClr val="7BC143"/>
                </a:solidFill>
              </a:rPr>
              <a:t>Acute care</a:t>
            </a:r>
          </a:p>
          <a:p>
            <a:pPr marL="260747" indent="-260747">
              <a:lnSpc>
                <a:spcPct val="150000"/>
              </a:lnSpc>
              <a:buFont typeface="Wingdings" charset="2"/>
              <a:buChar char=""/>
            </a:pPr>
            <a:r>
              <a:rPr lang="fr-FR" sz="1050" dirty="0">
                <a:solidFill>
                  <a:srgbClr val="6A737B"/>
                </a:solidFill>
              </a:rPr>
              <a:t>Patient volumes</a:t>
            </a:r>
          </a:p>
          <a:p>
            <a:pPr marL="260747" indent="-260747">
              <a:lnSpc>
                <a:spcPct val="150000"/>
              </a:lnSpc>
              <a:buFont typeface="Wingdings" charset="2"/>
              <a:buChar char=""/>
            </a:pPr>
            <a:r>
              <a:rPr lang="fr-FR" sz="1050" dirty="0">
                <a:solidFill>
                  <a:srgbClr val="6A737B"/>
                </a:solidFill>
              </a:rPr>
              <a:t>Patient </a:t>
            </a:r>
            <a:r>
              <a:rPr lang="fr-FR" sz="1050" dirty="0" err="1">
                <a:solidFill>
                  <a:srgbClr val="6A737B"/>
                </a:solidFill>
              </a:rPr>
              <a:t>safety</a:t>
            </a:r>
            <a:endParaRPr lang="fr-FR" sz="1050" dirty="0">
              <a:solidFill>
                <a:srgbClr val="6A737B"/>
              </a:solidFill>
            </a:endParaRPr>
          </a:p>
          <a:p>
            <a:pPr marL="260747" indent="-260747">
              <a:lnSpc>
                <a:spcPct val="150000"/>
              </a:lnSpc>
              <a:buFont typeface="Wingdings" charset="2"/>
              <a:buChar char=""/>
            </a:pPr>
            <a:r>
              <a:rPr lang="fr-FR" sz="1050" dirty="0" err="1">
                <a:solidFill>
                  <a:srgbClr val="6A737B"/>
                </a:solidFill>
              </a:rPr>
              <a:t>Orders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Documentation</a:t>
            </a:r>
          </a:p>
          <a:p>
            <a:pPr marL="260747" indent="-260747">
              <a:lnSpc>
                <a:spcPct val="150000"/>
              </a:lnSpc>
              <a:buFont typeface="Wingdings" charset="2"/>
              <a:buChar char=""/>
            </a:pPr>
            <a:r>
              <a:rPr lang="fr-FR" sz="1050" dirty="0">
                <a:solidFill>
                  <a:srgbClr val="6A737B"/>
                </a:solidFill>
              </a:rPr>
              <a:t>Workflow &amp; </a:t>
            </a:r>
            <a:r>
              <a:rPr lang="fr-FR" sz="1050" dirty="0" err="1">
                <a:solidFill>
                  <a:srgbClr val="6A737B"/>
                </a:solidFill>
              </a:rPr>
              <a:t>tasks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Care plans</a:t>
            </a:r>
          </a:p>
          <a:p>
            <a:pPr>
              <a:lnSpc>
                <a:spcPct val="150000"/>
              </a:lnSpc>
            </a:pPr>
            <a:endParaRPr lang="en-US" sz="1050" dirty="0">
              <a:solidFill>
                <a:srgbClr val="7BC143"/>
              </a:solidFill>
            </a:endParaRPr>
          </a:p>
          <a:p>
            <a:pPr>
              <a:lnSpc>
                <a:spcPct val="150000"/>
              </a:lnSpc>
            </a:pPr>
            <a:r>
              <a:rPr lang="en-US" sz="1050" dirty="0">
                <a:solidFill>
                  <a:srgbClr val="7BC143"/>
                </a:solidFill>
              </a:rPr>
              <a:t>Ambulatory</a:t>
            </a:r>
          </a:p>
          <a:p>
            <a:pPr marL="260747" indent="-260747">
              <a:lnSpc>
                <a:spcPct val="150000"/>
              </a:lnSpc>
              <a:buFont typeface="Wingdings" charset="2"/>
              <a:buChar char=""/>
            </a:pPr>
            <a:r>
              <a:rPr lang="fr-FR" sz="1050" dirty="0">
                <a:solidFill>
                  <a:srgbClr val="6A737B"/>
                </a:solidFill>
              </a:rPr>
              <a:t>Patient volumes</a:t>
            </a:r>
          </a:p>
          <a:p>
            <a:pPr marL="260747" indent="-260747">
              <a:lnSpc>
                <a:spcPct val="150000"/>
              </a:lnSpc>
              <a:buFont typeface="Wingdings" charset="2"/>
              <a:buChar char=""/>
            </a:pPr>
            <a:r>
              <a:rPr lang="fr-FR" sz="1050" dirty="0" err="1">
                <a:solidFill>
                  <a:srgbClr val="6A737B"/>
                </a:solidFill>
              </a:rPr>
              <a:t>Orders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Documentation</a:t>
            </a:r>
          </a:p>
          <a:p>
            <a:pPr marL="260747" indent="-260747">
              <a:lnSpc>
                <a:spcPct val="150000"/>
              </a:lnSpc>
              <a:buFont typeface="Wingdings" charset="2"/>
              <a:buChar char=""/>
            </a:pPr>
            <a:r>
              <a:rPr lang="fr-FR" sz="1050" dirty="0">
                <a:solidFill>
                  <a:srgbClr val="6A737B"/>
                </a:solidFill>
              </a:rPr>
              <a:t>Charges</a:t>
            </a:r>
          </a:p>
          <a:p>
            <a:pPr marL="260747" indent="-260747">
              <a:lnSpc>
                <a:spcPct val="150000"/>
              </a:lnSpc>
              <a:buFont typeface="Wingdings" charset="2"/>
              <a:buChar char=""/>
            </a:pPr>
            <a:r>
              <a:rPr lang="fr-FR" sz="1050" dirty="0" err="1">
                <a:solidFill>
                  <a:srgbClr val="6A737B"/>
                </a:solidFill>
              </a:rPr>
              <a:t>Problem</a:t>
            </a:r>
            <a:r>
              <a:rPr lang="fr-FR" sz="1050" dirty="0">
                <a:solidFill>
                  <a:srgbClr val="6A737B"/>
                </a:solidFill>
              </a:rPr>
              <a:t> </a:t>
            </a:r>
            <a:r>
              <a:rPr lang="fr-FR" sz="1050" dirty="0" err="1">
                <a:solidFill>
                  <a:srgbClr val="6A737B"/>
                </a:solidFill>
              </a:rPr>
              <a:t>list</a:t>
            </a:r>
            <a:endParaRPr lang="fr-FR" sz="1050" dirty="0">
              <a:solidFill>
                <a:srgbClr val="6A737B"/>
              </a:solidFill>
            </a:endParaRPr>
          </a:p>
          <a:p>
            <a:pPr>
              <a:lnSpc>
                <a:spcPct val="150000"/>
              </a:lnSpc>
            </a:pPr>
            <a:endParaRPr lang="en-US" sz="1050" dirty="0">
              <a:solidFill>
                <a:srgbClr val="7BC143"/>
              </a:solidFill>
            </a:endParaRPr>
          </a:p>
          <a:p>
            <a:pPr>
              <a:lnSpc>
                <a:spcPct val="150000"/>
              </a:lnSpc>
            </a:pPr>
            <a:endParaRPr lang="en-US" sz="1050" dirty="0">
              <a:solidFill>
                <a:srgbClr val="6A737B"/>
              </a:solidFill>
            </a:endParaRPr>
          </a:p>
          <a:p>
            <a:pPr marL="260747" indent="-260747">
              <a:lnSpc>
                <a:spcPct val="150000"/>
              </a:lnSpc>
              <a:buFont typeface="Wingdings" charset="2"/>
              <a:buChar char=""/>
            </a:pPr>
            <a:endParaRPr lang="en-US" sz="1050" dirty="0">
              <a:solidFill>
                <a:srgbClr val="6A737B"/>
              </a:solidFill>
            </a:endParaRPr>
          </a:p>
        </p:txBody>
      </p:sp>
      <p:sp>
        <p:nvSpPr>
          <p:cNvPr id="9" name="TextBox 8"/>
          <p:cNvSpPr txBox="1"/>
          <p:nvPr/>
        </p:nvSpPr>
        <p:spPr>
          <a:xfrm>
            <a:off x="1864119" y="1725857"/>
            <a:ext cx="2521095" cy="1788951"/>
          </a:xfrm>
          <a:prstGeom prst="rect">
            <a:avLst/>
          </a:prstGeom>
          <a:noFill/>
        </p:spPr>
        <p:txBody>
          <a:bodyPr wrap="square" rtlCol="0">
            <a:spAutoFit/>
          </a:bodyPr>
          <a:lstStyle/>
          <a:p>
            <a:pPr>
              <a:lnSpc>
                <a:spcPct val="150000"/>
              </a:lnSpc>
            </a:pPr>
            <a:r>
              <a:rPr lang="en-US" sz="1050" dirty="0">
                <a:solidFill>
                  <a:srgbClr val="7BC143"/>
                </a:solidFill>
              </a:rPr>
              <a:t>Behavioral health</a:t>
            </a:r>
          </a:p>
          <a:p>
            <a:pPr marL="260747" indent="-260747">
              <a:lnSpc>
                <a:spcPct val="150000"/>
              </a:lnSpc>
              <a:buFont typeface="Wingdings" charset="2"/>
              <a:buChar char=""/>
            </a:pPr>
            <a:r>
              <a:rPr lang="en-US" sz="1050" dirty="0">
                <a:solidFill>
                  <a:srgbClr val="6A737B"/>
                </a:solidFill>
              </a:rPr>
              <a:t>Documentation</a:t>
            </a:r>
          </a:p>
          <a:p>
            <a:pPr marL="260747" indent="-260747">
              <a:lnSpc>
                <a:spcPct val="150000"/>
              </a:lnSpc>
              <a:buFont typeface="Wingdings" charset="2"/>
              <a:buChar char=""/>
            </a:pPr>
            <a:r>
              <a:rPr lang="en-US" sz="1050" dirty="0">
                <a:solidFill>
                  <a:srgbClr val="6A737B"/>
                </a:solidFill>
              </a:rPr>
              <a:t>Patient volumes</a:t>
            </a:r>
          </a:p>
          <a:p>
            <a:pPr marL="260747" indent="-260747">
              <a:lnSpc>
                <a:spcPct val="150000"/>
              </a:lnSpc>
              <a:buFont typeface="Wingdings" charset="2"/>
              <a:buChar char=""/>
            </a:pPr>
            <a:r>
              <a:rPr lang="en-US" sz="1050" dirty="0">
                <a:solidFill>
                  <a:srgbClr val="6A737B"/>
                </a:solidFill>
              </a:rPr>
              <a:t>Orders</a:t>
            </a:r>
          </a:p>
          <a:p>
            <a:pPr marL="260747" indent="-260747">
              <a:lnSpc>
                <a:spcPct val="150000"/>
              </a:lnSpc>
              <a:buFont typeface="Wingdings" charset="2"/>
              <a:buChar char=""/>
            </a:pPr>
            <a:r>
              <a:rPr lang="en-US" sz="1050" dirty="0">
                <a:solidFill>
                  <a:srgbClr val="6A737B"/>
                </a:solidFill>
              </a:rPr>
              <a:t>Patient safety</a:t>
            </a:r>
          </a:p>
          <a:p>
            <a:pPr marL="260747" indent="-260747">
              <a:lnSpc>
                <a:spcPct val="150000"/>
              </a:lnSpc>
              <a:buFont typeface="Wingdings" charset="2"/>
              <a:buChar char=""/>
            </a:pPr>
            <a:r>
              <a:rPr lang="en-US" sz="1050" dirty="0">
                <a:solidFill>
                  <a:srgbClr val="6A737B"/>
                </a:solidFill>
              </a:rPr>
              <a:t>Outcomes</a:t>
            </a:r>
          </a:p>
          <a:p>
            <a:pPr marL="260747" indent="-260747">
              <a:lnSpc>
                <a:spcPct val="150000"/>
              </a:lnSpc>
              <a:buFont typeface="Wingdings" charset="2"/>
              <a:buChar char=""/>
            </a:pPr>
            <a:endParaRPr lang="en-US" sz="1050" dirty="0">
              <a:solidFill>
                <a:srgbClr val="6A737B"/>
              </a:solidFill>
            </a:endParaRPr>
          </a:p>
        </p:txBody>
      </p:sp>
      <p:sp>
        <p:nvSpPr>
          <p:cNvPr id="10" name="TextBox 9"/>
          <p:cNvSpPr txBox="1"/>
          <p:nvPr/>
        </p:nvSpPr>
        <p:spPr>
          <a:xfrm>
            <a:off x="1822611" y="3659437"/>
            <a:ext cx="1955048" cy="2516073"/>
          </a:xfrm>
          <a:prstGeom prst="rect">
            <a:avLst/>
          </a:prstGeom>
          <a:noFill/>
        </p:spPr>
        <p:txBody>
          <a:bodyPr wrap="square" rtlCol="0">
            <a:spAutoFit/>
          </a:bodyPr>
          <a:lstStyle/>
          <a:p>
            <a:pPr>
              <a:lnSpc>
                <a:spcPct val="150000"/>
              </a:lnSpc>
            </a:pPr>
            <a:r>
              <a:rPr lang="en-US" sz="1050" dirty="0">
                <a:solidFill>
                  <a:srgbClr val="7BC143"/>
                </a:solidFill>
              </a:rPr>
              <a:t>Emergency</a:t>
            </a:r>
          </a:p>
          <a:p>
            <a:pPr marL="260747" indent="-260747">
              <a:lnSpc>
                <a:spcPct val="150000"/>
              </a:lnSpc>
              <a:buFont typeface="Wingdings" charset="2"/>
              <a:buChar char=""/>
            </a:pPr>
            <a:r>
              <a:rPr lang="fr-FR" sz="1050" dirty="0" err="1">
                <a:solidFill>
                  <a:srgbClr val="6A737B"/>
                </a:solidFill>
              </a:rPr>
              <a:t>Throughput</a:t>
            </a:r>
            <a:endParaRPr lang="fr-FR" sz="1050" dirty="0">
              <a:solidFill>
                <a:srgbClr val="6A737B"/>
              </a:solidFill>
            </a:endParaRPr>
          </a:p>
          <a:p>
            <a:pPr marL="260747" indent="-260747">
              <a:lnSpc>
                <a:spcPct val="150000"/>
              </a:lnSpc>
              <a:buFont typeface="Wingdings" charset="2"/>
              <a:buChar char=""/>
            </a:pPr>
            <a:r>
              <a:rPr lang="fr-FR" sz="1050" dirty="0" err="1">
                <a:solidFill>
                  <a:srgbClr val="6A737B"/>
                </a:solidFill>
              </a:rPr>
              <a:t>Orders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Documentation</a:t>
            </a:r>
          </a:p>
          <a:p>
            <a:pPr marL="260747" indent="-260747">
              <a:lnSpc>
                <a:spcPct val="150000"/>
              </a:lnSpc>
              <a:buFont typeface="Wingdings" charset="2"/>
              <a:buChar char=""/>
            </a:pPr>
            <a:r>
              <a:rPr lang="fr-FR" sz="1050" dirty="0">
                <a:solidFill>
                  <a:srgbClr val="6A737B"/>
                </a:solidFill>
              </a:rPr>
              <a:t>Charges</a:t>
            </a:r>
          </a:p>
          <a:p>
            <a:pPr marL="260747" indent="-260747">
              <a:lnSpc>
                <a:spcPct val="150000"/>
              </a:lnSpc>
              <a:buFont typeface="Wingdings" charset="2"/>
              <a:buChar char=""/>
            </a:pPr>
            <a:endParaRPr lang="fr-FR" sz="1050" dirty="0">
              <a:solidFill>
                <a:srgbClr val="6A737B"/>
              </a:solidFill>
            </a:endParaRPr>
          </a:p>
          <a:p>
            <a:pPr marL="260747" indent="-260747">
              <a:lnSpc>
                <a:spcPct val="150000"/>
              </a:lnSpc>
              <a:buFont typeface="Wingdings" charset="2"/>
              <a:buChar char=""/>
            </a:pPr>
            <a:endParaRPr lang="fr-FR" sz="1050" dirty="0">
              <a:solidFill>
                <a:srgbClr val="6A737B"/>
              </a:solidFill>
            </a:endParaRPr>
          </a:p>
          <a:p>
            <a:pPr marL="260747" indent="-260747">
              <a:lnSpc>
                <a:spcPct val="150000"/>
              </a:lnSpc>
              <a:buFont typeface="Wingdings" charset="2"/>
              <a:buChar char=""/>
            </a:pPr>
            <a:endParaRPr lang="fr-FR" sz="1050" dirty="0">
              <a:solidFill>
                <a:srgbClr val="6A737B"/>
              </a:solidFill>
            </a:endParaRPr>
          </a:p>
          <a:p>
            <a:pPr marL="260747" indent="-260747">
              <a:lnSpc>
                <a:spcPct val="150000"/>
              </a:lnSpc>
              <a:buFont typeface="Wingdings" charset="2"/>
              <a:buChar char=""/>
            </a:pPr>
            <a:endParaRPr lang="fr-FR" sz="1050" dirty="0">
              <a:solidFill>
                <a:srgbClr val="6A737B"/>
              </a:solidFill>
            </a:endParaRPr>
          </a:p>
          <a:p>
            <a:pPr marL="260747" indent="-260747">
              <a:lnSpc>
                <a:spcPct val="150000"/>
              </a:lnSpc>
              <a:buFont typeface="Wingdings" charset="2"/>
              <a:buChar char=""/>
            </a:pPr>
            <a:endParaRPr lang="fr-FR" sz="1050" dirty="0">
              <a:solidFill>
                <a:srgbClr val="6A737B"/>
              </a:solidFill>
            </a:endParaRPr>
          </a:p>
        </p:txBody>
      </p:sp>
      <p:sp>
        <p:nvSpPr>
          <p:cNvPr id="11" name="TextBox 10"/>
          <p:cNvSpPr txBox="1"/>
          <p:nvPr/>
        </p:nvSpPr>
        <p:spPr>
          <a:xfrm>
            <a:off x="5503273" y="1724052"/>
            <a:ext cx="2835752" cy="1788951"/>
          </a:xfrm>
          <a:prstGeom prst="rect">
            <a:avLst/>
          </a:prstGeom>
          <a:noFill/>
        </p:spPr>
        <p:txBody>
          <a:bodyPr wrap="square" rtlCol="0">
            <a:spAutoFit/>
          </a:bodyPr>
          <a:lstStyle/>
          <a:p>
            <a:pPr>
              <a:lnSpc>
                <a:spcPct val="150000"/>
              </a:lnSpc>
            </a:pPr>
            <a:r>
              <a:rPr lang="en-US" sz="1050" dirty="0">
                <a:solidFill>
                  <a:srgbClr val="7BC143"/>
                </a:solidFill>
              </a:rPr>
              <a:t>Oncology</a:t>
            </a:r>
          </a:p>
          <a:p>
            <a:pPr marL="260747" indent="-260747">
              <a:lnSpc>
                <a:spcPct val="150000"/>
              </a:lnSpc>
              <a:buFont typeface="Wingdings" charset="2"/>
              <a:buChar char=""/>
            </a:pPr>
            <a:r>
              <a:rPr lang="en-US" sz="1050" dirty="0">
                <a:solidFill>
                  <a:srgbClr val="6A737B"/>
                </a:solidFill>
              </a:rPr>
              <a:t>Appointments</a:t>
            </a:r>
          </a:p>
          <a:p>
            <a:pPr marL="260747" indent="-260747">
              <a:lnSpc>
                <a:spcPct val="150000"/>
              </a:lnSpc>
              <a:buFont typeface="Wingdings" charset="2"/>
              <a:buChar char=""/>
            </a:pPr>
            <a:r>
              <a:rPr lang="en-US" sz="1050" dirty="0">
                <a:solidFill>
                  <a:srgbClr val="6A737B"/>
                </a:solidFill>
              </a:rPr>
              <a:t>Patient volumes</a:t>
            </a:r>
          </a:p>
          <a:p>
            <a:pPr marL="260747" indent="-260747">
              <a:lnSpc>
                <a:spcPct val="150000"/>
              </a:lnSpc>
              <a:buFont typeface="Wingdings" charset="2"/>
              <a:buChar char=""/>
            </a:pPr>
            <a:r>
              <a:rPr lang="en-US" sz="1050" dirty="0">
                <a:solidFill>
                  <a:srgbClr val="6A737B"/>
                </a:solidFill>
              </a:rPr>
              <a:t>Documentation</a:t>
            </a:r>
          </a:p>
          <a:p>
            <a:pPr marL="260747" indent="-260747">
              <a:lnSpc>
                <a:spcPct val="150000"/>
              </a:lnSpc>
              <a:buFont typeface="Wingdings" charset="2"/>
              <a:buChar char=""/>
            </a:pPr>
            <a:r>
              <a:rPr lang="en-US" sz="1050" dirty="0">
                <a:solidFill>
                  <a:srgbClr val="6A737B"/>
                </a:solidFill>
              </a:rPr>
              <a:t>Orders</a:t>
            </a:r>
          </a:p>
          <a:p>
            <a:pPr marL="260747" indent="-260747">
              <a:lnSpc>
                <a:spcPct val="150000"/>
              </a:lnSpc>
              <a:buFont typeface="Wingdings" charset="2"/>
              <a:buChar char=""/>
            </a:pPr>
            <a:r>
              <a:rPr lang="en-US" sz="1050" dirty="0">
                <a:solidFill>
                  <a:srgbClr val="6A737B"/>
                </a:solidFill>
              </a:rPr>
              <a:t>Medication alerts</a:t>
            </a:r>
          </a:p>
          <a:p>
            <a:pPr marL="260747" indent="-260747">
              <a:lnSpc>
                <a:spcPct val="150000"/>
              </a:lnSpc>
              <a:buFont typeface="Wingdings" charset="2"/>
              <a:buChar char=""/>
            </a:pPr>
            <a:r>
              <a:rPr lang="en-US" sz="1050" dirty="0" err="1">
                <a:solidFill>
                  <a:srgbClr val="6A737B"/>
                </a:solidFill>
              </a:rPr>
              <a:t>Powerplans</a:t>
            </a:r>
            <a:endParaRPr lang="en-US" sz="1050" dirty="0">
              <a:solidFill>
                <a:srgbClr val="6A737B"/>
              </a:solidFill>
            </a:endParaRPr>
          </a:p>
        </p:txBody>
      </p:sp>
      <p:sp>
        <p:nvSpPr>
          <p:cNvPr id="12" name="TextBox 11"/>
          <p:cNvSpPr txBox="1"/>
          <p:nvPr/>
        </p:nvSpPr>
        <p:spPr>
          <a:xfrm>
            <a:off x="5503273" y="3600904"/>
            <a:ext cx="2620348" cy="1788951"/>
          </a:xfrm>
          <a:prstGeom prst="rect">
            <a:avLst/>
          </a:prstGeom>
          <a:noFill/>
        </p:spPr>
        <p:txBody>
          <a:bodyPr wrap="square" rtlCol="0">
            <a:spAutoFit/>
          </a:bodyPr>
          <a:lstStyle/>
          <a:p>
            <a:pPr>
              <a:lnSpc>
                <a:spcPct val="150000"/>
              </a:lnSpc>
            </a:pPr>
            <a:r>
              <a:rPr lang="en-US" sz="1050" dirty="0">
                <a:solidFill>
                  <a:srgbClr val="7BC143"/>
                </a:solidFill>
              </a:rPr>
              <a:t>Perioperative</a:t>
            </a:r>
          </a:p>
          <a:p>
            <a:pPr marL="260747" indent="-260747">
              <a:lnSpc>
                <a:spcPct val="150000"/>
              </a:lnSpc>
              <a:buFont typeface="Wingdings" charset="2"/>
              <a:buChar char=""/>
            </a:pPr>
            <a:r>
              <a:rPr lang="en-US" sz="1050" dirty="0">
                <a:solidFill>
                  <a:srgbClr val="6A737B"/>
                </a:solidFill>
              </a:rPr>
              <a:t>Case volumes</a:t>
            </a:r>
          </a:p>
          <a:p>
            <a:pPr marL="260747" indent="-260747">
              <a:lnSpc>
                <a:spcPct val="150000"/>
              </a:lnSpc>
              <a:buFont typeface="Wingdings" charset="2"/>
              <a:buChar char=""/>
            </a:pPr>
            <a:r>
              <a:rPr lang="en-US" sz="1050" dirty="0">
                <a:solidFill>
                  <a:srgbClr val="6A737B"/>
                </a:solidFill>
              </a:rPr>
              <a:t>Surgery throughput</a:t>
            </a:r>
          </a:p>
          <a:p>
            <a:pPr marL="260747" indent="-260747">
              <a:lnSpc>
                <a:spcPct val="150000"/>
              </a:lnSpc>
              <a:buFont typeface="Wingdings" charset="2"/>
              <a:buChar char=""/>
            </a:pPr>
            <a:r>
              <a:rPr lang="en-US" sz="1050" dirty="0">
                <a:solidFill>
                  <a:srgbClr val="6A737B"/>
                </a:solidFill>
              </a:rPr>
              <a:t>Scheduled procedures</a:t>
            </a:r>
          </a:p>
          <a:p>
            <a:pPr marL="260747" indent="-260747">
              <a:lnSpc>
                <a:spcPct val="150000"/>
              </a:lnSpc>
              <a:buFont typeface="Wingdings" charset="2"/>
              <a:buChar char=""/>
            </a:pPr>
            <a:r>
              <a:rPr lang="en-US" sz="1050" dirty="0">
                <a:solidFill>
                  <a:srgbClr val="6A737B"/>
                </a:solidFill>
              </a:rPr>
              <a:t>Case details</a:t>
            </a:r>
          </a:p>
          <a:p>
            <a:pPr marL="260747" indent="-260747">
              <a:lnSpc>
                <a:spcPct val="150000"/>
              </a:lnSpc>
              <a:buFont typeface="Wingdings" charset="2"/>
              <a:buChar char=""/>
            </a:pPr>
            <a:r>
              <a:rPr lang="en-US" sz="1050" dirty="0">
                <a:solidFill>
                  <a:srgbClr val="6A737B"/>
                </a:solidFill>
              </a:rPr>
              <a:t>Delays</a:t>
            </a:r>
          </a:p>
          <a:p>
            <a:pPr marL="260747" indent="-260747">
              <a:lnSpc>
                <a:spcPct val="150000"/>
              </a:lnSpc>
              <a:buFont typeface="Wingdings" charset="2"/>
              <a:buChar char=""/>
            </a:pPr>
            <a:endParaRPr lang="en-US" sz="1050" dirty="0">
              <a:solidFill>
                <a:srgbClr val="6A737B"/>
              </a:solidFill>
            </a:endParaRPr>
          </a:p>
        </p:txBody>
      </p:sp>
      <p:pic>
        <p:nvPicPr>
          <p:cNvPr id="13" name="Picture 12"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038" y="2018911"/>
            <a:ext cx="239819" cy="195893"/>
          </a:xfrm>
          <a:prstGeom prst="rect">
            <a:avLst/>
          </a:prstGeom>
          <a:ln>
            <a:noFill/>
          </a:ln>
        </p:spPr>
      </p:pic>
      <p:pic>
        <p:nvPicPr>
          <p:cNvPr id="14" name="Picture 13"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038" y="2214804"/>
            <a:ext cx="239819" cy="195893"/>
          </a:xfrm>
          <a:prstGeom prst="rect">
            <a:avLst/>
          </a:prstGeom>
          <a:ln>
            <a:noFill/>
          </a:ln>
        </p:spPr>
      </p:pic>
      <p:pic>
        <p:nvPicPr>
          <p:cNvPr id="15" name="Picture 14"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038" y="2454758"/>
            <a:ext cx="239819" cy="195893"/>
          </a:xfrm>
          <a:prstGeom prst="rect">
            <a:avLst/>
          </a:prstGeom>
          <a:ln>
            <a:noFill/>
          </a:ln>
        </p:spPr>
      </p:pic>
      <p:pic>
        <p:nvPicPr>
          <p:cNvPr id="16" name="Picture 15"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85" y="2736173"/>
            <a:ext cx="239819" cy="195893"/>
          </a:xfrm>
          <a:prstGeom prst="rect">
            <a:avLst/>
          </a:prstGeom>
          <a:ln>
            <a:noFill/>
          </a:ln>
        </p:spPr>
      </p:pic>
      <p:pic>
        <p:nvPicPr>
          <p:cNvPr id="17" name="Picture 16"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85" y="2934818"/>
            <a:ext cx="239819" cy="195893"/>
          </a:xfrm>
          <a:prstGeom prst="rect">
            <a:avLst/>
          </a:prstGeom>
          <a:ln>
            <a:noFill/>
          </a:ln>
        </p:spPr>
      </p:pic>
      <p:pic>
        <p:nvPicPr>
          <p:cNvPr id="18" name="Picture 17"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85" y="3182485"/>
            <a:ext cx="239819" cy="195893"/>
          </a:xfrm>
          <a:prstGeom prst="rect">
            <a:avLst/>
          </a:prstGeom>
          <a:ln>
            <a:noFill/>
          </a:ln>
        </p:spPr>
      </p:pic>
      <p:pic>
        <p:nvPicPr>
          <p:cNvPr id="19" name="Picture 18"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85" y="4601072"/>
            <a:ext cx="239819" cy="195893"/>
          </a:xfrm>
          <a:prstGeom prst="rect">
            <a:avLst/>
          </a:prstGeom>
          <a:ln>
            <a:noFill/>
          </a:ln>
        </p:spPr>
      </p:pic>
      <p:pic>
        <p:nvPicPr>
          <p:cNvPr id="20" name="Picture 19"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837" y="3889758"/>
            <a:ext cx="239819" cy="195893"/>
          </a:xfrm>
          <a:prstGeom prst="rect">
            <a:avLst/>
          </a:prstGeom>
          <a:ln>
            <a:noFill/>
          </a:ln>
        </p:spPr>
      </p:pic>
      <p:pic>
        <p:nvPicPr>
          <p:cNvPr id="21" name="Picture 20"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038" y="4139498"/>
            <a:ext cx="239819" cy="195893"/>
          </a:xfrm>
          <a:prstGeom prst="rect">
            <a:avLst/>
          </a:prstGeom>
          <a:ln>
            <a:noFill/>
          </a:ln>
        </p:spPr>
      </p:pic>
      <p:pic>
        <p:nvPicPr>
          <p:cNvPr id="22" name="Picture 21"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7438" y="1989863"/>
            <a:ext cx="239819" cy="195893"/>
          </a:xfrm>
          <a:prstGeom prst="rect">
            <a:avLst/>
          </a:prstGeom>
          <a:ln>
            <a:noFill/>
          </a:ln>
        </p:spPr>
      </p:pic>
      <p:pic>
        <p:nvPicPr>
          <p:cNvPr id="23" name="Picture 22"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7438" y="2205029"/>
            <a:ext cx="239819" cy="195893"/>
          </a:xfrm>
          <a:prstGeom prst="rect">
            <a:avLst/>
          </a:prstGeom>
          <a:ln>
            <a:noFill/>
          </a:ln>
        </p:spPr>
      </p:pic>
      <p:pic>
        <p:nvPicPr>
          <p:cNvPr id="24" name="Picture 23"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89" y="2438417"/>
            <a:ext cx="239819" cy="195893"/>
          </a:xfrm>
          <a:prstGeom prst="rect">
            <a:avLst/>
          </a:prstGeom>
          <a:ln>
            <a:noFill/>
          </a:ln>
        </p:spPr>
      </p:pic>
      <p:pic>
        <p:nvPicPr>
          <p:cNvPr id="25" name="Picture 24"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7438" y="2691078"/>
            <a:ext cx="239819" cy="195893"/>
          </a:xfrm>
          <a:prstGeom prst="rect">
            <a:avLst/>
          </a:prstGeom>
          <a:ln>
            <a:noFill/>
          </a:ln>
        </p:spPr>
      </p:pic>
      <p:pic>
        <p:nvPicPr>
          <p:cNvPr id="26" name="Picture 25"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7438" y="2930078"/>
            <a:ext cx="239819" cy="195893"/>
          </a:xfrm>
          <a:prstGeom prst="rect">
            <a:avLst/>
          </a:prstGeom>
          <a:ln>
            <a:noFill/>
          </a:ln>
        </p:spPr>
      </p:pic>
      <p:pic>
        <p:nvPicPr>
          <p:cNvPr id="27" name="Picture 26"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141" y="4858292"/>
            <a:ext cx="239819" cy="195893"/>
          </a:xfrm>
          <a:prstGeom prst="rect">
            <a:avLst/>
          </a:prstGeom>
          <a:ln>
            <a:noFill/>
          </a:ln>
        </p:spPr>
      </p:pic>
      <p:pic>
        <p:nvPicPr>
          <p:cNvPr id="28" name="Picture 27"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685" y="4369818"/>
            <a:ext cx="239819" cy="195893"/>
          </a:xfrm>
          <a:prstGeom prst="rect">
            <a:avLst/>
          </a:prstGeom>
          <a:ln>
            <a:noFill/>
          </a:ln>
        </p:spPr>
      </p:pic>
      <p:pic>
        <p:nvPicPr>
          <p:cNvPr id="29" name="Picture 28"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1088" y="4352273"/>
            <a:ext cx="239819" cy="195893"/>
          </a:xfrm>
          <a:prstGeom prst="rect">
            <a:avLst/>
          </a:prstGeom>
          <a:ln>
            <a:noFill/>
          </a:ln>
        </p:spPr>
      </p:pic>
      <p:pic>
        <p:nvPicPr>
          <p:cNvPr id="30" name="Picture 29"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1653" y="4805539"/>
            <a:ext cx="239819" cy="195893"/>
          </a:xfrm>
          <a:prstGeom prst="rect">
            <a:avLst/>
          </a:prstGeom>
          <a:ln>
            <a:noFill/>
          </a:ln>
        </p:spPr>
      </p:pic>
      <p:pic>
        <p:nvPicPr>
          <p:cNvPr id="31" name="Picture 30"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485" y="4592634"/>
            <a:ext cx="239819" cy="195893"/>
          </a:xfrm>
          <a:prstGeom prst="rect">
            <a:avLst/>
          </a:prstGeom>
          <a:ln>
            <a:noFill/>
          </a:ln>
        </p:spPr>
      </p:pic>
      <p:pic>
        <p:nvPicPr>
          <p:cNvPr id="32" name="Picture 31"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3693" y="4127376"/>
            <a:ext cx="239819" cy="195893"/>
          </a:xfrm>
          <a:prstGeom prst="rect">
            <a:avLst/>
          </a:prstGeom>
          <a:ln>
            <a:noFill/>
          </a:ln>
        </p:spPr>
      </p:pic>
      <p:pic>
        <p:nvPicPr>
          <p:cNvPr id="35" name="Picture 34"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3686" y="3836819"/>
            <a:ext cx="239819" cy="195893"/>
          </a:xfrm>
          <a:prstGeom prst="rect">
            <a:avLst/>
          </a:prstGeom>
          <a:ln>
            <a:noFill/>
          </a:ln>
        </p:spPr>
      </p:pic>
      <p:pic>
        <p:nvPicPr>
          <p:cNvPr id="36" name="Picture 35"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3693" y="3884554"/>
            <a:ext cx="239819" cy="195893"/>
          </a:xfrm>
          <a:prstGeom prst="rect">
            <a:avLst/>
          </a:prstGeom>
          <a:ln>
            <a:noFill/>
          </a:ln>
        </p:spPr>
      </p:pic>
      <p:pic>
        <p:nvPicPr>
          <p:cNvPr id="37" name="Picture 36"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394" y="4074752"/>
            <a:ext cx="239819" cy="195893"/>
          </a:xfrm>
          <a:prstGeom prst="rect">
            <a:avLst/>
          </a:prstGeom>
          <a:ln>
            <a:noFill/>
          </a:ln>
        </p:spPr>
      </p:pic>
      <p:pic>
        <p:nvPicPr>
          <p:cNvPr id="38" name="Picture 37"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1653" y="2214804"/>
            <a:ext cx="239819" cy="195893"/>
          </a:xfrm>
          <a:prstGeom prst="rect">
            <a:avLst/>
          </a:prstGeom>
          <a:ln>
            <a:noFill/>
          </a:ln>
        </p:spPr>
      </p:pic>
      <p:pic>
        <p:nvPicPr>
          <p:cNvPr id="39" name="Picture 38"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2744" y="2449797"/>
            <a:ext cx="239819" cy="195893"/>
          </a:xfrm>
          <a:prstGeom prst="rect">
            <a:avLst/>
          </a:prstGeom>
          <a:ln>
            <a:noFill/>
          </a:ln>
        </p:spPr>
      </p:pic>
      <p:pic>
        <p:nvPicPr>
          <p:cNvPr id="40" name="Picture 39"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394" y="2658177"/>
            <a:ext cx="239819" cy="195893"/>
          </a:xfrm>
          <a:prstGeom prst="rect">
            <a:avLst/>
          </a:prstGeom>
          <a:ln>
            <a:noFill/>
          </a:ln>
        </p:spPr>
      </p:pic>
      <p:pic>
        <p:nvPicPr>
          <p:cNvPr id="41" name="Picture 40"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2744" y="2906539"/>
            <a:ext cx="239819" cy="195893"/>
          </a:xfrm>
          <a:prstGeom prst="rect">
            <a:avLst/>
          </a:prstGeom>
          <a:ln>
            <a:noFill/>
          </a:ln>
        </p:spPr>
      </p:pic>
      <p:pic>
        <p:nvPicPr>
          <p:cNvPr id="42" name="Picture 41"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394" y="3168086"/>
            <a:ext cx="239819" cy="195893"/>
          </a:xfrm>
          <a:prstGeom prst="rect">
            <a:avLst/>
          </a:prstGeom>
          <a:ln>
            <a:noFill/>
          </a:ln>
        </p:spPr>
      </p:pic>
      <p:pic>
        <p:nvPicPr>
          <p:cNvPr id="43" name="Picture 42"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2243" y="2704748"/>
            <a:ext cx="239819" cy="195893"/>
          </a:xfrm>
          <a:prstGeom prst="rect">
            <a:avLst/>
          </a:prstGeom>
          <a:ln>
            <a:noFill/>
          </a:ln>
        </p:spPr>
      </p:pic>
      <p:pic>
        <p:nvPicPr>
          <p:cNvPr id="44" name="Picture 43"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4372" y="2449660"/>
            <a:ext cx="239819" cy="195893"/>
          </a:xfrm>
          <a:prstGeom prst="rect">
            <a:avLst/>
          </a:prstGeom>
          <a:ln>
            <a:noFill/>
          </a:ln>
        </p:spPr>
      </p:pic>
      <p:pic>
        <p:nvPicPr>
          <p:cNvPr id="45" name="Picture 44"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2243" y="2203502"/>
            <a:ext cx="239819" cy="195893"/>
          </a:xfrm>
          <a:prstGeom prst="rect">
            <a:avLst/>
          </a:prstGeom>
          <a:ln>
            <a:noFill/>
          </a:ln>
        </p:spPr>
      </p:pic>
      <p:pic>
        <p:nvPicPr>
          <p:cNvPr id="46" name="Picture 45"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3693" y="4609646"/>
            <a:ext cx="239819" cy="195893"/>
          </a:xfrm>
          <a:prstGeom prst="rect">
            <a:avLst/>
          </a:prstGeom>
          <a:ln>
            <a:noFill/>
          </a:ln>
        </p:spPr>
      </p:pic>
      <p:pic>
        <p:nvPicPr>
          <p:cNvPr id="47" name="Picture 46"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4542" y="4374239"/>
            <a:ext cx="239819" cy="195893"/>
          </a:xfrm>
          <a:prstGeom prst="rect">
            <a:avLst/>
          </a:prstGeom>
          <a:ln>
            <a:noFill/>
          </a:ln>
        </p:spPr>
      </p:pic>
      <p:sp>
        <p:nvSpPr>
          <p:cNvPr id="48" name="TextBox 47"/>
          <p:cNvSpPr txBox="1"/>
          <p:nvPr/>
        </p:nvSpPr>
        <p:spPr>
          <a:xfrm>
            <a:off x="3339614" y="4118693"/>
            <a:ext cx="1511786" cy="1304203"/>
          </a:xfrm>
          <a:prstGeom prst="rect">
            <a:avLst/>
          </a:prstGeom>
          <a:noFill/>
        </p:spPr>
        <p:txBody>
          <a:bodyPr wrap="square" rtlCol="0">
            <a:spAutoFit/>
          </a:bodyPr>
          <a:lstStyle/>
          <a:p>
            <a:pPr>
              <a:lnSpc>
                <a:spcPct val="150000"/>
              </a:lnSpc>
            </a:pPr>
            <a:r>
              <a:rPr lang="en-US" sz="1050" dirty="0">
                <a:solidFill>
                  <a:srgbClr val="7BC143"/>
                </a:solidFill>
              </a:rPr>
              <a:t>Rehab</a:t>
            </a:r>
          </a:p>
          <a:p>
            <a:pPr marL="260747" indent="-260747">
              <a:lnSpc>
                <a:spcPct val="150000"/>
              </a:lnSpc>
              <a:buFont typeface="Wingdings" charset="2"/>
              <a:buChar char=""/>
            </a:pPr>
            <a:r>
              <a:rPr lang="fr-FR" sz="1050" dirty="0">
                <a:solidFill>
                  <a:srgbClr val="6A737B"/>
                </a:solidFill>
              </a:rPr>
              <a:t>Patient Care</a:t>
            </a:r>
          </a:p>
          <a:p>
            <a:pPr marL="260747" indent="-260747">
              <a:lnSpc>
                <a:spcPct val="150000"/>
              </a:lnSpc>
              <a:buFont typeface="Wingdings" charset="2"/>
              <a:buChar char=""/>
            </a:pPr>
            <a:r>
              <a:rPr lang="fr-FR" sz="1050" dirty="0" err="1">
                <a:solidFill>
                  <a:srgbClr val="6A737B"/>
                </a:solidFill>
              </a:rPr>
              <a:t>Orders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Documentation</a:t>
            </a:r>
          </a:p>
          <a:p>
            <a:pPr marL="260747" indent="-260747">
              <a:lnSpc>
                <a:spcPct val="150000"/>
              </a:lnSpc>
              <a:buFont typeface="Wingdings" charset="2"/>
              <a:buChar char=""/>
            </a:pPr>
            <a:endParaRPr lang="fr-FR" sz="1050" dirty="0">
              <a:solidFill>
                <a:srgbClr val="6A737B"/>
              </a:solidFill>
            </a:endParaRPr>
          </a:p>
        </p:txBody>
      </p:sp>
      <p:sp>
        <p:nvSpPr>
          <p:cNvPr id="49" name="TextBox 48"/>
          <p:cNvSpPr txBox="1"/>
          <p:nvPr/>
        </p:nvSpPr>
        <p:spPr>
          <a:xfrm>
            <a:off x="3330549" y="1724740"/>
            <a:ext cx="1955048" cy="1061829"/>
          </a:xfrm>
          <a:prstGeom prst="rect">
            <a:avLst/>
          </a:prstGeom>
          <a:noFill/>
        </p:spPr>
        <p:txBody>
          <a:bodyPr wrap="square" rtlCol="0">
            <a:spAutoFit/>
          </a:bodyPr>
          <a:lstStyle/>
          <a:p>
            <a:pPr>
              <a:lnSpc>
                <a:spcPct val="150000"/>
              </a:lnSpc>
            </a:pPr>
            <a:r>
              <a:rPr lang="en-US" sz="1050" dirty="0">
                <a:solidFill>
                  <a:srgbClr val="7BC143"/>
                </a:solidFill>
              </a:rPr>
              <a:t>Lab </a:t>
            </a:r>
            <a:endParaRPr lang="en-US" sz="825" i="1" dirty="0">
              <a:solidFill>
                <a:srgbClr val="3198D7"/>
              </a:solidFill>
            </a:endParaRPr>
          </a:p>
          <a:p>
            <a:pPr marL="260747" indent="-260747">
              <a:lnSpc>
                <a:spcPct val="150000"/>
              </a:lnSpc>
              <a:buFont typeface="Wingdings" charset="2"/>
              <a:buChar char=""/>
            </a:pPr>
            <a:r>
              <a:rPr lang="fr-FR" sz="1050" dirty="0" err="1">
                <a:solidFill>
                  <a:srgbClr val="6A737B"/>
                </a:solidFill>
              </a:rPr>
              <a:t>Orders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Blood </a:t>
            </a:r>
            <a:r>
              <a:rPr lang="fr-FR" sz="1050" dirty="0" err="1">
                <a:solidFill>
                  <a:srgbClr val="6A737B"/>
                </a:solidFill>
              </a:rPr>
              <a:t>utilization</a:t>
            </a:r>
            <a:endParaRPr lang="fr-FR" sz="1050" dirty="0">
              <a:solidFill>
                <a:srgbClr val="6A737B"/>
              </a:solidFill>
            </a:endParaRPr>
          </a:p>
          <a:p>
            <a:pPr marL="260747" indent="-260747">
              <a:lnSpc>
                <a:spcPct val="150000"/>
              </a:lnSpc>
              <a:buFont typeface="Wingdings" charset="2"/>
              <a:buChar char=""/>
            </a:pPr>
            <a:endParaRPr lang="fr-FR" sz="1050" dirty="0">
              <a:solidFill>
                <a:srgbClr val="6A737B"/>
              </a:solidFill>
            </a:endParaRPr>
          </a:p>
        </p:txBody>
      </p:sp>
      <p:sp>
        <p:nvSpPr>
          <p:cNvPr id="50" name="TextBox 49"/>
          <p:cNvSpPr txBox="1"/>
          <p:nvPr/>
        </p:nvSpPr>
        <p:spPr>
          <a:xfrm>
            <a:off x="3327030" y="2608219"/>
            <a:ext cx="2483404" cy="1788951"/>
          </a:xfrm>
          <a:prstGeom prst="rect">
            <a:avLst/>
          </a:prstGeom>
          <a:noFill/>
        </p:spPr>
        <p:txBody>
          <a:bodyPr wrap="square" rtlCol="0">
            <a:spAutoFit/>
          </a:bodyPr>
          <a:lstStyle/>
          <a:p>
            <a:pPr>
              <a:lnSpc>
                <a:spcPct val="150000"/>
              </a:lnSpc>
            </a:pPr>
            <a:r>
              <a:rPr lang="en-US" sz="1050" dirty="0">
                <a:solidFill>
                  <a:srgbClr val="7BC143"/>
                </a:solidFill>
              </a:rPr>
              <a:t>Long-term care </a:t>
            </a:r>
            <a:endParaRPr lang="en-US" sz="825" i="1" dirty="0">
              <a:solidFill>
                <a:srgbClr val="3198D7"/>
              </a:solidFill>
            </a:endParaRPr>
          </a:p>
          <a:p>
            <a:pPr marL="260747" indent="-260747">
              <a:lnSpc>
                <a:spcPct val="150000"/>
              </a:lnSpc>
              <a:buFont typeface="Wingdings" charset="2"/>
              <a:buChar char=""/>
            </a:pPr>
            <a:r>
              <a:rPr lang="en-US" sz="1050" dirty="0">
                <a:solidFill>
                  <a:srgbClr val="6A737B"/>
                </a:solidFill>
              </a:rPr>
              <a:t>Documentation</a:t>
            </a:r>
          </a:p>
          <a:p>
            <a:pPr marL="260747" indent="-260747">
              <a:lnSpc>
                <a:spcPct val="150000"/>
              </a:lnSpc>
              <a:buFont typeface="Wingdings" charset="2"/>
              <a:buChar char=""/>
            </a:pPr>
            <a:r>
              <a:rPr lang="en-US" sz="1050" dirty="0">
                <a:solidFill>
                  <a:srgbClr val="6A737B"/>
                </a:solidFill>
              </a:rPr>
              <a:t>Patient volumes</a:t>
            </a:r>
          </a:p>
          <a:p>
            <a:pPr marL="260747" indent="-260747">
              <a:lnSpc>
                <a:spcPct val="150000"/>
              </a:lnSpc>
              <a:buFont typeface="Wingdings" charset="2"/>
              <a:buChar char=""/>
            </a:pPr>
            <a:r>
              <a:rPr lang="en-US" sz="1050" dirty="0">
                <a:solidFill>
                  <a:srgbClr val="6A737B"/>
                </a:solidFill>
              </a:rPr>
              <a:t>Orders</a:t>
            </a:r>
          </a:p>
          <a:p>
            <a:pPr marL="260747" indent="-260747">
              <a:lnSpc>
                <a:spcPct val="150000"/>
              </a:lnSpc>
              <a:buFont typeface="Wingdings" charset="2"/>
              <a:buChar char=""/>
            </a:pPr>
            <a:r>
              <a:rPr lang="en-US" sz="1050" dirty="0">
                <a:solidFill>
                  <a:srgbClr val="6A737B"/>
                </a:solidFill>
              </a:rPr>
              <a:t>Patient safety</a:t>
            </a:r>
          </a:p>
          <a:p>
            <a:pPr marL="260747" indent="-260747">
              <a:lnSpc>
                <a:spcPct val="150000"/>
              </a:lnSpc>
              <a:buFont typeface="Wingdings" charset="2"/>
              <a:buChar char=""/>
            </a:pPr>
            <a:r>
              <a:rPr lang="en-US" sz="1050" dirty="0">
                <a:solidFill>
                  <a:srgbClr val="6A737B"/>
                </a:solidFill>
              </a:rPr>
              <a:t>Outcomes</a:t>
            </a:r>
          </a:p>
          <a:p>
            <a:pPr marL="260747" indent="-260747">
              <a:lnSpc>
                <a:spcPct val="150000"/>
              </a:lnSpc>
              <a:buFont typeface="Wingdings" charset="2"/>
              <a:buChar char=""/>
            </a:pPr>
            <a:endParaRPr lang="en-US" sz="1050" dirty="0">
              <a:solidFill>
                <a:srgbClr val="6A737B"/>
              </a:solidFill>
            </a:endParaRPr>
          </a:p>
        </p:txBody>
      </p:sp>
      <p:sp>
        <p:nvSpPr>
          <p:cNvPr id="51" name="TextBox 50"/>
          <p:cNvSpPr txBox="1"/>
          <p:nvPr/>
        </p:nvSpPr>
        <p:spPr>
          <a:xfrm>
            <a:off x="7312780" y="1724052"/>
            <a:ext cx="1955048" cy="1304203"/>
          </a:xfrm>
          <a:prstGeom prst="rect">
            <a:avLst/>
          </a:prstGeom>
          <a:noFill/>
        </p:spPr>
        <p:txBody>
          <a:bodyPr wrap="square" rtlCol="0">
            <a:spAutoFit/>
          </a:bodyPr>
          <a:lstStyle/>
          <a:p>
            <a:pPr>
              <a:lnSpc>
                <a:spcPct val="150000"/>
              </a:lnSpc>
            </a:pPr>
            <a:r>
              <a:rPr lang="en-US" sz="1050" dirty="0">
                <a:solidFill>
                  <a:srgbClr val="7BC143"/>
                </a:solidFill>
              </a:rPr>
              <a:t>Women’s &amp; children’s</a:t>
            </a:r>
            <a:endParaRPr lang="en-US" sz="825" i="1" dirty="0">
              <a:solidFill>
                <a:srgbClr val="3198D7"/>
              </a:solidFill>
            </a:endParaRPr>
          </a:p>
          <a:p>
            <a:pPr marL="260747" indent="-260747">
              <a:lnSpc>
                <a:spcPct val="150000"/>
              </a:lnSpc>
              <a:buFont typeface="Wingdings" charset="2"/>
              <a:buChar char=""/>
            </a:pPr>
            <a:r>
              <a:rPr lang="fr-FR" sz="1050" dirty="0" err="1">
                <a:solidFill>
                  <a:srgbClr val="6A737B"/>
                </a:solidFill>
              </a:rPr>
              <a:t>Immunizations</a:t>
            </a:r>
            <a:endParaRPr lang="fr-FR" sz="1050" dirty="0">
              <a:solidFill>
                <a:srgbClr val="6A737B"/>
              </a:solidFill>
            </a:endParaRPr>
          </a:p>
          <a:p>
            <a:pPr marL="260747" indent="-260747">
              <a:lnSpc>
                <a:spcPct val="150000"/>
              </a:lnSpc>
              <a:buFont typeface="Wingdings" charset="2"/>
              <a:buChar char=""/>
            </a:pPr>
            <a:r>
              <a:rPr lang="fr-FR" sz="1050" dirty="0" err="1">
                <a:solidFill>
                  <a:srgbClr val="6A737B"/>
                </a:solidFill>
              </a:rPr>
              <a:t>Outcomes</a:t>
            </a:r>
            <a:endParaRPr lang="fr-FR" sz="1050" dirty="0">
              <a:solidFill>
                <a:srgbClr val="6A737B"/>
              </a:solidFill>
            </a:endParaRPr>
          </a:p>
          <a:p>
            <a:pPr marL="260747" indent="-260747">
              <a:lnSpc>
                <a:spcPct val="150000"/>
              </a:lnSpc>
              <a:buFont typeface="Wingdings" charset="2"/>
              <a:buChar char=""/>
            </a:pPr>
            <a:r>
              <a:rPr lang="fr-FR" sz="1050" dirty="0">
                <a:solidFill>
                  <a:srgbClr val="6A737B"/>
                </a:solidFill>
              </a:rPr>
              <a:t>Patient volumes</a:t>
            </a:r>
          </a:p>
          <a:p>
            <a:pPr marL="260747" indent="-260747">
              <a:lnSpc>
                <a:spcPct val="150000"/>
              </a:lnSpc>
              <a:buFont typeface="Wingdings" charset="2"/>
              <a:buChar char=""/>
            </a:pPr>
            <a:endParaRPr lang="fr-FR" sz="1050" dirty="0">
              <a:solidFill>
                <a:srgbClr val="6A737B"/>
              </a:solidFill>
            </a:endParaRPr>
          </a:p>
        </p:txBody>
      </p:sp>
      <p:pic>
        <p:nvPicPr>
          <p:cNvPr id="52" name="Picture 51"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485" y="1995983"/>
            <a:ext cx="239819" cy="195893"/>
          </a:xfrm>
          <a:prstGeom prst="rect">
            <a:avLst/>
          </a:prstGeom>
          <a:ln>
            <a:noFill/>
          </a:ln>
        </p:spPr>
      </p:pic>
      <p:pic>
        <p:nvPicPr>
          <p:cNvPr id="53" name="Picture 52"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1088" y="2242524"/>
            <a:ext cx="239819" cy="195893"/>
          </a:xfrm>
          <a:prstGeom prst="rect">
            <a:avLst/>
          </a:prstGeom>
          <a:ln>
            <a:noFill/>
          </a:ln>
        </p:spPr>
      </p:pic>
      <p:pic>
        <p:nvPicPr>
          <p:cNvPr id="54" name="Picture 53"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8780" y="2837006"/>
            <a:ext cx="239819" cy="195893"/>
          </a:xfrm>
          <a:prstGeom prst="rect">
            <a:avLst/>
          </a:prstGeom>
          <a:ln>
            <a:noFill/>
          </a:ln>
        </p:spPr>
      </p:pic>
      <p:pic>
        <p:nvPicPr>
          <p:cNvPr id="55" name="Picture 54"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485" y="3108003"/>
            <a:ext cx="239819" cy="195893"/>
          </a:xfrm>
          <a:prstGeom prst="rect">
            <a:avLst/>
          </a:prstGeom>
          <a:ln>
            <a:noFill/>
          </a:ln>
        </p:spPr>
      </p:pic>
      <p:pic>
        <p:nvPicPr>
          <p:cNvPr id="56" name="Picture 55"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485" y="3355728"/>
            <a:ext cx="239819" cy="195893"/>
          </a:xfrm>
          <a:prstGeom prst="rect">
            <a:avLst/>
          </a:prstGeom>
          <a:ln>
            <a:noFill/>
          </a:ln>
        </p:spPr>
      </p:pic>
      <p:pic>
        <p:nvPicPr>
          <p:cNvPr id="57" name="Picture 56"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485" y="3599540"/>
            <a:ext cx="239819" cy="195893"/>
          </a:xfrm>
          <a:prstGeom prst="rect">
            <a:avLst/>
          </a:prstGeom>
          <a:ln>
            <a:noFill/>
          </a:ln>
        </p:spPr>
      </p:pic>
      <p:pic>
        <p:nvPicPr>
          <p:cNvPr id="58" name="Picture 57"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1088" y="3836819"/>
            <a:ext cx="239819" cy="195893"/>
          </a:xfrm>
          <a:prstGeom prst="rect">
            <a:avLst/>
          </a:prstGeom>
          <a:ln>
            <a:noFill/>
          </a:ln>
        </p:spPr>
      </p:pic>
      <p:pic>
        <p:nvPicPr>
          <p:cNvPr id="59" name="Picture 58"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3690" y="4848424"/>
            <a:ext cx="239819" cy="195893"/>
          </a:xfrm>
          <a:prstGeom prst="rect">
            <a:avLst/>
          </a:prstGeom>
          <a:ln>
            <a:noFill/>
          </a:ln>
        </p:spPr>
      </p:pic>
      <p:pic>
        <p:nvPicPr>
          <p:cNvPr id="60" name="Picture 59"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394" y="1938385"/>
            <a:ext cx="239819" cy="195893"/>
          </a:xfrm>
          <a:prstGeom prst="rect">
            <a:avLst/>
          </a:prstGeom>
          <a:ln>
            <a:noFill/>
          </a:ln>
        </p:spPr>
      </p:pic>
      <p:pic>
        <p:nvPicPr>
          <p:cNvPr id="61" name="Picture 60"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394" y="4310666"/>
            <a:ext cx="239819" cy="195893"/>
          </a:xfrm>
          <a:prstGeom prst="rect">
            <a:avLst/>
          </a:prstGeom>
          <a:ln>
            <a:noFill/>
          </a:ln>
        </p:spPr>
      </p:pic>
      <p:pic>
        <p:nvPicPr>
          <p:cNvPr id="62" name="Picture 61" descr="Ambulatory - Physician Alignment_Che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394" y="4588621"/>
            <a:ext cx="239819" cy="195893"/>
          </a:xfrm>
          <a:prstGeom prst="rect">
            <a:avLst/>
          </a:prstGeom>
          <a:ln>
            <a:noFill/>
          </a:ln>
        </p:spPr>
      </p:pic>
      <p:sp>
        <p:nvSpPr>
          <p:cNvPr id="63"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4"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58</a:t>
            </a:fld>
            <a:endParaRPr lang="en-US" sz="1200" dirty="0">
              <a:solidFill>
                <a:prstClr val="black">
                  <a:tint val="75000"/>
                </a:prstClr>
              </a:solidFill>
            </a:endParaRPr>
          </a:p>
        </p:txBody>
      </p:sp>
    </p:spTree>
    <p:extLst>
      <p:ext uri="{BB962C8B-B14F-4D97-AF65-F5344CB8AC3E}">
        <p14:creationId xmlns:p14="http://schemas.microsoft.com/office/powerpoint/2010/main" val="494898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153400" y="6545263"/>
            <a:ext cx="762000" cy="282575"/>
          </a:xfrm>
        </p:spPr>
        <p:txBody>
          <a:bodyPr/>
          <a:lstStyle/>
          <a:p>
            <a:fld id="{2982B3FC-1CAF-4292-AF53-DD37E7130B9E}" type="slidenum">
              <a:rPr lang="en-US" smtClean="0">
                <a:solidFill>
                  <a:prstClr val="black">
                    <a:tint val="75000"/>
                  </a:prstClr>
                </a:solidFill>
              </a:rPr>
              <a:pPr/>
              <a:t>59</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108200"/>
            <a:ext cx="2600325" cy="2857500"/>
          </a:xfrm>
          <a:prstGeom prst="rect">
            <a:avLst/>
          </a:prstGeom>
        </p:spPr>
      </p:pic>
    </p:spTree>
    <p:extLst>
      <p:ext uri="{BB962C8B-B14F-4D97-AF65-F5344CB8AC3E}">
        <p14:creationId xmlns:p14="http://schemas.microsoft.com/office/powerpoint/2010/main" val="285614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4"/>
          <p:cNvSpPr>
            <a:spLocks noGrp="1"/>
          </p:cNvSpPr>
          <p:nvPr>
            <p:ph type="sldNum" sz="quarter" idx="12"/>
          </p:nvPr>
        </p:nvSpPr>
        <p:spPr bwMode="auto">
          <a:xfrm>
            <a:off x="8153400" y="6569507"/>
            <a:ext cx="762000" cy="282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38804860-D32C-4121-88EC-09366E620F79}" type="slidenum">
              <a:rPr lang="en-US" altLang="en-US" sz="1200">
                <a:solidFill>
                  <a:srgbClr val="898989"/>
                </a:solidFill>
                <a:latin typeface="Calibri" panose="020F0502020204030204" pitchFamily="34" charset="0"/>
              </a:rPr>
              <a:pPr>
                <a:spcBef>
                  <a:spcPct val="0"/>
                </a:spcBef>
                <a:buFontTx/>
                <a:buNone/>
              </a:pPr>
              <a:t>6</a:t>
            </a:fld>
            <a:endParaRPr lang="en-US" altLang="en-US" sz="1200">
              <a:solidFill>
                <a:srgbClr val="898989"/>
              </a:solidFill>
              <a:latin typeface="Calibri" panose="020F0502020204030204" pitchFamily="34" charset="0"/>
            </a:endParaRPr>
          </a:p>
        </p:txBody>
      </p:sp>
      <p:sp>
        <p:nvSpPr>
          <p:cNvPr id="10244" name="Title 1"/>
          <p:cNvSpPr>
            <a:spLocks noGrp="1"/>
          </p:cNvSpPr>
          <p:nvPr>
            <p:ph type="title" idx="4294967295"/>
          </p:nvPr>
        </p:nvSpPr>
        <p:spPr>
          <a:xfrm>
            <a:off x="1371600" y="228600"/>
            <a:ext cx="5410200" cy="685800"/>
          </a:xfrm>
        </p:spPr>
        <p:txBody>
          <a:bodyPr/>
          <a:lstStyle/>
          <a:p>
            <a:pPr eaLnBrk="1" hangingPunct="1"/>
            <a:r>
              <a:rPr lang="en-US" altLang="en-US" dirty="0" smtClean="0">
                <a:latin typeface="Calibri" panose="020F0502020204030204" pitchFamily="34" charset="0"/>
              </a:rPr>
              <a:t>Learning Health System</a:t>
            </a:r>
          </a:p>
        </p:txBody>
      </p:sp>
      <p:sp>
        <p:nvSpPr>
          <p:cNvPr id="10245" name="Rectangle 7171"/>
          <p:cNvSpPr>
            <a:spLocks noChangeArrowheads="1"/>
          </p:cNvSpPr>
          <p:nvPr/>
        </p:nvSpPr>
        <p:spPr bwMode="auto">
          <a:xfrm>
            <a:off x="6172200" y="5791200"/>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Courier New" panose="02070309020205020404" pitchFamily="49" charset="0"/>
              <a:buChar char="o"/>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200">
                <a:latin typeface="Calibri" panose="020F0502020204030204" pitchFamily="34" charset="0"/>
              </a:rPr>
              <a:t>http://www.learninghealthcareproject.org/</a:t>
            </a:r>
          </a:p>
        </p:txBody>
      </p:sp>
      <p:pic>
        <p:nvPicPr>
          <p:cNvPr id="10246" name="Picture 1" descr="slide-5-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6729"/>
            <a:ext cx="6532563" cy="452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Tree>
    <p:extLst>
      <p:ext uri="{BB962C8B-B14F-4D97-AF65-F5344CB8AC3E}">
        <p14:creationId xmlns:p14="http://schemas.microsoft.com/office/powerpoint/2010/main" val="13482180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rPr>
              <a:t>MHS GENESIS </a:t>
            </a:r>
            <a:r>
              <a:rPr lang="en-US" dirty="0" smtClean="0">
                <a:solidFill>
                  <a:schemeClr val="tx2"/>
                </a:solidFill>
              </a:rPr>
              <a:t>Reporting</a:t>
            </a:r>
            <a:endParaRPr lang="en-US" b="0" dirty="0"/>
          </a:p>
        </p:txBody>
      </p:sp>
      <p:sp>
        <p:nvSpPr>
          <p:cNvPr id="4" name="Slide Number Placeholder 3"/>
          <p:cNvSpPr>
            <a:spLocks noGrp="1"/>
          </p:cNvSpPr>
          <p:nvPr>
            <p:ph type="sldNum" sz="quarter" idx="4"/>
          </p:nvPr>
        </p:nvSpPr>
        <p:spPr>
          <a:xfrm>
            <a:off x="8153400" y="6545263"/>
            <a:ext cx="762000" cy="282575"/>
          </a:xfrm>
        </p:spPr>
        <p:txBody>
          <a:bodyPr/>
          <a:lstStyle/>
          <a:p>
            <a:fld id="{2982B3FC-1CAF-4292-AF53-DD37E7130B9E}" type="slidenum">
              <a:rPr lang="en-US" smtClean="0">
                <a:solidFill>
                  <a:prstClr val="black">
                    <a:tint val="75000"/>
                  </a:prstClr>
                </a:solidFill>
              </a:rPr>
              <a:pPr/>
              <a:t>60</a:t>
            </a:fld>
            <a:endParaRPr lang="en-US" dirty="0">
              <a:solidFill>
                <a:prstClr val="black">
                  <a:tint val="75000"/>
                </a:prstClr>
              </a:solidFill>
            </a:endParaRPr>
          </a:p>
        </p:txBody>
      </p:sp>
      <p:sp>
        <p:nvSpPr>
          <p:cNvPr id="5" name="Content Placeholder 5"/>
          <p:cNvSpPr>
            <a:spLocks noGrp="1"/>
          </p:cNvSpPr>
          <p:nvPr>
            <p:ph idx="1"/>
          </p:nvPr>
        </p:nvSpPr>
        <p:spPr>
          <a:xfrm>
            <a:off x="228600" y="3127375"/>
            <a:ext cx="8403025" cy="1063625"/>
          </a:xfrm>
        </p:spPr>
        <p:txBody>
          <a:bodyPr/>
          <a:lstStyle/>
          <a:p>
            <a:pPr marL="0" indent="0" algn="ctr">
              <a:buNone/>
            </a:pPr>
            <a:r>
              <a:rPr lang="en-US" sz="3600" dirty="0" smtClean="0"/>
              <a:t>Backup Slides</a:t>
            </a:r>
            <a:endParaRPr lang="en-US" sz="3600" dirty="0"/>
          </a:p>
        </p:txBody>
      </p:sp>
    </p:spTree>
    <p:extLst>
      <p:ext uri="{BB962C8B-B14F-4D97-AF65-F5344CB8AC3E}">
        <p14:creationId xmlns:p14="http://schemas.microsoft.com/office/powerpoint/2010/main" val="2001907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IOC Reports by Type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4782998"/>
              </p:ext>
            </p:extLst>
          </p:nvPr>
        </p:nvGraphicFramePr>
        <p:xfrm>
          <a:off x="2133600" y="1066810"/>
          <a:ext cx="4114800" cy="5394286"/>
        </p:xfrm>
        <a:graphic>
          <a:graphicData uri="http://schemas.openxmlformats.org/drawingml/2006/table">
            <a:tbl>
              <a:tblPr/>
              <a:tblGrid>
                <a:gridCol w="3302001"/>
                <a:gridCol w="812799"/>
              </a:tblGrid>
              <a:tr h="135255">
                <a:tc>
                  <a:txBody>
                    <a:bodyPr/>
                    <a:lstStyle/>
                    <a:p>
                      <a:pPr algn="ctr" fontAlgn="b"/>
                      <a:r>
                        <a:rPr lang="en-US" sz="800" b="1" i="0" u="none" strike="noStrike" dirty="0">
                          <a:solidFill>
                            <a:schemeClr val="bg1"/>
                          </a:solidFill>
                          <a:effectLst/>
                          <a:latin typeface="Calibri"/>
                        </a:rPr>
                        <a:t>Reports by Type</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US" sz="800" b="1" i="0" u="none" strike="noStrike" dirty="0">
                          <a:solidFill>
                            <a:schemeClr val="bg1"/>
                          </a:solidFill>
                          <a:effectLst/>
                          <a:latin typeface="Calibri"/>
                        </a:rPr>
                        <a:t>Total</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r>
              <a:tr h="135255">
                <a:tc>
                  <a:txBody>
                    <a:bodyPr/>
                    <a:lstStyle/>
                    <a:p>
                      <a:pPr algn="l" fontAlgn="t"/>
                      <a:r>
                        <a:rPr lang="en-US" sz="800" b="0" i="0" u="none" strike="noStrike" dirty="0">
                          <a:solidFill>
                            <a:srgbClr val="000000"/>
                          </a:solidFill>
                          <a:effectLst/>
                          <a:latin typeface="+mj-lt"/>
                        </a:rPr>
                        <a:t>Ambulatory - Physician Practice</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24</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APACHE Outcomes</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11</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Behavioral Health</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22</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Care Management</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29</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Cerner Bridge - System Reports</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7</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Cerner Health Information Management</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19</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Cerner Practice Management</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Charge Services</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7</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Clairvia - Schedule</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8</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Clairvia - Demand</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11</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Clairvia – Acuity</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12</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Clairvia – Patient Assign</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Clairvia – Administrative</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4</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Clairvia – Management</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Critical Care</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Emergency</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19</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Infection Control</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33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Lighthouse</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20</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Nursing Care Delivery</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26</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000000"/>
                          </a:solidFill>
                          <a:effectLst/>
                          <a:latin typeface="+mj-lt"/>
                        </a:rPr>
                        <a:t>PathNet </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27</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800" b="0" i="0" u="none" strike="noStrike" dirty="0">
                          <a:solidFill>
                            <a:srgbClr val="000000"/>
                          </a:solidFill>
                          <a:effectLst/>
                          <a:latin typeface="+mj-lt"/>
                        </a:rPr>
                        <a:t>PathNet Specimen Management</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7</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000000"/>
                          </a:solidFill>
                          <a:effectLst/>
                          <a:latin typeface="+mj-lt"/>
                        </a:rPr>
                        <a:t>PathNet General Laboratory</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11</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800" b="0" i="0" u="none" strike="noStrike" dirty="0">
                          <a:solidFill>
                            <a:srgbClr val="000000"/>
                          </a:solidFill>
                          <a:effectLst/>
                          <a:latin typeface="+mj-lt"/>
                        </a:rPr>
                        <a:t>PathNet Microbiology Reports</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16</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000000"/>
                          </a:solidFill>
                          <a:effectLst/>
                          <a:latin typeface="+mj-lt"/>
                        </a:rPr>
                        <a:t>PathNet Microbiology Statistical Reports</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9</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b"/>
                      <a:r>
                        <a:rPr lang="en-US" sz="800" b="0" i="0" u="none" strike="noStrike" dirty="0">
                          <a:solidFill>
                            <a:srgbClr val="000000"/>
                          </a:solidFill>
                          <a:effectLst/>
                          <a:latin typeface="+mj-lt"/>
                        </a:rPr>
                        <a:t>PharmNet Management</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8</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000000"/>
                          </a:solidFill>
                          <a:effectLst/>
                          <a:latin typeface="+mj-lt"/>
                        </a:rPr>
                        <a:t>Perioperative</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11</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800" b="0" i="0" u="none" strike="noStrike" dirty="0">
                          <a:solidFill>
                            <a:srgbClr val="000000"/>
                          </a:solidFill>
                          <a:effectLst/>
                          <a:latin typeface="+mj-lt"/>
                        </a:rPr>
                        <a:t>Pharmacy Clinical Interventions</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000000"/>
                          </a:solidFill>
                          <a:effectLst/>
                          <a:latin typeface="+mj-lt"/>
                        </a:rPr>
                        <a:t>Pharmacy Outpatient</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800" b="0" i="0" u="none" strike="noStrike" dirty="0">
                          <a:solidFill>
                            <a:srgbClr val="000000"/>
                          </a:solidFill>
                          <a:effectLst/>
                          <a:latin typeface="+mj-lt"/>
                        </a:rPr>
                        <a:t>Physician Inpatient</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17</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000000"/>
                          </a:solidFill>
                          <a:effectLst/>
                          <a:latin typeface="+mj-lt"/>
                        </a:rPr>
                        <a:t>Radiology</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800" b="0" i="0" u="none" strike="noStrike" dirty="0">
                          <a:solidFill>
                            <a:srgbClr val="333333"/>
                          </a:solidFill>
                          <a:effectLst/>
                          <a:latin typeface="+mj-lt"/>
                        </a:rPr>
                        <a:t>RadNet- Operations</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333333"/>
                          </a:solidFill>
                          <a:effectLst/>
                          <a:latin typeface="+mj-lt"/>
                        </a:rPr>
                        <a:t>RadNet- Imaging Applications</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800" b="0" i="0" u="none" strike="noStrike" dirty="0">
                          <a:solidFill>
                            <a:srgbClr val="333333"/>
                          </a:solidFill>
                          <a:effectLst/>
                          <a:latin typeface="+mj-lt"/>
                        </a:rPr>
                        <a:t>RadNet - General Reports</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13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333333"/>
                          </a:solidFill>
                          <a:effectLst/>
                          <a:latin typeface="+mj-lt"/>
                        </a:rPr>
                        <a:t>Registration Management</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26</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6665">
                <a:tc>
                  <a:txBody>
                    <a:bodyPr/>
                    <a:lstStyle/>
                    <a:p>
                      <a:pPr algn="l" fontAlgn="b"/>
                      <a:r>
                        <a:rPr lang="en-US" sz="800" b="0" i="0" u="none" strike="noStrike" dirty="0">
                          <a:solidFill>
                            <a:srgbClr val="333333"/>
                          </a:solidFill>
                          <a:effectLst/>
                          <a:latin typeface="+mj-lt"/>
                        </a:rPr>
                        <a:t>RadNet- Mammography </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10</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t"/>
                      <a:r>
                        <a:rPr lang="en-US" sz="800" b="0" i="0" u="none" strike="noStrike" dirty="0">
                          <a:solidFill>
                            <a:srgbClr val="333333"/>
                          </a:solidFill>
                          <a:effectLst/>
                          <a:latin typeface="+mj-lt"/>
                        </a:rPr>
                        <a:t>Scheduling Management</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15</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912">
                <a:tc>
                  <a:txBody>
                    <a:bodyPr/>
                    <a:lstStyle/>
                    <a:p>
                      <a:pPr algn="l" fontAlgn="t"/>
                      <a:r>
                        <a:rPr lang="en-US" sz="800" b="0" i="0" u="none" strike="noStrike" dirty="0">
                          <a:solidFill>
                            <a:srgbClr val="333333"/>
                          </a:solidFill>
                          <a:effectLst/>
                          <a:latin typeface="+mj-lt"/>
                        </a:rPr>
                        <a:t>Supply Chain</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j-lt"/>
                        </a:rPr>
                        <a:t>23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35255">
                <a:tc>
                  <a:txBody>
                    <a:bodyPr/>
                    <a:lstStyle/>
                    <a:p>
                      <a:pPr algn="l" fontAlgn="b"/>
                      <a:r>
                        <a:rPr lang="en-US" sz="800" b="0" i="0" u="none" strike="noStrike" dirty="0">
                          <a:solidFill>
                            <a:srgbClr val="000000"/>
                          </a:solidFill>
                          <a:effectLst/>
                          <a:latin typeface="+mj-lt"/>
                        </a:rPr>
                        <a:t>Transfusion Administration Reports</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mj-lt"/>
                        </a:rPr>
                        <a:t>13</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255">
                <a:tc>
                  <a:txBody>
                    <a:bodyPr/>
                    <a:lstStyle/>
                    <a:p>
                      <a:pPr algn="l" fontAlgn="t"/>
                      <a:r>
                        <a:rPr lang="en-US" sz="700" b="1" i="0" u="none" strike="noStrike" dirty="0">
                          <a:solidFill>
                            <a:schemeClr val="bg1"/>
                          </a:solidFill>
                          <a:effectLst/>
                          <a:latin typeface="Arial"/>
                        </a:rPr>
                        <a:t>Total</a:t>
                      </a:r>
                    </a:p>
                  </a:txBody>
                  <a:tcPr marL="5378" marR="5378" marT="53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r" fontAlgn="b"/>
                      <a:r>
                        <a:rPr lang="en-US" sz="800" b="1" i="0" u="none" strike="noStrike" dirty="0">
                          <a:solidFill>
                            <a:schemeClr val="bg1"/>
                          </a:solidFill>
                          <a:effectLst/>
                          <a:latin typeface="Calibri"/>
                        </a:rPr>
                        <a:t>500</a:t>
                      </a:r>
                    </a:p>
                  </a:txBody>
                  <a:tcPr marL="5378" marR="5378" marT="53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r>
            </a:tbl>
          </a:graphicData>
        </a:graphic>
      </p:graphicFrame>
      <p:sp>
        <p:nvSpPr>
          <p:cNvPr id="4" name="Slide Number Placeholder 3"/>
          <p:cNvSpPr>
            <a:spLocks noGrp="1"/>
          </p:cNvSpPr>
          <p:nvPr>
            <p:ph type="sldNum" sz="quarter" idx="4"/>
          </p:nvPr>
        </p:nvSpPr>
        <p:spPr>
          <a:xfrm>
            <a:off x="8153400" y="6545263"/>
            <a:ext cx="762000" cy="282575"/>
          </a:xfrm>
        </p:spPr>
        <p:txBody>
          <a:bodyPr/>
          <a:lstStyle/>
          <a:p>
            <a:fld id="{2982B3FC-1CAF-4292-AF53-DD37E7130B9E}"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176922467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3422" y="399297"/>
            <a:ext cx="9216807" cy="7096570"/>
            <a:chOff x="952792" y="374575"/>
            <a:chExt cx="9399866" cy="7237518"/>
          </a:xfrm>
        </p:grpSpPr>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72265" y="1363889"/>
              <a:ext cx="7360920" cy="422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952792" y="374575"/>
              <a:ext cx="9399866" cy="72375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a:spLocks noGrp="1"/>
          </p:cNvSpPr>
          <p:nvPr>
            <p:ph type="title"/>
          </p:nvPr>
        </p:nvSpPr>
        <p:spPr>
          <a:xfrm>
            <a:off x="1219200" y="244993"/>
            <a:ext cx="7480777" cy="645459"/>
          </a:xfrm>
        </p:spPr>
        <p:txBody>
          <a:bodyPr>
            <a:normAutofit/>
          </a:bodyPr>
          <a:lstStyle/>
          <a:p>
            <a:r>
              <a:rPr lang="en-US" dirty="0">
                <a:solidFill>
                  <a:schemeClr val="tx2"/>
                </a:solidFill>
              </a:rPr>
              <a:t>Reporting portal | run report</a:t>
            </a:r>
          </a:p>
        </p:txBody>
      </p:sp>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034" y="244993"/>
            <a:ext cx="308610" cy="308610"/>
          </a:xfrm>
          <a:prstGeom prst="rect">
            <a:avLst/>
          </a:prstGeom>
        </p:spPr>
      </p:pic>
      <p:sp>
        <p:nvSpPr>
          <p:cNvPr id="7"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8"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62</a:t>
            </a:fld>
            <a:endParaRPr lang="en-US" sz="1200" dirty="0">
              <a:solidFill>
                <a:prstClr val="black">
                  <a:tint val="75000"/>
                </a:prstClr>
              </a:solidFill>
            </a:endParaRPr>
          </a:p>
        </p:txBody>
      </p:sp>
    </p:spTree>
    <p:extLst>
      <p:ext uri="{BB962C8B-B14F-4D97-AF65-F5344CB8AC3E}">
        <p14:creationId xmlns:p14="http://schemas.microsoft.com/office/powerpoint/2010/main" val="435662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371" y="399297"/>
            <a:ext cx="9185371" cy="7072366"/>
            <a:chOff x="952792" y="374575"/>
            <a:chExt cx="9399866" cy="7237518"/>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72265" y="1349375"/>
              <a:ext cx="736092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952792" y="374575"/>
              <a:ext cx="9399866" cy="72375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a:spLocks noGrp="1"/>
          </p:cNvSpPr>
          <p:nvPr>
            <p:ph type="title"/>
          </p:nvPr>
        </p:nvSpPr>
        <p:spPr>
          <a:xfrm>
            <a:off x="1295400" y="323097"/>
            <a:ext cx="7480777" cy="645459"/>
          </a:xfrm>
        </p:spPr>
        <p:txBody>
          <a:bodyPr>
            <a:normAutofit/>
          </a:bodyPr>
          <a:lstStyle/>
          <a:p>
            <a:r>
              <a:rPr lang="en-US" dirty="0">
                <a:solidFill>
                  <a:schemeClr val="tx2"/>
                </a:solidFill>
              </a:rPr>
              <a:t>Reporting portal | run report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034" y="244993"/>
            <a:ext cx="308610" cy="308610"/>
          </a:xfrm>
          <a:prstGeom prst="rect">
            <a:avLst/>
          </a:prstGeom>
        </p:spPr>
      </p:pic>
      <p:sp>
        <p:nvSpPr>
          <p:cNvPr id="7"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8"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63</a:t>
            </a:fld>
            <a:endParaRPr lang="en-US" sz="1200" dirty="0">
              <a:solidFill>
                <a:prstClr val="black">
                  <a:tint val="75000"/>
                </a:prstClr>
              </a:solidFill>
            </a:endParaRPr>
          </a:p>
        </p:txBody>
      </p:sp>
    </p:spTree>
    <p:extLst>
      <p:ext uri="{BB962C8B-B14F-4D97-AF65-F5344CB8AC3E}">
        <p14:creationId xmlns:p14="http://schemas.microsoft.com/office/powerpoint/2010/main" val="1068088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806" y="344892"/>
            <a:ext cx="9216806" cy="7096570"/>
            <a:chOff x="952792" y="374575"/>
            <a:chExt cx="9399866" cy="7237518"/>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72265" y="1319094"/>
              <a:ext cx="7360920" cy="426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952792" y="374575"/>
              <a:ext cx="9399866" cy="72375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a:spLocks noGrp="1"/>
          </p:cNvSpPr>
          <p:nvPr>
            <p:ph type="title"/>
          </p:nvPr>
        </p:nvSpPr>
        <p:spPr>
          <a:xfrm>
            <a:off x="1295400" y="322941"/>
            <a:ext cx="7480777" cy="645459"/>
          </a:xfrm>
        </p:spPr>
        <p:txBody>
          <a:bodyPr>
            <a:normAutofit/>
          </a:bodyPr>
          <a:lstStyle/>
          <a:p>
            <a:r>
              <a:rPr lang="en-US" dirty="0">
                <a:solidFill>
                  <a:schemeClr val="tx2"/>
                </a:solidFill>
              </a:rPr>
              <a:t>Reporting portal | run report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034" y="322941"/>
            <a:ext cx="308610" cy="308610"/>
          </a:xfrm>
          <a:prstGeom prst="rect">
            <a:avLst/>
          </a:prstGeom>
        </p:spPr>
      </p:pic>
      <p:sp>
        <p:nvSpPr>
          <p:cNvPr id="7"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8"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64</a:t>
            </a:fld>
            <a:endParaRPr lang="en-US" sz="1200" dirty="0">
              <a:solidFill>
                <a:prstClr val="black">
                  <a:tint val="75000"/>
                </a:prstClr>
              </a:solidFill>
            </a:endParaRPr>
          </a:p>
        </p:txBody>
      </p:sp>
    </p:spTree>
    <p:extLst>
      <p:ext uri="{BB962C8B-B14F-4D97-AF65-F5344CB8AC3E}">
        <p14:creationId xmlns:p14="http://schemas.microsoft.com/office/powerpoint/2010/main" val="263680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49086"/>
            <a:ext cx="7239000" cy="5515745"/>
          </a:xfrm>
          <a:prstGeom prst="rect">
            <a:avLst/>
          </a:prstGeom>
        </p:spPr>
      </p:pic>
      <p:sp>
        <p:nvSpPr>
          <p:cNvPr id="2" name="Title 1"/>
          <p:cNvSpPr>
            <a:spLocks noGrp="1"/>
          </p:cNvSpPr>
          <p:nvPr>
            <p:ph type="title"/>
          </p:nvPr>
        </p:nvSpPr>
        <p:spPr/>
        <p:txBody>
          <a:bodyPr/>
          <a:lstStyle/>
          <a:p>
            <a:r>
              <a:rPr lang="en-US" dirty="0"/>
              <a:t>Current Discharge List</a:t>
            </a:r>
          </a:p>
        </p:txBody>
      </p:sp>
      <p:pic>
        <p:nvPicPr>
          <p:cNvPr id="12" name="Picture 11"/>
          <p:cNvPicPr/>
          <p:nvPr/>
        </p:nvPicPr>
        <p:blipFill>
          <a:blip r:embed="rId4"/>
          <a:stretch>
            <a:fillRect/>
          </a:stretch>
        </p:blipFill>
        <p:spPr>
          <a:xfrm>
            <a:off x="1295400" y="1524000"/>
            <a:ext cx="6248400" cy="3276599"/>
          </a:xfrm>
          <a:prstGeom prst="rect">
            <a:avLst/>
          </a:prstGeom>
        </p:spPr>
      </p:pic>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65</a:t>
            </a:fld>
            <a:endParaRPr lang="en-US" sz="1200" dirty="0">
              <a:solidFill>
                <a:prstClr val="black">
                  <a:tint val="75000"/>
                </a:prstClr>
              </a:solidFill>
            </a:endParaRPr>
          </a:p>
        </p:txBody>
      </p:sp>
    </p:spTree>
    <p:extLst>
      <p:ext uri="{BB962C8B-B14F-4D97-AF65-F5344CB8AC3E}">
        <p14:creationId xmlns:p14="http://schemas.microsoft.com/office/powerpoint/2010/main" val="378807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Discharge Log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49087"/>
            <a:ext cx="7086600" cy="5399624"/>
          </a:xfrm>
          <a:prstGeom prst="rect">
            <a:avLst/>
          </a:prstGeom>
        </p:spPr>
      </p:pic>
      <p:pic>
        <p:nvPicPr>
          <p:cNvPr id="11" name="Picture 10"/>
          <p:cNvPicPr/>
          <p:nvPr/>
        </p:nvPicPr>
        <p:blipFill>
          <a:blip r:embed="rId4"/>
          <a:stretch>
            <a:fillRect/>
          </a:stretch>
        </p:blipFill>
        <p:spPr>
          <a:xfrm>
            <a:off x="1143000" y="1447800"/>
            <a:ext cx="6324600" cy="3276600"/>
          </a:xfrm>
          <a:prstGeom prst="rect">
            <a:avLst/>
          </a:prstGeom>
        </p:spPr>
      </p:pic>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66</a:t>
            </a:fld>
            <a:endParaRPr lang="en-US" sz="1200" dirty="0">
              <a:solidFill>
                <a:prstClr val="black">
                  <a:tint val="75000"/>
                </a:prstClr>
              </a:solidFill>
            </a:endParaRPr>
          </a:p>
        </p:txBody>
      </p:sp>
    </p:spTree>
    <p:extLst>
      <p:ext uri="{BB962C8B-B14F-4D97-AF65-F5344CB8AC3E}">
        <p14:creationId xmlns:p14="http://schemas.microsoft.com/office/powerpoint/2010/main" val="256451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07148"/>
            <a:ext cx="7086600" cy="5399624"/>
          </a:xfrm>
          <a:prstGeom prst="rect">
            <a:avLst/>
          </a:prstGeom>
        </p:spPr>
      </p:pic>
      <p:sp>
        <p:nvSpPr>
          <p:cNvPr id="2" name="Title 1"/>
          <p:cNvSpPr>
            <a:spLocks noGrp="1"/>
          </p:cNvSpPr>
          <p:nvPr>
            <p:ph type="title"/>
          </p:nvPr>
        </p:nvSpPr>
        <p:spPr/>
        <p:txBody>
          <a:bodyPr/>
          <a:lstStyle/>
          <a:p>
            <a:r>
              <a:rPr lang="en-US" dirty="0"/>
              <a:t>Transfer Log</a:t>
            </a:r>
          </a:p>
        </p:txBody>
      </p:sp>
      <p:pic>
        <p:nvPicPr>
          <p:cNvPr id="3" name="Picture 2"/>
          <p:cNvPicPr>
            <a:picLocks noChangeAspect="1"/>
          </p:cNvPicPr>
          <p:nvPr/>
        </p:nvPicPr>
        <p:blipFill>
          <a:blip r:embed="rId4"/>
          <a:stretch>
            <a:fillRect/>
          </a:stretch>
        </p:blipFill>
        <p:spPr>
          <a:xfrm>
            <a:off x="1270323" y="1447800"/>
            <a:ext cx="6425877" cy="3642792"/>
          </a:xfrm>
          <a:prstGeom prst="rect">
            <a:avLst/>
          </a:prstGeom>
        </p:spPr>
      </p:pic>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 name="Slide Number Placeholder 3"/>
          <p:cNvSpPr txBox="1">
            <a:spLocks/>
          </p:cNvSpPr>
          <p:nvPr/>
        </p:nvSpPr>
        <p:spPr>
          <a:xfrm>
            <a:off x="8153400" y="6545263"/>
            <a:ext cx="762000" cy="2825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2982B3FC-1CAF-4292-AF53-DD37E7130B9E}" type="slidenum">
              <a:rPr lang="en-US" sz="1200" smtClean="0">
                <a:solidFill>
                  <a:prstClr val="black">
                    <a:tint val="75000"/>
                  </a:prstClr>
                </a:solidFill>
              </a:rPr>
              <a:pPr algn="r"/>
              <a:t>67</a:t>
            </a:fld>
            <a:endParaRPr lang="en-US" sz="1200" dirty="0">
              <a:solidFill>
                <a:prstClr val="black">
                  <a:tint val="75000"/>
                </a:prstClr>
              </a:solidFill>
            </a:endParaRPr>
          </a:p>
        </p:txBody>
      </p:sp>
    </p:spTree>
    <p:extLst>
      <p:ext uri="{BB962C8B-B14F-4D97-AF65-F5344CB8AC3E}">
        <p14:creationId xmlns:p14="http://schemas.microsoft.com/office/powerpoint/2010/main" val="2258269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76600" y="5181600"/>
            <a:ext cx="4937760" cy="1143000"/>
          </a:xfrm>
        </p:spPr>
        <p:txBody>
          <a:bodyPr/>
          <a:lstStyle/>
          <a:p>
            <a:pPr eaLnBrk="1" hangingPunct="1">
              <a:spcBef>
                <a:spcPct val="0"/>
              </a:spcBef>
              <a:defRPr/>
            </a:pPr>
            <a:r>
              <a:rPr lang="en-US" altLang="en-US" sz="2800" b="0" dirty="0">
                <a:solidFill>
                  <a:schemeClr val="accent6">
                    <a:lumMod val="10000"/>
                  </a:schemeClr>
                </a:solidFill>
                <a:cs typeface="Arial" panose="020B0604020202020204" pitchFamily="34" charset="0"/>
              </a:rPr>
              <a:t>Leanna Evans</a:t>
            </a:r>
          </a:p>
          <a:p>
            <a:pPr eaLnBrk="1" hangingPunct="1">
              <a:spcBef>
                <a:spcPct val="0"/>
              </a:spcBef>
              <a:defRPr/>
            </a:pPr>
            <a:r>
              <a:rPr lang="en-US" altLang="en-US" sz="1800" b="0" dirty="0">
                <a:solidFill>
                  <a:schemeClr val="accent6">
                    <a:lumMod val="10000"/>
                  </a:schemeClr>
                </a:solidFill>
                <a:cs typeface="Arial" panose="020B0604020202020204" pitchFamily="34" charset="0"/>
              </a:rPr>
              <a:t>Cerner | Interoperability Strategist</a:t>
            </a:r>
          </a:p>
          <a:p>
            <a:pPr eaLnBrk="1" hangingPunct="1">
              <a:spcBef>
                <a:spcPct val="0"/>
              </a:spcBef>
              <a:defRPr/>
            </a:pPr>
            <a:endParaRPr lang="en-US" b="0" dirty="0"/>
          </a:p>
        </p:txBody>
      </p:sp>
      <p:sp>
        <p:nvSpPr>
          <p:cNvPr id="3" name="Text Placeholder 2"/>
          <p:cNvSpPr>
            <a:spLocks noGrp="1"/>
          </p:cNvSpPr>
          <p:nvPr>
            <p:ph type="body" sz="quarter" idx="10"/>
          </p:nvPr>
        </p:nvSpPr>
        <p:spPr>
          <a:xfrm>
            <a:off x="3124200" y="3810000"/>
            <a:ext cx="5410200" cy="838154"/>
          </a:xfrm>
        </p:spPr>
        <p:txBody>
          <a:bodyPr/>
          <a:lstStyle/>
          <a:p>
            <a:r>
              <a:rPr lang="en-US" sz="4000" dirty="0">
                <a:solidFill>
                  <a:schemeClr val="tx2"/>
                </a:solidFill>
              </a:rPr>
              <a:t>Interoperability </a:t>
            </a:r>
            <a:endParaRPr lang="en-US" sz="4000" dirty="0"/>
          </a:p>
        </p:txBody>
      </p:sp>
      <p:sp>
        <p:nvSpPr>
          <p:cNvPr id="4" name="Slide Number Placeholder 3"/>
          <p:cNvSpPr>
            <a:spLocks noGrp="1"/>
          </p:cNvSpPr>
          <p:nvPr>
            <p:ph type="sldNum" sz="quarter" idx="4294967295"/>
          </p:nvPr>
        </p:nvSpPr>
        <p:spPr>
          <a:xfrm>
            <a:off x="8355013" y="6545263"/>
            <a:ext cx="762000" cy="282575"/>
          </a:xfrm>
          <a:prstGeom prst="rect">
            <a:avLst/>
          </a:prstGeom>
        </p:spPr>
        <p:txBody>
          <a:bodyPr/>
          <a:lstStyle/>
          <a:p>
            <a:pPr algn="r"/>
            <a:fld id="{2982B3FC-1CAF-4292-AF53-DD37E7130B9E}" type="slidenum">
              <a:rPr lang="en-US" sz="1200" smtClean="0">
                <a:solidFill>
                  <a:prstClr val="black">
                    <a:tint val="75000"/>
                  </a:prstClr>
                </a:solidFill>
              </a:rPr>
              <a:pPr algn="r"/>
              <a:t>68</a:t>
            </a:fld>
            <a:endParaRPr lang="en-US" sz="1200" dirty="0">
              <a:solidFill>
                <a:prstClr val="black">
                  <a:tint val="75000"/>
                </a:prstClr>
              </a:solidFill>
            </a:endParaRPr>
          </a:p>
        </p:txBody>
      </p:sp>
    </p:spTree>
    <p:extLst>
      <p:ext uri="{BB962C8B-B14F-4D97-AF65-F5344CB8AC3E}">
        <p14:creationId xmlns:p14="http://schemas.microsoft.com/office/powerpoint/2010/main" val="3761302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JLV (Joint Legacy Viewer) in </a:t>
            </a:r>
            <a:r>
              <a:rPr lang="en-US" dirty="0" err="1"/>
              <a:t>PowerChart</a:t>
            </a:r>
            <a:endParaRPr lang="en-US" dirty="0"/>
          </a:p>
        </p:txBody>
      </p:sp>
      <p:sp>
        <p:nvSpPr>
          <p:cNvPr id="3" name="Text Placeholder 2"/>
          <p:cNvSpPr>
            <a:spLocks noGrp="1"/>
          </p:cNvSpPr>
          <p:nvPr>
            <p:ph type="body" sz="quarter" idx="12"/>
          </p:nvPr>
        </p:nvSpPr>
        <p:spPr/>
        <p:txBody>
          <a:bodyPr/>
          <a:lstStyle/>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687" y="1523999"/>
            <a:ext cx="8389930" cy="43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 name="Slide Number Placeholder 2"/>
          <p:cNvSpPr>
            <a:spLocks noGrp="1"/>
          </p:cNvSpPr>
          <p:nvPr>
            <p:ph type="sldNum" sz="quarter" idx="4294967295"/>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7F7F7F"/>
                </a:solidFill>
                <a:ea typeface="MS PGothic" panose="020B0600070205080204" pitchFamily="34" charset="-128"/>
                <a:cs typeface="Times New Roman" panose="02020603050405020304" pitchFamily="18" charset="0"/>
              </a:defRPr>
            </a:lvl1pPr>
          </a:lstStyle>
          <a:p>
            <a:fld id="{9A09E153-364A-3542-8215-9E3394316958}" type="slidenum">
              <a:rPr lang="en-US" smtClean="0"/>
              <a:pPr/>
              <a:t>69</a:t>
            </a:fld>
            <a:endParaRPr lang="en-US"/>
          </a:p>
        </p:txBody>
      </p:sp>
    </p:spTree>
    <p:extLst>
      <p:ext uri="{BB962C8B-B14F-4D97-AF65-F5344CB8AC3E}">
        <p14:creationId xmlns:p14="http://schemas.microsoft.com/office/powerpoint/2010/main" val="53604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Health System</a:t>
            </a:r>
            <a:endParaRPr lang="en-US" sz="2000" dirty="0"/>
          </a:p>
        </p:txBody>
      </p:sp>
      <p:sp>
        <p:nvSpPr>
          <p:cNvPr id="4"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7</a:t>
            </a:fld>
            <a:endParaRPr lang="en-US" dirty="0">
              <a:solidFill>
                <a:prstClr val="black">
                  <a:tint val="75000"/>
                </a:prstClr>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 y="1596965"/>
            <a:ext cx="8869680" cy="3356035"/>
          </a:xfrm>
        </p:spPr>
      </p:pic>
    </p:spTree>
    <p:extLst>
      <p:ext uri="{BB962C8B-B14F-4D97-AF65-F5344CB8AC3E}">
        <p14:creationId xmlns:p14="http://schemas.microsoft.com/office/powerpoint/2010/main" val="25234940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801" name="Straight Connector 149"/>
          <p:cNvCxnSpPr>
            <a:cxnSpLocks noChangeShapeType="1"/>
          </p:cNvCxnSpPr>
          <p:nvPr/>
        </p:nvCxnSpPr>
        <p:spPr bwMode="auto">
          <a:xfrm flipV="1">
            <a:off x="1956045" y="4437861"/>
            <a:ext cx="4701633" cy="17862"/>
          </a:xfrm>
          <a:prstGeom prst="line">
            <a:avLst/>
          </a:prstGeom>
          <a:noFill/>
          <a:ln w="28575" algn="ctr">
            <a:solidFill>
              <a:srgbClr val="000000"/>
            </a:solidFill>
            <a:prstDash val="dash"/>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144588" y="293688"/>
            <a:ext cx="7886700" cy="646112"/>
          </a:xfrm>
        </p:spPr>
        <p:txBody>
          <a:bodyPr>
            <a:normAutofit/>
          </a:bodyPr>
          <a:lstStyle/>
          <a:p>
            <a:pPr>
              <a:defRPr/>
            </a:pPr>
            <a:r>
              <a:rPr lang="en-US" dirty="0"/>
              <a:t>MHS </a:t>
            </a:r>
            <a:r>
              <a:rPr lang="en-US" dirty="0" smtClean="0"/>
              <a:t>GENESIS External </a:t>
            </a:r>
            <a:r>
              <a:rPr lang="en-US" dirty="0"/>
              <a:t>Data Flow</a:t>
            </a:r>
            <a:endParaRPr sz="1600" dirty="0"/>
          </a:p>
        </p:txBody>
      </p:sp>
      <p:sp>
        <p:nvSpPr>
          <p:cNvPr id="211" name="Rounded Rectangle 210"/>
          <p:cNvSpPr/>
          <p:nvPr/>
        </p:nvSpPr>
        <p:spPr>
          <a:xfrm>
            <a:off x="5949456" y="4187910"/>
            <a:ext cx="1758367" cy="1537113"/>
          </a:xfrm>
          <a:prstGeom prst="roundRect">
            <a:avLst/>
          </a:prstGeom>
          <a:solidFill>
            <a:srgbClr val="00B0F0"/>
          </a:solidFill>
          <a:ln w="25400" cap="flat" cmpd="sng" algn="ctr">
            <a:solidFill>
              <a:srgbClr val="4F81BD">
                <a:shade val="50000"/>
              </a:srgbClr>
            </a:solidFill>
            <a:prstDash val="solid"/>
          </a:ln>
          <a:effectLst/>
        </p:spPr>
        <p:txBody>
          <a:bodyPr anchor="ctr"/>
          <a:lstStyle/>
          <a:p>
            <a:pPr algn="ctr" defTabSz="685800" eaLnBrk="1" fontAlgn="auto" hangingPunct="1">
              <a:spcBef>
                <a:spcPts val="0"/>
              </a:spcBef>
              <a:spcAft>
                <a:spcPts val="0"/>
              </a:spcAft>
              <a:defRPr/>
            </a:pPr>
            <a:r>
              <a:rPr lang="en-US" sz="1200" kern="0" dirty="0">
                <a:solidFill>
                  <a:prstClr val="white"/>
                </a:solidFill>
                <a:latin typeface="Calibri"/>
                <a:ea typeface="+mn-ea"/>
              </a:rPr>
              <a:t>Millennium</a:t>
            </a:r>
          </a:p>
          <a:p>
            <a:pPr algn="ctr" defTabSz="685800" eaLnBrk="1" fontAlgn="auto" hangingPunct="1">
              <a:spcBef>
                <a:spcPts val="0"/>
              </a:spcBef>
              <a:spcAft>
                <a:spcPts val="0"/>
              </a:spcAft>
              <a:defRPr/>
            </a:pPr>
            <a:r>
              <a:rPr lang="en-US" sz="1200" kern="0" dirty="0">
                <a:solidFill>
                  <a:prstClr val="white"/>
                </a:solidFill>
                <a:latin typeface="Calibri"/>
                <a:ea typeface="+mn-ea"/>
              </a:rPr>
              <a:t>(Cerner)</a:t>
            </a:r>
          </a:p>
        </p:txBody>
      </p:sp>
      <p:sp>
        <p:nvSpPr>
          <p:cNvPr id="94" name="Flowchart: Magnetic Disk 93"/>
          <p:cNvSpPr/>
          <p:nvPr/>
        </p:nvSpPr>
        <p:spPr>
          <a:xfrm>
            <a:off x="5677106" y="2002308"/>
            <a:ext cx="1921961" cy="1335725"/>
          </a:xfrm>
          <a:prstGeom prst="flowChartMagneticDisk">
            <a:avLst/>
          </a:prstGeom>
          <a:solidFill>
            <a:srgbClr val="92D050"/>
          </a:solidFill>
          <a:ln>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CEP</a:t>
            </a:r>
          </a:p>
          <a:p>
            <a:pPr algn="ctr">
              <a:defRPr/>
            </a:pPr>
            <a:r>
              <a:rPr lang="en-US" sz="1200" dirty="0">
                <a:solidFill>
                  <a:prstClr val="black"/>
                </a:solidFill>
              </a:rPr>
              <a:t>(Cerner)</a:t>
            </a:r>
          </a:p>
        </p:txBody>
      </p:sp>
      <p:sp>
        <p:nvSpPr>
          <p:cNvPr id="9" name="Rounded Rectangle 8"/>
          <p:cNvSpPr/>
          <p:nvPr/>
        </p:nvSpPr>
        <p:spPr>
          <a:xfrm>
            <a:off x="2483870" y="2086181"/>
            <a:ext cx="1772471" cy="261514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4" name="Straight Connector 223"/>
          <p:cNvCxnSpPr/>
          <p:nvPr/>
        </p:nvCxnSpPr>
        <p:spPr>
          <a:xfrm>
            <a:off x="517277" y="3365346"/>
            <a:ext cx="1975577" cy="1402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474781" y="3111346"/>
            <a:ext cx="966787" cy="254000"/>
          </a:xfrm>
          <a:prstGeom prst="rect">
            <a:avLst/>
          </a:prstGeom>
          <a:noFill/>
        </p:spPr>
        <p:txBody>
          <a:bodyPr>
            <a:spAutoFit/>
          </a:bodyPr>
          <a:lstStyle/>
          <a:p>
            <a:pPr fontAlgn="auto">
              <a:spcBef>
                <a:spcPts val="0"/>
              </a:spcBef>
              <a:spcAft>
                <a:spcPts val="0"/>
              </a:spcAft>
              <a:defRPr/>
            </a:pPr>
            <a:r>
              <a:rPr lang="en-US" sz="1050" i="1" dirty="0">
                <a:solidFill>
                  <a:prstClr val="black"/>
                </a:solidFill>
                <a:latin typeface="Calibri"/>
                <a:ea typeface="+mn-ea"/>
              </a:rPr>
              <a:t>Commercial</a:t>
            </a:r>
          </a:p>
        </p:txBody>
      </p:sp>
      <p:sp>
        <p:nvSpPr>
          <p:cNvPr id="130" name="TextBox 129"/>
          <p:cNvSpPr txBox="1"/>
          <p:nvPr/>
        </p:nvSpPr>
        <p:spPr>
          <a:xfrm>
            <a:off x="474780" y="3384193"/>
            <a:ext cx="966787" cy="254000"/>
          </a:xfrm>
          <a:prstGeom prst="rect">
            <a:avLst/>
          </a:prstGeom>
          <a:noFill/>
        </p:spPr>
        <p:txBody>
          <a:bodyPr>
            <a:spAutoFit/>
          </a:bodyPr>
          <a:lstStyle/>
          <a:p>
            <a:pPr fontAlgn="auto">
              <a:spcBef>
                <a:spcPts val="0"/>
              </a:spcBef>
              <a:spcAft>
                <a:spcPts val="0"/>
              </a:spcAft>
              <a:defRPr/>
            </a:pPr>
            <a:r>
              <a:rPr lang="en-US" sz="1050" i="1" dirty="0">
                <a:solidFill>
                  <a:prstClr val="black"/>
                </a:solidFill>
                <a:latin typeface="Calibri"/>
                <a:ea typeface="+mn-ea"/>
              </a:rPr>
              <a:t>Government</a:t>
            </a:r>
          </a:p>
        </p:txBody>
      </p:sp>
      <p:sp>
        <p:nvSpPr>
          <p:cNvPr id="131" name="Cloud Callout 130"/>
          <p:cNvSpPr/>
          <p:nvPr/>
        </p:nvSpPr>
        <p:spPr>
          <a:xfrm>
            <a:off x="539750" y="2212975"/>
            <a:ext cx="1222375" cy="917575"/>
          </a:xfrm>
          <a:prstGeom prst="cloudCallout">
            <a:avLst>
              <a:gd name="adj1" fmla="val -44"/>
              <a:gd name="adj2" fmla="val 1950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75" dirty="0">
                <a:solidFill>
                  <a:prstClr val="black"/>
                </a:solidFill>
              </a:rPr>
              <a:t>eHealth Exchange</a:t>
            </a:r>
          </a:p>
          <a:p>
            <a:pPr algn="ctr">
              <a:defRPr/>
            </a:pPr>
            <a:r>
              <a:rPr lang="en-US" sz="975" dirty="0">
                <a:solidFill>
                  <a:prstClr val="black"/>
                </a:solidFill>
              </a:rPr>
              <a:t>Partners</a:t>
            </a:r>
          </a:p>
        </p:txBody>
      </p:sp>
      <p:cxnSp>
        <p:nvCxnSpPr>
          <p:cNvPr id="32798" name="Straight Arrow Connector 138"/>
          <p:cNvCxnSpPr>
            <a:cxnSpLocks noChangeShapeType="1"/>
          </p:cNvCxnSpPr>
          <p:nvPr/>
        </p:nvCxnSpPr>
        <p:spPr bwMode="auto">
          <a:xfrm flipH="1" flipV="1">
            <a:off x="1779306" y="2766203"/>
            <a:ext cx="1214898" cy="177420"/>
          </a:xfrm>
          <a:prstGeom prst="straightConnector1">
            <a:avLst/>
          </a:prstGeom>
          <a:noFill/>
          <a:ln w="38100" algn="ctr">
            <a:solidFill>
              <a:srgbClr val="FFFF00"/>
            </a:solidFill>
            <a:round/>
            <a:headEnd type="arrow" w="med" len="med"/>
            <a:tailEnd type="arrow" w="med" len="med"/>
          </a:ln>
          <a:extLst>
            <a:ext uri="{909E8E84-426E-40DD-AFC4-6F175D3DCCD1}">
              <a14:hiddenFill xmlns:a14="http://schemas.microsoft.com/office/drawing/2010/main">
                <a:noFill/>
              </a14:hiddenFill>
            </a:ext>
          </a:extLst>
        </p:spPr>
      </p:cxnSp>
      <p:sp>
        <p:nvSpPr>
          <p:cNvPr id="149" name="Rounded Rectangle 148"/>
          <p:cNvSpPr/>
          <p:nvPr/>
        </p:nvSpPr>
        <p:spPr>
          <a:xfrm>
            <a:off x="5592026" y="4273452"/>
            <a:ext cx="991504" cy="2952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JLV-</a:t>
            </a:r>
            <a:r>
              <a:rPr lang="en-US" sz="1200" dirty="0" err="1"/>
              <a:t>mPage</a:t>
            </a:r>
            <a:endParaRPr lang="en-US" sz="4050" dirty="0"/>
          </a:p>
        </p:txBody>
      </p:sp>
      <p:sp>
        <p:nvSpPr>
          <p:cNvPr id="318" name="Oval 317"/>
          <p:cNvSpPr/>
          <p:nvPr/>
        </p:nvSpPr>
        <p:spPr>
          <a:xfrm>
            <a:off x="267019" y="4158043"/>
            <a:ext cx="1315584" cy="9031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Govt. Sources, Consumers</a:t>
            </a:r>
          </a:p>
        </p:txBody>
      </p:sp>
      <p:sp>
        <p:nvSpPr>
          <p:cNvPr id="181" name="TextBox 180"/>
          <p:cNvSpPr txBox="1"/>
          <p:nvPr/>
        </p:nvSpPr>
        <p:spPr>
          <a:xfrm>
            <a:off x="3026411" y="2094973"/>
            <a:ext cx="687388" cy="414337"/>
          </a:xfrm>
          <a:prstGeom prst="rect">
            <a:avLst/>
          </a:prstGeom>
          <a:noFill/>
        </p:spPr>
        <p:txBody>
          <a:bodyPr>
            <a:spAutoFit/>
          </a:bodyPr>
          <a:lstStyle/>
          <a:p>
            <a:pPr fontAlgn="auto">
              <a:spcBef>
                <a:spcPts val="0"/>
              </a:spcBef>
              <a:spcAft>
                <a:spcPts val="0"/>
              </a:spcAft>
              <a:defRPr/>
            </a:pPr>
            <a:r>
              <a:rPr lang="en-US" sz="2100" dirty="0">
                <a:solidFill>
                  <a:prstClr val="black"/>
                </a:solidFill>
                <a:latin typeface="Calibri"/>
                <a:ea typeface="+mn-ea"/>
              </a:rPr>
              <a:t>DES</a:t>
            </a:r>
          </a:p>
        </p:txBody>
      </p:sp>
      <p:sp>
        <p:nvSpPr>
          <p:cNvPr id="67" name="TextBox 66"/>
          <p:cNvSpPr txBox="1"/>
          <p:nvPr/>
        </p:nvSpPr>
        <p:spPr>
          <a:xfrm>
            <a:off x="5702114" y="3471251"/>
            <a:ext cx="1017133" cy="646331"/>
          </a:xfrm>
          <a:prstGeom prst="rect">
            <a:avLst/>
          </a:prstGeom>
          <a:noFill/>
        </p:spPr>
        <p:txBody>
          <a:bodyPr wrap="square" rtlCol="0">
            <a:spAutoFit/>
          </a:bodyPr>
          <a:lstStyle/>
          <a:p>
            <a:pPr algn="ctr"/>
            <a:r>
              <a:rPr lang="en-US" sz="1200" dirty="0">
                <a:solidFill>
                  <a:schemeClr val="tx2"/>
                </a:solidFill>
              </a:rPr>
              <a:t>Retrieve </a:t>
            </a:r>
          </a:p>
          <a:p>
            <a:pPr algn="ctr"/>
            <a:r>
              <a:rPr lang="en-US" sz="1200" dirty="0">
                <a:solidFill>
                  <a:schemeClr val="tx2"/>
                </a:solidFill>
              </a:rPr>
              <a:t>OnDemand </a:t>
            </a:r>
          </a:p>
          <a:p>
            <a:pPr algn="ctr"/>
            <a:r>
              <a:rPr lang="en-US" sz="1200" dirty="0">
                <a:solidFill>
                  <a:schemeClr val="tx2"/>
                </a:solidFill>
              </a:rPr>
              <a:t>C-CDA </a:t>
            </a:r>
          </a:p>
        </p:txBody>
      </p:sp>
      <p:sp>
        <p:nvSpPr>
          <p:cNvPr id="41" name="Oval 40"/>
          <p:cNvSpPr/>
          <p:nvPr/>
        </p:nvSpPr>
        <p:spPr>
          <a:xfrm>
            <a:off x="961629" y="3540941"/>
            <a:ext cx="1402315" cy="1024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Legacy </a:t>
            </a:r>
          </a:p>
          <a:p>
            <a:pPr algn="ctr">
              <a:defRPr/>
            </a:pPr>
            <a:r>
              <a:rPr lang="en-US" sz="1200" dirty="0"/>
              <a:t>EMR</a:t>
            </a:r>
          </a:p>
        </p:txBody>
      </p:sp>
      <p:sp>
        <p:nvSpPr>
          <p:cNvPr id="42" name="Rounded Rectangle 41"/>
          <p:cNvSpPr/>
          <p:nvPr/>
        </p:nvSpPr>
        <p:spPr>
          <a:xfrm>
            <a:off x="3140193" y="4286189"/>
            <a:ext cx="533400" cy="2952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JLV</a:t>
            </a:r>
            <a:endParaRPr lang="en-US" sz="4050" dirty="0"/>
          </a:p>
        </p:txBody>
      </p:sp>
      <p:sp>
        <p:nvSpPr>
          <p:cNvPr id="44" name="Rounded Rectangle 43"/>
          <p:cNvSpPr/>
          <p:nvPr/>
        </p:nvSpPr>
        <p:spPr>
          <a:xfrm>
            <a:off x="8205911" y="3478792"/>
            <a:ext cx="714710" cy="399119"/>
          </a:xfrm>
          <a:prstGeom prst="roundRect">
            <a:avLst/>
          </a:prstGeom>
          <a:solidFill>
            <a:schemeClr val="tx2">
              <a:lumMod val="40000"/>
              <a:lumOff val="60000"/>
            </a:schemeClr>
          </a:solidFill>
          <a:ln w="25400" cap="flat" cmpd="sng" algn="ctr">
            <a:solidFill>
              <a:schemeClr val="tx2">
                <a:lumMod val="60000"/>
                <a:lumOff val="40000"/>
              </a:schemeClr>
            </a:solidFill>
            <a:prstDash val="solid"/>
          </a:ln>
          <a:effectLst/>
        </p:spPr>
        <p:txBody>
          <a:bodyPr anchor="ctr"/>
          <a:lstStyle/>
          <a:p>
            <a:pPr algn="ctr" defTabSz="685800" eaLnBrk="1" fontAlgn="auto" hangingPunct="1">
              <a:spcBef>
                <a:spcPts val="0"/>
              </a:spcBef>
              <a:spcAft>
                <a:spcPts val="0"/>
              </a:spcAft>
              <a:defRPr/>
            </a:pPr>
            <a:r>
              <a:rPr lang="en-US" sz="1200" kern="0" dirty="0">
                <a:solidFill>
                  <a:prstClr val="white"/>
                </a:solidFill>
                <a:latin typeface="Calibri"/>
                <a:ea typeface="+mn-ea"/>
              </a:rPr>
              <a:t>Dentrix</a:t>
            </a:r>
          </a:p>
        </p:txBody>
      </p:sp>
      <p:cxnSp>
        <p:nvCxnSpPr>
          <p:cNvPr id="61" name="Straight Arrow Connector 104"/>
          <p:cNvCxnSpPr>
            <a:cxnSpLocks noChangeShapeType="1"/>
          </p:cNvCxnSpPr>
          <p:nvPr/>
        </p:nvCxnSpPr>
        <p:spPr bwMode="auto">
          <a:xfrm flipH="1" flipV="1">
            <a:off x="6654536" y="3254618"/>
            <a:ext cx="2857" cy="880324"/>
          </a:xfrm>
          <a:prstGeom prst="straightConnector1">
            <a:avLst/>
          </a:prstGeom>
          <a:noFill/>
          <a:ln w="38100" algn="ctr">
            <a:solidFill>
              <a:srgbClr val="00B050"/>
            </a:solidFill>
            <a:round/>
            <a:headEnd type="arrow" w="med" len="med"/>
            <a:tailEnd/>
          </a:ln>
          <a:extLst>
            <a:ext uri="{909E8E84-426E-40DD-AFC4-6F175D3DCCD1}">
              <a14:hiddenFill xmlns:a14="http://schemas.microsoft.com/office/drawing/2010/main">
                <a:noFill/>
              </a14:hiddenFill>
            </a:ext>
          </a:extLst>
        </p:spPr>
      </p:cxnSp>
      <p:sp>
        <p:nvSpPr>
          <p:cNvPr id="77" name="TextBox 76"/>
          <p:cNvSpPr txBox="1"/>
          <p:nvPr/>
        </p:nvSpPr>
        <p:spPr>
          <a:xfrm>
            <a:off x="6870379" y="3490411"/>
            <a:ext cx="1189858" cy="461665"/>
          </a:xfrm>
          <a:prstGeom prst="rect">
            <a:avLst/>
          </a:prstGeom>
          <a:noFill/>
        </p:spPr>
        <p:txBody>
          <a:bodyPr wrap="square" rtlCol="0">
            <a:spAutoFit/>
          </a:bodyPr>
          <a:lstStyle/>
          <a:p>
            <a:pPr algn="ctr"/>
            <a:r>
              <a:rPr lang="en-US" sz="1200" dirty="0">
                <a:solidFill>
                  <a:schemeClr val="tx2"/>
                </a:solidFill>
              </a:rPr>
              <a:t>AP, Micro, Rad Results &amp; PDFs</a:t>
            </a:r>
          </a:p>
        </p:txBody>
      </p:sp>
      <p:sp>
        <p:nvSpPr>
          <p:cNvPr id="78" name="TextBox 77"/>
          <p:cNvSpPr txBox="1"/>
          <p:nvPr/>
        </p:nvSpPr>
        <p:spPr>
          <a:xfrm>
            <a:off x="7725761" y="3046828"/>
            <a:ext cx="1068313" cy="461665"/>
          </a:xfrm>
          <a:prstGeom prst="rect">
            <a:avLst/>
          </a:prstGeom>
          <a:noFill/>
        </p:spPr>
        <p:txBody>
          <a:bodyPr wrap="square" rtlCol="0">
            <a:spAutoFit/>
          </a:bodyPr>
          <a:lstStyle/>
          <a:p>
            <a:pPr algn="ctr"/>
            <a:r>
              <a:rPr lang="en-US" sz="1200" dirty="0">
                <a:solidFill>
                  <a:schemeClr val="tx2"/>
                </a:solidFill>
              </a:rPr>
              <a:t>Dental Notes/ CCDs</a:t>
            </a:r>
          </a:p>
        </p:txBody>
      </p:sp>
      <p:sp>
        <p:nvSpPr>
          <p:cNvPr id="99" name="Rounded Rectangle 98"/>
          <p:cNvSpPr/>
          <p:nvPr/>
        </p:nvSpPr>
        <p:spPr>
          <a:xfrm>
            <a:off x="1564491" y="4269981"/>
            <a:ext cx="533400" cy="2952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JLV</a:t>
            </a:r>
            <a:endParaRPr lang="en-US" sz="4050" dirty="0"/>
          </a:p>
        </p:txBody>
      </p:sp>
      <p:sp>
        <p:nvSpPr>
          <p:cNvPr id="238" name="Rectangle 237"/>
          <p:cNvSpPr/>
          <p:nvPr/>
        </p:nvSpPr>
        <p:spPr>
          <a:xfrm>
            <a:off x="1480721" y="5073200"/>
            <a:ext cx="2775620" cy="136402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Left Arrow 243"/>
          <p:cNvSpPr/>
          <p:nvPr/>
        </p:nvSpPr>
        <p:spPr>
          <a:xfrm>
            <a:off x="5738136" y="2785294"/>
            <a:ext cx="263385" cy="169851"/>
          </a:xfrm>
          <a:prstGeom prst="leftArrow">
            <a:avLst/>
          </a:prstGeom>
          <a:solidFill>
            <a:srgbClr val="00B0F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834684" y="211527"/>
            <a:ext cx="1204155" cy="1315177"/>
          </a:xfrm>
          <a:prstGeom prst="rect">
            <a:avLst/>
          </a:prstGeom>
        </p:spPr>
      </p:pic>
      <p:cxnSp>
        <p:nvCxnSpPr>
          <p:cNvPr id="51" name="Straight Arrow Connector 50"/>
          <p:cNvCxnSpPr/>
          <p:nvPr/>
        </p:nvCxnSpPr>
        <p:spPr>
          <a:xfrm>
            <a:off x="3660540" y="2866163"/>
            <a:ext cx="1902060" cy="13713"/>
          </a:xfrm>
          <a:prstGeom prst="straightConnector1">
            <a:avLst/>
          </a:prstGeom>
          <a:ln w="38100">
            <a:solidFill>
              <a:srgbClr val="003876"/>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554253" y="4262126"/>
            <a:ext cx="235644" cy="369332"/>
          </a:xfrm>
          <a:prstGeom prst="rect">
            <a:avLst/>
          </a:prstGeom>
          <a:no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1</a:t>
            </a:r>
          </a:p>
        </p:txBody>
      </p:sp>
      <p:sp>
        <p:nvSpPr>
          <p:cNvPr id="57" name="Rectangle 56"/>
          <p:cNvSpPr/>
          <p:nvPr/>
        </p:nvSpPr>
        <p:spPr>
          <a:xfrm>
            <a:off x="4305479" y="2527698"/>
            <a:ext cx="373627"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2 </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58" name="Rectangle 57"/>
          <p:cNvSpPr/>
          <p:nvPr/>
        </p:nvSpPr>
        <p:spPr>
          <a:xfrm>
            <a:off x="6393976" y="3328358"/>
            <a:ext cx="235644"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3</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59" name="Rectangle 58"/>
          <p:cNvSpPr/>
          <p:nvPr/>
        </p:nvSpPr>
        <p:spPr>
          <a:xfrm>
            <a:off x="5817149" y="2494149"/>
            <a:ext cx="235644" cy="369332"/>
          </a:xfrm>
          <a:prstGeom prst="rect">
            <a:avLst/>
          </a:prstGeom>
          <a:no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4</a:t>
            </a:r>
          </a:p>
        </p:txBody>
      </p:sp>
      <p:sp>
        <p:nvSpPr>
          <p:cNvPr id="62" name="Rectangle 61"/>
          <p:cNvSpPr/>
          <p:nvPr/>
        </p:nvSpPr>
        <p:spPr>
          <a:xfrm>
            <a:off x="2507584" y="3590008"/>
            <a:ext cx="235644" cy="369332"/>
          </a:xfrm>
          <a:prstGeom prst="rect">
            <a:avLst/>
          </a:prstGeom>
          <a:no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7</a:t>
            </a:r>
          </a:p>
        </p:txBody>
      </p:sp>
      <p:sp>
        <p:nvSpPr>
          <p:cNvPr id="64" name="Rectangle 63"/>
          <p:cNvSpPr/>
          <p:nvPr/>
        </p:nvSpPr>
        <p:spPr>
          <a:xfrm>
            <a:off x="2009668" y="2479380"/>
            <a:ext cx="235644"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6</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65" name="Rectangle 64"/>
          <p:cNvSpPr/>
          <p:nvPr/>
        </p:nvSpPr>
        <p:spPr>
          <a:xfrm>
            <a:off x="3288289" y="3931046"/>
            <a:ext cx="235644"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8</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68" name="Straight Arrow Connector 138"/>
          <p:cNvCxnSpPr>
            <a:cxnSpLocks noChangeShapeType="1"/>
          </p:cNvCxnSpPr>
          <p:nvPr/>
        </p:nvCxnSpPr>
        <p:spPr bwMode="auto">
          <a:xfrm flipH="1">
            <a:off x="2176068" y="3851643"/>
            <a:ext cx="792056" cy="99770"/>
          </a:xfrm>
          <a:prstGeom prst="straightConnector1">
            <a:avLst/>
          </a:prstGeom>
          <a:noFill/>
          <a:ln w="38100" algn="ctr">
            <a:solidFill>
              <a:schemeClr val="tx2">
                <a:lumMod val="75000"/>
              </a:schemeClr>
            </a:solidFill>
            <a:round/>
            <a:headEnd type="arrow" w="med" len="med"/>
            <a:tailEnd type="arrow" w="med" len="med"/>
          </a:ln>
          <a:extLst>
            <a:ext uri="{909E8E84-426E-40DD-AFC4-6F175D3DCCD1}">
              <a14:hiddenFill xmlns:a14="http://schemas.microsoft.com/office/drawing/2010/main">
                <a:noFill/>
              </a14:hiddenFill>
            </a:ext>
          </a:extLst>
        </p:spPr>
      </p:cxnSp>
      <p:sp>
        <p:nvSpPr>
          <p:cNvPr id="75" name="Rounded Rectangle 8"/>
          <p:cNvSpPr/>
          <p:nvPr/>
        </p:nvSpPr>
        <p:spPr>
          <a:xfrm>
            <a:off x="5206896" y="1538094"/>
            <a:ext cx="3824392" cy="448170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TextBox 75"/>
          <p:cNvSpPr txBox="1"/>
          <p:nvPr/>
        </p:nvSpPr>
        <p:spPr>
          <a:xfrm>
            <a:off x="6272703" y="1520447"/>
            <a:ext cx="1787533" cy="415498"/>
          </a:xfrm>
          <a:prstGeom prst="rect">
            <a:avLst/>
          </a:prstGeom>
          <a:noFill/>
        </p:spPr>
        <p:txBody>
          <a:bodyPr wrap="square">
            <a:spAutoFit/>
          </a:bodyPr>
          <a:lstStyle/>
          <a:p>
            <a:pPr fontAlgn="auto">
              <a:spcBef>
                <a:spcPts val="0"/>
              </a:spcBef>
              <a:spcAft>
                <a:spcPts val="0"/>
              </a:spcAft>
              <a:defRPr/>
            </a:pPr>
            <a:r>
              <a:rPr lang="en-US" sz="2100" dirty="0">
                <a:solidFill>
                  <a:prstClr val="black"/>
                </a:solidFill>
                <a:latin typeface="Calibri"/>
                <a:ea typeface="+mn-ea"/>
              </a:rPr>
              <a:t>MHS </a:t>
            </a:r>
            <a:r>
              <a:rPr lang="en-US" sz="2100" dirty="0" smtClean="0">
                <a:solidFill>
                  <a:prstClr val="black"/>
                </a:solidFill>
                <a:latin typeface="Calibri"/>
                <a:ea typeface="+mn-ea"/>
              </a:rPr>
              <a:t>GENESIS</a:t>
            </a:r>
            <a:endParaRPr lang="en-US" sz="2100" dirty="0">
              <a:solidFill>
                <a:prstClr val="black"/>
              </a:solidFill>
              <a:latin typeface="Calibri"/>
              <a:ea typeface="+mn-ea"/>
            </a:endParaRPr>
          </a:p>
        </p:txBody>
      </p:sp>
      <p:pic>
        <p:nvPicPr>
          <p:cNvPr id="30" name="Picture 29"/>
          <p:cNvPicPr>
            <a:picLocks noChangeAspect="1"/>
          </p:cNvPicPr>
          <p:nvPr/>
        </p:nvPicPr>
        <p:blipFill>
          <a:blip r:embed="rId4"/>
          <a:stretch>
            <a:fillRect/>
          </a:stretch>
        </p:blipFill>
        <p:spPr>
          <a:xfrm>
            <a:off x="1614841" y="5150503"/>
            <a:ext cx="2504765" cy="1215970"/>
          </a:xfrm>
          <a:prstGeom prst="rect">
            <a:avLst/>
          </a:prstGeom>
        </p:spPr>
      </p:pic>
      <p:sp>
        <p:nvSpPr>
          <p:cNvPr id="96" name="Rectangle 95"/>
          <p:cNvSpPr/>
          <p:nvPr/>
        </p:nvSpPr>
        <p:spPr>
          <a:xfrm>
            <a:off x="1338684" y="4219059"/>
            <a:ext cx="235644" cy="369332"/>
          </a:xfrm>
          <a:prstGeom prst="rect">
            <a:avLst/>
          </a:prstGeom>
          <a:no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1</a:t>
            </a:r>
          </a:p>
        </p:txBody>
      </p:sp>
      <p:cxnSp>
        <p:nvCxnSpPr>
          <p:cNvPr id="101" name="Straight Arrow Connector 104"/>
          <p:cNvCxnSpPr>
            <a:cxnSpLocks noChangeShapeType="1"/>
          </p:cNvCxnSpPr>
          <p:nvPr/>
        </p:nvCxnSpPr>
        <p:spPr bwMode="auto">
          <a:xfrm>
            <a:off x="6877058" y="3256415"/>
            <a:ext cx="7151" cy="867551"/>
          </a:xfrm>
          <a:prstGeom prst="straightConnector1">
            <a:avLst/>
          </a:prstGeom>
          <a:noFill/>
          <a:ln w="38100" algn="ctr">
            <a:solidFill>
              <a:srgbClr val="FA70F0"/>
            </a:solidFill>
            <a:round/>
            <a:headEnd type="arrow" w="med" len="med"/>
            <a:tailEnd/>
          </a:ln>
          <a:extLst>
            <a:ext uri="{909E8E84-426E-40DD-AFC4-6F175D3DCCD1}">
              <a14:hiddenFill xmlns:a14="http://schemas.microsoft.com/office/drawing/2010/main">
                <a:noFill/>
              </a14:hiddenFill>
            </a:ext>
          </a:extLst>
        </p:spPr>
      </p:cxnSp>
      <p:cxnSp>
        <p:nvCxnSpPr>
          <p:cNvPr id="108" name="Straight Arrow Connector 104"/>
          <p:cNvCxnSpPr>
            <a:cxnSpLocks noChangeShapeType="1"/>
          </p:cNvCxnSpPr>
          <p:nvPr/>
        </p:nvCxnSpPr>
        <p:spPr bwMode="auto">
          <a:xfrm>
            <a:off x="7601372" y="3177924"/>
            <a:ext cx="533004" cy="300868"/>
          </a:xfrm>
          <a:prstGeom prst="straightConnector1">
            <a:avLst/>
          </a:prstGeom>
          <a:noFill/>
          <a:ln w="38100" algn="ctr">
            <a:solidFill>
              <a:srgbClr val="FA70F0"/>
            </a:solidFill>
            <a:round/>
            <a:headEnd type="arrow" w="med" len="med"/>
            <a:tailEnd/>
          </a:ln>
          <a:extLst>
            <a:ext uri="{909E8E84-426E-40DD-AFC4-6F175D3DCCD1}">
              <a14:hiddenFill xmlns:a14="http://schemas.microsoft.com/office/drawing/2010/main">
                <a:noFill/>
              </a14:hiddenFill>
            </a:ext>
          </a:extLst>
        </p:spPr>
      </p:cxnSp>
      <p:sp>
        <p:nvSpPr>
          <p:cNvPr id="122" name="Rectangle 121"/>
          <p:cNvSpPr/>
          <p:nvPr/>
        </p:nvSpPr>
        <p:spPr>
          <a:xfrm>
            <a:off x="4378278" y="2527698"/>
            <a:ext cx="785004" cy="369332"/>
          </a:xfrm>
          <a:prstGeom prst="rect">
            <a:avLst/>
          </a:prstGeom>
          <a:noFill/>
        </p:spPr>
        <p:txBody>
          <a:bodyPr wrap="square" lIns="91440" tIns="45720" rIns="91440" bIns="45720">
            <a:spAutoFit/>
          </a:bodyPr>
          <a:lstStyle/>
          <a:p>
            <a:pPr algn="ctr"/>
            <a:r>
              <a:rPr lang="en-US" dirty="0">
                <a:ln w="0"/>
                <a:effectLst>
                  <a:outerShdw blurRad="38100" dist="19050" dir="2700000" algn="tl" rotWithShape="0">
                    <a:schemeClr val="dk1">
                      <a:alpha val="40000"/>
                    </a:schemeClr>
                  </a:outerShdw>
                </a:effectLst>
              </a:rPr>
              <a:t> &amp; 5</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23" name="TextBox 122"/>
          <p:cNvSpPr txBox="1"/>
          <p:nvPr/>
        </p:nvSpPr>
        <p:spPr>
          <a:xfrm>
            <a:off x="7475956" y="1972158"/>
            <a:ext cx="1678444" cy="946413"/>
          </a:xfrm>
          <a:prstGeom prst="rect">
            <a:avLst/>
          </a:prstGeom>
          <a:noFill/>
        </p:spPr>
        <p:txBody>
          <a:bodyPr wrap="square" rtlCol="0">
            <a:spAutoFit/>
          </a:bodyPr>
          <a:lstStyle/>
          <a:p>
            <a:pPr algn="ctr"/>
            <a:r>
              <a:rPr lang="en-US" sz="1200" b="1" dirty="0">
                <a:solidFill>
                  <a:schemeClr val="bg1">
                    <a:lumMod val="50000"/>
                  </a:schemeClr>
                </a:solidFill>
              </a:rPr>
              <a:t>Data Stored in CEP :</a:t>
            </a:r>
          </a:p>
          <a:p>
            <a:pPr algn="ctr"/>
            <a:r>
              <a:rPr lang="en-US" sz="1200" dirty="0">
                <a:solidFill>
                  <a:schemeClr val="bg1">
                    <a:lumMod val="50000"/>
                  </a:schemeClr>
                </a:solidFill>
              </a:rPr>
              <a:t>-</a:t>
            </a:r>
            <a:r>
              <a:rPr lang="en-US" sz="1050" dirty="0">
                <a:solidFill>
                  <a:schemeClr val="bg1">
                    <a:lumMod val="50000"/>
                  </a:schemeClr>
                </a:solidFill>
              </a:rPr>
              <a:t>AP, Micro, Rad Results</a:t>
            </a:r>
          </a:p>
          <a:p>
            <a:pPr algn="ctr"/>
            <a:r>
              <a:rPr lang="en-US" sz="1050" dirty="0">
                <a:solidFill>
                  <a:schemeClr val="bg1">
                    <a:lumMod val="50000"/>
                  </a:schemeClr>
                </a:solidFill>
              </a:rPr>
              <a:t>-CDA Wrapped PDFs</a:t>
            </a:r>
          </a:p>
          <a:p>
            <a:pPr algn="ctr"/>
            <a:r>
              <a:rPr lang="en-US" sz="1050" dirty="0">
                <a:solidFill>
                  <a:schemeClr val="bg1">
                    <a:lumMod val="50000"/>
                  </a:schemeClr>
                </a:solidFill>
              </a:rPr>
              <a:t>-Dental CCDs/Notes</a:t>
            </a:r>
          </a:p>
          <a:p>
            <a:pPr algn="ctr"/>
            <a:r>
              <a:rPr lang="en-US" sz="1050" dirty="0">
                <a:solidFill>
                  <a:schemeClr val="bg1">
                    <a:lumMod val="50000"/>
                  </a:schemeClr>
                </a:solidFill>
              </a:rPr>
              <a:t>-OnDemand Doc IDs</a:t>
            </a:r>
          </a:p>
        </p:txBody>
      </p:sp>
      <p:sp>
        <p:nvSpPr>
          <p:cNvPr id="125" name="Rectangle 124"/>
          <p:cNvSpPr/>
          <p:nvPr/>
        </p:nvSpPr>
        <p:spPr>
          <a:xfrm>
            <a:off x="7671215" y="1955692"/>
            <a:ext cx="1278866" cy="955256"/>
          </a:xfrm>
          <a:prstGeom prst="rect">
            <a:avLst/>
          </a:prstGeom>
          <a:noFill/>
          <a:ln w="28575">
            <a:solidFill>
              <a:srgbClr val="E26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46" name="Slide Number Placeholder 2"/>
          <p:cNvSpPr>
            <a:spLocks noGrp="1"/>
          </p:cNvSpPr>
          <p:nvPr>
            <p:ph type="sldNum" sz="quarter" idx="4294967295"/>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7F7F7F"/>
                </a:solidFill>
                <a:ea typeface="MS PGothic" panose="020B0600070205080204" pitchFamily="34" charset="-128"/>
                <a:cs typeface="Times New Roman" panose="02020603050405020304" pitchFamily="18" charset="0"/>
              </a:defRPr>
            </a:lvl1pPr>
          </a:lstStyle>
          <a:p>
            <a:fld id="{9A09E153-364A-3542-8215-9E3394316958}" type="slidenum">
              <a:rPr lang="en-US" smtClean="0"/>
              <a:pPr/>
              <a:t>70</a:t>
            </a:fld>
            <a:endParaRPr lang="en-US"/>
          </a:p>
        </p:txBody>
      </p:sp>
    </p:spTree>
    <p:extLst>
      <p:ext uri="{BB962C8B-B14F-4D97-AF65-F5344CB8AC3E}">
        <p14:creationId xmlns:p14="http://schemas.microsoft.com/office/powerpoint/2010/main" val="3560038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7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67" grpId="0"/>
      <p:bldP spid="42" grpId="0" animBg="1"/>
      <p:bldP spid="77" grpId="0"/>
      <p:bldP spid="78" grpId="0"/>
      <p:bldP spid="99" grpId="0" animBg="1"/>
      <p:bldP spid="238" grpId="0" animBg="1"/>
      <p:bldP spid="244" grpId="0" animBg="1"/>
      <p:bldP spid="4" grpId="0"/>
      <p:bldP spid="57" grpId="0"/>
      <p:bldP spid="58" grpId="0"/>
      <p:bldP spid="59" grpId="0"/>
      <p:bldP spid="62" grpId="0"/>
      <p:bldP spid="64" grpId="0"/>
      <p:bldP spid="65" grpId="0"/>
      <p:bldP spid="96" grpId="0"/>
      <p:bldP spid="122" grpId="0"/>
      <p:bldP spid="123" grpId="0"/>
      <p:bldP spid="12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470025"/>
          </a:xfrm>
        </p:spPr>
        <p:txBody>
          <a:bodyPr/>
          <a:lstStyle/>
          <a:p>
            <a:pPr algn="ctr"/>
            <a:r>
              <a:rPr lang="en-US" dirty="0"/>
              <a:t>Direct Messaging</a:t>
            </a:r>
            <a:br>
              <a:rPr lang="en-US" dirty="0"/>
            </a:br>
            <a:r>
              <a:rPr lang="en-US" sz="2400" b="0" dirty="0"/>
              <a:t>secure messaging for provider-to-provider email and document sharing</a:t>
            </a:r>
            <a:br>
              <a:rPr lang="en-US" sz="2400" b="0" dirty="0"/>
            </a:br>
            <a:endParaRPr lang="en-US" b="0" dirty="0"/>
          </a:p>
        </p:txBody>
      </p:sp>
      <p:sp>
        <p:nvSpPr>
          <p:cNvPr id="3"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4"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71</a:t>
            </a:fld>
            <a:endParaRPr lang="en-US"/>
          </a:p>
        </p:txBody>
      </p:sp>
    </p:spTree>
    <p:extLst>
      <p:ext uri="{BB962C8B-B14F-4D97-AF65-F5344CB8AC3E}">
        <p14:creationId xmlns:p14="http://schemas.microsoft.com/office/powerpoint/2010/main" val="2015355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Message - Manual</a:t>
            </a:r>
          </a:p>
        </p:txBody>
      </p:sp>
      <p:pic>
        <p:nvPicPr>
          <p:cNvPr id="4" name="Picture 3"/>
          <p:cNvPicPr>
            <a:picLocks noChangeAspect="1"/>
          </p:cNvPicPr>
          <p:nvPr/>
        </p:nvPicPr>
        <p:blipFill>
          <a:blip r:embed="rId2"/>
          <a:stretch>
            <a:fillRect/>
          </a:stretch>
        </p:blipFill>
        <p:spPr>
          <a:xfrm>
            <a:off x="1066800" y="1143000"/>
            <a:ext cx="5776333" cy="1371600"/>
          </a:xfrm>
          <a:prstGeom prst="rect">
            <a:avLst/>
          </a:prstGeom>
        </p:spPr>
      </p:pic>
      <p:pic>
        <p:nvPicPr>
          <p:cNvPr id="5" name="Picture 4"/>
          <p:cNvPicPr/>
          <p:nvPr/>
        </p:nvPicPr>
        <p:blipFill>
          <a:blip r:embed="rId3"/>
          <a:stretch>
            <a:fillRect/>
          </a:stretch>
        </p:blipFill>
        <p:spPr>
          <a:xfrm>
            <a:off x="1600200" y="1752601"/>
            <a:ext cx="6705600" cy="4724400"/>
          </a:xfrm>
          <a:prstGeom prst="rect">
            <a:avLst/>
          </a:prstGeom>
        </p:spPr>
      </p:pic>
      <p:sp>
        <p:nvSpPr>
          <p:cNvPr id="6"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72</a:t>
            </a:fld>
            <a:endParaRPr lang="en-US" dirty="0"/>
          </a:p>
        </p:txBody>
      </p:sp>
    </p:spTree>
    <p:extLst>
      <p:ext uri="{BB962C8B-B14F-4D97-AF65-F5344CB8AC3E}">
        <p14:creationId xmlns:p14="http://schemas.microsoft.com/office/powerpoint/2010/main" val="880561833"/>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73</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dirty="0"/>
              <a:t>Direct Messaging - Automated</a:t>
            </a:r>
          </a:p>
        </p:txBody>
      </p:sp>
      <p:sp>
        <p:nvSpPr>
          <p:cNvPr id="8" name="Title 1"/>
          <p:cNvSpPr txBox="1">
            <a:spLocks/>
          </p:cNvSpPr>
          <p:nvPr/>
        </p:nvSpPr>
        <p:spPr bwMode="auto">
          <a:xfrm>
            <a:off x="762000" y="1143000"/>
            <a:ext cx="7772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lang="en-US" sz="2800" b="1" kern="1200" dirty="0">
                <a:solidFill>
                  <a:srgbClr val="003876"/>
                </a:solidFill>
                <a:latin typeface="+mj-lt"/>
                <a:ea typeface="MS PGothic" pitchFamily="34" charset="-128"/>
                <a:cs typeface="+mj-cs"/>
              </a:defRPr>
            </a:lvl1pPr>
            <a:lvl2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2pPr>
            <a:lvl3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3pPr>
            <a:lvl4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4pPr>
            <a:lvl5pPr algn="l" rtl="0" eaLnBrk="1" fontAlgn="base" hangingPunct="1">
              <a:lnSpc>
                <a:spcPct val="90000"/>
              </a:lnSpc>
              <a:spcBef>
                <a:spcPct val="0"/>
              </a:spcBef>
              <a:spcAft>
                <a:spcPct val="0"/>
              </a:spcAft>
              <a:defRPr sz="2800" b="1">
                <a:solidFill>
                  <a:srgbClr val="003876"/>
                </a:solidFill>
                <a:latin typeface="Calibri" pitchFamily="34" charset="0"/>
                <a:ea typeface="MS PGothic"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b="0" dirty="0"/>
              <a:t>TOC OPS Job (Transition of Care Operations Job)</a:t>
            </a:r>
          </a:p>
        </p:txBody>
      </p:sp>
      <p:pic>
        <p:nvPicPr>
          <p:cNvPr id="9" name="Picture 8"/>
          <p:cNvPicPr>
            <a:picLocks noChangeAspect="1"/>
          </p:cNvPicPr>
          <p:nvPr/>
        </p:nvPicPr>
        <p:blipFill>
          <a:blip r:embed="rId2"/>
          <a:stretch>
            <a:fillRect/>
          </a:stretch>
        </p:blipFill>
        <p:spPr>
          <a:xfrm>
            <a:off x="300996" y="2286000"/>
            <a:ext cx="8574991" cy="2173941"/>
          </a:xfrm>
          <a:prstGeom prst="rect">
            <a:avLst/>
          </a:prstGeom>
        </p:spPr>
      </p:pic>
    </p:spTree>
    <p:extLst>
      <p:ext uri="{BB962C8B-B14F-4D97-AF65-F5344CB8AC3E}">
        <p14:creationId xmlns:p14="http://schemas.microsoft.com/office/powerpoint/2010/main" val="2814517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Clinical Data Reconciliation</a:t>
            </a:r>
          </a:p>
        </p:txBody>
      </p:sp>
      <p:sp>
        <p:nvSpPr>
          <p:cNvPr id="3"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4"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74</a:t>
            </a:fld>
            <a:endParaRPr lang="en-US"/>
          </a:p>
        </p:txBody>
      </p:sp>
    </p:spTree>
    <p:extLst>
      <p:ext uri="{BB962C8B-B14F-4D97-AF65-F5344CB8AC3E}">
        <p14:creationId xmlns:p14="http://schemas.microsoft.com/office/powerpoint/2010/main" val="2630436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Reconciliation</a:t>
            </a:r>
          </a:p>
        </p:txBody>
      </p:sp>
      <p:pic>
        <p:nvPicPr>
          <p:cNvPr id="4" name="Picture 14" descr="C:\Users\mw5720\Desktop\Rec_Screens_9_14_16\newrec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842" y="1816893"/>
            <a:ext cx="6191882" cy="39420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MPage Workflow components</a:t>
            </a:r>
          </a:p>
          <a:p>
            <a:pPr fontAlgn="auto">
              <a:spcAft>
                <a:spcPts val="0"/>
              </a:spcAft>
            </a:pPr>
            <a:r>
              <a:rPr lang="en-US" sz="2100" dirty="0"/>
              <a:t>New “Reconcile” mode</a:t>
            </a:r>
          </a:p>
        </p:txBody>
      </p:sp>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6"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75</a:t>
            </a:fld>
            <a:endParaRPr lang="en-US"/>
          </a:p>
        </p:txBody>
      </p:sp>
    </p:spTree>
    <p:extLst>
      <p:ext uri="{BB962C8B-B14F-4D97-AF65-F5344CB8AC3E}">
        <p14:creationId xmlns:p14="http://schemas.microsoft.com/office/powerpoint/2010/main" val="4093424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a:t>
            </a:r>
            <a:r>
              <a:rPr lang="en-US" dirty="0" smtClean="0"/>
              <a:t>Reconciliation (cont’d)</a:t>
            </a:r>
            <a:endParaRPr lang="en-US" dirty="0"/>
          </a:p>
        </p:txBody>
      </p:sp>
      <p:pic>
        <p:nvPicPr>
          <p:cNvPr id="6" name="Picture 16" descr="C:\Users\mw5720\Desktop\Rec_Screens_9_14_16\newrec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039" y="1816894"/>
            <a:ext cx="6180542" cy="39348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Compare received data to local chart</a:t>
            </a:r>
          </a:p>
          <a:p>
            <a:pPr fontAlgn="auto">
              <a:spcAft>
                <a:spcPts val="0"/>
              </a:spcAft>
            </a:pPr>
            <a:r>
              <a:rPr lang="en-US" sz="2100" dirty="0"/>
              <a:t>Items not on local chart</a:t>
            </a:r>
          </a:p>
          <a:p>
            <a:pPr lvl="1" fontAlgn="auto">
              <a:spcAft>
                <a:spcPts val="0"/>
              </a:spcAft>
            </a:pPr>
            <a:r>
              <a:rPr lang="en-US" sz="1800" dirty="0"/>
              <a:t>Add or Add with changes</a:t>
            </a:r>
          </a:p>
          <a:p>
            <a:pPr lvl="1" fontAlgn="auto">
              <a:spcAft>
                <a:spcPts val="0"/>
              </a:spcAft>
            </a:pPr>
            <a:r>
              <a:rPr lang="en-US" sz="1800" dirty="0"/>
              <a:t>Decline</a:t>
            </a:r>
          </a:p>
        </p:txBody>
      </p:sp>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76</a:t>
            </a:fld>
            <a:endParaRPr lang="en-US"/>
          </a:p>
        </p:txBody>
      </p:sp>
    </p:spTree>
    <p:extLst>
      <p:ext uri="{BB962C8B-B14F-4D97-AF65-F5344CB8AC3E}">
        <p14:creationId xmlns:p14="http://schemas.microsoft.com/office/powerpoint/2010/main" val="90974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Reconciliation (cont’d)</a:t>
            </a:r>
          </a:p>
        </p:txBody>
      </p:sp>
      <p:pic>
        <p:nvPicPr>
          <p:cNvPr id="4" name="Picture 18" descr="C:\Users\mw5720\Desktop\Rec_Screens_9_14_16\newrec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039" y="1816894"/>
            <a:ext cx="6180542" cy="39348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Same items from multiple sources/CCDAs</a:t>
            </a:r>
          </a:p>
          <a:p>
            <a:pPr fontAlgn="auto">
              <a:spcAft>
                <a:spcPts val="0"/>
              </a:spcAft>
            </a:pPr>
            <a:r>
              <a:rPr lang="en-US" sz="2100" dirty="0"/>
              <a:t>Toggle between sources</a:t>
            </a:r>
          </a:p>
        </p:txBody>
      </p:sp>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77</a:t>
            </a:fld>
            <a:endParaRPr lang="en-US"/>
          </a:p>
        </p:txBody>
      </p:sp>
    </p:spTree>
    <p:extLst>
      <p:ext uri="{BB962C8B-B14F-4D97-AF65-F5344CB8AC3E}">
        <p14:creationId xmlns:p14="http://schemas.microsoft.com/office/powerpoint/2010/main" val="4232826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Reconciliation (cont’d)</a:t>
            </a:r>
          </a:p>
        </p:txBody>
      </p:sp>
      <p:pic>
        <p:nvPicPr>
          <p:cNvPr id="4" name="Picture 20" descr="C:\Users\mw5720\Desktop\Rec_Screens_9_14_16\newrec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408" y="1816894"/>
            <a:ext cx="6190316" cy="39410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Data Provenance</a:t>
            </a:r>
          </a:p>
          <a:p>
            <a:pPr lvl="1" fontAlgn="auto">
              <a:spcAft>
                <a:spcPts val="0"/>
              </a:spcAft>
            </a:pPr>
            <a:r>
              <a:rPr lang="en-US" sz="1800" dirty="0"/>
              <a:t>Originating source</a:t>
            </a:r>
          </a:p>
          <a:p>
            <a:pPr lvl="1" fontAlgn="auto">
              <a:spcAft>
                <a:spcPts val="0"/>
              </a:spcAft>
            </a:pPr>
            <a:r>
              <a:rPr lang="en-US" sz="1800" dirty="0"/>
              <a:t>Link to CCDA document</a:t>
            </a:r>
          </a:p>
          <a:p>
            <a:pPr lvl="1" fontAlgn="auto">
              <a:spcAft>
                <a:spcPts val="0"/>
              </a:spcAft>
            </a:pPr>
            <a:endParaRPr lang="en-US" sz="1800" dirty="0"/>
          </a:p>
        </p:txBody>
      </p:sp>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78</a:t>
            </a:fld>
            <a:endParaRPr lang="en-US"/>
          </a:p>
        </p:txBody>
      </p:sp>
    </p:spTree>
    <p:extLst>
      <p:ext uri="{BB962C8B-B14F-4D97-AF65-F5344CB8AC3E}">
        <p14:creationId xmlns:p14="http://schemas.microsoft.com/office/powerpoint/2010/main" val="3701165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Reconciliation (cont’d)</a:t>
            </a:r>
          </a:p>
        </p:txBody>
      </p:sp>
      <p:sp>
        <p:nvSpPr>
          <p:cNvPr id="5"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Data Provenance</a:t>
            </a:r>
          </a:p>
          <a:p>
            <a:pPr lvl="1" fontAlgn="auto">
              <a:spcAft>
                <a:spcPts val="0"/>
              </a:spcAft>
            </a:pPr>
            <a:r>
              <a:rPr lang="en-US" sz="1800" dirty="0"/>
              <a:t>Originating source</a:t>
            </a:r>
          </a:p>
          <a:p>
            <a:pPr lvl="1" fontAlgn="auto">
              <a:spcAft>
                <a:spcPts val="0"/>
              </a:spcAft>
            </a:pPr>
            <a:r>
              <a:rPr lang="en-US" sz="1800" dirty="0"/>
              <a:t>Link to CCDA document</a:t>
            </a:r>
          </a:p>
          <a:p>
            <a:pPr lvl="1" fontAlgn="auto">
              <a:spcAft>
                <a:spcPts val="0"/>
              </a:spcAft>
            </a:pPr>
            <a:r>
              <a:rPr lang="en-US" sz="1800" dirty="0"/>
              <a:t>Launch originating source or related record</a:t>
            </a:r>
          </a:p>
        </p:txBody>
      </p:sp>
      <p:pic>
        <p:nvPicPr>
          <p:cNvPr id="3" name="Picture 2"/>
          <p:cNvPicPr>
            <a:picLocks noChangeAspect="1"/>
          </p:cNvPicPr>
          <p:nvPr/>
        </p:nvPicPr>
        <p:blipFill>
          <a:blip r:embed="rId2"/>
          <a:stretch>
            <a:fillRect/>
          </a:stretch>
        </p:blipFill>
        <p:spPr>
          <a:xfrm>
            <a:off x="210721" y="1816893"/>
            <a:ext cx="6181529" cy="3938462"/>
          </a:xfrm>
          <a:prstGeom prst="rect">
            <a:avLst/>
          </a:prstGeom>
          <a:effectLst>
            <a:outerShdw blurRad="63500" sx="102000" sy="102000" algn="ctr" rotWithShape="0">
              <a:prstClr val="black">
                <a:alpha val="40000"/>
              </a:prstClr>
            </a:outerShdw>
          </a:effectLst>
        </p:spPr>
      </p:pic>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79</a:t>
            </a:fld>
            <a:endParaRPr lang="en-US"/>
          </a:p>
        </p:txBody>
      </p:sp>
    </p:spTree>
    <p:extLst>
      <p:ext uri="{BB962C8B-B14F-4D97-AF65-F5344CB8AC3E}">
        <p14:creationId xmlns:p14="http://schemas.microsoft.com/office/powerpoint/2010/main" val="40579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Operational Analytics: </a:t>
            </a:r>
            <a:br>
              <a:rPr lang="en-US" b="1" dirty="0" smtClean="0"/>
            </a:br>
            <a:r>
              <a:rPr lang="en-US" b="1" dirty="0" smtClean="0"/>
              <a:t>Going from Strategic Goal to Operational Target</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66800"/>
            <a:ext cx="6629400" cy="4411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676400" y="2133600"/>
            <a:ext cx="3529043" cy="2862322"/>
          </a:xfrm>
          <a:prstGeom prst="rect">
            <a:avLst/>
          </a:prstGeom>
          <a:noFill/>
        </p:spPr>
        <p:txBody>
          <a:bodyPr wrap="none" rtlCol="0">
            <a:spAutoFit/>
          </a:bodyPr>
          <a:lstStyle/>
          <a:p>
            <a:pPr marL="514350" indent="-514350">
              <a:buFont typeface="+mj-lt"/>
              <a:buAutoNum type="arabicPeriod"/>
            </a:pPr>
            <a:r>
              <a:rPr lang="en-US" sz="3600" b="1" dirty="0" smtClean="0">
                <a:solidFill>
                  <a:schemeClr val="bg1"/>
                </a:solidFill>
              </a:rPr>
              <a:t>Good Data</a:t>
            </a:r>
          </a:p>
          <a:p>
            <a:pPr marL="514350" indent="-514350">
              <a:buFont typeface="+mj-lt"/>
              <a:buAutoNum type="arabicPeriod"/>
            </a:pPr>
            <a:r>
              <a:rPr lang="en-US" sz="3600" b="1" dirty="0" smtClean="0">
                <a:solidFill>
                  <a:schemeClr val="bg1"/>
                </a:solidFill>
              </a:rPr>
              <a:t>Segmentation</a:t>
            </a:r>
          </a:p>
          <a:p>
            <a:pPr marL="514350" indent="-514350">
              <a:buFont typeface="+mj-lt"/>
              <a:buAutoNum type="arabicPeriod"/>
            </a:pPr>
            <a:r>
              <a:rPr lang="en-US" sz="3600" b="1" dirty="0" smtClean="0">
                <a:solidFill>
                  <a:schemeClr val="bg1"/>
                </a:solidFill>
              </a:rPr>
              <a:t>Differentiation</a:t>
            </a:r>
          </a:p>
          <a:p>
            <a:pPr marL="514350" indent="-514350">
              <a:buFont typeface="+mj-lt"/>
              <a:buAutoNum type="arabicPeriod"/>
            </a:pPr>
            <a:r>
              <a:rPr lang="en-US" sz="3600" b="1" dirty="0" smtClean="0">
                <a:solidFill>
                  <a:schemeClr val="bg1"/>
                </a:solidFill>
              </a:rPr>
              <a:t>Prediction</a:t>
            </a:r>
          </a:p>
          <a:p>
            <a:pPr marL="514350" indent="-514350">
              <a:buFont typeface="+mj-lt"/>
              <a:buAutoNum type="arabicPeriod"/>
            </a:pPr>
            <a:r>
              <a:rPr lang="en-US" sz="3600" b="1" dirty="0" smtClean="0">
                <a:solidFill>
                  <a:schemeClr val="bg1"/>
                </a:solidFill>
              </a:rPr>
              <a:t>Automation</a:t>
            </a:r>
            <a:endParaRPr lang="en-US" sz="3600" b="1" dirty="0">
              <a:solidFill>
                <a:schemeClr val="bg1"/>
              </a:solidFill>
            </a:endParaRPr>
          </a:p>
        </p:txBody>
      </p:sp>
      <p:sp>
        <p:nvSpPr>
          <p:cNvPr id="5"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37814598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Reconciliation (cont’d)</a:t>
            </a:r>
          </a:p>
        </p:txBody>
      </p:sp>
      <p:pic>
        <p:nvPicPr>
          <p:cNvPr id="4" name="Picture 22" descr="C:\Users\mw5720\Desktop\Rec_Screens_9_14_16\newrec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039" y="1816894"/>
            <a:ext cx="6180542" cy="39348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Complete Reconciliation for MU3</a:t>
            </a:r>
          </a:p>
          <a:p>
            <a:pPr fontAlgn="auto">
              <a:spcAft>
                <a:spcPts val="0"/>
              </a:spcAft>
            </a:pPr>
            <a:r>
              <a:rPr lang="en-US" sz="2100" dirty="0"/>
              <a:t>Finish Later to return to review mode</a:t>
            </a:r>
          </a:p>
        </p:txBody>
      </p:sp>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80</a:t>
            </a:fld>
            <a:endParaRPr lang="en-US"/>
          </a:p>
        </p:txBody>
      </p:sp>
    </p:spTree>
    <p:extLst>
      <p:ext uri="{BB962C8B-B14F-4D97-AF65-F5344CB8AC3E}">
        <p14:creationId xmlns:p14="http://schemas.microsoft.com/office/powerpoint/2010/main" val="1249704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Data Reconciliation (cont’d)</a:t>
            </a:r>
          </a:p>
        </p:txBody>
      </p:sp>
      <p:pic>
        <p:nvPicPr>
          <p:cNvPr id="4" name="Picture 23" descr="C:\Users\mw5720\Desktop\Rec_Screens_9_14_16\completed Rec.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844" y="1816893"/>
            <a:ext cx="6304760" cy="38481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Reconciliation Completed</a:t>
            </a:r>
          </a:p>
        </p:txBody>
      </p:sp>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81</a:t>
            </a:fld>
            <a:endParaRPr lang="en-US"/>
          </a:p>
        </p:txBody>
      </p:sp>
    </p:spTree>
    <p:extLst>
      <p:ext uri="{BB962C8B-B14F-4D97-AF65-F5344CB8AC3E}">
        <p14:creationId xmlns:p14="http://schemas.microsoft.com/office/powerpoint/2010/main" val="3429887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List</a:t>
            </a:r>
          </a:p>
        </p:txBody>
      </p:sp>
      <p:pic>
        <p:nvPicPr>
          <p:cNvPr id="5" name="Picture 25" descr="C:\Users\mw5720\Desktop\Rec_Screens_9_14_16\newrec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090" y="1816894"/>
            <a:ext cx="6169203" cy="39275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Problem History</a:t>
            </a:r>
          </a:p>
        </p:txBody>
      </p:sp>
      <p:sp>
        <p:nvSpPr>
          <p:cNvPr id="6"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82</a:t>
            </a:fld>
            <a:endParaRPr lang="en-US"/>
          </a:p>
        </p:txBody>
      </p:sp>
    </p:spTree>
    <p:extLst>
      <p:ext uri="{BB962C8B-B14F-4D97-AF65-F5344CB8AC3E}">
        <p14:creationId xmlns:p14="http://schemas.microsoft.com/office/powerpoint/2010/main" val="1281100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Reconcile in Workflows</a:t>
            </a:r>
          </a:p>
        </p:txBody>
      </p:sp>
      <p:pic>
        <p:nvPicPr>
          <p:cNvPr id="6" name="Picture 26" descr="C:\Users\mw5720\Desktop\Rec_Screens_9_14_16\inworkflow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54" y="1816894"/>
            <a:ext cx="6303829" cy="38337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530772" y="1817371"/>
            <a:ext cx="2513216" cy="3396727"/>
          </a:xfrm>
          <a:prstGeom prst="rect">
            <a:avLst/>
          </a:prstGeom>
        </p:spPr>
        <p:txBody>
          <a:bodyPr vert="horz" lIns="68580" tIns="34290" rIns="68580" bIns="34290" rtlCol="0">
            <a:normAutofit/>
          </a:bodyPr>
          <a:lst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100" dirty="0"/>
              <a:t>Reconcile from any workflow</a:t>
            </a:r>
          </a:p>
        </p:txBody>
      </p:sp>
      <p:sp>
        <p:nvSpPr>
          <p:cNvPr id="5" name="Rectangle 4"/>
          <p:cNvSpPr>
            <a:spLocks noChangeArrowheads="1"/>
          </p:cNvSpPr>
          <p:nvPr/>
        </p:nvSpPr>
        <p:spPr bwMode="auto">
          <a:xfrm>
            <a:off x="0" y="6629400"/>
            <a:ext cx="7223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600"/>
              </a:spcBef>
              <a:buClr>
                <a:schemeClr val="tx2"/>
              </a:buClr>
              <a:buFont typeface="Arial" panose="020B0604020202020204" pitchFamily="34" charset="0"/>
              <a:buChar char="•"/>
              <a:defRPr sz="2600" b="1">
                <a:solidFill>
                  <a:srgbClr val="003876"/>
                </a:solidFill>
                <a:latin typeface="Calibri" panose="020F0502020204030204" pitchFamily="34" charset="0"/>
                <a:ea typeface="MS PGothic" panose="020B0600070205080204" pitchFamily="34" charset="-128"/>
              </a:defRPr>
            </a:lvl1pPr>
            <a:lvl2pPr marL="742950" indent="-285750" eaLnBrk="0" hangingPunct="0">
              <a:lnSpc>
                <a:spcPct val="95000"/>
              </a:lnSpc>
              <a:spcBef>
                <a:spcPts val="600"/>
              </a:spcBef>
              <a:buClr>
                <a:srgbClr val="003876"/>
              </a:buClr>
              <a:buSzPct val="100000"/>
              <a:buFont typeface="Arial" panose="020B0604020202020204" pitchFamily="34" charset="0"/>
              <a:buChar char="–"/>
              <a:defRPr sz="2400">
                <a:solidFill>
                  <a:srgbClr val="1E1C11"/>
                </a:solidFill>
                <a:latin typeface="Calibri" panose="020F0502020204030204" pitchFamily="34" charset="0"/>
                <a:ea typeface="MS PGothic" panose="020B0600070205080204" pitchFamily="34" charset="-128"/>
              </a:defRPr>
            </a:lvl2pPr>
            <a:lvl3pPr marL="1143000" indent="-228600" eaLnBrk="0" hangingPunct="0">
              <a:lnSpc>
                <a:spcPct val="95000"/>
              </a:lnSpc>
              <a:spcBef>
                <a:spcPts val="600"/>
              </a:spcBef>
              <a:buClr>
                <a:srgbClr val="003876"/>
              </a:buClr>
              <a:buSzPct val="100000"/>
              <a:buFont typeface="Arial" panose="020B0604020202020204" pitchFamily="34" charset="0"/>
              <a:buChar char="•"/>
              <a:defRPr sz="2200">
                <a:solidFill>
                  <a:srgbClr val="1E1C11"/>
                </a:solidFill>
                <a:latin typeface="Calibri" panose="020F0502020204030204" pitchFamily="34" charset="0"/>
                <a:ea typeface="MS PGothic" panose="020B0600070205080204" pitchFamily="34" charset="-128"/>
              </a:defRPr>
            </a:lvl3pPr>
            <a:lvl4pPr marL="1600200" indent="-228600" eaLnBrk="0" hangingPunct="0">
              <a:lnSpc>
                <a:spcPct val="95000"/>
              </a:lnSpc>
              <a:spcBef>
                <a:spcPts val="600"/>
              </a:spcBef>
              <a:buClr>
                <a:srgbClr val="003876"/>
              </a:buClr>
              <a:buSzPct val="100000"/>
              <a:buFont typeface="Arial" panose="020B0604020202020204" pitchFamily="34" charset="0"/>
              <a:buChar char="–"/>
              <a:defRPr sz="2000">
                <a:solidFill>
                  <a:srgbClr val="1E1C11"/>
                </a:solidFill>
                <a:latin typeface="Calibri" panose="020F0502020204030204" pitchFamily="34" charset="0"/>
                <a:ea typeface="MS PGothic" panose="020B0600070205080204" pitchFamily="34" charset="-128"/>
              </a:defRPr>
            </a:lvl4pPr>
            <a:lvl5pPr marL="2057400" indent="-228600" eaLnBrk="0" hangingPunct="0">
              <a:lnSpc>
                <a:spcPct val="95000"/>
              </a:lnSpc>
              <a:spcBef>
                <a:spcPts val="600"/>
              </a:spcBef>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5pPr>
            <a:lvl6pPr marL="25146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6pPr>
            <a:lvl7pPr marL="29718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7pPr>
            <a:lvl8pPr marL="34290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8pPr>
            <a:lvl9pPr marL="3886200" indent="-228600" eaLnBrk="0" fontAlgn="base" hangingPunct="0">
              <a:lnSpc>
                <a:spcPct val="95000"/>
              </a:lnSpc>
              <a:spcBef>
                <a:spcPts val="600"/>
              </a:spcBef>
              <a:spcAft>
                <a:spcPct val="0"/>
              </a:spcAft>
              <a:buClr>
                <a:srgbClr val="003876"/>
              </a:buClr>
              <a:buSzPct val="100000"/>
              <a:buFont typeface="Arial" panose="020B0604020202020204" pitchFamily="34" charset="0"/>
              <a:buChar char="»"/>
              <a:defRPr>
                <a:solidFill>
                  <a:srgbClr val="1E1C11"/>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buClrTx/>
              <a:buFontTx/>
              <a:buNone/>
            </a:pPr>
            <a:r>
              <a:rPr lang="en-US" altLang="en-US" sz="900" b="0" dirty="0">
                <a:solidFill>
                  <a:srgbClr val="7F7F7F"/>
                </a:solidFill>
                <a:cs typeface="Times New Roman" panose="02020603050405020304" pitchFamily="18" charset="0"/>
              </a:rPr>
              <a:t>Distribution D: Distribution authorized to the DoD and U.S. DoD contractors only. Other requests for this document shall be referred to DHMSM PMO.</a:t>
            </a:r>
          </a:p>
        </p:txBody>
      </p:sp>
      <p:sp>
        <p:nvSpPr>
          <p:cNvPr id="7" name="Slide Number Placeholder 2"/>
          <p:cNvSpPr txBox="1">
            <a:spLocks/>
          </p:cNvSpPr>
          <p:nvPr/>
        </p:nvSpPr>
        <p:spPr>
          <a:xfrm>
            <a:off x="8355013" y="6545263"/>
            <a:ext cx="762000" cy="28257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7F7F7F"/>
                </a:solidFill>
                <a:latin typeface="Calibri" pitchFamily="34" charset="0"/>
                <a:ea typeface="MS PGothic" panose="020B0600070205080204" pitchFamily="34" charset="-128"/>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9A09E153-364A-3542-8215-9E3394316958}" type="slidenum">
              <a:rPr lang="en-US" smtClean="0"/>
              <a:pPr/>
              <a:t>83</a:t>
            </a:fld>
            <a:endParaRPr lang="en-US" dirty="0"/>
          </a:p>
        </p:txBody>
      </p:sp>
    </p:spTree>
    <p:extLst>
      <p:ext uri="{BB962C8B-B14F-4D97-AF65-F5344CB8AC3E}">
        <p14:creationId xmlns:p14="http://schemas.microsoft.com/office/powerpoint/2010/main" val="898566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84</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837" y="2000250"/>
            <a:ext cx="2600325" cy="2857500"/>
          </a:xfrm>
          <a:prstGeom prst="rect">
            <a:avLst/>
          </a:prstGeom>
        </p:spPr>
      </p:pic>
    </p:spTree>
    <p:extLst>
      <p:ext uri="{BB962C8B-B14F-4D97-AF65-F5344CB8AC3E}">
        <p14:creationId xmlns:p14="http://schemas.microsoft.com/office/powerpoint/2010/main" val="37934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72840" y="4724400"/>
            <a:ext cx="4937760" cy="1143000"/>
          </a:xfrm>
        </p:spPr>
        <p:txBody>
          <a:bodyPr/>
          <a:lstStyle/>
          <a:p>
            <a:pPr eaLnBrk="1" hangingPunct="1">
              <a:spcBef>
                <a:spcPct val="0"/>
              </a:spcBef>
              <a:defRPr/>
            </a:pPr>
            <a:r>
              <a:rPr lang="en-US" altLang="en-US" b="0" dirty="0" smtClean="0">
                <a:solidFill>
                  <a:schemeClr val="accent6">
                    <a:lumMod val="10000"/>
                  </a:schemeClr>
                </a:solidFill>
                <a:cs typeface="Arial" panose="020B0604020202020204" pitchFamily="34" charset="0"/>
              </a:rPr>
              <a:t>Craig Mason</a:t>
            </a:r>
          </a:p>
          <a:p>
            <a:pPr eaLnBrk="1" hangingPunct="1">
              <a:spcBef>
                <a:spcPct val="0"/>
              </a:spcBef>
              <a:defRPr/>
            </a:pPr>
            <a:r>
              <a:rPr lang="en-US" b="0" dirty="0" smtClean="0">
                <a:solidFill>
                  <a:schemeClr val="accent6">
                    <a:lumMod val="10000"/>
                  </a:schemeClr>
                </a:solidFill>
                <a:cs typeface="Arial" panose="020B0604020202020204" pitchFamily="34" charset="0"/>
              </a:rPr>
              <a:t>Matthew Shotton</a:t>
            </a:r>
          </a:p>
          <a:p>
            <a:pPr eaLnBrk="1" hangingPunct="1">
              <a:spcBef>
                <a:spcPct val="0"/>
              </a:spcBef>
              <a:defRPr/>
            </a:pPr>
            <a:r>
              <a:rPr lang="en-US" b="0" dirty="0" smtClean="0">
                <a:solidFill>
                  <a:schemeClr val="accent6">
                    <a:lumMod val="10000"/>
                  </a:schemeClr>
                </a:solidFill>
                <a:cs typeface="Arial" panose="020B0604020202020204" pitchFamily="34" charset="0"/>
              </a:rPr>
              <a:t>Cerner</a:t>
            </a:r>
            <a:endParaRPr lang="en-US" b="0" dirty="0"/>
          </a:p>
        </p:txBody>
      </p:sp>
      <p:sp>
        <p:nvSpPr>
          <p:cNvPr id="3" name="Text Placeholder 2"/>
          <p:cNvSpPr>
            <a:spLocks noGrp="1"/>
          </p:cNvSpPr>
          <p:nvPr>
            <p:ph type="body" sz="quarter" idx="10"/>
          </p:nvPr>
        </p:nvSpPr>
        <p:spPr>
          <a:xfrm>
            <a:off x="3352800" y="3429000"/>
            <a:ext cx="5410200" cy="838154"/>
          </a:xfrm>
        </p:spPr>
        <p:txBody>
          <a:bodyPr/>
          <a:lstStyle/>
          <a:p>
            <a:r>
              <a:rPr lang="en-US" altLang="en-US" sz="2800" dirty="0" smtClean="0">
                <a:solidFill>
                  <a:schemeClr val="tx2"/>
                </a:solidFill>
              </a:rPr>
              <a:t>Business Data</a:t>
            </a:r>
            <a:endParaRPr lang="en-US" sz="2800" dirty="0"/>
          </a:p>
        </p:txBody>
      </p:sp>
      <p:sp>
        <p:nvSpPr>
          <p:cNvPr id="5" name="Slide Number Placeholder 3"/>
          <p:cNvSpPr>
            <a:spLocks noGrp="1"/>
          </p:cNvSpPr>
          <p:nvPr>
            <p:ph type="sldNum" sz="quarter" idx="4294967295"/>
          </p:nvPr>
        </p:nvSpPr>
        <p:spPr>
          <a:xfrm>
            <a:off x="8355013" y="6545263"/>
            <a:ext cx="762000" cy="282575"/>
          </a:xfrm>
          <a:prstGeom prst="rect">
            <a:avLst/>
          </a:prstGeom>
        </p:spPr>
        <p:txBody>
          <a:bodyPr/>
          <a:lstStyle/>
          <a:p>
            <a:pPr algn="r"/>
            <a:fld id="{2982B3FC-1CAF-4292-AF53-DD37E7130B9E}" type="slidenum">
              <a:rPr lang="en-US" sz="1200" smtClean="0">
                <a:solidFill>
                  <a:prstClr val="black">
                    <a:tint val="75000"/>
                  </a:prstClr>
                </a:solidFill>
              </a:rPr>
              <a:pPr algn="r"/>
              <a:t>85</a:t>
            </a:fld>
            <a:endParaRPr lang="en-US" sz="1200" dirty="0">
              <a:solidFill>
                <a:prstClr val="black">
                  <a:tint val="75000"/>
                </a:prstClr>
              </a:solidFill>
            </a:endParaRPr>
          </a:p>
        </p:txBody>
      </p:sp>
    </p:spTree>
    <p:extLst>
      <p:ext uri="{BB962C8B-B14F-4D97-AF65-F5344CB8AC3E}">
        <p14:creationId xmlns:p14="http://schemas.microsoft.com/office/powerpoint/2010/main" val="38486389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Business Data</a:t>
            </a:r>
            <a:endParaRPr lang="en-US" dirty="0"/>
          </a:p>
        </p:txBody>
      </p:sp>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86</a:t>
            </a:fld>
            <a:endParaRPr lang="en-US" dirty="0">
              <a:solidFill>
                <a:prstClr val="black">
                  <a:tint val="75000"/>
                </a:prstClr>
              </a:solidFill>
            </a:endParaRPr>
          </a:p>
        </p:txBody>
      </p:sp>
      <p:sp>
        <p:nvSpPr>
          <p:cNvPr id="6" name="Content Placeholder 10"/>
          <p:cNvSpPr>
            <a:spLocks noGrp="1"/>
          </p:cNvSpPr>
          <p:nvPr>
            <p:ph idx="1"/>
          </p:nvPr>
        </p:nvSpPr>
        <p:spPr>
          <a:xfrm>
            <a:off x="488729" y="1222375"/>
            <a:ext cx="8403025" cy="5146894"/>
          </a:xfrm>
        </p:spPr>
        <p:txBody>
          <a:bodyPr/>
          <a:lstStyle/>
          <a:p>
            <a:pPr marL="0" lvl="0" indent="0">
              <a:buClr>
                <a:srgbClr val="003876"/>
              </a:buClr>
              <a:buNone/>
            </a:pPr>
            <a:r>
              <a:rPr lang="en-US" sz="2400" b="0" dirty="0">
                <a:solidFill>
                  <a:schemeClr val="tx2"/>
                </a:solidFill>
              </a:rPr>
              <a:t>Business Data is all of the necessary details to allow for timely billing and accurate coding.</a:t>
            </a:r>
          </a:p>
          <a:p>
            <a:pPr marL="582613" lvl="1" indent="-236538">
              <a:buClr>
                <a:srgbClr val="003876"/>
              </a:buClr>
            </a:pPr>
            <a:r>
              <a:rPr lang="en-US" dirty="0">
                <a:solidFill>
                  <a:schemeClr val="tx2"/>
                </a:solidFill>
              </a:rPr>
              <a:t>Clinically care will generate/capture Several data types</a:t>
            </a:r>
          </a:p>
          <a:p>
            <a:pPr marL="866775" lvl="2" indent="-236538">
              <a:buClr>
                <a:srgbClr val="003876"/>
              </a:buClr>
            </a:pPr>
            <a:r>
              <a:rPr lang="en-US" sz="2400" dirty="0">
                <a:solidFill>
                  <a:schemeClr val="tx2"/>
                </a:solidFill>
              </a:rPr>
              <a:t>Provider responsible for patient care</a:t>
            </a:r>
          </a:p>
          <a:p>
            <a:pPr marL="866775" lvl="2" indent="-236538">
              <a:buClr>
                <a:srgbClr val="003876"/>
              </a:buClr>
            </a:pPr>
            <a:r>
              <a:rPr lang="en-US" sz="2400" dirty="0">
                <a:solidFill>
                  <a:schemeClr val="tx2"/>
                </a:solidFill>
              </a:rPr>
              <a:t>Diagnosis of reason for patient care</a:t>
            </a:r>
          </a:p>
          <a:p>
            <a:pPr marL="866775" lvl="2" indent="-236538">
              <a:buClr>
                <a:srgbClr val="003876"/>
              </a:buClr>
            </a:pPr>
            <a:r>
              <a:rPr lang="en-US" sz="2400" dirty="0">
                <a:solidFill>
                  <a:schemeClr val="tx2"/>
                </a:solidFill>
              </a:rPr>
              <a:t>CPT &amp; HCPCS codes for care provided</a:t>
            </a:r>
          </a:p>
          <a:p>
            <a:pPr marL="866775" lvl="2" indent="-236538">
              <a:buClr>
                <a:srgbClr val="003876"/>
              </a:buClr>
            </a:pPr>
            <a:r>
              <a:rPr lang="en-US" sz="2400" dirty="0">
                <a:solidFill>
                  <a:schemeClr val="tx2"/>
                </a:solidFill>
              </a:rPr>
              <a:t>Date &amp; time of care provided</a:t>
            </a:r>
          </a:p>
          <a:p>
            <a:pPr marL="582613" lvl="1" indent="-236538">
              <a:buClr>
                <a:srgbClr val="003876"/>
              </a:buClr>
            </a:pPr>
            <a:r>
              <a:rPr lang="en-US" dirty="0">
                <a:solidFill>
                  <a:schemeClr val="tx2"/>
                </a:solidFill>
              </a:rPr>
              <a:t>Within MHS GENESIS Business Data is commonly interchangeable with Charges</a:t>
            </a:r>
          </a:p>
          <a:p>
            <a:pPr marL="582613" lvl="1" indent="-236538">
              <a:buClr>
                <a:srgbClr val="003876"/>
              </a:buClr>
            </a:pPr>
            <a:r>
              <a:rPr lang="en-US" dirty="0">
                <a:solidFill>
                  <a:schemeClr val="tx2"/>
                </a:solidFill>
              </a:rPr>
              <a:t>Coding will review &amp; ensure the business data is supported by and generated from clinical documentation</a:t>
            </a:r>
          </a:p>
        </p:txBody>
      </p:sp>
    </p:spTree>
    <p:extLst>
      <p:ext uri="{BB962C8B-B14F-4D97-AF65-F5344CB8AC3E}">
        <p14:creationId xmlns:p14="http://schemas.microsoft.com/office/powerpoint/2010/main" val="3100448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Business Data Utilized in MHS GENESIS</a:t>
            </a:r>
            <a:endParaRPr lang="en-US" dirty="0"/>
          </a:p>
        </p:txBody>
      </p:sp>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87</a:t>
            </a:fld>
            <a:endParaRPr lang="en-US" dirty="0">
              <a:solidFill>
                <a:prstClr val="black">
                  <a:tint val="75000"/>
                </a:prstClr>
              </a:solidFill>
            </a:endParaRPr>
          </a:p>
        </p:txBody>
      </p:sp>
      <p:sp>
        <p:nvSpPr>
          <p:cNvPr id="7" name="Content Placeholder 2"/>
          <p:cNvSpPr>
            <a:spLocks noGrp="1"/>
          </p:cNvSpPr>
          <p:nvPr>
            <p:ph idx="1"/>
          </p:nvPr>
        </p:nvSpPr>
        <p:spPr>
          <a:xfrm>
            <a:off x="488729" y="1222375"/>
            <a:ext cx="8403025" cy="5146894"/>
          </a:xfrm>
        </p:spPr>
        <p:txBody>
          <a:bodyPr/>
          <a:lstStyle/>
          <a:p>
            <a:pPr marL="236538" lvl="0" indent="-236538">
              <a:buClr>
                <a:srgbClr val="003876"/>
              </a:buClr>
            </a:pPr>
            <a:r>
              <a:rPr lang="en-US" sz="2400" b="0" dirty="0">
                <a:solidFill>
                  <a:schemeClr val="tx2"/>
                </a:solidFill>
              </a:rPr>
              <a:t>In MHS GENESIS Business Data is primary utilized to provide </a:t>
            </a:r>
          </a:p>
          <a:p>
            <a:pPr marL="582613" lvl="1" indent="-236538">
              <a:buClr>
                <a:srgbClr val="003876"/>
              </a:buClr>
            </a:pPr>
            <a:r>
              <a:rPr lang="en-US" dirty="0">
                <a:solidFill>
                  <a:schemeClr val="tx2"/>
                </a:solidFill>
              </a:rPr>
              <a:t>CCE with the clinically driven charge codes</a:t>
            </a:r>
          </a:p>
          <a:p>
            <a:pPr marL="582613" lvl="1" indent="-236538">
              <a:buClr>
                <a:srgbClr val="003876"/>
              </a:buClr>
            </a:pPr>
            <a:r>
              <a:rPr lang="en-US" dirty="0">
                <a:solidFill>
                  <a:schemeClr val="tx2"/>
                </a:solidFill>
              </a:rPr>
              <a:t>ABACUS with all the necessary data to generate the appropriate claim</a:t>
            </a:r>
          </a:p>
          <a:p>
            <a:pPr marL="236538" indent="-236538">
              <a:buClr>
                <a:srgbClr val="003876"/>
              </a:buClr>
            </a:pPr>
            <a:r>
              <a:rPr lang="en-US" sz="2400" b="0" dirty="0">
                <a:solidFill>
                  <a:schemeClr val="tx2"/>
                </a:solidFill>
              </a:rPr>
              <a:t>Reporting and Auditability of this data can be leveraged in several ways.</a:t>
            </a:r>
          </a:p>
          <a:p>
            <a:endParaRPr lang="en-US" dirty="0"/>
          </a:p>
        </p:txBody>
      </p:sp>
    </p:spTree>
    <p:extLst>
      <p:ext uri="{BB962C8B-B14F-4D97-AF65-F5344CB8AC3E}">
        <p14:creationId xmlns:p14="http://schemas.microsoft.com/office/powerpoint/2010/main" val="3119723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Build Data</a:t>
            </a:r>
            <a:endParaRPr lang="en-US" sz="2000" dirty="0"/>
          </a:p>
        </p:txBody>
      </p:sp>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88</a:t>
            </a:fld>
            <a:endParaRPr lang="en-US" dirty="0">
              <a:solidFill>
                <a:prstClr val="black">
                  <a:tint val="75000"/>
                </a:prstClr>
              </a:solidFill>
            </a:endParaRPr>
          </a:p>
        </p:txBody>
      </p:sp>
      <p:pic>
        <p:nvPicPr>
          <p:cNvPr id="6" name="Content Placeholder 4"/>
          <p:cNvPicPr>
            <a:picLocks noGrp="1" noChangeAspect="1"/>
          </p:cNvPicPr>
          <p:nvPr>
            <p:ph idx="1"/>
          </p:nvPr>
        </p:nvPicPr>
        <p:blipFill>
          <a:blip r:embed="rId2"/>
          <a:stretch>
            <a:fillRect/>
          </a:stretch>
        </p:blipFill>
        <p:spPr>
          <a:xfrm>
            <a:off x="1233205" y="1222375"/>
            <a:ext cx="6914127" cy="5146675"/>
          </a:xfrm>
          <a:prstGeom prst="rect">
            <a:avLst/>
          </a:prstGeom>
        </p:spPr>
      </p:pic>
    </p:spTree>
    <p:extLst>
      <p:ext uri="{BB962C8B-B14F-4D97-AF65-F5344CB8AC3E}">
        <p14:creationId xmlns:p14="http://schemas.microsoft.com/office/powerpoint/2010/main" val="4384625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89</a:t>
            </a:fld>
            <a:endParaRPr lang="en-US" dirty="0">
              <a:solidFill>
                <a:prstClr val="black">
                  <a:tint val="75000"/>
                </a:prstClr>
              </a:solidFill>
            </a:endParaRPr>
          </a:p>
        </p:txBody>
      </p:sp>
      <p:sp>
        <p:nvSpPr>
          <p:cNvPr id="6" name="Title 1"/>
          <p:cNvSpPr>
            <a:spLocks noGrp="1"/>
          </p:cNvSpPr>
          <p:nvPr>
            <p:ph type="title"/>
          </p:nvPr>
        </p:nvSpPr>
        <p:spPr>
          <a:xfrm>
            <a:off x="1387367" y="9525"/>
            <a:ext cx="7488620" cy="914400"/>
          </a:xfrm>
        </p:spPr>
        <p:txBody>
          <a:bodyPr>
            <a:normAutofit/>
          </a:bodyPr>
          <a:lstStyle/>
          <a:p>
            <a:r>
              <a:rPr lang="en-US" dirty="0" smtClean="0"/>
              <a:t>Build Data (cont’d)</a:t>
            </a:r>
            <a:endParaRPr lang="en-US" sz="2000" dirty="0"/>
          </a:p>
        </p:txBody>
      </p:sp>
      <p:pic>
        <p:nvPicPr>
          <p:cNvPr id="8" name="Content Placeholder 5"/>
          <p:cNvPicPr>
            <a:picLocks noGrp="1" noChangeAspect="1"/>
          </p:cNvPicPr>
          <p:nvPr>
            <p:ph idx="1"/>
          </p:nvPr>
        </p:nvPicPr>
        <p:blipFill>
          <a:blip r:embed="rId2"/>
          <a:stretch>
            <a:fillRect/>
          </a:stretch>
        </p:blipFill>
        <p:spPr>
          <a:xfrm>
            <a:off x="1225634" y="1222375"/>
            <a:ext cx="6929270" cy="5146675"/>
          </a:xfrm>
          <a:prstGeom prst="rect">
            <a:avLst/>
          </a:prstGeom>
        </p:spPr>
      </p:pic>
    </p:spTree>
    <p:extLst>
      <p:ext uri="{BB962C8B-B14F-4D97-AF65-F5344CB8AC3E}">
        <p14:creationId xmlns:p14="http://schemas.microsoft.com/office/powerpoint/2010/main" val="415962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80" y="2209800"/>
            <a:ext cx="3443287" cy="2291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381000" y="3836633"/>
            <a:ext cx="3579057" cy="1138773"/>
          </a:xfrm>
          <a:prstGeom prst="rect">
            <a:avLst/>
          </a:prstGeom>
          <a:noFill/>
        </p:spPr>
        <p:txBody>
          <a:bodyPr wrap="none" rtlCol="0">
            <a:spAutoFit/>
          </a:bodyPr>
          <a:lstStyle/>
          <a:p>
            <a:r>
              <a:rPr lang="en-US" sz="2800" b="1" dirty="0" smtClean="0"/>
              <a:t>Strategic Measure(s)</a:t>
            </a:r>
          </a:p>
          <a:p>
            <a:pPr marL="457200" indent="-457200">
              <a:buFont typeface="Arial" panose="020B0604020202020204" pitchFamily="34" charset="0"/>
              <a:buChar char="•"/>
            </a:pPr>
            <a:r>
              <a:rPr lang="en-US" sz="2000" b="1" dirty="0" smtClean="0">
                <a:solidFill>
                  <a:srgbClr val="FF0000"/>
                </a:solidFill>
              </a:rPr>
              <a:t>On-Time Departure</a:t>
            </a:r>
          </a:p>
          <a:p>
            <a:pPr marL="457200" indent="-457200">
              <a:buFont typeface="Arial" panose="020B0604020202020204" pitchFamily="34" charset="0"/>
              <a:buChar char="•"/>
            </a:pPr>
            <a:r>
              <a:rPr lang="en-US" sz="2000" b="1" dirty="0" smtClean="0">
                <a:solidFill>
                  <a:srgbClr val="FF0000"/>
                </a:solidFill>
              </a:rPr>
              <a:t>Right Person on Right Plane</a:t>
            </a:r>
            <a:endParaRPr lang="en-US" sz="2000" b="1"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36433"/>
            <a:ext cx="3419475" cy="13335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636380" y="4587161"/>
            <a:ext cx="2963440" cy="523220"/>
          </a:xfrm>
          <a:prstGeom prst="rect">
            <a:avLst/>
          </a:prstGeom>
          <a:noFill/>
        </p:spPr>
        <p:txBody>
          <a:bodyPr wrap="none" rtlCol="0">
            <a:spAutoFit/>
          </a:bodyPr>
          <a:lstStyle/>
          <a:p>
            <a:r>
              <a:rPr lang="en-US" sz="2800" b="1" dirty="0" smtClean="0"/>
              <a:t>Operational Target</a:t>
            </a:r>
            <a:endParaRPr lang="en-US" sz="2800" b="1" dirty="0"/>
          </a:p>
        </p:txBody>
      </p:sp>
      <p:sp>
        <p:nvSpPr>
          <p:cNvPr id="2" name="Right Arrow 1"/>
          <p:cNvSpPr/>
          <p:nvPr/>
        </p:nvSpPr>
        <p:spPr>
          <a:xfrm>
            <a:off x="4049273" y="3012575"/>
            <a:ext cx="1066800" cy="685800"/>
          </a:xfrm>
          <a:prstGeom prst="rightArrow">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r>
              <a:rPr lang="en-US" dirty="0"/>
              <a:t>Operational Analytics: </a:t>
            </a:r>
            <a:br>
              <a:rPr lang="en-US" dirty="0"/>
            </a:br>
            <a:r>
              <a:rPr lang="en-US" dirty="0"/>
              <a:t>Going from Strategic Goal to Operational Target</a:t>
            </a:r>
          </a:p>
        </p:txBody>
      </p:sp>
      <p:sp>
        <p:nvSpPr>
          <p:cNvPr id="10" name="Slide Number Placeholder 3"/>
          <p:cNvSpPr>
            <a:spLocks noGrp="1"/>
          </p:cNvSpPr>
          <p:nvPr>
            <p:ph type="sldNum" sz="quarter" idx="4"/>
          </p:nvPr>
        </p:nvSpPr>
        <p:spPr>
          <a:xfrm>
            <a:off x="8130263" y="6575425"/>
            <a:ext cx="762000" cy="282575"/>
          </a:xfrm>
        </p:spPr>
        <p:txBody>
          <a:bodyPr/>
          <a:lstStyle/>
          <a:p>
            <a:fld id="{2982B3FC-1CAF-4292-AF53-DD37E7130B9E}"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274886244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90</a:t>
            </a:fld>
            <a:endParaRPr lang="en-US" dirty="0">
              <a:solidFill>
                <a:prstClr val="black">
                  <a:tint val="75000"/>
                </a:prstClr>
              </a:solidFill>
            </a:endParaRPr>
          </a:p>
        </p:txBody>
      </p:sp>
      <p:sp>
        <p:nvSpPr>
          <p:cNvPr id="6" name="Title 1"/>
          <p:cNvSpPr>
            <a:spLocks noGrp="1"/>
          </p:cNvSpPr>
          <p:nvPr>
            <p:ph type="title"/>
          </p:nvPr>
        </p:nvSpPr>
        <p:spPr>
          <a:xfrm>
            <a:off x="1387367" y="9525"/>
            <a:ext cx="7488620" cy="914400"/>
          </a:xfrm>
        </p:spPr>
        <p:txBody>
          <a:bodyPr>
            <a:normAutofit/>
          </a:bodyPr>
          <a:lstStyle/>
          <a:p>
            <a:r>
              <a:rPr lang="en-US" dirty="0" smtClean="0"/>
              <a:t>Build Data – </a:t>
            </a:r>
            <a:r>
              <a:rPr lang="en-US" dirty="0" err="1" smtClean="0"/>
              <a:t>bill_item_mod</a:t>
            </a:r>
            <a:endParaRPr lang="en-US" sz="2000" dirty="0"/>
          </a:p>
        </p:txBody>
      </p:sp>
      <p:sp>
        <p:nvSpPr>
          <p:cNvPr id="8" name="Content Placeholder 2"/>
          <p:cNvSpPr>
            <a:spLocks noGrp="1"/>
          </p:cNvSpPr>
          <p:nvPr>
            <p:ph idx="1"/>
          </p:nvPr>
        </p:nvSpPr>
        <p:spPr>
          <a:xfrm>
            <a:off x="488729" y="1222375"/>
            <a:ext cx="8403025" cy="5146894"/>
          </a:xfrm>
        </p:spPr>
        <p:txBody>
          <a:bodyPr/>
          <a:lstStyle/>
          <a:p>
            <a:pPr lvl="1">
              <a:buFont typeface="Arial" panose="020B0604020202020204" pitchFamily="34" charset="0"/>
              <a:buChar char="•"/>
            </a:pPr>
            <a:r>
              <a:rPr lang="en-US" dirty="0">
                <a:solidFill>
                  <a:schemeClr val="tx2"/>
                </a:solidFill>
              </a:rPr>
              <a:t>Processing</a:t>
            </a:r>
          </a:p>
          <a:p>
            <a:pPr lvl="2">
              <a:buFont typeface="Courier New" panose="02070309020205020404" pitchFamily="49" charset="0"/>
              <a:buChar char="o"/>
            </a:pPr>
            <a:r>
              <a:rPr lang="en-US" sz="2400" dirty="0">
                <a:solidFill>
                  <a:schemeClr val="tx2"/>
                </a:solidFill>
              </a:rPr>
              <a:t>Charge Schedule</a:t>
            </a:r>
          </a:p>
          <a:p>
            <a:pPr lvl="2">
              <a:buFont typeface="Courier New" panose="02070309020205020404" pitchFamily="49" charset="0"/>
              <a:buChar char="o"/>
            </a:pPr>
            <a:r>
              <a:rPr lang="en-US" sz="2400" dirty="0">
                <a:solidFill>
                  <a:schemeClr val="tx2"/>
                </a:solidFill>
              </a:rPr>
              <a:t>Charge Level</a:t>
            </a:r>
          </a:p>
          <a:p>
            <a:pPr lvl="2">
              <a:buFont typeface="Courier New" panose="02070309020205020404" pitchFamily="49" charset="0"/>
              <a:buChar char="o"/>
            </a:pPr>
            <a:r>
              <a:rPr lang="en-US" sz="2400" dirty="0">
                <a:solidFill>
                  <a:schemeClr val="tx2"/>
                </a:solidFill>
              </a:rPr>
              <a:t>Charge Point</a:t>
            </a:r>
          </a:p>
          <a:p>
            <a:pPr lvl="2">
              <a:buFont typeface="Courier New" panose="02070309020205020404" pitchFamily="49" charset="0"/>
              <a:buChar char="o"/>
            </a:pPr>
            <a:r>
              <a:rPr lang="en-US" sz="2400" dirty="0">
                <a:solidFill>
                  <a:schemeClr val="tx2"/>
                </a:solidFill>
              </a:rPr>
              <a:t>Result is Quantity</a:t>
            </a:r>
          </a:p>
          <a:p>
            <a:pPr lvl="1">
              <a:buFont typeface="Arial" panose="020B0604020202020204" pitchFamily="34" charset="0"/>
              <a:buChar char="•"/>
            </a:pPr>
            <a:r>
              <a:rPr lang="en-US" dirty="0">
                <a:solidFill>
                  <a:schemeClr val="tx2"/>
                </a:solidFill>
              </a:rPr>
              <a:t>Business</a:t>
            </a:r>
          </a:p>
          <a:p>
            <a:pPr lvl="2">
              <a:buFont typeface="Courier New" panose="02070309020205020404" pitchFamily="49" charset="0"/>
              <a:buChar char="o"/>
            </a:pPr>
            <a:r>
              <a:rPr lang="en-US" sz="2400" dirty="0">
                <a:solidFill>
                  <a:schemeClr val="tx2"/>
                </a:solidFill>
              </a:rPr>
              <a:t>CPT codes</a:t>
            </a:r>
          </a:p>
          <a:p>
            <a:pPr lvl="2">
              <a:buFont typeface="Courier New" panose="02070309020205020404" pitchFamily="49" charset="0"/>
              <a:buChar char="o"/>
            </a:pPr>
            <a:r>
              <a:rPr lang="en-US" sz="2400" dirty="0">
                <a:solidFill>
                  <a:schemeClr val="tx2"/>
                </a:solidFill>
              </a:rPr>
              <a:t>HCPCS codes</a:t>
            </a:r>
          </a:p>
          <a:p>
            <a:pPr lvl="2">
              <a:buFont typeface="Courier New" panose="02070309020205020404" pitchFamily="49" charset="0"/>
              <a:buChar char="o"/>
            </a:pPr>
            <a:r>
              <a:rPr lang="en-US" sz="2400" dirty="0">
                <a:solidFill>
                  <a:schemeClr val="tx2"/>
                </a:solidFill>
              </a:rPr>
              <a:t>Modifiers</a:t>
            </a:r>
          </a:p>
          <a:p>
            <a:pPr lvl="2"/>
            <a:endParaRPr lang="en-US" dirty="0"/>
          </a:p>
          <a:p>
            <a:pPr lvl="2"/>
            <a:endParaRPr lang="en-US" dirty="0"/>
          </a:p>
          <a:p>
            <a:pPr lvl="1"/>
            <a:endParaRPr lang="en-US" dirty="0"/>
          </a:p>
        </p:txBody>
      </p:sp>
    </p:spTree>
    <p:extLst>
      <p:ext uri="{BB962C8B-B14F-4D97-AF65-F5344CB8AC3E}">
        <p14:creationId xmlns:p14="http://schemas.microsoft.com/office/powerpoint/2010/main" val="3140802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91</a:t>
            </a:fld>
            <a:endParaRPr lang="en-US" dirty="0">
              <a:solidFill>
                <a:prstClr val="black">
                  <a:tint val="75000"/>
                </a:prstClr>
              </a:solidFill>
            </a:endParaRPr>
          </a:p>
        </p:txBody>
      </p:sp>
      <p:sp>
        <p:nvSpPr>
          <p:cNvPr id="5" name="Title 1"/>
          <p:cNvSpPr>
            <a:spLocks noGrp="1"/>
          </p:cNvSpPr>
          <p:nvPr>
            <p:ph type="title"/>
          </p:nvPr>
        </p:nvSpPr>
        <p:spPr>
          <a:xfrm>
            <a:off x="1387367" y="9525"/>
            <a:ext cx="7488620" cy="914400"/>
          </a:xfrm>
        </p:spPr>
        <p:txBody>
          <a:bodyPr>
            <a:normAutofit/>
          </a:bodyPr>
          <a:lstStyle/>
          <a:p>
            <a:r>
              <a:rPr lang="en-US" dirty="0" smtClean="0"/>
              <a:t>Charge Data – </a:t>
            </a:r>
            <a:r>
              <a:rPr lang="en-US" dirty="0" err="1" smtClean="0"/>
              <a:t>charge_mod</a:t>
            </a:r>
            <a:endParaRPr lang="en-US" sz="2000" dirty="0"/>
          </a:p>
        </p:txBody>
      </p:sp>
      <p:sp>
        <p:nvSpPr>
          <p:cNvPr id="7" name="TextBox 6"/>
          <p:cNvSpPr txBox="1"/>
          <p:nvPr/>
        </p:nvSpPr>
        <p:spPr>
          <a:xfrm>
            <a:off x="571796" y="2971800"/>
            <a:ext cx="4267200" cy="1649682"/>
          </a:xfrm>
          <a:prstGeom prst="rect">
            <a:avLst/>
          </a:prstGeom>
          <a:noFill/>
        </p:spPr>
        <p:txBody>
          <a:bodyPr wrap="square" rtlCol="0">
            <a:spAutoFit/>
          </a:bodyPr>
          <a:lstStyle/>
          <a:p>
            <a:pPr indent="-220663" eaLnBrk="1" hangingPunct="1">
              <a:lnSpc>
                <a:spcPct val="95000"/>
              </a:lnSpc>
              <a:spcBef>
                <a:spcPts val="400"/>
              </a:spcBef>
              <a:buClr>
                <a:schemeClr val="bg2">
                  <a:lumMod val="10000"/>
                </a:schemeClr>
              </a:buClr>
              <a:buSzPct val="100000"/>
            </a:pPr>
            <a:r>
              <a:rPr lang="en-US" sz="2400" dirty="0">
                <a:solidFill>
                  <a:schemeClr val="tx2"/>
                </a:solidFill>
                <a:latin typeface="+mn-lt"/>
              </a:rPr>
              <a:t>Reference Data:</a:t>
            </a:r>
          </a:p>
          <a:p>
            <a:pPr marL="122237"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Doctor</a:t>
            </a:r>
          </a:p>
          <a:p>
            <a:pPr marL="122237"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Order Name</a:t>
            </a:r>
          </a:p>
          <a:p>
            <a:pPr marL="122237"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Diagnosis</a:t>
            </a:r>
          </a:p>
        </p:txBody>
      </p:sp>
      <p:pic>
        <p:nvPicPr>
          <p:cNvPr id="8" name="Content Placeholder 17"/>
          <p:cNvPicPr>
            <a:picLocks noGrp="1" noChangeAspect="1"/>
          </p:cNvPicPr>
          <p:nvPr>
            <p:ph idx="1"/>
          </p:nvPr>
        </p:nvPicPr>
        <p:blipFill>
          <a:blip r:embed="rId2"/>
          <a:stretch>
            <a:fillRect/>
          </a:stretch>
        </p:blipFill>
        <p:spPr>
          <a:xfrm>
            <a:off x="654198" y="1542411"/>
            <a:ext cx="8227997" cy="1090833"/>
          </a:xfrm>
          <a:prstGeom prst="rect">
            <a:avLst/>
          </a:prstGeom>
        </p:spPr>
      </p:pic>
    </p:spTree>
    <p:extLst>
      <p:ext uri="{BB962C8B-B14F-4D97-AF65-F5344CB8AC3E}">
        <p14:creationId xmlns:p14="http://schemas.microsoft.com/office/powerpoint/2010/main" val="36886097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92</a:t>
            </a:fld>
            <a:endParaRPr lang="en-US" dirty="0">
              <a:solidFill>
                <a:prstClr val="black">
                  <a:tint val="75000"/>
                </a:prstClr>
              </a:solidFill>
            </a:endParaRPr>
          </a:p>
        </p:txBody>
      </p:sp>
      <p:sp>
        <p:nvSpPr>
          <p:cNvPr id="9" name="Title 1"/>
          <p:cNvSpPr>
            <a:spLocks noGrp="1"/>
          </p:cNvSpPr>
          <p:nvPr>
            <p:ph type="title"/>
          </p:nvPr>
        </p:nvSpPr>
        <p:spPr>
          <a:xfrm>
            <a:off x="1387367" y="9525"/>
            <a:ext cx="7488620" cy="914400"/>
          </a:xfrm>
        </p:spPr>
        <p:txBody>
          <a:bodyPr>
            <a:normAutofit/>
          </a:bodyPr>
          <a:lstStyle/>
          <a:p>
            <a:r>
              <a:rPr lang="en-US" dirty="0" smtClean="0"/>
              <a:t>Charge Data – </a:t>
            </a:r>
            <a:r>
              <a:rPr lang="en-US" dirty="0" err="1" smtClean="0"/>
              <a:t>charge_mod</a:t>
            </a:r>
            <a:r>
              <a:rPr lang="en-US" dirty="0" smtClean="0"/>
              <a:t> (cont’d)</a:t>
            </a:r>
            <a:endParaRPr lang="en-US" sz="2000" dirty="0"/>
          </a:p>
        </p:txBody>
      </p:sp>
      <p:pic>
        <p:nvPicPr>
          <p:cNvPr id="10" name="Content Placeholder 7"/>
          <p:cNvPicPr>
            <a:picLocks noGrp="1" noChangeAspect="1"/>
          </p:cNvPicPr>
          <p:nvPr>
            <p:ph idx="1"/>
          </p:nvPr>
        </p:nvPicPr>
        <p:blipFill>
          <a:blip r:embed="rId2"/>
          <a:stretch>
            <a:fillRect/>
          </a:stretch>
        </p:blipFill>
        <p:spPr>
          <a:xfrm>
            <a:off x="654198" y="1516328"/>
            <a:ext cx="7681632" cy="1143000"/>
          </a:xfrm>
          <a:prstGeom prst="rect">
            <a:avLst/>
          </a:prstGeom>
        </p:spPr>
      </p:pic>
      <p:sp>
        <p:nvSpPr>
          <p:cNvPr id="11" name="TextBox 10"/>
          <p:cNvSpPr txBox="1"/>
          <p:nvPr/>
        </p:nvSpPr>
        <p:spPr>
          <a:xfrm>
            <a:off x="654198" y="3048000"/>
            <a:ext cx="4267200" cy="2454005"/>
          </a:xfrm>
          <a:prstGeom prst="rect">
            <a:avLst/>
          </a:prstGeom>
          <a:noFill/>
        </p:spPr>
        <p:txBody>
          <a:bodyPr wrap="square" rtlCol="0">
            <a:spAutoFit/>
          </a:bodyPr>
          <a:lstStyle/>
          <a:p>
            <a:pPr eaLnBrk="1" hangingPunct="1">
              <a:lnSpc>
                <a:spcPct val="95000"/>
              </a:lnSpc>
              <a:spcBef>
                <a:spcPts val="400"/>
              </a:spcBef>
              <a:buClr>
                <a:schemeClr val="bg2">
                  <a:lumMod val="10000"/>
                </a:schemeClr>
              </a:buClr>
              <a:buSzPct val="100000"/>
            </a:pPr>
            <a:r>
              <a:rPr lang="en-US" sz="2400" dirty="0">
                <a:solidFill>
                  <a:schemeClr val="tx2"/>
                </a:solidFill>
                <a:latin typeface="+mn-lt"/>
              </a:rPr>
              <a:t>Activity Data:</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CPT</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CPT Modifier</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Service Date &amp; Time</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Price</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Quantity</a:t>
            </a:r>
          </a:p>
        </p:txBody>
      </p:sp>
    </p:spTree>
    <p:extLst>
      <p:ext uri="{BB962C8B-B14F-4D97-AF65-F5344CB8AC3E}">
        <p14:creationId xmlns:p14="http://schemas.microsoft.com/office/powerpoint/2010/main" val="30757365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93</a:t>
            </a:fld>
            <a:endParaRPr lang="en-US" dirty="0">
              <a:solidFill>
                <a:prstClr val="black">
                  <a:tint val="75000"/>
                </a:prstClr>
              </a:solidFill>
            </a:endParaRPr>
          </a:p>
        </p:txBody>
      </p:sp>
      <p:sp>
        <p:nvSpPr>
          <p:cNvPr id="8" name="Title 1"/>
          <p:cNvSpPr>
            <a:spLocks noGrp="1"/>
          </p:cNvSpPr>
          <p:nvPr>
            <p:ph type="title"/>
          </p:nvPr>
        </p:nvSpPr>
        <p:spPr>
          <a:xfrm>
            <a:off x="1387367" y="9525"/>
            <a:ext cx="7488620" cy="914400"/>
          </a:xfrm>
        </p:spPr>
        <p:txBody>
          <a:bodyPr>
            <a:normAutofit/>
          </a:bodyPr>
          <a:lstStyle/>
          <a:p>
            <a:r>
              <a:rPr lang="en-US" dirty="0" smtClean="0"/>
              <a:t>Charge Data – </a:t>
            </a:r>
            <a:r>
              <a:rPr lang="en-US" dirty="0" err="1" smtClean="0"/>
              <a:t>charge_mod</a:t>
            </a:r>
            <a:r>
              <a:rPr lang="en-US" dirty="0" smtClean="0"/>
              <a:t> (cont’d)</a:t>
            </a:r>
            <a:endParaRPr lang="en-US" sz="2000" dirty="0"/>
          </a:p>
        </p:txBody>
      </p:sp>
      <p:pic>
        <p:nvPicPr>
          <p:cNvPr id="9" name="Content Placeholder 4"/>
          <p:cNvPicPr>
            <a:picLocks noGrp="1" noChangeAspect="1"/>
          </p:cNvPicPr>
          <p:nvPr>
            <p:ph idx="1"/>
          </p:nvPr>
        </p:nvPicPr>
        <p:blipFill>
          <a:blip r:embed="rId2"/>
          <a:stretch>
            <a:fillRect/>
          </a:stretch>
        </p:blipFill>
        <p:spPr>
          <a:xfrm>
            <a:off x="605861" y="1447800"/>
            <a:ext cx="6937940" cy="1123750"/>
          </a:xfrm>
          <a:prstGeom prst="rect">
            <a:avLst/>
          </a:prstGeom>
        </p:spPr>
      </p:pic>
      <p:pic>
        <p:nvPicPr>
          <p:cNvPr id="10" name="Picture 9"/>
          <p:cNvPicPr>
            <a:picLocks noChangeAspect="1"/>
          </p:cNvPicPr>
          <p:nvPr/>
        </p:nvPicPr>
        <p:blipFill>
          <a:blip r:embed="rId3"/>
          <a:stretch>
            <a:fillRect/>
          </a:stretch>
        </p:blipFill>
        <p:spPr>
          <a:xfrm>
            <a:off x="605861" y="3095425"/>
            <a:ext cx="6937940" cy="1156323"/>
          </a:xfrm>
          <a:prstGeom prst="rect">
            <a:avLst/>
          </a:prstGeom>
        </p:spPr>
      </p:pic>
      <p:sp>
        <p:nvSpPr>
          <p:cNvPr id="11" name="TextBox 10"/>
          <p:cNvSpPr txBox="1"/>
          <p:nvPr/>
        </p:nvSpPr>
        <p:spPr>
          <a:xfrm>
            <a:off x="605861" y="4495800"/>
            <a:ext cx="4267200" cy="2051844"/>
          </a:xfrm>
          <a:prstGeom prst="rect">
            <a:avLst/>
          </a:prstGeom>
          <a:noFill/>
        </p:spPr>
        <p:txBody>
          <a:bodyPr wrap="square" rtlCol="0">
            <a:spAutoFit/>
          </a:bodyPr>
          <a:lstStyle/>
          <a:p>
            <a:pPr eaLnBrk="1" hangingPunct="1">
              <a:lnSpc>
                <a:spcPct val="95000"/>
              </a:lnSpc>
              <a:spcBef>
                <a:spcPts val="400"/>
              </a:spcBef>
              <a:buClr>
                <a:schemeClr val="bg2">
                  <a:lumMod val="10000"/>
                </a:schemeClr>
              </a:buClr>
              <a:buSzPct val="100000"/>
            </a:pPr>
            <a:r>
              <a:rPr lang="en-US" sz="2400" dirty="0">
                <a:solidFill>
                  <a:schemeClr val="tx2"/>
                </a:solidFill>
                <a:latin typeface="+mn-lt"/>
              </a:rPr>
              <a:t>Routing Data:</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Tier Group</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Charge Type</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Status</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Interfaced Date and Time</a:t>
            </a:r>
          </a:p>
        </p:txBody>
      </p:sp>
    </p:spTree>
    <p:extLst>
      <p:ext uri="{BB962C8B-B14F-4D97-AF65-F5344CB8AC3E}">
        <p14:creationId xmlns:p14="http://schemas.microsoft.com/office/powerpoint/2010/main" val="3373151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94</a:t>
            </a:fld>
            <a:endParaRPr lang="en-US" dirty="0">
              <a:solidFill>
                <a:prstClr val="black">
                  <a:tint val="75000"/>
                </a:prstClr>
              </a:solidFill>
            </a:endParaRPr>
          </a:p>
        </p:txBody>
      </p:sp>
      <p:sp>
        <p:nvSpPr>
          <p:cNvPr id="6" name="Title 1"/>
          <p:cNvSpPr>
            <a:spLocks noGrp="1"/>
          </p:cNvSpPr>
          <p:nvPr>
            <p:ph type="title"/>
          </p:nvPr>
        </p:nvSpPr>
        <p:spPr>
          <a:xfrm>
            <a:off x="1225296" y="434848"/>
            <a:ext cx="6547104" cy="479552"/>
          </a:xfrm>
        </p:spPr>
        <p:txBody>
          <a:bodyPr/>
          <a:lstStyle/>
          <a:p>
            <a:r>
              <a:rPr lang="en-US" dirty="0" smtClean="0"/>
              <a:t>CCE Interface</a:t>
            </a:r>
            <a:endParaRPr lang="en-US" dirty="0"/>
          </a:p>
        </p:txBody>
      </p:sp>
      <p:sp>
        <p:nvSpPr>
          <p:cNvPr id="8" name="Content Placeholder 2"/>
          <p:cNvSpPr>
            <a:spLocks noGrp="1"/>
          </p:cNvSpPr>
          <p:nvPr>
            <p:ph idx="1"/>
          </p:nvPr>
        </p:nvSpPr>
        <p:spPr>
          <a:xfrm>
            <a:off x="488729" y="1222375"/>
            <a:ext cx="8403025" cy="5146894"/>
          </a:xfrm>
        </p:spPr>
        <p:txBody>
          <a:bodyPr/>
          <a:lstStyle/>
          <a:p>
            <a:pPr lvl="1"/>
            <a:r>
              <a:rPr lang="en-US" dirty="0">
                <a:solidFill>
                  <a:schemeClr val="tx2"/>
                </a:solidFill>
              </a:rPr>
              <a:t>Outpatient Interface</a:t>
            </a:r>
          </a:p>
          <a:p>
            <a:pPr lvl="2"/>
            <a:r>
              <a:rPr lang="en-US" sz="2400" dirty="0">
                <a:solidFill>
                  <a:schemeClr val="tx2"/>
                </a:solidFill>
              </a:rPr>
              <a:t>Outbound</a:t>
            </a:r>
          </a:p>
          <a:p>
            <a:pPr lvl="3"/>
            <a:r>
              <a:rPr lang="en-US" sz="2400" dirty="0" err="1">
                <a:solidFill>
                  <a:schemeClr val="tx2"/>
                </a:solidFill>
              </a:rPr>
              <a:t>charge_mod</a:t>
            </a:r>
            <a:endParaRPr lang="en-US" sz="2400" dirty="0">
              <a:solidFill>
                <a:schemeClr val="tx2"/>
              </a:solidFill>
            </a:endParaRPr>
          </a:p>
          <a:p>
            <a:pPr lvl="3"/>
            <a:r>
              <a:rPr lang="en-US" sz="2400" dirty="0">
                <a:solidFill>
                  <a:schemeClr val="tx2"/>
                </a:solidFill>
              </a:rPr>
              <a:t>diagnosis</a:t>
            </a:r>
          </a:p>
          <a:p>
            <a:pPr lvl="3"/>
            <a:r>
              <a:rPr lang="en-US" sz="2400" dirty="0" err="1">
                <a:solidFill>
                  <a:schemeClr val="tx2"/>
                </a:solidFill>
              </a:rPr>
              <a:t>encntr_info</a:t>
            </a:r>
            <a:endParaRPr lang="en-US" sz="2400" dirty="0">
              <a:solidFill>
                <a:schemeClr val="tx2"/>
              </a:solidFill>
            </a:endParaRPr>
          </a:p>
          <a:p>
            <a:pPr lvl="2"/>
            <a:r>
              <a:rPr lang="en-US" sz="2400" dirty="0">
                <a:solidFill>
                  <a:schemeClr val="tx2"/>
                </a:solidFill>
              </a:rPr>
              <a:t>Inbound</a:t>
            </a:r>
          </a:p>
          <a:p>
            <a:pPr lvl="3"/>
            <a:r>
              <a:rPr lang="en-US" sz="2400" dirty="0">
                <a:solidFill>
                  <a:schemeClr val="tx2"/>
                </a:solidFill>
              </a:rPr>
              <a:t>procedure</a:t>
            </a:r>
          </a:p>
          <a:p>
            <a:pPr lvl="3"/>
            <a:r>
              <a:rPr lang="en-US" sz="2400" dirty="0">
                <a:solidFill>
                  <a:schemeClr val="tx2"/>
                </a:solidFill>
              </a:rPr>
              <a:t>diagnosis</a:t>
            </a:r>
          </a:p>
          <a:p>
            <a:pPr lvl="1"/>
            <a:r>
              <a:rPr lang="en-US" dirty="0">
                <a:solidFill>
                  <a:schemeClr val="tx2"/>
                </a:solidFill>
              </a:rPr>
              <a:t>Inpatient Interface</a:t>
            </a:r>
          </a:p>
          <a:p>
            <a:pPr lvl="2"/>
            <a:r>
              <a:rPr lang="en-US" sz="2400" dirty="0">
                <a:solidFill>
                  <a:schemeClr val="tx2"/>
                </a:solidFill>
              </a:rPr>
              <a:t>Inbound</a:t>
            </a:r>
          </a:p>
          <a:p>
            <a:pPr lvl="3"/>
            <a:r>
              <a:rPr lang="en-US" sz="2400" dirty="0">
                <a:solidFill>
                  <a:schemeClr val="tx2"/>
                </a:solidFill>
              </a:rPr>
              <a:t>DRG</a:t>
            </a:r>
          </a:p>
        </p:txBody>
      </p:sp>
    </p:spTree>
    <p:extLst>
      <p:ext uri="{BB962C8B-B14F-4D97-AF65-F5344CB8AC3E}">
        <p14:creationId xmlns:p14="http://schemas.microsoft.com/office/powerpoint/2010/main" val="4194580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95</a:t>
            </a:fld>
            <a:endParaRPr lang="en-US" dirty="0">
              <a:solidFill>
                <a:prstClr val="black">
                  <a:tint val="75000"/>
                </a:prstClr>
              </a:solidFill>
            </a:endParaRPr>
          </a:p>
        </p:txBody>
      </p:sp>
      <p:sp>
        <p:nvSpPr>
          <p:cNvPr id="6" name="Title 1"/>
          <p:cNvSpPr>
            <a:spLocks noGrp="1"/>
          </p:cNvSpPr>
          <p:nvPr>
            <p:ph type="title"/>
          </p:nvPr>
        </p:nvSpPr>
        <p:spPr>
          <a:xfrm>
            <a:off x="1387367" y="9525"/>
            <a:ext cx="7488620" cy="914400"/>
          </a:xfrm>
        </p:spPr>
        <p:txBody>
          <a:bodyPr>
            <a:normAutofit/>
          </a:bodyPr>
          <a:lstStyle/>
          <a:p>
            <a:r>
              <a:rPr lang="en-US" dirty="0" smtClean="0"/>
              <a:t>ABACUS Extract</a:t>
            </a:r>
            <a:endParaRPr lang="en-US" sz="2000" dirty="0"/>
          </a:p>
        </p:txBody>
      </p:sp>
      <p:sp>
        <p:nvSpPr>
          <p:cNvPr id="8" name="Content Placeholder 2"/>
          <p:cNvSpPr>
            <a:spLocks noGrp="1"/>
          </p:cNvSpPr>
          <p:nvPr>
            <p:ph idx="1"/>
          </p:nvPr>
        </p:nvSpPr>
        <p:spPr>
          <a:xfrm>
            <a:off x="488729" y="1222375"/>
            <a:ext cx="8403025" cy="5146894"/>
          </a:xfrm>
        </p:spPr>
        <p:txBody>
          <a:bodyPr/>
          <a:lstStyle/>
          <a:p>
            <a:pPr lvl="1"/>
            <a:r>
              <a:rPr lang="en-US" dirty="0">
                <a:solidFill>
                  <a:schemeClr val="tx2"/>
                </a:solidFill>
              </a:rPr>
              <a:t>Un-coded Extract files</a:t>
            </a:r>
          </a:p>
          <a:p>
            <a:pPr lvl="2"/>
            <a:r>
              <a:rPr lang="en-US" sz="2400" dirty="0">
                <a:solidFill>
                  <a:schemeClr val="tx2"/>
                </a:solidFill>
              </a:rPr>
              <a:t>Script captures all person, encounter, and charge data for the day before</a:t>
            </a:r>
          </a:p>
          <a:p>
            <a:pPr lvl="3"/>
            <a:r>
              <a:rPr lang="en-US" sz="2400" dirty="0">
                <a:solidFill>
                  <a:schemeClr val="tx2"/>
                </a:solidFill>
              </a:rPr>
              <a:t>Charge Header</a:t>
            </a:r>
          </a:p>
          <a:p>
            <a:pPr lvl="3"/>
            <a:r>
              <a:rPr lang="en-US" sz="2400" dirty="0">
                <a:solidFill>
                  <a:schemeClr val="tx2"/>
                </a:solidFill>
              </a:rPr>
              <a:t>Charge Detail</a:t>
            </a:r>
          </a:p>
          <a:p>
            <a:pPr lvl="3"/>
            <a:r>
              <a:rPr lang="en-US" sz="2400" dirty="0">
                <a:solidFill>
                  <a:schemeClr val="tx2"/>
                </a:solidFill>
              </a:rPr>
              <a:t>Person</a:t>
            </a:r>
          </a:p>
          <a:p>
            <a:pPr lvl="3"/>
            <a:r>
              <a:rPr lang="en-US" sz="2400" dirty="0">
                <a:solidFill>
                  <a:schemeClr val="tx2"/>
                </a:solidFill>
              </a:rPr>
              <a:t>OHI</a:t>
            </a:r>
          </a:p>
          <a:p>
            <a:pPr lvl="1"/>
            <a:r>
              <a:rPr lang="en-US" dirty="0">
                <a:solidFill>
                  <a:schemeClr val="tx2"/>
                </a:solidFill>
              </a:rPr>
              <a:t>Final coded Extract files</a:t>
            </a:r>
          </a:p>
          <a:p>
            <a:pPr lvl="2"/>
            <a:r>
              <a:rPr lang="en-US" sz="2400" dirty="0">
                <a:solidFill>
                  <a:schemeClr val="tx2"/>
                </a:solidFill>
              </a:rPr>
              <a:t>Script captures all person, encounter, and charge data with coding complete flag</a:t>
            </a:r>
          </a:p>
        </p:txBody>
      </p:sp>
    </p:spTree>
    <p:extLst>
      <p:ext uri="{BB962C8B-B14F-4D97-AF65-F5344CB8AC3E}">
        <p14:creationId xmlns:p14="http://schemas.microsoft.com/office/powerpoint/2010/main" val="1081572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96</a:t>
            </a:fld>
            <a:endParaRPr lang="en-US" dirty="0">
              <a:solidFill>
                <a:prstClr val="black">
                  <a:tint val="75000"/>
                </a:prstClr>
              </a:solidFill>
            </a:endParaRPr>
          </a:p>
        </p:txBody>
      </p:sp>
      <p:sp>
        <p:nvSpPr>
          <p:cNvPr id="6" name="Title 1"/>
          <p:cNvSpPr>
            <a:spLocks noGrp="1"/>
          </p:cNvSpPr>
          <p:nvPr>
            <p:ph type="title"/>
          </p:nvPr>
        </p:nvSpPr>
        <p:spPr>
          <a:xfrm>
            <a:off x="1387367" y="9525"/>
            <a:ext cx="7488620" cy="914400"/>
          </a:xfrm>
        </p:spPr>
        <p:txBody>
          <a:bodyPr>
            <a:normAutofit/>
          </a:bodyPr>
          <a:lstStyle/>
          <a:p>
            <a:r>
              <a:rPr lang="en-US" dirty="0" smtClean="0"/>
              <a:t>ABACUS Extract - Details</a:t>
            </a:r>
            <a:endParaRPr lang="en-US" sz="2000" dirty="0"/>
          </a:p>
        </p:txBody>
      </p:sp>
      <p:pic>
        <p:nvPicPr>
          <p:cNvPr id="8" name="Content Placeholder 8"/>
          <p:cNvPicPr>
            <a:picLocks noGrp="1" noChangeAspect="1"/>
          </p:cNvPicPr>
          <p:nvPr>
            <p:ph idx="1"/>
          </p:nvPr>
        </p:nvPicPr>
        <p:blipFill>
          <a:blip r:embed="rId2"/>
          <a:stretch>
            <a:fillRect/>
          </a:stretch>
        </p:blipFill>
        <p:spPr>
          <a:xfrm>
            <a:off x="533400" y="1295400"/>
            <a:ext cx="8176425" cy="1447800"/>
          </a:xfrm>
          <a:prstGeom prst="rect">
            <a:avLst/>
          </a:prstGeom>
        </p:spPr>
      </p:pic>
      <p:sp>
        <p:nvSpPr>
          <p:cNvPr id="9" name="TextBox 8"/>
          <p:cNvSpPr txBox="1"/>
          <p:nvPr/>
        </p:nvSpPr>
        <p:spPr>
          <a:xfrm>
            <a:off x="533400" y="3352800"/>
            <a:ext cx="7696200" cy="2804870"/>
          </a:xfrm>
          <a:prstGeom prst="rect">
            <a:avLst/>
          </a:prstGeom>
          <a:noFill/>
        </p:spPr>
        <p:txBody>
          <a:bodyPr wrap="square" rtlCol="0">
            <a:spAutoFit/>
          </a:bodyPr>
          <a:lstStyle/>
          <a:p>
            <a:pPr eaLnBrk="1" hangingPunct="1">
              <a:lnSpc>
                <a:spcPct val="95000"/>
              </a:lnSpc>
              <a:spcBef>
                <a:spcPts val="400"/>
              </a:spcBef>
              <a:buClr>
                <a:schemeClr val="bg2">
                  <a:lumMod val="10000"/>
                </a:schemeClr>
              </a:buClr>
              <a:buSzPct val="100000"/>
              <a:buFont typeface="Arial" panose="020B0604020202020204" pitchFamily="34" charset="0"/>
            </a:pPr>
            <a:r>
              <a:rPr lang="en-US" sz="2400" dirty="0">
                <a:solidFill>
                  <a:schemeClr val="tx2"/>
                </a:solidFill>
                <a:latin typeface="+mn-lt"/>
              </a:rPr>
              <a:t>ABACUS Extract:</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Has 23,202 lines of code</a:t>
            </a:r>
          </a:p>
          <a:p>
            <a:pPr marL="890588" lvl="1"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9,026 lines just for Charge and Patient extraction</a:t>
            </a:r>
          </a:p>
          <a:p>
            <a:pPr marL="890588" lvl="1"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6,240 lines specific to Other Health Insurance extraction</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Leverages 13 clinical &amp; system events to compile data </a:t>
            </a:r>
          </a:p>
          <a:p>
            <a:pPr marL="342900" indent="-342900" eaLnBrk="1" hangingPunct="1">
              <a:lnSpc>
                <a:spcPct val="95000"/>
              </a:lnSpc>
              <a:spcBef>
                <a:spcPts val="400"/>
              </a:spcBef>
              <a:buClr>
                <a:schemeClr val="bg2">
                  <a:lumMod val="10000"/>
                </a:schemeClr>
              </a:buClr>
              <a:buSzPct val="100000"/>
              <a:buFont typeface="Arial" panose="020B0604020202020204" pitchFamily="34" charset="0"/>
              <a:buChar char="•"/>
            </a:pPr>
            <a:r>
              <a:rPr lang="en-US" sz="2400" dirty="0">
                <a:solidFill>
                  <a:schemeClr val="tx2"/>
                </a:solidFill>
                <a:latin typeface="+mn-lt"/>
              </a:rPr>
              <a:t>Touches over 108 different data tables</a:t>
            </a:r>
          </a:p>
        </p:txBody>
      </p:sp>
    </p:spTree>
    <p:extLst>
      <p:ext uri="{BB962C8B-B14F-4D97-AF65-F5344CB8AC3E}">
        <p14:creationId xmlns:p14="http://schemas.microsoft.com/office/powerpoint/2010/main" val="25071106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982B3FC-1CAF-4292-AF53-DD37E7130B9E}" type="slidenum">
              <a:rPr lang="en-US" smtClean="0">
                <a:solidFill>
                  <a:prstClr val="black">
                    <a:tint val="75000"/>
                  </a:prstClr>
                </a:solidFill>
              </a:rPr>
              <a:pPr/>
              <a:t>97</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837" y="2000250"/>
            <a:ext cx="2600325" cy="2857500"/>
          </a:xfrm>
          <a:prstGeom prst="rect">
            <a:avLst/>
          </a:prstGeom>
        </p:spPr>
      </p:pic>
    </p:spTree>
    <p:extLst>
      <p:ext uri="{BB962C8B-B14F-4D97-AF65-F5344CB8AC3E}">
        <p14:creationId xmlns:p14="http://schemas.microsoft.com/office/powerpoint/2010/main" val="232233479"/>
      </p:ext>
    </p:extLst>
  </p:cSld>
  <p:clrMapOvr>
    <a:masterClrMapping/>
  </p:clrMapOvr>
</p:sld>
</file>

<file path=ppt/theme/theme1.xml><?xml version="1.0" encoding="utf-8"?>
<a:theme xmlns:a="http://schemas.openxmlformats.org/drawingml/2006/main" name="1_Custom Design">
  <a:themeElements>
    <a:clrScheme name="DHA">
      <a:dk1>
        <a:srgbClr val="990000"/>
      </a:dk1>
      <a:lt1>
        <a:sysClr val="window" lastClr="FFFFFF"/>
      </a:lt1>
      <a:dk2>
        <a:srgbClr val="002060"/>
      </a:dk2>
      <a:lt2>
        <a:srgbClr val="DBE5F1"/>
      </a:lt2>
      <a:accent1>
        <a:srgbClr val="990000"/>
      </a:accent1>
      <a:accent2>
        <a:srgbClr val="DECBCB"/>
      </a:accent2>
      <a:accent3>
        <a:srgbClr val="002060"/>
      </a:accent3>
      <a:accent4>
        <a:srgbClr val="DBE5F1"/>
      </a:accent4>
      <a:accent5>
        <a:srgbClr val="7F7F7F"/>
      </a:accent5>
      <a:accent6>
        <a:srgbClr val="F2F2F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PEO DHMS 8 Nov update">
  <a:themeElements>
    <a:clrScheme name="DHMS">
      <a:dk1>
        <a:sysClr val="windowText" lastClr="000000"/>
      </a:dk1>
      <a:lt1>
        <a:sysClr val="window" lastClr="FFFFFF"/>
      </a:lt1>
      <a:dk2>
        <a:srgbClr val="003876"/>
      </a:dk2>
      <a:lt2>
        <a:srgbClr val="EEECE1"/>
      </a:lt2>
      <a:accent1>
        <a:srgbClr val="3198D7"/>
      </a:accent1>
      <a:accent2>
        <a:srgbClr val="C0504D"/>
      </a:accent2>
      <a:accent3>
        <a:srgbClr val="9EB558"/>
      </a:accent3>
      <a:accent4>
        <a:srgbClr val="8064A2"/>
      </a:accent4>
      <a:accent5>
        <a:srgbClr val="007DA4"/>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solidFill>
              <a:schemeClr val="tx2"/>
            </a:solidFill>
          </a:defRPr>
        </a:defPPr>
      </a:lstStyle>
    </a:txDef>
  </a:objectDefaults>
  <a:extraClrSchemeLst/>
</a:theme>
</file>

<file path=ppt/theme/theme3.xml><?xml version="1.0" encoding="utf-8"?>
<a:theme xmlns:a="http://schemas.openxmlformats.org/drawingml/2006/main" name="2_Custom Design">
  <a:themeElements>
    <a:clrScheme name="DHA">
      <a:dk1>
        <a:srgbClr val="990000"/>
      </a:dk1>
      <a:lt1>
        <a:sysClr val="window" lastClr="FFFFFF"/>
      </a:lt1>
      <a:dk2>
        <a:srgbClr val="002060"/>
      </a:dk2>
      <a:lt2>
        <a:srgbClr val="DBE5F1"/>
      </a:lt2>
      <a:accent1>
        <a:srgbClr val="990000"/>
      </a:accent1>
      <a:accent2>
        <a:srgbClr val="DECBCB"/>
      </a:accent2>
      <a:accent3>
        <a:srgbClr val="002060"/>
      </a:accent3>
      <a:accent4>
        <a:srgbClr val="DBE5F1"/>
      </a:accent4>
      <a:accent5>
        <a:srgbClr val="7F7F7F"/>
      </a:accent5>
      <a:accent6>
        <a:srgbClr val="F2F2F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13069</TotalTime>
  <Words>6108</Words>
  <Application>Microsoft Office PowerPoint</Application>
  <PresentationFormat>On-screen Show (4:3)</PresentationFormat>
  <Paragraphs>1071</Paragraphs>
  <Slides>97</Slides>
  <Notes>32</Notes>
  <HiddenSlides>0</HiddenSlides>
  <MMClips>0</MMClips>
  <ScaleCrop>false</ScaleCrop>
  <HeadingPairs>
    <vt:vector size="4" baseType="variant">
      <vt:variant>
        <vt:lpstr>Theme</vt:lpstr>
      </vt:variant>
      <vt:variant>
        <vt:i4>3</vt:i4>
      </vt:variant>
      <vt:variant>
        <vt:lpstr>Slide Titles</vt:lpstr>
      </vt:variant>
      <vt:variant>
        <vt:i4>97</vt:i4>
      </vt:variant>
    </vt:vector>
  </HeadingPairs>
  <TitlesOfParts>
    <vt:vector size="100" baseType="lpstr">
      <vt:lpstr>1_Custom Design</vt:lpstr>
      <vt:lpstr>8_PEO DHMS 8 Nov update</vt:lpstr>
      <vt:lpstr>2_Custom Design</vt:lpstr>
      <vt:lpstr>PowerPoint Presentation</vt:lpstr>
      <vt:lpstr>BLUF</vt:lpstr>
      <vt:lpstr>Overview</vt:lpstr>
      <vt:lpstr>Analytics Big Picture</vt:lpstr>
      <vt:lpstr>Learning Health System</vt:lpstr>
      <vt:lpstr>Learning Health System</vt:lpstr>
      <vt:lpstr>Learning Health System</vt:lpstr>
      <vt:lpstr>Operational Analytics:  Going from Strategic Goal to Operational Target</vt:lpstr>
      <vt:lpstr>Operational Analytics:  Going from Strategic Goal to Operational Target</vt:lpstr>
      <vt:lpstr>Readmissions Example</vt:lpstr>
      <vt:lpstr>The Platform Framework</vt:lpstr>
      <vt:lpstr>What is an Information Portal?</vt:lpstr>
      <vt:lpstr>Information Portal</vt:lpstr>
      <vt:lpstr>Gallery</vt:lpstr>
      <vt:lpstr>Collections</vt:lpstr>
      <vt:lpstr>What is an Analytic Workbench?</vt:lpstr>
      <vt:lpstr>Current Analytic Workbench</vt:lpstr>
      <vt:lpstr>Data Science Laboratory</vt:lpstr>
      <vt:lpstr>Data Science Laboratory</vt:lpstr>
      <vt:lpstr>Data Science Laboratory</vt:lpstr>
      <vt:lpstr>Next Steps</vt:lpstr>
      <vt:lpstr>PowerPoint Presentation</vt:lpstr>
      <vt:lpstr>PowerPoint Presentation</vt:lpstr>
      <vt:lpstr>Overview </vt:lpstr>
      <vt:lpstr>Has this happened to you?</vt:lpstr>
      <vt:lpstr>BLUF </vt:lpstr>
      <vt:lpstr>Data Quality?  Approved Characteristics</vt:lpstr>
      <vt:lpstr> Data Quality in the Data “Lifecycle”</vt:lpstr>
      <vt:lpstr>Data Quality &amp; Reference Data Management</vt:lpstr>
      <vt:lpstr>MHS Workgroups Addressing Data Quality</vt:lpstr>
      <vt:lpstr>Example 1 Data Quality Management Control Program </vt:lpstr>
      <vt:lpstr>Data Quality Management Control Program – DHA Summary</vt:lpstr>
      <vt:lpstr>FY16 DQ Metrics Observations – Current</vt:lpstr>
      <vt:lpstr> Ex 2 Reference Code and  Table Synchronization WG</vt:lpstr>
      <vt:lpstr>Reference Code and Table Synchronization Work Group</vt:lpstr>
      <vt:lpstr>RCTSWG – Expand  to include MHS GENESIS Synchronization  </vt:lpstr>
      <vt:lpstr>PowerPoint Presentation</vt:lpstr>
      <vt:lpstr>Reference Code and Data Synchronization Co-existence</vt:lpstr>
      <vt:lpstr>Data WSC – Data Quality Common Operating Picture Item  #188</vt:lpstr>
      <vt:lpstr>Challenges</vt:lpstr>
      <vt:lpstr>Next Steps</vt:lpstr>
      <vt:lpstr>MHS Data Quality Is A Partnership Process</vt:lpstr>
      <vt:lpstr>Summary  </vt:lpstr>
      <vt:lpstr>Questions?  </vt:lpstr>
      <vt:lpstr>PowerPoint Presentation</vt:lpstr>
      <vt:lpstr>Acronyms</vt:lpstr>
      <vt:lpstr>PowerPoint Presentation</vt:lpstr>
      <vt:lpstr>DHMSM Reporting Overview Standard/Gap Reports</vt:lpstr>
      <vt:lpstr>Reporting Capabilities Carl Ohrberg (Cerner)</vt:lpstr>
      <vt:lpstr>Objectives</vt:lpstr>
      <vt:lpstr>Reporting Solutions</vt:lpstr>
      <vt:lpstr>Solutions - Standard Reports</vt:lpstr>
      <vt:lpstr>PowerPoint Presentation</vt:lpstr>
      <vt:lpstr>Operational Reporting</vt:lpstr>
      <vt:lpstr>Operational Reporting is…</vt:lpstr>
      <vt:lpstr>PowerPoint Presentation</vt:lpstr>
      <vt:lpstr>       Enhancing Operational Reporting</vt:lpstr>
      <vt:lpstr>        Clinical Operational Reporting</vt:lpstr>
      <vt:lpstr>PowerPoint Presentation</vt:lpstr>
      <vt:lpstr>MHS GENESIS Reporting</vt:lpstr>
      <vt:lpstr>IOC Reports by Type</vt:lpstr>
      <vt:lpstr>Reporting portal | run report</vt:lpstr>
      <vt:lpstr>Reporting portal | run report</vt:lpstr>
      <vt:lpstr>Reporting portal | run report</vt:lpstr>
      <vt:lpstr>Current Discharge List</vt:lpstr>
      <vt:lpstr>Discharge Log</vt:lpstr>
      <vt:lpstr>Transfer Log</vt:lpstr>
      <vt:lpstr>PowerPoint Presentation</vt:lpstr>
      <vt:lpstr>JLV (Joint Legacy Viewer) in PowerChart</vt:lpstr>
      <vt:lpstr>MHS GENESIS External Data Flow</vt:lpstr>
      <vt:lpstr>Direct Messaging secure messaging for provider-to-provider email and document sharing </vt:lpstr>
      <vt:lpstr>Direct Message - Manual</vt:lpstr>
      <vt:lpstr>Direct Messaging - Automated</vt:lpstr>
      <vt:lpstr>Clinical Data Reconciliation</vt:lpstr>
      <vt:lpstr>Clinical Data Reconciliation</vt:lpstr>
      <vt:lpstr>Clinical Data Reconciliation (cont’d)</vt:lpstr>
      <vt:lpstr>Clinical Data Reconciliation (cont’d)</vt:lpstr>
      <vt:lpstr>Clinical Data Reconciliation (cont’d)</vt:lpstr>
      <vt:lpstr>Clinical Data Reconciliation (cont’d)</vt:lpstr>
      <vt:lpstr>Clinical Data Reconciliation (cont’d)</vt:lpstr>
      <vt:lpstr>Clinical Data Reconciliation (cont’d)</vt:lpstr>
      <vt:lpstr>Problem List</vt:lpstr>
      <vt:lpstr>Reconcile in Workflows</vt:lpstr>
      <vt:lpstr>PowerPoint Presentation</vt:lpstr>
      <vt:lpstr>PowerPoint Presentation</vt:lpstr>
      <vt:lpstr>What is Business Data</vt:lpstr>
      <vt:lpstr>How is Business Data Utilized in MHS GENESIS</vt:lpstr>
      <vt:lpstr>Build Data</vt:lpstr>
      <vt:lpstr>Build Data (cont’d)</vt:lpstr>
      <vt:lpstr>Build Data – bill_item_mod</vt:lpstr>
      <vt:lpstr>Charge Data – charge_mod</vt:lpstr>
      <vt:lpstr>Charge Data – charge_mod (cont’d)</vt:lpstr>
      <vt:lpstr>Charge Data – charge_mod (cont’d)</vt:lpstr>
      <vt:lpstr>CCE Interface</vt:lpstr>
      <vt:lpstr>ABACUS Extract</vt:lpstr>
      <vt:lpstr>ABACUS Extract - Details</vt:lpstr>
      <vt:lpstr>PowerPoint Presentation</vt:lpstr>
    </vt:vector>
  </TitlesOfParts>
  <Company>Department of Defense - Health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Morse, John, CIV, OASD(HA)/TMA</dc:creator>
  <cp:lastModifiedBy>Jackson, Tia, CTR, DHA</cp:lastModifiedBy>
  <cp:revision>329</cp:revision>
  <dcterms:created xsi:type="dcterms:W3CDTF">2013-11-13T13:29:37Z</dcterms:created>
  <dcterms:modified xsi:type="dcterms:W3CDTF">2017-06-14T17:45:51Z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