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95" r:id="rId1"/>
    <p:sldMasterId id="2147493980" r:id="rId2"/>
    <p:sldMasterId id="2147493991" r:id="rId3"/>
  </p:sldMasterIdLst>
  <p:notesMasterIdLst>
    <p:notesMasterId r:id="rId66"/>
  </p:notesMasterIdLst>
  <p:handoutMasterIdLst>
    <p:handoutMasterId r:id="rId67"/>
  </p:handoutMasterIdLst>
  <p:sldIdLst>
    <p:sldId id="657" r:id="rId4"/>
    <p:sldId id="810" r:id="rId5"/>
    <p:sldId id="848" r:id="rId6"/>
    <p:sldId id="827" r:id="rId7"/>
    <p:sldId id="828" r:id="rId8"/>
    <p:sldId id="829" r:id="rId9"/>
    <p:sldId id="830" r:id="rId10"/>
    <p:sldId id="831" r:id="rId11"/>
    <p:sldId id="832" r:id="rId12"/>
    <p:sldId id="833" r:id="rId13"/>
    <p:sldId id="834" r:id="rId14"/>
    <p:sldId id="835" r:id="rId15"/>
    <p:sldId id="836" r:id="rId16"/>
    <p:sldId id="837" r:id="rId17"/>
    <p:sldId id="838" r:id="rId18"/>
    <p:sldId id="839" r:id="rId19"/>
    <p:sldId id="840" r:id="rId20"/>
    <p:sldId id="841" r:id="rId21"/>
    <p:sldId id="842" r:id="rId22"/>
    <p:sldId id="843" r:id="rId23"/>
    <p:sldId id="844" r:id="rId24"/>
    <p:sldId id="845" r:id="rId25"/>
    <p:sldId id="846" r:id="rId26"/>
    <p:sldId id="847" r:id="rId27"/>
    <p:sldId id="795" r:id="rId28"/>
    <p:sldId id="647" r:id="rId29"/>
    <p:sldId id="648" r:id="rId30"/>
    <p:sldId id="650" r:id="rId31"/>
    <p:sldId id="658" r:id="rId32"/>
    <p:sldId id="664" r:id="rId33"/>
    <p:sldId id="659" r:id="rId34"/>
    <p:sldId id="660" r:id="rId35"/>
    <p:sldId id="661" r:id="rId36"/>
    <p:sldId id="665" r:id="rId37"/>
    <p:sldId id="691" r:id="rId38"/>
    <p:sldId id="666" r:id="rId39"/>
    <p:sldId id="667" r:id="rId40"/>
    <p:sldId id="668" r:id="rId41"/>
    <p:sldId id="669" r:id="rId42"/>
    <p:sldId id="670" r:id="rId43"/>
    <p:sldId id="671" r:id="rId44"/>
    <p:sldId id="672" r:id="rId45"/>
    <p:sldId id="673" r:id="rId46"/>
    <p:sldId id="674" r:id="rId47"/>
    <p:sldId id="675" r:id="rId48"/>
    <p:sldId id="676" r:id="rId49"/>
    <p:sldId id="677" r:id="rId50"/>
    <p:sldId id="678" r:id="rId51"/>
    <p:sldId id="679" r:id="rId52"/>
    <p:sldId id="692" r:id="rId53"/>
    <p:sldId id="680" r:id="rId54"/>
    <p:sldId id="693" r:id="rId55"/>
    <p:sldId id="681" r:id="rId56"/>
    <p:sldId id="694" r:id="rId57"/>
    <p:sldId id="682" r:id="rId58"/>
    <p:sldId id="683" r:id="rId59"/>
    <p:sldId id="695" r:id="rId60"/>
    <p:sldId id="684" r:id="rId61"/>
    <p:sldId id="685" r:id="rId62"/>
    <p:sldId id="686" r:id="rId63"/>
    <p:sldId id="687" r:id="rId64"/>
    <p:sldId id="662" r:id="rId6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97051" autoAdjust="0"/>
  </p:normalViewPr>
  <p:slideViewPr>
    <p:cSldViewPr>
      <p:cViewPr>
        <p:scale>
          <a:sx n="60" d="100"/>
          <a:sy n="60" d="100"/>
        </p:scale>
        <p:origin x="-1376" y="-152"/>
      </p:cViewPr>
      <p:guideLst>
        <p:guide orient="horz" pos="1152"/>
        <p:guide pos="43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9BE0A6-E5E7-4410-A2D1-F8ED5EBEE2E3}" type="doc">
      <dgm:prSet loTypeId="urn:microsoft.com/office/officeart/2005/8/layout/gear1" loCatId="relationship" qsTypeId="urn:microsoft.com/office/officeart/2005/8/quickstyle/simple5" qsCatId="simple" csTypeId="urn:microsoft.com/office/officeart/2005/8/colors/colorful2" csCatId="colorful" phldr="1"/>
      <dgm:spPr/>
    </dgm:pt>
    <dgm:pt modelId="{2F280BE6-9A2D-42B9-939D-A992DF937472}">
      <dgm:prSet phldrT="[Text]" custT="1"/>
      <dgm:spPr/>
      <dgm:t>
        <a:bodyPr/>
        <a:lstStyle/>
        <a:p>
          <a:r>
            <a:rPr lang="en-US" sz="4400" dirty="0" smtClean="0"/>
            <a:t>PRTT</a:t>
          </a:r>
          <a:endParaRPr lang="en-US" sz="4400" dirty="0"/>
        </a:p>
      </dgm:t>
    </dgm:pt>
    <dgm:pt modelId="{F40FDD01-1D9E-477E-83D4-62F92CCBF27C}" type="parTrans" cxnId="{E96FF799-A57E-4D8E-9030-65F73738A203}">
      <dgm:prSet/>
      <dgm:spPr/>
      <dgm:t>
        <a:bodyPr/>
        <a:lstStyle/>
        <a:p>
          <a:endParaRPr lang="en-US"/>
        </a:p>
      </dgm:t>
    </dgm:pt>
    <dgm:pt modelId="{6998B2A3-0CF2-4579-B886-B5C25C142D78}" type="sibTrans" cxnId="{E96FF799-A57E-4D8E-9030-65F73738A203}">
      <dgm:prSet/>
      <dgm:spPr/>
      <dgm:t>
        <a:bodyPr/>
        <a:lstStyle/>
        <a:p>
          <a:endParaRPr lang="en-US"/>
        </a:p>
      </dgm:t>
    </dgm:pt>
    <dgm:pt modelId="{9A53C284-F14C-452C-939D-82129455D5CF}">
      <dgm:prSet phldrT="[Text]" custT="1"/>
      <dgm:spPr/>
      <dgm:t>
        <a:bodyPr/>
        <a:lstStyle/>
        <a:p>
          <a:r>
            <a:rPr lang="en-US" sz="2000" dirty="0" smtClean="0"/>
            <a:t>ZBR-ES</a:t>
          </a:r>
          <a:endParaRPr lang="en-US" sz="2000" dirty="0"/>
        </a:p>
      </dgm:t>
    </dgm:pt>
    <dgm:pt modelId="{564198C0-0B93-46D4-B645-7E557CFA2EA6}" type="parTrans" cxnId="{6C2CDE44-426D-476A-868A-3980B68FACE4}">
      <dgm:prSet/>
      <dgm:spPr/>
      <dgm:t>
        <a:bodyPr/>
        <a:lstStyle/>
        <a:p>
          <a:endParaRPr lang="en-US"/>
        </a:p>
      </dgm:t>
    </dgm:pt>
    <dgm:pt modelId="{5F75D01A-3658-42A6-8E4A-E95B23CDE24C}" type="sibTrans" cxnId="{6C2CDE44-426D-476A-868A-3980B68FACE4}">
      <dgm:prSet/>
      <dgm:spPr/>
      <dgm:t>
        <a:bodyPr/>
        <a:lstStyle/>
        <a:p>
          <a:endParaRPr lang="en-US"/>
        </a:p>
      </dgm:t>
    </dgm:pt>
    <dgm:pt modelId="{5AD5FFDF-FE4E-4185-AB43-6078FD7D499E}">
      <dgm:prSet phldrT="[Text]" custT="1"/>
      <dgm:spPr/>
      <dgm:t>
        <a:bodyPr/>
        <a:lstStyle/>
        <a:p>
          <a:r>
            <a:rPr lang="en-US" sz="3600" dirty="0" smtClean="0"/>
            <a:t>EDC</a:t>
          </a:r>
          <a:endParaRPr lang="en-US" sz="3600" dirty="0"/>
        </a:p>
      </dgm:t>
    </dgm:pt>
    <dgm:pt modelId="{B7B927E8-9DDB-49CC-B0A8-7840C767449A}" type="parTrans" cxnId="{56879D48-5AD8-452E-A75C-A840F54D0527}">
      <dgm:prSet/>
      <dgm:spPr/>
      <dgm:t>
        <a:bodyPr/>
        <a:lstStyle/>
        <a:p>
          <a:endParaRPr lang="en-US"/>
        </a:p>
      </dgm:t>
    </dgm:pt>
    <dgm:pt modelId="{7925EDFE-6408-4CA6-A52B-6A60194CF851}" type="sibTrans" cxnId="{56879D48-5AD8-452E-A75C-A840F54D0527}">
      <dgm:prSet/>
      <dgm:spPr/>
      <dgm:t>
        <a:bodyPr/>
        <a:lstStyle/>
        <a:p>
          <a:endParaRPr lang="en-US"/>
        </a:p>
      </dgm:t>
    </dgm:pt>
    <dgm:pt modelId="{EE4D2C5E-F8ED-4DBA-BA85-4DB566AA6B8F}" type="pres">
      <dgm:prSet presAssocID="{4C9BE0A6-E5E7-4410-A2D1-F8ED5EBEE2E3}" presName="composite" presStyleCnt="0">
        <dgm:presLayoutVars>
          <dgm:chMax val="3"/>
          <dgm:animLvl val="lvl"/>
          <dgm:resizeHandles val="exact"/>
        </dgm:presLayoutVars>
      </dgm:prSet>
      <dgm:spPr/>
    </dgm:pt>
    <dgm:pt modelId="{62465D37-CB70-4D99-9F5A-DA2F7FBFB293}" type="pres">
      <dgm:prSet presAssocID="{2F280BE6-9A2D-42B9-939D-A992DF937472}" presName="gear1" presStyleLbl="node1" presStyleIdx="0" presStyleCnt="3">
        <dgm:presLayoutVars>
          <dgm:chMax val="1"/>
          <dgm:bulletEnabled val="1"/>
        </dgm:presLayoutVars>
      </dgm:prSet>
      <dgm:spPr/>
      <dgm:t>
        <a:bodyPr/>
        <a:lstStyle/>
        <a:p>
          <a:endParaRPr lang="en-US"/>
        </a:p>
      </dgm:t>
    </dgm:pt>
    <dgm:pt modelId="{D4CAFAB7-51C4-4EE2-8C77-286D43A69F53}" type="pres">
      <dgm:prSet presAssocID="{2F280BE6-9A2D-42B9-939D-A992DF937472}" presName="gear1srcNode" presStyleLbl="node1" presStyleIdx="0" presStyleCnt="3"/>
      <dgm:spPr/>
      <dgm:t>
        <a:bodyPr/>
        <a:lstStyle/>
        <a:p>
          <a:endParaRPr lang="en-US"/>
        </a:p>
      </dgm:t>
    </dgm:pt>
    <dgm:pt modelId="{5BB57FE7-5141-44B5-9D6E-263362955C65}" type="pres">
      <dgm:prSet presAssocID="{2F280BE6-9A2D-42B9-939D-A992DF937472}" presName="gear1dstNode" presStyleLbl="node1" presStyleIdx="0" presStyleCnt="3"/>
      <dgm:spPr/>
      <dgm:t>
        <a:bodyPr/>
        <a:lstStyle/>
        <a:p>
          <a:endParaRPr lang="en-US"/>
        </a:p>
      </dgm:t>
    </dgm:pt>
    <dgm:pt modelId="{8683CA66-86F0-4A33-9901-7259C011BC5E}" type="pres">
      <dgm:prSet presAssocID="{9A53C284-F14C-452C-939D-82129455D5CF}" presName="gear2" presStyleLbl="node1" presStyleIdx="1" presStyleCnt="3">
        <dgm:presLayoutVars>
          <dgm:chMax val="1"/>
          <dgm:bulletEnabled val="1"/>
        </dgm:presLayoutVars>
      </dgm:prSet>
      <dgm:spPr/>
      <dgm:t>
        <a:bodyPr/>
        <a:lstStyle/>
        <a:p>
          <a:endParaRPr lang="en-US"/>
        </a:p>
      </dgm:t>
    </dgm:pt>
    <dgm:pt modelId="{D2277A3B-AA3F-4215-8757-4D38AC7DC7CA}" type="pres">
      <dgm:prSet presAssocID="{9A53C284-F14C-452C-939D-82129455D5CF}" presName="gear2srcNode" presStyleLbl="node1" presStyleIdx="1" presStyleCnt="3"/>
      <dgm:spPr/>
      <dgm:t>
        <a:bodyPr/>
        <a:lstStyle/>
        <a:p>
          <a:endParaRPr lang="en-US"/>
        </a:p>
      </dgm:t>
    </dgm:pt>
    <dgm:pt modelId="{1BD4D06B-C17A-45D6-8D25-32E80012D594}" type="pres">
      <dgm:prSet presAssocID="{9A53C284-F14C-452C-939D-82129455D5CF}" presName="gear2dstNode" presStyleLbl="node1" presStyleIdx="1" presStyleCnt="3"/>
      <dgm:spPr/>
      <dgm:t>
        <a:bodyPr/>
        <a:lstStyle/>
        <a:p>
          <a:endParaRPr lang="en-US"/>
        </a:p>
      </dgm:t>
    </dgm:pt>
    <dgm:pt modelId="{27A4BFFA-A1C3-4337-B03E-C127BFFC8E29}" type="pres">
      <dgm:prSet presAssocID="{5AD5FFDF-FE4E-4185-AB43-6078FD7D499E}" presName="gear3" presStyleLbl="node1" presStyleIdx="2" presStyleCnt="3"/>
      <dgm:spPr/>
      <dgm:t>
        <a:bodyPr/>
        <a:lstStyle/>
        <a:p>
          <a:endParaRPr lang="en-US"/>
        </a:p>
      </dgm:t>
    </dgm:pt>
    <dgm:pt modelId="{D02FF63E-48BE-4D00-BA4A-B5852A20E6F9}" type="pres">
      <dgm:prSet presAssocID="{5AD5FFDF-FE4E-4185-AB43-6078FD7D499E}" presName="gear3tx" presStyleLbl="node1" presStyleIdx="2" presStyleCnt="3">
        <dgm:presLayoutVars>
          <dgm:chMax val="1"/>
          <dgm:bulletEnabled val="1"/>
        </dgm:presLayoutVars>
      </dgm:prSet>
      <dgm:spPr/>
      <dgm:t>
        <a:bodyPr/>
        <a:lstStyle/>
        <a:p>
          <a:endParaRPr lang="en-US"/>
        </a:p>
      </dgm:t>
    </dgm:pt>
    <dgm:pt modelId="{222DCBA4-B227-4175-933D-FA0BDFC167A0}" type="pres">
      <dgm:prSet presAssocID="{5AD5FFDF-FE4E-4185-AB43-6078FD7D499E}" presName="gear3srcNode" presStyleLbl="node1" presStyleIdx="2" presStyleCnt="3"/>
      <dgm:spPr/>
      <dgm:t>
        <a:bodyPr/>
        <a:lstStyle/>
        <a:p>
          <a:endParaRPr lang="en-US"/>
        </a:p>
      </dgm:t>
    </dgm:pt>
    <dgm:pt modelId="{51FBB41F-672E-4FB8-848F-EAB81AABF35A}" type="pres">
      <dgm:prSet presAssocID="{5AD5FFDF-FE4E-4185-AB43-6078FD7D499E}" presName="gear3dstNode" presStyleLbl="node1" presStyleIdx="2" presStyleCnt="3"/>
      <dgm:spPr/>
      <dgm:t>
        <a:bodyPr/>
        <a:lstStyle/>
        <a:p>
          <a:endParaRPr lang="en-US"/>
        </a:p>
      </dgm:t>
    </dgm:pt>
    <dgm:pt modelId="{442430D1-7EA1-4A6E-8C23-061335293011}" type="pres">
      <dgm:prSet presAssocID="{6998B2A3-0CF2-4579-B886-B5C25C142D78}" presName="connector1" presStyleLbl="sibTrans2D1" presStyleIdx="0" presStyleCnt="3"/>
      <dgm:spPr/>
      <dgm:t>
        <a:bodyPr/>
        <a:lstStyle/>
        <a:p>
          <a:endParaRPr lang="en-US"/>
        </a:p>
      </dgm:t>
    </dgm:pt>
    <dgm:pt modelId="{E6BA5A62-B74E-43F9-AA7A-14234634B4AC}" type="pres">
      <dgm:prSet presAssocID="{5F75D01A-3658-42A6-8E4A-E95B23CDE24C}" presName="connector2" presStyleLbl="sibTrans2D1" presStyleIdx="1" presStyleCnt="3"/>
      <dgm:spPr/>
      <dgm:t>
        <a:bodyPr/>
        <a:lstStyle/>
        <a:p>
          <a:endParaRPr lang="en-US"/>
        </a:p>
      </dgm:t>
    </dgm:pt>
    <dgm:pt modelId="{8015CAA6-E0EE-409E-8C85-9E9F13D237DC}" type="pres">
      <dgm:prSet presAssocID="{7925EDFE-6408-4CA6-A52B-6A60194CF851}" presName="connector3" presStyleLbl="sibTrans2D1" presStyleIdx="2" presStyleCnt="3"/>
      <dgm:spPr/>
      <dgm:t>
        <a:bodyPr/>
        <a:lstStyle/>
        <a:p>
          <a:endParaRPr lang="en-US"/>
        </a:p>
      </dgm:t>
    </dgm:pt>
  </dgm:ptLst>
  <dgm:cxnLst>
    <dgm:cxn modelId="{D2D9CA72-5773-4629-88B7-1233077B9DAF}" type="presOf" srcId="{2F280BE6-9A2D-42B9-939D-A992DF937472}" destId="{D4CAFAB7-51C4-4EE2-8C77-286D43A69F53}" srcOrd="1" destOrd="0" presId="urn:microsoft.com/office/officeart/2005/8/layout/gear1"/>
    <dgm:cxn modelId="{BDA70862-E5DF-45C5-AE29-C5C89A091A6E}" type="presOf" srcId="{2F280BE6-9A2D-42B9-939D-A992DF937472}" destId="{5BB57FE7-5141-44B5-9D6E-263362955C65}" srcOrd="2" destOrd="0" presId="urn:microsoft.com/office/officeart/2005/8/layout/gear1"/>
    <dgm:cxn modelId="{12BF9928-7A51-4CBA-B9FC-40762026B842}" type="presOf" srcId="{5AD5FFDF-FE4E-4185-AB43-6078FD7D499E}" destId="{D02FF63E-48BE-4D00-BA4A-B5852A20E6F9}" srcOrd="1" destOrd="0" presId="urn:microsoft.com/office/officeart/2005/8/layout/gear1"/>
    <dgm:cxn modelId="{0D77B317-26FC-4D64-BE4F-7B5A1480F806}" type="presOf" srcId="{5AD5FFDF-FE4E-4185-AB43-6078FD7D499E}" destId="{222DCBA4-B227-4175-933D-FA0BDFC167A0}" srcOrd="2" destOrd="0" presId="urn:microsoft.com/office/officeart/2005/8/layout/gear1"/>
    <dgm:cxn modelId="{56879D48-5AD8-452E-A75C-A840F54D0527}" srcId="{4C9BE0A6-E5E7-4410-A2D1-F8ED5EBEE2E3}" destId="{5AD5FFDF-FE4E-4185-AB43-6078FD7D499E}" srcOrd="2" destOrd="0" parTransId="{B7B927E8-9DDB-49CC-B0A8-7840C767449A}" sibTransId="{7925EDFE-6408-4CA6-A52B-6A60194CF851}"/>
    <dgm:cxn modelId="{40FFB2D2-F8CA-4BFF-B8AA-520B3E878540}" type="presOf" srcId="{9A53C284-F14C-452C-939D-82129455D5CF}" destId="{8683CA66-86F0-4A33-9901-7259C011BC5E}" srcOrd="0" destOrd="0" presId="urn:microsoft.com/office/officeart/2005/8/layout/gear1"/>
    <dgm:cxn modelId="{728EBF23-61A9-4A91-9946-E85AD83C636F}" type="presOf" srcId="{6998B2A3-0CF2-4579-B886-B5C25C142D78}" destId="{442430D1-7EA1-4A6E-8C23-061335293011}" srcOrd="0" destOrd="0" presId="urn:microsoft.com/office/officeart/2005/8/layout/gear1"/>
    <dgm:cxn modelId="{782210C0-50FD-400D-BF02-56B29E07A79C}" type="presOf" srcId="{7925EDFE-6408-4CA6-A52B-6A60194CF851}" destId="{8015CAA6-E0EE-409E-8C85-9E9F13D237DC}" srcOrd="0" destOrd="0" presId="urn:microsoft.com/office/officeart/2005/8/layout/gear1"/>
    <dgm:cxn modelId="{6C2CDE44-426D-476A-868A-3980B68FACE4}" srcId="{4C9BE0A6-E5E7-4410-A2D1-F8ED5EBEE2E3}" destId="{9A53C284-F14C-452C-939D-82129455D5CF}" srcOrd="1" destOrd="0" parTransId="{564198C0-0B93-46D4-B645-7E557CFA2EA6}" sibTransId="{5F75D01A-3658-42A6-8E4A-E95B23CDE24C}"/>
    <dgm:cxn modelId="{1678C21D-2643-408F-93F2-E8C5F525A80E}" type="presOf" srcId="{5AD5FFDF-FE4E-4185-AB43-6078FD7D499E}" destId="{27A4BFFA-A1C3-4337-B03E-C127BFFC8E29}" srcOrd="0" destOrd="0" presId="urn:microsoft.com/office/officeart/2005/8/layout/gear1"/>
    <dgm:cxn modelId="{2448E86E-EEE9-4658-82F7-0AECC30BDB27}" type="presOf" srcId="{9A53C284-F14C-452C-939D-82129455D5CF}" destId="{1BD4D06B-C17A-45D6-8D25-32E80012D594}" srcOrd="2" destOrd="0" presId="urn:microsoft.com/office/officeart/2005/8/layout/gear1"/>
    <dgm:cxn modelId="{7EFD0E19-EDBA-4494-83D1-2C29D0A53C84}" type="presOf" srcId="{5AD5FFDF-FE4E-4185-AB43-6078FD7D499E}" destId="{51FBB41F-672E-4FB8-848F-EAB81AABF35A}" srcOrd="3" destOrd="0" presId="urn:microsoft.com/office/officeart/2005/8/layout/gear1"/>
    <dgm:cxn modelId="{6ECEB4EA-C56A-4955-A478-6332BC8E4517}" type="presOf" srcId="{4C9BE0A6-E5E7-4410-A2D1-F8ED5EBEE2E3}" destId="{EE4D2C5E-F8ED-4DBA-BA85-4DB566AA6B8F}" srcOrd="0" destOrd="0" presId="urn:microsoft.com/office/officeart/2005/8/layout/gear1"/>
    <dgm:cxn modelId="{AF994F48-5891-4B5E-B53B-47E59759251F}" type="presOf" srcId="{2F280BE6-9A2D-42B9-939D-A992DF937472}" destId="{62465D37-CB70-4D99-9F5A-DA2F7FBFB293}" srcOrd="0" destOrd="0" presId="urn:microsoft.com/office/officeart/2005/8/layout/gear1"/>
    <dgm:cxn modelId="{E96FF799-A57E-4D8E-9030-65F73738A203}" srcId="{4C9BE0A6-E5E7-4410-A2D1-F8ED5EBEE2E3}" destId="{2F280BE6-9A2D-42B9-939D-A992DF937472}" srcOrd="0" destOrd="0" parTransId="{F40FDD01-1D9E-477E-83D4-62F92CCBF27C}" sibTransId="{6998B2A3-0CF2-4579-B886-B5C25C142D78}"/>
    <dgm:cxn modelId="{A7A82895-254C-4BD6-BD72-355979075111}" type="presOf" srcId="{5F75D01A-3658-42A6-8E4A-E95B23CDE24C}" destId="{E6BA5A62-B74E-43F9-AA7A-14234634B4AC}" srcOrd="0" destOrd="0" presId="urn:microsoft.com/office/officeart/2005/8/layout/gear1"/>
    <dgm:cxn modelId="{E2B3C01B-B067-4926-B2B5-CA523DD747F8}" type="presOf" srcId="{9A53C284-F14C-452C-939D-82129455D5CF}" destId="{D2277A3B-AA3F-4215-8757-4D38AC7DC7CA}" srcOrd="1" destOrd="0" presId="urn:microsoft.com/office/officeart/2005/8/layout/gear1"/>
    <dgm:cxn modelId="{40F2F5B6-D94E-489E-A7E0-4C3A6D76EAF1}" type="presParOf" srcId="{EE4D2C5E-F8ED-4DBA-BA85-4DB566AA6B8F}" destId="{62465D37-CB70-4D99-9F5A-DA2F7FBFB293}" srcOrd="0" destOrd="0" presId="urn:microsoft.com/office/officeart/2005/8/layout/gear1"/>
    <dgm:cxn modelId="{6061489D-6B6E-45F8-9A52-AE623797B0E6}" type="presParOf" srcId="{EE4D2C5E-F8ED-4DBA-BA85-4DB566AA6B8F}" destId="{D4CAFAB7-51C4-4EE2-8C77-286D43A69F53}" srcOrd="1" destOrd="0" presId="urn:microsoft.com/office/officeart/2005/8/layout/gear1"/>
    <dgm:cxn modelId="{5888803C-6DD3-493A-93EE-67B7BDDB58C7}" type="presParOf" srcId="{EE4D2C5E-F8ED-4DBA-BA85-4DB566AA6B8F}" destId="{5BB57FE7-5141-44B5-9D6E-263362955C65}" srcOrd="2" destOrd="0" presId="urn:microsoft.com/office/officeart/2005/8/layout/gear1"/>
    <dgm:cxn modelId="{CC941065-C07F-4305-914A-FCFA24189D62}" type="presParOf" srcId="{EE4D2C5E-F8ED-4DBA-BA85-4DB566AA6B8F}" destId="{8683CA66-86F0-4A33-9901-7259C011BC5E}" srcOrd="3" destOrd="0" presId="urn:microsoft.com/office/officeart/2005/8/layout/gear1"/>
    <dgm:cxn modelId="{10E1D00A-6C88-4AA4-BFC7-21236E717E2F}" type="presParOf" srcId="{EE4D2C5E-F8ED-4DBA-BA85-4DB566AA6B8F}" destId="{D2277A3B-AA3F-4215-8757-4D38AC7DC7CA}" srcOrd="4" destOrd="0" presId="urn:microsoft.com/office/officeart/2005/8/layout/gear1"/>
    <dgm:cxn modelId="{307AA0BF-6052-4525-8D32-76E1D5819C6D}" type="presParOf" srcId="{EE4D2C5E-F8ED-4DBA-BA85-4DB566AA6B8F}" destId="{1BD4D06B-C17A-45D6-8D25-32E80012D594}" srcOrd="5" destOrd="0" presId="urn:microsoft.com/office/officeart/2005/8/layout/gear1"/>
    <dgm:cxn modelId="{3107F989-88ED-40D1-8E79-BE7CBD848170}" type="presParOf" srcId="{EE4D2C5E-F8ED-4DBA-BA85-4DB566AA6B8F}" destId="{27A4BFFA-A1C3-4337-B03E-C127BFFC8E29}" srcOrd="6" destOrd="0" presId="urn:microsoft.com/office/officeart/2005/8/layout/gear1"/>
    <dgm:cxn modelId="{D4080934-446C-44CE-A79D-C9D42188E48C}" type="presParOf" srcId="{EE4D2C5E-F8ED-4DBA-BA85-4DB566AA6B8F}" destId="{D02FF63E-48BE-4D00-BA4A-B5852A20E6F9}" srcOrd="7" destOrd="0" presId="urn:microsoft.com/office/officeart/2005/8/layout/gear1"/>
    <dgm:cxn modelId="{6CCD3E85-62D5-4304-8DC3-0D26FF5F3E9C}" type="presParOf" srcId="{EE4D2C5E-F8ED-4DBA-BA85-4DB566AA6B8F}" destId="{222DCBA4-B227-4175-933D-FA0BDFC167A0}" srcOrd="8" destOrd="0" presId="urn:microsoft.com/office/officeart/2005/8/layout/gear1"/>
    <dgm:cxn modelId="{734AB4A7-68CD-49F4-9AFD-6B40451F73CD}" type="presParOf" srcId="{EE4D2C5E-F8ED-4DBA-BA85-4DB566AA6B8F}" destId="{51FBB41F-672E-4FB8-848F-EAB81AABF35A}" srcOrd="9" destOrd="0" presId="urn:microsoft.com/office/officeart/2005/8/layout/gear1"/>
    <dgm:cxn modelId="{EF2C55BE-E139-4769-880A-2314257A5E15}" type="presParOf" srcId="{EE4D2C5E-F8ED-4DBA-BA85-4DB566AA6B8F}" destId="{442430D1-7EA1-4A6E-8C23-061335293011}" srcOrd="10" destOrd="0" presId="urn:microsoft.com/office/officeart/2005/8/layout/gear1"/>
    <dgm:cxn modelId="{002E5A70-0763-4F02-B582-40464079696A}" type="presParOf" srcId="{EE4D2C5E-F8ED-4DBA-BA85-4DB566AA6B8F}" destId="{E6BA5A62-B74E-43F9-AA7A-14234634B4AC}" srcOrd="11" destOrd="0" presId="urn:microsoft.com/office/officeart/2005/8/layout/gear1"/>
    <dgm:cxn modelId="{80A8706E-3A3B-4076-AB41-9B487CA1033D}" type="presParOf" srcId="{EE4D2C5E-F8ED-4DBA-BA85-4DB566AA6B8F}" destId="{8015CAA6-E0EE-409E-8C85-9E9F13D237D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E6745D-840D-452E-8AB0-CFCA91B61AF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AB64DE31-77D3-4094-9661-C89BE925FEE0}">
      <dgm:prSet phldrT="[Text]"/>
      <dgm:spPr/>
      <dgm:t>
        <a:bodyPr/>
        <a:lstStyle/>
        <a:p>
          <a:r>
            <a:rPr lang="en-US" dirty="0"/>
            <a:t>User Submits Order Request</a:t>
          </a:r>
        </a:p>
      </dgm:t>
    </dgm:pt>
    <dgm:pt modelId="{C43F915C-D555-42DB-81CA-15A473D93E3F}" type="parTrans" cxnId="{AC0DB2EB-EF5B-4590-8324-B0A0894B6A8F}">
      <dgm:prSet/>
      <dgm:spPr/>
      <dgm:t>
        <a:bodyPr/>
        <a:lstStyle/>
        <a:p>
          <a:endParaRPr lang="en-US"/>
        </a:p>
      </dgm:t>
    </dgm:pt>
    <dgm:pt modelId="{21527B98-DD8A-4734-BE73-00598EFC93B8}" type="sibTrans" cxnId="{AC0DB2EB-EF5B-4590-8324-B0A0894B6A8F}">
      <dgm:prSet/>
      <dgm:spPr/>
      <dgm:t>
        <a:bodyPr/>
        <a:lstStyle/>
        <a:p>
          <a:endParaRPr lang="en-US"/>
        </a:p>
      </dgm:t>
    </dgm:pt>
    <dgm:pt modelId="{1D7349A0-F29C-4484-AFDE-1ABE03C1904A}">
      <dgm:prSet phldrT="[Text]"/>
      <dgm:spPr/>
      <dgm:t>
        <a:bodyPr/>
        <a:lstStyle/>
        <a:p>
          <a:r>
            <a:rPr lang="en-US" dirty="0"/>
            <a:t>Begin process</a:t>
          </a:r>
        </a:p>
      </dgm:t>
    </dgm:pt>
    <dgm:pt modelId="{9E00CF93-0B5C-40D9-9CE2-C9F50E65FED4}" type="parTrans" cxnId="{A5A2F148-F72C-41E9-9A35-0DBCE0E2CC24}">
      <dgm:prSet/>
      <dgm:spPr/>
      <dgm:t>
        <a:bodyPr/>
        <a:lstStyle/>
        <a:p>
          <a:endParaRPr lang="en-US"/>
        </a:p>
      </dgm:t>
    </dgm:pt>
    <dgm:pt modelId="{7BA66104-D5D4-442C-9FC5-819C369B7572}" type="sibTrans" cxnId="{A5A2F148-F72C-41E9-9A35-0DBCE0E2CC24}">
      <dgm:prSet/>
      <dgm:spPr/>
      <dgm:t>
        <a:bodyPr/>
        <a:lstStyle/>
        <a:p>
          <a:endParaRPr lang="en-US"/>
        </a:p>
      </dgm:t>
    </dgm:pt>
    <dgm:pt modelId="{DDEAC3C5-C69C-4B62-B770-3BB7D10F5A7C}">
      <dgm:prSet phldrT="[Text]"/>
      <dgm:spPr/>
      <dgm:t>
        <a:bodyPr/>
        <a:lstStyle/>
        <a:p>
          <a:r>
            <a:rPr lang="en-US" dirty="0"/>
            <a:t>Discern Service is Called</a:t>
          </a:r>
        </a:p>
      </dgm:t>
    </dgm:pt>
    <dgm:pt modelId="{33772DA2-D33D-4F64-B940-99E49CC2BB1C}" type="parTrans" cxnId="{BC39B64E-CA0F-4C37-ACB2-ED40D6D9F38D}">
      <dgm:prSet/>
      <dgm:spPr/>
      <dgm:t>
        <a:bodyPr/>
        <a:lstStyle/>
        <a:p>
          <a:endParaRPr lang="en-US"/>
        </a:p>
      </dgm:t>
    </dgm:pt>
    <dgm:pt modelId="{2D3411CE-164A-4554-8BFA-20239E7ECE80}" type="sibTrans" cxnId="{BC39B64E-CA0F-4C37-ACB2-ED40D6D9F38D}">
      <dgm:prSet/>
      <dgm:spPr/>
      <dgm:t>
        <a:bodyPr/>
        <a:lstStyle/>
        <a:p>
          <a:endParaRPr lang="en-US"/>
        </a:p>
      </dgm:t>
    </dgm:pt>
    <dgm:pt modelId="{6696E94D-FCD1-4772-B54C-B0CBD7EFA960}">
      <dgm:prSet phldrT="[Text]"/>
      <dgm:spPr/>
      <dgm:t>
        <a:bodyPr/>
        <a:lstStyle/>
        <a:p>
          <a:r>
            <a:rPr lang="en-US" dirty="0"/>
            <a:t>Standard request structure fed to discern server</a:t>
          </a:r>
        </a:p>
      </dgm:t>
    </dgm:pt>
    <dgm:pt modelId="{7C8BCAF5-3595-4A31-B7BF-D8E6C6999037}" type="parTrans" cxnId="{202FFDB1-E830-4338-8B9D-F5605A21D43F}">
      <dgm:prSet/>
      <dgm:spPr/>
      <dgm:t>
        <a:bodyPr/>
        <a:lstStyle/>
        <a:p>
          <a:endParaRPr lang="en-US"/>
        </a:p>
      </dgm:t>
    </dgm:pt>
    <dgm:pt modelId="{4D575E8B-9F6F-4BD5-97EA-4B35E3D16439}" type="sibTrans" cxnId="{202FFDB1-E830-4338-8B9D-F5605A21D43F}">
      <dgm:prSet/>
      <dgm:spPr/>
      <dgm:t>
        <a:bodyPr/>
        <a:lstStyle/>
        <a:p>
          <a:endParaRPr lang="en-US"/>
        </a:p>
      </dgm:t>
    </dgm:pt>
    <dgm:pt modelId="{05B9626E-C561-4B6E-AF4B-5BC198F23B75}">
      <dgm:prSet phldrT="[Text]"/>
      <dgm:spPr/>
      <dgm:t>
        <a:bodyPr/>
        <a:lstStyle/>
        <a:p>
          <a:r>
            <a:rPr lang="en-US" dirty="0"/>
            <a:t>User Interacts With Alert</a:t>
          </a:r>
        </a:p>
      </dgm:t>
    </dgm:pt>
    <dgm:pt modelId="{08A0CC08-9769-4CED-B8D6-4980C5B8BD3C}" type="parTrans" cxnId="{BE5A83EA-6447-4CA5-95A4-312AEAF3DD51}">
      <dgm:prSet/>
      <dgm:spPr/>
      <dgm:t>
        <a:bodyPr/>
        <a:lstStyle/>
        <a:p>
          <a:endParaRPr lang="en-US"/>
        </a:p>
      </dgm:t>
    </dgm:pt>
    <dgm:pt modelId="{0820F4E5-85E4-42F4-98BC-98074CEA1AC3}" type="sibTrans" cxnId="{BE5A83EA-6447-4CA5-95A4-312AEAF3DD51}">
      <dgm:prSet/>
      <dgm:spPr/>
      <dgm:t>
        <a:bodyPr/>
        <a:lstStyle/>
        <a:p>
          <a:endParaRPr lang="en-US"/>
        </a:p>
      </dgm:t>
    </dgm:pt>
    <dgm:pt modelId="{F8A7AB10-3394-4BE6-8819-8DF74372FCF6}">
      <dgm:prSet phldrT="[Text]"/>
      <dgm:spPr/>
      <dgm:t>
        <a:bodyPr/>
        <a:lstStyle/>
        <a:p>
          <a:r>
            <a:rPr lang="en-US" dirty="0"/>
            <a:t>If Override or Accept is input</a:t>
          </a:r>
        </a:p>
      </dgm:t>
    </dgm:pt>
    <dgm:pt modelId="{CBA8607E-EBB1-431E-B2ED-59815CD90121}" type="parTrans" cxnId="{06955E2B-A162-4C08-B977-17E4CB3C6134}">
      <dgm:prSet/>
      <dgm:spPr/>
      <dgm:t>
        <a:bodyPr/>
        <a:lstStyle/>
        <a:p>
          <a:endParaRPr lang="en-US"/>
        </a:p>
      </dgm:t>
    </dgm:pt>
    <dgm:pt modelId="{AC58936B-3646-4700-9959-41EB0D1E92C0}" type="sibTrans" cxnId="{06955E2B-A162-4C08-B977-17E4CB3C6134}">
      <dgm:prSet/>
      <dgm:spPr/>
      <dgm:t>
        <a:bodyPr/>
        <a:lstStyle/>
        <a:p>
          <a:endParaRPr lang="en-US"/>
        </a:p>
      </dgm:t>
    </dgm:pt>
    <dgm:pt modelId="{709B2288-2F3F-48AE-B85D-CC792029656F}">
      <dgm:prSet phldrT="[Text]"/>
      <dgm:spPr/>
      <dgm:t>
        <a:bodyPr/>
        <a:lstStyle/>
        <a:p>
          <a:r>
            <a:rPr lang="en-US" dirty="0"/>
            <a:t>Orders Service Called</a:t>
          </a:r>
        </a:p>
      </dgm:t>
    </dgm:pt>
    <dgm:pt modelId="{49D5AA05-0DC6-4756-A3B0-9A33F636B816}" type="parTrans" cxnId="{030D04C0-85FB-4BF0-8F74-81C83D1F7FA0}">
      <dgm:prSet/>
      <dgm:spPr/>
      <dgm:t>
        <a:bodyPr/>
        <a:lstStyle/>
        <a:p>
          <a:endParaRPr lang="en-US"/>
        </a:p>
      </dgm:t>
    </dgm:pt>
    <dgm:pt modelId="{1E43D5C6-4368-4975-896E-E462D7524BD9}" type="sibTrans" cxnId="{030D04C0-85FB-4BF0-8F74-81C83D1F7FA0}">
      <dgm:prSet/>
      <dgm:spPr/>
      <dgm:t>
        <a:bodyPr/>
        <a:lstStyle/>
        <a:p>
          <a:endParaRPr lang="en-US"/>
        </a:p>
      </dgm:t>
    </dgm:pt>
    <dgm:pt modelId="{B538F633-B3EE-4D7C-86D1-AB82CAEF251E}">
      <dgm:prSet phldrT="[Text]"/>
      <dgm:spPr/>
      <dgm:t>
        <a:bodyPr/>
        <a:lstStyle/>
        <a:p>
          <a:r>
            <a:rPr lang="en-US" dirty="0"/>
            <a:t>Processing Complete</a:t>
          </a:r>
        </a:p>
      </dgm:t>
    </dgm:pt>
    <dgm:pt modelId="{2943EE2B-1C3E-4E2C-9A24-C68DC85DF8FC}" type="parTrans" cxnId="{DA32B0C3-3EB7-4E6C-B08E-B0D25A35B334}">
      <dgm:prSet/>
      <dgm:spPr/>
      <dgm:t>
        <a:bodyPr/>
        <a:lstStyle/>
        <a:p>
          <a:endParaRPr lang="en-US"/>
        </a:p>
      </dgm:t>
    </dgm:pt>
    <dgm:pt modelId="{44F68055-D6F1-43ED-856D-4C27EA5D1030}" type="sibTrans" cxnId="{DA32B0C3-3EB7-4E6C-B08E-B0D25A35B334}">
      <dgm:prSet/>
      <dgm:spPr/>
      <dgm:t>
        <a:bodyPr/>
        <a:lstStyle/>
        <a:p>
          <a:endParaRPr lang="en-US"/>
        </a:p>
      </dgm:t>
    </dgm:pt>
    <dgm:pt modelId="{CE27E8EA-8E1C-4D2B-B32C-B10D782B8175}" type="pres">
      <dgm:prSet presAssocID="{21E6745D-840D-452E-8AB0-CFCA91B61AF2}" presName="rootnode" presStyleCnt="0">
        <dgm:presLayoutVars>
          <dgm:chMax/>
          <dgm:chPref/>
          <dgm:dir/>
          <dgm:animLvl val="lvl"/>
        </dgm:presLayoutVars>
      </dgm:prSet>
      <dgm:spPr/>
      <dgm:t>
        <a:bodyPr/>
        <a:lstStyle/>
        <a:p>
          <a:endParaRPr lang="en-US"/>
        </a:p>
      </dgm:t>
    </dgm:pt>
    <dgm:pt modelId="{A353F61A-DDF0-4EB7-97CB-8DB906975FCA}" type="pres">
      <dgm:prSet presAssocID="{AB64DE31-77D3-4094-9661-C89BE925FEE0}" presName="composite" presStyleCnt="0"/>
      <dgm:spPr/>
    </dgm:pt>
    <dgm:pt modelId="{D20107F3-6C2E-45AE-B5B2-CFCCA001266B}" type="pres">
      <dgm:prSet presAssocID="{AB64DE31-77D3-4094-9661-C89BE925FEE0}" presName="bentUpArrow1" presStyleLbl="alignImgPlace1" presStyleIdx="0" presStyleCnt="3"/>
      <dgm:spPr/>
    </dgm:pt>
    <dgm:pt modelId="{8434DC6C-208E-44DE-84A5-395547BA9583}" type="pres">
      <dgm:prSet presAssocID="{AB64DE31-77D3-4094-9661-C89BE925FEE0}" presName="ParentText" presStyleLbl="node1" presStyleIdx="0" presStyleCnt="4">
        <dgm:presLayoutVars>
          <dgm:chMax val="1"/>
          <dgm:chPref val="1"/>
          <dgm:bulletEnabled val="1"/>
        </dgm:presLayoutVars>
      </dgm:prSet>
      <dgm:spPr/>
      <dgm:t>
        <a:bodyPr/>
        <a:lstStyle/>
        <a:p>
          <a:endParaRPr lang="en-US"/>
        </a:p>
      </dgm:t>
    </dgm:pt>
    <dgm:pt modelId="{7BB8A3C7-60F7-447A-8AAB-871F27838BC8}" type="pres">
      <dgm:prSet presAssocID="{AB64DE31-77D3-4094-9661-C89BE925FEE0}" presName="ChildText" presStyleLbl="revTx" presStyleIdx="0" presStyleCnt="4">
        <dgm:presLayoutVars>
          <dgm:chMax val="0"/>
          <dgm:chPref val="0"/>
          <dgm:bulletEnabled val="1"/>
        </dgm:presLayoutVars>
      </dgm:prSet>
      <dgm:spPr/>
      <dgm:t>
        <a:bodyPr/>
        <a:lstStyle/>
        <a:p>
          <a:endParaRPr lang="en-US"/>
        </a:p>
      </dgm:t>
    </dgm:pt>
    <dgm:pt modelId="{7E506D62-8441-4C56-80AE-02BED9628F8E}" type="pres">
      <dgm:prSet presAssocID="{21527B98-DD8A-4734-BE73-00598EFC93B8}" presName="sibTrans" presStyleCnt="0"/>
      <dgm:spPr/>
    </dgm:pt>
    <dgm:pt modelId="{0BE8E8A2-968B-41FA-932D-AE40459E3B3F}" type="pres">
      <dgm:prSet presAssocID="{DDEAC3C5-C69C-4B62-B770-3BB7D10F5A7C}" presName="composite" presStyleCnt="0"/>
      <dgm:spPr/>
    </dgm:pt>
    <dgm:pt modelId="{63FFB062-8BF6-4035-8CD6-9538D3E5A849}" type="pres">
      <dgm:prSet presAssocID="{DDEAC3C5-C69C-4B62-B770-3BB7D10F5A7C}" presName="bentUpArrow1" presStyleLbl="alignImgPlace1" presStyleIdx="1" presStyleCnt="3"/>
      <dgm:spPr/>
    </dgm:pt>
    <dgm:pt modelId="{F03DB2D8-8562-4719-9EF4-D9C2F7B79D10}" type="pres">
      <dgm:prSet presAssocID="{DDEAC3C5-C69C-4B62-B770-3BB7D10F5A7C}" presName="ParentText" presStyleLbl="node1" presStyleIdx="1" presStyleCnt="4">
        <dgm:presLayoutVars>
          <dgm:chMax val="1"/>
          <dgm:chPref val="1"/>
          <dgm:bulletEnabled val="1"/>
        </dgm:presLayoutVars>
      </dgm:prSet>
      <dgm:spPr/>
      <dgm:t>
        <a:bodyPr/>
        <a:lstStyle/>
        <a:p>
          <a:endParaRPr lang="en-US"/>
        </a:p>
      </dgm:t>
    </dgm:pt>
    <dgm:pt modelId="{81B14989-CA07-4658-8695-B22A8EE92E5F}" type="pres">
      <dgm:prSet presAssocID="{DDEAC3C5-C69C-4B62-B770-3BB7D10F5A7C}" presName="ChildText" presStyleLbl="revTx" presStyleIdx="1" presStyleCnt="4" custScaleX="206029" custLinFactNeighborX="53840">
        <dgm:presLayoutVars>
          <dgm:chMax val="0"/>
          <dgm:chPref val="0"/>
          <dgm:bulletEnabled val="1"/>
        </dgm:presLayoutVars>
      </dgm:prSet>
      <dgm:spPr/>
      <dgm:t>
        <a:bodyPr/>
        <a:lstStyle/>
        <a:p>
          <a:endParaRPr lang="en-US"/>
        </a:p>
      </dgm:t>
    </dgm:pt>
    <dgm:pt modelId="{B0AB28C8-81B7-4299-9B84-BDDEE6904D17}" type="pres">
      <dgm:prSet presAssocID="{2D3411CE-164A-4554-8BFA-20239E7ECE80}" presName="sibTrans" presStyleCnt="0"/>
      <dgm:spPr/>
    </dgm:pt>
    <dgm:pt modelId="{C635C843-9242-4AAF-9A2A-E57AA9A1FEAC}" type="pres">
      <dgm:prSet presAssocID="{05B9626E-C561-4B6E-AF4B-5BC198F23B75}" presName="composite" presStyleCnt="0"/>
      <dgm:spPr/>
    </dgm:pt>
    <dgm:pt modelId="{4E70EF5E-EB87-48E6-ACC8-BA31BA4BBE12}" type="pres">
      <dgm:prSet presAssocID="{05B9626E-C561-4B6E-AF4B-5BC198F23B75}" presName="bentUpArrow1" presStyleLbl="alignImgPlace1" presStyleIdx="2" presStyleCnt="3"/>
      <dgm:spPr/>
    </dgm:pt>
    <dgm:pt modelId="{6D7CE9C2-4B97-4EE6-AA77-574FC3AEA10F}" type="pres">
      <dgm:prSet presAssocID="{05B9626E-C561-4B6E-AF4B-5BC198F23B75}" presName="ParentText" presStyleLbl="node1" presStyleIdx="2" presStyleCnt="4">
        <dgm:presLayoutVars>
          <dgm:chMax val="1"/>
          <dgm:chPref val="1"/>
          <dgm:bulletEnabled val="1"/>
        </dgm:presLayoutVars>
      </dgm:prSet>
      <dgm:spPr/>
      <dgm:t>
        <a:bodyPr/>
        <a:lstStyle/>
        <a:p>
          <a:endParaRPr lang="en-US"/>
        </a:p>
      </dgm:t>
    </dgm:pt>
    <dgm:pt modelId="{EFFF4CB2-9B4F-4CE7-84F5-C0033B6DCC45}" type="pres">
      <dgm:prSet presAssocID="{05B9626E-C561-4B6E-AF4B-5BC198F23B75}" presName="ChildText" presStyleLbl="revTx" presStyleIdx="2" presStyleCnt="4">
        <dgm:presLayoutVars>
          <dgm:chMax val="0"/>
          <dgm:chPref val="0"/>
          <dgm:bulletEnabled val="1"/>
        </dgm:presLayoutVars>
      </dgm:prSet>
      <dgm:spPr/>
      <dgm:t>
        <a:bodyPr/>
        <a:lstStyle/>
        <a:p>
          <a:endParaRPr lang="en-US"/>
        </a:p>
      </dgm:t>
    </dgm:pt>
    <dgm:pt modelId="{793752B0-6D80-4F11-82A4-26414AB7CCD8}" type="pres">
      <dgm:prSet presAssocID="{0820F4E5-85E4-42F4-98BC-98074CEA1AC3}" presName="sibTrans" presStyleCnt="0"/>
      <dgm:spPr/>
    </dgm:pt>
    <dgm:pt modelId="{91B8B64E-D48A-4461-96EE-B1413BF9088E}" type="pres">
      <dgm:prSet presAssocID="{709B2288-2F3F-48AE-B85D-CC792029656F}" presName="composite" presStyleCnt="0"/>
      <dgm:spPr/>
    </dgm:pt>
    <dgm:pt modelId="{C1D0CFF4-FCE3-4A56-B73B-FD88D3DB5C63}" type="pres">
      <dgm:prSet presAssocID="{709B2288-2F3F-48AE-B85D-CC792029656F}" presName="ParentText" presStyleLbl="node1" presStyleIdx="3" presStyleCnt="4">
        <dgm:presLayoutVars>
          <dgm:chMax val="1"/>
          <dgm:chPref val="1"/>
          <dgm:bulletEnabled val="1"/>
        </dgm:presLayoutVars>
      </dgm:prSet>
      <dgm:spPr/>
      <dgm:t>
        <a:bodyPr/>
        <a:lstStyle/>
        <a:p>
          <a:endParaRPr lang="en-US"/>
        </a:p>
      </dgm:t>
    </dgm:pt>
    <dgm:pt modelId="{84463340-D11B-4820-AECD-266591DAB60D}" type="pres">
      <dgm:prSet presAssocID="{709B2288-2F3F-48AE-B85D-CC792029656F}" presName="FinalChildText" presStyleLbl="revTx" presStyleIdx="3" presStyleCnt="4">
        <dgm:presLayoutVars>
          <dgm:chMax val="0"/>
          <dgm:chPref val="0"/>
          <dgm:bulletEnabled val="1"/>
        </dgm:presLayoutVars>
      </dgm:prSet>
      <dgm:spPr/>
      <dgm:t>
        <a:bodyPr/>
        <a:lstStyle/>
        <a:p>
          <a:endParaRPr lang="en-US"/>
        </a:p>
      </dgm:t>
    </dgm:pt>
  </dgm:ptLst>
  <dgm:cxnLst>
    <dgm:cxn modelId="{2357F7D3-8714-498E-B6DD-BF5447F12424}" type="presOf" srcId="{DDEAC3C5-C69C-4B62-B770-3BB7D10F5A7C}" destId="{F03DB2D8-8562-4719-9EF4-D9C2F7B79D10}" srcOrd="0" destOrd="0" presId="urn:microsoft.com/office/officeart/2005/8/layout/StepDownProcess"/>
    <dgm:cxn modelId="{59BC7979-F57D-402B-B600-5D336109AA07}" type="presOf" srcId="{AB64DE31-77D3-4094-9661-C89BE925FEE0}" destId="{8434DC6C-208E-44DE-84A5-395547BA9583}" srcOrd="0" destOrd="0" presId="urn:microsoft.com/office/officeart/2005/8/layout/StepDownProcess"/>
    <dgm:cxn modelId="{4E2E1F4E-F0A5-4037-85AE-8854352453B6}" type="presOf" srcId="{F8A7AB10-3394-4BE6-8819-8DF74372FCF6}" destId="{EFFF4CB2-9B4F-4CE7-84F5-C0033B6DCC45}" srcOrd="0" destOrd="0" presId="urn:microsoft.com/office/officeart/2005/8/layout/StepDownProcess"/>
    <dgm:cxn modelId="{52E98D90-F506-4647-B1D2-045B8C3E8CAD}" type="presOf" srcId="{21E6745D-840D-452E-8AB0-CFCA91B61AF2}" destId="{CE27E8EA-8E1C-4D2B-B32C-B10D782B8175}" srcOrd="0" destOrd="0" presId="urn:microsoft.com/office/officeart/2005/8/layout/StepDownProcess"/>
    <dgm:cxn modelId="{BE5A83EA-6447-4CA5-95A4-312AEAF3DD51}" srcId="{21E6745D-840D-452E-8AB0-CFCA91B61AF2}" destId="{05B9626E-C561-4B6E-AF4B-5BC198F23B75}" srcOrd="2" destOrd="0" parTransId="{08A0CC08-9769-4CED-B8D6-4980C5B8BD3C}" sibTransId="{0820F4E5-85E4-42F4-98BC-98074CEA1AC3}"/>
    <dgm:cxn modelId="{06955E2B-A162-4C08-B977-17E4CB3C6134}" srcId="{05B9626E-C561-4B6E-AF4B-5BC198F23B75}" destId="{F8A7AB10-3394-4BE6-8819-8DF74372FCF6}" srcOrd="0" destOrd="0" parTransId="{CBA8607E-EBB1-431E-B2ED-59815CD90121}" sibTransId="{AC58936B-3646-4700-9959-41EB0D1E92C0}"/>
    <dgm:cxn modelId="{AC0DB2EB-EF5B-4590-8324-B0A0894B6A8F}" srcId="{21E6745D-840D-452E-8AB0-CFCA91B61AF2}" destId="{AB64DE31-77D3-4094-9661-C89BE925FEE0}" srcOrd="0" destOrd="0" parTransId="{C43F915C-D555-42DB-81CA-15A473D93E3F}" sibTransId="{21527B98-DD8A-4734-BE73-00598EFC93B8}"/>
    <dgm:cxn modelId="{DA32B0C3-3EB7-4E6C-B08E-B0D25A35B334}" srcId="{709B2288-2F3F-48AE-B85D-CC792029656F}" destId="{B538F633-B3EE-4D7C-86D1-AB82CAEF251E}" srcOrd="0" destOrd="0" parTransId="{2943EE2B-1C3E-4E2C-9A24-C68DC85DF8FC}" sibTransId="{44F68055-D6F1-43ED-856D-4C27EA5D1030}"/>
    <dgm:cxn modelId="{100EA880-8A5C-4F4D-8DBA-613B7839E12E}" type="presOf" srcId="{709B2288-2F3F-48AE-B85D-CC792029656F}" destId="{C1D0CFF4-FCE3-4A56-B73B-FD88D3DB5C63}" srcOrd="0" destOrd="0" presId="urn:microsoft.com/office/officeart/2005/8/layout/StepDownProcess"/>
    <dgm:cxn modelId="{BC39B64E-CA0F-4C37-ACB2-ED40D6D9F38D}" srcId="{21E6745D-840D-452E-8AB0-CFCA91B61AF2}" destId="{DDEAC3C5-C69C-4B62-B770-3BB7D10F5A7C}" srcOrd="1" destOrd="0" parTransId="{33772DA2-D33D-4F64-B940-99E49CC2BB1C}" sibTransId="{2D3411CE-164A-4554-8BFA-20239E7ECE80}"/>
    <dgm:cxn modelId="{47AC4532-9E4A-4FB8-B12A-9E2120F557DF}" type="presOf" srcId="{6696E94D-FCD1-4772-B54C-B0CBD7EFA960}" destId="{81B14989-CA07-4658-8695-B22A8EE92E5F}" srcOrd="0" destOrd="0" presId="urn:microsoft.com/office/officeart/2005/8/layout/StepDownProcess"/>
    <dgm:cxn modelId="{202FFDB1-E830-4338-8B9D-F5605A21D43F}" srcId="{DDEAC3C5-C69C-4B62-B770-3BB7D10F5A7C}" destId="{6696E94D-FCD1-4772-B54C-B0CBD7EFA960}" srcOrd="0" destOrd="0" parTransId="{7C8BCAF5-3595-4A31-B7BF-D8E6C6999037}" sibTransId="{4D575E8B-9F6F-4BD5-97EA-4B35E3D16439}"/>
    <dgm:cxn modelId="{A5A2F148-F72C-41E9-9A35-0DBCE0E2CC24}" srcId="{AB64DE31-77D3-4094-9661-C89BE925FEE0}" destId="{1D7349A0-F29C-4484-AFDE-1ABE03C1904A}" srcOrd="0" destOrd="0" parTransId="{9E00CF93-0B5C-40D9-9CE2-C9F50E65FED4}" sibTransId="{7BA66104-D5D4-442C-9FC5-819C369B7572}"/>
    <dgm:cxn modelId="{D4B16EAC-8C8C-434F-9D53-220064AB1F02}" type="presOf" srcId="{B538F633-B3EE-4D7C-86D1-AB82CAEF251E}" destId="{84463340-D11B-4820-AECD-266591DAB60D}" srcOrd="0" destOrd="0" presId="urn:microsoft.com/office/officeart/2005/8/layout/StepDownProcess"/>
    <dgm:cxn modelId="{030D04C0-85FB-4BF0-8F74-81C83D1F7FA0}" srcId="{21E6745D-840D-452E-8AB0-CFCA91B61AF2}" destId="{709B2288-2F3F-48AE-B85D-CC792029656F}" srcOrd="3" destOrd="0" parTransId="{49D5AA05-0DC6-4756-A3B0-9A33F636B816}" sibTransId="{1E43D5C6-4368-4975-896E-E462D7524BD9}"/>
    <dgm:cxn modelId="{E5BE9A83-1D0D-40CE-A28D-8A5D3F9D5BEF}" type="presOf" srcId="{05B9626E-C561-4B6E-AF4B-5BC198F23B75}" destId="{6D7CE9C2-4B97-4EE6-AA77-574FC3AEA10F}" srcOrd="0" destOrd="0" presId="urn:microsoft.com/office/officeart/2005/8/layout/StepDownProcess"/>
    <dgm:cxn modelId="{037CB033-FE75-40C7-91B6-4DA9BD25698F}" type="presOf" srcId="{1D7349A0-F29C-4484-AFDE-1ABE03C1904A}" destId="{7BB8A3C7-60F7-447A-8AAB-871F27838BC8}" srcOrd="0" destOrd="0" presId="urn:microsoft.com/office/officeart/2005/8/layout/StepDownProcess"/>
    <dgm:cxn modelId="{0EA632FB-AAF6-4393-A354-7D7BE292B868}" type="presParOf" srcId="{CE27E8EA-8E1C-4D2B-B32C-B10D782B8175}" destId="{A353F61A-DDF0-4EB7-97CB-8DB906975FCA}" srcOrd="0" destOrd="0" presId="urn:microsoft.com/office/officeart/2005/8/layout/StepDownProcess"/>
    <dgm:cxn modelId="{4E8F0350-EB62-4E6C-B0E6-31730806794F}" type="presParOf" srcId="{A353F61A-DDF0-4EB7-97CB-8DB906975FCA}" destId="{D20107F3-6C2E-45AE-B5B2-CFCCA001266B}" srcOrd="0" destOrd="0" presId="urn:microsoft.com/office/officeart/2005/8/layout/StepDownProcess"/>
    <dgm:cxn modelId="{C9A7B456-A92C-4BC7-9775-36CDFD7D3648}" type="presParOf" srcId="{A353F61A-DDF0-4EB7-97CB-8DB906975FCA}" destId="{8434DC6C-208E-44DE-84A5-395547BA9583}" srcOrd="1" destOrd="0" presId="urn:microsoft.com/office/officeart/2005/8/layout/StepDownProcess"/>
    <dgm:cxn modelId="{4EE9F581-13E3-4AF0-9010-0B143165951B}" type="presParOf" srcId="{A353F61A-DDF0-4EB7-97CB-8DB906975FCA}" destId="{7BB8A3C7-60F7-447A-8AAB-871F27838BC8}" srcOrd="2" destOrd="0" presId="urn:microsoft.com/office/officeart/2005/8/layout/StepDownProcess"/>
    <dgm:cxn modelId="{18963AF4-2E30-433C-93B2-D38B164139BC}" type="presParOf" srcId="{CE27E8EA-8E1C-4D2B-B32C-B10D782B8175}" destId="{7E506D62-8441-4C56-80AE-02BED9628F8E}" srcOrd="1" destOrd="0" presId="urn:microsoft.com/office/officeart/2005/8/layout/StepDownProcess"/>
    <dgm:cxn modelId="{9973653C-6C00-4D6F-89F2-DA51D641A3DD}" type="presParOf" srcId="{CE27E8EA-8E1C-4D2B-B32C-B10D782B8175}" destId="{0BE8E8A2-968B-41FA-932D-AE40459E3B3F}" srcOrd="2" destOrd="0" presId="urn:microsoft.com/office/officeart/2005/8/layout/StepDownProcess"/>
    <dgm:cxn modelId="{DB5C9A0D-D3E6-4B80-959D-C5EA2E3B5671}" type="presParOf" srcId="{0BE8E8A2-968B-41FA-932D-AE40459E3B3F}" destId="{63FFB062-8BF6-4035-8CD6-9538D3E5A849}" srcOrd="0" destOrd="0" presId="urn:microsoft.com/office/officeart/2005/8/layout/StepDownProcess"/>
    <dgm:cxn modelId="{EC116673-AB54-4C4E-A04B-F58570072665}" type="presParOf" srcId="{0BE8E8A2-968B-41FA-932D-AE40459E3B3F}" destId="{F03DB2D8-8562-4719-9EF4-D9C2F7B79D10}" srcOrd="1" destOrd="0" presId="urn:microsoft.com/office/officeart/2005/8/layout/StepDownProcess"/>
    <dgm:cxn modelId="{1E2387AF-6884-4887-AB35-DCDA089275FB}" type="presParOf" srcId="{0BE8E8A2-968B-41FA-932D-AE40459E3B3F}" destId="{81B14989-CA07-4658-8695-B22A8EE92E5F}" srcOrd="2" destOrd="0" presId="urn:microsoft.com/office/officeart/2005/8/layout/StepDownProcess"/>
    <dgm:cxn modelId="{019B36FC-12B0-46F0-A040-C9BADEA25260}" type="presParOf" srcId="{CE27E8EA-8E1C-4D2B-B32C-B10D782B8175}" destId="{B0AB28C8-81B7-4299-9B84-BDDEE6904D17}" srcOrd="3" destOrd="0" presId="urn:microsoft.com/office/officeart/2005/8/layout/StepDownProcess"/>
    <dgm:cxn modelId="{282B3FB7-3B35-4BE7-BD96-A64DA89FED78}" type="presParOf" srcId="{CE27E8EA-8E1C-4D2B-B32C-B10D782B8175}" destId="{C635C843-9242-4AAF-9A2A-E57AA9A1FEAC}" srcOrd="4" destOrd="0" presId="urn:microsoft.com/office/officeart/2005/8/layout/StepDownProcess"/>
    <dgm:cxn modelId="{9177E40B-48A4-449C-AD2B-AC4A46A48528}" type="presParOf" srcId="{C635C843-9242-4AAF-9A2A-E57AA9A1FEAC}" destId="{4E70EF5E-EB87-48E6-ACC8-BA31BA4BBE12}" srcOrd="0" destOrd="0" presId="urn:microsoft.com/office/officeart/2005/8/layout/StepDownProcess"/>
    <dgm:cxn modelId="{BB0B586C-093C-4F0A-A8F6-8DC837F81568}" type="presParOf" srcId="{C635C843-9242-4AAF-9A2A-E57AA9A1FEAC}" destId="{6D7CE9C2-4B97-4EE6-AA77-574FC3AEA10F}" srcOrd="1" destOrd="0" presId="urn:microsoft.com/office/officeart/2005/8/layout/StepDownProcess"/>
    <dgm:cxn modelId="{847A094E-6785-45E4-BAEF-5E8143262C36}" type="presParOf" srcId="{C635C843-9242-4AAF-9A2A-E57AA9A1FEAC}" destId="{EFFF4CB2-9B4F-4CE7-84F5-C0033B6DCC45}" srcOrd="2" destOrd="0" presId="urn:microsoft.com/office/officeart/2005/8/layout/StepDownProcess"/>
    <dgm:cxn modelId="{03D35785-CAF4-4AAA-9882-A41B5DC1B0FE}" type="presParOf" srcId="{CE27E8EA-8E1C-4D2B-B32C-B10D782B8175}" destId="{793752B0-6D80-4F11-82A4-26414AB7CCD8}" srcOrd="5" destOrd="0" presId="urn:microsoft.com/office/officeart/2005/8/layout/StepDownProcess"/>
    <dgm:cxn modelId="{9A6CAE19-F79C-4D42-8200-719813766134}" type="presParOf" srcId="{CE27E8EA-8E1C-4D2B-B32C-B10D782B8175}" destId="{91B8B64E-D48A-4461-96EE-B1413BF9088E}" srcOrd="6" destOrd="0" presId="urn:microsoft.com/office/officeart/2005/8/layout/StepDownProcess"/>
    <dgm:cxn modelId="{5A315C32-F898-45F4-A66C-569A34E7C131}" type="presParOf" srcId="{91B8B64E-D48A-4461-96EE-B1413BF9088E}" destId="{C1D0CFF4-FCE3-4A56-B73B-FD88D3DB5C63}" srcOrd="0" destOrd="0" presId="urn:microsoft.com/office/officeart/2005/8/layout/StepDownProcess"/>
    <dgm:cxn modelId="{D3E72EBB-BF7C-4BDD-8300-69E6751C422F}" type="presParOf" srcId="{91B8B64E-D48A-4461-96EE-B1413BF9088E}" destId="{84463340-D11B-4820-AECD-266591DAB60D}"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E6745D-840D-452E-8AB0-CFCA91B61AF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AB64DE31-77D3-4094-9661-C89BE925FEE0}">
      <dgm:prSet phldrT="[Text]"/>
      <dgm:spPr/>
      <dgm:t>
        <a:bodyPr/>
        <a:lstStyle/>
        <a:p>
          <a:r>
            <a:rPr lang="en-US" dirty="0"/>
            <a:t>User Submits Order Request</a:t>
          </a:r>
        </a:p>
      </dgm:t>
    </dgm:pt>
    <dgm:pt modelId="{C43F915C-D555-42DB-81CA-15A473D93E3F}" type="parTrans" cxnId="{AC0DB2EB-EF5B-4590-8324-B0A0894B6A8F}">
      <dgm:prSet/>
      <dgm:spPr/>
      <dgm:t>
        <a:bodyPr/>
        <a:lstStyle/>
        <a:p>
          <a:endParaRPr lang="en-US"/>
        </a:p>
      </dgm:t>
    </dgm:pt>
    <dgm:pt modelId="{21527B98-DD8A-4734-BE73-00598EFC93B8}" type="sibTrans" cxnId="{AC0DB2EB-EF5B-4590-8324-B0A0894B6A8F}">
      <dgm:prSet/>
      <dgm:spPr/>
      <dgm:t>
        <a:bodyPr/>
        <a:lstStyle/>
        <a:p>
          <a:endParaRPr lang="en-US"/>
        </a:p>
      </dgm:t>
    </dgm:pt>
    <dgm:pt modelId="{1D7349A0-F29C-4484-AFDE-1ABE03C1904A}">
      <dgm:prSet phldrT="[Text]"/>
      <dgm:spPr/>
      <dgm:t>
        <a:bodyPr/>
        <a:lstStyle/>
        <a:p>
          <a:r>
            <a:rPr lang="en-US" dirty="0"/>
            <a:t>Begin process</a:t>
          </a:r>
        </a:p>
      </dgm:t>
    </dgm:pt>
    <dgm:pt modelId="{9E00CF93-0B5C-40D9-9CE2-C9F50E65FED4}" type="parTrans" cxnId="{A5A2F148-F72C-41E9-9A35-0DBCE0E2CC24}">
      <dgm:prSet/>
      <dgm:spPr/>
      <dgm:t>
        <a:bodyPr/>
        <a:lstStyle/>
        <a:p>
          <a:endParaRPr lang="en-US"/>
        </a:p>
      </dgm:t>
    </dgm:pt>
    <dgm:pt modelId="{7BA66104-D5D4-442C-9FC5-819C369B7572}" type="sibTrans" cxnId="{A5A2F148-F72C-41E9-9A35-0DBCE0E2CC24}">
      <dgm:prSet/>
      <dgm:spPr/>
      <dgm:t>
        <a:bodyPr/>
        <a:lstStyle/>
        <a:p>
          <a:endParaRPr lang="en-US"/>
        </a:p>
      </dgm:t>
    </dgm:pt>
    <dgm:pt modelId="{DDEAC3C5-C69C-4B62-B770-3BB7D10F5A7C}">
      <dgm:prSet phldrT="[Text]"/>
      <dgm:spPr/>
      <dgm:t>
        <a:bodyPr/>
        <a:lstStyle/>
        <a:p>
          <a:r>
            <a:rPr lang="en-US" dirty="0"/>
            <a:t>Orders Service Called</a:t>
          </a:r>
        </a:p>
      </dgm:t>
    </dgm:pt>
    <dgm:pt modelId="{33772DA2-D33D-4F64-B940-99E49CC2BB1C}" type="parTrans" cxnId="{BC39B64E-CA0F-4C37-ACB2-ED40D6D9F38D}">
      <dgm:prSet/>
      <dgm:spPr/>
      <dgm:t>
        <a:bodyPr/>
        <a:lstStyle/>
        <a:p>
          <a:endParaRPr lang="en-US"/>
        </a:p>
      </dgm:t>
    </dgm:pt>
    <dgm:pt modelId="{2D3411CE-164A-4554-8BFA-20239E7ECE80}" type="sibTrans" cxnId="{BC39B64E-CA0F-4C37-ACB2-ED40D6D9F38D}">
      <dgm:prSet/>
      <dgm:spPr/>
      <dgm:t>
        <a:bodyPr/>
        <a:lstStyle/>
        <a:p>
          <a:endParaRPr lang="en-US"/>
        </a:p>
      </dgm:t>
    </dgm:pt>
    <dgm:pt modelId="{6696E94D-FCD1-4772-B54C-B0CBD7EFA960}">
      <dgm:prSet phldrT="[Text]"/>
      <dgm:spPr/>
      <dgm:t>
        <a:bodyPr/>
        <a:lstStyle/>
        <a:p>
          <a:r>
            <a:rPr lang="en-US" dirty="0"/>
            <a:t>Order is submitted to the database, no in line interaction with user</a:t>
          </a:r>
        </a:p>
      </dgm:t>
    </dgm:pt>
    <dgm:pt modelId="{7C8BCAF5-3595-4A31-B7BF-D8E6C6999037}" type="parTrans" cxnId="{202FFDB1-E830-4338-8B9D-F5605A21D43F}">
      <dgm:prSet/>
      <dgm:spPr/>
      <dgm:t>
        <a:bodyPr/>
        <a:lstStyle/>
        <a:p>
          <a:endParaRPr lang="en-US"/>
        </a:p>
      </dgm:t>
    </dgm:pt>
    <dgm:pt modelId="{4D575E8B-9F6F-4BD5-97EA-4B35E3D16439}" type="sibTrans" cxnId="{202FFDB1-E830-4338-8B9D-F5605A21D43F}">
      <dgm:prSet/>
      <dgm:spPr/>
      <dgm:t>
        <a:bodyPr/>
        <a:lstStyle/>
        <a:p>
          <a:endParaRPr lang="en-US"/>
        </a:p>
      </dgm:t>
    </dgm:pt>
    <dgm:pt modelId="{05B9626E-C561-4B6E-AF4B-5BC198F23B75}">
      <dgm:prSet phldrT="[Text]"/>
      <dgm:spPr/>
      <dgm:t>
        <a:bodyPr/>
        <a:lstStyle/>
        <a:p>
          <a:r>
            <a:rPr lang="en-US" dirty="0"/>
            <a:t>Discern Service Called</a:t>
          </a:r>
        </a:p>
      </dgm:t>
    </dgm:pt>
    <dgm:pt modelId="{08A0CC08-9769-4CED-B8D6-4980C5B8BD3C}" type="parTrans" cxnId="{BE5A83EA-6447-4CA5-95A4-312AEAF3DD51}">
      <dgm:prSet/>
      <dgm:spPr/>
      <dgm:t>
        <a:bodyPr/>
        <a:lstStyle/>
        <a:p>
          <a:endParaRPr lang="en-US"/>
        </a:p>
      </dgm:t>
    </dgm:pt>
    <dgm:pt modelId="{0820F4E5-85E4-42F4-98BC-98074CEA1AC3}" type="sibTrans" cxnId="{BE5A83EA-6447-4CA5-95A4-312AEAF3DD51}">
      <dgm:prSet/>
      <dgm:spPr/>
      <dgm:t>
        <a:bodyPr/>
        <a:lstStyle/>
        <a:p>
          <a:endParaRPr lang="en-US"/>
        </a:p>
      </dgm:t>
    </dgm:pt>
    <dgm:pt modelId="{F8A7AB10-3394-4BE6-8819-8DF74372FCF6}">
      <dgm:prSet phldrT="[Text]"/>
      <dgm:spPr/>
      <dgm:t>
        <a:bodyPr/>
        <a:lstStyle/>
        <a:p>
          <a:r>
            <a:rPr lang="en-US" dirty="0"/>
            <a:t>Discern can place new orders, create a notification window, create new clinical events, etc.</a:t>
          </a:r>
        </a:p>
      </dgm:t>
    </dgm:pt>
    <dgm:pt modelId="{CBA8607E-EBB1-431E-B2ED-59815CD90121}" type="parTrans" cxnId="{06955E2B-A162-4C08-B977-17E4CB3C6134}">
      <dgm:prSet/>
      <dgm:spPr/>
      <dgm:t>
        <a:bodyPr/>
        <a:lstStyle/>
        <a:p>
          <a:endParaRPr lang="en-US"/>
        </a:p>
      </dgm:t>
    </dgm:pt>
    <dgm:pt modelId="{AC58936B-3646-4700-9959-41EB0D1E92C0}" type="sibTrans" cxnId="{06955E2B-A162-4C08-B977-17E4CB3C6134}">
      <dgm:prSet/>
      <dgm:spPr/>
      <dgm:t>
        <a:bodyPr/>
        <a:lstStyle/>
        <a:p>
          <a:endParaRPr lang="en-US"/>
        </a:p>
      </dgm:t>
    </dgm:pt>
    <dgm:pt modelId="{B538F633-B3EE-4D7C-86D1-AB82CAEF251E}">
      <dgm:prSet phldrT="[Text]"/>
      <dgm:spPr/>
      <dgm:t>
        <a:bodyPr/>
        <a:lstStyle/>
        <a:p>
          <a:r>
            <a:rPr lang="en-US" dirty="0"/>
            <a:t>Processing Complete</a:t>
          </a:r>
        </a:p>
      </dgm:t>
    </dgm:pt>
    <dgm:pt modelId="{2943EE2B-1C3E-4E2C-9A24-C68DC85DF8FC}" type="parTrans" cxnId="{DA32B0C3-3EB7-4E6C-B08E-B0D25A35B334}">
      <dgm:prSet/>
      <dgm:spPr/>
      <dgm:t>
        <a:bodyPr/>
        <a:lstStyle/>
        <a:p>
          <a:endParaRPr lang="en-US"/>
        </a:p>
      </dgm:t>
    </dgm:pt>
    <dgm:pt modelId="{44F68055-D6F1-43ED-856D-4C27EA5D1030}" type="sibTrans" cxnId="{DA32B0C3-3EB7-4E6C-B08E-B0D25A35B334}">
      <dgm:prSet/>
      <dgm:spPr/>
      <dgm:t>
        <a:bodyPr/>
        <a:lstStyle/>
        <a:p>
          <a:endParaRPr lang="en-US"/>
        </a:p>
      </dgm:t>
    </dgm:pt>
    <dgm:pt modelId="{09D9D043-D33E-4F39-9D1A-C6497BEED2A1}" type="pres">
      <dgm:prSet presAssocID="{21E6745D-840D-452E-8AB0-CFCA91B61AF2}" presName="Name0" presStyleCnt="0">
        <dgm:presLayoutVars>
          <dgm:chMax val="5"/>
          <dgm:chPref val="5"/>
          <dgm:dir/>
          <dgm:animLvl val="lvl"/>
        </dgm:presLayoutVars>
      </dgm:prSet>
      <dgm:spPr/>
      <dgm:t>
        <a:bodyPr/>
        <a:lstStyle/>
        <a:p>
          <a:endParaRPr lang="en-US"/>
        </a:p>
      </dgm:t>
    </dgm:pt>
    <dgm:pt modelId="{FB27DBBF-AC99-48FF-9BB2-D8F02A6606B8}" type="pres">
      <dgm:prSet presAssocID="{AB64DE31-77D3-4094-9661-C89BE925FEE0}" presName="parentText1" presStyleLbl="node1" presStyleIdx="0" presStyleCnt="4">
        <dgm:presLayoutVars>
          <dgm:chMax/>
          <dgm:chPref val="3"/>
          <dgm:bulletEnabled val="1"/>
        </dgm:presLayoutVars>
      </dgm:prSet>
      <dgm:spPr/>
      <dgm:t>
        <a:bodyPr/>
        <a:lstStyle/>
        <a:p>
          <a:endParaRPr lang="en-US"/>
        </a:p>
      </dgm:t>
    </dgm:pt>
    <dgm:pt modelId="{409FBCBF-26ED-4D1B-BF72-59FEBC93E96A}" type="pres">
      <dgm:prSet presAssocID="{AB64DE31-77D3-4094-9661-C89BE925FEE0}" presName="childText1" presStyleLbl="solidAlignAcc1" presStyleIdx="0" presStyleCnt="3">
        <dgm:presLayoutVars>
          <dgm:chMax val="0"/>
          <dgm:chPref val="0"/>
          <dgm:bulletEnabled val="1"/>
        </dgm:presLayoutVars>
      </dgm:prSet>
      <dgm:spPr/>
      <dgm:t>
        <a:bodyPr/>
        <a:lstStyle/>
        <a:p>
          <a:endParaRPr lang="en-US"/>
        </a:p>
      </dgm:t>
    </dgm:pt>
    <dgm:pt modelId="{2723AB23-54C7-4700-8EFB-905BB2D2857B}" type="pres">
      <dgm:prSet presAssocID="{DDEAC3C5-C69C-4B62-B770-3BB7D10F5A7C}" presName="parentText2" presStyleLbl="node1" presStyleIdx="1" presStyleCnt="4">
        <dgm:presLayoutVars>
          <dgm:chMax/>
          <dgm:chPref val="3"/>
          <dgm:bulletEnabled val="1"/>
        </dgm:presLayoutVars>
      </dgm:prSet>
      <dgm:spPr/>
      <dgm:t>
        <a:bodyPr/>
        <a:lstStyle/>
        <a:p>
          <a:endParaRPr lang="en-US"/>
        </a:p>
      </dgm:t>
    </dgm:pt>
    <dgm:pt modelId="{27D3079E-5791-4013-B9C1-0ADC1586E3F9}" type="pres">
      <dgm:prSet presAssocID="{DDEAC3C5-C69C-4B62-B770-3BB7D10F5A7C}" presName="childText2" presStyleLbl="solidAlignAcc1" presStyleIdx="1" presStyleCnt="3">
        <dgm:presLayoutVars>
          <dgm:chMax val="0"/>
          <dgm:chPref val="0"/>
          <dgm:bulletEnabled val="1"/>
        </dgm:presLayoutVars>
      </dgm:prSet>
      <dgm:spPr/>
      <dgm:t>
        <a:bodyPr/>
        <a:lstStyle/>
        <a:p>
          <a:endParaRPr lang="en-US"/>
        </a:p>
      </dgm:t>
    </dgm:pt>
    <dgm:pt modelId="{2B243AEC-BE93-4653-AD57-F449CA745652}" type="pres">
      <dgm:prSet presAssocID="{05B9626E-C561-4B6E-AF4B-5BC198F23B75}" presName="parentText3" presStyleLbl="node1" presStyleIdx="2" presStyleCnt="4">
        <dgm:presLayoutVars>
          <dgm:chMax/>
          <dgm:chPref val="3"/>
          <dgm:bulletEnabled val="1"/>
        </dgm:presLayoutVars>
      </dgm:prSet>
      <dgm:spPr/>
      <dgm:t>
        <a:bodyPr/>
        <a:lstStyle/>
        <a:p>
          <a:endParaRPr lang="en-US"/>
        </a:p>
      </dgm:t>
    </dgm:pt>
    <dgm:pt modelId="{30EE1C51-2815-4E18-BD1A-D94D0FC9D17A}" type="pres">
      <dgm:prSet presAssocID="{05B9626E-C561-4B6E-AF4B-5BC198F23B75}" presName="childText3" presStyleLbl="solidAlignAcc1" presStyleIdx="2" presStyleCnt="3">
        <dgm:presLayoutVars>
          <dgm:chMax val="0"/>
          <dgm:chPref val="0"/>
          <dgm:bulletEnabled val="1"/>
        </dgm:presLayoutVars>
      </dgm:prSet>
      <dgm:spPr/>
      <dgm:t>
        <a:bodyPr/>
        <a:lstStyle/>
        <a:p>
          <a:endParaRPr lang="en-US"/>
        </a:p>
      </dgm:t>
    </dgm:pt>
    <dgm:pt modelId="{36CDC445-8E30-43EC-B85B-473B10FA8696}" type="pres">
      <dgm:prSet presAssocID="{B538F633-B3EE-4D7C-86D1-AB82CAEF251E}" presName="parentText4" presStyleLbl="node1" presStyleIdx="3" presStyleCnt="4">
        <dgm:presLayoutVars>
          <dgm:chMax/>
          <dgm:chPref val="3"/>
          <dgm:bulletEnabled val="1"/>
        </dgm:presLayoutVars>
      </dgm:prSet>
      <dgm:spPr/>
      <dgm:t>
        <a:bodyPr/>
        <a:lstStyle/>
        <a:p>
          <a:endParaRPr lang="en-US"/>
        </a:p>
      </dgm:t>
    </dgm:pt>
  </dgm:ptLst>
  <dgm:cxnLst>
    <dgm:cxn modelId="{9290A8F6-0D14-46D8-8F6B-9A3D2E401BC2}" type="presOf" srcId="{F8A7AB10-3394-4BE6-8819-8DF74372FCF6}" destId="{30EE1C51-2815-4E18-BD1A-D94D0FC9D17A}" srcOrd="0" destOrd="0" presId="urn:microsoft.com/office/officeart/2009/3/layout/IncreasingArrowsProcess"/>
    <dgm:cxn modelId="{74A60473-4E5E-45B6-A018-30FDDB4E1FCB}" type="presOf" srcId="{DDEAC3C5-C69C-4B62-B770-3BB7D10F5A7C}" destId="{2723AB23-54C7-4700-8EFB-905BB2D2857B}" srcOrd="0" destOrd="0" presId="urn:microsoft.com/office/officeart/2009/3/layout/IncreasingArrowsProcess"/>
    <dgm:cxn modelId="{BE5A83EA-6447-4CA5-95A4-312AEAF3DD51}" srcId="{21E6745D-840D-452E-8AB0-CFCA91B61AF2}" destId="{05B9626E-C561-4B6E-AF4B-5BC198F23B75}" srcOrd="2" destOrd="0" parTransId="{08A0CC08-9769-4CED-B8D6-4980C5B8BD3C}" sibTransId="{0820F4E5-85E4-42F4-98BC-98074CEA1AC3}"/>
    <dgm:cxn modelId="{06955E2B-A162-4C08-B977-17E4CB3C6134}" srcId="{05B9626E-C561-4B6E-AF4B-5BC198F23B75}" destId="{F8A7AB10-3394-4BE6-8819-8DF74372FCF6}" srcOrd="0" destOrd="0" parTransId="{CBA8607E-EBB1-431E-B2ED-59815CD90121}" sibTransId="{AC58936B-3646-4700-9959-41EB0D1E92C0}"/>
    <dgm:cxn modelId="{A290F949-4F34-43E1-B75E-617EE4426DE5}" type="presOf" srcId="{05B9626E-C561-4B6E-AF4B-5BC198F23B75}" destId="{2B243AEC-BE93-4653-AD57-F449CA745652}" srcOrd="0" destOrd="0" presId="urn:microsoft.com/office/officeart/2009/3/layout/IncreasingArrowsProcess"/>
    <dgm:cxn modelId="{2AE74FBD-3E18-47F7-AE58-D12B52D18888}" type="presOf" srcId="{AB64DE31-77D3-4094-9661-C89BE925FEE0}" destId="{FB27DBBF-AC99-48FF-9BB2-D8F02A6606B8}" srcOrd="0" destOrd="0" presId="urn:microsoft.com/office/officeart/2009/3/layout/IncreasingArrowsProcess"/>
    <dgm:cxn modelId="{AC0DB2EB-EF5B-4590-8324-B0A0894B6A8F}" srcId="{21E6745D-840D-452E-8AB0-CFCA91B61AF2}" destId="{AB64DE31-77D3-4094-9661-C89BE925FEE0}" srcOrd="0" destOrd="0" parTransId="{C43F915C-D555-42DB-81CA-15A473D93E3F}" sibTransId="{21527B98-DD8A-4734-BE73-00598EFC93B8}"/>
    <dgm:cxn modelId="{DA32B0C3-3EB7-4E6C-B08E-B0D25A35B334}" srcId="{21E6745D-840D-452E-8AB0-CFCA91B61AF2}" destId="{B538F633-B3EE-4D7C-86D1-AB82CAEF251E}" srcOrd="3" destOrd="0" parTransId="{2943EE2B-1C3E-4E2C-9A24-C68DC85DF8FC}" sibTransId="{44F68055-D6F1-43ED-856D-4C27EA5D1030}"/>
    <dgm:cxn modelId="{C9E931F0-67AC-4F25-8443-E6113187FA71}" type="presOf" srcId="{21E6745D-840D-452E-8AB0-CFCA91B61AF2}" destId="{09D9D043-D33E-4F39-9D1A-C6497BEED2A1}" srcOrd="0" destOrd="0" presId="urn:microsoft.com/office/officeart/2009/3/layout/IncreasingArrowsProcess"/>
    <dgm:cxn modelId="{9CAF7147-BD30-4C64-AFB2-2359254F88F9}" type="presOf" srcId="{B538F633-B3EE-4D7C-86D1-AB82CAEF251E}" destId="{36CDC445-8E30-43EC-B85B-473B10FA8696}" srcOrd="0" destOrd="0" presId="urn:microsoft.com/office/officeart/2009/3/layout/IncreasingArrowsProcess"/>
    <dgm:cxn modelId="{BC39B64E-CA0F-4C37-ACB2-ED40D6D9F38D}" srcId="{21E6745D-840D-452E-8AB0-CFCA91B61AF2}" destId="{DDEAC3C5-C69C-4B62-B770-3BB7D10F5A7C}" srcOrd="1" destOrd="0" parTransId="{33772DA2-D33D-4F64-B940-99E49CC2BB1C}" sibTransId="{2D3411CE-164A-4554-8BFA-20239E7ECE80}"/>
    <dgm:cxn modelId="{C4F198FC-49EB-4FD5-8DEA-DCCA60417AF7}" type="presOf" srcId="{6696E94D-FCD1-4772-B54C-B0CBD7EFA960}" destId="{27D3079E-5791-4013-B9C1-0ADC1586E3F9}" srcOrd="0" destOrd="0" presId="urn:microsoft.com/office/officeart/2009/3/layout/IncreasingArrowsProcess"/>
    <dgm:cxn modelId="{202FFDB1-E830-4338-8B9D-F5605A21D43F}" srcId="{DDEAC3C5-C69C-4B62-B770-3BB7D10F5A7C}" destId="{6696E94D-FCD1-4772-B54C-B0CBD7EFA960}" srcOrd="0" destOrd="0" parTransId="{7C8BCAF5-3595-4A31-B7BF-D8E6C6999037}" sibTransId="{4D575E8B-9F6F-4BD5-97EA-4B35E3D16439}"/>
    <dgm:cxn modelId="{A5A2F148-F72C-41E9-9A35-0DBCE0E2CC24}" srcId="{AB64DE31-77D3-4094-9661-C89BE925FEE0}" destId="{1D7349A0-F29C-4484-AFDE-1ABE03C1904A}" srcOrd="0" destOrd="0" parTransId="{9E00CF93-0B5C-40D9-9CE2-C9F50E65FED4}" sibTransId="{7BA66104-D5D4-442C-9FC5-819C369B7572}"/>
    <dgm:cxn modelId="{BD85D519-A493-4219-B6B8-837DBF0F0FC1}" type="presOf" srcId="{1D7349A0-F29C-4484-AFDE-1ABE03C1904A}" destId="{409FBCBF-26ED-4D1B-BF72-59FEBC93E96A}" srcOrd="0" destOrd="0" presId="urn:microsoft.com/office/officeart/2009/3/layout/IncreasingArrowsProcess"/>
    <dgm:cxn modelId="{30BB70F5-38B6-4ED7-94EE-5FCF67A4A20C}" type="presParOf" srcId="{09D9D043-D33E-4F39-9D1A-C6497BEED2A1}" destId="{FB27DBBF-AC99-48FF-9BB2-D8F02A6606B8}" srcOrd="0" destOrd="0" presId="urn:microsoft.com/office/officeart/2009/3/layout/IncreasingArrowsProcess"/>
    <dgm:cxn modelId="{E6CB288E-B17A-4164-BBA5-4F2E766678E1}" type="presParOf" srcId="{09D9D043-D33E-4F39-9D1A-C6497BEED2A1}" destId="{409FBCBF-26ED-4D1B-BF72-59FEBC93E96A}" srcOrd="1" destOrd="0" presId="urn:microsoft.com/office/officeart/2009/3/layout/IncreasingArrowsProcess"/>
    <dgm:cxn modelId="{C6C58400-AC3A-4FB8-BEF0-919EE8FE80BF}" type="presParOf" srcId="{09D9D043-D33E-4F39-9D1A-C6497BEED2A1}" destId="{2723AB23-54C7-4700-8EFB-905BB2D2857B}" srcOrd="2" destOrd="0" presId="urn:microsoft.com/office/officeart/2009/3/layout/IncreasingArrowsProcess"/>
    <dgm:cxn modelId="{187EF4E3-84C5-410D-AAB7-83014CBC3EF1}" type="presParOf" srcId="{09D9D043-D33E-4F39-9D1A-C6497BEED2A1}" destId="{27D3079E-5791-4013-B9C1-0ADC1586E3F9}" srcOrd="3" destOrd="0" presId="urn:microsoft.com/office/officeart/2009/3/layout/IncreasingArrowsProcess"/>
    <dgm:cxn modelId="{811B59F5-05F6-4ADA-9912-FACD89E5493E}" type="presParOf" srcId="{09D9D043-D33E-4F39-9D1A-C6497BEED2A1}" destId="{2B243AEC-BE93-4653-AD57-F449CA745652}" srcOrd="4" destOrd="0" presId="urn:microsoft.com/office/officeart/2009/3/layout/IncreasingArrowsProcess"/>
    <dgm:cxn modelId="{134C5043-CE01-4365-8ABA-A6278CA0B1BC}" type="presParOf" srcId="{09D9D043-D33E-4F39-9D1A-C6497BEED2A1}" destId="{30EE1C51-2815-4E18-BD1A-D94D0FC9D17A}" srcOrd="5" destOrd="0" presId="urn:microsoft.com/office/officeart/2009/3/layout/IncreasingArrowsProcess"/>
    <dgm:cxn modelId="{65E77D48-625D-44B5-B2A4-0EFF711DC504}" type="presParOf" srcId="{09D9D043-D33E-4F39-9D1A-C6497BEED2A1}" destId="{36CDC445-8E30-43EC-B85B-473B10FA8696}" srcOrd="6"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65D37-CB70-4D99-9F5A-DA2F7FBFB293}">
      <dsp:nvSpPr>
        <dsp:cNvPr id="0" name=""/>
        <dsp:cNvSpPr/>
      </dsp:nvSpPr>
      <dsp:spPr>
        <a:xfrm>
          <a:off x="1954530" y="2011680"/>
          <a:ext cx="2388870" cy="2388870"/>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PRTT</a:t>
          </a:r>
          <a:endParaRPr lang="en-US" sz="4400" kern="1200" dirty="0"/>
        </a:p>
      </dsp:txBody>
      <dsp:txXfrm>
        <a:off x="2434799" y="2571261"/>
        <a:ext cx="1428332" cy="1227929"/>
      </dsp:txXfrm>
    </dsp:sp>
    <dsp:sp modelId="{8683CA66-86F0-4A33-9901-7259C011BC5E}">
      <dsp:nvSpPr>
        <dsp:cNvPr id="0" name=""/>
        <dsp:cNvSpPr/>
      </dsp:nvSpPr>
      <dsp:spPr>
        <a:xfrm>
          <a:off x="564642" y="1447038"/>
          <a:ext cx="1737360" cy="1737360"/>
        </a:xfrm>
        <a:prstGeom prst="gear6">
          <a:avLst/>
        </a:prstGeom>
        <a:gradFill rotWithShape="0">
          <a:gsLst>
            <a:gs pos="0">
              <a:schemeClr val="accent2">
                <a:hueOff val="2198207"/>
                <a:satOff val="-4565"/>
                <a:lumOff val="0"/>
                <a:alphaOff val="0"/>
                <a:shade val="51000"/>
                <a:satMod val="130000"/>
              </a:schemeClr>
            </a:gs>
            <a:gs pos="80000">
              <a:schemeClr val="accent2">
                <a:hueOff val="2198207"/>
                <a:satOff val="-4565"/>
                <a:lumOff val="0"/>
                <a:alphaOff val="0"/>
                <a:shade val="93000"/>
                <a:satMod val="130000"/>
              </a:schemeClr>
            </a:gs>
            <a:gs pos="100000">
              <a:schemeClr val="accent2">
                <a:hueOff val="2198207"/>
                <a:satOff val="-4565"/>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ZBR-ES</a:t>
          </a:r>
          <a:endParaRPr lang="en-US" sz="2000" kern="1200" dirty="0"/>
        </a:p>
      </dsp:txBody>
      <dsp:txXfrm>
        <a:off x="1002028" y="1887067"/>
        <a:ext cx="862588" cy="857302"/>
      </dsp:txXfrm>
    </dsp:sp>
    <dsp:sp modelId="{27A4BFFA-A1C3-4337-B03E-C127BFFC8E29}">
      <dsp:nvSpPr>
        <dsp:cNvPr id="0" name=""/>
        <dsp:cNvSpPr/>
      </dsp:nvSpPr>
      <dsp:spPr>
        <a:xfrm rot="20700000">
          <a:off x="1537740" y="248436"/>
          <a:ext cx="1702258" cy="1702258"/>
        </a:xfrm>
        <a:prstGeom prst="gear6">
          <a:avLst/>
        </a:prstGeom>
        <a:gradFill rotWithShape="0">
          <a:gsLst>
            <a:gs pos="0">
              <a:schemeClr val="accent2">
                <a:hueOff val="4396414"/>
                <a:satOff val="-9130"/>
                <a:lumOff val="0"/>
                <a:alphaOff val="0"/>
                <a:shade val="51000"/>
                <a:satMod val="130000"/>
              </a:schemeClr>
            </a:gs>
            <a:gs pos="80000">
              <a:schemeClr val="accent2">
                <a:hueOff val="4396414"/>
                <a:satOff val="-9130"/>
                <a:lumOff val="0"/>
                <a:alphaOff val="0"/>
                <a:shade val="93000"/>
                <a:satMod val="130000"/>
              </a:schemeClr>
            </a:gs>
            <a:gs pos="100000">
              <a:schemeClr val="accent2">
                <a:hueOff val="4396414"/>
                <a:satOff val="-913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EDC</a:t>
          </a:r>
          <a:endParaRPr lang="en-US" sz="3600" kern="1200" dirty="0"/>
        </a:p>
      </dsp:txBody>
      <dsp:txXfrm rot="-20700000">
        <a:off x="1911096" y="621791"/>
        <a:ext cx="955548" cy="955548"/>
      </dsp:txXfrm>
    </dsp:sp>
    <dsp:sp modelId="{442430D1-7EA1-4A6E-8C23-061335293011}">
      <dsp:nvSpPr>
        <dsp:cNvPr id="0" name=""/>
        <dsp:cNvSpPr/>
      </dsp:nvSpPr>
      <dsp:spPr>
        <a:xfrm>
          <a:off x="1772479" y="1650272"/>
          <a:ext cx="3057753" cy="3057753"/>
        </a:xfrm>
        <a:prstGeom prst="circularArrow">
          <a:avLst>
            <a:gd name="adj1" fmla="val 4688"/>
            <a:gd name="adj2" fmla="val 299029"/>
            <a:gd name="adj3" fmla="val 2519661"/>
            <a:gd name="adj4" fmla="val 15853768"/>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6BA5A62-B74E-43F9-AA7A-14234634B4AC}">
      <dsp:nvSpPr>
        <dsp:cNvPr id="0" name=""/>
        <dsp:cNvSpPr/>
      </dsp:nvSpPr>
      <dsp:spPr>
        <a:xfrm>
          <a:off x="256958" y="1061986"/>
          <a:ext cx="2221649" cy="2221649"/>
        </a:xfrm>
        <a:prstGeom prst="leftCircularArrow">
          <a:avLst>
            <a:gd name="adj1" fmla="val 6452"/>
            <a:gd name="adj2" fmla="val 429999"/>
            <a:gd name="adj3" fmla="val 10489124"/>
            <a:gd name="adj4" fmla="val 14837806"/>
            <a:gd name="adj5" fmla="val 7527"/>
          </a:avLst>
        </a:prstGeom>
        <a:gradFill rotWithShape="0">
          <a:gsLst>
            <a:gs pos="0">
              <a:schemeClr val="accent2">
                <a:hueOff val="2198207"/>
                <a:satOff val="-4565"/>
                <a:lumOff val="0"/>
                <a:alphaOff val="0"/>
                <a:shade val="51000"/>
                <a:satMod val="130000"/>
              </a:schemeClr>
            </a:gs>
            <a:gs pos="80000">
              <a:schemeClr val="accent2">
                <a:hueOff val="2198207"/>
                <a:satOff val="-4565"/>
                <a:lumOff val="0"/>
                <a:alphaOff val="0"/>
                <a:shade val="93000"/>
                <a:satMod val="130000"/>
              </a:schemeClr>
            </a:gs>
            <a:gs pos="100000">
              <a:schemeClr val="accent2">
                <a:hueOff val="2198207"/>
                <a:satOff val="-4565"/>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015CAA6-E0EE-409E-8C85-9E9F13D237DC}">
      <dsp:nvSpPr>
        <dsp:cNvPr id="0" name=""/>
        <dsp:cNvSpPr/>
      </dsp:nvSpPr>
      <dsp:spPr>
        <a:xfrm>
          <a:off x="1143991" y="-125061"/>
          <a:ext cx="2395385" cy="2395385"/>
        </a:xfrm>
        <a:prstGeom prst="circularArrow">
          <a:avLst>
            <a:gd name="adj1" fmla="val 5984"/>
            <a:gd name="adj2" fmla="val 394124"/>
            <a:gd name="adj3" fmla="val 13313824"/>
            <a:gd name="adj4" fmla="val 10508221"/>
            <a:gd name="adj5" fmla="val 6981"/>
          </a:avLst>
        </a:prstGeom>
        <a:gradFill rotWithShape="0">
          <a:gsLst>
            <a:gs pos="0">
              <a:schemeClr val="accent2">
                <a:hueOff val="4396414"/>
                <a:satOff val="-9130"/>
                <a:lumOff val="0"/>
                <a:alphaOff val="0"/>
                <a:shade val="51000"/>
                <a:satMod val="130000"/>
              </a:schemeClr>
            </a:gs>
            <a:gs pos="80000">
              <a:schemeClr val="accent2">
                <a:hueOff val="4396414"/>
                <a:satOff val="-9130"/>
                <a:lumOff val="0"/>
                <a:alphaOff val="0"/>
                <a:shade val="93000"/>
                <a:satMod val="130000"/>
              </a:schemeClr>
            </a:gs>
            <a:gs pos="100000">
              <a:schemeClr val="accent2">
                <a:hueOff val="4396414"/>
                <a:satOff val="-913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107F3-6C2E-45AE-B5B2-CFCCA001266B}">
      <dsp:nvSpPr>
        <dsp:cNvPr id="0" name=""/>
        <dsp:cNvSpPr/>
      </dsp:nvSpPr>
      <dsp:spPr>
        <a:xfrm rot="5400000">
          <a:off x="1450793" y="1029842"/>
          <a:ext cx="904425" cy="102965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34DC6C-208E-44DE-84A5-395547BA9583}">
      <dsp:nvSpPr>
        <dsp:cNvPr id="0" name=""/>
        <dsp:cNvSpPr/>
      </dsp:nvSpPr>
      <dsp:spPr>
        <a:xfrm>
          <a:off x="1211175" y="27268"/>
          <a:ext cx="1522520" cy="106571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User Submits Order Request</a:t>
          </a:r>
        </a:p>
      </dsp:txBody>
      <dsp:txXfrm>
        <a:off x="1263208" y="79301"/>
        <a:ext cx="1418454" cy="961648"/>
      </dsp:txXfrm>
    </dsp:sp>
    <dsp:sp modelId="{7BB8A3C7-60F7-447A-8AAB-871F27838BC8}">
      <dsp:nvSpPr>
        <dsp:cNvPr id="0" name=""/>
        <dsp:cNvSpPr/>
      </dsp:nvSpPr>
      <dsp:spPr>
        <a:xfrm>
          <a:off x="2733695" y="128908"/>
          <a:ext cx="1107336" cy="861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Begin process</a:t>
          </a:r>
        </a:p>
      </dsp:txBody>
      <dsp:txXfrm>
        <a:off x="2733695" y="128908"/>
        <a:ext cx="1107336" cy="861357"/>
      </dsp:txXfrm>
    </dsp:sp>
    <dsp:sp modelId="{63FFB062-8BF6-4035-8CD6-9538D3E5A849}">
      <dsp:nvSpPr>
        <dsp:cNvPr id="0" name=""/>
        <dsp:cNvSpPr/>
      </dsp:nvSpPr>
      <dsp:spPr>
        <a:xfrm rot="5400000">
          <a:off x="2713124" y="2226991"/>
          <a:ext cx="904425" cy="102965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3DB2D8-8562-4719-9EF4-D9C2F7B79D10}">
      <dsp:nvSpPr>
        <dsp:cNvPr id="0" name=""/>
        <dsp:cNvSpPr/>
      </dsp:nvSpPr>
      <dsp:spPr>
        <a:xfrm>
          <a:off x="2473506" y="1224417"/>
          <a:ext cx="1522520" cy="106571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Discern Service is Called</a:t>
          </a:r>
        </a:p>
      </dsp:txBody>
      <dsp:txXfrm>
        <a:off x="2525539" y="1276450"/>
        <a:ext cx="1418454" cy="961648"/>
      </dsp:txXfrm>
    </dsp:sp>
    <dsp:sp modelId="{81B14989-CA07-4658-8695-B22A8EE92E5F}">
      <dsp:nvSpPr>
        <dsp:cNvPr id="0" name=""/>
        <dsp:cNvSpPr/>
      </dsp:nvSpPr>
      <dsp:spPr>
        <a:xfrm>
          <a:off x="4005167" y="1326058"/>
          <a:ext cx="2281433" cy="861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Standard request structure fed to discern server</a:t>
          </a:r>
        </a:p>
      </dsp:txBody>
      <dsp:txXfrm>
        <a:off x="4005167" y="1326058"/>
        <a:ext cx="2281433" cy="861357"/>
      </dsp:txXfrm>
    </dsp:sp>
    <dsp:sp modelId="{4E70EF5E-EB87-48E6-ACC8-BA31BA4BBE12}">
      <dsp:nvSpPr>
        <dsp:cNvPr id="0" name=""/>
        <dsp:cNvSpPr/>
      </dsp:nvSpPr>
      <dsp:spPr>
        <a:xfrm rot="5400000">
          <a:off x="3975455" y="3424141"/>
          <a:ext cx="904425" cy="102965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7CE9C2-4B97-4EE6-AA77-574FC3AEA10F}">
      <dsp:nvSpPr>
        <dsp:cNvPr id="0" name=""/>
        <dsp:cNvSpPr/>
      </dsp:nvSpPr>
      <dsp:spPr>
        <a:xfrm>
          <a:off x="3735837" y="2421567"/>
          <a:ext cx="1522520" cy="106571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User Interacts With Alert</a:t>
          </a:r>
        </a:p>
      </dsp:txBody>
      <dsp:txXfrm>
        <a:off x="3787870" y="2473600"/>
        <a:ext cx="1418454" cy="961648"/>
      </dsp:txXfrm>
    </dsp:sp>
    <dsp:sp modelId="{EFFF4CB2-9B4F-4CE7-84F5-C0033B6DCC45}">
      <dsp:nvSpPr>
        <dsp:cNvPr id="0" name=""/>
        <dsp:cNvSpPr/>
      </dsp:nvSpPr>
      <dsp:spPr>
        <a:xfrm>
          <a:off x="5258357" y="2523207"/>
          <a:ext cx="1107336" cy="861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If Override or Accept is input</a:t>
          </a:r>
        </a:p>
      </dsp:txBody>
      <dsp:txXfrm>
        <a:off x="5258357" y="2523207"/>
        <a:ext cx="1107336" cy="861357"/>
      </dsp:txXfrm>
    </dsp:sp>
    <dsp:sp modelId="{C1D0CFF4-FCE3-4A56-B73B-FD88D3DB5C63}">
      <dsp:nvSpPr>
        <dsp:cNvPr id="0" name=""/>
        <dsp:cNvSpPr/>
      </dsp:nvSpPr>
      <dsp:spPr>
        <a:xfrm>
          <a:off x="4998168" y="3618716"/>
          <a:ext cx="1522520" cy="106571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Orders Service Called</a:t>
          </a:r>
        </a:p>
      </dsp:txBody>
      <dsp:txXfrm>
        <a:off x="5050201" y="3670749"/>
        <a:ext cx="1418454" cy="961648"/>
      </dsp:txXfrm>
    </dsp:sp>
    <dsp:sp modelId="{84463340-D11B-4820-AECD-266591DAB60D}">
      <dsp:nvSpPr>
        <dsp:cNvPr id="0" name=""/>
        <dsp:cNvSpPr/>
      </dsp:nvSpPr>
      <dsp:spPr>
        <a:xfrm>
          <a:off x="6520688" y="3720356"/>
          <a:ext cx="1107336" cy="861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Processing Complete</a:t>
          </a:r>
        </a:p>
      </dsp:txBody>
      <dsp:txXfrm>
        <a:off x="6520688" y="3720356"/>
        <a:ext cx="1107336" cy="861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7DBBF-AC99-48FF-9BB2-D8F02A6606B8}">
      <dsp:nvSpPr>
        <dsp:cNvPr id="0" name=""/>
        <dsp:cNvSpPr/>
      </dsp:nvSpPr>
      <dsp:spPr>
        <a:xfrm>
          <a:off x="0" y="262259"/>
          <a:ext cx="8839200" cy="1286854"/>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204288" numCol="1" spcCol="1270" anchor="ctr" anchorCtr="0">
          <a:noAutofit/>
        </a:bodyPr>
        <a:lstStyle/>
        <a:p>
          <a:pPr lvl="0" algn="l" defTabSz="844550">
            <a:lnSpc>
              <a:spcPct val="90000"/>
            </a:lnSpc>
            <a:spcBef>
              <a:spcPct val="0"/>
            </a:spcBef>
            <a:spcAft>
              <a:spcPct val="35000"/>
            </a:spcAft>
          </a:pPr>
          <a:r>
            <a:rPr lang="en-US" sz="1900" kern="1200" dirty="0"/>
            <a:t>User Submits Order Request</a:t>
          </a:r>
        </a:p>
      </dsp:txBody>
      <dsp:txXfrm>
        <a:off x="0" y="583973"/>
        <a:ext cx="8517487" cy="643427"/>
      </dsp:txXfrm>
    </dsp:sp>
    <dsp:sp modelId="{409FBCBF-26ED-4D1B-BF72-59FEBC93E96A}">
      <dsp:nvSpPr>
        <dsp:cNvPr id="0" name=""/>
        <dsp:cNvSpPr/>
      </dsp:nvSpPr>
      <dsp:spPr>
        <a:xfrm>
          <a:off x="0" y="1256709"/>
          <a:ext cx="2037435" cy="238029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a:t>Begin process</a:t>
          </a:r>
        </a:p>
      </dsp:txBody>
      <dsp:txXfrm>
        <a:off x="0" y="1256709"/>
        <a:ext cx="2037435" cy="2380293"/>
      </dsp:txXfrm>
    </dsp:sp>
    <dsp:sp modelId="{2723AB23-54C7-4700-8EFB-905BB2D2857B}">
      <dsp:nvSpPr>
        <dsp:cNvPr id="0" name=""/>
        <dsp:cNvSpPr/>
      </dsp:nvSpPr>
      <dsp:spPr>
        <a:xfrm>
          <a:off x="2037435" y="691058"/>
          <a:ext cx="6801764" cy="1286854"/>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204288" numCol="1" spcCol="1270" anchor="ctr" anchorCtr="0">
          <a:noAutofit/>
        </a:bodyPr>
        <a:lstStyle/>
        <a:p>
          <a:pPr lvl="0" algn="l" defTabSz="844550">
            <a:lnSpc>
              <a:spcPct val="90000"/>
            </a:lnSpc>
            <a:spcBef>
              <a:spcPct val="0"/>
            </a:spcBef>
            <a:spcAft>
              <a:spcPct val="35000"/>
            </a:spcAft>
          </a:pPr>
          <a:r>
            <a:rPr lang="en-US" sz="1900" kern="1200" dirty="0"/>
            <a:t>Orders Service Called</a:t>
          </a:r>
        </a:p>
      </dsp:txBody>
      <dsp:txXfrm>
        <a:off x="2037435" y="1012772"/>
        <a:ext cx="6480051" cy="643427"/>
      </dsp:txXfrm>
    </dsp:sp>
    <dsp:sp modelId="{27D3079E-5791-4013-B9C1-0ADC1586E3F9}">
      <dsp:nvSpPr>
        <dsp:cNvPr id="0" name=""/>
        <dsp:cNvSpPr/>
      </dsp:nvSpPr>
      <dsp:spPr>
        <a:xfrm>
          <a:off x="2037435" y="1685508"/>
          <a:ext cx="2037435" cy="231962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a:t>Order is submitted to the database, no in line interaction with user</a:t>
          </a:r>
        </a:p>
      </dsp:txBody>
      <dsp:txXfrm>
        <a:off x="2037435" y="1685508"/>
        <a:ext cx="2037435" cy="2319622"/>
      </dsp:txXfrm>
    </dsp:sp>
    <dsp:sp modelId="{2B243AEC-BE93-4653-AD57-F449CA745652}">
      <dsp:nvSpPr>
        <dsp:cNvPr id="0" name=""/>
        <dsp:cNvSpPr/>
      </dsp:nvSpPr>
      <dsp:spPr>
        <a:xfrm>
          <a:off x="4074871" y="1119858"/>
          <a:ext cx="4764328" cy="1286854"/>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204288" numCol="1" spcCol="1270" anchor="ctr" anchorCtr="0">
          <a:noAutofit/>
        </a:bodyPr>
        <a:lstStyle/>
        <a:p>
          <a:pPr lvl="0" algn="l" defTabSz="844550">
            <a:lnSpc>
              <a:spcPct val="90000"/>
            </a:lnSpc>
            <a:spcBef>
              <a:spcPct val="0"/>
            </a:spcBef>
            <a:spcAft>
              <a:spcPct val="35000"/>
            </a:spcAft>
          </a:pPr>
          <a:r>
            <a:rPr lang="en-US" sz="1900" kern="1200" dirty="0"/>
            <a:t>Discern Service Called</a:t>
          </a:r>
        </a:p>
      </dsp:txBody>
      <dsp:txXfrm>
        <a:off x="4074871" y="1441572"/>
        <a:ext cx="4442615" cy="643427"/>
      </dsp:txXfrm>
    </dsp:sp>
    <dsp:sp modelId="{30EE1C51-2815-4E18-BD1A-D94D0FC9D17A}">
      <dsp:nvSpPr>
        <dsp:cNvPr id="0" name=""/>
        <dsp:cNvSpPr/>
      </dsp:nvSpPr>
      <dsp:spPr>
        <a:xfrm>
          <a:off x="4074871" y="2114308"/>
          <a:ext cx="2037435" cy="233513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a:t>Discern can place new orders, create a notification window, create new clinical events, etc.</a:t>
          </a:r>
        </a:p>
      </dsp:txBody>
      <dsp:txXfrm>
        <a:off x="4074871" y="2114308"/>
        <a:ext cx="2037435" cy="2335132"/>
      </dsp:txXfrm>
    </dsp:sp>
    <dsp:sp modelId="{36CDC445-8E30-43EC-B85B-473B10FA8696}">
      <dsp:nvSpPr>
        <dsp:cNvPr id="0" name=""/>
        <dsp:cNvSpPr/>
      </dsp:nvSpPr>
      <dsp:spPr>
        <a:xfrm>
          <a:off x="6112306" y="1548657"/>
          <a:ext cx="2726893" cy="1286854"/>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204288" numCol="1" spcCol="1270" anchor="ctr" anchorCtr="0">
          <a:noAutofit/>
        </a:bodyPr>
        <a:lstStyle/>
        <a:p>
          <a:pPr lvl="0" algn="l" defTabSz="844550">
            <a:lnSpc>
              <a:spcPct val="90000"/>
            </a:lnSpc>
            <a:spcBef>
              <a:spcPct val="0"/>
            </a:spcBef>
            <a:spcAft>
              <a:spcPct val="35000"/>
            </a:spcAft>
          </a:pPr>
          <a:r>
            <a:rPr lang="en-US" sz="1900" kern="1200" dirty="0"/>
            <a:t>Processing Complete</a:t>
          </a:r>
        </a:p>
      </dsp:txBody>
      <dsp:txXfrm>
        <a:off x="6112306" y="1870371"/>
        <a:ext cx="2405180" cy="643427"/>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itchFamily="34" charset="-128"/>
              </a:defRPr>
            </a:lvl1pPr>
          </a:lstStyle>
          <a:p>
            <a:pPr>
              <a:defRPr/>
            </a:pPr>
            <a:fld id="{65273F01-656A-4CCE-99BA-507A66A9DFFE}" type="datetimeFigureOut">
              <a:rPr lang="en-US" altLang="en-US"/>
              <a:pPr>
                <a:defRPr/>
              </a:pPr>
              <a:t>6/14/2017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MS PGothic" pitchFamily="34" charset="-128"/>
              </a:defRPr>
            </a:lvl1pPr>
          </a:lstStyle>
          <a:p>
            <a:pPr>
              <a:defRPr/>
            </a:pPr>
            <a:fld id="{4FFC06A5-BAA1-43A1-9A36-BEB8041947E7}" type="slidenum">
              <a:rPr lang="en-US" altLang="en-US"/>
              <a:pPr>
                <a:defRPr/>
              </a:pPr>
              <a:t>‹#›</a:t>
            </a:fld>
            <a:endParaRPr lang="en-US" altLang="en-US"/>
          </a:p>
        </p:txBody>
      </p:sp>
    </p:spTree>
    <p:extLst>
      <p:ext uri="{BB962C8B-B14F-4D97-AF65-F5344CB8AC3E}">
        <p14:creationId xmlns:p14="http://schemas.microsoft.com/office/powerpoint/2010/main" val="7371497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itchFamily="34" charset="-128"/>
                <a:cs typeface="Arial" pitchFamily="34" charset="0"/>
              </a:defRPr>
            </a:lvl1pPr>
          </a:lstStyle>
          <a:p>
            <a:pPr>
              <a:defRPr/>
            </a:pPr>
            <a:fld id="{504AA9C9-808F-413D-B1FE-1890C4F6477F}" type="datetimeFigureOut">
              <a:rPr lang="en-US" altLang="en-US"/>
              <a:pPr>
                <a:defRPr/>
              </a:pPr>
              <a:t>6/14/2017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MS PGothic" pitchFamily="34" charset="-128"/>
                <a:cs typeface="Arial" pitchFamily="34" charset="0"/>
              </a:defRPr>
            </a:lvl1pPr>
          </a:lstStyle>
          <a:p>
            <a:pPr>
              <a:defRPr/>
            </a:pPr>
            <a:fld id="{2226E4AD-130D-4938-89CC-B53A911AAA32}" type="slidenum">
              <a:rPr lang="en-US" altLang="en-US"/>
              <a:pPr>
                <a:defRPr/>
              </a:pPr>
              <a:t>‹#›</a:t>
            </a:fld>
            <a:endParaRPr lang="en-US" altLang="en-US"/>
          </a:p>
        </p:txBody>
      </p:sp>
    </p:spTree>
    <p:extLst>
      <p:ext uri="{BB962C8B-B14F-4D97-AF65-F5344CB8AC3E}">
        <p14:creationId xmlns:p14="http://schemas.microsoft.com/office/powerpoint/2010/main" val="305342835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Ward talking points:</a:t>
            </a:r>
          </a:p>
          <a:p>
            <a:pPr marL="168861" indent="-168861">
              <a:buFont typeface="Arial" panose="020B0604020202020204" pitchFamily="34" charset="0"/>
              <a:buChar char="•"/>
            </a:pPr>
            <a:r>
              <a:rPr lang="en-US" dirty="0" smtClean="0"/>
              <a:t>After analyzing 1000s of data points about interfaces, HW, SW</a:t>
            </a:r>
            <a:r>
              <a:rPr lang="en-US" baseline="0" dirty="0" smtClean="0"/>
              <a:t> and operational alignment and</a:t>
            </a:r>
            <a:r>
              <a:rPr lang="en-US" dirty="0" smtClean="0"/>
              <a:t> conducting over 25+ interviews to close gaps</a:t>
            </a:r>
            <a:r>
              <a:rPr lang="en-US" baseline="0" dirty="0" smtClean="0"/>
              <a:t> and clarify deviations from standard. We create the following view of the current state</a:t>
            </a:r>
          </a:p>
          <a:p>
            <a:pPr marL="168861" indent="-168861">
              <a:buFont typeface="Arial" panose="020B0604020202020204" pitchFamily="34" charset="0"/>
              <a:buChar char="•"/>
            </a:pPr>
            <a:r>
              <a:rPr lang="en-US" baseline="0" dirty="0" smtClean="0"/>
              <a:t>Go through the five layers at the top saying that info flows left to right going through the various functions</a:t>
            </a:r>
          </a:p>
          <a:p>
            <a:pPr marL="619157" lvl="1" indent="-168861">
              <a:buFont typeface="Arial" panose="020B0604020202020204" pitchFamily="34" charset="0"/>
              <a:buChar char="•"/>
            </a:pPr>
            <a:r>
              <a:rPr lang="en-US" baseline="0" dirty="0" smtClean="0"/>
              <a:t>The data source layer includes transactional systems like CHCS that feed data into the data management architecture</a:t>
            </a:r>
          </a:p>
          <a:p>
            <a:pPr marL="619157" lvl="1" indent="-168861">
              <a:buFont typeface="Arial" panose="020B0604020202020204" pitchFamily="34" charset="0"/>
              <a:buChar char="•"/>
            </a:pPr>
            <a:r>
              <a:rPr lang="en-US" baseline="0" dirty="0" smtClean="0"/>
              <a:t>The data integration layer receives this data and is responsible for cleansing and transforming it</a:t>
            </a:r>
          </a:p>
          <a:p>
            <a:pPr marL="619157" lvl="1" indent="-168861">
              <a:buFont typeface="Arial" panose="020B0604020202020204" pitchFamily="34" charset="0"/>
              <a:buChar char="•"/>
            </a:pPr>
            <a:r>
              <a:rPr lang="en-US" baseline="0" dirty="0" smtClean="0"/>
              <a:t>The data storage layer is the FTE HW and SW needed to store this data and make it available to end users</a:t>
            </a:r>
          </a:p>
          <a:p>
            <a:pPr marL="619157" lvl="1" indent="-168861">
              <a:buFont typeface="Arial" panose="020B0604020202020204" pitchFamily="34" charset="0"/>
              <a:buChar char="•"/>
            </a:pPr>
            <a:r>
              <a:rPr lang="en-US" baseline="0" dirty="0" smtClean="0"/>
              <a:t>The analytics layer is the actual tools that are used to provide various analytics capabilities which are shown in the fifth and final layer</a:t>
            </a:r>
          </a:p>
          <a:p>
            <a:pPr marL="168861" indent="-168861">
              <a:buFont typeface="Arial" panose="020B0604020202020204" pitchFamily="34" charset="0"/>
              <a:buChar char="•"/>
            </a:pPr>
            <a:r>
              <a:rPr lang="en-US" baseline="0" dirty="0" smtClean="0"/>
              <a:t>Important take-away – the architecture is complex and redundant. This is due to the haphazard way in which these systems have been built up over time</a:t>
            </a:r>
          </a:p>
          <a:p>
            <a:pPr marL="168861" indent="-168861">
              <a:buFont typeface="Arial" panose="020B0604020202020204" pitchFamily="34" charset="0"/>
              <a:buChar char="•"/>
            </a:pPr>
            <a:r>
              <a:rPr lang="en-US" baseline="0" dirty="0" smtClean="0"/>
              <a:t>EMPHASIZE – the issue is not with any particular system but with the architecture</a:t>
            </a:r>
          </a:p>
          <a:p>
            <a:pPr marL="168861" indent="-168861">
              <a:buFont typeface="Arial" panose="020B0604020202020204" pitchFamily="34" charset="0"/>
              <a:buChar char="•"/>
            </a:pPr>
            <a:r>
              <a:rPr lang="en-US" baseline="0" dirty="0" smtClean="0"/>
              <a:t>Go through the four bullets at the bottom</a:t>
            </a:r>
          </a:p>
          <a:p>
            <a:pPr marL="619157" lvl="1" indent="-168861">
              <a:buFont typeface="Arial" panose="020B0604020202020204" pitchFamily="34" charset="0"/>
              <a:buChar char="•"/>
            </a:pPr>
            <a:r>
              <a:rPr lang="en-US" baseline="0" dirty="0" smtClean="0"/>
              <a:t>1.) multiple systems in integration layer that receive the same data, ex. CHCS sends the CAPER file to both MDR and CHAS, then the two systems expend duplicative energy manipulating the data</a:t>
            </a:r>
          </a:p>
          <a:p>
            <a:pPr marL="619157" lvl="1" indent="-168861">
              <a:buFont typeface="Arial" panose="020B0604020202020204" pitchFamily="34" charset="0"/>
              <a:buChar char="•"/>
            </a:pPr>
            <a:r>
              <a:rPr lang="en-US" baseline="0" dirty="0" smtClean="0"/>
              <a:t>2.) some systems, because of when they were created, perform all layers for them selves and by themselves and fail to take advantage of shared service opportunities</a:t>
            </a:r>
          </a:p>
          <a:p>
            <a:pPr marL="619157" lvl="1" indent="-168861">
              <a:buFont typeface="Arial" panose="020B0604020202020204" pitchFamily="34" charset="0"/>
              <a:buChar char="•"/>
            </a:pPr>
            <a:r>
              <a:rPr lang="en-US" baseline="0" dirty="0" smtClean="0"/>
              <a:t>3.) because of technical limitations and mission needs, some data siloes were created in the past that could now be consolidated to one source</a:t>
            </a:r>
          </a:p>
          <a:p>
            <a:pPr marL="619157" lvl="1" indent="-168861">
              <a:buFont typeface="Arial" panose="020B0604020202020204" pitchFamily="34" charset="0"/>
              <a:buChar char="•"/>
            </a:pPr>
            <a:r>
              <a:rPr lang="en-US" baseline="0" dirty="0" smtClean="0"/>
              <a:t>4.) there are multiple apps which use custom code to perform simple operations that self-service tools like Tableau and </a:t>
            </a:r>
            <a:r>
              <a:rPr lang="en-US" baseline="0" dirty="0" err="1" smtClean="0"/>
              <a:t>Lumira</a:t>
            </a:r>
            <a:r>
              <a:rPr lang="en-US" baseline="0" dirty="0" smtClean="0"/>
              <a:t>  could reproduce at a much cheaper price</a:t>
            </a:r>
          </a:p>
          <a:p>
            <a:pPr marL="168861" indent="-168861">
              <a:buFont typeface="Arial" panose="020B0604020202020204" pitchFamily="34" charset="0"/>
              <a:buChar char="•"/>
            </a:pPr>
            <a:r>
              <a:rPr lang="en-US" baseline="0" dirty="0" smtClean="0"/>
              <a:t>Transition to next slide – so given this, we ran a classification in order to organize the architecture by the three layers</a:t>
            </a:r>
            <a:endParaRPr lang="en-US" dirty="0" smtClean="0"/>
          </a:p>
          <a:p>
            <a:endParaRPr lang="en-US" dirty="0" smtClean="0"/>
          </a:p>
          <a:p>
            <a:endParaRPr lang="en-US" dirty="0" smtClean="0"/>
          </a:p>
          <a:p>
            <a:r>
              <a:rPr lang="en-US" dirty="0" smtClean="0"/>
              <a:t>Asterisk Clarifications:</a:t>
            </a:r>
          </a:p>
          <a:p>
            <a:endParaRPr lang="en-US" dirty="0" smtClean="0"/>
          </a:p>
          <a:p>
            <a:r>
              <a:rPr lang="en-US" dirty="0" smtClean="0"/>
              <a:t>*(M2)</a:t>
            </a:r>
            <a:r>
              <a:rPr lang="en-US" baseline="0" dirty="0" smtClean="0"/>
              <a:t> </a:t>
            </a:r>
            <a:r>
              <a:rPr lang="en-US" dirty="0" smtClean="0"/>
              <a:t>The BOXI that supports M2 is part</a:t>
            </a:r>
            <a:r>
              <a:rPr lang="en-US" baseline="0" dirty="0" smtClean="0"/>
              <a:t> of a larger BOXI Shared Service which is operated by SDD. This shared services allows for cost effective access to the BOXI technology for multiple other Systems within the MHS portfolio</a:t>
            </a:r>
          </a:p>
          <a:p>
            <a:pPr defTabSz="900593" eaLnBrk="1" fontAlgn="auto" hangingPunct="1">
              <a:spcBef>
                <a:spcPts val="0"/>
              </a:spcBef>
              <a:spcAft>
                <a:spcPts val="0"/>
              </a:spcAft>
              <a:defRPr/>
            </a:pPr>
            <a:r>
              <a:rPr lang="en-US" dirty="0" smtClean="0"/>
              <a:t>*</a:t>
            </a:r>
            <a:r>
              <a:rPr lang="en-US" baseline="0" dirty="0" smtClean="0"/>
              <a:t>(M2) The BOXI Shared </a:t>
            </a:r>
            <a:r>
              <a:rPr lang="en-US" b="0" baseline="0" dirty="0" smtClean="0"/>
              <a:t>Service is in the process of adding LUMIRA (a self-service BI </a:t>
            </a:r>
            <a:r>
              <a:rPr lang="en-US" b="0" baseline="0" dirty="0" err="1" smtClean="0"/>
              <a:t>tooI</a:t>
            </a:r>
            <a:r>
              <a:rPr lang="en-US" b="0" baseline="0" dirty="0" smtClean="0"/>
              <a:t>). This technology will be available as a shared service for M2 and other Systems within the MHS portfolio, supporting the cost effective transition to self-service BI.</a:t>
            </a:r>
            <a:endParaRPr lang="en-US" b="0" dirty="0" smtClean="0"/>
          </a:p>
          <a:p>
            <a:pPr defTabSz="900593" eaLnBrk="1" fontAlgn="auto" hangingPunct="1">
              <a:spcBef>
                <a:spcPts val="0"/>
              </a:spcBef>
              <a:spcAft>
                <a:spcPts val="0"/>
              </a:spcAft>
              <a:defRPr/>
            </a:pPr>
            <a:r>
              <a:rPr lang="en-US" b="0" dirty="0" smtClean="0"/>
              <a:t>*(MDR) The SAS that supports MDR is part</a:t>
            </a:r>
            <a:r>
              <a:rPr lang="en-US" b="0" baseline="0" dirty="0" smtClean="0"/>
              <a:t> of a larger SAS Shared Service which is operated by SDD. This shared services allows for cost effective access to the SAS technology for multiple other Systems within the MHS portfolio</a:t>
            </a:r>
          </a:p>
          <a:p>
            <a:pPr defTabSz="900593" eaLnBrk="1" fontAlgn="auto" hangingPunct="1">
              <a:spcBef>
                <a:spcPts val="0"/>
              </a:spcBef>
              <a:spcAft>
                <a:spcPts val="0"/>
              </a:spcAft>
              <a:defRPr/>
            </a:pPr>
            <a:r>
              <a:rPr lang="en-US" b="0" baseline="0" dirty="0" smtClean="0"/>
              <a:t>*(MDR) The SAS Shared Service will be receiving a product called User Guide which provides a Graphical User Interface for the SAS environment which is currently console based. </a:t>
            </a:r>
          </a:p>
          <a:p>
            <a:pPr defTabSz="885077" eaLnBrk="1" fontAlgn="auto" hangingPunct="1">
              <a:spcBef>
                <a:spcPts val="0"/>
              </a:spcBef>
              <a:spcAft>
                <a:spcPts val="0"/>
              </a:spcAft>
              <a:defRPr/>
            </a:pPr>
            <a:endParaRPr lang="en-US" dirty="0">
              <a:ea typeface="+mn-ea"/>
              <a:cs typeface="+mn-cs"/>
            </a:endParaRPr>
          </a:p>
          <a:p>
            <a:pPr defTabSz="885077" eaLnBrk="1" fontAlgn="auto" hangingPunct="1">
              <a:spcBef>
                <a:spcPts val="0"/>
              </a:spcBef>
              <a:spcAft>
                <a:spcPts val="0"/>
              </a:spcAft>
              <a:defRPr/>
            </a:pPr>
            <a:r>
              <a:rPr lang="en-US" dirty="0">
                <a:ea typeface="+mn-ea"/>
                <a:cs typeface="+mn-cs"/>
              </a:rPr>
              <a:t>*Blue Lines: The interfaces between MDR SAS/M2 BOXI and CAP are differentiated because they represent the manual sharing of processed metrics data. These metrics include reports such as the P4I reports and are created in the MDR SAS and M2 BOXI environments. They are then shared with the CEIP environment using </a:t>
            </a:r>
            <a:r>
              <a:rPr lang="en-US" dirty="0" err="1">
                <a:ea typeface="+mn-ea"/>
                <a:cs typeface="+mn-cs"/>
              </a:rPr>
              <a:t>Moveit</a:t>
            </a:r>
            <a:r>
              <a:rPr lang="en-US" dirty="0">
                <a:ea typeface="+mn-ea"/>
                <a:cs typeface="+mn-cs"/>
              </a:rPr>
              <a:t>-DMZ. </a:t>
            </a:r>
          </a:p>
          <a:p>
            <a:pPr defTabSz="885077" eaLnBrk="1" fontAlgn="auto" hangingPunct="1">
              <a:spcBef>
                <a:spcPts val="0"/>
              </a:spcBef>
              <a:spcAft>
                <a:spcPts val="0"/>
              </a:spcAft>
              <a:defRPr/>
            </a:pPr>
            <a:endParaRPr lang="en-US" dirty="0">
              <a:ea typeface="+mn-ea"/>
              <a:cs typeface="+mn-cs"/>
            </a:endParaRPr>
          </a:p>
          <a:p>
            <a:pPr defTabSz="885077" eaLnBrk="1" fontAlgn="auto" hangingPunct="1">
              <a:spcBef>
                <a:spcPts val="0"/>
              </a:spcBef>
              <a:spcAft>
                <a:spcPts val="0"/>
              </a:spcAft>
              <a:defRPr/>
            </a:pPr>
            <a:r>
              <a:rPr lang="en-US" dirty="0">
                <a:ea typeface="+mn-ea"/>
                <a:cs typeface="+mn-cs"/>
              </a:rPr>
              <a:t>Note: The interface between AFCHIPS and CHAS was provided by Dr. Steve Toney.</a:t>
            </a:r>
          </a:p>
          <a:p>
            <a:pPr defTabSz="885077">
              <a:defRPr/>
            </a:pPr>
            <a:endParaRPr lang="en-US" baseline="0" dirty="0" smtClean="0"/>
          </a:p>
        </p:txBody>
      </p:sp>
      <p:sp>
        <p:nvSpPr>
          <p:cNvPr id="4" name="Slide Number Placeholder 3"/>
          <p:cNvSpPr>
            <a:spLocks noGrp="1"/>
          </p:cNvSpPr>
          <p:nvPr>
            <p:ph type="sldNum" sz="quarter" idx="10"/>
          </p:nvPr>
        </p:nvSpPr>
        <p:spPr/>
        <p:txBody>
          <a:bodyPr/>
          <a:lstStyle/>
          <a:p>
            <a:fld id="{771D7AAE-0163-4BB2-817E-5C0E8B0F3D0A}" type="slidenum">
              <a:rPr lang="en-US" smtClean="0"/>
              <a:t>12</a:t>
            </a:fld>
            <a:endParaRPr lang="en-US"/>
          </a:p>
        </p:txBody>
      </p:sp>
    </p:spTree>
    <p:extLst>
      <p:ext uri="{BB962C8B-B14F-4D97-AF65-F5344CB8AC3E}">
        <p14:creationId xmlns:p14="http://schemas.microsoft.com/office/powerpoint/2010/main" val="2162441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AutoNum type="arabicPeriod"/>
            </a:pPr>
            <a:r>
              <a:rPr lang="en-US" dirty="0" smtClean="0"/>
              <a:t>Rhapsody queries DES REST API for PAMPI data</a:t>
            </a:r>
            <a:r>
              <a:rPr lang="en-US" baseline="0" dirty="0" smtClean="0"/>
              <a:t> using the DoD ID</a:t>
            </a:r>
          </a:p>
          <a:p>
            <a:pPr marL="233309" indent="-233309">
              <a:buAutoNum type="arabicPeriod"/>
            </a:pPr>
            <a:r>
              <a:rPr lang="en-US" baseline="0" dirty="0" smtClean="0"/>
              <a:t>DES REST API returns PAMPI data to Rhapsody</a:t>
            </a:r>
          </a:p>
          <a:p>
            <a:pPr marL="233309" indent="-233309">
              <a:buAutoNum type="arabicPeriod"/>
            </a:pPr>
            <a:r>
              <a:rPr lang="en-US" baseline="0" dirty="0" smtClean="0"/>
              <a:t>Rhapsody queries DEERS Immunization repository for Immunization data</a:t>
            </a:r>
          </a:p>
          <a:p>
            <a:pPr marL="233309" indent="-233309">
              <a:buAutoNum type="arabicPeriod"/>
            </a:pPr>
            <a:r>
              <a:rPr lang="en-US" baseline="0" dirty="0" smtClean="0"/>
              <a:t>DEERS Immunization repository returns Immunization data to Rhapsody.  Rhapsody combines and de-duplicates immunization data from DEERS Immunization repository and DES REST API</a:t>
            </a:r>
          </a:p>
          <a:p>
            <a:pPr marL="233309" indent="-233309">
              <a:buAutoNum type="arabicPeriod"/>
            </a:pPr>
            <a:r>
              <a:rPr lang="en-US" baseline="0" dirty="0" smtClean="0"/>
              <a:t>PAMPI data and demographics info from triggering HL7 v2 ADT message are sent to CCD Generator</a:t>
            </a:r>
          </a:p>
          <a:p>
            <a:pPr marL="233309" indent="-233309">
              <a:buAutoNum type="arabicPeriod"/>
            </a:pPr>
            <a:r>
              <a:rPr lang="en-US" baseline="0" dirty="0" smtClean="0"/>
              <a:t>CCD Generator returns CCD to Rhapsody.  CCD contains the header (demographics) and sections for Problems, Allergies, Medications, Procedures, and Immunizations</a:t>
            </a:r>
          </a:p>
          <a:p>
            <a:pPr marL="233309" indent="-233309">
              <a:buAutoNum type="arabicPeriod"/>
            </a:pPr>
            <a:r>
              <a:rPr lang="en-US" baseline="0" dirty="0" smtClean="0"/>
              <a:t>Rhapsody sends CCD to Millennium for storage as a document from an external source</a:t>
            </a:r>
          </a:p>
          <a:p>
            <a:pPr marL="233309" indent="-233309">
              <a:buAutoNum type="arabicPeriod"/>
            </a:pPr>
            <a:r>
              <a:rPr lang="en-US" baseline="0" dirty="0" smtClean="0"/>
              <a:t>Rhapsody sends HL7 v2 messages to Millennium to automatically store coded Allergies, Medications, and Immunizations.  </a:t>
            </a:r>
            <a:r>
              <a:rPr lang="en-US" baseline="0" dirty="0" err="1" smtClean="0"/>
              <a:t>Freetext</a:t>
            </a:r>
            <a:r>
              <a:rPr lang="en-US" baseline="0" dirty="0" smtClean="0"/>
              <a:t> allergies are also sent to Millennium  These HL7 v2 messages are only sent for new patients</a:t>
            </a:r>
          </a:p>
          <a:p>
            <a:pPr marL="233309" indent="-233309">
              <a:buAutoNum type="arabicPeriod"/>
            </a:pPr>
            <a:r>
              <a:rPr lang="en-US" baseline="0" dirty="0" smtClean="0"/>
              <a:t>Provider subsequently uses reconciliation feature to review the most recent CCD and add data to the patient’s record if needed.  After the initial migration of legacy data this is the only way additional data is migrated to MHS GENESIS.  For the initial migration (new patient) Procedures and Problems are migrated using this mechanism and any </a:t>
            </a:r>
            <a:r>
              <a:rPr lang="en-US" baseline="0" dirty="0" err="1" smtClean="0"/>
              <a:t>freetext</a:t>
            </a:r>
            <a:r>
              <a:rPr lang="en-US" baseline="0" dirty="0" smtClean="0"/>
              <a:t> Medications and Immunizations can be migrated as appropriate.  (Immunizations are store natively using CVX in source systems so no </a:t>
            </a:r>
            <a:r>
              <a:rPr lang="en-US" baseline="0" dirty="0" err="1" smtClean="0"/>
              <a:t>freetext</a:t>
            </a:r>
            <a:r>
              <a:rPr lang="en-US" baseline="0" dirty="0" smtClean="0"/>
              <a:t> Immunizations expected.)</a:t>
            </a:r>
          </a:p>
          <a:p>
            <a:pPr marL="233309" indent="-233309">
              <a:buAutoNum type="arabicPeriod"/>
            </a:pPr>
            <a:r>
              <a:rPr lang="en-US" dirty="0" smtClean="0"/>
              <a:t>When</a:t>
            </a:r>
            <a:r>
              <a:rPr lang="en-US" baseline="0" dirty="0" smtClean="0"/>
              <a:t> patient is added/updated in Millennium, ADT </a:t>
            </a:r>
            <a:r>
              <a:rPr lang="en-US" baseline="0" dirty="0" err="1" smtClean="0"/>
              <a:t>Msg</a:t>
            </a:r>
            <a:r>
              <a:rPr lang="en-US" baseline="0" dirty="0" smtClean="0"/>
              <a:t> is sent to Rhapsody (from Register / Check-in Patient dataflow)</a:t>
            </a:r>
          </a:p>
          <a:p>
            <a:pPr marL="233309" indent="-233309">
              <a:buAutoNum type="arabicPeriod"/>
            </a:pPr>
            <a:r>
              <a:rPr lang="en-US" baseline="0" dirty="0" smtClean="0"/>
              <a:t>Patient adds/updates are sent to CEP if the record has a DoD ID</a:t>
            </a:r>
          </a:p>
          <a:p>
            <a:pPr marL="233309" indent="-233309">
              <a:buAutoNum type="arabicPeriod"/>
            </a:pPr>
            <a:r>
              <a:rPr lang="en-US" baseline="0" dirty="0" smtClean="0"/>
              <a:t>Rhapsody sends CCD to </a:t>
            </a:r>
            <a:r>
              <a:rPr lang="en-US" baseline="0" dirty="0" err="1" smtClean="0"/>
              <a:t>Dentrix</a:t>
            </a:r>
            <a:r>
              <a:rPr lang="en-US" baseline="0" dirty="0" smtClean="0"/>
              <a:t> for storage as a document from an external source</a:t>
            </a:r>
          </a:p>
          <a:p>
            <a:pPr marL="233309" indent="-233309">
              <a:buAutoNum type="arabicPeriod"/>
            </a:pPr>
            <a:r>
              <a:rPr lang="en-US" baseline="0" dirty="0" smtClean="0"/>
              <a:t>Millennium FHIR Server is used to synchronize Problems, Allergies, and Medications between Millennium and </a:t>
            </a:r>
            <a:r>
              <a:rPr lang="en-US" baseline="0" dirty="0" err="1" smtClean="0"/>
              <a:t>Dentrix</a:t>
            </a:r>
            <a:r>
              <a:rPr lang="en-US" baseline="0" dirty="0" smtClean="0"/>
              <a:t>.  Millennium is the “System of Record” within MHS GENESIS for this data.  Data is synchronized to </a:t>
            </a:r>
            <a:r>
              <a:rPr lang="en-US" baseline="0" dirty="0" err="1" smtClean="0"/>
              <a:t>Dentrix</a:t>
            </a:r>
            <a:r>
              <a:rPr lang="en-US" baseline="0" dirty="0" smtClean="0"/>
              <a:t> during Dental Encounters and any additions or updates are immediately synchronized back to Millennium.  </a:t>
            </a:r>
            <a:r>
              <a:rPr lang="en-US" baseline="0" dirty="0" err="1" smtClean="0"/>
              <a:t>Dentrix</a:t>
            </a:r>
            <a:r>
              <a:rPr lang="en-US" baseline="0" dirty="0" smtClean="0"/>
              <a:t> maintains a copy for internal purposes and generation of Dental Encounter Summary CCDs but data is only synchronized during Dental Encounters.</a:t>
            </a:r>
          </a:p>
          <a:p>
            <a:pPr marL="233309" marR="0" lvl="0" indent="-233309"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Provider subsequently uses reconciliation feature to review the most recent CCD and add data to the patient’s record if needed.  After the initial migration of legacy data this is the only way additional data is migrated to MHS GENESIS.  For the initial migration (new patient) Problems are migrated using this mechanism and any </a:t>
            </a:r>
            <a:r>
              <a:rPr lang="en-US" baseline="0" dirty="0" err="1" smtClean="0"/>
              <a:t>freetext</a:t>
            </a:r>
            <a:r>
              <a:rPr lang="en-US" baseline="0" dirty="0" smtClean="0"/>
              <a:t> Medications can be migrated as appropriate</a:t>
            </a:r>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30</a:t>
            </a:fld>
            <a:endParaRPr lang="en-US" altLang="en-US"/>
          </a:p>
        </p:txBody>
      </p:sp>
    </p:spTree>
    <p:extLst>
      <p:ext uri="{BB962C8B-B14F-4D97-AF65-F5344CB8AC3E}">
        <p14:creationId xmlns:p14="http://schemas.microsoft.com/office/powerpoint/2010/main" val="354210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 Each distinct human</a:t>
            </a:r>
            <a:r>
              <a:rPr lang="en-US" baseline="0" dirty="0" smtClean="0"/>
              <a:t> instance in millennium</a:t>
            </a:r>
          </a:p>
          <a:p>
            <a:r>
              <a:rPr lang="en-US" baseline="0" dirty="0" smtClean="0"/>
              <a:t> - every patient, user, and patient contact alike</a:t>
            </a:r>
          </a:p>
          <a:p>
            <a:endParaRPr lang="en-US" baseline="0" dirty="0" smtClean="0"/>
          </a:p>
          <a:p>
            <a:r>
              <a:rPr lang="en-US" baseline="0" dirty="0" smtClean="0"/>
              <a:t>Encounter – Each distinct visit with the exception of recurring </a:t>
            </a:r>
            <a:r>
              <a:rPr lang="en-US" baseline="0" dirty="0" err="1" smtClean="0"/>
              <a:t>encoutners</a:t>
            </a:r>
            <a:endParaRPr lang="en-US" baseline="0" dirty="0" smtClean="0"/>
          </a:p>
          <a:p>
            <a:r>
              <a:rPr lang="en-US" baseline="0" dirty="0" smtClean="0"/>
              <a:t>Discuss lifetime Pharmacy encounter</a:t>
            </a:r>
          </a:p>
          <a:p>
            <a:endParaRPr lang="en-US" dirty="0" smtClean="0"/>
          </a:p>
          <a:p>
            <a:r>
              <a:rPr lang="en-US" dirty="0" smtClean="0"/>
              <a:t>Health plans can link back</a:t>
            </a:r>
            <a:r>
              <a:rPr lang="en-US" baseline="0" dirty="0" smtClean="0"/>
              <a:t> to a specific encounter. Think of instances where patient insurance isn’t billed (liability encounters)</a:t>
            </a:r>
          </a:p>
          <a:p>
            <a:endParaRPr lang="en-US" baseline="0" dirty="0" smtClean="0"/>
          </a:p>
          <a:p>
            <a:r>
              <a:rPr lang="en-US" baseline="0" dirty="0" smtClean="0"/>
              <a:t>Aliases link back to </a:t>
            </a:r>
            <a:r>
              <a:rPr lang="en-US" baseline="0" dirty="0" err="1" smtClean="0"/>
              <a:t>encntr</a:t>
            </a:r>
            <a:r>
              <a:rPr lang="en-US" baseline="0" dirty="0" smtClean="0"/>
              <a:t> and person as well.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31</a:t>
            </a:fld>
            <a:endParaRPr lang="en-US" altLang="en-US"/>
          </a:p>
        </p:txBody>
      </p:sp>
    </p:spTree>
    <p:extLst>
      <p:ext uri="{BB962C8B-B14F-4D97-AF65-F5344CB8AC3E}">
        <p14:creationId xmlns:p14="http://schemas.microsoft.com/office/powerpoint/2010/main" val="2190462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Many drop-down lists in Genesis are comprised of code values</a:t>
            </a:r>
          </a:p>
          <a:p>
            <a:r>
              <a:rPr lang="en-US" baseline="0" dirty="0" smtClean="0"/>
              <a:t>These lists can be customized</a:t>
            </a:r>
          </a:p>
          <a:p>
            <a:r>
              <a:rPr lang="en-US" baseline="0" dirty="0" smtClean="0"/>
              <a:t>Examples – </a:t>
            </a:r>
            <a:r>
              <a:rPr lang="en-US" baseline="0" dirty="0" err="1" smtClean="0"/>
              <a:t>encntr_type_cd</a:t>
            </a:r>
            <a:r>
              <a:rPr lang="en-US" baseline="0" dirty="0" smtClean="0"/>
              <a:t>, </a:t>
            </a:r>
            <a:r>
              <a:rPr lang="en-US" baseline="0" dirty="0" err="1" smtClean="0"/>
              <a:t>plan_type_cd</a:t>
            </a:r>
            <a:r>
              <a:rPr lang="en-US" baseline="0" dirty="0" smtClean="0"/>
              <a:t>, </a:t>
            </a:r>
            <a:r>
              <a:rPr lang="en-US" baseline="0" dirty="0" err="1" smtClean="0"/>
              <a:t>encntr_alias_type_cd</a:t>
            </a:r>
            <a:r>
              <a:rPr lang="en-US" baseline="0" dirty="0" smtClean="0"/>
              <a:t>, </a:t>
            </a:r>
            <a:r>
              <a:rPr lang="en-US" baseline="0" dirty="0" err="1" smtClean="0"/>
              <a:t>person_alias_type_cd</a:t>
            </a:r>
            <a:endParaRPr lang="en-US" baseline="0" dirty="0" smtClean="0"/>
          </a:p>
          <a:p>
            <a:endParaRPr lang="en-US" baseline="0" dirty="0" smtClean="0"/>
          </a:p>
          <a:p>
            <a:r>
              <a:rPr lang="en-US" baseline="0" dirty="0" smtClean="0"/>
              <a:t>Data flags cannot be customized</a:t>
            </a:r>
          </a:p>
          <a:p>
            <a:r>
              <a:rPr lang="en-US" baseline="0" dirty="0" smtClean="0"/>
              <a:t>Used by Cerner standard programs to identify specific data elements</a:t>
            </a:r>
          </a:p>
          <a:p>
            <a:r>
              <a:rPr lang="en-US" baseline="0" dirty="0" smtClean="0"/>
              <a:t>Flags can be looked up</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32</a:t>
            </a:fld>
            <a:endParaRPr lang="en-US" altLang="en-US"/>
          </a:p>
        </p:txBody>
      </p:sp>
    </p:spTree>
    <p:extLst>
      <p:ext uri="{BB962C8B-B14F-4D97-AF65-F5344CB8AC3E}">
        <p14:creationId xmlns:p14="http://schemas.microsoft.com/office/powerpoint/2010/main" val="28300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Medications – </a:t>
            </a:r>
          </a:p>
          <a:p>
            <a:r>
              <a:rPr lang="en-US" baseline="0" dirty="0" err="1" smtClean="0"/>
              <a:t>Orig_ord_as_flag</a:t>
            </a:r>
            <a:r>
              <a:rPr lang="en-US" baseline="0" dirty="0" smtClean="0"/>
              <a:t> = 2</a:t>
            </a:r>
          </a:p>
          <a:p>
            <a:r>
              <a:rPr lang="en-US" baseline="0" dirty="0" err="1" smtClean="0"/>
              <a:t>Order_action</a:t>
            </a:r>
            <a:r>
              <a:rPr lang="en-US" baseline="0" dirty="0" smtClean="0"/>
              <a:t> writes out each distinct action taken on the singular parent order</a:t>
            </a:r>
          </a:p>
          <a:p>
            <a:r>
              <a:rPr lang="en-US" baseline="0" dirty="0" err="1" smtClean="0"/>
              <a:t>Order_detail</a:t>
            </a:r>
            <a:r>
              <a:rPr lang="en-US" baseline="0" dirty="0" smtClean="0"/>
              <a:t> records all order details per action</a:t>
            </a:r>
          </a:p>
          <a:p>
            <a:r>
              <a:rPr lang="en-US" baseline="0" dirty="0" err="1" smtClean="0"/>
              <a:t>Orders.last_action_sequence</a:t>
            </a:r>
            <a:endParaRPr lang="en-US" baseline="0" dirty="0" smtClean="0"/>
          </a:p>
          <a:p>
            <a:endParaRPr lang="en-US" baseline="0" dirty="0" smtClean="0"/>
          </a:p>
          <a:p>
            <a:r>
              <a:rPr lang="en-US" baseline="0" dirty="0" smtClean="0"/>
              <a:t>Allergy – can be looked up by encounter or person, primary function is by person</a:t>
            </a:r>
          </a:p>
          <a:p>
            <a:endParaRPr lang="en-US" baseline="0" dirty="0" smtClean="0"/>
          </a:p>
          <a:p>
            <a:r>
              <a:rPr lang="en-US" baseline="0" dirty="0" err="1" smtClean="0"/>
              <a:t>Clinical_event</a:t>
            </a:r>
            <a:r>
              <a:rPr lang="en-US" baseline="0" dirty="0" smtClean="0"/>
              <a:t> – same as above. </a:t>
            </a:r>
          </a:p>
          <a:p>
            <a:r>
              <a:rPr lang="en-US" baseline="0" dirty="0" smtClean="0"/>
              <a:t>Ties back to the event set hierarchy</a:t>
            </a:r>
          </a:p>
          <a:p>
            <a:endParaRPr lang="en-US" baseline="0" dirty="0" smtClean="0"/>
          </a:p>
          <a:p>
            <a:r>
              <a:rPr lang="en-US" baseline="0" dirty="0" smtClean="0"/>
              <a:t>When meds are administered in genesis, </a:t>
            </a:r>
            <a:r>
              <a:rPr lang="en-US" baseline="0" dirty="0" err="1" smtClean="0"/>
              <a:t>med_admin_event</a:t>
            </a:r>
            <a:r>
              <a:rPr lang="en-US" baseline="0" dirty="0" smtClean="0"/>
              <a:t> table is populated and tied back to </a:t>
            </a:r>
            <a:r>
              <a:rPr lang="en-US" baseline="0" dirty="0" err="1" smtClean="0"/>
              <a:t>clinical_event</a:t>
            </a:r>
            <a:r>
              <a:rPr lang="en-US" baseline="0" dirty="0" smtClean="0"/>
              <a:t> as well</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33</a:t>
            </a:fld>
            <a:endParaRPr lang="en-US" altLang="en-US"/>
          </a:p>
        </p:txBody>
      </p:sp>
    </p:spTree>
    <p:extLst>
      <p:ext uri="{BB962C8B-B14F-4D97-AF65-F5344CB8AC3E}">
        <p14:creationId xmlns:p14="http://schemas.microsoft.com/office/powerpoint/2010/main" val="3845589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AutoNum type="arabicPeriod"/>
            </a:pPr>
            <a:r>
              <a:rPr lang="en-US" dirty="0" smtClean="0"/>
              <a:t>Radiologist</a:t>
            </a:r>
            <a:r>
              <a:rPr lang="en-US" baseline="0" dirty="0" smtClean="0"/>
              <a:t> interprets image and interacts with </a:t>
            </a:r>
            <a:r>
              <a:rPr lang="en-US" baseline="0" dirty="0" err="1" smtClean="0"/>
              <a:t>PowerScribe</a:t>
            </a:r>
            <a:r>
              <a:rPr lang="en-US" baseline="0" dirty="0" smtClean="0"/>
              <a:t> 360 to create report</a:t>
            </a:r>
          </a:p>
          <a:p>
            <a:pPr marL="233309" indent="-233309">
              <a:buAutoNum type="arabicPeriod"/>
            </a:pPr>
            <a:r>
              <a:rPr lang="en-US" baseline="0" dirty="0" smtClean="0"/>
              <a:t>Rhapsody sends radiology orders to </a:t>
            </a:r>
            <a:r>
              <a:rPr lang="en-US" baseline="0" dirty="0" err="1" smtClean="0"/>
              <a:t>PowerScribe</a:t>
            </a:r>
            <a:r>
              <a:rPr lang="en-US" baseline="0" dirty="0" smtClean="0"/>
              <a:t> 360</a:t>
            </a:r>
          </a:p>
          <a:p>
            <a:pPr marL="233309" indent="-233309">
              <a:buAutoNum type="arabicPeriod"/>
            </a:pPr>
            <a:r>
              <a:rPr lang="en-US" baseline="0" dirty="0" err="1" smtClean="0"/>
              <a:t>PowerScribe</a:t>
            </a:r>
            <a:r>
              <a:rPr lang="en-US" baseline="0" dirty="0" smtClean="0"/>
              <a:t> 360 sends finalized radiology reports to Rhapsody</a:t>
            </a:r>
          </a:p>
          <a:p>
            <a:pPr marL="233309" indent="-233309">
              <a:buAutoNum type="arabicPeriod"/>
            </a:pPr>
            <a:r>
              <a:rPr lang="en-US" baseline="0" dirty="0" smtClean="0"/>
              <a:t>PACS send image </a:t>
            </a:r>
            <a:r>
              <a:rPr lang="en-US" baseline="0" dirty="0" err="1" smtClean="0"/>
              <a:t>loc</a:t>
            </a:r>
            <a:r>
              <a:rPr lang="en-US" baseline="0" dirty="0" smtClean="0"/>
              <a:t>/ID to </a:t>
            </a:r>
            <a:r>
              <a:rPr lang="en-US" baseline="0" dirty="0" err="1" smtClean="0"/>
              <a:t>PowerScribe</a:t>
            </a:r>
            <a:r>
              <a:rPr lang="en-US" baseline="0" dirty="0" smtClean="0"/>
              <a:t> 360</a:t>
            </a:r>
          </a:p>
          <a:p>
            <a:pPr marL="233309" indent="-233309">
              <a:buAutoNum type="arabicPeriod"/>
            </a:pPr>
            <a:r>
              <a:rPr lang="en-US" baseline="0" dirty="0" err="1" smtClean="0"/>
              <a:t>PowerScribe</a:t>
            </a:r>
            <a:r>
              <a:rPr lang="en-US" baseline="0" dirty="0" smtClean="0"/>
              <a:t> 360 sends finalized radiology reports to PACS</a:t>
            </a:r>
          </a:p>
          <a:p>
            <a:pPr marL="233309" indent="-233309">
              <a:buAutoNum type="arabicPeriod"/>
            </a:pPr>
            <a:r>
              <a:rPr lang="en-US" baseline="0" dirty="0" smtClean="0"/>
              <a:t>Rhapsody sends radiology orders to PACS</a:t>
            </a:r>
          </a:p>
          <a:p>
            <a:pPr marL="233309" indent="-233309">
              <a:buAutoNum type="arabicPeriod"/>
            </a:pPr>
            <a:r>
              <a:rPr lang="en-US" baseline="0" dirty="0" smtClean="0"/>
              <a:t>PACS send image </a:t>
            </a:r>
            <a:r>
              <a:rPr lang="en-US" baseline="0" dirty="0" err="1" smtClean="0"/>
              <a:t>loc</a:t>
            </a:r>
            <a:r>
              <a:rPr lang="en-US" baseline="0" dirty="0" smtClean="0"/>
              <a:t>/ID to Rhapsody</a:t>
            </a:r>
          </a:p>
          <a:p>
            <a:pPr marL="233309" indent="-233309">
              <a:buAutoNum type="arabicPeriod"/>
            </a:pPr>
            <a:r>
              <a:rPr lang="en-US" baseline="0" dirty="0" smtClean="0"/>
              <a:t>Rhapsody sends finalized radiology reports to HAIMS</a:t>
            </a:r>
          </a:p>
          <a:p>
            <a:pPr marL="233309" indent="-233309">
              <a:buAutoNum type="arabicPeriod"/>
            </a:pPr>
            <a:r>
              <a:rPr lang="en-US" baseline="0" dirty="0" smtClean="0"/>
              <a:t>Rhapsody sends finalized radiology reports to CEP</a:t>
            </a:r>
          </a:p>
          <a:p>
            <a:pPr marL="233309" indent="-233309">
              <a:buAutoNum type="arabicPeriod"/>
            </a:pPr>
            <a:r>
              <a:rPr lang="en-US" baseline="0" dirty="0" smtClean="0"/>
              <a:t>Millennium sends finalized radiology reports to Rhapsody</a:t>
            </a:r>
          </a:p>
          <a:p>
            <a:pPr marL="233309" indent="-233309">
              <a:buAutoNum type="arabicPeriod"/>
            </a:pPr>
            <a:r>
              <a:rPr lang="en-US" baseline="0" dirty="0" smtClean="0"/>
              <a:t>Rhapsody sends finalized radiology reports to Millennium</a:t>
            </a:r>
          </a:p>
          <a:p>
            <a:pPr marL="233309" indent="-233309">
              <a:buAutoNum type="arabicPeriod"/>
            </a:pPr>
            <a:r>
              <a:rPr lang="en-US" baseline="0" dirty="0" smtClean="0"/>
              <a:t>Rhapsody sends image </a:t>
            </a:r>
            <a:r>
              <a:rPr lang="en-US" baseline="0" dirty="0" err="1" smtClean="0"/>
              <a:t>loc</a:t>
            </a:r>
            <a:r>
              <a:rPr lang="en-US" baseline="0" dirty="0" smtClean="0"/>
              <a:t>/ID to Millennium</a:t>
            </a:r>
          </a:p>
          <a:p>
            <a:pPr marL="233309" indent="-233309">
              <a:buAutoNum type="arabicPeriod"/>
            </a:pPr>
            <a:r>
              <a:rPr lang="en-US" baseline="0" dirty="0" smtClean="0"/>
              <a:t>Millennium sends radiology orders to Rhapsody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36</a:t>
            </a:fld>
            <a:endParaRPr lang="en-US" altLang="en-US"/>
          </a:p>
        </p:txBody>
      </p:sp>
    </p:spTree>
    <p:extLst>
      <p:ext uri="{BB962C8B-B14F-4D97-AF65-F5344CB8AC3E}">
        <p14:creationId xmlns:p14="http://schemas.microsoft.com/office/powerpoint/2010/main" val="3396905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AutoNum type="arabicPeriod"/>
            </a:pPr>
            <a:r>
              <a:rPr lang="en-US" baseline="0" dirty="0" smtClean="0"/>
              <a:t>CHCS Sending Labs send order to Rhapsody</a:t>
            </a:r>
          </a:p>
          <a:p>
            <a:pPr marL="233309" indent="-233309">
              <a:buAutoNum type="arabicPeriod"/>
            </a:pPr>
            <a:r>
              <a:rPr lang="en-US" baseline="0" dirty="0" smtClean="0"/>
              <a:t>Rhapsody sends orders from CHCS Sending labs to Millennium</a:t>
            </a:r>
          </a:p>
          <a:p>
            <a:pPr marL="233309" indent="-233309">
              <a:buAutoNum type="arabicPeriod"/>
            </a:pPr>
            <a:r>
              <a:rPr lang="en-US" baseline="0" dirty="0" smtClean="0"/>
              <a:t>Millennium sends results from orders originating from CHCS Sending labs to Rhapsody</a:t>
            </a:r>
          </a:p>
          <a:p>
            <a:pPr marL="233309" indent="-233309">
              <a:buAutoNum type="arabicPeriod"/>
            </a:pPr>
            <a:r>
              <a:rPr lang="en-US" baseline="0" dirty="0" smtClean="0"/>
              <a:t>Rhapsody sends results back to CHCS Sending labs that the order originated from</a:t>
            </a:r>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37</a:t>
            </a:fld>
            <a:endParaRPr lang="en-US" altLang="en-US"/>
          </a:p>
        </p:txBody>
      </p:sp>
    </p:spTree>
    <p:extLst>
      <p:ext uri="{BB962C8B-B14F-4D97-AF65-F5344CB8AC3E}">
        <p14:creationId xmlns:p14="http://schemas.microsoft.com/office/powerpoint/2010/main" val="2759652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5"/>
            </a:pPr>
            <a:r>
              <a:rPr lang="en-US" baseline="0" dirty="0" smtClean="0"/>
              <a:t>Millennium sends orders to Rhapsody to route to a CHCS Performing Lab</a:t>
            </a:r>
          </a:p>
          <a:p>
            <a:pPr marL="228600" indent="-228600">
              <a:buAutoNum type="arabicPeriod" startAt="5"/>
            </a:pPr>
            <a:r>
              <a:rPr lang="en-US" baseline="0" dirty="0" smtClean="0"/>
              <a:t>Rhapsody sends orders to a CHCS Performing Lab</a:t>
            </a:r>
          </a:p>
          <a:p>
            <a:pPr marL="228600" indent="-228600">
              <a:buAutoNum type="arabicPeriod" startAt="5"/>
            </a:pPr>
            <a:r>
              <a:rPr lang="en-US" baseline="0" dirty="0" smtClean="0"/>
              <a:t>Specimen is sent to the CHCS Performing Lab</a:t>
            </a:r>
          </a:p>
          <a:p>
            <a:pPr marL="228600" indent="-228600">
              <a:buAutoNum type="arabicPeriod" startAt="5"/>
            </a:pPr>
            <a:r>
              <a:rPr lang="en-US" baseline="0" dirty="0" smtClean="0"/>
              <a:t>CHCS Performing Lab sends results to Rhapsody</a:t>
            </a:r>
          </a:p>
          <a:p>
            <a:pPr marL="228600" indent="-228600">
              <a:buAutoNum type="arabicPeriod" startAt="5"/>
            </a:pPr>
            <a:r>
              <a:rPr lang="en-US" baseline="0" dirty="0" smtClean="0"/>
              <a:t>Rhapsody sends results from a CHCS Performing Lab to Millennium</a:t>
            </a:r>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38</a:t>
            </a:fld>
            <a:endParaRPr lang="en-US" altLang="en-US"/>
          </a:p>
        </p:txBody>
      </p:sp>
    </p:spTree>
    <p:extLst>
      <p:ext uri="{BB962C8B-B14F-4D97-AF65-F5344CB8AC3E}">
        <p14:creationId xmlns:p14="http://schemas.microsoft.com/office/powerpoint/2010/main" val="423918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10"/>
            </a:pPr>
            <a:r>
              <a:rPr lang="en-US" baseline="0" dirty="0" smtClean="0"/>
              <a:t>Millennium sends Lab AP orders to Rhapsody</a:t>
            </a:r>
          </a:p>
          <a:p>
            <a:pPr marL="228600" indent="-228600">
              <a:buAutoNum type="arabicPeriod" startAt="10"/>
            </a:pPr>
            <a:r>
              <a:rPr lang="en-US" baseline="0" dirty="0" smtClean="0"/>
              <a:t>Rhapsody sends Lab AP orders intended for the local (regional) </a:t>
            </a:r>
            <a:r>
              <a:rPr lang="en-US" baseline="0" dirty="0" err="1" smtClean="0"/>
              <a:t>CoPathPlus</a:t>
            </a:r>
            <a:r>
              <a:rPr lang="en-US" baseline="0" dirty="0" smtClean="0"/>
              <a:t> system to </a:t>
            </a:r>
            <a:r>
              <a:rPr lang="en-US" baseline="0" dirty="0" err="1" smtClean="0"/>
              <a:t>CoPathPlus</a:t>
            </a:r>
            <a:endParaRPr lang="en-US" baseline="0" dirty="0" smtClean="0"/>
          </a:p>
          <a:p>
            <a:pPr marL="228600" indent="-228600">
              <a:buAutoNum type="arabicPeriod" startAt="10"/>
            </a:pPr>
            <a:r>
              <a:rPr lang="en-US" baseline="0" dirty="0" err="1" smtClean="0"/>
              <a:t>CoPathPlus</a:t>
            </a:r>
            <a:r>
              <a:rPr lang="en-US" baseline="0" dirty="0" smtClean="0"/>
              <a:t> sends Lab AP results to Rhapsody</a:t>
            </a:r>
          </a:p>
          <a:p>
            <a:pPr marL="228600" indent="-228600">
              <a:buAutoNum type="arabicPeriod" startAt="10"/>
            </a:pPr>
            <a:r>
              <a:rPr lang="en-US" baseline="0" dirty="0" smtClean="0"/>
              <a:t>Rhapsody sends results from </a:t>
            </a:r>
            <a:r>
              <a:rPr lang="en-US" baseline="0" dirty="0" err="1" smtClean="0"/>
              <a:t>CoPathPlus</a:t>
            </a:r>
            <a:r>
              <a:rPr lang="en-US" baseline="0" dirty="0" smtClean="0"/>
              <a:t> to Millennium</a:t>
            </a:r>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39</a:t>
            </a:fld>
            <a:endParaRPr lang="en-US" altLang="en-US"/>
          </a:p>
        </p:txBody>
      </p:sp>
    </p:spTree>
    <p:extLst>
      <p:ext uri="{BB962C8B-B14F-4D97-AF65-F5344CB8AC3E}">
        <p14:creationId xmlns:p14="http://schemas.microsoft.com/office/powerpoint/2010/main" val="435583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14"/>
            </a:pPr>
            <a:r>
              <a:rPr lang="en-US" baseline="0" dirty="0" smtClean="0"/>
              <a:t>Millennium sends Lab orders intended for a commercial lab to the Cerner Reference Lab Network</a:t>
            </a:r>
          </a:p>
          <a:p>
            <a:pPr marL="228600" indent="-228600">
              <a:buAutoNum type="arabicPeriod" startAt="14"/>
            </a:pPr>
            <a:r>
              <a:rPr lang="en-US" baseline="0" dirty="0" smtClean="0"/>
              <a:t>Cerner Reference Lab Network sends order to the appropriate Commercial Lab</a:t>
            </a:r>
          </a:p>
          <a:p>
            <a:pPr marL="228600" indent="-228600">
              <a:buAutoNum type="arabicPeriod" startAt="14"/>
            </a:pPr>
            <a:r>
              <a:rPr lang="en-US" baseline="0" dirty="0" smtClean="0"/>
              <a:t>Specimen is sent to the Commercial Lab</a:t>
            </a:r>
          </a:p>
          <a:p>
            <a:pPr marL="228600" indent="-228600">
              <a:buAutoNum type="arabicPeriod" startAt="14"/>
            </a:pPr>
            <a:r>
              <a:rPr lang="en-US" baseline="0" dirty="0" smtClean="0"/>
              <a:t>Commercial Lab sends results back to Cerner Reference Lab Network</a:t>
            </a:r>
          </a:p>
          <a:p>
            <a:pPr marL="228600" indent="-228600">
              <a:buAutoNum type="arabicPeriod" startAt="14"/>
            </a:pPr>
            <a:r>
              <a:rPr lang="en-US" baseline="0" dirty="0" smtClean="0"/>
              <a:t>Cerner Reference Lab Network sends results back to Millennium</a:t>
            </a:r>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40</a:t>
            </a:fld>
            <a:endParaRPr lang="en-US" altLang="en-US"/>
          </a:p>
        </p:txBody>
      </p:sp>
    </p:spTree>
    <p:extLst>
      <p:ext uri="{BB962C8B-B14F-4D97-AF65-F5344CB8AC3E}">
        <p14:creationId xmlns:p14="http://schemas.microsoft.com/office/powerpoint/2010/main" val="600955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19"/>
            </a:pPr>
            <a:r>
              <a:rPr lang="en-US" baseline="0" dirty="0" smtClean="0"/>
              <a:t>All lab results stored in Millennium (including those originating from a CHCS Performing Lab, Commercial Lab, or </a:t>
            </a:r>
            <a:r>
              <a:rPr lang="en-US" baseline="0" dirty="0" err="1" smtClean="0"/>
              <a:t>CoPathPlus</a:t>
            </a:r>
            <a:r>
              <a:rPr lang="en-US" baseline="0" dirty="0" smtClean="0"/>
              <a:t>) are sent to Rhapsody by Millennium</a:t>
            </a:r>
          </a:p>
          <a:p>
            <a:pPr marL="228600" indent="-228600">
              <a:buAutoNum type="arabicPeriod" startAt="19"/>
            </a:pPr>
            <a:r>
              <a:rPr lang="en-US" baseline="0" dirty="0" smtClean="0"/>
              <a:t>Rhapsody sends microbiology and Lab AP results to CEP for inclusion in the </a:t>
            </a:r>
            <a:r>
              <a:rPr lang="en-US" baseline="0" dirty="0" err="1" smtClean="0"/>
              <a:t>OnDemand</a:t>
            </a:r>
            <a:r>
              <a:rPr lang="en-US" baseline="0" dirty="0" smtClean="0"/>
              <a:t> “Aggregate” CCD</a:t>
            </a:r>
          </a:p>
          <a:p>
            <a:pPr marL="228600" indent="-228600">
              <a:buAutoNum type="arabicPeriod" startAt="19"/>
            </a:pPr>
            <a:r>
              <a:rPr lang="en-US" baseline="0" dirty="0" smtClean="0"/>
              <a:t>Rhapsody sends readiness related labs to ACS DAL</a:t>
            </a:r>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41</a:t>
            </a:fld>
            <a:endParaRPr lang="en-US" altLang="en-US"/>
          </a:p>
        </p:txBody>
      </p:sp>
    </p:spTree>
    <p:extLst>
      <p:ext uri="{BB962C8B-B14F-4D97-AF65-F5344CB8AC3E}">
        <p14:creationId xmlns:p14="http://schemas.microsoft.com/office/powerpoint/2010/main" val="1201111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Ward talking points:</a:t>
            </a:r>
          </a:p>
          <a:p>
            <a:pPr marL="168861" indent="-168861">
              <a:buFont typeface="Arial" panose="020B0604020202020204" pitchFamily="34" charset="0"/>
              <a:buChar char="•"/>
            </a:pPr>
            <a:r>
              <a:rPr lang="en-US" dirty="0" smtClean="0"/>
              <a:t>After analyzing 1000s of data points about interfaces, HW, SW</a:t>
            </a:r>
            <a:r>
              <a:rPr lang="en-US" baseline="0" dirty="0" smtClean="0"/>
              <a:t> and operational alignment and</a:t>
            </a:r>
            <a:r>
              <a:rPr lang="en-US" dirty="0" smtClean="0"/>
              <a:t> conducting over 25+ interviews to close gaps</a:t>
            </a:r>
            <a:r>
              <a:rPr lang="en-US" baseline="0" dirty="0" smtClean="0"/>
              <a:t> and clarify deviations from standard. We create the following view of the current state</a:t>
            </a:r>
          </a:p>
          <a:p>
            <a:pPr marL="168861" indent="-168861">
              <a:buFont typeface="Arial" panose="020B0604020202020204" pitchFamily="34" charset="0"/>
              <a:buChar char="•"/>
            </a:pPr>
            <a:r>
              <a:rPr lang="en-US" baseline="0" dirty="0" smtClean="0"/>
              <a:t>Go through the five layers at the top saying that info flows left to right going through the various functions</a:t>
            </a:r>
          </a:p>
          <a:p>
            <a:pPr marL="619157" lvl="1" indent="-168861">
              <a:buFont typeface="Arial" panose="020B0604020202020204" pitchFamily="34" charset="0"/>
              <a:buChar char="•"/>
            </a:pPr>
            <a:r>
              <a:rPr lang="en-US" baseline="0" dirty="0" smtClean="0"/>
              <a:t>The data source layer includes transactional systems like CHCS that feed data into the data management architecture</a:t>
            </a:r>
          </a:p>
          <a:p>
            <a:pPr marL="619157" lvl="1" indent="-168861">
              <a:buFont typeface="Arial" panose="020B0604020202020204" pitchFamily="34" charset="0"/>
              <a:buChar char="•"/>
            </a:pPr>
            <a:r>
              <a:rPr lang="en-US" baseline="0" dirty="0" smtClean="0"/>
              <a:t>The data integration layer receives this data and is responsible for cleansing and transforming it</a:t>
            </a:r>
          </a:p>
          <a:p>
            <a:pPr marL="619157" lvl="1" indent="-168861">
              <a:buFont typeface="Arial" panose="020B0604020202020204" pitchFamily="34" charset="0"/>
              <a:buChar char="•"/>
            </a:pPr>
            <a:r>
              <a:rPr lang="en-US" baseline="0" dirty="0" smtClean="0"/>
              <a:t>The data storage layer is the FTE HW and SW needed to store this data and make it available to end users</a:t>
            </a:r>
          </a:p>
          <a:p>
            <a:pPr marL="619157" lvl="1" indent="-168861">
              <a:buFont typeface="Arial" panose="020B0604020202020204" pitchFamily="34" charset="0"/>
              <a:buChar char="•"/>
            </a:pPr>
            <a:r>
              <a:rPr lang="en-US" baseline="0" dirty="0" smtClean="0"/>
              <a:t>The analytics layer is the actual tools that are used to provide various analytics capabilities which are shown in the fifth and final layer</a:t>
            </a:r>
          </a:p>
          <a:p>
            <a:pPr marL="168861" indent="-168861">
              <a:buFont typeface="Arial" panose="020B0604020202020204" pitchFamily="34" charset="0"/>
              <a:buChar char="•"/>
            </a:pPr>
            <a:r>
              <a:rPr lang="en-US" baseline="0" dirty="0" smtClean="0"/>
              <a:t>Important take-away – the architecture is complex and redundant. This is due to the haphazard way in which these systems have been built up over time</a:t>
            </a:r>
          </a:p>
          <a:p>
            <a:pPr marL="168861" indent="-168861">
              <a:buFont typeface="Arial" panose="020B0604020202020204" pitchFamily="34" charset="0"/>
              <a:buChar char="•"/>
            </a:pPr>
            <a:r>
              <a:rPr lang="en-US" baseline="0" dirty="0" smtClean="0"/>
              <a:t>EMPHASIZE – the issue is not with any particular system but with the architecture</a:t>
            </a:r>
          </a:p>
          <a:p>
            <a:pPr marL="168861" indent="-168861">
              <a:buFont typeface="Arial" panose="020B0604020202020204" pitchFamily="34" charset="0"/>
              <a:buChar char="•"/>
            </a:pPr>
            <a:r>
              <a:rPr lang="en-US" baseline="0" dirty="0" smtClean="0"/>
              <a:t>Go through the four bullets at the bottom</a:t>
            </a:r>
          </a:p>
          <a:p>
            <a:pPr marL="619157" lvl="1" indent="-168861">
              <a:buFont typeface="Arial" panose="020B0604020202020204" pitchFamily="34" charset="0"/>
              <a:buChar char="•"/>
            </a:pPr>
            <a:r>
              <a:rPr lang="en-US" baseline="0" dirty="0" smtClean="0"/>
              <a:t>1.) multiple systems in integration layer that receive the same data, ex. CHCS sends the CAPER file to both MDR and CHAS, then the two systems expend duplicative energy manipulating the data</a:t>
            </a:r>
          </a:p>
          <a:p>
            <a:pPr marL="619157" lvl="1" indent="-168861">
              <a:buFont typeface="Arial" panose="020B0604020202020204" pitchFamily="34" charset="0"/>
              <a:buChar char="•"/>
            </a:pPr>
            <a:r>
              <a:rPr lang="en-US" baseline="0" dirty="0" smtClean="0"/>
              <a:t>2.) some systems, because of when they were created, perform all layers for them selves and by themselves and fail to take advantage of shared service opportunities</a:t>
            </a:r>
          </a:p>
          <a:p>
            <a:pPr marL="619157" lvl="1" indent="-168861">
              <a:buFont typeface="Arial" panose="020B0604020202020204" pitchFamily="34" charset="0"/>
              <a:buChar char="•"/>
            </a:pPr>
            <a:r>
              <a:rPr lang="en-US" baseline="0" dirty="0" smtClean="0"/>
              <a:t>3.) because of technical limitations and mission needs, some data siloes were created in the past that could now be consolidated to one source</a:t>
            </a:r>
          </a:p>
          <a:p>
            <a:pPr marL="619157" lvl="1" indent="-168861">
              <a:buFont typeface="Arial" panose="020B0604020202020204" pitchFamily="34" charset="0"/>
              <a:buChar char="•"/>
            </a:pPr>
            <a:r>
              <a:rPr lang="en-US" baseline="0" dirty="0" smtClean="0"/>
              <a:t>4.) there are multiple apps which use custom code to perform simple operations that self-service tools like Tableau and </a:t>
            </a:r>
            <a:r>
              <a:rPr lang="en-US" baseline="0" dirty="0" err="1" smtClean="0"/>
              <a:t>Lumira</a:t>
            </a:r>
            <a:r>
              <a:rPr lang="en-US" baseline="0" dirty="0" smtClean="0"/>
              <a:t>  could reproduce at a much cheaper price</a:t>
            </a:r>
          </a:p>
          <a:p>
            <a:pPr marL="168861" indent="-168861">
              <a:buFont typeface="Arial" panose="020B0604020202020204" pitchFamily="34" charset="0"/>
              <a:buChar char="•"/>
            </a:pPr>
            <a:r>
              <a:rPr lang="en-US" baseline="0" dirty="0" smtClean="0"/>
              <a:t>Transition to next slide – so given this, we ran a classification in order to organize the architecture by the three layers</a:t>
            </a:r>
            <a:endParaRPr lang="en-US" dirty="0" smtClean="0"/>
          </a:p>
          <a:p>
            <a:endParaRPr lang="en-US" dirty="0" smtClean="0"/>
          </a:p>
          <a:p>
            <a:endParaRPr lang="en-US" dirty="0" smtClean="0"/>
          </a:p>
          <a:p>
            <a:r>
              <a:rPr lang="en-US" dirty="0" smtClean="0"/>
              <a:t>Asterisk Clarifications:</a:t>
            </a:r>
          </a:p>
          <a:p>
            <a:endParaRPr lang="en-US" dirty="0" smtClean="0"/>
          </a:p>
          <a:p>
            <a:r>
              <a:rPr lang="en-US" dirty="0" smtClean="0"/>
              <a:t>*(M2)</a:t>
            </a:r>
            <a:r>
              <a:rPr lang="en-US" baseline="0" dirty="0" smtClean="0"/>
              <a:t> </a:t>
            </a:r>
            <a:r>
              <a:rPr lang="en-US" dirty="0" smtClean="0"/>
              <a:t>The BOXI that supports M2 is part</a:t>
            </a:r>
            <a:r>
              <a:rPr lang="en-US" baseline="0" dirty="0" smtClean="0"/>
              <a:t> of a larger BOXI Shared Service which is operated by SDD. This shared services allows for cost effective access to the BOXI technology for multiple other Systems within the MHS portfolio</a:t>
            </a:r>
          </a:p>
          <a:p>
            <a:pPr defTabSz="900593" eaLnBrk="1" fontAlgn="auto" hangingPunct="1">
              <a:spcBef>
                <a:spcPts val="0"/>
              </a:spcBef>
              <a:spcAft>
                <a:spcPts val="0"/>
              </a:spcAft>
              <a:defRPr/>
            </a:pPr>
            <a:r>
              <a:rPr lang="en-US" dirty="0" smtClean="0"/>
              <a:t>*</a:t>
            </a:r>
            <a:r>
              <a:rPr lang="en-US" baseline="0" dirty="0" smtClean="0"/>
              <a:t>(M2) The BOXI Shared </a:t>
            </a:r>
            <a:r>
              <a:rPr lang="en-US" b="0" baseline="0" dirty="0" smtClean="0"/>
              <a:t>Service is in the process of adding LUMIRA (a self-service BI </a:t>
            </a:r>
            <a:r>
              <a:rPr lang="en-US" b="0" baseline="0" dirty="0" err="1" smtClean="0"/>
              <a:t>tooI</a:t>
            </a:r>
            <a:r>
              <a:rPr lang="en-US" b="0" baseline="0" dirty="0" smtClean="0"/>
              <a:t>). This technology will be available as a shared service for M2 and other Systems within the MHS portfolio, supporting the cost effective transition to self-service BI.</a:t>
            </a:r>
            <a:endParaRPr lang="en-US" b="0" dirty="0" smtClean="0"/>
          </a:p>
          <a:p>
            <a:pPr defTabSz="900593" eaLnBrk="1" fontAlgn="auto" hangingPunct="1">
              <a:spcBef>
                <a:spcPts val="0"/>
              </a:spcBef>
              <a:spcAft>
                <a:spcPts val="0"/>
              </a:spcAft>
              <a:defRPr/>
            </a:pPr>
            <a:r>
              <a:rPr lang="en-US" b="0" dirty="0" smtClean="0"/>
              <a:t>*(MDR) The SAS that supports MDR is part</a:t>
            </a:r>
            <a:r>
              <a:rPr lang="en-US" b="0" baseline="0" dirty="0" smtClean="0"/>
              <a:t> of a larger SAS Shared Service which is operated by SDD. This shared services allows for cost effective access to the SAS technology for multiple other Systems within the MHS portfolio</a:t>
            </a:r>
          </a:p>
          <a:p>
            <a:pPr defTabSz="900593" eaLnBrk="1" fontAlgn="auto" hangingPunct="1">
              <a:spcBef>
                <a:spcPts val="0"/>
              </a:spcBef>
              <a:spcAft>
                <a:spcPts val="0"/>
              </a:spcAft>
              <a:defRPr/>
            </a:pPr>
            <a:r>
              <a:rPr lang="en-US" b="0" baseline="0" dirty="0" smtClean="0"/>
              <a:t>*(MDR) The SAS Shared Service will be receiving a product called User Guide which provides a Graphical User Interface for the SAS environment which is currently console based. </a:t>
            </a:r>
          </a:p>
          <a:p>
            <a:pPr defTabSz="885077" eaLnBrk="1" fontAlgn="auto" hangingPunct="1">
              <a:spcBef>
                <a:spcPts val="0"/>
              </a:spcBef>
              <a:spcAft>
                <a:spcPts val="0"/>
              </a:spcAft>
              <a:defRPr/>
            </a:pPr>
            <a:endParaRPr lang="en-US" dirty="0">
              <a:ea typeface="+mn-ea"/>
              <a:cs typeface="+mn-cs"/>
            </a:endParaRPr>
          </a:p>
          <a:p>
            <a:pPr defTabSz="885077" eaLnBrk="1" fontAlgn="auto" hangingPunct="1">
              <a:spcBef>
                <a:spcPts val="0"/>
              </a:spcBef>
              <a:spcAft>
                <a:spcPts val="0"/>
              </a:spcAft>
              <a:defRPr/>
            </a:pPr>
            <a:r>
              <a:rPr lang="en-US" dirty="0">
                <a:ea typeface="+mn-ea"/>
                <a:cs typeface="+mn-cs"/>
              </a:rPr>
              <a:t>*Blue Lines: The interfaces between MDR SAS/M2 BOXI and CAP are differentiated because they represent the manual sharing of processed metrics data. These metrics include reports such as the P4I reports and are created in the MDR SAS and M2 BOXI environments. They are then shared with the CEIP environment using </a:t>
            </a:r>
            <a:r>
              <a:rPr lang="en-US" dirty="0" err="1">
                <a:ea typeface="+mn-ea"/>
                <a:cs typeface="+mn-cs"/>
              </a:rPr>
              <a:t>Moveit</a:t>
            </a:r>
            <a:r>
              <a:rPr lang="en-US" dirty="0">
                <a:ea typeface="+mn-ea"/>
                <a:cs typeface="+mn-cs"/>
              </a:rPr>
              <a:t>-DMZ. </a:t>
            </a:r>
          </a:p>
          <a:p>
            <a:pPr defTabSz="885077" eaLnBrk="1" fontAlgn="auto" hangingPunct="1">
              <a:spcBef>
                <a:spcPts val="0"/>
              </a:spcBef>
              <a:spcAft>
                <a:spcPts val="0"/>
              </a:spcAft>
              <a:defRPr/>
            </a:pPr>
            <a:endParaRPr lang="en-US" dirty="0">
              <a:ea typeface="+mn-ea"/>
              <a:cs typeface="+mn-cs"/>
            </a:endParaRPr>
          </a:p>
          <a:p>
            <a:pPr defTabSz="885077" eaLnBrk="1" fontAlgn="auto" hangingPunct="1">
              <a:spcBef>
                <a:spcPts val="0"/>
              </a:spcBef>
              <a:spcAft>
                <a:spcPts val="0"/>
              </a:spcAft>
              <a:defRPr/>
            </a:pPr>
            <a:r>
              <a:rPr lang="en-US" dirty="0">
                <a:ea typeface="+mn-ea"/>
                <a:cs typeface="+mn-cs"/>
              </a:rPr>
              <a:t>Note: The interface between AFCHIPS and CHAS was provided by Dr. Steve Toney.</a:t>
            </a:r>
          </a:p>
          <a:p>
            <a:pPr defTabSz="885077">
              <a:defRPr/>
            </a:pPr>
            <a:endParaRPr lang="en-US" baseline="0" dirty="0" smtClean="0"/>
          </a:p>
        </p:txBody>
      </p:sp>
      <p:sp>
        <p:nvSpPr>
          <p:cNvPr id="4" name="Slide Number Placeholder 3"/>
          <p:cNvSpPr>
            <a:spLocks noGrp="1"/>
          </p:cNvSpPr>
          <p:nvPr>
            <p:ph type="sldNum" sz="quarter" idx="10"/>
          </p:nvPr>
        </p:nvSpPr>
        <p:spPr/>
        <p:txBody>
          <a:bodyPr/>
          <a:lstStyle/>
          <a:p>
            <a:fld id="{771D7AAE-0163-4BB2-817E-5C0E8B0F3D0A}" type="slidenum">
              <a:rPr lang="en-US" smtClean="0"/>
              <a:t>13</a:t>
            </a:fld>
            <a:endParaRPr lang="en-US"/>
          </a:p>
        </p:txBody>
      </p:sp>
    </p:spTree>
    <p:extLst>
      <p:ext uri="{BB962C8B-B14F-4D97-AF65-F5344CB8AC3E}">
        <p14:creationId xmlns:p14="http://schemas.microsoft.com/office/powerpoint/2010/main" val="2162441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AutoNum type="arabicPeriod"/>
            </a:pPr>
            <a:r>
              <a:rPr lang="en-US" baseline="0" dirty="0" smtClean="0"/>
              <a:t>CHDR sends retail and Mail Order claims based medications information to CDR (Legacy existing interface, no changes for MHS GENESIS)</a:t>
            </a:r>
          </a:p>
          <a:p>
            <a:pPr marL="233309" indent="-233309">
              <a:buAutoNum type="arabicPeriod"/>
            </a:pPr>
            <a:r>
              <a:rPr lang="en-US" baseline="0" dirty="0" smtClean="0"/>
              <a:t>PDTS sends retail and Mail Order claims based medications information to CHDR (Legacy existing interface, no changes for MHS GENESIS)</a:t>
            </a:r>
          </a:p>
          <a:p>
            <a:pPr marL="233309" indent="-233309">
              <a:buAutoNum type="arabicPeriod"/>
            </a:pPr>
            <a:r>
              <a:rPr lang="en-US" baseline="0" dirty="0" smtClean="0"/>
              <a:t>Tricare Mail Order Program (TMOP) sends medication claims information to ESI which stores information into the PDTS repository (Legacy existing interface, no changes for MHS GENESIS)</a:t>
            </a:r>
          </a:p>
          <a:p>
            <a:pPr marL="233309" indent="-233309">
              <a:buAutoNum type="arabicPeriod"/>
            </a:pPr>
            <a:r>
              <a:rPr lang="en-US" baseline="0" dirty="0" smtClean="0"/>
              <a:t>Retail pharmacies send medication claims information to ESI (PBM) which stores information into the PDTS repository (Legacy existing interface, no changes for MHS GENESIS)</a:t>
            </a:r>
          </a:p>
          <a:p>
            <a:pPr marL="233309" indent="-233309">
              <a:buAutoNum type="arabicPeriod"/>
            </a:pPr>
            <a:r>
              <a:rPr lang="en-US" baseline="0" dirty="0" err="1" smtClean="0"/>
              <a:t>ePrescribe</a:t>
            </a:r>
            <a:r>
              <a:rPr lang="en-US" baseline="0" dirty="0" smtClean="0"/>
              <a:t> sends new electronic prescription to TMOP and TMOP sends electronic renewal requests to </a:t>
            </a:r>
            <a:r>
              <a:rPr lang="en-US" baseline="0" dirty="0" err="1" smtClean="0"/>
              <a:t>ePrescribe</a:t>
            </a:r>
            <a:r>
              <a:rPr lang="en-US" baseline="0" dirty="0" smtClean="0"/>
              <a:t> (Legacy existing interface, no changes for MHS GENESIS)</a:t>
            </a:r>
          </a:p>
          <a:p>
            <a:pPr marL="233309" indent="-233309">
              <a:buAutoNum type="arabicPeriod"/>
            </a:pPr>
            <a:r>
              <a:rPr lang="en-US" baseline="0" dirty="0" smtClean="0"/>
              <a:t>CHC sends new electronic prescriptions to CHCS Pharmacy and CHCS Pharmacy sends electronic renewal requests to CHC (Legacy existing interface, no changes for MHS GENESIS)</a:t>
            </a:r>
          </a:p>
          <a:p>
            <a:pPr marL="233309" indent="-233309">
              <a:buAutoNum type="arabicPeriod"/>
            </a:pPr>
            <a:r>
              <a:rPr lang="en-US" baseline="0" dirty="0" err="1" smtClean="0"/>
              <a:t>ePrescribe</a:t>
            </a:r>
            <a:r>
              <a:rPr lang="en-US" baseline="0" dirty="0" smtClean="0"/>
              <a:t> sends new electronic prescription to Retail Pharmacies and Retail Pharmacies send electronic renewal requests to </a:t>
            </a:r>
            <a:r>
              <a:rPr lang="en-US" baseline="0" dirty="0" err="1" smtClean="0"/>
              <a:t>ePrescribe</a:t>
            </a:r>
            <a:endParaRPr lang="en-US" baseline="0" dirty="0" smtClean="0"/>
          </a:p>
          <a:p>
            <a:pPr marL="233309" indent="-233309">
              <a:buAutoNum type="arabicPeriod"/>
            </a:pPr>
            <a:r>
              <a:rPr lang="en-US" baseline="0" dirty="0" smtClean="0"/>
              <a:t>CHC sends claims to ESI for prescriptions filled in MHS GENESIS and CHCS Pharmacies (Legacy existing interface for CHCS)</a:t>
            </a:r>
          </a:p>
          <a:p>
            <a:pPr marL="233309" indent="-233309">
              <a:buAutoNum type="arabicPeriod"/>
            </a:pPr>
            <a:r>
              <a:rPr lang="en-US" baseline="0" dirty="0" smtClean="0"/>
              <a:t>Millennium sends claims to CHCS for prescription filled in MHS GENESIS Pharmacies</a:t>
            </a:r>
          </a:p>
          <a:p>
            <a:pPr marL="233309" marR="0" lvl="0" indent="-233309" algn="l" defTabSz="914400" rtl="0" eaLnBrk="1" fontAlgn="auto" latinLnBrk="0" hangingPunct="1">
              <a:lnSpc>
                <a:spcPct val="100000"/>
              </a:lnSpc>
              <a:spcBef>
                <a:spcPts val="0"/>
              </a:spcBef>
              <a:spcAft>
                <a:spcPts val="0"/>
              </a:spcAft>
              <a:buClrTx/>
              <a:buSzTx/>
              <a:buFontTx/>
              <a:buAutoNum type="arabicPeriod"/>
              <a:tabLst/>
              <a:defRPr/>
            </a:pPr>
            <a:r>
              <a:rPr lang="en-US" baseline="0" dirty="0" err="1" smtClean="0"/>
              <a:t>ePrescribe</a:t>
            </a:r>
            <a:r>
              <a:rPr lang="en-US" baseline="0" dirty="0" smtClean="0"/>
              <a:t> sends new electronic prescriptions and electronic renewal requests to CHC for both MHS GENESIS pharmacies and CHCS pharmacies (Legacy existing interface for prescriptions intended for CHCS pharmacies)</a:t>
            </a:r>
          </a:p>
          <a:p>
            <a:pPr marL="233309" marR="0" lvl="0" indent="-233309"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CHC sends new electronic prescriptions and electronic renewal requests to Millennium</a:t>
            </a:r>
          </a:p>
          <a:p>
            <a:pPr marL="233309" marR="0" lvl="0" indent="-233309"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Millennium sends new electronic prescriptions to CHC</a:t>
            </a:r>
          </a:p>
          <a:p>
            <a:pPr marL="233309" marR="0" lvl="0" indent="-233309"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Commercial Provider EHRs send new electronic prescriptions to </a:t>
            </a:r>
            <a:r>
              <a:rPr lang="en-US" baseline="0" dirty="0" err="1" smtClean="0"/>
              <a:t>ePrescribe</a:t>
            </a:r>
            <a:endParaRPr lang="en-US" baseline="0" dirty="0" smtClean="0"/>
          </a:p>
          <a:p>
            <a:pPr marL="233309" marR="0" lvl="0" indent="-233309"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42</a:t>
            </a:fld>
            <a:endParaRPr lang="en-US" altLang="en-US"/>
          </a:p>
        </p:txBody>
      </p:sp>
    </p:spTree>
    <p:extLst>
      <p:ext uri="{BB962C8B-B14F-4D97-AF65-F5344CB8AC3E}">
        <p14:creationId xmlns:p14="http://schemas.microsoft.com/office/powerpoint/2010/main" val="530384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Powerform</a:t>
            </a:r>
            <a:r>
              <a:rPr lang="en-US" dirty="0" smtClean="0"/>
              <a:t> -&gt;DTA -&gt;Responses (Alpha responses</a:t>
            </a:r>
            <a:r>
              <a:rPr lang="en-US" baseline="0" dirty="0" smtClean="0"/>
              <a:t> = nomenclature, numeric, </a:t>
            </a:r>
            <a:r>
              <a:rPr lang="en-US" baseline="0" dirty="0" err="1" smtClean="0"/>
              <a:t>Freetext</a:t>
            </a:r>
            <a:r>
              <a:rPr lang="en-US" baseline="0" dirty="0" smtClean="0"/>
              <a:t>)</a:t>
            </a:r>
          </a:p>
          <a:p>
            <a:r>
              <a:rPr lang="en-US" baseline="0" dirty="0" smtClean="0"/>
              <a:t>DTAs live outside of </a:t>
            </a:r>
            <a:r>
              <a:rPr lang="en-US" baseline="0" dirty="0" err="1" smtClean="0"/>
              <a:t>powerforms</a:t>
            </a:r>
            <a:r>
              <a:rPr lang="en-US" baseline="0" dirty="0" smtClean="0"/>
              <a:t> as well. </a:t>
            </a:r>
            <a:r>
              <a:rPr lang="en-US" baseline="0" dirty="0" err="1" smtClean="0"/>
              <a:t>Iview</a:t>
            </a:r>
            <a:r>
              <a:rPr lang="en-US" baseline="0" dirty="0" smtClean="0"/>
              <a:t> shows a listing of DTAs and allows you to submit responses for grouped “bands”</a:t>
            </a:r>
          </a:p>
          <a:p>
            <a:r>
              <a:rPr lang="en-US" baseline="0" dirty="0" smtClean="0"/>
              <a:t>DTAs can also drop charges in appropriate scenarios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43</a:t>
            </a:fld>
            <a:endParaRPr lang="en-US" altLang="en-US"/>
          </a:p>
        </p:txBody>
      </p:sp>
    </p:spTree>
    <p:extLst>
      <p:ext uri="{BB962C8B-B14F-4D97-AF65-F5344CB8AC3E}">
        <p14:creationId xmlns:p14="http://schemas.microsoft.com/office/powerpoint/2010/main" val="1659733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Atypical to do “event” type checking synchronously.</a:t>
            </a:r>
            <a:r>
              <a:rPr lang="en-US" baseline="0" dirty="0" smtClean="0"/>
              <a:t> Main caveat is reverse allergy checking performed by the </a:t>
            </a:r>
            <a:r>
              <a:rPr lang="en-US" baseline="0" dirty="0" err="1" smtClean="0"/>
              <a:t>multum</a:t>
            </a:r>
            <a:r>
              <a:rPr lang="en-US" baseline="0" dirty="0" smtClean="0"/>
              <a:t> service (not the same as the discern service).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48</a:t>
            </a:fld>
            <a:endParaRPr lang="en-US" altLang="en-US"/>
          </a:p>
        </p:txBody>
      </p:sp>
    </p:spTree>
    <p:extLst>
      <p:ext uri="{BB962C8B-B14F-4D97-AF65-F5344CB8AC3E}">
        <p14:creationId xmlns:p14="http://schemas.microsoft.com/office/powerpoint/2010/main" val="776120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Do not read through this slide. Only used to demonstrate significance of request. Do not be afraid to use the synchronous pathway</a:t>
            </a:r>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49</a:t>
            </a:fld>
            <a:endParaRPr lang="en-US" altLang="en-US"/>
          </a:p>
        </p:txBody>
      </p:sp>
    </p:spTree>
    <p:extLst>
      <p:ext uri="{BB962C8B-B14F-4D97-AF65-F5344CB8AC3E}">
        <p14:creationId xmlns:p14="http://schemas.microsoft.com/office/powerpoint/2010/main" val="1794143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marR="0" lvl="0" indent="-233309"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Note created and signed by provider</a:t>
            </a:r>
          </a:p>
          <a:p>
            <a:pPr marL="233309" marR="0" lvl="0" indent="-233309"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Millennium transforms note to PDF, wraps in CDA, and issues “Provide and Register Transaction” to CEP.  If an amendment is later made to the note in Millennium, when the amended note is signed it is again transformed to PDF, wrapped in CDA, and pushed to CEP to replace the previous version of the note.  Only the most recent version is available.</a:t>
            </a:r>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51</a:t>
            </a:fld>
            <a:endParaRPr lang="en-US" altLang="en-US"/>
          </a:p>
        </p:txBody>
      </p:sp>
    </p:spTree>
    <p:extLst>
      <p:ext uri="{BB962C8B-B14F-4D97-AF65-F5344CB8AC3E}">
        <p14:creationId xmlns:p14="http://schemas.microsoft.com/office/powerpoint/2010/main" val="3173180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AutoNum type="arabicPeriod"/>
            </a:pPr>
            <a:r>
              <a:rPr lang="en-US" baseline="0" dirty="0" smtClean="0"/>
              <a:t>Rhapsody sends Immunizations to ACS DAL</a:t>
            </a:r>
          </a:p>
          <a:p>
            <a:pPr marL="233309" indent="-233309">
              <a:buAutoNum type="arabicPeriod"/>
            </a:pPr>
            <a:r>
              <a:rPr lang="en-US" baseline="0" dirty="0" smtClean="0"/>
              <a:t>ACS DAL sends Immunizations to Service specific Readiness Systems (interactions outside MHS GENESIS)</a:t>
            </a:r>
          </a:p>
          <a:p>
            <a:pPr marL="233309" indent="-233309">
              <a:buAutoNum type="arabicPeriod"/>
            </a:pPr>
            <a:r>
              <a:rPr lang="en-US" baseline="0" dirty="0" smtClean="0"/>
              <a:t>Service specific Readiness Systems pull immunizations from DEERS Immunization repository and push immunizations entered in the Readiness Systems (Legacy interface, no changes for MHS GENESIS)</a:t>
            </a:r>
          </a:p>
          <a:p>
            <a:pPr marL="233309" indent="-233309">
              <a:buAutoNum type="arabicPeriod"/>
            </a:pPr>
            <a:r>
              <a:rPr lang="en-US" baseline="0" dirty="0" smtClean="0"/>
              <a:t>Rhapsody sends Immunizations to DEERS Immunization repository</a:t>
            </a:r>
          </a:p>
          <a:p>
            <a:pPr marL="233309" indent="-233309">
              <a:buAutoNum type="arabicPeriod"/>
            </a:pPr>
            <a:r>
              <a:rPr lang="en-US" baseline="0" dirty="0" smtClean="0"/>
              <a:t>Millennium sends Immunizations to Rhapsody</a:t>
            </a:r>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53</a:t>
            </a:fld>
            <a:endParaRPr lang="en-US" altLang="en-US"/>
          </a:p>
        </p:txBody>
      </p:sp>
    </p:spTree>
    <p:extLst>
      <p:ext uri="{BB962C8B-B14F-4D97-AF65-F5344CB8AC3E}">
        <p14:creationId xmlns:p14="http://schemas.microsoft.com/office/powerpoint/2010/main" val="1618611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defTabSz="933237">
              <a:buFontTx/>
              <a:buAutoNum type="arabicPeriod"/>
              <a:defRPr/>
            </a:pPr>
            <a:r>
              <a:rPr lang="en-US" dirty="0" smtClean="0"/>
              <a:t>Millennium </a:t>
            </a:r>
            <a:r>
              <a:rPr lang="en-US" baseline="0" dirty="0" smtClean="0"/>
              <a:t>creates PDF, wraps in CDA, issues “Provide and Register Transaction” to CEP</a:t>
            </a:r>
          </a:p>
          <a:p>
            <a:pPr marL="699927" lvl="1" indent="-233309" defTabSz="933237">
              <a:buFontTx/>
              <a:buAutoNum type="arabicPeriod"/>
              <a:defRPr/>
            </a:pPr>
            <a:r>
              <a:rPr lang="en-US" baseline="0" dirty="0" smtClean="0"/>
              <a:t>NOTE: this is treated exactly like other notes in Millennium</a:t>
            </a:r>
          </a:p>
          <a:p>
            <a:pPr marL="699927" lvl="1" indent="-233309" defTabSz="933237">
              <a:buFontTx/>
              <a:buAutoNum type="arabicPeriod"/>
              <a:defRPr/>
            </a:pPr>
            <a:r>
              <a:rPr lang="en-US" baseline="0" dirty="0" smtClean="0"/>
              <a:t>Mentioned here only to underscore difference between the note and the encounter</a:t>
            </a:r>
          </a:p>
          <a:p>
            <a:pPr marL="233309" marR="0" lvl="0" indent="-233309" algn="l" defTabSz="933237" rtl="0" eaLnBrk="1" fontAlgn="auto" latinLnBrk="0" hangingPunct="1">
              <a:lnSpc>
                <a:spcPct val="100000"/>
              </a:lnSpc>
              <a:spcBef>
                <a:spcPts val="0"/>
              </a:spcBef>
              <a:spcAft>
                <a:spcPts val="0"/>
              </a:spcAft>
              <a:buClrTx/>
              <a:buSzTx/>
              <a:buFontTx/>
              <a:buAutoNum type="arabicPeriod"/>
              <a:tabLst/>
              <a:defRPr/>
            </a:pPr>
            <a:r>
              <a:rPr lang="en-US" baseline="0" dirty="0" smtClean="0"/>
              <a:t>Batch process sends “Register Document Set-b Transaction” to CEP for </a:t>
            </a:r>
            <a:r>
              <a:rPr lang="en-US" baseline="0" dirty="0" err="1" smtClean="0"/>
              <a:t>OnDemand</a:t>
            </a:r>
            <a:r>
              <a:rPr lang="en-US" baseline="0" dirty="0" smtClean="0"/>
              <a:t> Medical CCD for all patients with encounters discharged in the last 24 hours (if not already registered)</a:t>
            </a:r>
          </a:p>
          <a:p>
            <a:pPr marL="233309" marR="0" lvl="0" indent="-233309" algn="l" defTabSz="933237" rtl="0" eaLnBrk="1" fontAlgn="auto" latinLnBrk="0" hangingPunct="1">
              <a:lnSpc>
                <a:spcPct val="100000"/>
              </a:lnSpc>
              <a:spcBef>
                <a:spcPts val="0"/>
              </a:spcBef>
              <a:spcAft>
                <a:spcPts val="0"/>
              </a:spcAft>
              <a:buClrTx/>
              <a:buSzTx/>
              <a:buFontTx/>
              <a:buAutoNum type="arabicPeriod"/>
              <a:tabLst/>
              <a:defRPr/>
            </a:pPr>
            <a:r>
              <a:rPr lang="en-US" baseline="0" dirty="0" smtClean="0"/>
              <a:t>Visit note created and signed by provider</a:t>
            </a:r>
          </a:p>
          <a:p>
            <a:pPr marL="233309" indent="-233309" defTabSz="933237">
              <a:buFontTx/>
              <a:buAutoNum type="arabicPeriod"/>
              <a:defRPr/>
            </a:pPr>
            <a:r>
              <a:rPr lang="en-US" baseline="0" dirty="0" smtClean="0"/>
              <a:t>Batch Auto-Discharge process runs each night to close all outpatient encounters opened in previous 24 hours</a:t>
            </a:r>
          </a:p>
          <a:p>
            <a:pPr marL="233309" indent="-233309">
              <a:buAutoNum type="arabicPeriod"/>
            </a:pPr>
            <a:endParaRPr lang="en-US" dirty="0" smtClean="0"/>
          </a:p>
          <a:p>
            <a:pPr marL="233309" indent="-233309">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55</a:t>
            </a:fld>
            <a:endParaRPr lang="en-US" altLang="en-US"/>
          </a:p>
        </p:txBody>
      </p:sp>
    </p:spTree>
    <p:extLst>
      <p:ext uri="{BB962C8B-B14F-4D97-AF65-F5344CB8AC3E}">
        <p14:creationId xmlns:p14="http://schemas.microsoft.com/office/powerpoint/2010/main" val="2484680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AutoNum type="arabicPeriod"/>
            </a:pPr>
            <a:r>
              <a:rPr lang="en-US" dirty="0" smtClean="0"/>
              <a:t>JLV Requests</a:t>
            </a:r>
            <a:r>
              <a:rPr lang="en-US" baseline="0" dirty="0" smtClean="0"/>
              <a:t> MHS GENESIS documents from DES</a:t>
            </a:r>
          </a:p>
          <a:p>
            <a:pPr marL="233309" indent="-233309">
              <a:buAutoNum type="arabicPeriod"/>
            </a:pPr>
            <a:r>
              <a:rPr lang="en-US" baseline="0" dirty="0" smtClean="0"/>
              <a:t>DES returns requested MHS GENESIS documents to JLV</a:t>
            </a:r>
          </a:p>
          <a:p>
            <a:pPr marL="233309" indent="-233309">
              <a:buAutoNum type="arabicPeriod"/>
            </a:pPr>
            <a:r>
              <a:rPr lang="en-US" baseline="0" dirty="0" smtClean="0"/>
              <a:t>DES sends </a:t>
            </a:r>
            <a:r>
              <a:rPr lang="en-US" baseline="0" dirty="0" err="1" smtClean="0"/>
              <a:t>XDS.b</a:t>
            </a:r>
            <a:r>
              <a:rPr lang="en-US" baseline="0" dirty="0" smtClean="0"/>
              <a:t> “Registry Stored Query” request to CEP</a:t>
            </a:r>
          </a:p>
          <a:p>
            <a:pPr marL="233309" indent="-233309">
              <a:buAutoNum type="arabicPeriod"/>
            </a:pPr>
            <a:r>
              <a:rPr lang="en-US" baseline="0" dirty="0" smtClean="0"/>
              <a:t>CEP returns list of matching documents in “Registry Stored Query” response which can include any or all of the following:</a:t>
            </a:r>
          </a:p>
          <a:p>
            <a:pPr marL="699927" lvl="1" indent="-233309">
              <a:buAutoNum type="arabicPeriod"/>
            </a:pPr>
            <a:r>
              <a:rPr lang="en-US" baseline="0" dirty="0" err="1" smtClean="0"/>
              <a:t>OnDemand</a:t>
            </a:r>
            <a:r>
              <a:rPr lang="en-US" baseline="0" dirty="0" smtClean="0"/>
              <a:t> Medical CCD registered by Millennium after first encounter is discharged/closed</a:t>
            </a:r>
          </a:p>
          <a:p>
            <a:pPr marL="699927" lvl="1" indent="-233309">
              <a:buAutoNum type="arabicPeriod"/>
            </a:pPr>
            <a:r>
              <a:rPr lang="en-US" baseline="0" dirty="0" err="1" smtClean="0"/>
              <a:t>OnDemand</a:t>
            </a:r>
            <a:r>
              <a:rPr lang="en-US" baseline="0" dirty="0" smtClean="0"/>
              <a:t> “Aggregate” CCD registered by CEP for each patient (automatically registered when patient is created in CEP)</a:t>
            </a:r>
          </a:p>
          <a:p>
            <a:pPr marL="699927" lvl="1" indent="-233309">
              <a:buAutoNum type="arabicPeriod"/>
            </a:pPr>
            <a:r>
              <a:rPr lang="en-US" baseline="0" dirty="0" smtClean="0"/>
              <a:t>Static Dental Encounter Summary CCDs submitted to CEP from </a:t>
            </a:r>
            <a:r>
              <a:rPr lang="en-US" baseline="0" dirty="0" err="1" smtClean="0"/>
              <a:t>Dentrix</a:t>
            </a:r>
            <a:endParaRPr lang="en-US" baseline="0" dirty="0" smtClean="0"/>
          </a:p>
          <a:p>
            <a:pPr marL="699927" lvl="1" indent="-233309">
              <a:buAutoNum type="arabicPeriod"/>
            </a:pPr>
            <a:r>
              <a:rPr lang="en-US" baseline="0" dirty="0" smtClean="0"/>
              <a:t>Static CDA wrapped PDF documents from Notes from Millennium</a:t>
            </a:r>
          </a:p>
          <a:p>
            <a:pPr marL="233309" indent="-233309">
              <a:buAutoNum type="arabicPeriod"/>
            </a:pPr>
            <a:r>
              <a:rPr lang="en-US" baseline="0" dirty="0" smtClean="0"/>
              <a:t>DES sends </a:t>
            </a:r>
            <a:r>
              <a:rPr lang="en-US" baseline="0" dirty="0" err="1" smtClean="0"/>
              <a:t>XDS.b</a:t>
            </a:r>
            <a:r>
              <a:rPr lang="en-US" baseline="0" dirty="0" smtClean="0"/>
              <a:t> “Retrieve Document Set” request to CEP to retrieve specific documents.  This includes the following types of documents:</a:t>
            </a:r>
          </a:p>
          <a:p>
            <a:pPr marL="233309" indent="-233309">
              <a:buAutoNum type="arabicPeriod"/>
            </a:pPr>
            <a:r>
              <a:rPr lang="en-US" baseline="0" dirty="0" smtClean="0"/>
              <a:t>CEP returns requested document</a:t>
            </a:r>
          </a:p>
          <a:p>
            <a:pPr marL="233309" indent="-233309">
              <a:buAutoNum type="arabicPeriod"/>
            </a:pPr>
            <a:r>
              <a:rPr lang="en-US" baseline="0" dirty="0" smtClean="0"/>
              <a:t>If retrieve of a static document is received, CEP retrieves it from its local repository</a:t>
            </a:r>
          </a:p>
          <a:p>
            <a:pPr marL="699927" lvl="1" indent="-233309">
              <a:buAutoNum type="arabicPeriod"/>
            </a:pPr>
            <a:r>
              <a:rPr lang="en-US" baseline="0" dirty="0" smtClean="0"/>
              <a:t>Static Dental Encounter Summary CCDs submitted to CEP from </a:t>
            </a:r>
            <a:r>
              <a:rPr lang="en-US" baseline="0" dirty="0" err="1" smtClean="0"/>
              <a:t>Dentrix</a:t>
            </a:r>
            <a:endParaRPr lang="en-US" baseline="0" dirty="0" smtClean="0"/>
          </a:p>
          <a:p>
            <a:pPr marL="699927" lvl="1" indent="-233309">
              <a:buAutoNum type="arabicPeriod"/>
            </a:pPr>
            <a:r>
              <a:rPr lang="en-US" baseline="0" dirty="0" smtClean="0"/>
              <a:t>Static CDA wrapped PDF documents from Notes from Millennium</a:t>
            </a:r>
          </a:p>
          <a:p>
            <a:pPr marL="233309" indent="-233309">
              <a:buAutoNum type="arabicPeriod"/>
            </a:pPr>
            <a:r>
              <a:rPr lang="en-US" baseline="0" dirty="0" smtClean="0"/>
              <a:t>If retrieve of </a:t>
            </a:r>
            <a:r>
              <a:rPr lang="en-US" baseline="0" dirty="0" err="1" smtClean="0"/>
              <a:t>OnDemand</a:t>
            </a:r>
            <a:r>
              <a:rPr lang="en-US" baseline="0" dirty="0" smtClean="0"/>
              <a:t> Medical CCD is received, CEP forwards request to Millennium</a:t>
            </a:r>
          </a:p>
          <a:p>
            <a:pPr marL="233309" indent="-233309">
              <a:buAutoNum type="arabicPeriod"/>
            </a:pPr>
            <a:r>
              <a:rPr lang="en-US" dirty="0" smtClean="0"/>
              <a:t>Millennium</a:t>
            </a:r>
            <a:r>
              <a:rPr lang="en-US" baseline="0" dirty="0" smtClean="0"/>
              <a:t> generates </a:t>
            </a:r>
            <a:r>
              <a:rPr lang="en-US" baseline="0" dirty="0" err="1" smtClean="0"/>
              <a:t>OnDemand</a:t>
            </a:r>
            <a:r>
              <a:rPr lang="en-US" baseline="0" dirty="0" smtClean="0"/>
              <a:t> Medical CCD using current data in database</a:t>
            </a:r>
          </a:p>
          <a:p>
            <a:pPr marL="699927" lvl="1" indent="-233309">
              <a:buAutoNum type="arabicPeriod"/>
            </a:pPr>
            <a:r>
              <a:rPr lang="en-US" baseline="0" dirty="0" smtClean="0"/>
              <a:t>Doesn’t include encounter specific data for encounters that have not been discharged yet</a:t>
            </a:r>
          </a:p>
          <a:p>
            <a:pPr marL="242727" lvl="0" indent="-233309">
              <a:buAutoNum type="arabicPeriod"/>
            </a:pPr>
            <a:r>
              <a:rPr lang="en-US" baseline="0" dirty="0" smtClean="0"/>
              <a:t>CEP generates CCD using all HL7 v2 messages stored in CEP for patient </a:t>
            </a:r>
          </a:p>
          <a:p>
            <a:pPr marL="699927" lvl="1" indent="-233309">
              <a:buAutoNum type="arabicPeriod"/>
            </a:pPr>
            <a:r>
              <a:rPr lang="en-US" baseline="0" dirty="0" smtClean="0"/>
              <a:t>Microbiology results</a:t>
            </a:r>
          </a:p>
          <a:p>
            <a:pPr marL="699927" lvl="1" indent="-233309">
              <a:buAutoNum type="arabicPeriod"/>
            </a:pPr>
            <a:r>
              <a:rPr lang="en-US" baseline="0" dirty="0" smtClean="0"/>
              <a:t>Lab Anatomic Pathology results</a:t>
            </a:r>
          </a:p>
          <a:p>
            <a:pPr marL="699927" lvl="1" indent="-233309">
              <a:buAutoNum type="arabicPeriod"/>
            </a:pPr>
            <a:r>
              <a:rPr lang="en-US" baseline="0" dirty="0" smtClean="0"/>
              <a:t>Radiology results</a:t>
            </a:r>
          </a:p>
          <a:p>
            <a:pPr marL="699927" lvl="1" indent="-233309">
              <a:buAutoNum type="arabicPeriod"/>
            </a:pPr>
            <a:r>
              <a:rPr lang="en-US" baseline="0" dirty="0" smtClean="0"/>
              <a:t>Dental notes</a:t>
            </a:r>
            <a:endParaRPr lang="en-US" dirty="0" smtClean="0"/>
          </a:p>
          <a:p>
            <a:pPr marL="233309" indent="-233309">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56</a:t>
            </a:fld>
            <a:endParaRPr lang="en-US" altLang="en-US"/>
          </a:p>
        </p:txBody>
      </p:sp>
    </p:spTree>
    <p:extLst>
      <p:ext uri="{BB962C8B-B14F-4D97-AF65-F5344CB8AC3E}">
        <p14:creationId xmlns:p14="http://schemas.microsoft.com/office/powerpoint/2010/main" val="3187990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AutoNum type="arabicPeriod"/>
            </a:pPr>
            <a:r>
              <a:rPr lang="en-US" dirty="0" smtClean="0"/>
              <a:t>Dietary Orders entered into Millennium</a:t>
            </a:r>
          </a:p>
          <a:p>
            <a:pPr marL="233309" indent="-233309">
              <a:buAutoNum type="arabicPeriod"/>
            </a:pPr>
            <a:r>
              <a:rPr lang="en-US" dirty="0" smtClean="0"/>
              <a:t>Millennium sends Dietary orders to Rhapsody and also triggers</a:t>
            </a:r>
            <a:r>
              <a:rPr lang="en-US" baseline="0" dirty="0" smtClean="0"/>
              <a:t> Patient Update messages that include Allergies, Height, and Weight information whenever that data is inserted/updated</a:t>
            </a:r>
            <a:endParaRPr lang="en-US" dirty="0" smtClean="0"/>
          </a:p>
          <a:p>
            <a:pPr marL="233309" indent="-233309">
              <a:buAutoNum type="arabicPeriod"/>
            </a:pPr>
            <a:r>
              <a:rPr lang="en-US" dirty="0" smtClean="0"/>
              <a:t>Rhapsody sends Dietary orders to NMIS as well as Patient</a:t>
            </a:r>
            <a:r>
              <a:rPr lang="en-US" baseline="0" dirty="0" smtClean="0"/>
              <a:t> Update messages with Allergies, Height, and Weight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60</a:t>
            </a:fld>
            <a:endParaRPr lang="en-US" altLang="en-US"/>
          </a:p>
        </p:txBody>
      </p:sp>
    </p:spTree>
    <p:extLst>
      <p:ext uri="{BB962C8B-B14F-4D97-AF65-F5344CB8AC3E}">
        <p14:creationId xmlns:p14="http://schemas.microsoft.com/office/powerpoint/2010/main" val="25953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Ward talking points:</a:t>
            </a:r>
          </a:p>
          <a:p>
            <a:pPr marL="168861" indent="-168861">
              <a:buFont typeface="Arial" panose="020B0604020202020204" pitchFamily="34" charset="0"/>
              <a:buChar char="•"/>
            </a:pPr>
            <a:r>
              <a:rPr lang="en-US" dirty="0" smtClean="0"/>
              <a:t>After analyzing 1000s of data points about interfaces, HW, SW</a:t>
            </a:r>
            <a:r>
              <a:rPr lang="en-US" baseline="0" dirty="0" smtClean="0"/>
              <a:t> and operational alignment and</a:t>
            </a:r>
            <a:r>
              <a:rPr lang="en-US" dirty="0" smtClean="0"/>
              <a:t> conducting over 25+ interviews to close gaps</a:t>
            </a:r>
            <a:r>
              <a:rPr lang="en-US" baseline="0" dirty="0" smtClean="0"/>
              <a:t> and clarify deviations from standard. We create the following view of the current state</a:t>
            </a:r>
          </a:p>
          <a:p>
            <a:pPr marL="168861" indent="-168861">
              <a:buFont typeface="Arial" panose="020B0604020202020204" pitchFamily="34" charset="0"/>
              <a:buChar char="•"/>
            </a:pPr>
            <a:r>
              <a:rPr lang="en-US" baseline="0" dirty="0" smtClean="0"/>
              <a:t>Go through the five layers at the top saying that info flows left to right going through the various functions</a:t>
            </a:r>
          </a:p>
          <a:p>
            <a:pPr marL="619157" lvl="1" indent="-168861">
              <a:buFont typeface="Arial" panose="020B0604020202020204" pitchFamily="34" charset="0"/>
              <a:buChar char="•"/>
            </a:pPr>
            <a:r>
              <a:rPr lang="en-US" baseline="0" dirty="0" smtClean="0"/>
              <a:t>The data source layer includes transactional systems like CHCS that feed data into the data management architecture</a:t>
            </a:r>
          </a:p>
          <a:p>
            <a:pPr marL="619157" lvl="1" indent="-168861">
              <a:buFont typeface="Arial" panose="020B0604020202020204" pitchFamily="34" charset="0"/>
              <a:buChar char="•"/>
            </a:pPr>
            <a:r>
              <a:rPr lang="en-US" baseline="0" dirty="0" smtClean="0"/>
              <a:t>The data integration layer receives this data and is responsible for cleansing and transforming it</a:t>
            </a:r>
          </a:p>
          <a:p>
            <a:pPr marL="619157" lvl="1" indent="-168861">
              <a:buFont typeface="Arial" panose="020B0604020202020204" pitchFamily="34" charset="0"/>
              <a:buChar char="•"/>
            </a:pPr>
            <a:r>
              <a:rPr lang="en-US" baseline="0" dirty="0" smtClean="0"/>
              <a:t>The data storage layer is the FTE HW and SW needed to store this data and make it available to end users</a:t>
            </a:r>
          </a:p>
          <a:p>
            <a:pPr marL="619157" lvl="1" indent="-168861">
              <a:buFont typeface="Arial" panose="020B0604020202020204" pitchFamily="34" charset="0"/>
              <a:buChar char="•"/>
            </a:pPr>
            <a:r>
              <a:rPr lang="en-US" baseline="0" dirty="0" smtClean="0"/>
              <a:t>The analytics layer is the actual tools that are used to provide various analytics capabilities which are shown in the fifth and final layer</a:t>
            </a:r>
          </a:p>
          <a:p>
            <a:pPr marL="168861" indent="-168861">
              <a:buFont typeface="Arial" panose="020B0604020202020204" pitchFamily="34" charset="0"/>
              <a:buChar char="•"/>
            </a:pPr>
            <a:r>
              <a:rPr lang="en-US" baseline="0" dirty="0" smtClean="0"/>
              <a:t>Important take-away – the architecture is complex and redundant. This is due to the haphazard way in which these systems have been built up over time</a:t>
            </a:r>
          </a:p>
          <a:p>
            <a:pPr marL="168861" indent="-168861">
              <a:buFont typeface="Arial" panose="020B0604020202020204" pitchFamily="34" charset="0"/>
              <a:buChar char="•"/>
            </a:pPr>
            <a:r>
              <a:rPr lang="en-US" baseline="0" dirty="0" smtClean="0"/>
              <a:t>EMPHASIZE – the issue is not with any particular system but with the architecture</a:t>
            </a:r>
          </a:p>
          <a:p>
            <a:pPr marL="168861" indent="-168861">
              <a:buFont typeface="Arial" panose="020B0604020202020204" pitchFamily="34" charset="0"/>
              <a:buChar char="•"/>
            </a:pPr>
            <a:r>
              <a:rPr lang="en-US" baseline="0" dirty="0" smtClean="0"/>
              <a:t>Go through the four bullets at the bottom</a:t>
            </a:r>
          </a:p>
          <a:p>
            <a:pPr marL="619157" lvl="1" indent="-168861">
              <a:buFont typeface="Arial" panose="020B0604020202020204" pitchFamily="34" charset="0"/>
              <a:buChar char="•"/>
            </a:pPr>
            <a:r>
              <a:rPr lang="en-US" baseline="0" dirty="0" smtClean="0"/>
              <a:t>1.) multiple systems in integration layer that receive the same data, ex. CHCS sends the CAPER file to both MDR and CHAS, then the two systems expend duplicative energy manipulating the data</a:t>
            </a:r>
          </a:p>
          <a:p>
            <a:pPr marL="619157" lvl="1" indent="-168861">
              <a:buFont typeface="Arial" panose="020B0604020202020204" pitchFamily="34" charset="0"/>
              <a:buChar char="•"/>
            </a:pPr>
            <a:r>
              <a:rPr lang="en-US" baseline="0" dirty="0" smtClean="0"/>
              <a:t>2.) some systems, because of when they were created, perform all layers for them selves and by themselves and fail to take advantage of shared service opportunities</a:t>
            </a:r>
          </a:p>
          <a:p>
            <a:pPr marL="619157" lvl="1" indent="-168861">
              <a:buFont typeface="Arial" panose="020B0604020202020204" pitchFamily="34" charset="0"/>
              <a:buChar char="•"/>
            </a:pPr>
            <a:r>
              <a:rPr lang="en-US" baseline="0" dirty="0" smtClean="0"/>
              <a:t>3.) because of technical limitations and mission needs, some data siloes were created in the past that could now be consolidated to one source</a:t>
            </a:r>
          </a:p>
          <a:p>
            <a:pPr marL="619157" lvl="1" indent="-168861">
              <a:buFont typeface="Arial" panose="020B0604020202020204" pitchFamily="34" charset="0"/>
              <a:buChar char="•"/>
            </a:pPr>
            <a:r>
              <a:rPr lang="en-US" baseline="0" dirty="0" smtClean="0"/>
              <a:t>4.) there are multiple apps which use custom code to perform simple operations that self-service tools like Tableau and </a:t>
            </a:r>
            <a:r>
              <a:rPr lang="en-US" baseline="0" dirty="0" err="1" smtClean="0"/>
              <a:t>Lumira</a:t>
            </a:r>
            <a:r>
              <a:rPr lang="en-US" baseline="0" dirty="0" smtClean="0"/>
              <a:t>  could reproduce at a much cheaper price</a:t>
            </a:r>
          </a:p>
          <a:p>
            <a:pPr marL="168861" indent="-168861">
              <a:buFont typeface="Arial" panose="020B0604020202020204" pitchFamily="34" charset="0"/>
              <a:buChar char="•"/>
            </a:pPr>
            <a:r>
              <a:rPr lang="en-US" baseline="0" dirty="0" smtClean="0"/>
              <a:t>Transition to next slide – so given this, we ran a classification in order to organize the architecture by the three layers</a:t>
            </a:r>
            <a:endParaRPr lang="en-US" dirty="0" smtClean="0"/>
          </a:p>
          <a:p>
            <a:endParaRPr lang="en-US" dirty="0" smtClean="0"/>
          </a:p>
          <a:p>
            <a:endParaRPr lang="en-US" dirty="0" smtClean="0"/>
          </a:p>
          <a:p>
            <a:r>
              <a:rPr lang="en-US" dirty="0" smtClean="0"/>
              <a:t>Asterisk Clarifications:</a:t>
            </a:r>
          </a:p>
          <a:p>
            <a:endParaRPr lang="en-US" dirty="0" smtClean="0"/>
          </a:p>
          <a:p>
            <a:r>
              <a:rPr lang="en-US" dirty="0" smtClean="0"/>
              <a:t>*(M2)</a:t>
            </a:r>
            <a:r>
              <a:rPr lang="en-US" baseline="0" dirty="0" smtClean="0"/>
              <a:t> </a:t>
            </a:r>
            <a:r>
              <a:rPr lang="en-US" dirty="0" smtClean="0"/>
              <a:t>The BOXI that supports M2 is part</a:t>
            </a:r>
            <a:r>
              <a:rPr lang="en-US" baseline="0" dirty="0" smtClean="0"/>
              <a:t> of a larger BOXI Shared Service which is operated by SDD. This shared services allows for cost effective access to the BOXI technology for multiple other Systems within the MHS portfolio</a:t>
            </a:r>
          </a:p>
          <a:p>
            <a:pPr defTabSz="900593" eaLnBrk="1" fontAlgn="auto" hangingPunct="1">
              <a:spcBef>
                <a:spcPts val="0"/>
              </a:spcBef>
              <a:spcAft>
                <a:spcPts val="0"/>
              </a:spcAft>
              <a:defRPr/>
            </a:pPr>
            <a:r>
              <a:rPr lang="en-US" dirty="0" smtClean="0"/>
              <a:t>*</a:t>
            </a:r>
            <a:r>
              <a:rPr lang="en-US" baseline="0" dirty="0" smtClean="0"/>
              <a:t>(M2) The BOXI Shared </a:t>
            </a:r>
            <a:r>
              <a:rPr lang="en-US" b="0" baseline="0" dirty="0" smtClean="0"/>
              <a:t>Service is in the process of adding LUMIRA (a self-service BI </a:t>
            </a:r>
            <a:r>
              <a:rPr lang="en-US" b="0" baseline="0" dirty="0" err="1" smtClean="0"/>
              <a:t>tooI</a:t>
            </a:r>
            <a:r>
              <a:rPr lang="en-US" b="0" baseline="0" dirty="0" smtClean="0"/>
              <a:t>). This technology will be available as a shared service for M2 and other Systems within the MHS portfolio, supporting the cost effective transition to self-service BI.</a:t>
            </a:r>
            <a:endParaRPr lang="en-US" b="0" dirty="0" smtClean="0"/>
          </a:p>
          <a:p>
            <a:pPr defTabSz="900593" eaLnBrk="1" fontAlgn="auto" hangingPunct="1">
              <a:spcBef>
                <a:spcPts val="0"/>
              </a:spcBef>
              <a:spcAft>
                <a:spcPts val="0"/>
              </a:spcAft>
              <a:defRPr/>
            </a:pPr>
            <a:r>
              <a:rPr lang="en-US" b="0" dirty="0" smtClean="0"/>
              <a:t>*(MDR) The SAS that supports MDR is part</a:t>
            </a:r>
            <a:r>
              <a:rPr lang="en-US" b="0" baseline="0" dirty="0" smtClean="0"/>
              <a:t> of a larger SAS Shared Service which is operated by SDD. This shared services allows for cost effective access to the SAS technology for multiple other Systems within the MHS portfolio</a:t>
            </a:r>
          </a:p>
          <a:p>
            <a:pPr defTabSz="900593" eaLnBrk="1" fontAlgn="auto" hangingPunct="1">
              <a:spcBef>
                <a:spcPts val="0"/>
              </a:spcBef>
              <a:spcAft>
                <a:spcPts val="0"/>
              </a:spcAft>
              <a:defRPr/>
            </a:pPr>
            <a:r>
              <a:rPr lang="en-US" b="0" baseline="0" dirty="0" smtClean="0"/>
              <a:t>*(MDR) The SAS Shared Service will be receiving a product called User Guide which provides a Graphical User Interface for the SAS environment which is currently console based. </a:t>
            </a:r>
          </a:p>
          <a:p>
            <a:pPr defTabSz="885077" eaLnBrk="1" fontAlgn="auto" hangingPunct="1">
              <a:spcBef>
                <a:spcPts val="0"/>
              </a:spcBef>
              <a:spcAft>
                <a:spcPts val="0"/>
              </a:spcAft>
              <a:defRPr/>
            </a:pPr>
            <a:endParaRPr lang="en-US" dirty="0">
              <a:ea typeface="+mn-ea"/>
              <a:cs typeface="+mn-cs"/>
            </a:endParaRPr>
          </a:p>
          <a:p>
            <a:pPr defTabSz="885077" eaLnBrk="1" fontAlgn="auto" hangingPunct="1">
              <a:spcBef>
                <a:spcPts val="0"/>
              </a:spcBef>
              <a:spcAft>
                <a:spcPts val="0"/>
              </a:spcAft>
              <a:defRPr/>
            </a:pPr>
            <a:r>
              <a:rPr lang="en-US" dirty="0">
                <a:ea typeface="+mn-ea"/>
                <a:cs typeface="+mn-cs"/>
              </a:rPr>
              <a:t>*Blue Lines: The interfaces between MDR SAS/M2 BOXI and CAP are differentiated because they represent the manual sharing of processed metrics data. These metrics include reports such as the P4I reports and are created in the MDR SAS and M2 BOXI environments. They are then shared with the CEIP environment using </a:t>
            </a:r>
            <a:r>
              <a:rPr lang="en-US" dirty="0" err="1">
                <a:ea typeface="+mn-ea"/>
                <a:cs typeface="+mn-cs"/>
              </a:rPr>
              <a:t>Moveit</a:t>
            </a:r>
            <a:r>
              <a:rPr lang="en-US" dirty="0">
                <a:ea typeface="+mn-ea"/>
                <a:cs typeface="+mn-cs"/>
              </a:rPr>
              <a:t>-DMZ. </a:t>
            </a:r>
          </a:p>
          <a:p>
            <a:pPr defTabSz="885077" eaLnBrk="1" fontAlgn="auto" hangingPunct="1">
              <a:spcBef>
                <a:spcPts val="0"/>
              </a:spcBef>
              <a:spcAft>
                <a:spcPts val="0"/>
              </a:spcAft>
              <a:defRPr/>
            </a:pPr>
            <a:endParaRPr lang="en-US" dirty="0">
              <a:ea typeface="+mn-ea"/>
              <a:cs typeface="+mn-cs"/>
            </a:endParaRPr>
          </a:p>
          <a:p>
            <a:pPr defTabSz="885077" eaLnBrk="1" fontAlgn="auto" hangingPunct="1">
              <a:spcBef>
                <a:spcPts val="0"/>
              </a:spcBef>
              <a:spcAft>
                <a:spcPts val="0"/>
              </a:spcAft>
              <a:defRPr/>
            </a:pPr>
            <a:r>
              <a:rPr lang="en-US" dirty="0">
                <a:ea typeface="+mn-ea"/>
                <a:cs typeface="+mn-cs"/>
              </a:rPr>
              <a:t>Note: The interface between AFCHIPS and CHAS was provided by Dr. Steve Toney.</a:t>
            </a:r>
          </a:p>
          <a:p>
            <a:pPr defTabSz="885077">
              <a:defRPr/>
            </a:pPr>
            <a:endParaRPr lang="en-US" baseline="0" dirty="0" smtClean="0"/>
          </a:p>
        </p:txBody>
      </p:sp>
      <p:sp>
        <p:nvSpPr>
          <p:cNvPr id="4" name="Slide Number Placeholder 3"/>
          <p:cNvSpPr>
            <a:spLocks noGrp="1"/>
          </p:cNvSpPr>
          <p:nvPr>
            <p:ph type="sldNum" sz="quarter" idx="10"/>
          </p:nvPr>
        </p:nvSpPr>
        <p:spPr/>
        <p:txBody>
          <a:bodyPr/>
          <a:lstStyle/>
          <a:p>
            <a:fld id="{771D7AAE-0163-4BB2-817E-5C0E8B0F3D0A}" type="slidenum">
              <a:rPr lang="en-US" smtClean="0"/>
              <a:t>14</a:t>
            </a:fld>
            <a:endParaRPr lang="en-US"/>
          </a:p>
        </p:txBody>
      </p:sp>
    </p:spTree>
    <p:extLst>
      <p:ext uri="{BB962C8B-B14F-4D97-AF65-F5344CB8AC3E}">
        <p14:creationId xmlns:p14="http://schemas.microsoft.com/office/powerpoint/2010/main" val="2162441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Ward talking points:</a:t>
            </a:r>
          </a:p>
          <a:p>
            <a:pPr marL="168861" indent="-168861">
              <a:buFont typeface="Arial" panose="020B0604020202020204" pitchFamily="34" charset="0"/>
              <a:buChar char="•"/>
            </a:pPr>
            <a:r>
              <a:rPr lang="en-US" dirty="0" smtClean="0"/>
              <a:t>After analyzing 1000s of data points about interfaces, HW, SW</a:t>
            </a:r>
            <a:r>
              <a:rPr lang="en-US" baseline="0" dirty="0" smtClean="0"/>
              <a:t> and operational alignment and</a:t>
            </a:r>
            <a:r>
              <a:rPr lang="en-US" dirty="0" smtClean="0"/>
              <a:t> conducting over 25+ interviews to close gaps</a:t>
            </a:r>
            <a:r>
              <a:rPr lang="en-US" baseline="0" dirty="0" smtClean="0"/>
              <a:t> and clarify deviations from standard. We create the following view of the current state</a:t>
            </a:r>
          </a:p>
          <a:p>
            <a:pPr marL="168861" indent="-168861">
              <a:buFont typeface="Arial" panose="020B0604020202020204" pitchFamily="34" charset="0"/>
              <a:buChar char="•"/>
            </a:pPr>
            <a:r>
              <a:rPr lang="en-US" baseline="0" dirty="0" smtClean="0"/>
              <a:t>Go through the five layers at the top saying that info flows left to right going through the various functions</a:t>
            </a:r>
          </a:p>
          <a:p>
            <a:pPr marL="619157" lvl="1" indent="-168861">
              <a:buFont typeface="Arial" panose="020B0604020202020204" pitchFamily="34" charset="0"/>
              <a:buChar char="•"/>
            </a:pPr>
            <a:r>
              <a:rPr lang="en-US" baseline="0" dirty="0" smtClean="0"/>
              <a:t>The data source layer includes transactional systems like CHCS that feed data into the data management architecture</a:t>
            </a:r>
          </a:p>
          <a:p>
            <a:pPr marL="619157" lvl="1" indent="-168861">
              <a:buFont typeface="Arial" panose="020B0604020202020204" pitchFamily="34" charset="0"/>
              <a:buChar char="•"/>
            </a:pPr>
            <a:r>
              <a:rPr lang="en-US" baseline="0" dirty="0" smtClean="0"/>
              <a:t>The data integration layer receives this data and is responsible for cleansing and transforming it</a:t>
            </a:r>
          </a:p>
          <a:p>
            <a:pPr marL="619157" lvl="1" indent="-168861">
              <a:buFont typeface="Arial" panose="020B0604020202020204" pitchFamily="34" charset="0"/>
              <a:buChar char="•"/>
            </a:pPr>
            <a:r>
              <a:rPr lang="en-US" baseline="0" dirty="0" smtClean="0"/>
              <a:t>The data storage layer is the FTE HW and SW needed to store this data and make it available to end users</a:t>
            </a:r>
          </a:p>
          <a:p>
            <a:pPr marL="619157" lvl="1" indent="-168861">
              <a:buFont typeface="Arial" panose="020B0604020202020204" pitchFamily="34" charset="0"/>
              <a:buChar char="•"/>
            </a:pPr>
            <a:r>
              <a:rPr lang="en-US" baseline="0" dirty="0" smtClean="0"/>
              <a:t>The analytics layer is the actual tools that are used to provide various analytics capabilities which are shown in the fifth and final layer</a:t>
            </a:r>
          </a:p>
          <a:p>
            <a:pPr marL="168861" indent="-168861">
              <a:buFont typeface="Arial" panose="020B0604020202020204" pitchFamily="34" charset="0"/>
              <a:buChar char="•"/>
            </a:pPr>
            <a:r>
              <a:rPr lang="en-US" baseline="0" dirty="0" smtClean="0"/>
              <a:t>Important take-away – the architecture is complex and redundant. This is due to the haphazard way in which these systems have been built up over time</a:t>
            </a:r>
          </a:p>
          <a:p>
            <a:pPr marL="168861" indent="-168861">
              <a:buFont typeface="Arial" panose="020B0604020202020204" pitchFamily="34" charset="0"/>
              <a:buChar char="•"/>
            </a:pPr>
            <a:r>
              <a:rPr lang="en-US" baseline="0" dirty="0" smtClean="0"/>
              <a:t>EMPHASIZE – the issue is not with any particular system but with the architecture</a:t>
            </a:r>
          </a:p>
          <a:p>
            <a:pPr marL="168861" indent="-168861">
              <a:buFont typeface="Arial" panose="020B0604020202020204" pitchFamily="34" charset="0"/>
              <a:buChar char="•"/>
            </a:pPr>
            <a:r>
              <a:rPr lang="en-US" baseline="0" dirty="0" smtClean="0"/>
              <a:t>Go through the four bullets at the bottom</a:t>
            </a:r>
          </a:p>
          <a:p>
            <a:pPr marL="619157" lvl="1" indent="-168861">
              <a:buFont typeface="Arial" panose="020B0604020202020204" pitchFamily="34" charset="0"/>
              <a:buChar char="•"/>
            </a:pPr>
            <a:r>
              <a:rPr lang="en-US" baseline="0" dirty="0" smtClean="0"/>
              <a:t>1.) multiple systems in integration layer that receive the same data, ex. CHCS sends the CAPER file to both MDR and CHAS, then the two systems expend duplicative energy manipulating the data</a:t>
            </a:r>
          </a:p>
          <a:p>
            <a:pPr marL="619157" lvl="1" indent="-168861">
              <a:buFont typeface="Arial" panose="020B0604020202020204" pitchFamily="34" charset="0"/>
              <a:buChar char="•"/>
            </a:pPr>
            <a:r>
              <a:rPr lang="en-US" baseline="0" dirty="0" smtClean="0"/>
              <a:t>2.) some systems, because of when they were created, perform all layers for them selves and by themselves and fail to take advantage of shared service opportunities</a:t>
            </a:r>
          </a:p>
          <a:p>
            <a:pPr marL="619157" lvl="1" indent="-168861">
              <a:buFont typeface="Arial" panose="020B0604020202020204" pitchFamily="34" charset="0"/>
              <a:buChar char="•"/>
            </a:pPr>
            <a:r>
              <a:rPr lang="en-US" baseline="0" dirty="0" smtClean="0"/>
              <a:t>3.) because of technical limitations and mission needs, some data siloes were created in the past that could now be consolidated to one source</a:t>
            </a:r>
          </a:p>
          <a:p>
            <a:pPr marL="619157" lvl="1" indent="-168861">
              <a:buFont typeface="Arial" panose="020B0604020202020204" pitchFamily="34" charset="0"/>
              <a:buChar char="•"/>
            </a:pPr>
            <a:r>
              <a:rPr lang="en-US" baseline="0" dirty="0" smtClean="0"/>
              <a:t>4.) there are multiple apps which use custom code to perform simple operations that self-service tools like Tableau and </a:t>
            </a:r>
            <a:r>
              <a:rPr lang="en-US" baseline="0" dirty="0" err="1" smtClean="0"/>
              <a:t>Lumira</a:t>
            </a:r>
            <a:r>
              <a:rPr lang="en-US" baseline="0" dirty="0" smtClean="0"/>
              <a:t>  could reproduce at a much cheaper price</a:t>
            </a:r>
          </a:p>
          <a:p>
            <a:pPr marL="168861" indent="-168861">
              <a:buFont typeface="Arial" panose="020B0604020202020204" pitchFamily="34" charset="0"/>
              <a:buChar char="•"/>
            </a:pPr>
            <a:r>
              <a:rPr lang="en-US" baseline="0" dirty="0" smtClean="0"/>
              <a:t>Transition to next slide – so given this, we ran a classification in order to organize the architecture by the three layers</a:t>
            </a:r>
            <a:endParaRPr lang="en-US" dirty="0" smtClean="0"/>
          </a:p>
          <a:p>
            <a:endParaRPr lang="en-US" dirty="0" smtClean="0"/>
          </a:p>
          <a:p>
            <a:endParaRPr lang="en-US" dirty="0" smtClean="0"/>
          </a:p>
          <a:p>
            <a:r>
              <a:rPr lang="en-US" dirty="0" smtClean="0"/>
              <a:t>Asterisk Clarifications:</a:t>
            </a:r>
          </a:p>
          <a:p>
            <a:endParaRPr lang="en-US" dirty="0" smtClean="0"/>
          </a:p>
          <a:p>
            <a:r>
              <a:rPr lang="en-US" dirty="0" smtClean="0"/>
              <a:t>*(M2)</a:t>
            </a:r>
            <a:r>
              <a:rPr lang="en-US" baseline="0" dirty="0" smtClean="0"/>
              <a:t> </a:t>
            </a:r>
            <a:r>
              <a:rPr lang="en-US" dirty="0" smtClean="0"/>
              <a:t>The BOXI that supports M2 is part</a:t>
            </a:r>
            <a:r>
              <a:rPr lang="en-US" baseline="0" dirty="0" smtClean="0"/>
              <a:t> of a larger BOXI Shared Service which is operated by SDD. This shared services allows for cost effective access to the BOXI technology for multiple other Systems within the MHS portfolio</a:t>
            </a:r>
          </a:p>
          <a:p>
            <a:pPr defTabSz="900593" eaLnBrk="1" fontAlgn="auto" hangingPunct="1">
              <a:spcBef>
                <a:spcPts val="0"/>
              </a:spcBef>
              <a:spcAft>
                <a:spcPts val="0"/>
              </a:spcAft>
              <a:defRPr/>
            </a:pPr>
            <a:r>
              <a:rPr lang="en-US" dirty="0" smtClean="0"/>
              <a:t>*</a:t>
            </a:r>
            <a:r>
              <a:rPr lang="en-US" baseline="0" dirty="0" smtClean="0"/>
              <a:t>(M2) The BOXI Shared </a:t>
            </a:r>
            <a:r>
              <a:rPr lang="en-US" b="0" baseline="0" dirty="0" smtClean="0"/>
              <a:t>Service is in the process of adding LUMIRA (a self-service BI </a:t>
            </a:r>
            <a:r>
              <a:rPr lang="en-US" b="0" baseline="0" dirty="0" err="1" smtClean="0"/>
              <a:t>tooI</a:t>
            </a:r>
            <a:r>
              <a:rPr lang="en-US" b="0" baseline="0" dirty="0" smtClean="0"/>
              <a:t>). This technology will be available as a shared service for M2 and other Systems within the MHS portfolio, supporting the cost effective transition to self-service BI.</a:t>
            </a:r>
            <a:endParaRPr lang="en-US" b="0" dirty="0" smtClean="0"/>
          </a:p>
          <a:p>
            <a:pPr defTabSz="900593" eaLnBrk="1" fontAlgn="auto" hangingPunct="1">
              <a:spcBef>
                <a:spcPts val="0"/>
              </a:spcBef>
              <a:spcAft>
                <a:spcPts val="0"/>
              </a:spcAft>
              <a:defRPr/>
            </a:pPr>
            <a:r>
              <a:rPr lang="en-US" b="0" dirty="0" smtClean="0"/>
              <a:t>*(MDR) The SAS that supports MDR is part</a:t>
            </a:r>
            <a:r>
              <a:rPr lang="en-US" b="0" baseline="0" dirty="0" smtClean="0"/>
              <a:t> of a larger SAS Shared Service which is operated by SDD. This shared services allows for cost effective access to the SAS technology for multiple other Systems within the MHS portfolio</a:t>
            </a:r>
          </a:p>
          <a:p>
            <a:pPr defTabSz="900593" eaLnBrk="1" fontAlgn="auto" hangingPunct="1">
              <a:spcBef>
                <a:spcPts val="0"/>
              </a:spcBef>
              <a:spcAft>
                <a:spcPts val="0"/>
              </a:spcAft>
              <a:defRPr/>
            </a:pPr>
            <a:r>
              <a:rPr lang="en-US" b="0" baseline="0" dirty="0" smtClean="0"/>
              <a:t>*(MDR) The SAS Shared Service will be receiving a product called User Guide which provides a Graphical User Interface for the SAS environment which is currently console based. </a:t>
            </a:r>
          </a:p>
          <a:p>
            <a:pPr defTabSz="885077" eaLnBrk="1" fontAlgn="auto" hangingPunct="1">
              <a:spcBef>
                <a:spcPts val="0"/>
              </a:spcBef>
              <a:spcAft>
                <a:spcPts val="0"/>
              </a:spcAft>
              <a:defRPr/>
            </a:pPr>
            <a:endParaRPr lang="en-US" dirty="0">
              <a:ea typeface="+mn-ea"/>
              <a:cs typeface="+mn-cs"/>
            </a:endParaRPr>
          </a:p>
          <a:p>
            <a:pPr defTabSz="885077" eaLnBrk="1" fontAlgn="auto" hangingPunct="1">
              <a:spcBef>
                <a:spcPts val="0"/>
              </a:spcBef>
              <a:spcAft>
                <a:spcPts val="0"/>
              </a:spcAft>
              <a:defRPr/>
            </a:pPr>
            <a:r>
              <a:rPr lang="en-US" dirty="0">
                <a:ea typeface="+mn-ea"/>
                <a:cs typeface="+mn-cs"/>
              </a:rPr>
              <a:t>*Blue Lines: The interfaces between MDR SAS/M2 BOXI and CAP are differentiated because they represent the manual sharing of processed metrics data. These metrics include reports such as the P4I reports and are created in the MDR SAS and M2 BOXI environments. They are then shared with the CEIP environment using </a:t>
            </a:r>
            <a:r>
              <a:rPr lang="en-US" dirty="0" err="1">
                <a:ea typeface="+mn-ea"/>
                <a:cs typeface="+mn-cs"/>
              </a:rPr>
              <a:t>Moveit</a:t>
            </a:r>
            <a:r>
              <a:rPr lang="en-US" dirty="0">
                <a:ea typeface="+mn-ea"/>
                <a:cs typeface="+mn-cs"/>
              </a:rPr>
              <a:t>-DMZ. </a:t>
            </a:r>
          </a:p>
          <a:p>
            <a:pPr defTabSz="885077" eaLnBrk="1" fontAlgn="auto" hangingPunct="1">
              <a:spcBef>
                <a:spcPts val="0"/>
              </a:spcBef>
              <a:spcAft>
                <a:spcPts val="0"/>
              </a:spcAft>
              <a:defRPr/>
            </a:pPr>
            <a:endParaRPr lang="en-US" dirty="0">
              <a:ea typeface="+mn-ea"/>
              <a:cs typeface="+mn-cs"/>
            </a:endParaRPr>
          </a:p>
          <a:p>
            <a:pPr defTabSz="885077" eaLnBrk="1" fontAlgn="auto" hangingPunct="1">
              <a:spcBef>
                <a:spcPts val="0"/>
              </a:spcBef>
              <a:spcAft>
                <a:spcPts val="0"/>
              </a:spcAft>
              <a:defRPr/>
            </a:pPr>
            <a:r>
              <a:rPr lang="en-US" dirty="0">
                <a:ea typeface="+mn-ea"/>
                <a:cs typeface="+mn-cs"/>
              </a:rPr>
              <a:t>Note: The interface between AFCHIPS and CHAS was provided by Dr. Steve Toney.</a:t>
            </a:r>
          </a:p>
          <a:p>
            <a:pPr defTabSz="885077">
              <a:defRPr/>
            </a:pPr>
            <a:endParaRPr lang="en-US" baseline="0" dirty="0" smtClean="0"/>
          </a:p>
        </p:txBody>
      </p:sp>
      <p:sp>
        <p:nvSpPr>
          <p:cNvPr id="4" name="Slide Number Placeholder 3"/>
          <p:cNvSpPr>
            <a:spLocks noGrp="1"/>
          </p:cNvSpPr>
          <p:nvPr>
            <p:ph type="sldNum" sz="quarter" idx="10"/>
          </p:nvPr>
        </p:nvSpPr>
        <p:spPr/>
        <p:txBody>
          <a:bodyPr/>
          <a:lstStyle/>
          <a:p>
            <a:fld id="{771D7AAE-0163-4BB2-817E-5C0E8B0F3D0A}" type="slidenum">
              <a:rPr lang="en-US" smtClean="0"/>
              <a:t>15</a:t>
            </a:fld>
            <a:endParaRPr lang="en-US"/>
          </a:p>
        </p:txBody>
      </p:sp>
    </p:spTree>
    <p:extLst>
      <p:ext uri="{BB962C8B-B14F-4D97-AF65-F5344CB8AC3E}">
        <p14:creationId xmlns:p14="http://schemas.microsoft.com/office/powerpoint/2010/main" val="216244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Ward talking points:</a:t>
            </a:r>
          </a:p>
          <a:p>
            <a:pPr marL="168861" indent="-168861">
              <a:buFont typeface="Arial" panose="020B0604020202020204" pitchFamily="34" charset="0"/>
              <a:buChar char="•"/>
            </a:pPr>
            <a:r>
              <a:rPr lang="en-US" dirty="0" smtClean="0"/>
              <a:t>After analyzing 1000s of data points about interfaces, HW, SW</a:t>
            </a:r>
            <a:r>
              <a:rPr lang="en-US" baseline="0" dirty="0" smtClean="0"/>
              <a:t> and operational alignment and</a:t>
            </a:r>
            <a:r>
              <a:rPr lang="en-US" dirty="0" smtClean="0"/>
              <a:t> conducting over 25+ interviews to close gaps</a:t>
            </a:r>
            <a:r>
              <a:rPr lang="en-US" baseline="0" dirty="0" smtClean="0"/>
              <a:t> and clarify deviations from standard. We create the following view of the current state</a:t>
            </a:r>
          </a:p>
          <a:p>
            <a:pPr marL="168861" indent="-168861">
              <a:buFont typeface="Arial" panose="020B0604020202020204" pitchFamily="34" charset="0"/>
              <a:buChar char="•"/>
            </a:pPr>
            <a:r>
              <a:rPr lang="en-US" baseline="0" dirty="0" smtClean="0"/>
              <a:t>Go through the five layers at the top saying that info flows left to right going through the various functions</a:t>
            </a:r>
          </a:p>
          <a:p>
            <a:pPr marL="619157" lvl="1" indent="-168861">
              <a:buFont typeface="Arial" panose="020B0604020202020204" pitchFamily="34" charset="0"/>
              <a:buChar char="•"/>
            </a:pPr>
            <a:r>
              <a:rPr lang="en-US" baseline="0" dirty="0" smtClean="0"/>
              <a:t>The data source layer includes transactional systems like CHCS that feed data into the data management architecture</a:t>
            </a:r>
          </a:p>
          <a:p>
            <a:pPr marL="619157" lvl="1" indent="-168861">
              <a:buFont typeface="Arial" panose="020B0604020202020204" pitchFamily="34" charset="0"/>
              <a:buChar char="•"/>
            </a:pPr>
            <a:r>
              <a:rPr lang="en-US" baseline="0" dirty="0" smtClean="0"/>
              <a:t>The data integration layer receives this data and is responsible for cleansing and transforming it</a:t>
            </a:r>
          </a:p>
          <a:p>
            <a:pPr marL="619157" lvl="1" indent="-168861">
              <a:buFont typeface="Arial" panose="020B0604020202020204" pitchFamily="34" charset="0"/>
              <a:buChar char="•"/>
            </a:pPr>
            <a:r>
              <a:rPr lang="en-US" baseline="0" dirty="0" smtClean="0"/>
              <a:t>The data storage layer is the FTE HW and SW needed to store this data and make it available to end users</a:t>
            </a:r>
          </a:p>
          <a:p>
            <a:pPr marL="619157" lvl="1" indent="-168861">
              <a:buFont typeface="Arial" panose="020B0604020202020204" pitchFamily="34" charset="0"/>
              <a:buChar char="•"/>
            </a:pPr>
            <a:r>
              <a:rPr lang="en-US" baseline="0" dirty="0" smtClean="0"/>
              <a:t>The analytics layer is the actual tools that are used to provide various analytics capabilities which are shown in the fifth and final layer</a:t>
            </a:r>
          </a:p>
          <a:p>
            <a:pPr marL="168861" indent="-168861">
              <a:buFont typeface="Arial" panose="020B0604020202020204" pitchFamily="34" charset="0"/>
              <a:buChar char="•"/>
            </a:pPr>
            <a:r>
              <a:rPr lang="en-US" baseline="0" dirty="0" smtClean="0"/>
              <a:t>Important take-away – the architecture is complex and redundant. This is due to the haphazard way in which these systems have been built up over time</a:t>
            </a:r>
          </a:p>
          <a:p>
            <a:pPr marL="168861" indent="-168861">
              <a:buFont typeface="Arial" panose="020B0604020202020204" pitchFamily="34" charset="0"/>
              <a:buChar char="•"/>
            </a:pPr>
            <a:r>
              <a:rPr lang="en-US" baseline="0" dirty="0" smtClean="0"/>
              <a:t>EMPHASIZE – the issue is not with any particular system but with the architecture</a:t>
            </a:r>
          </a:p>
          <a:p>
            <a:pPr marL="168861" indent="-168861">
              <a:buFont typeface="Arial" panose="020B0604020202020204" pitchFamily="34" charset="0"/>
              <a:buChar char="•"/>
            </a:pPr>
            <a:r>
              <a:rPr lang="en-US" baseline="0" dirty="0" smtClean="0"/>
              <a:t>Go through the four bullets at the bottom</a:t>
            </a:r>
          </a:p>
          <a:p>
            <a:pPr marL="619157" lvl="1" indent="-168861">
              <a:buFont typeface="Arial" panose="020B0604020202020204" pitchFamily="34" charset="0"/>
              <a:buChar char="•"/>
            </a:pPr>
            <a:r>
              <a:rPr lang="en-US" baseline="0" dirty="0" smtClean="0"/>
              <a:t>1.) multiple systems in integration layer that receive the same data, ex. CHCS sends the CAPER file to both MDR and CHAS, then the two systems expend duplicative energy manipulating the data</a:t>
            </a:r>
          </a:p>
          <a:p>
            <a:pPr marL="619157" lvl="1" indent="-168861">
              <a:buFont typeface="Arial" panose="020B0604020202020204" pitchFamily="34" charset="0"/>
              <a:buChar char="•"/>
            </a:pPr>
            <a:r>
              <a:rPr lang="en-US" baseline="0" dirty="0" smtClean="0"/>
              <a:t>2.) some systems, because of when they were created, perform all layers for them selves and by themselves and fail to take advantage of shared service opportunities</a:t>
            </a:r>
          </a:p>
          <a:p>
            <a:pPr marL="619157" lvl="1" indent="-168861">
              <a:buFont typeface="Arial" panose="020B0604020202020204" pitchFamily="34" charset="0"/>
              <a:buChar char="•"/>
            </a:pPr>
            <a:r>
              <a:rPr lang="en-US" baseline="0" dirty="0" smtClean="0"/>
              <a:t>3.) because of technical limitations and mission needs, some data siloes were created in the past that could now be consolidated to one source</a:t>
            </a:r>
          </a:p>
          <a:p>
            <a:pPr marL="619157" lvl="1" indent="-168861">
              <a:buFont typeface="Arial" panose="020B0604020202020204" pitchFamily="34" charset="0"/>
              <a:buChar char="•"/>
            </a:pPr>
            <a:r>
              <a:rPr lang="en-US" baseline="0" dirty="0" smtClean="0"/>
              <a:t>4.) there are multiple apps which use custom code to perform simple operations that self-service tools like Tableau and </a:t>
            </a:r>
            <a:r>
              <a:rPr lang="en-US" baseline="0" dirty="0" err="1" smtClean="0"/>
              <a:t>Lumira</a:t>
            </a:r>
            <a:r>
              <a:rPr lang="en-US" baseline="0" dirty="0" smtClean="0"/>
              <a:t>  could reproduce at a much cheaper price</a:t>
            </a:r>
          </a:p>
          <a:p>
            <a:pPr marL="168861" indent="-168861">
              <a:buFont typeface="Arial" panose="020B0604020202020204" pitchFamily="34" charset="0"/>
              <a:buChar char="•"/>
            </a:pPr>
            <a:r>
              <a:rPr lang="en-US" baseline="0" dirty="0" smtClean="0"/>
              <a:t>Transition to next slide – so given this, we ran a classification in order to organize the architecture by the three layers</a:t>
            </a:r>
            <a:endParaRPr lang="en-US" dirty="0" smtClean="0"/>
          </a:p>
          <a:p>
            <a:endParaRPr lang="en-US" dirty="0" smtClean="0"/>
          </a:p>
          <a:p>
            <a:endParaRPr lang="en-US" dirty="0" smtClean="0"/>
          </a:p>
          <a:p>
            <a:r>
              <a:rPr lang="en-US" dirty="0" smtClean="0"/>
              <a:t>Asterisk Clarifications:</a:t>
            </a:r>
          </a:p>
          <a:p>
            <a:endParaRPr lang="en-US" dirty="0" smtClean="0"/>
          </a:p>
          <a:p>
            <a:r>
              <a:rPr lang="en-US" dirty="0" smtClean="0"/>
              <a:t>*(M2)</a:t>
            </a:r>
            <a:r>
              <a:rPr lang="en-US" baseline="0" dirty="0" smtClean="0"/>
              <a:t> </a:t>
            </a:r>
            <a:r>
              <a:rPr lang="en-US" dirty="0" smtClean="0"/>
              <a:t>The BOXI that supports M2 is part</a:t>
            </a:r>
            <a:r>
              <a:rPr lang="en-US" baseline="0" dirty="0" smtClean="0"/>
              <a:t> of a larger BOXI Shared Service which is operated by SDD. This shared services allows for cost effective access to the BOXI technology for multiple other Systems within the MHS portfolio</a:t>
            </a:r>
          </a:p>
          <a:p>
            <a:pPr defTabSz="900593" eaLnBrk="1" fontAlgn="auto" hangingPunct="1">
              <a:spcBef>
                <a:spcPts val="0"/>
              </a:spcBef>
              <a:spcAft>
                <a:spcPts val="0"/>
              </a:spcAft>
              <a:defRPr/>
            </a:pPr>
            <a:r>
              <a:rPr lang="en-US" dirty="0" smtClean="0"/>
              <a:t>*</a:t>
            </a:r>
            <a:r>
              <a:rPr lang="en-US" baseline="0" dirty="0" smtClean="0"/>
              <a:t>(M2) The BOXI Shared </a:t>
            </a:r>
            <a:r>
              <a:rPr lang="en-US" b="0" baseline="0" dirty="0" smtClean="0"/>
              <a:t>Service is in the process of adding LUMIRA (a self-service BI </a:t>
            </a:r>
            <a:r>
              <a:rPr lang="en-US" b="0" baseline="0" dirty="0" err="1" smtClean="0"/>
              <a:t>tooI</a:t>
            </a:r>
            <a:r>
              <a:rPr lang="en-US" b="0" baseline="0" dirty="0" smtClean="0"/>
              <a:t>). This technology will be available as a shared service for M2 and other Systems within the MHS portfolio, supporting the cost effective transition to self-service BI.</a:t>
            </a:r>
            <a:endParaRPr lang="en-US" b="0" dirty="0" smtClean="0"/>
          </a:p>
          <a:p>
            <a:pPr defTabSz="900593" eaLnBrk="1" fontAlgn="auto" hangingPunct="1">
              <a:spcBef>
                <a:spcPts val="0"/>
              </a:spcBef>
              <a:spcAft>
                <a:spcPts val="0"/>
              </a:spcAft>
              <a:defRPr/>
            </a:pPr>
            <a:r>
              <a:rPr lang="en-US" b="0" dirty="0" smtClean="0"/>
              <a:t>*(MDR) The SAS that supports MDR is part</a:t>
            </a:r>
            <a:r>
              <a:rPr lang="en-US" b="0" baseline="0" dirty="0" smtClean="0"/>
              <a:t> of a larger SAS Shared Service which is operated by SDD. This shared services allows for cost effective access to the SAS technology for multiple other Systems within the MHS portfolio</a:t>
            </a:r>
          </a:p>
          <a:p>
            <a:pPr defTabSz="900593" eaLnBrk="1" fontAlgn="auto" hangingPunct="1">
              <a:spcBef>
                <a:spcPts val="0"/>
              </a:spcBef>
              <a:spcAft>
                <a:spcPts val="0"/>
              </a:spcAft>
              <a:defRPr/>
            </a:pPr>
            <a:r>
              <a:rPr lang="en-US" b="0" baseline="0" dirty="0" smtClean="0"/>
              <a:t>*(MDR) The SAS Shared Service will be receiving a product called User Guide which provides a Graphical User Interface for the SAS environment which is currently console based. </a:t>
            </a:r>
          </a:p>
          <a:p>
            <a:pPr defTabSz="885077" eaLnBrk="1" fontAlgn="auto" hangingPunct="1">
              <a:spcBef>
                <a:spcPts val="0"/>
              </a:spcBef>
              <a:spcAft>
                <a:spcPts val="0"/>
              </a:spcAft>
              <a:defRPr/>
            </a:pPr>
            <a:endParaRPr lang="en-US" dirty="0">
              <a:ea typeface="+mn-ea"/>
              <a:cs typeface="+mn-cs"/>
            </a:endParaRPr>
          </a:p>
          <a:p>
            <a:pPr defTabSz="885077" eaLnBrk="1" fontAlgn="auto" hangingPunct="1">
              <a:spcBef>
                <a:spcPts val="0"/>
              </a:spcBef>
              <a:spcAft>
                <a:spcPts val="0"/>
              </a:spcAft>
              <a:defRPr/>
            </a:pPr>
            <a:r>
              <a:rPr lang="en-US" dirty="0">
                <a:ea typeface="+mn-ea"/>
                <a:cs typeface="+mn-cs"/>
              </a:rPr>
              <a:t>*Blue Lines: The interfaces between MDR SAS/M2 BOXI and CAP are differentiated because they represent the manual sharing of processed metrics data. These metrics include reports such as the P4I reports and are created in the MDR SAS and M2 BOXI environments. They are then shared with the CEIP environment using </a:t>
            </a:r>
            <a:r>
              <a:rPr lang="en-US" dirty="0" err="1">
                <a:ea typeface="+mn-ea"/>
                <a:cs typeface="+mn-cs"/>
              </a:rPr>
              <a:t>Moveit</a:t>
            </a:r>
            <a:r>
              <a:rPr lang="en-US" dirty="0">
                <a:ea typeface="+mn-ea"/>
                <a:cs typeface="+mn-cs"/>
              </a:rPr>
              <a:t>-DMZ. </a:t>
            </a:r>
          </a:p>
          <a:p>
            <a:pPr defTabSz="885077" eaLnBrk="1" fontAlgn="auto" hangingPunct="1">
              <a:spcBef>
                <a:spcPts val="0"/>
              </a:spcBef>
              <a:spcAft>
                <a:spcPts val="0"/>
              </a:spcAft>
              <a:defRPr/>
            </a:pPr>
            <a:endParaRPr lang="en-US" dirty="0">
              <a:ea typeface="+mn-ea"/>
              <a:cs typeface="+mn-cs"/>
            </a:endParaRPr>
          </a:p>
          <a:p>
            <a:pPr defTabSz="885077" eaLnBrk="1" fontAlgn="auto" hangingPunct="1">
              <a:spcBef>
                <a:spcPts val="0"/>
              </a:spcBef>
              <a:spcAft>
                <a:spcPts val="0"/>
              </a:spcAft>
              <a:defRPr/>
            </a:pPr>
            <a:r>
              <a:rPr lang="en-US" dirty="0">
                <a:ea typeface="+mn-ea"/>
                <a:cs typeface="+mn-cs"/>
              </a:rPr>
              <a:t>Note: The interface between AFCHIPS and CHAS was provided by Dr. Steve Toney.</a:t>
            </a:r>
          </a:p>
          <a:p>
            <a:pPr defTabSz="885077">
              <a:defRPr/>
            </a:pPr>
            <a:endParaRPr lang="en-US" baseline="0" dirty="0" smtClean="0"/>
          </a:p>
        </p:txBody>
      </p:sp>
      <p:sp>
        <p:nvSpPr>
          <p:cNvPr id="4" name="Slide Number Placeholder 3"/>
          <p:cNvSpPr>
            <a:spLocks noGrp="1"/>
          </p:cNvSpPr>
          <p:nvPr>
            <p:ph type="sldNum" sz="quarter" idx="10"/>
          </p:nvPr>
        </p:nvSpPr>
        <p:spPr/>
        <p:txBody>
          <a:bodyPr/>
          <a:lstStyle/>
          <a:p>
            <a:fld id="{771D7AAE-0163-4BB2-817E-5C0E8B0F3D0A}" type="slidenum">
              <a:rPr lang="en-US" smtClean="0"/>
              <a:t>16</a:t>
            </a:fld>
            <a:endParaRPr lang="en-US"/>
          </a:p>
        </p:txBody>
      </p:sp>
    </p:spTree>
    <p:extLst>
      <p:ext uri="{BB962C8B-B14F-4D97-AF65-F5344CB8AC3E}">
        <p14:creationId xmlns:p14="http://schemas.microsoft.com/office/powerpoint/2010/main" val="216244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Ward talking points:</a:t>
            </a:r>
          </a:p>
          <a:p>
            <a:pPr marL="168861" indent="-168861">
              <a:buFont typeface="Arial" panose="020B0604020202020204" pitchFamily="34" charset="0"/>
              <a:buChar char="•"/>
            </a:pPr>
            <a:r>
              <a:rPr lang="en-US" dirty="0" smtClean="0"/>
              <a:t>After analyzing 1000s of data points about interfaces, HW, SW</a:t>
            </a:r>
            <a:r>
              <a:rPr lang="en-US" baseline="0" dirty="0" smtClean="0"/>
              <a:t> and operational alignment and</a:t>
            </a:r>
            <a:r>
              <a:rPr lang="en-US" dirty="0" smtClean="0"/>
              <a:t> conducting over 25+ interviews to close gaps</a:t>
            </a:r>
            <a:r>
              <a:rPr lang="en-US" baseline="0" dirty="0" smtClean="0"/>
              <a:t> and clarify deviations from standard. We create the following view of the current state</a:t>
            </a:r>
          </a:p>
          <a:p>
            <a:pPr marL="168861" indent="-168861">
              <a:buFont typeface="Arial" panose="020B0604020202020204" pitchFamily="34" charset="0"/>
              <a:buChar char="•"/>
            </a:pPr>
            <a:r>
              <a:rPr lang="en-US" baseline="0" dirty="0" smtClean="0"/>
              <a:t>Go through the five layers at the top saying that info flows left to right going through the various functions</a:t>
            </a:r>
          </a:p>
          <a:p>
            <a:pPr marL="619157" lvl="1" indent="-168861">
              <a:buFont typeface="Arial" panose="020B0604020202020204" pitchFamily="34" charset="0"/>
              <a:buChar char="•"/>
            </a:pPr>
            <a:r>
              <a:rPr lang="en-US" baseline="0" dirty="0" smtClean="0"/>
              <a:t>The data source layer includes transactional systems like CHCS that feed data into the data management architecture</a:t>
            </a:r>
          </a:p>
          <a:p>
            <a:pPr marL="619157" lvl="1" indent="-168861">
              <a:buFont typeface="Arial" panose="020B0604020202020204" pitchFamily="34" charset="0"/>
              <a:buChar char="•"/>
            </a:pPr>
            <a:r>
              <a:rPr lang="en-US" baseline="0" dirty="0" smtClean="0"/>
              <a:t>The data integration layer receives this data and is responsible for cleansing and transforming it</a:t>
            </a:r>
          </a:p>
          <a:p>
            <a:pPr marL="619157" lvl="1" indent="-168861">
              <a:buFont typeface="Arial" panose="020B0604020202020204" pitchFamily="34" charset="0"/>
              <a:buChar char="•"/>
            </a:pPr>
            <a:r>
              <a:rPr lang="en-US" baseline="0" dirty="0" smtClean="0"/>
              <a:t>The data storage layer is the FTE HW and SW needed to store this data and make it available to end users</a:t>
            </a:r>
          </a:p>
          <a:p>
            <a:pPr marL="619157" lvl="1" indent="-168861">
              <a:buFont typeface="Arial" panose="020B0604020202020204" pitchFamily="34" charset="0"/>
              <a:buChar char="•"/>
            </a:pPr>
            <a:r>
              <a:rPr lang="en-US" baseline="0" dirty="0" smtClean="0"/>
              <a:t>The analytics layer is the actual tools that are used to provide various analytics capabilities which are shown in the fifth and final layer</a:t>
            </a:r>
          </a:p>
          <a:p>
            <a:pPr marL="168861" indent="-168861">
              <a:buFont typeface="Arial" panose="020B0604020202020204" pitchFamily="34" charset="0"/>
              <a:buChar char="•"/>
            </a:pPr>
            <a:r>
              <a:rPr lang="en-US" baseline="0" dirty="0" smtClean="0"/>
              <a:t>Important take-away – the architecture is complex and redundant. This is due to the haphazard way in which these systems have been built up over time</a:t>
            </a:r>
          </a:p>
          <a:p>
            <a:pPr marL="168861" indent="-168861">
              <a:buFont typeface="Arial" panose="020B0604020202020204" pitchFamily="34" charset="0"/>
              <a:buChar char="•"/>
            </a:pPr>
            <a:r>
              <a:rPr lang="en-US" baseline="0" dirty="0" smtClean="0"/>
              <a:t>EMPHASIZE – the issue is not with any particular system but with the architecture</a:t>
            </a:r>
          </a:p>
          <a:p>
            <a:pPr marL="168861" indent="-168861">
              <a:buFont typeface="Arial" panose="020B0604020202020204" pitchFamily="34" charset="0"/>
              <a:buChar char="•"/>
            </a:pPr>
            <a:r>
              <a:rPr lang="en-US" baseline="0" dirty="0" smtClean="0"/>
              <a:t>Go through the four bullets at the bottom</a:t>
            </a:r>
          </a:p>
          <a:p>
            <a:pPr marL="619157" lvl="1" indent="-168861">
              <a:buFont typeface="Arial" panose="020B0604020202020204" pitchFamily="34" charset="0"/>
              <a:buChar char="•"/>
            </a:pPr>
            <a:r>
              <a:rPr lang="en-US" baseline="0" dirty="0" smtClean="0"/>
              <a:t>1.) multiple systems in integration layer that receive the same data, ex. CHCS sends the CAPER file to both MDR and CHAS, then the two systems expend duplicative energy manipulating the data</a:t>
            </a:r>
          </a:p>
          <a:p>
            <a:pPr marL="619157" lvl="1" indent="-168861">
              <a:buFont typeface="Arial" panose="020B0604020202020204" pitchFamily="34" charset="0"/>
              <a:buChar char="•"/>
            </a:pPr>
            <a:r>
              <a:rPr lang="en-US" baseline="0" dirty="0" smtClean="0"/>
              <a:t>2.) some systems, because of when they were created, perform all layers for them selves and by themselves and fail to take advantage of shared service opportunities</a:t>
            </a:r>
          </a:p>
          <a:p>
            <a:pPr marL="619157" lvl="1" indent="-168861">
              <a:buFont typeface="Arial" panose="020B0604020202020204" pitchFamily="34" charset="0"/>
              <a:buChar char="•"/>
            </a:pPr>
            <a:r>
              <a:rPr lang="en-US" baseline="0" dirty="0" smtClean="0"/>
              <a:t>3.) because of technical limitations and mission needs, some data siloes were created in the past that could now be consolidated to one source</a:t>
            </a:r>
          </a:p>
          <a:p>
            <a:pPr marL="619157" lvl="1" indent="-168861">
              <a:buFont typeface="Arial" panose="020B0604020202020204" pitchFamily="34" charset="0"/>
              <a:buChar char="•"/>
            </a:pPr>
            <a:r>
              <a:rPr lang="en-US" baseline="0" dirty="0" smtClean="0"/>
              <a:t>4.) there are multiple apps which use custom code to perform simple operations that self-service tools like Tableau and </a:t>
            </a:r>
            <a:r>
              <a:rPr lang="en-US" baseline="0" dirty="0" err="1" smtClean="0"/>
              <a:t>Lumira</a:t>
            </a:r>
            <a:r>
              <a:rPr lang="en-US" baseline="0" dirty="0" smtClean="0"/>
              <a:t>  could reproduce at a much cheaper price</a:t>
            </a:r>
          </a:p>
          <a:p>
            <a:pPr marL="168861" indent="-168861">
              <a:buFont typeface="Arial" panose="020B0604020202020204" pitchFamily="34" charset="0"/>
              <a:buChar char="•"/>
            </a:pPr>
            <a:r>
              <a:rPr lang="en-US" baseline="0" dirty="0" smtClean="0"/>
              <a:t>Transition to next slide – so given this, we ran a classification in order to organize the architecture by the three layers</a:t>
            </a:r>
            <a:endParaRPr lang="en-US" dirty="0" smtClean="0"/>
          </a:p>
          <a:p>
            <a:endParaRPr lang="en-US" dirty="0" smtClean="0"/>
          </a:p>
          <a:p>
            <a:endParaRPr lang="en-US" dirty="0" smtClean="0"/>
          </a:p>
          <a:p>
            <a:r>
              <a:rPr lang="en-US" dirty="0" smtClean="0"/>
              <a:t>Asterisk Clarifications:</a:t>
            </a:r>
          </a:p>
          <a:p>
            <a:endParaRPr lang="en-US" dirty="0" smtClean="0"/>
          </a:p>
          <a:p>
            <a:r>
              <a:rPr lang="en-US" dirty="0" smtClean="0"/>
              <a:t>*(M2)</a:t>
            </a:r>
            <a:r>
              <a:rPr lang="en-US" baseline="0" dirty="0" smtClean="0"/>
              <a:t> </a:t>
            </a:r>
            <a:r>
              <a:rPr lang="en-US" dirty="0" smtClean="0"/>
              <a:t>The BOXI that supports M2 is part</a:t>
            </a:r>
            <a:r>
              <a:rPr lang="en-US" baseline="0" dirty="0" smtClean="0"/>
              <a:t> of a larger BOXI Shared Service which is operated by SDD. This shared services allows for cost effective access to the BOXI technology for multiple other Systems within the MHS portfolio</a:t>
            </a:r>
          </a:p>
          <a:p>
            <a:pPr defTabSz="900593" eaLnBrk="1" fontAlgn="auto" hangingPunct="1">
              <a:spcBef>
                <a:spcPts val="0"/>
              </a:spcBef>
              <a:spcAft>
                <a:spcPts val="0"/>
              </a:spcAft>
              <a:defRPr/>
            </a:pPr>
            <a:r>
              <a:rPr lang="en-US" dirty="0" smtClean="0"/>
              <a:t>*</a:t>
            </a:r>
            <a:r>
              <a:rPr lang="en-US" baseline="0" dirty="0" smtClean="0"/>
              <a:t>(M2) The BOXI Shared </a:t>
            </a:r>
            <a:r>
              <a:rPr lang="en-US" b="0" baseline="0" dirty="0" smtClean="0"/>
              <a:t>Service is in the process of adding LUMIRA (a self-service BI </a:t>
            </a:r>
            <a:r>
              <a:rPr lang="en-US" b="0" baseline="0" dirty="0" err="1" smtClean="0"/>
              <a:t>tooI</a:t>
            </a:r>
            <a:r>
              <a:rPr lang="en-US" b="0" baseline="0" dirty="0" smtClean="0"/>
              <a:t>). This technology will be available as a shared service for M2 and other Systems within the MHS portfolio, supporting the cost effective transition to self-service BI.</a:t>
            </a:r>
            <a:endParaRPr lang="en-US" b="0" dirty="0" smtClean="0"/>
          </a:p>
          <a:p>
            <a:pPr defTabSz="900593" eaLnBrk="1" fontAlgn="auto" hangingPunct="1">
              <a:spcBef>
                <a:spcPts val="0"/>
              </a:spcBef>
              <a:spcAft>
                <a:spcPts val="0"/>
              </a:spcAft>
              <a:defRPr/>
            </a:pPr>
            <a:r>
              <a:rPr lang="en-US" b="0" dirty="0" smtClean="0"/>
              <a:t>*(MDR) The SAS that supports MDR is part</a:t>
            </a:r>
            <a:r>
              <a:rPr lang="en-US" b="0" baseline="0" dirty="0" smtClean="0"/>
              <a:t> of a larger SAS Shared Service which is operated by SDD. This shared services allows for cost effective access to the SAS technology for multiple other Systems within the MHS portfolio</a:t>
            </a:r>
          </a:p>
          <a:p>
            <a:pPr defTabSz="900593" eaLnBrk="1" fontAlgn="auto" hangingPunct="1">
              <a:spcBef>
                <a:spcPts val="0"/>
              </a:spcBef>
              <a:spcAft>
                <a:spcPts val="0"/>
              </a:spcAft>
              <a:defRPr/>
            </a:pPr>
            <a:r>
              <a:rPr lang="en-US" b="0" baseline="0" dirty="0" smtClean="0"/>
              <a:t>*(MDR) The SAS Shared Service will be receiving a product called User Guide which provides a Graphical User Interface for the SAS environment which is currently console based. </a:t>
            </a:r>
          </a:p>
          <a:p>
            <a:pPr defTabSz="885077" eaLnBrk="1" fontAlgn="auto" hangingPunct="1">
              <a:spcBef>
                <a:spcPts val="0"/>
              </a:spcBef>
              <a:spcAft>
                <a:spcPts val="0"/>
              </a:spcAft>
              <a:defRPr/>
            </a:pPr>
            <a:endParaRPr lang="en-US" dirty="0">
              <a:ea typeface="+mn-ea"/>
              <a:cs typeface="+mn-cs"/>
            </a:endParaRPr>
          </a:p>
          <a:p>
            <a:pPr defTabSz="885077" eaLnBrk="1" fontAlgn="auto" hangingPunct="1">
              <a:spcBef>
                <a:spcPts val="0"/>
              </a:spcBef>
              <a:spcAft>
                <a:spcPts val="0"/>
              </a:spcAft>
              <a:defRPr/>
            </a:pPr>
            <a:r>
              <a:rPr lang="en-US" dirty="0">
                <a:ea typeface="+mn-ea"/>
                <a:cs typeface="+mn-cs"/>
              </a:rPr>
              <a:t>*Blue Lines: The interfaces between MDR SAS/M2 BOXI and CAP are differentiated because they represent the manual sharing of processed metrics data. These metrics include reports such as the P4I reports and are created in the MDR SAS and M2 BOXI environments. They are then shared with the CEIP environment using </a:t>
            </a:r>
            <a:r>
              <a:rPr lang="en-US" dirty="0" err="1">
                <a:ea typeface="+mn-ea"/>
                <a:cs typeface="+mn-cs"/>
              </a:rPr>
              <a:t>Moveit</a:t>
            </a:r>
            <a:r>
              <a:rPr lang="en-US" dirty="0">
                <a:ea typeface="+mn-ea"/>
                <a:cs typeface="+mn-cs"/>
              </a:rPr>
              <a:t>-DMZ. </a:t>
            </a:r>
          </a:p>
          <a:p>
            <a:pPr defTabSz="885077" eaLnBrk="1" fontAlgn="auto" hangingPunct="1">
              <a:spcBef>
                <a:spcPts val="0"/>
              </a:spcBef>
              <a:spcAft>
                <a:spcPts val="0"/>
              </a:spcAft>
              <a:defRPr/>
            </a:pPr>
            <a:endParaRPr lang="en-US" dirty="0">
              <a:ea typeface="+mn-ea"/>
              <a:cs typeface="+mn-cs"/>
            </a:endParaRPr>
          </a:p>
          <a:p>
            <a:pPr defTabSz="885077" eaLnBrk="1" fontAlgn="auto" hangingPunct="1">
              <a:spcBef>
                <a:spcPts val="0"/>
              </a:spcBef>
              <a:spcAft>
                <a:spcPts val="0"/>
              </a:spcAft>
              <a:defRPr/>
            </a:pPr>
            <a:r>
              <a:rPr lang="en-US" dirty="0">
                <a:ea typeface="+mn-ea"/>
                <a:cs typeface="+mn-cs"/>
              </a:rPr>
              <a:t>Note: The interface between AFCHIPS and CHAS was provided by Dr. Steve Toney.</a:t>
            </a:r>
          </a:p>
          <a:p>
            <a:pPr defTabSz="885077">
              <a:defRPr/>
            </a:pPr>
            <a:endParaRPr lang="en-US" baseline="0" dirty="0" smtClean="0"/>
          </a:p>
        </p:txBody>
      </p:sp>
      <p:sp>
        <p:nvSpPr>
          <p:cNvPr id="4" name="Slide Number Placeholder 3"/>
          <p:cNvSpPr>
            <a:spLocks noGrp="1"/>
          </p:cNvSpPr>
          <p:nvPr>
            <p:ph type="sldNum" sz="quarter" idx="10"/>
          </p:nvPr>
        </p:nvSpPr>
        <p:spPr/>
        <p:txBody>
          <a:bodyPr/>
          <a:lstStyle/>
          <a:p>
            <a:fld id="{771D7AAE-0163-4BB2-817E-5C0E8B0F3D0A}" type="slidenum">
              <a:rPr lang="en-US" smtClean="0"/>
              <a:t>17</a:t>
            </a:fld>
            <a:endParaRPr lang="en-US"/>
          </a:p>
        </p:txBody>
      </p:sp>
    </p:spTree>
    <p:extLst>
      <p:ext uri="{BB962C8B-B14F-4D97-AF65-F5344CB8AC3E}">
        <p14:creationId xmlns:p14="http://schemas.microsoft.com/office/powerpoint/2010/main" val="2162441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Ward talking points:</a:t>
            </a:r>
          </a:p>
          <a:p>
            <a:pPr marL="168861" indent="-168861">
              <a:buFont typeface="Arial" panose="020B0604020202020204" pitchFamily="34" charset="0"/>
              <a:buChar char="•"/>
            </a:pPr>
            <a:r>
              <a:rPr lang="en-US" dirty="0" smtClean="0"/>
              <a:t>After analyzing 1000s of data points about interfaces, HW, SW</a:t>
            </a:r>
            <a:r>
              <a:rPr lang="en-US" baseline="0" dirty="0" smtClean="0"/>
              <a:t> and operational alignment and</a:t>
            </a:r>
            <a:r>
              <a:rPr lang="en-US" dirty="0" smtClean="0"/>
              <a:t> conducting over 25+ interviews to close gaps</a:t>
            </a:r>
            <a:r>
              <a:rPr lang="en-US" baseline="0" dirty="0" smtClean="0"/>
              <a:t> and clarify deviations from standard. We create the following view of the current state</a:t>
            </a:r>
          </a:p>
          <a:p>
            <a:pPr marL="168861" indent="-168861">
              <a:buFont typeface="Arial" panose="020B0604020202020204" pitchFamily="34" charset="0"/>
              <a:buChar char="•"/>
            </a:pPr>
            <a:r>
              <a:rPr lang="en-US" baseline="0" dirty="0" smtClean="0"/>
              <a:t>Go through the five layers at the top saying that info flows left to right going through the various functions</a:t>
            </a:r>
          </a:p>
          <a:p>
            <a:pPr marL="619157" lvl="1" indent="-168861">
              <a:buFont typeface="Arial" panose="020B0604020202020204" pitchFamily="34" charset="0"/>
              <a:buChar char="•"/>
            </a:pPr>
            <a:r>
              <a:rPr lang="en-US" baseline="0" dirty="0" smtClean="0"/>
              <a:t>The data source layer includes transactional systems like CHCS that feed data into the data management architecture</a:t>
            </a:r>
          </a:p>
          <a:p>
            <a:pPr marL="619157" lvl="1" indent="-168861">
              <a:buFont typeface="Arial" panose="020B0604020202020204" pitchFamily="34" charset="0"/>
              <a:buChar char="•"/>
            </a:pPr>
            <a:r>
              <a:rPr lang="en-US" baseline="0" dirty="0" smtClean="0"/>
              <a:t>The data integration layer receives this data and is responsible for cleansing and transforming it</a:t>
            </a:r>
          </a:p>
          <a:p>
            <a:pPr marL="619157" lvl="1" indent="-168861">
              <a:buFont typeface="Arial" panose="020B0604020202020204" pitchFamily="34" charset="0"/>
              <a:buChar char="•"/>
            </a:pPr>
            <a:r>
              <a:rPr lang="en-US" baseline="0" dirty="0" smtClean="0"/>
              <a:t>The data storage layer is the FTE HW and SW needed to store this data and make it available to end users</a:t>
            </a:r>
          </a:p>
          <a:p>
            <a:pPr marL="619157" lvl="1" indent="-168861">
              <a:buFont typeface="Arial" panose="020B0604020202020204" pitchFamily="34" charset="0"/>
              <a:buChar char="•"/>
            </a:pPr>
            <a:r>
              <a:rPr lang="en-US" baseline="0" dirty="0" smtClean="0"/>
              <a:t>The analytics layer is the actual tools that are used to provide various analytics capabilities which are shown in the fifth and final layer</a:t>
            </a:r>
          </a:p>
          <a:p>
            <a:pPr marL="168861" indent="-168861">
              <a:buFont typeface="Arial" panose="020B0604020202020204" pitchFamily="34" charset="0"/>
              <a:buChar char="•"/>
            </a:pPr>
            <a:r>
              <a:rPr lang="en-US" baseline="0" dirty="0" smtClean="0"/>
              <a:t>Important take-away – the architecture is complex and redundant. This is due to the haphazard way in which these systems have been built up over time</a:t>
            </a:r>
          </a:p>
          <a:p>
            <a:pPr marL="168861" indent="-168861">
              <a:buFont typeface="Arial" panose="020B0604020202020204" pitchFamily="34" charset="0"/>
              <a:buChar char="•"/>
            </a:pPr>
            <a:r>
              <a:rPr lang="en-US" baseline="0" dirty="0" smtClean="0"/>
              <a:t>EMPHASIZE – the issue is not with any particular system but with the architecture</a:t>
            </a:r>
          </a:p>
          <a:p>
            <a:pPr marL="168861" indent="-168861">
              <a:buFont typeface="Arial" panose="020B0604020202020204" pitchFamily="34" charset="0"/>
              <a:buChar char="•"/>
            </a:pPr>
            <a:r>
              <a:rPr lang="en-US" baseline="0" dirty="0" smtClean="0"/>
              <a:t>Go through the four bullets at the bottom</a:t>
            </a:r>
          </a:p>
          <a:p>
            <a:pPr marL="619157" lvl="1" indent="-168861">
              <a:buFont typeface="Arial" panose="020B0604020202020204" pitchFamily="34" charset="0"/>
              <a:buChar char="•"/>
            </a:pPr>
            <a:r>
              <a:rPr lang="en-US" baseline="0" dirty="0" smtClean="0"/>
              <a:t>1.) multiple systems in integration layer that receive the same data, ex. CHCS sends the CAPER file to both MDR and CHAS, then the two systems expend duplicative energy manipulating the data</a:t>
            </a:r>
          </a:p>
          <a:p>
            <a:pPr marL="619157" lvl="1" indent="-168861">
              <a:buFont typeface="Arial" panose="020B0604020202020204" pitchFamily="34" charset="0"/>
              <a:buChar char="•"/>
            </a:pPr>
            <a:r>
              <a:rPr lang="en-US" baseline="0" dirty="0" smtClean="0"/>
              <a:t>2.) some systems, because of when they were created, perform all layers for them selves and by themselves and fail to take advantage of shared service opportunities</a:t>
            </a:r>
          </a:p>
          <a:p>
            <a:pPr marL="619157" lvl="1" indent="-168861">
              <a:buFont typeface="Arial" panose="020B0604020202020204" pitchFamily="34" charset="0"/>
              <a:buChar char="•"/>
            </a:pPr>
            <a:r>
              <a:rPr lang="en-US" baseline="0" dirty="0" smtClean="0"/>
              <a:t>3.) because of technical limitations and mission needs, some data siloes were created in the past that could now be consolidated to one source</a:t>
            </a:r>
          </a:p>
          <a:p>
            <a:pPr marL="619157" lvl="1" indent="-168861">
              <a:buFont typeface="Arial" panose="020B0604020202020204" pitchFamily="34" charset="0"/>
              <a:buChar char="•"/>
            </a:pPr>
            <a:r>
              <a:rPr lang="en-US" baseline="0" dirty="0" smtClean="0"/>
              <a:t>4.) there are multiple apps which use custom code to perform simple operations that self-service tools like Tableau and </a:t>
            </a:r>
            <a:r>
              <a:rPr lang="en-US" baseline="0" dirty="0" err="1" smtClean="0"/>
              <a:t>Lumira</a:t>
            </a:r>
            <a:r>
              <a:rPr lang="en-US" baseline="0" dirty="0" smtClean="0"/>
              <a:t>  could reproduce at a much cheaper price</a:t>
            </a:r>
          </a:p>
          <a:p>
            <a:pPr marL="168861" indent="-168861">
              <a:buFont typeface="Arial" panose="020B0604020202020204" pitchFamily="34" charset="0"/>
              <a:buChar char="•"/>
            </a:pPr>
            <a:r>
              <a:rPr lang="en-US" baseline="0" dirty="0" smtClean="0"/>
              <a:t>Transition to next slide – so given this, we ran a classification in order to organize the architecture by the three layers</a:t>
            </a:r>
            <a:endParaRPr lang="en-US" dirty="0" smtClean="0"/>
          </a:p>
          <a:p>
            <a:endParaRPr lang="en-US" dirty="0" smtClean="0"/>
          </a:p>
          <a:p>
            <a:endParaRPr lang="en-US" dirty="0" smtClean="0"/>
          </a:p>
          <a:p>
            <a:r>
              <a:rPr lang="en-US" dirty="0" smtClean="0"/>
              <a:t>Asterisk Clarifications:</a:t>
            </a:r>
          </a:p>
          <a:p>
            <a:endParaRPr lang="en-US" dirty="0" smtClean="0"/>
          </a:p>
          <a:p>
            <a:r>
              <a:rPr lang="en-US" dirty="0" smtClean="0"/>
              <a:t>*(M2)</a:t>
            </a:r>
            <a:r>
              <a:rPr lang="en-US" baseline="0" dirty="0" smtClean="0"/>
              <a:t> </a:t>
            </a:r>
            <a:r>
              <a:rPr lang="en-US" dirty="0" smtClean="0"/>
              <a:t>The BOXI that supports M2 is part</a:t>
            </a:r>
            <a:r>
              <a:rPr lang="en-US" baseline="0" dirty="0" smtClean="0"/>
              <a:t> of a larger BOXI Shared Service which is operated by SDD. This shared services allows for cost effective access to the BOXI technology for multiple other Systems within the MHS portfolio</a:t>
            </a:r>
          </a:p>
          <a:p>
            <a:pPr defTabSz="900593" eaLnBrk="1" fontAlgn="auto" hangingPunct="1">
              <a:spcBef>
                <a:spcPts val="0"/>
              </a:spcBef>
              <a:spcAft>
                <a:spcPts val="0"/>
              </a:spcAft>
              <a:defRPr/>
            </a:pPr>
            <a:r>
              <a:rPr lang="en-US" dirty="0" smtClean="0"/>
              <a:t>*</a:t>
            </a:r>
            <a:r>
              <a:rPr lang="en-US" baseline="0" dirty="0" smtClean="0"/>
              <a:t>(M2) The BOXI Shared </a:t>
            </a:r>
            <a:r>
              <a:rPr lang="en-US" b="0" baseline="0" dirty="0" smtClean="0"/>
              <a:t>Service is in the process of adding LUMIRA (a self-service BI </a:t>
            </a:r>
            <a:r>
              <a:rPr lang="en-US" b="0" baseline="0" dirty="0" err="1" smtClean="0"/>
              <a:t>tooI</a:t>
            </a:r>
            <a:r>
              <a:rPr lang="en-US" b="0" baseline="0" dirty="0" smtClean="0"/>
              <a:t>). This technology will be available as a shared service for M2 and other Systems within the MHS portfolio, supporting the cost effective transition to self-service BI.</a:t>
            </a:r>
            <a:endParaRPr lang="en-US" b="0" dirty="0" smtClean="0"/>
          </a:p>
          <a:p>
            <a:pPr defTabSz="900593" eaLnBrk="1" fontAlgn="auto" hangingPunct="1">
              <a:spcBef>
                <a:spcPts val="0"/>
              </a:spcBef>
              <a:spcAft>
                <a:spcPts val="0"/>
              </a:spcAft>
              <a:defRPr/>
            </a:pPr>
            <a:r>
              <a:rPr lang="en-US" b="0" dirty="0" smtClean="0"/>
              <a:t>*(MDR) The SAS that supports MDR is part</a:t>
            </a:r>
            <a:r>
              <a:rPr lang="en-US" b="0" baseline="0" dirty="0" smtClean="0"/>
              <a:t> of a larger SAS Shared Service which is operated by SDD. This shared services allows for cost effective access to the SAS technology for multiple other Systems within the MHS portfolio</a:t>
            </a:r>
          </a:p>
          <a:p>
            <a:pPr defTabSz="900593" eaLnBrk="1" fontAlgn="auto" hangingPunct="1">
              <a:spcBef>
                <a:spcPts val="0"/>
              </a:spcBef>
              <a:spcAft>
                <a:spcPts val="0"/>
              </a:spcAft>
              <a:defRPr/>
            </a:pPr>
            <a:r>
              <a:rPr lang="en-US" b="0" baseline="0" dirty="0" smtClean="0"/>
              <a:t>*(MDR) The SAS Shared Service will be receiving a product called User Guide which provides a Graphical User Interface for the SAS environment which is currently console based. </a:t>
            </a:r>
          </a:p>
          <a:p>
            <a:pPr defTabSz="885077" eaLnBrk="1" fontAlgn="auto" hangingPunct="1">
              <a:spcBef>
                <a:spcPts val="0"/>
              </a:spcBef>
              <a:spcAft>
                <a:spcPts val="0"/>
              </a:spcAft>
              <a:defRPr/>
            </a:pPr>
            <a:endParaRPr lang="en-US" dirty="0">
              <a:ea typeface="+mn-ea"/>
              <a:cs typeface="+mn-cs"/>
            </a:endParaRPr>
          </a:p>
          <a:p>
            <a:pPr defTabSz="885077" eaLnBrk="1" fontAlgn="auto" hangingPunct="1">
              <a:spcBef>
                <a:spcPts val="0"/>
              </a:spcBef>
              <a:spcAft>
                <a:spcPts val="0"/>
              </a:spcAft>
              <a:defRPr/>
            </a:pPr>
            <a:r>
              <a:rPr lang="en-US" dirty="0">
                <a:ea typeface="+mn-ea"/>
                <a:cs typeface="+mn-cs"/>
              </a:rPr>
              <a:t>*Blue Lines: The interfaces between MDR SAS/M2 BOXI and CAP are differentiated because they represent the manual sharing of processed metrics data. These metrics include reports such as the P4I reports and are created in the MDR SAS and M2 BOXI environments. They are then shared with the CEIP environment using </a:t>
            </a:r>
            <a:r>
              <a:rPr lang="en-US" dirty="0" err="1">
                <a:ea typeface="+mn-ea"/>
                <a:cs typeface="+mn-cs"/>
              </a:rPr>
              <a:t>Moveit</a:t>
            </a:r>
            <a:r>
              <a:rPr lang="en-US" dirty="0">
                <a:ea typeface="+mn-ea"/>
                <a:cs typeface="+mn-cs"/>
              </a:rPr>
              <a:t>-DMZ. </a:t>
            </a:r>
          </a:p>
          <a:p>
            <a:pPr defTabSz="885077" eaLnBrk="1" fontAlgn="auto" hangingPunct="1">
              <a:spcBef>
                <a:spcPts val="0"/>
              </a:spcBef>
              <a:spcAft>
                <a:spcPts val="0"/>
              </a:spcAft>
              <a:defRPr/>
            </a:pPr>
            <a:endParaRPr lang="en-US" dirty="0">
              <a:ea typeface="+mn-ea"/>
              <a:cs typeface="+mn-cs"/>
            </a:endParaRPr>
          </a:p>
          <a:p>
            <a:pPr defTabSz="885077" eaLnBrk="1" fontAlgn="auto" hangingPunct="1">
              <a:spcBef>
                <a:spcPts val="0"/>
              </a:spcBef>
              <a:spcAft>
                <a:spcPts val="0"/>
              </a:spcAft>
              <a:defRPr/>
            </a:pPr>
            <a:r>
              <a:rPr lang="en-US" dirty="0">
                <a:ea typeface="+mn-ea"/>
                <a:cs typeface="+mn-cs"/>
              </a:rPr>
              <a:t>Note: The interface between AFCHIPS and CHAS was provided by Dr. Steve Toney.</a:t>
            </a:r>
          </a:p>
          <a:p>
            <a:pPr defTabSz="885077">
              <a:defRPr/>
            </a:pPr>
            <a:endParaRPr lang="en-US" baseline="0" dirty="0" smtClean="0"/>
          </a:p>
        </p:txBody>
      </p:sp>
      <p:sp>
        <p:nvSpPr>
          <p:cNvPr id="4" name="Slide Number Placeholder 3"/>
          <p:cNvSpPr>
            <a:spLocks noGrp="1"/>
          </p:cNvSpPr>
          <p:nvPr>
            <p:ph type="sldNum" sz="quarter" idx="10"/>
          </p:nvPr>
        </p:nvSpPr>
        <p:spPr/>
        <p:txBody>
          <a:bodyPr/>
          <a:lstStyle/>
          <a:p>
            <a:fld id="{771D7AAE-0163-4BB2-817E-5C0E8B0F3D0A}" type="slidenum">
              <a:rPr lang="en-US" smtClean="0"/>
              <a:t>18</a:t>
            </a:fld>
            <a:endParaRPr lang="en-US"/>
          </a:p>
        </p:txBody>
      </p:sp>
    </p:spTree>
    <p:extLst>
      <p:ext uri="{BB962C8B-B14F-4D97-AF65-F5344CB8AC3E}">
        <p14:creationId xmlns:p14="http://schemas.microsoft.com/office/powerpoint/2010/main" val="2162441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Ward talking points:</a:t>
            </a:r>
          </a:p>
          <a:p>
            <a:pPr marL="168861" indent="-168861">
              <a:buFont typeface="Arial" panose="020B0604020202020204" pitchFamily="34" charset="0"/>
              <a:buChar char="•"/>
            </a:pPr>
            <a:r>
              <a:rPr lang="en-US" dirty="0" smtClean="0"/>
              <a:t>After analyzing 1000s of data points about interfaces, HW, SW</a:t>
            </a:r>
            <a:r>
              <a:rPr lang="en-US" baseline="0" dirty="0" smtClean="0"/>
              <a:t> and operational alignment and</a:t>
            </a:r>
            <a:r>
              <a:rPr lang="en-US" dirty="0" smtClean="0"/>
              <a:t> conducting over 25+ interviews to close gaps</a:t>
            </a:r>
            <a:r>
              <a:rPr lang="en-US" baseline="0" dirty="0" smtClean="0"/>
              <a:t> and clarify deviations from standard. We create the following view of the current state</a:t>
            </a:r>
          </a:p>
          <a:p>
            <a:pPr marL="168861" indent="-168861">
              <a:buFont typeface="Arial" panose="020B0604020202020204" pitchFamily="34" charset="0"/>
              <a:buChar char="•"/>
            </a:pPr>
            <a:r>
              <a:rPr lang="en-US" baseline="0" dirty="0" smtClean="0"/>
              <a:t>Go through the five layers at the top saying that info flows left to right going through the various functions</a:t>
            </a:r>
          </a:p>
          <a:p>
            <a:pPr marL="619157" lvl="1" indent="-168861">
              <a:buFont typeface="Arial" panose="020B0604020202020204" pitchFamily="34" charset="0"/>
              <a:buChar char="•"/>
            </a:pPr>
            <a:r>
              <a:rPr lang="en-US" baseline="0" dirty="0" smtClean="0"/>
              <a:t>The data source layer includes transactional systems like CHCS that feed data into the data management architecture</a:t>
            </a:r>
          </a:p>
          <a:p>
            <a:pPr marL="619157" lvl="1" indent="-168861">
              <a:buFont typeface="Arial" panose="020B0604020202020204" pitchFamily="34" charset="0"/>
              <a:buChar char="•"/>
            </a:pPr>
            <a:r>
              <a:rPr lang="en-US" baseline="0" dirty="0" smtClean="0"/>
              <a:t>The data integration layer receives this data and is responsible for cleansing and transforming it</a:t>
            </a:r>
          </a:p>
          <a:p>
            <a:pPr marL="619157" lvl="1" indent="-168861">
              <a:buFont typeface="Arial" panose="020B0604020202020204" pitchFamily="34" charset="0"/>
              <a:buChar char="•"/>
            </a:pPr>
            <a:r>
              <a:rPr lang="en-US" baseline="0" dirty="0" smtClean="0"/>
              <a:t>The data storage layer is the FTE HW and SW needed to store this data and make it available to end users</a:t>
            </a:r>
          </a:p>
          <a:p>
            <a:pPr marL="619157" lvl="1" indent="-168861">
              <a:buFont typeface="Arial" panose="020B0604020202020204" pitchFamily="34" charset="0"/>
              <a:buChar char="•"/>
            </a:pPr>
            <a:r>
              <a:rPr lang="en-US" baseline="0" dirty="0" smtClean="0"/>
              <a:t>The analytics layer is the actual tools that are used to provide various analytics capabilities which are shown in the fifth and final layer</a:t>
            </a:r>
          </a:p>
          <a:p>
            <a:pPr marL="168861" indent="-168861">
              <a:buFont typeface="Arial" panose="020B0604020202020204" pitchFamily="34" charset="0"/>
              <a:buChar char="•"/>
            </a:pPr>
            <a:r>
              <a:rPr lang="en-US" baseline="0" dirty="0" smtClean="0"/>
              <a:t>Important take-away – the architecture is complex and redundant. This is due to the haphazard way in which these systems have been built up over time</a:t>
            </a:r>
          </a:p>
          <a:p>
            <a:pPr marL="168861" indent="-168861">
              <a:buFont typeface="Arial" panose="020B0604020202020204" pitchFamily="34" charset="0"/>
              <a:buChar char="•"/>
            </a:pPr>
            <a:r>
              <a:rPr lang="en-US" baseline="0" dirty="0" smtClean="0"/>
              <a:t>EMPHASIZE – the issue is not with any particular system but with the architecture</a:t>
            </a:r>
          </a:p>
          <a:p>
            <a:pPr marL="168861" indent="-168861">
              <a:buFont typeface="Arial" panose="020B0604020202020204" pitchFamily="34" charset="0"/>
              <a:buChar char="•"/>
            </a:pPr>
            <a:r>
              <a:rPr lang="en-US" baseline="0" dirty="0" smtClean="0"/>
              <a:t>Go through the four bullets at the bottom</a:t>
            </a:r>
          </a:p>
          <a:p>
            <a:pPr marL="619157" lvl="1" indent="-168861">
              <a:buFont typeface="Arial" panose="020B0604020202020204" pitchFamily="34" charset="0"/>
              <a:buChar char="•"/>
            </a:pPr>
            <a:r>
              <a:rPr lang="en-US" baseline="0" dirty="0" smtClean="0"/>
              <a:t>1.) multiple systems in integration layer that receive the same data, ex. CHCS sends the CAPER file to both MDR and CHAS, then the two systems expend duplicative energy manipulating the data</a:t>
            </a:r>
          </a:p>
          <a:p>
            <a:pPr marL="619157" lvl="1" indent="-168861">
              <a:buFont typeface="Arial" panose="020B0604020202020204" pitchFamily="34" charset="0"/>
              <a:buChar char="•"/>
            </a:pPr>
            <a:r>
              <a:rPr lang="en-US" baseline="0" dirty="0" smtClean="0"/>
              <a:t>2.) some systems, because of when they were created, perform all layers for them selves and by themselves and fail to take advantage of shared service opportunities</a:t>
            </a:r>
          </a:p>
          <a:p>
            <a:pPr marL="619157" lvl="1" indent="-168861">
              <a:buFont typeface="Arial" panose="020B0604020202020204" pitchFamily="34" charset="0"/>
              <a:buChar char="•"/>
            </a:pPr>
            <a:r>
              <a:rPr lang="en-US" baseline="0" dirty="0" smtClean="0"/>
              <a:t>3.) because of technical limitations and mission needs, some data siloes were created in the past that could now be consolidated to one source</a:t>
            </a:r>
          </a:p>
          <a:p>
            <a:pPr marL="619157" lvl="1" indent="-168861">
              <a:buFont typeface="Arial" panose="020B0604020202020204" pitchFamily="34" charset="0"/>
              <a:buChar char="•"/>
            </a:pPr>
            <a:r>
              <a:rPr lang="en-US" baseline="0" dirty="0" smtClean="0"/>
              <a:t>4.) there are multiple apps which use custom code to perform simple operations that self-service tools like Tableau and </a:t>
            </a:r>
            <a:r>
              <a:rPr lang="en-US" baseline="0" dirty="0" err="1" smtClean="0"/>
              <a:t>Lumira</a:t>
            </a:r>
            <a:r>
              <a:rPr lang="en-US" baseline="0" dirty="0" smtClean="0"/>
              <a:t>  could reproduce at a much cheaper price</a:t>
            </a:r>
          </a:p>
          <a:p>
            <a:pPr marL="168861" indent="-168861">
              <a:buFont typeface="Arial" panose="020B0604020202020204" pitchFamily="34" charset="0"/>
              <a:buChar char="•"/>
            </a:pPr>
            <a:r>
              <a:rPr lang="en-US" baseline="0" dirty="0" smtClean="0"/>
              <a:t>Transition to next slide – so given this, we ran a classification in order to organize the architecture by the three layers</a:t>
            </a:r>
            <a:endParaRPr lang="en-US" dirty="0" smtClean="0"/>
          </a:p>
          <a:p>
            <a:endParaRPr lang="en-US" dirty="0" smtClean="0"/>
          </a:p>
          <a:p>
            <a:endParaRPr lang="en-US" dirty="0" smtClean="0"/>
          </a:p>
          <a:p>
            <a:r>
              <a:rPr lang="en-US" dirty="0" smtClean="0"/>
              <a:t>Asterisk Clarifications:</a:t>
            </a:r>
          </a:p>
          <a:p>
            <a:endParaRPr lang="en-US" dirty="0" smtClean="0"/>
          </a:p>
          <a:p>
            <a:r>
              <a:rPr lang="en-US" dirty="0" smtClean="0"/>
              <a:t>*(M2)</a:t>
            </a:r>
            <a:r>
              <a:rPr lang="en-US" baseline="0" dirty="0" smtClean="0"/>
              <a:t> </a:t>
            </a:r>
            <a:r>
              <a:rPr lang="en-US" dirty="0" smtClean="0"/>
              <a:t>The BOXI that supports M2 is part</a:t>
            </a:r>
            <a:r>
              <a:rPr lang="en-US" baseline="0" dirty="0" smtClean="0"/>
              <a:t> of a larger BOXI Shared Service which is operated by SDD. This shared services allows for cost effective access to the BOXI technology for multiple other Systems within the MHS portfolio</a:t>
            </a:r>
          </a:p>
          <a:p>
            <a:pPr defTabSz="900593" eaLnBrk="1" fontAlgn="auto" hangingPunct="1">
              <a:spcBef>
                <a:spcPts val="0"/>
              </a:spcBef>
              <a:spcAft>
                <a:spcPts val="0"/>
              </a:spcAft>
              <a:defRPr/>
            </a:pPr>
            <a:r>
              <a:rPr lang="en-US" dirty="0" smtClean="0"/>
              <a:t>*</a:t>
            </a:r>
            <a:r>
              <a:rPr lang="en-US" baseline="0" dirty="0" smtClean="0"/>
              <a:t>(M2) The BOXI Shared </a:t>
            </a:r>
            <a:r>
              <a:rPr lang="en-US" b="0" baseline="0" dirty="0" smtClean="0"/>
              <a:t>Service is in the process of adding LUMIRA (a self-service BI </a:t>
            </a:r>
            <a:r>
              <a:rPr lang="en-US" b="0" baseline="0" dirty="0" err="1" smtClean="0"/>
              <a:t>tooI</a:t>
            </a:r>
            <a:r>
              <a:rPr lang="en-US" b="0" baseline="0" dirty="0" smtClean="0"/>
              <a:t>). This technology will be available as a shared service for M2 and other Systems within the MHS portfolio, supporting the cost effective transition to self-service BI.</a:t>
            </a:r>
            <a:endParaRPr lang="en-US" b="0" dirty="0" smtClean="0"/>
          </a:p>
          <a:p>
            <a:pPr defTabSz="900593" eaLnBrk="1" fontAlgn="auto" hangingPunct="1">
              <a:spcBef>
                <a:spcPts val="0"/>
              </a:spcBef>
              <a:spcAft>
                <a:spcPts val="0"/>
              </a:spcAft>
              <a:defRPr/>
            </a:pPr>
            <a:r>
              <a:rPr lang="en-US" b="0" dirty="0" smtClean="0"/>
              <a:t>*(MDR) The SAS that supports MDR is part</a:t>
            </a:r>
            <a:r>
              <a:rPr lang="en-US" b="0" baseline="0" dirty="0" smtClean="0"/>
              <a:t> of a larger SAS Shared Service which is operated by SDD. This shared services allows for cost effective access to the SAS technology for multiple other Systems within the MHS portfolio</a:t>
            </a:r>
          </a:p>
          <a:p>
            <a:pPr defTabSz="900593" eaLnBrk="1" fontAlgn="auto" hangingPunct="1">
              <a:spcBef>
                <a:spcPts val="0"/>
              </a:spcBef>
              <a:spcAft>
                <a:spcPts val="0"/>
              </a:spcAft>
              <a:defRPr/>
            </a:pPr>
            <a:r>
              <a:rPr lang="en-US" b="0" baseline="0" dirty="0" smtClean="0"/>
              <a:t>*(MDR) The SAS Shared Service will be receiving a product called User Guide which provides a Graphical User Interface for the SAS environment which is currently console based. </a:t>
            </a:r>
          </a:p>
          <a:p>
            <a:pPr defTabSz="885077" eaLnBrk="1" fontAlgn="auto" hangingPunct="1">
              <a:spcBef>
                <a:spcPts val="0"/>
              </a:spcBef>
              <a:spcAft>
                <a:spcPts val="0"/>
              </a:spcAft>
              <a:defRPr/>
            </a:pPr>
            <a:endParaRPr lang="en-US" dirty="0">
              <a:ea typeface="+mn-ea"/>
              <a:cs typeface="+mn-cs"/>
            </a:endParaRPr>
          </a:p>
          <a:p>
            <a:pPr defTabSz="885077" eaLnBrk="1" fontAlgn="auto" hangingPunct="1">
              <a:spcBef>
                <a:spcPts val="0"/>
              </a:spcBef>
              <a:spcAft>
                <a:spcPts val="0"/>
              </a:spcAft>
              <a:defRPr/>
            </a:pPr>
            <a:r>
              <a:rPr lang="en-US" dirty="0">
                <a:ea typeface="+mn-ea"/>
                <a:cs typeface="+mn-cs"/>
              </a:rPr>
              <a:t>*Blue Lines: The interfaces between MDR SAS/M2 BOXI and CAP are differentiated because they represent the manual sharing of processed metrics data. These metrics include reports such as the P4I reports and are created in the MDR SAS and M2 BOXI environments. They are then shared with the CEIP environment using </a:t>
            </a:r>
            <a:r>
              <a:rPr lang="en-US" dirty="0" err="1">
                <a:ea typeface="+mn-ea"/>
                <a:cs typeface="+mn-cs"/>
              </a:rPr>
              <a:t>Moveit</a:t>
            </a:r>
            <a:r>
              <a:rPr lang="en-US" dirty="0">
                <a:ea typeface="+mn-ea"/>
                <a:cs typeface="+mn-cs"/>
              </a:rPr>
              <a:t>-DMZ. </a:t>
            </a:r>
          </a:p>
          <a:p>
            <a:pPr defTabSz="885077" eaLnBrk="1" fontAlgn="auto" hangingPunct="1">
              <a:spcBef>
                <a:spcPts val="0"/>
              </a:spcBef>
              <a:spcAft>
                <a:spcPts val="0"/>
              </a:spcAft>
              <a:defRPr/>
            </a:pPr>
            <a:endParaRPr lang="en-US" dirty="0">
              <a:ea typeface="+mn-ea"/>
              <a:cs typeface="+mn-cs"/>
            </a:endParaRPr>
          </a:p>
          <a:p>
            <a:pPr defTabSz="885077" eaLnBrk="1" fontAlgn="auto" hangingPunct="1">
              <a:spcBef>
                <a:spcPts val="0"/>
              </a:spcBef>
              <a:spcAft>
                <a:spcPts val="0"/>
              </a:spcAft>
              <a:defRPr/>
            </a:pPr>
            <a:r>
              <a:rPr lang="en-US" dirty="0">
                <a:ea typeface="+mn-ea"/>
                <a:cs typeface="+mn-cs"/>
              </a:rPr>
              <a:t>Note: The interface between AFCHIPS and CHAS was provided by Dr. Steve Toney.</a:t>
            </a:r>
          </a:p>
          <a:p>
            <a:pPr defTabSz="885077">
              <a:defRPr/>
            </a:pPr>
            <a:endParaRPr lang="en-US" baseline="0" dirty="0" smtClean="0"/>
          </a:p>
        </p:txBody>
      </p:sp>
      <p:sp>
        <p:nvSpPr>
          <p:cNvPr id="4" name="Slide Number Placeholder 3"/>
          <p:cNvSpPr>
            <a:spLocks noGrp="1"/>
          </p:cNvSpPr>
          <p:nvPr>
            <p:ph type="sldNum" sz="quarter" idx="10"/>
          </p:nvPr>
        </p:nvSpPr>
        <p:spPr/>
        <p:txBody>
          <a:bodyPr/>
          <a:lstStyle/>
          <a:p>
            <a:fld id="{771D7AAE-0163-4BB2-817E-5C0E8B0F3D0A}" type="slidenum">
              <a:rPr lang="en-US" smtClean="0"/>
              <a:t>19</a:t>
            </a:fld>
            <a:endParaRPr lang="en-US"/>
          </a:p>
        </p:txBody>
      </p:sp>
    </p:spTree>
    <p:extLst>
      <p:ext uri="{BB962C8B-B14F-4D97-AF65-F5344CB8AC3E}">
        <p14:creationId xmlns:p14="http://schemas.microsoft.com/office/powerpoint/2010/main" val="2162441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marR="0" lvl="0" indent="-233309" algn="l" defTabSz="914400" rtl="0" eaLnBrk="1" fontAlgn="auto" latinLnBrk="0" hangingPunct="1">
              <a:lnSpc>
                <a:spcPct val="100000"/>
              </a:lnSpc>
              <a:spcBef>
                <a:spcPts val="0"/>
              </a:spcBef>
              <a:spcAft>
                <a:spcPts val="0"/>
              </a:spcAft>
              <a:buClrTx/>
              <a:buSzTx/>
              <a:buFontTx/>
              <a:buAutoNum type="arabicPeriod"/>
              <a:tabLst/>
              <a:defRPr/>
            </a:pPr>
            <a:r>
              <a:rPr lang="en-US" dirty="0" smtClean="0"/>
              <a:t>Rhapsody sends </a:t>
            </a:r>
            <a:r>
              <a:rPr lang="en-US" baseline="0" dirty="0" smtClean="0"/>
              <a:t>ADT Patient Discharge messages to ACS DAL.  Includes Dental Readiness Code</a:t>
            </a:r>
          </a:p>
          <a:p>
            <a:pPr marL="233309" marR="0" lvl="0" indent="-233309"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Rhapsody sends ADT Patient Add/Update messages to NMIS.</a:t>
            </a:r>
          </a:p>
          <a:p>
            <a:pPr marL="233309" indent="-233309">
              <a:buAutoNum type="arabicPeriod"/>
            </a:pPr>
            <a:r>
              <a:rPr lang="en-US" baseline="0" dirty="0" smtClean="0"/>
              <a:t>Rhapsody sends ADT Patient Add/Update to NMIS.  Food allergies and height/weight are included in message</a:t>
            </a:r>
          </a:p>
          <a:p>
            <a:pPr marL="233309" indent="-233309">
              <a:buAutoNum type="arabicPeriod"/>
            </a:pPr>
            <a:r>
              <a:rPr lang="en-US" baseline="0" dirty="0" smtClean="0"/>
              <a:t>Rhapsody sends ADT Patient Add/Update to </a:t>
            </a:r>
            <a:r>
              <a:rPr lang="en-US" baseline="0" dirty="0" err="1" smtClean="0"/>
              <a:t>CoPath</a:t>
            </a:r>
            <a:r>
              <a:rPr lang="en-US" baseline="0" dirty="0" smtClean="0"/>
              <a:t> Plus</a:t>
            </a:r>
          </a:p>
          <a:p>
            <a:pPr marL="233309" indent="-233309">
              <a:buAutoNum type="arabicPeriod"/>
            </a:pPr>
            <a:r>
              <a:rPr lang="en-US" baseline="0" dirty="0" smtClean="0"/>
              <a:t>Millennium sends Person Query to DEERS PDWS via Rhapsody to support searches from Millennium</a:t>
            </a:r>
          </a:p>
          <a:p>
            <a:pPr marL="233309" indent="-233309">
              <a:buAutoNum type="arabicPeriod"/>
            </a:pPr>
            <a:r>
              <a:rPr lang="en-US" baseline="0" dirty="0" smtClean="0"/>
              <a:t>DEERS PDWS returns Person Query Response (candidate patient list) to Millennium via Rhapsody</a:t>
            </a:r>
          </a:p>
          <a:p>
            <a:pPr marL="233309" indent="-233309">
              <a:buAutoNum type="arabicPeriod"/>
            </a:pPr>
            <a:r>
              <a:rPr lang="en-US" baseline="0" dirty="0" smtClean="0"/>
              <a:t>Millennium sends Person Retrieve by DoD ID to DEERS PDWS via Rhapsody</a:t>
            </a:r>
          </a:p>
          <a:p>
            <a:pPr marL="233309" indent="-233309">
              <a:buAutoNum type="arabicPeriod"/>
            </a:pPr>
            <a:r>
              <a:rPr lang="en-US" baseline="0" dirty="0" smtClean="0"/>
              <a:t>DEERS PDWS returns Person Retrieve Response (full demographics, and OHI information) to Millennium via Rhapsody</a:t>
            </a:r>
          </a:p>
          <a:p>
            <a:pPr marL="233309" indent="-233309">
              <a:buAutoNum type="arabicPeriod"/>
            </a:pPr>
            <a:r>
              <a:rPr lang="en-US" baseline="0" dirty="0" smtClean="0"/>
              <a:t>Millennium sends Person Add/Update messages to DEERS PAUS via Rhapsody whenever a patient is added or demographics are updated.  Millennium limits update of patient demographics according to what DEERS allows.</a:t>
            </a:r>
          </a:p>
          <a:p>
            <a:pPr marL="233309" indent="-233309">
              <a:buAutoNum type="arabicPeriod"/>
            </a:pPr>
            <a:r>
              <a:rPr lang="en-US" baseline="0" dirty="0" smtClean="0"/>
              <a:t>Millennium sends Patient Add/Update/Admission/Discharge messages to Rhapsody for routing</a:t>
            </a:r>
          </a:p>
          <a:p>
            <a:pPr marL="233309" indent="-233309">
              <a:buAutoNum type="arabicPeriod"/>
            </a:pPr>
            <a:r>
              <a:rPr lang="en-US" baseline="0" dirty="0" smtClean="0"/>
              <a:t>Millennium sends OHI updates to DEERS OHI service via Rhapsody whenever OHI information is added or updated in Millennium</a:t>
            </a:r>
          </a:p>
          <a:p>
            <a:pPr marL="233309" indent="-233309">
              <a:buAutoNum type="arabicPeriod"/>
            </a:pPr>
            <a:r>
              <a:rPr lang="en-US" baseline="0" dirty="0" smtClean="0"/>
              <a:t>Rhapsody sends Notification Subscription request to DEERS Notification service whenever a patient Add/Update occurs that adds a DoD ID to a patient record (initial patient registration)</a:t>
            </a:r>
          </a:p>
          <a:p>
            <a:pPr marL="233309" indent="-233309">
              <a:buAutoNum type="arabicPeriod"/>
            </a:pPr>
            <a:r>
              <a:rPr lang="en-US" baseline="0" dirty="0" smtClean="0"/>
              <a:t>Millennium sends Patient Add/Update from Millennium to CEP to support HIE capabilities</a:t>
            </a:r>
          </a:p>
          <a:p>
            <a:pPr marL="233309" marR="0" lvl="0" indent="-233309"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Rhapsody sends ADT Patient Add/Update to </a:t>
            </a:r>
            <a:r>
              <a:rPr lang="en-US" baseline="0" dirty="0" err="1" smtClean="0"/>
              <a:t>Dentrix</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pPr>
              <a:defRPr/>
            </a:pPr>
            <a:fld id="{2226E4AD-130D-4938-89CC-B53A911AAA32}" type="slidenum">
              <a:rPr lang="en-US" altLang="en-US" smtClean="0"/>
              <a:pPr>
                <a:defRPr/>
              </a:pPr>
              <a:t>29</a:t>
            </a:fld>
            <a:endParaRPr lang="en-US" altLang="en-US"/>
          </a:p>
        </p:txBody>
      </p:sp>
    </p:spTree>
    <p:extLst>
      <p:ext uri="{BB962C8B-B14F-4D97-AF65-F5344CB8AC3E}">
        <p14:creationId xmlns:p14="http://schemas.microsoft.com/office/powerpoint/2010/main" val="10682511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1252538" y="4754563"/>
            <a:ext cx="6596062" cy="1050925"/>
            <a:chOff x="1720850" y="4732266"/>
            <a:chExt cx="6596062" cy="1050925"/>
          </a:xfrm>
        </p:grpSpPr>
        <p:grpSp>
          <p:nvGrpSpPr>
            <p:cNvPr id="5" name="Group 11"/>
            <p:cNvGrpSpPr>
              <a:grpSpLocks/>
            </p:cNvGrpSpPr>
            <p:nvPr/>
          </p:nvGrpSpPr>
          <p:grpSpPr bwMode="auto">
            <a:xfrm>
              <a:off x="1753394" y="4812435"/>
              <a:ext cx="5549900" cy="893763"/>
              <a:chOff x="3344863" y="4876800"/>
              <a:chExt cx="5549900" cy="893763"/>
            </a:xfrm>
          </p:grpSpPr>
          <p:sp>
            <p:nvSpPr>
              <p:cNvPr id="14" name="Oval 13"/>
              <p:cNvSpPr/>
              <p:nvPr/>
            </p:nvSpPr>
            <p:spPr bwMode="auto">
              <a:xfrm>
                <a:off x="5220494" y="4899818"/>
                <a:ext cx="847725" cy="84772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5" name="Oval 14"/>
              <p:cNvSpPr/>
              <p:nvPr/>
            </p:nvSpPr>
            <p:spPr bwMode="auto">
              <a:xfrm>
                <a:off x="8004969" y="4880768"/>
                <a:ext cx="890587" cy="8905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6" name="Oval 15"/>
              <p:cNvSpPr/>
              <p:nvPr/>
            </p:nvSpPr>
            <p:spPr bwMode="auto">
              <a:xfrm>
                <a:off x="3345656" y="4877593"/>
                <a:ext cx="890588" cy="8905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7" name="Oval 16"/>
              <p:cNvSpPr/>
              <p:nvPr/>
            </p:nvSpPr>
            <p:spPr bwMode="auto">
              <a:xfrm>
                <a:off x="4320381" y="4899818"/>
                <a:ext cx="820738" cy="83343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8" name="Oval 17"/>
              <p:cNvSpPr/>
              <p:nvPr/>
            </p:nvSpPr>
            <p:spPr bwMode="auto">
              <a:xfrm>
                <a:off x="7046119" y="4880768"/>
                <a:ext cx="890587" cy="8524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grpSp>
        <p:grpSp>
          <p:nvGrpSpPr>
            <p:cNvPr id="6" name="Group 2"/>
            <p:cNvGrpSpPr>
              <a:grpSpLocks/>
            </p:cNvGrpSpPr>
            <p:nvPr/>
          </p:nvGrpSpPr>
          <p:grpSpPr bwMode="auto">
            <a:xfrm>
              <a:off x="1720850" y="4732266"/>
              <a:ext cx="6596062" cy="1050925"/>
              <a:chOff x="2373313" y="4779963"/>
              <a:chExt cx="6596062" cy="1050925"/>
            </a:xfrm>
          </p:grpSpPr>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313" y="486568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4876800"/>
                <a:ext cx="915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8263" y="482758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8759" b="13139"/>
              <a:stretch>
                <a:fillRect/>
              </a:stretch>
            </p:blipFill>
            <p:spPr bwMode="auto">
              <a:xfrm>
                <a:off x="7929563" y="4779963"/>
                <a:ext cx="10398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3275" y="4876800"/>
                <a:ext cx="893763"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4663" y="4876800"/>
                <a:ext cx="85566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1675" y="4876800"/>
                <a:ext cx="8778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ctrTitle"/>
          </p:nvPr>
        </p:nvSpPr>
        <p:spPr>
          <a:xfrm>
            <a:off x="685800" y="2397125"/>
            <a:ext cx="7772400" cy="1470025"/>
          </a:xfrm>
        </p:spPr>
        <p:txBody>
          <a:bodyPr/>
          <a:lstStyle>
            <a:lvl1pPr algn="ctr">
              <a:defRPr sz="4000" baseline="0"/>
            </a:lvl1pPr>
          </a:lstStyle>
          <a:p>
            <a:r>
              <a:rPr lang="en-US" smtClean="0"/>
              <a:t>Click to edit Master title style</a:t>
            </a:r>
            <a:endParaRPr lang="en-US" dirty="0"/>
          </a:p>
        </p:txBody>
      </p:sp>
      <p:sp>
        <p:nvSpPr>
          <p:cNvPr id="24" name="Text Placeholder 23"/>
          <p:cNvSpPr>
            <a:spLocks noGrp="1"/>
          </p:cNvSpPr>
          <p:nvPr>
            <p:ph type="body" sz="quarter" idx="11"/>
          </p:nvPr>
        </p:nvSpPr>
        <p:spPr>
          <a:xfrm>
            <a:off x="4763" y="139700"/>
            <a:ext cx="6808788" cy="1155700"/>
          </a:xfrm>
        </p:spPr>
        <p:txBody>
          <a:bodyPr/>
          <a:lstStyle>
            <a:lvl1pPr marL="0" indent="0">
              <a:buNone/>
              <a:defRPr sz="2800" b="1" baseline="0"/>
            </a:lvl1pPr>
          </a:lstStyle>
          <a:p>
            <a:pPr lvl="0"/>
            <a:r>
              <a:rPr lang="en-US" smtClean="0"/>
              <a:t>Click to edit Master text styles</a:t>
            </a:r>
          </a:p>
          <a:p>
            <a:pPr lvl="1"/>
            <a:r>
              <a:rPr lang="en-US" smtClean="0"/>
              <a:t>Second level</a:t>
            </a:r>
          </a:p>
        </p:txBody>
      </p:sp>
      <p:sp>
        <p:nvSpPr>
          <p:cNvPr id="19" name="Slide Number Placeholder 5"/>
          <p:cNvSpPr>
            <a:spLocks noGrp="1"/>
          </p:cNvSpPr>
          <p:nvPr>
            <p:ph type="sldNum" sz="quarter" idx="12"/>
          </p:nvPr>
        </p:nvSpPr>
        <p:spPr/>
        <p:txBody>
          <a:bodyPr/>
          <a:lstStyle>
            <a:lvl1pPr defTabSz="914400">
              <a:defRPr/>
            </a:lvl1pPr>
          </a:lstStyle>
          <a:p>
            <a:pPr>
              <a:defRPr/>
            </a:pPr>
            <a:fld id="{2E0B38FB-1D45-4E89-A9A0-800502F142BC}" type="slidenum">
              <a:rPr lang="en-US" altLang="en-US"/>
              <a:pPr>
                <a:defRPr/>
              </a:pPr>
              <a:t>‹#›</a:t>
            </a:fld>
            <a:endParaRPr lang="en-US" altLang="en-US"/>
          </a:p>
        </p:txBody>
      </p:sp>
    </p:spTree>
    <p:extLst>
      <p:ext uri="{BB962C8B-B14F-4D97-AF65-F5344CB8AC3E}">
        <p14:creationId xmlns:p14="http://schemas.microsoft.com/office/powerpoint/2010/main" val="258003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1387365" y="9525"/>
            <a:ext cx="7472855" cy="914400"/>
          </a:xfrm>
          <a:prstGeom prst="rect">
            <a:avLst/>
          </a:prstGeom>
        </p:spPr>
        <p:txBody>
          <a:bodyPr>
            <a:normAutofit/>
          </a:bodyPr>
          <a:lstStyle>
            <a:lvl1pPr algn="l">
              <a:defRPr lang="en-US" sz="2800" b="1" kern="1200" dirty="0">
                <a:solidFill>
                  <a:srgbClr val="003876"/>
                </a:solidFill>
                <a:latin typeface="+mj-lt"/>
                <a:ea typeface="MS PGothic" pitchFamily="34" charset="-128"/>
                <a:cs typeface="+mj-cs"/>
              </a:defRPr>
            </a:lvl1pPr>
          </a:lstStyle>
          <a:p>
            <a:r>
              <a:rPr lang="en-US" smtClean="0"/>
              <a:t>Click to edit Master title style</a:t>
            </a:r>
            <a:endParaRPr lang="en-US" dirty="0"/>
          </a:p>
        </p:txBody>
      </p:sp>
      <p:sp>
        <p:nvSpPr>
          <p:cNvPr id="7" name="Rectangle 4"/>
          <p:cNvSpPr>
            <a:spLocks noChangeArrowheads="1"/>
          </p:cNvSpPr>
          <p:nvPr/>
        </p:nvSpPr>
        <p:spPr bwMode="auto">
          <a:xfrm>
            <a:off x="0" y="6629400"/>
            <a:ext cx="722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buClr>
                <a:schemeClr val="tx2"/>
              </a:buClr>
              <a:buFont typeface="Arial" panose="020B0604020202020204" pitchFamily="34" charset="0"/>
              <a:buChar char="•"/>
              <a:defRPr sz="2600" b="1">
                <a:solidFill>
                  <a:srgbClr val="003876"/>
                </a:solidFill>
                <a:latin typeface="Calibri" panose="020F0502020204030204" pitchFamily="34" charset="0"/>
                <a:ea typeface="MS PGothic" panose="020B0600070205080204" pitchFamily="34" charset="-128"/>
              </a:defRPr>
            </a:lvl1pPr>
            <a:lvl2pPr marL="742950" indent="-285750" eaLnBrk="0" hangingPunct="0">
              <a:lnSpc>
                <a:spcPct val="95000"/>
              </a:lnSpc>
              <a:spcBef>
                <a:spcPts val="600"/>
              </a:spcBef>
              <a:buClr>
                <a:srgbClr val="003876"/>
              </a:buClr>
              <a:buSzPct val="100000"/>
              <a:buFont typeface="Arial" panose="020B0604020202020204" pitchFamily="34" charset="0"/>
              <a:buChar char="–"/>
              <a:defRPr sz="2400">
                <a:solidFill>
                  <a:srgbClr val="1E1C11"/>
                </a:solidFill>
                <a:latin typeface="Calibri" panose="020F0502020204030204" pitchFamily="34" charset="0"/>
                <a:ea typeface="MS PGothic" panose="020B0600070205080204" pitchFamily="34" charset="-128"/>
              </a:defRPr>
            </a:lvl2pPr>
            <a:lvl3pPr marL="1143000" indent="-228600" eaLnBrk="0" hangingPunct="0">
              <a:lnSpc>
                <a:spcPct val="95000"/>
              </a:lnSpc>
              <a:spcBef>
                <a:spcPts val="600"/>
              </a:spcBef>
              <a:buClr>
                <a:srgbClr val="003876"/>
              </a:buClr>
              <a:buSzPct val="100000"/>
              <a:buFont typeface="Arial" panose="020B0604020202020204" pitchFamily="34" charset="0"/>
              <a:buChar char="•"/>
              <a:defRPr sz="2200">
                <a:solidFill>
                  <a:srgbClr val="1E1C11"/>
                </a:solidFill>
                <a:latin typeface="Calibri" panose="020F0502020204030204" pitchFamily="34" charset="0"/>
                <a:ea typeface="MS PGothic" panose="020B0600070205080204" pitchFamily="34" charset="-128"/>
              </a:defRPr>
            </a:lvl3pPr>
            <a:lvl4pPr marL="1600200" indent="-228600" eaLnBrk="0" hangingPunct="0">
              <a:lnSpc>
                <a:spcPct val="95000"/>
              </a:lnSpc>
              <a:spcBef>
                <a:spcPts val="600"/>
              </a:spcBef>
              <a:buClr>
                <a:srgbClr val="003876"/>
              </a:buClr>
              <a:buSzPct val="100000"/>
              <a:buFont typeface="Arial" panose="020B0604020202020204" pitchFamily="34" charset="0"/>
              <a:buChar char="–"/>
              <a:defRPr sz="2000">
                <a:solidFill>
                  <a:srgbClr val="1E1C11"/>
                </a:solidFill>
                <a:latin typeface="Calibri" panose="020F0502020204030204" pitchFamily="34" charset="0"/>
                <a:ea typeface="MS PGothic" panose="020B0600070205080204" pitchFamily="34" charset="-128"/>
              </a:defRPr>
            </a:lvl4pPr>
            <a:lvl5pPr marL="2057400" indent="-228600" eaLnBrk="0" hangingPunct="0">
              <a:lnSpc>
                <a:spcPct val="95000"/>
              </a:lnSpc>
              <a:spcBef>
                <a:spcPts val="600"/>
              </a:spcBef>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900" b="0" dirty="0">
                <a:solidFill>
                  <a:srgbClr val="7F7F7F"/>
                </a:solidFill>
                <a:cs typeface="Times New Roman" panose="02020603050405020304" pitchFamily="18" charset="0"/>
              </a:rPr>
              <a:t>Distribution D: Distribution authorized to the DoD and U.S. DoD contractors only. Other requests for this document shall be referred to DHMSM PMO.</a:t>
            </a:r>
          </a:p>
        </p:txBody>
      </p:sp>
      <p:sp>
        <p:nvSpPr>
          <p:cNvPr id="6" name="Slide Number Placeholder 2"/>
          <p:cNvSpPr>
            <a:spLocks noGrp="1"/>
          </p:cNvSpPr>
          <p:nvPr>
            <p:ph type="sldNum" sz="quarter" idx="4"/>
          </p:nvPr>
        </p:nvSpPr>
        <p:spPr>
          <a:xfrm>
            <a:off x="8355013" y="6545263"/>
            <a:ext cx="762000" cy="28257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7F7F7F"/>
                </a:solidFill>
                <a:ea typeface="MS PGothic" panose="020B0600070205080204" pitchFamily="34" charset="-128"/>
                <a:cs typeface="Times New Roman" panose="02020603050405020304" pitchFamily="18" charset="0"/>
              </a:defRPr>
            </a:lvl1pPr>
          </a:lstStyle>
          <a:p>
            <a:fld id="{9A09E153-364A-3542-8215-9E3394316958}" type="slidenum">
              <a:rPr lang="en-US" smtClean="0"/>
              <a:pPr/>
              <a:t>‹#›</a:t>
            </a:fld>
            <a:endParaRPr lang="en-US"/>
          </a:p>
        </p:txBody>
      </p:sp>
    </p:spTree>
    <p:extLst>
      <p:ext uri="{BB962C8B-B14F-4D97-AF65-F5344CB8AC3E}">
        <p14:creationId xmlns:p14="http://schemas.microsoft.com/office/powerpoint/2010/main" val="2748670619"/>
      </p:ext>
    </p:extLst>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Final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577"/>
            <a:ext cx="7772400" cy="1470025"/>
          </a:xfrm>
          <a:prstGeom prst="rect">
            <a:avLst/>
          </a:prstGeom>
        </p:spPr>
        <p:txBody>
          <a:bodyPr/>
          <a:lstStyle>
            <a:lvl1pPr>
              <a:defRPr sz="3600" b="1">
                <a:solidFill>
                  <a:srgbClr val="00006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04312"/>
            <a:ext cx="6400800" cy="17526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22763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DHMS Title Slide">
    <p:spTree>
      <p:nvGrpSpPr>
        <p:cNvPr id="1" name=""/>
        <p:cNvGrpSpPr/>
        <p:nvPr/>
      </p:nvGrpSpPr>
      <p:grpSpPr>
        <a:xfrm>
          <a:off x="0" y="0"/>
          <a:ext cx="0" cy="0"/>
          <a:chOff x="0" y="0"/>
          <a:chExt cx="0" cy="0"/>
        </a:xfrm>
      </p:grpSpPr>
      <p:sp>
        <p:nvSpPr>
          <p:cNvPr id="4" name="Line 6"/>
          <p:cNvSpPr>
            <a:spLocks noChangeShapeType="1"/>
          </p:cNvSpPr>
          <p:nvPr userDrawn="1"/>
        </p:nvSpPr>
        <p:spPr bwMode="auto">
          <a:xfrm>
            <a:off x="206375" y="6561139"/>
            <a:ext cx="8686800" cy="0"/>
          </a:xfrm>
          <a:prstGeom prst="line">
            <a:avLst/>
          </a:prstGeom>
          <a:noFill/>
          <a:ln w="38100">
            <a:solidFill>
              <a:srgbClr val="00387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6"/>
          <p:cNvSpPr>
            <a:spLocks noChangeShapeType="1"/>
          </p:cNvSpPr>
          <p:nvPr userDrawn="1"/>
        </p:nvSpPr>
        <p:spPr bwMode="auto">
          <a:xfrm>
            <a:off x="209551" y="960439"/>
            <a:ext cx="8677275" cy="0"/>
          </a:xfrm>
          <a:prstGeom prst="line">
            <a:avLst/>
          </a:prstGeom>
          <a:noFill/>
          <a:ln w="38100">
            <a:solidFill>
              <a:srgbClr val="00387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19"/>
          <p:cNvSpPr>
            <a:spLocks noChangeArrowheads="1"/>
          </p:cNvSpPr>
          <p:nvPr userDrawn="1"/>
        </p:nvSpPr>
        <p:spPr bwMode="auto">
          <a:xfrm>
            <a:off x="2590800" y="1371600"/>
            <a:ext cx="63023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defRPr/>
            </a:pPr>
            <a:r>
              <a:rPr lang="en-US" sz="3200" b="1" dirty="0" smtClean="0">
                <a:solidFill>
                  <a:srgbClr val="003876"/>
                </a:solidFill>
                <a:latin typeface="Calibri" panose="020F0502020204030204" pitchFamily="34" charset="0"/>
                <a:cs typeface="Arial" panose="020B0604020202020204" pitchFamily="34" charset="0"/>
              </a:rPr>
              <a:t>Defense Healthcare Management Systems Modernization</a:t>
            </a:r>
          </a:p>
          <a:p>
            <a:pPr algn="ctr" eaLnBrk="1" hangingPunct="1">
              <a:lnSpc>
                <a:spcPct val="90000"/>
              </a:lnSpc>
              <a:defRPr/>
            </a:pPr>
            <a:r>
              <a:rPr lang="en-US" sz="3200" b="1" dirty="0" smtClean="0">
                <a:solidFill>
                  <a:srgbClr val="003876"/>
                </a:solidFill>
                <a:latin typeface="Calibri" panose="020F0502020204030204" pitchFamily="34" charset="0"/>
                <a:cs typeface="Arial" panose="020B0604020202020204" pitchFamily="34" charset="0"/>
              </a:rPr>
              <a:t>Data Summit</a:t>
            </a:r>
          </a:p>
          <a:p>
            <a:pPr algn="ctr" eaLnBrk="1" hangingPunct="1">
              <a:lnSpc>
                <a:spcPct val="90000"/>
              </a:lnSpc>
              <a:defRPr/>
            </a:pPr>
            <a:r>
              <a:rPr lang="en-US" sz="2400" b="1" dirty="0" smtClean="0">
                <a:solidFill>
                  <a:srgbClr val="003876"/>
                </a:solidFill>
                <a:latin typeface="Calibri" panose="020F0502020204030204" pitchFamily="34" charset="0"/>
                <a:cs typeface="Arial" panose="020B0604020202020204" pitchFamily="34" charset="0"/>
              </a:rPr>
              <a:t>15 June 2017</a:t>
            </a:r>
          </a:p>
        </p:txBody>
      </p:sp>
      <p:pic>
        <p:nvPicPr>
          <p:cNvPr id="7" name="Picture 20" descr="United_States_Department_of_Defense_Seal.sv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3925" y="1462088"/>
            <a:ext cx="2344738"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352800" y="5117432"/>
            <a:ext cx="4937760" cy="902368"/>
          </a:xfrm>
        </p:spPr>
        <p:txBody>
          <a:bodyPr/>
          <a:lstStyle>
            <a:lvl1pPr marL="0" indent="0" algn="ctr">
              <a:spcBef>
                <a:spcPts val="0"/>
              </a:spcBef>
              <a:buNone/>
              <a:defRPr lang="en-US" altLang="en-US" sz="2000" kern="1200" baseline="0" dirty="0">
                <a:solidFill>
                  <a:schemeClr val="tx1"/>
                </a:solidFill>
                <a:latin typeface="+mn-lt"/>
                <a:ea typeface="MS PGothic" pitchFamily="34" charset="-128"/>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ext Placeholder 10"/>
          <p:cNvSpPr>
            <a:spLocks noGrp="1"/>
          </p:cNvSpPr>
          <p:nvPr>
            <p:ph type="body" sz="quarter" idx="10"/>
          </p:nvPr>
        </p:nvSpPr>
        <p:spPr>
          <a:xfrm>
            <a:off x="3352800" y="4254254"/>
            <a:ext cx="4937760" cy="438151"/>
          </a:xfrm>
        </p:spPr>
        <p:txBody>
          <a:bodyPr/>
          <a:lstStyle>
            <a:lvl1pPr marL="0" indent="0" algn="ctr">
              <a:spcBef>
                <a:spcPts val="0"/>
              </a:spcBef>
              <a:buFontTx/>
              <a:buNone/>
              <a:defRPr sz="2000" baseline="0">
                <a:solidFill>
                  <a:schemeClr val="tx1"/>
                </a:solidFill>
              </a:defRPr>
            </a:lvl1pPr>
            <a:lvl2pPr algn="ctr">
              <a:buFontTx/>
              <a:buNone/>
              <a:defRPr/>
            </a:lvl2pPr>
            <a:lvl3pPr algn="ctr">
              <a:buFontTx/>
              <a:buNone/>
              <a:defRPr/>
            </a:lvl3pPr>
            <a:lvl4pPr algn="ctr">
              <a:buFontTx/>
              <a:buNone/>
              <a:defRPr/>
            </a:lvl4pPr>
            <a:lvl5pPr algn="ctr">
              <a:buFontTx/>
              <a:buNone/>
              <a:defRPr/>
            </a:lvl5pPr>
          </a:lstStyle>
          <a:p>
            <a:pPr lvl="0"/>
            <a:r>
              <a:rPr lang="en-US" dirty="0" smtClean="0"/>
              <a:t>Click to edit Master text styles</a:t>
            </a:r>
          </a:p>
        </p:txBody>
      </p:sp>
      <p:sp>
        <p:nvSpPr>
          <p:cNvPr id="10" name="Slide Number Placeholder 2"/>
          <p:cNvSpPr>
            <a:spLocks noGrp="1"/>
          </p:cNvSpPr>
          <p:nvPr>
            <p:ph type="sldNum" sz="quarter" idx="11"/>
          </p:nvPr>
        </p:nvSpPr>
        <p:spPr/>
        <p:txBody>
          <a:bodyPr/>
          <a:lstStyle>
            <a:lvl1pPr>
              <a:defRPr smtClean="0"/>
            </a:lvl1pPr>
          </a:lstStyle>
          <a:p>
            <a:pPr>
              <a:defRPr/>
            </a:pPr>
            <a:fld id="{415BDB52-294C-47C0-83E8-71562FD4727D}" type="slidenum">
              <a:rPr lang="en-US" altLang="en-US"/>
              <a:pPr>
                <a:defRPr/>
              </a:pPr>
              <a:t>‹#›</a:t>
            </a:fld>
            <a:endParaRPr lang="en-US" altLang="en-US"/>
          </a:p>
        </p:txBody>
      </p:sp>
      <p:sp>
        <p:nvSpPr>
          <p:cNvPr id="12" name="Rectangle 4"/>
          <p:cNvSpPr>
            <a:spLocks noChangeArrowheads="1"/>
          </p:cNvSpPr>
          <p:nvPr userDrawn="1"/>
        </p:nvSpPr>
        <p:spPr bwMode="auto">
          <a:xfrm>
            <a:off x="0" y="6629400"/>
            <a:ext cx="722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buClr>
                <a:schemeClr val="tx2"/>
              </a:buClr>
              <a:buFont typeface="Arial" panose="020B0604020202020204" pitchFamily="34" charset="0"/>
              <a:buChar char="•"/>
              <a:defRPr sz="2600" b="1">
                <a:solidFill>
                  <a:srgbClr val="003876"/>
                </a:solidFill>
                <a:latin typeface="Calibri" panose="020F0502020204030204" pitchFamily="34" charset="0"/>
                <a:ea typeface="MS PGothic" panose="020B0600070205080204" pitchFamily="34" charset="-128"/>
              </a:defRPr>
            </a:lvl1pPr>
            <a:lvl2pPr marL="742950" indent="-285750" eaLnBrk="0" hangingPunct="0">
              <a:lnSpc>
                <a:spcPct val="95000"/>
              </a:lnSpc>
              <a:spcBef>
                <a:spcPts val="600"/>
              </a:spcBef>
              <a:buClr>
                <a:srgbClr val="003876"/>
              </a:buClr>
              <a:buSzPct val="100000"/>
              <a:buFont typeface="Arial" panose="020B0604020202020204" pitchFamily="34" charset="0"/>
              <a:buChar char="–"/>
              <a:defRPr sz="2400">
                <a:solidFill>
                  <a:srgbClr val="1E1C11"/>
                </a:solidFill>
                <a:latin typeface="Calibri" panose="020F0502020204030204" pitchFamily="34" charset="0"/>
                <a:ea typeface="MS PGothic" panose="020B0600070205080204" pitchFamily="34" charset="-128"/>
              </a:defRPr>
            </a:lvl2pPr>
            <a:lvl3pPr marL="1143000" indent="-228600" eaLnBrk="0" hangingPunct="0">
              <a:lnSpc>
                <a:spcPct val="95000"/>
              </a:lnSpc>
              <a:spcBef>
                <a:spcPts val="600"/>
              </a:spcBef>
              <a:buClr>
                <a:srgbClr val="003876"/>
              </a:buClr>
              <a:buSzPct val="100000"/>
              <a:buFont typeface="Arial" panose="020B0604020202020204" pitchFamily="34" charset="0"/>
              <a:buChar char="•"/>
              <a:defRPr sz="2200">
                <a:solidFill>
                  <a:srgbClr val="1E1C11"/>
                </a:solidFill>
                <a:latin typeface="Calibri" panose="020F0502020204030204" pitchFamily="34" charset="0"/>
                <a:ea typeface="MS PGothic" panose="020B0600070205080204" pitchFamily="34" charset="-128"/>
              </a:defRPr>
            </a:lvl3pPr>
            <a:lvl4pPr marL="1600200" indent="-228600" eaLnBrk="0" hangingPunct="0">
              <a:lnSpc>
                <a:spcPct val="95000"/>
              </a:lnSpc>
              <a:spcBef>
                <a:spcPts val="600"/>
              </a:spcBef>
              <a:buClr>
                <a:srgbClr val="003876"/>
              </a:buClr>
              <a:buSzPct val="100000"/>
              <a:buFont typeface="Arial" panose="020B0604020202020204" pitchFamily="34" charset="0"/>
              <a:buChar char="–"/>
              <a:defRPr sz="2000">
                <a:solidFill>
                  <a:srgbClr val="1E1C11"/>
                </a:solidFill>
                <a:latin typeface="Calibri" panose="020F0502020204030204" pitchFamily="34" charset="0"/>
                <a:ea typeface="MS PGothic" panose="020B0600070205080204" pitchFamily="34" charset="-128"/>
              </a:defRPr>
            </a:lvl4pPr>
            <a:lvl5pPr marL="2057400" indent="-228600" eaLnBrk="0" hangingPunct="0">
              <a:lnSpc>
                <a:spcPct val="95000"/>
              </a:lnSpc>
              <a:spcBef>
                <a:spcPts val="600"/>
              </a:spcBef>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900" b="0" dirty="0">
                <a:solidFill>
                  <a:srgbClr val="7F7F7F"/>
                </a:solidFill>
                <a:cs typeface="Times New Roman" panose="02020603050405020304" pitchFamily="18" charset="0"/>
              </a:rPr>
              <a:t>Distribution D: Distribution authorized to the DoD and U.S. DoD contractors only. Other requests for this document shall be referred to DHMSM PMO.</a:t>
            </a:r>
          </a:p>
        </p:txBody>
      </p:sp>
    </p:spTree>
    <p:extLst>
      <p:ext uri="{BB962C8B-B14F-4D97-AF65-F5344CB8AC3E}">
        <p14:creationId xmlns:p14="http://schemas.microsoft.com/office/powerpoint/2010/main" val="100559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1066800" cy="365125"/>
          </a:xfrm>
          <a:prstGeom prst="rect">
            <a:avLst/>
          </a:prstGeom>
        </p:spPr>
        <p:txBody>
          <a:bodyPr/>
          <a:lstStyle>
            <a:lvl1pPr>
              <a:defRPr/>
            </a:lvl1pPr>
          </a:lstStyle>
          <a:p>
            <a:pPr>
              <a:defRPr/>
            </a:pPr>
            <a:fld id="{2BA59310-B077-41CB-AA29-FC045712DF9C}" type="datetime1">
              <a:rPr lang="en-US"/>
              <a:pPr>
                <a:defRPr/>
              </a:pPr>
              <a:t>6/14/2017</a:t>
            </a:fld>
            <a:endParaRPr lang="en-US" dirty="0"/>
          </a:p>
        </p:txBody>
      </p:sp>
      <p:sp>
        <p:nvSpPr>
          <p:cNvPr id="3" name="Footer Placeholder 4"/>
          <p:cNvSpPr>
            <a:spLocks noGrp="1"/>
          </p:cNvSpPr>
          <p:nvPr>
            <p:ph type="ftr" sz="quarter" idx="11"/>
          </p:nvPr>
        </p:nvSpPr>
        <p:spPr>
          <a:xfrm>
            <a:off x="1752600" y="6356350"/>
            <a:ext cx="5715000" cy="365125"/>
          </a:xfrm>
          <a:prstGeom prst="rect">
            <a:avLst/>
          </a:prstGeom>
        </p:spPr>
        <p:txBody>
          <a:bodyPr/>
          <a:lstStyle>
            <a:lvl1pPr>
              <a:defRPr/>
            </a:lvl1pPr>
          </a:lstStyle>
          <a:p>
            <a:pPr>
              <a:defRPr/>
            </a:pPr>
            <a:r>
              <a:rPr lang="en-US"/>
              <a:t>“Medically Ready Force…Ready Medical Force”</a:t>
            </a:r>
          </a:p>
        </p:txBody>
      </p:sp>
      <p:sp>
        <p:nvSpPr>
          <p:cNvPr id="4" name="Slide Number Placeholder 5"/>
          <p:cNvSpPr>
            <a:spLocks noGrp="1"/>
          </p:cNvSpPr>
          <p:nvPr>
            <p:ph type="sldNum" sz="quarter" idx="12"/>
          </p:nvPr>
        </p:nvSpPr>
        <p:spPr/>
        <p:txBody>
          <a:bodyPr/>
          <a:lstStyle>
            <a:lvl1pPr>
              <a:defRPr/>
            </a:lvl1pPr>
          </a:lstStyle>
          <a:p>
            <a:fld id="{BA483F6E-0F83-4CFC-A022-4CBAA356627C}" type="slidenum">
              <a:rPr lang="en-US" altLang="en-US"/>
              <a:pPr/>
              <a:t>‹#›</a:t>
            </a:fld>
            <a:endParaRPr lang="en-US" altLang="en-US"/>
          </a:p>
        </p:txBody>
      </p:sp>
    </p:spTree>
    <p:extLst>
      <p:ext uri="{BB962C8B-B14F-4D97-AF65-F5344CB8AC3E}">
        <p14:creationId xmlns:p14="http://schemas.microsoft.com/office/powerpoint/2010/main" val="3475345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1252538" y="4754563"/>
            <a:ext cx="6596062" cy="1050925"/>
            <a:chOff x="1720850" y="4732266"/>
            <a:chExt cx="6596062" cy="1050925"/>
          </a:xfrm>
        </p:grpSpPr>
        <p:grpSp>
          <p:nvGrpSpPr>
            <p:cNvPr id="5" name="Group 11"/>
            <p:cNvGrpSpPr>
              <a:grpSpLocks/>
            </p:cNvGrpSpPr>
            <p:nvPr/>
          </p:nvGrpSpPr>
          <p:grpSpPr bwMode="auto">
            <a:xfrm>
              <a:off x="1753394" y="4812435"/>
              <a:ext cx="5549900" cy="893763"/>
              <a:chOff x="3344863" y="4876800"/>
              <a:chExt cx="5549900" cy="893763"/>
            </a:xfrm>
          </p:grpSpPr>
          <p:sp>
            <p:nvSpPr>
              <p:cNvPr id="14" name="Oval 13"/>
              <p:cNvSpPr/>
              <p:nvPr/>
            </p:nvSpPr>
            <p:spPr bwMode="auto">
              <a:xfrm>
                <a:off x="5220494" y="4899818"/>
                <a:ext cx="847725" cy="84772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5" name="Oval 14"/>
              <p:cNvSpPr/>
              <p:nvPr/>
            </p:nvSpPr>
            <p:spPr bwMode="auto">
              <a:xfrm>
                <a:off x="8004969" y="4880768"/>
                <a:ext cx="890587" cy="8905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6" name="Oval 15"/>
              <p:cNvSpPr/>
              <p:nvPr/>
            </p:nvSpPr>
            <p:spPr bwMode="auto">
              <a:xfrm>
                <a:off x="3345656" y="4877593"/>
                <a:ext cx="890588" cy="8905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7" name="Oval 16"/>
              <p:cNvSpPr/>
              <p:nvPr/>
            </p:nvSpPr>
            <p:spPr bwMode="auto">
              <a:xfrm>
                <a:off x="4320381" y="4899818"/>
                <a:ext cx="820738" cy="83343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8" name="Oval 17"/>
              <p:cNvSpPr/>
              <p:nvPr/>
            </p:nvSpPr>
            <p:spPr bwMode="auto">
              <a:xfrm>
                <a:off x="7046119" y="4880768"/>
                <a:ext cx="890587" cy="8524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grpSp>
        <p:grpSp>
          <p:nvGrpSpPr>
            <p:cNvPr id="6" name="Group 2"/>
            <p:cNvGrpSpPr>
              <a:grpSpLocks/>
            </p:cNvGrpSpPr>
            <p:nvPr/>
          </p:nvGrpSpPr>
          <p:grpSpPr bwMode="auto">
            <a:xfrm>
              <a:off x="1720850" y="4732266"/>
              <a:ext cx="6596062" cy="1050925"/>
              <a:chOff x="2373313" y="4779963"/>
              <a:chExt cx="6596062" cy="1050925"/>
            </a:xfrm>
          </p:grpSpPr>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313" y="486568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4876800"/>
                <a:ext cx="915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8263" y="482758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8759" b="13139"/>
              <a:stretch>
                <a:fillRect/>
              </a:stretch>
            </p:blipFill>
            <p:spPr bwMode="auto">
              <a:xfrm>
                <a:off x="7929563" y="4779963"/>
                <a:ext cx="10398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3275" y="4876800"/>
                <a:ext cx="893763"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4663" y="4876800"/>
                <a:ext cx="85566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1675" y="4876800"/>
                <a:ext cx="8778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ctrTitle"/>
          </p:nvPr>
        </p:nvSpPr>
        <p:spPr>
          <a:xfrm>
            <a:off x="685800" y="2397125"/>
            <a:ext cx="7772400" cy="1470025"/>
          </a:xfrm>
        </p:spPr>
        <p:txBody>
          <a:bodyPr/>
          <a:lstStyle>
            <a:lvl1pPr algn="ctr">
              <a:defRPr sz="4000" baseline="0"/>
            </a:lvl1pPr>
          </a:lstStyle>
          <a:p>
            <a:r>
              <a:rPr lang="en-US" smtClean="0"/>
              <a:t>Click to edit Master title style</a:t>
            </a:r>
            <a:endParaRPr lang="en-US" dirty="0"/>
          </a:p>
        </p:txBody>
      </p:sp>
      <p:sp>
        <p:nvSpPr>
          <p:cNvPr id="24" name="Text Placeholder 23"/>
          <p:cNvSpPr>
            <a:spLocks noGrp="1"/>
          </p:cNvSpPr>
          <p:nvPr>
            <p:ph type="body" sz="quarter" idx="11"/>
          </p:nvPr>
        </p:nvSpPr>
        <p:spPr>
          <a:xfrm>
            <a:off x="4763" y="139700"/>
            <a:ext cx="6808788" cy="1155700"/>
          </a:xfrm>
        </p:spPr>
        <p:txBody>
          <a:bodyPr/>
          <a:lstStyle>
            <a:lvl1pPr marL="0" indent="0">
              <a:buNone/>
              <a:defRPr sz="2800" b="1" baseline="0"/>
            </a:lvl1pPr>
          </a:lstStyle>
          <a:p>
            <a:pPr lvl="0"/>
            <a:r>
              <a:rPr lang="en-US" smtClean="0"/>
              <a:t>Click to edit Master text styles</a:t>
            </a:r>
          </a:p>
          <a:p>
            <a:pPr lvl="1"/>
            <a:r>
              <a:rPr lang="en-US" smtClean="0"/>
              <a:t>Second level</a:t>
            </a:r>
          </a:p>
        </p:txBody>
      </p:sp>
      <p:sp>
        <p:nvSpPr>
          <p:cNvPr id="19" name="Slide Number Placeholder 5"/>
          <p:cNvSpPr>
            <a:spLocks noGrp="1"/>
          </p:cNvSpPr>
          <p:nvPr>
            <p:ph type="sldNum" sz="quarter" idx="12"/>
          </p:nvPr>
        </p:nvSpPr>
        <p:spPr/>
        <p:txBody>
          <a:bodyPr/>
          <a:lstStyle>
            <a:lvl1pPr defTabSz="914400">
              <a:defRPr/>
            </a:lvl1pPr>
          </a:lstStyle>
          <a:p>
            <a:pPr>
              <a:defRPr/>
            </a:pPr>
            <a:fld id="{2E0B38FB-1D45-4E89-A9A0-800502F142BC}" type="slidenum">
              <a:rPr lang="en-US" altLang="en-US"/>
              <a:pPr>
                <a:defRPr/>
              </a:pPr>
              <a:t>‹#›</a:t>
            </a:fld>
            <a:endParaRPr lang="en-US" altLang="en-US"/>
          </a:p>
        </p:txBody>
      </p:sp>
    </p:spTree>
    <p:extLst>
      <p:ext uri="{BB962C8B-B14F-4D97-AF65-F5344CB8AC3E}">
        <p14:creationId xmlns:p14="http://schemas.microsoft.com/office/powerpoint/2010/main" val="4213070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defTabSz="914400">
              <a:defRPr/>
            </a:lvl1pPr>
          </a:lstStyle>
          <a:p>
            <a:pPr>
              <a:defRPr/>
            </a:pPr>
            <a:fld id="{5C73D0F0-C3BE-4DFA-8D9F-63582715A42A}" type="slidenum">
              <a:rPr lang="en-US" altLang="en-US"/>
              <a:pPr>
                <a:defRPr/>
              </a:pPr>
              <a:t>‹#›</a:t>
            </a:fld>
            <a:endParaRPr lang="en-US" altLang="en-US"/>
          </a:p>
        </p:txBody>
      </p:sp>
    </p:spTree>
    <p:extLst>
      <p:ext uri="{BB962C8B-B14F-4D97-AF65-F5344CB8AC3E}">
        <p14:creationId xmlns:p14="http://schemas.microsoft.com/office/powerpoint/2010/main" val="102392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defTabSz="914400">
              <a:defRPr/>
            </a:lvl1pPr>
          </a:lstStyle>
          <a:p>
            <a:pPr>
              <a:defRPr/>
            </a:pPr>
            <a:fld id="{641D3981-C452-4609-B90B-6A814230C087}" type="slidenum">
              <a:rPr lang="en-US" altLang="en-US"/>
              <a:pPr>
                <a:defRPr/>
              </a:pPr>
              <a:t>‹#›</a:t>
            </a:fld>
            <a:endParaRPr lang="en-US" altLang="en-US"/>
          </a:p>
        </p:txBody>
      </p:sp>
    </p:spTree>
    <p:extLst>
      <p:ext uri="{BB962C8B-B14F-4D97-AF65-F5344CB8AC3E}">
        <p14:creationId xmlns:p14="http://schemas.microsoft.com/office/powerpoint/2010/main" val="3375904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1"/>
            <a:ext cx="4038600" cy="443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1"/>
            <a:ext cx="4038600" cy="443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defTabSz="914400">
              <a:defRPr/>
            </a:lvl1pPr>
          </a:lstStyle>
          <a:p>
            <a:pPr>
              <a:defRPr/>
            </a:pPr>
            <a:fld id="{68F02566-C370-4896-8644-E0C4E23C7785}" type="slidenum">
              <a:rPr lang="en-US" altLang="en-US"/>
              <a:pPr>
                <a:defRPr/>
              </a:pPr>
              <a:t>‹#›</a:t>
            </a:fld>
            <a:endParaRPr lang="en-US" altLang="en-US"/>
          </a:p>
        </p:txBody>
      </p:sp>
    </p:spTree>
    <p:extLst>
      <p:ext uri="{BB962C8B-B14F-4D97-AF65-F5344CB8AC3E}">
        <p14:creationId xmlns:p14="http://schemas.microsoft.com/office/powerpoint/2010/main" val="3113805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748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14575"/>
            <a:ext cx="4040188" cy="3819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748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14575"/>
            <a:ext cx="4041775" cy="3819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defTabSz="914400">
              <a:defRPr/>
            </a:lvl1pPr>
          </a:lstStyle>
          <a:p>
            <a:pPr>
              <a:defRPr/>
            </a:pPr>
            <a:fld id="{10DC5687-11FC-4E06-8F0A-33E65C8DD6DE}" type="slidenum">
              <a:rPr lang="en-US" altLang="en-US"/>
              <a:pPr>
                <a:defRPr/>
              </a:pPr>
              <a:t>‹#›</a:t>
            </a:fld>
            <a:endParaRPr lang="en-US" altLang="en-US"/>
          </a:p>
        </p:txBody>
      </p:sp>
    </p:spTree>
    <p:extLst>
      <p:ext uri="{BB962C8B-B14F-4D97-AF65-F5344CB8AC3E}">
        <p14:creationId xmlns:p14="http://schemas.microsoft.com/office/powerpoint/2010/main" val="2604704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defTabSz="914400">
              <a:defRPr/>
            </a:lvl1pPr>
          </a:lstStyle>
          <a:p>
            <a:pPr>
              <a:defRPr/>
            </a:pPr>
            <a:fld id="{56466678-407A-4E6A-94F0-12FAB0A0A0EF}" type="slidenum">
              <a:rPr lang="en-US" altLang="en-US"/>
              <a:pPr>
                <a:defRPr/>
              </a:pPr>
              <a:t>‹#›</a:t>
            </a:fld>
            <a:endParaRPr lang="en-US" altLang="en-US"/>
          </a:p>
        </p:txBody>
      </p:sp>
    </p:spTree>
    <p:extLst>
      <p:ext uri="{BB962C8B-B14F-4D97-AF65-F5344CB8AC3E}">
        <p14:creationId xmlns:p14="http://schemas.microsoft.com/office/powerpoint/2010/main" val="255898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defTabSz="914400">
              <a:defRPr/>
            </a:lvl1pPr>
          </a:lstStyle>
          <a:p>
            <a:pPr>
              <a:defRPr/>
            </a:pPr>
            <a:fld id="{5C73D0F0-C3BE-4DFA-8D9F-63582715A42A}" type="slidenum">
              <a:rPr lang="en-US" altLang="en-US"/>
              <a:pPr>
                <a:defRPr/>
              </a:pPr>
              <a:t>‹#›</a:t>
            </a:fld>
            <a:endParaRPr lang="en-US" altLang="en-US"/>
          </a:p>
        </p:txBody>
      </p:sp>
    </p:spTree>
    <p:extLst>
      <p:ext uri="{BB962C8B-B14F-4D97-AF65-F5344CB8AC3E}">
        <p14:creationId xmlns:p14="http://schemas.microsoft.com/office/powerpoint/2010/main" val="436585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defTabSz="914400">
              <a:defRPr/>
            </a:lvl1pPr>
          </a:lstStyle>
          <a:p>
            <a:pPr>
              <a:defRPr/>
            </a:pPr>
            <a:fld id="{FB7A6BEA-C497-420F-86DB-B01DAB5AA43A}" type="slidenum">
              <a:rPr lang="en-US" altLang="en-US"/>
              <a:pPr>
                <a:defRPr/>
              </a:pPr>
              <a:t>‹#›</a:t>
            </a:fld>
            <a:endParaRPr lang="en-US" altLang="en-US"/>
          </a:p>
        </p:txBody>
      </p:sp>
    </p:spTree>
    <p:extLst>
      <p:ext uri="{BB962C8B-B14F-4D97-AF65-F5344CB8AC3E}">
        <p14:creationId xmlns:p14="http://schemas.microsoft.com/office/powerpoint/2010/main" val="419058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defTabSz="914400">
              <a:defRPr/>
            </a:lvl1pPr>
          </a:lstStyle>
          <a:p>
            <a:pPr>
              <a:defRPr/>
            </a:pPr>
            <a:fld id="{641D3981-C452-4609-B90B-6A814230C087}" type="slidenum">
              <a:rPr lang="en-US" altLang="en-US"/>
              <a:pPr>
                <a:defRPr/>
              </a:pPr>
              <a:t>‹#›</a:t>
            </a:fld>
            <a:endParaRPr lang="en-US" altLang="en-US"/>
          </a:p>
        </p:txBody>
      </p:sp>
    </p:spTree>
    <p:extLst>
      <p:ext uri="{BB962C8B-B14F-4D97-AF65-F5344CB8AC3E}">
        <p14:creationId xmlns:p14="http://schemas.microsoft.com/office/powerpoint/2010/main" val="25405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1"/>
            <a:ext cx="4038600" cy="443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1"/>
            <a:ext cx="4038600" cy="443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defTabSz="914400">
              <a:defRPr/>
            </a:lvl1pPr>
          </a:lstStyle>
          <a:p>
            <a:pPr>
              <a:defRPr/>
            </a:pPr>
            <a:fld id="{68F02566-C370-4896-8644-E0C4E23C7785}" type="slidenum">
              <a:rPr lang="en-US" altLang="en-US"/>
              <a:pPr>
                <a:defRPr/>
              </a:pPr>
              <a:t>‹#›</a:t>
            </a:fld>
            <a:endParaRPr lang="en-US" altLang="en-US"/>
          </a:p>
        </p:txBody>
      </p:sp>
    </p:spTree>
    <p:extLst>
      <p:ext uri="{BB962C8B-B14F-4D97-AF65-F5344CB8AC3E}">
        <p14:creationId xmlns:p14="http://schemas.microsoft.com/office/powerpoint/2010/main" val="292363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748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14575"/>
            <a:ext cx="4040188" cy="3819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748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14575"/>
            <a:ext cx="4041775" cy="3819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defTabSz="914400">
              <a:defRPr/>
            </a:lvl1pPr>
          </a:lstStyle>
          <a:p>
            <a:pPr>
              <a:defRPr/>
            </a:pPr>
            <a:fld id="{10DC5687-11FC-4E06-8F0A-33E65C8DD6DE}" type="slidenum">
              <a:rPr lang="en-US" altLang="en-US"/>
              <a:pPr>
                <a:defRPr/>
              </a:pPr>
              <a:t>‹#›</a:t>
            </a:fld>
            <a:endParaRPr lang="en-US" altLang="en-US"/>
          </a:p>
        </p:txBody>
      </p:sp>
    </p:spTree>
    <p:extLst>
      <p:ext uri="{BB962C8B-B14F-4D97-AF65-F5344CB8AC3E}">
        <p14:creationId xmlns:p14="http://schemas.microsoft.com/office/powerpoint/2010/main" val="227540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defTabSz="914400">
              <a:defRPr/>
            </a:lvl1pPr>
          </a:lstStyle>
          <a:p>
            <a:pPr>
              <a:defRPr/>
            </a:pPr>
            <a:fld id="{56466678-407A-4E6A-94F0-12FAB0A0A0EF}" type="slidenum">
              <a:rPr lang="en-US" altLang="en-US"/>
              <a:pPr>
                <a:defRPr/>
              </a:pPr>
              <a:t>‹#›</a:t>
            </a:fld>
            <a:endParaRPr lang="en-US" altLang="en-US"/>
          </a:p>
        </p:txBody>
      </p:sp>
    </p:spTree>
    <p:extLst>
      <p:ext uri="{BB962C8B-B14F-4D97-AF65-F5344CB8AC3E}">
        <p14:creationId xmlns:p14="http://schemas.microsoft.com/office/powerpoint/2010/main" val="300498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defTabSz="914400">
              <a:defRPr/>
            </a:lvl1pPr>
          </a:lstStyle>
          <a:p>
            <a:pPr>
              <a:defRPr/>
            </a:pPr>
            <a:fld id="{FB7A6BEA-C497-420F-86DB-B01DAB5AA43A}" type="slidenum">
              <a:rPr lang="en-US" altLang="en-US"/>
              <a:pPr>
                <a:defRPr/>
              </a:pPr>
              <a:t>‹#›</a:t>
            </a:fld>
            <a:endParaRPr lang="en-US" altLang="en-US"/>
          </a:p>
        </p:txBody>
      </p:sp>
    </p:spTree>
    <p:extLst>
      <p:ext uri="{BB962C8B-B14F-4D97-AF65-F5344CB8AC3E}">
        <p14:creationId xmlns:p14="http://schemas.microsoft.com/office/powerpoint/2010/main" val="268308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DHMS Title Slide">
    <p:spTree>
      <p:nvGrpSpPr>
        <p:cNvPr id="1" name=""/>
        <p:cNvGrpSpPr/>
        <p:nvPr/>
      </p:nvGrpSpPr>
      <p:grpSpPr>
        <a:xfrm>
          <a:off x="0" y="0"/>
          <a:ext cx="0" cy="0"/>
          <a:chOff x="0" y="0"/>
          <a:chExt cx="0" cy="0"/>
        </a:xfrm>
      </p:grpSpPr>
      <p:sp>
        <p:nvSpPr>
          <p:cNvPr id="4" name="Line 6"/>
          <p:cNvSpPr>
            <a:spLocks noChangeShapeType="1"/>
          </p:cNvSpPr>
          <p:nvPr userDrawn="1"/>
        </p:nvSpPr>
        <p:spPr bwMode="auto">
          <a:xfrm>
            <a:off x="206375" y="6561139"/>
            <a:ext cx="8686800" cy="0"/>
          </a:xfrm>
          <a:prstGeom prst="line">
            <a:avLst/>
          </a:prstGeom>
          <a:noFill/>
          <a:ln w="38100">
            <a:solidFill>
              <a:srgbClr val="00387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6"/>
          <p:cNvSpPr>
            <a:spLocks noChangeShapeType="1"/>
          </p:cNvSpPr>
          <p:nvPr userDrawn="1"/>
        </p:nvSpPr>
        <p:spPr bwMode="auto">
          <a:xfrm>
            <a:off x="209551" y="960439"/>
            <a:ext cx="8677275" cy="0"/>
          </a:xfrm>
          <a:prstGeom prst="line">
            <a:avLst/>
          </a:prstGeom>
          <a:noFill/>
          <a:ln w="38100">
            <a:solidFill>
              <a:srgbClr val="00387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19"/>
          <p:cNvSpPr>
            <a:spLocks noChangeArrowheads="1"/>
          </p:cNvSpPr>
          <p:nvPr userDrawn="1"/>
        </p:nvSpPr>
        <p:spPr bwMode="auto">
          <a:xfrm>
            <a:off x="2590800" y="1371600"/>
            <a:ext cx="63023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defRPr/>
            </a:pPr>
            <a:r>
              <a:rPr lang="en-US" sz="3200" b="1" dirty="0" smtClean="0">
                <a:solidFill>
                  <a:srgbClr val="003876"/>
                </a:solidFill>
                <a:latin typeface="Calibri" panose="020F0502020204030204" pitchFamily="34" charset="0"/>
                <a:cs typeface="Arial" panose="020B0604020202020204" pitchFamily="34" charset="0"/>
              </a:rPr>
              <a:t>Defense Healthcare Management Systems Modernization</a:t>
            </a:r>
          </a:p>
          <a:p>
            <a:pPr algn="ctr" eaLnBrk="1" hangingPunct="1">
              <a:lnSpc>
                <a:spcPct val="90000"/>
              </a:lnSpc>
              <a:defRPr/>
            </a:pPr>
            <a:r>
              <a:rPr lang="en-US" sz="3200" b="1" dirty="0" smtClean="0">
                <a:solidFill>
                  <a:srgbClr val="003876"/>
                </a:solidFill>
                <a:latin typeface="Calibri" panose="020F0502020204030204" pitchFamily="34" charset="0"/>
                <a:cs typeface="Arial" panose="020B0604020202020204" pitchFamily="34" charset="0"/>
              </a:rPr>
              <a:t>Data Summit</a:t>
            </a:r>
          </a:p>
          <a:p>
            <a:pPr algn="ctr" eaLnBrk="1" hangingPunct="1">
              <a:lnSpc>
                <a:spcPct val="90000"/>
              </a:lnSpc>
              <a:defRPr/>
            </a:pPr>
            <a:r>
              <a:rPr lang="en-US" sz="2400" b="1" dirty="0" smtClean="0">
                <a:solidFill>
                  <a:srgbClr val="003876"/>
                </a:solidFill>
                <a:latin typeface="Calibri" panose="020F0502020204030204" pitchFamily="34" charset="0"/>
                <a:cs typeface="Arial" panose="020B0604020202020204" pitchFamily="34" charset="0"/>
              </a:rPr>
              <a:t>15 June 2017</a:t>
            </a:r>
          </a:p>
        </p:txBody>
      </p:sp>
      <p:pic>
        <p:nvPicPr>
          <p:cNvPr id="7" name="Picture 20" descr="United_States_Department_of_Defense_Seal.sv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3925" y="1462088"/>
            <a:ext cx="2344738"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352800" y="5117432"/>
            <a:ext cx="4937760" cy="902368"/>
          </a:xfrm>
        </p:spPr>
        <p:txBody>
          <a:bodyPr/>
          <a:lstStyle>
            <a:lvl1pPr marL="0" indent="0" algn="ctr">
              <a:spcBef>
                <a:spcPts val="0"/>
              </a:spcBef>
              <a:buNone/>
              <a:defRPr lang="en-US" altLang="en-US" sz="2000" kern="1200" baseline="0" dirty="0">
                <a:solidFill>
                  <a:schemeClr val="tx1"/>
                </a:solidFill>
                <a:latin typeface="+mn-lt"/>
                <a:ea typeface="MS PGothic" pitchFamily="34" charset="-128"/>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ext Placeholder 10"/>
          <p:cNvSpPr>
            <a:spLocks noGrp="1"/>
          </p:cNvSpPr>
          <p:nvPr>
            <p:ph type="body" sz="quarter" idx="10"/>
          </p:nvPr>
        </p:nvSpPr>
        <p:spPr>
          <a:xfrm>
            <a:off x="3352800" y="4254254"/>
            <a:ext cx="4937760" cy="438151"/>
          </a:xfrm>
        </p:spPr>
        <p:txBody>
          <a:bodyPr/>
          <a:lstStyle>
            <a:lvl1pPr marL="0" indent="0" algn="ctr">
              <a:spcBef>
                <a:spcPts val="0"/>
              </a:spcBef>
              <a:buFontTx/>
              <a:buNone/>
              <a:defRPr sz="2000" baseline="0">
                <a:solidFill>
                  <a:schemeClr val="tx1"/>
                </a:solidFill>
              </a:defRPr>
            </a:lvl1pPr>
            <a:lvl2pPr algn="ctr">
              <a:buFontTx/>
              <a:buNone/>
              <a:defRPr/>
            </a:lvl2pPr>
            <a:lvl3pPr algn="ctr">
              <a:buFontTx/>
              <a:buNone/>
              <a:defRPr/>
            </a:lvl3pPr>
            <a:lvl4pPr algn="ctr">
              <a:buFontTx/>
              <a:buNone/>
              <a:defRPr/>
            </a:lvl4pPr>
            <a:lvl5pPr algn="ctr">
              <a:buFontTx/>
              <a:buNone/>
              <a:defRPr/>
            </a:lvl5pPr>
          </a:lstStyle>
          <a:p>
            <a:pPr lvl="0"/>
            <a:r>
              <a:rPr lang="en-US" dirty="0" smtClean="0"/>
              <a:t>Click to edit Master text styles</a:t>
            </a:r>
          </a:p>
        </p:txBody>
      </p:sp>
      <p:sp>
        <p:nvSpPr>
          <p:cNvPr id="10" name="Slide Number Placeholder 2"/>
          <p:cNvSpPr>
            <a:spLocks noGrp="1"/>
          </p:cNvSpPr>
          <p:nvPr>
            <p:ph type="sldNum" sz="quarter" idx="11"/>
          </p:nvPr>
        </p:nvSpPr>
        <p:spPr/>
        <p:txBody>
          <a:bodyPr/>
          <a:lstStyle>
            <a:lvl1pPr>
              <a:defRPr smtClean="0"/>
            </a:lvl1pPr>
          </a:lstStyle>
          <a:p>
            <a:pPr>
              <a:defRPr/>
            </a:pPr>
            <a:fld id="{415BDB52-294C-47C0-83E8-71562FD4727D}" type="slidenum">
              <a:rPr lang="en-US" altLang="en-US"/>
              <a:pPr>
                <a:defRPr/>
              </a:pPr>
              <a:t>‹#›</a:t>
            </a:fld>
            <a:endParaRPr lang="en-US" altLang="en-US"/>
          </a:p>
        </p:txBody>
      </p:sp>
      <p:sp>
        <p:nvSpPr>
          <p:cNvPr id="12" name="Rectangle 4"/>
          <p:cNvSpPr>
            <a:spLocks noChangeArrowheads="1"/>
          </p:cNvSpPr>
          <p:nvPr userDrawn="1"/>
        </p:nvSpPr>
        <p:spPr bwMode="auto">
          <a:xfrm>
            <a:off x="0" y="6629400"/>
            <a:ext cx="722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buClr>
                <a:schemeClr val="tx2"/>
              </a:buClr>
              <a:buFont typeface="Arial" panose="020B0604020202020204" pitchFamily="34" charset="0"/>
              <a:buChar char="•"/>
              <a:defRPr sz="2600" b="1">
                <a:solidFill>
                  <a:srgbClr val="003876"/>
                </a:solidFill>
                <a:latin typeface="Calibri" panose="020F0502020204030204" pitchFamily="34" charset="0"/>
                <a:ea typeface="MS PGothic" panose="020B0600070205080204" pitchFamily="34" charset="-128"/>
              </a:defRPr>
            </a:lvl1pPr>
            <a:lvl2pPr marL="742950" indent="-285750" eaLnBrk="0" hangingPunct="0">
              <a:lnSpc>
                <a:spcPct val="95000"/>
              </a:lnSpc>
              <a:spcBef>
                <a:spcPts val="600"/>
              </a:spcBef>
              <a:buClr>
                <a:srgbClr val="003876"/>
              </a:buClr>
              <a:buSzPct val="100000"/>
              <a:buFont typeface="Arial" panose="020B0604020202020204" pitchFamily="34" charset="0"/>
              <a:buChar char="–"/>
              <a:defRPr sz="2400">
                <a:solidFill>
                  <a:srgbClr val="1E1C11"/>
                </a:solidFill>
                <a:latin typeface="Calibri" panose="020F0502020204030204" pitchFamily="34" charset="0"/>
                <a:ea typeface="MS PGothic" panose="020B0600070205080204" pitchFamily="34" charset="-128"/>
              </a:defRPr>
            </a:lvl2pPr>
            <a:lvl3pPr marL="1143000" indent="-228600" eaLnBrk="0" hangingPunct="0">
              <a:lnSpc>
                <a:spcPct val="95000"/>
              </a:lnSpc>
              <a:spcBef>
                <a:spcPts val="600"/>
              </a:spcBef>
              <a:buClr>
                <a:srgbClr val="003876"/>
              </a:buClr>
              <a:buSzPct val="100000"/>
              <a:buFont typeface="Arial" panose="020B0604020202020204" pitchFamily="34" charset="0"/>
              <a:buChar char="•"/>
              <a:defRPr sz="2200">
                <a:solidFill>
                  <a:srgbClr val="1E1C11"/>
                </a:solidFill>
                <a:latin typeface="Calibri" panose="020F0502020204030204" pitchFamily="34" charset="0"/>
                <a:ea typeface="MS PGothic" panose="020B0600070205080204" pitchFamily="34" charset="-128"/>
              </a:defRPr>
            </a:lvl3pPr>
            <a:lvl4pPr marL="1600200" indent="-228600" eaLnBrk="0" hangingPunct="0">
              <a:lnSpc>
                <a:spcPct val="95000"/>
              </a:lnSpc>
              <a:spcBef>
                <a:spcPts val="600"/>
              </a:spcBef>
              <a:buClr>
                <a:srgbClr val="003876"/>
              </a:buClr>
              <a:buSzPct val="100000"/>
              <a:buFont typeface="Arial" panose="020B0604020202020204" pitchFamily="34" charset="0"/>
              <a:buChar char="–"/>
              <a:defRPr sz="2000">
                <a:solidFill>
                  <a:srgbClr val="1E1C11"/>
                </a:solidFill>
                <a:latin typeface="Calibri" panose="020F0502020204030204" pitchFamily="34" charset="0"/>
                <a:ea typeface="MS PGothic" panose="020B0600070205080204" pitchFamily="34" charset="-128"/>
              </a:defRPr>
            </a:lvl4pPr>
            <a:lvl5pPr marL="2057400" indent="-228600" eaLnBrk="0" hangingPunct="0">
              <a:lnSpc>
                <a:spcPct val="95000"/>
              </a:lnSpc>
              <a:spcBef>
                <a:spcPts val="600"/>
              </a:spcBef>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900" b="0" dirty="0">
                <a:solidFill>
                  <a:srgbClr val="7F7F7F"/>
                </a:solidFill>
                <a:cs typeface="Times New Roman" panose="02020603050405020304" pitchFamily="18" charset="0"/>
              </a:rPr>
              <a:t>Distribution D: Distribution authorized to the DoD and U.S. DoD contractors only. Other requests for this document shall be referred to DHMSM PMO.</a:t>
            </a:r>
          </a:p>
        </p:txBody>
      </p:sp>
    </p:spTree>
    <p:extLst>
      <p:ext uri="{BB962C8B-B14F-4D97-AF65-F5344CB8AC3E}">
        <p14:creationId xmlns:p14="http://schemas.microsoft.com/office/powerpoint/2010/main" val="158485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7367" y="9525"/>
            <a:ext cx="7488620" cy="914400"/>
          </a:xfrm>
          <a:prstGeom prst="rect">
            <a:avLst/>
          </a:prstGeom>
        </p:spPr>
        <p:txBody>
          <a:bodyPr>
            <a:noAutofit/>
          </a:bodyPr>
          <a:lstStyle>
            <a:lvl1pPr algn="l">
              <a:defRPr lang="en-US" sz="2800" b="1" kern="1200" dirty="0">
                <a:solidFill>
                  <a:srgbClr val="003876"/>
                </a:solidFill>
                <a:latin typeface="+mj-lt"/>
                <a:ea typeface="MS PGothic" pitchFamily="34" charset="-128"/>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88729" y="1222375"/>
            <a:ext cx="8403025" cy="5146894"/>
          </a:xfrm>
        </p:spPr>
        <p:txBody>
          <a:bodyPr/>
          <a:lstStyle>
            <a:lvl1pPr marL="284163" indent="-284163">
              <a:spcBef>
                <a:spcPts val="600"/>
              </a:spcBef>
              <a:defRPr sz="2600" b="1">
                <a:solidFill>
                  <a:srgbClr val="003876"/>
                </a:solidFill>
              </a:defRPr>
            </a:lvl1pPr>
            <a:lvl2pPr>
              <a:spcBef>
                <a:spcPts val="400"/>
              </a:spcBef>
              <a:buClr>
                <a:schemeClr val="bg2">
                  <a:lumMod val="10000"/>
                </a:schemeClr>
              </a:buClr>
              <a:defRPr sz="2400" b="0">
                <a:solidFill>
                  <a:schemeClr val="bg2">
                    <a:lumMod val="10000"/>
                  </a:schemeClr>
                </a:solidFill>
              </a:defRPr>
            </a:lvl2pPr>
            <a:lvl3pPr>
              <a:spcBef>
                <a:spcPts val="400"/>
              </a:spcBef>
              <a:buClr>
                <a:schemeClr val="bg2">
                  <a:lumMod val="10000"/>
                </a:schemeClr>
              </a:buClr>
              <a:defRPr sz="2200" b="0">
                <a:solidFill>
                  <a:schemeClr val="bg2">
                    <a:lumMod val="10000"/>
                  </a:schemeClr>
                </a:solidFill>
              </a:defRPr>
            </a:lvl3pPr>
            <a:lvl4pPr>
              <a:spcBef>
                <a:spcPts val="400"/>
              </a:spcBef>
              <a:buClr>
                <a:schemeClr val="bg2">
                  <a:lumMod val="10000"/>
                </a:schemeClr>
              </a:buClr>
              <a:defRPr sz="2000" b="0">
                <a:solidFill>
                  <a:schemeClr val="bg2">
                    <a:lumMod val="10000"/>
                  </a:schemeClr>
                </a:solidFill>
              </a:defRPr>
            </a:lvl4pPr>
            <a:lvl5pPr>
              <a:spcBef>
                <a:spcPts val="400"/>
              </a:spcBef>
              <a:buClr>
                <a:schemeClr val="bg2">
                  <a:lumMod val="10000"/>
                </a:schemeClr>
              </a:buClr>
              <a:defRPr sz="1800" b="0">
                <a:solidFill>
                  <a:schemeClr val="bg2">
                    <a:lumMod val="1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4"/>
          <p:cNvSpPr>
            <a:spLocks noChangeArrowheads="1"/>
          </p:cNvSpPr>
          <p:nvPr/>
        </p:nvSpPr>
        <p:spPr bwMode="auto">
          <a:xfrm>
            <a:off x="0" y="6629400"/>
            <a:ext cx="722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buClr>
                <a:schemeClr val="tx2"/>
              </a:buClr>
              <a:buFont typeface="Arial" panose="020B0604020202020204" pitchFamily="34" charset="0"/>
              <a:buChar char="•"/>
              <a:defRPr sz="2600" b="1">
                <a:solidFill>
                  <a:srgbClr val="003876"/>
                </a:solidFill>
                <a:latin typeface="Calibri" panose="020F0502020204030204" pitchFamily="34" charset="0"/>
                <a:ea typeface="MS PGothic" panose="020B0600070205080204" pitchFamily="34" charset="-128"/>
              </a:defRPr>
            </a:lvl1pPr>
            <a:lvl2pPr marL="742950" indent="-285750" eaLnBrk="0" hangingPunct="0">
              <a:lnSpc>
                <a:spcPct val="95000"/>
              </a:lnSpc>
              <a:spcBef>
                <a:spcPts val="600"/>
              </a:spcBef>
              <a:buClr>
                <a:srgbClr val="003876"/>
              </a:buClr>
              <a:buSzPct val="100000"/>
              <a:buFont typeface="Arial" panose="020B0604020202020204" pitchFamily="34" charset="0"/>
              <a:buChar char="–"/>
              <a:defRPr sz="2400">
                <a:solidFill>
                  <a:srgbClr val="1E1C11"/>
                </a:solidFill>
                <a:latin typeface="Calibri" panose="020F0502020204030204" pitchFamily="34" charset="0"/>
                <a:ea typeface="MS PGothic" panose="020B0600070205080204" pitchFamily="34" charset="-128"/>
              </a:defRPr>
            </a:lvl2pPr>
            <a:lvl3pPr marL="1143000" indent="-228600" eaLnBrk="0" hangingPunct="0">
              <a:lnSpc>
                <a:spcPct val="95000"/>
              </a:lnSpc>
              <a:spcBef>
                <a:spcPts val="600"/>
              </a:spcBef>
              <a:buClr>
                <a:srgbClr val="003876"/>
              </a:buClr>
              <a:buSzPct val="100000"/>
              <a:buFont typeface="Arial" panose="020B0604020202020204" pitchFamily="34" charset="0"/>
              <a:buChar char="•"/>
              <a:defRPr sz="2200">
                <a:solidFill>
                  <a:srgbClr val="1E1C11"/>
                </a:solidFill>
                <a:latin typeface="Calibri" panose="020F0502020204030204" pitchFamily="34" charset="0"/>
                <a:ea typeface="MS PGothic" panose="020B0600070205080204" pitchFamily="34" charset="-128"/>
              </a:defRPr>
            </a:lvl3pPr>
            <a:lvl4pPr marL="1600200" indent="-228600" eaLnBrk="0" hangingPunct="0">
              <a:lnSpc>
                <a:spcPct val="95000"/>
              </a:lnSpc>
              <a:spcBef>
                <a:spcPts val="600"/>
              </a:spcBef>
              <a:buClr>
                <a:srgbClr val="003876"/>
              </a:buClr>
              <a:buSzPct val="100000"/>
              <a:buFont typeface="Arial" panose="020B0604020202020204" pitchFamily="34" charset="0"/>
              <a:buChar char="–"/>
              <a:defRPr sz="2000">
                <a:solidFill>
                  <a:srgbClr val="1E1C11"/>
                </a:solidFill>
                <a:latin typeface="Calibri" panose="020F0502020204030204" pitchFamily="34" charset="0"/>
                <a:ea typeface="MS PGothic" panose="020B0600070205080204" pitchFamily="34" charset="-128"/>
              </a:defRPr>
            </a:lvl4pPr>
            <a:lvl5pPr marL="2057400" indent="-228600" eaLnBrk="0" hangingPunct="0">
              <a:lnSpc>
                <a:spcPct val="95000"/>
              </a:lnSpc>
              <a:spcBef>
                <a:spcPts val="600"/>
              </a:spcBef>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900" b="0" dirty="0">
                <a:solidFill>
                  <a:srgbClr val="7F7F7F"/>
                </a:solidFill>
                <a:cs typeface="Times New Roman" panose="02020603050405020304" pitchFamily="18" charset="0"/>
              </a:rPr>
              <a:t>Distribution D: Distribution authorized to the DoD and U.S. DoD contractors only. Other requests for this document shall be referred to DHMSM PMO.</a:t>
            </a:r>
          </a:p>
        </p:txBody>
      </p:sp>
      <p:sp>
        <p:nvSpPr>
          <p:cNvPr id="8" name="Slide Number Placeholder 2"/>
          <p:cNvSpPr>
            <a:spLocks noGrp="1"/>
          </p:cNvSpPr>
          <p:nvPr>
            <p:ph type="sldNum" sz="quarter" idx="4"/>
          </p:nvPr>
        </p:nvSpPr>
        <p:spPr>
          <a:xfrm>
            <a:off x="8355013" y="6545263"/>
            <a:ext cx="762000" cy="28257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7F7F7F"/>
                </a:solidFill>
                <a:ea typeface="MS PGothic" panose="020B0600070205080204" pitchFamily="34" charset="-128"/>
                <a:cs typeface="Times New Roman" panose="02020603050405020304" pitchFamily="18" charset="0"/>
              </a:defRPr>
            </a:lvl1pPr>
          </a:lstStyle>
          <a:p>
            <a:fld id="{9A09E153-364A-3542-8215-9E3394316958}" type="slidenum">
              <a:rPr lang="en-US" smtClean="0"/>
              <a:pPr/>
              <a:t>‹#›</a:t>
            </a:fld>
            <a:endParaRPr lang="en-US"/>
          </a:p>
        </p:txBody>
      </p:sp>
    </p:spTree>
    <p:extLst>
      <p:ext uri="{BB962C8B-B14F-4D97-AF65-F5344CB8AC3E}">
        <p14:creationId xmlns:p14="http://schemas.microsoft.com/office/powerpoint/2010/main" val="11044894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4"/>
          <p:cNvSpPr txBox="1">
            <a:spLocks/>
          </p:cNvSpPr>
          <p:nvPr userDrawn="1"/>
        </p:nvSpPr>
        <p:spPr>
          <a:xfrm>
            <a:off x="1836738" y="6394450"/>
            <a:ext cx="5470525" cy="365125"/>
          </a:xfrm>
          <a:prstGeom prst="rect">
            <a:avLst/>
          </a:prstGeom>
        </p:spPr>
        <p:txBody>
          <a:bodyPr anchor="ctr"/>
          <a:lstStyle>
            <a:defPPr>
              <a:defRPr lang="en-US"/>
            </a:defPPr>
            <a:lvl1pPr algn="ctr" defTabSz="457200"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914400" eaLnBrk="1" hangingPunct="1">
              <a:defRPr/>
            </a:pPr>
            <a:r>
              <a:rPr lang="en-US" sz="2000" b="1" i="1" dirty="0" smtClean="0">
                <a:solidFill>
                  <a:prstClr val="black"/>
                </a:solidFill>
                <a:effectLst>
                  <a:outerShdw blurRad="38100" dist="38100" dir="2700000" algn="tl">
                    <a:srgbClr val="000000">
                      <a:alpha val="43137"/>
                    </a:srgbClr>
                  </a:outerShdw>
                </a:effectLst>
              </a:rPr>
              <a:t>“Medically Ready Force…Ready Medical Force”</a:t>
            </a:r>
            <a:endParaRPr lang="en-US" dirty="0">
              <a:solidFill>
                <a:srgbClr val="990000">
                  <a:tint val="75000"/>
                </a:srgbClr>
              </a:solidFill>
            </a:endParaRPr>
          </a:p>
        </p:txBody>
      </p:sp>
      <p:pic>
        <p:nvPicPr>
          <p:cNvPr id="102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l="34142" t="21623" r="53929" b="63182"/>
          <a:stretch>
            <a:fillRect/>
          </a:stretch>
        </p:blipFill>
        <p:spPr bwMode="auto">
          <a:xfrm>
            <a:off x="6786563" y="404813"/>
            <a:ext cx="2108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8" name="Title Placeholder 1"/>
          <p:cNvSpPr>
            <a:spLocks noGrp="1"/>
          </p:cNvSpPr>
          <p:nvPr>
            <p:ph type="title"/>
          </p:nvPr>
        </p:nvSpPr>
        <p:spPr bwMode="auto">
          <a:xfrm>
            <a:off x="457200" y="331788"/>
            <a:ext cx="63293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Text Placeholder 2"/>
          <p:cNvSpPr>
            <a:spLocks noGrp="1"/>
          </p:cNvSpPr>
          <p:nvPr>
            <p:ph type="body" idx="1"/>
          </p:nvPr>
        </p:nvSpPr>
        <p:spPr bwMode="auto">
          <a:xfrm>
            <a:off x="457200" y="1574800"/>
            <a:ext cx="82296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115300" y="6356350"/>
            <a:ext cx="5715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BA8989"/>
                </a:solidFill>
                <a:ea typeface="MS PGothic" pitchFamily="34" charset="-128"/>
                <a:cs typeface="Arial" pitchFamily="34" charset="0"/>
              </a:defRPr>
            </a:lvl1pPr>
          </a:lstStyle>
          <a:p>
            <a:pPr>
              <a:defRPr/>
            </a:pPr>
            <a:fld id="{CF27CC6B-D481-4D50-BDC5-22AC641CCDC2}" type="slidenum">
              <a:rPr lang="en-US" altLang="en-US"/>
              <a:pPr>
                <a:defRPr/>
              </a:pPr>
              <a:t>‹#›</a:t>
            </a:fld>
            <a:endParaRPr lang="en-US" altLang="en-US"/>
          </a:p>
        </p:txBody>
      </p:sp>
      <p:sp>
        <p:nvSpPr>
          <p:cNvPr id="9" name="Rectangle 8"/>
          <p:cNvSpPr/>
          <p:nvPr userDrawn="1"/>
        </p:nvSpPr>
        <p:spPr>
          <a:xfrm>
            <a:off x="0" y="1379538"/>
            <a:ext cx="9144000" cy="122237"/>
          </a:xfrm>
          <a:prstGeom prst="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0" name="Rectangle 9"/>
          <p:cNvSpPr/>
          <p:nvPr userDrawn="1"/>
        </p:nvSpPr>
        <p:spPr>
          <a:xfrm>
            <a:off x="4763" y="6183313"/>
            <a:ext cx="9144000" cy="122237"/>
          </a:xfrm>
          <a:prstGeom prst="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93973" r:id="rId1"/>
    <p:sldLayoutId id="2147493974" r:id="rId2"/>
    <p:sldLayoutId id="2147493975" r:id="rId3"/>
    <p:sldLayoutId id="2147493976" r:id="rId4"/>
    <p:sldLayoutId id="2147493977" r:id="rId5"/>
    <p:sldLayoutId id="2147493978" r:id="rId6"/>
    <p:sldLayoutId id="2147493979" r:id="rId7"/>
    <p:sldLayoutId id="2147493984" r:id="rId8"/>
  </p:sldLayoutIdLst>
  <p:hf hdr="0" ftr="0" dt="0"/>
  <p:txStyles>
    <p:titleStyle>
      <a:lvl1pPr algn="l" rtl="0" eaLnBrk="0" fontAlgn="base" hangingPunct="0">
        <a:spcBef>
          <a:spcPct val="0"/>
        </a:spcBef>
        <a:spcAft>
          <a:spcPct val="0"/>
        </a:spcAft>
        <a:defRPr sz="3200" b="1" kern="1200">
          <a:solidFill>
            <a:srgbClr val="002060"/>
          </a:solidFill>
          <a:latin typeface="+mj-lt"/>
          <a:ea typeface="+mj-ea"/>
          <a:cs typeface="+mj-cs"/>
        </a:defRPr>
      </a:lvl1pPr>
      <a:lvl2pPr algn="l" rtl="0" eaLnBrk="0" fontAlgn="base" hangingPunct="0">
        <a:spcBef>
          <a:spcPct val="0"/>
        </a:spcBef>
        <a:spcAft>
          <a:spcPct val="0"/>
        </a:spcAft>
        <a:defRPr sz="3200" b="1">
          <a:solidFill>
            <a:srgbClr val="002060"/>
          </a:solidFill>
          <a:latin typeface="Calibri" pitchFamily="34" charset="0"/>
        </a:defRPr>
      </a:lvl2pPr>
      <a:lvl3pPr algn="l" rtl="0" eaLnBrk="0" fontAlgn="base" hangingPunct="0">
        <a:spcBef>
          <a:spcPct val="0"/>
        </a:spcBef>
        <a:spcAft>
          <a:spcPct val="0"/>
        </a:spcAft>
        <a:defRPr sz="3200" b="1">
          <a:solidFill>
            <a:srgbClr val="002060"/>
          </a:solidFill>
          <a:latin typeface="Calibri" pitchFamily="34" charset="0"/>
        </a:defRPr>
      </a:lvl3pPr>
      <a:lvl4pPr algn="l" rtl="0" eaLnBrk="0" fontAlgn="base" hangingPunct="0">
        <a:spcBef>
          <a:spcPct val="0"/>
        </a:spcBef>
        <a:spcAft>
          <a:spcPct val="0"/>
        </a:spcAft>
        <a:defRPr sz="3200" b="1">
          <a:solidFill>
            <a:srgbClr val="002060"/>
          </a:solidFill>
          <a:latin typeface="Calibri" pitchFamily="34" charset="0"/>
        </a:defRPr>
      </a:lvl4pPr>
      <a:lvl5pPr algn="l" rtl="0" eaLnBrk="0" fontAlgn="base" hangingPunct="0">
        <a:spcBef>
          <a:spcPct val="0"/>
        </a:spcBef>
        <a:spcAft>
          <a:spcPct val="0"/>
        </a:spcAft>
        <a:defRPr sz="3200" b="1">
          <a:solidFill>
            <a:srgbClr val="002060"/>
          </a:solidFill>
          <a:latin typeface="Calibri" pitchFamily="34" charset="0"/>
        </a:defRPr>
      </a:lvl5pPr>
      <a:lvl6pPr marL="457200" algn="l" rtl="0" fontAlgn="base">
        <a:spcBef>
          <a:spcPct val="0"/>
        </a:spcBef>
        <a:spcAft>
          <a:spcPct val="0"/>
        </a:spcAft>
        <a:defRPr sz="3200" b="1">
          <a:solidFill>
            <a:srgbClr val="002060"/>
          </a:solidFill>
          <a:latin typeface="Calibri" pitchFamily="34" charset="0"/>
        </a:defRPr>
      </a:lvl6pPr>
      <a:lvl7pPr marL="914400" algn="l" rtl="0" fontAlgn="base">
        <a:spcBef>
          <a:spcPct val="0"/>
        </a:spcBef>
        <a:spcAft>
          <a:spcPct val="0"/>
        </a:spcAft>
        <a:defRPr sz="3200" b="1">
          <a:solidFill>
            <a:srgbClr val="002060"/>
          </a:solidFill>
          <a:latin typeface="Calibri" pitchFamily="34" charset="0"/>
        </a:defRPr>
      </a:lvl7pPr>
      <a:lvl8pPr marL="1371600" algn="l" rtl="0" fontAlgn="base">
        <a:spcBef>
          <a:spcPct val="0"/>
        </a:spcBef>
        <a:spcAft>
          <a:spcPct val="0"/>
        </a:spcAft>
        <a:defRPr sz="3200" b="1">
          <a:solidFill>
            <a:srgbClr val="002060"/>
          </a:solidFill>
          <a:latin typeface="Calibri" pitchFamily="34" charset="0"/>
        </a:defRPr>
      </a:lvl8pPr>
      <a:lvl9pPr marL="1828800" algn="l" rtl="0" fontAlgn="base">
        <a:spcBef>
          <a:spcPct val="0"/>
        </a:spcBef>
        <a:spcAft>
          <a:spcPct val="0"/>
        </a:spcAft>
        <a:defRPr sz="3200" b="1">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6"/>
          <p:cNvSpPr>
            <a:spLocks noChangeShapeType="1"/>
          </p:cNvSpPr>
          <p:nvPr/>
        </p:nvSpPr>
        <p:spPr bwMode="auto">
          <a:xfrm>
            <a:off x="206375" y="6561138"/>
            <a:ext cx="8686800" cy="0"/>
          </a:xfrm>
          <a:prstGeom prst="line">
            <a:avLst/>
          </a:prstGeom>
          <a:noFill/>
          <a:ln w="38100">
            <a:solidFill>
              <a:srgbClr val="003876"/>
            </a:solidFill>
            <a:round/>
            <a:headEnd/>
            <a:tailEnd/>
          </a:ln>
          <a:extLst>
            <a:ext uri="{909E8E84-426E-40DD-AFC4-6F175D3DCCD1}">
              <a14:hiddenFill xmlns:a14="http://schemas.microsoft.com/office/drawing/2010/main">
                <a:noFill/>
              </a14:hiddenFill>
            </a:ext>
          </a:extLst>
        </p:spPr>
        <p:txBody>
          <a:bodyPr/>
          <a:lstStyle/>
          <a:p>
            <a:pPr eaLnBrk="1" hangingPunct="1"/>
            <a:endParaRPr lang="en-US" dirty="0">
              <a:solidFill>
                <a:prstClr val="black"/>
              </a:solidFill>
              <a:latin typeface="Calibri"/>
              <a:ea typeface="+mn-ea"/>
              <a:cs typeface="Arial" panose="020B0604020202020204" pitchFamily="34" charset="0"/>
            </a:endParaRPr>
          </a:p>
        </p:txBody>
      </p:sp>
      <p:sp>
        <p:nvSpPr>
          <p:cNvPr id="1027" name="Text Placeholder 2"/>
          <p:cNvSpPr>
            <a:spLocks noGrp="1"/>
          </p:cNvSpPr>
          <p:nvPr>
            <p:ph type="body" idx="1"/>
          </p:nvPr>
        </p:nvSpPr>
        <p:spPr bwMode="auto">
          <a:xfrm>
            <a:off x="473075" y="1222375"/>
            <a:ext cx="8370888"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2" name="Line 6"/>
          <p:cNvSpPr>
            <a:spLocks noChangeShapeType="1"/>
          </p:cNvSpPr>
          <p:nvPr/>
        </p:nvSpPr>
        <p:spPr bwMode="auto">
          <a:xfrm>
            <a:off x="1192213" y="954088"/>
            <a:ext cx="7681912" cy="0"/>
          </a:xfrm>
          <a:prstGeom prst="line">
            <a:avLst/>
          </a:prstGeom>
          <a:noFill/>
          <a:ln w="38100">
            <a:solidFill>
              <a:srgbClr val="003876"/>
            </a:solidFill>
            <a:round/>
            <a:headEnd/>
            <a:tailEnd/>
          </a:ln>
        </p:spPr>
        <p:txBody>
          <a:bodyPr/>
          <a:lstStyle/>
          <a:p>
            <a:pPr eaLnBrk="1" hangingPunct="1">
              <a:defRPr/>
            </a:pPr>
            <a:endParaRPr lang="en-US" dirty="0">
              <a:ln>
                <a:solidFill>
                  <a:srgbClr val="000000"/>
                </a:solidFill>
              </a:ln>
              <a:solidFill>
                <a:prstClr val="black"/>
              </a:solidFill>
              <a:latin typeface="Arial" charset="0"/>
              <a:cs typeface="Arial" charset="0"/>
            </a:endParaRPr>
          </a:p>
        </p:txBody>
      </p:sp>
      <p:sp>
        <p:nvSpPr>
          <p:cNvPr id="1030" name="Title Placeholder 15"/>
          <p:cNvSpPr>
            <a:spLocks noGrp="1"/>
          </p:cNvSpPr>
          <p:nvPr>
            <p:ph type="title"/>
          </p:nvPr>
        </p:nvSpPr>
        <p:spPr bwMode="auto">
          <a:xfrm>
            <a:off x="1387475" y="9525"/>
            <a:ext cx="74723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pic>
        <p:nvPicPr>
          <p:cNvPr id="1031" name="Picture 14" descr="United_States_Department_of_Defense_Seal.sv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3988" y="74613"/>
            <a:ext cx="10620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Code"/>
          <p:cNvSpPr txBox="1"/>
          <p:nvPr/>
        </p:nvSpPr>
        <p:spPr>
          <a:xfrm>
            <a:off x="914400" y="6481703"/>
            <a:ext cx="2724150" cy="123111"/>
          </a:xfrm>
          <a:prstGeom prst="rect">
            <a:avLst/>
          </a:prstGeom>
          <a:noFill/>
        </p:spPr>
        <p:txBody>
          <a:bodyPr vert="horz" wrap="square" lIns="0" tIns="0" rIns="0" bIns="0" rtlCol="0" anchor="t">
            <a:noAutofit/>
          </a:bodyPr>
          <a:lstStyle/>
          <a:p>
            <a:pPr eaLnBrk="1" hangingPunct="1"/>
            <a:endParaRPr lang="en-US" sz="800" dirty="0">
              <a:solidFill>
                <a:srgbClr val="8C8C8C"/>
              </a:solidFill>
              <a:latin typeface="Calibri"/>
              <a:ea typeface="+mn-ea"/>
              <a:cs typeface="Arial" panose="020B0604020202020204" pitchFamily="34" charset="0"/>
            </a:endParaRPr>
          </a:p>
        </p:txBody>
      </p:sp>
      <p:sp>
        <p:nvSpPr>
          <p:cNvPr id="9" name="Slide Number Placeholder 2"/>
          <p:cNvSpPr>
            <a:spLocks noGrp="1"/>
          </p:cNvSpPr>
          <p:nvPr>
            <p:ph type="sldNum" sz="quarter" idx="4"/>
          </p:nvPr>
        </p:nvSpPr>
        <p:spPr>
          <a:xfrm>
            <a:off x="8355013" y="6545263"/>
            <a:ext cx="762000" cy="28257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7F7F7F"/>
                </a:solidFill>
                <a:ea typeface="MS PGothic" panose="020B0600070205080204" pitchFamily="34" charset="-128"/>
                <a:cs typeface="Times New Roman" panose="02020603050405020304" pitchFamily="18" charset="0"/>
              </a:defRPr>
            </a:lvl1pPr>
          </a:lstStyle>
          <a:p>
            <a:pPr eaLnBrk="1" fontAlgn="auto" hangingPunct="1">
              <a:spcBef>
                <a:spcPts val="0"/>
              </a:spcBef>
              <a:spcAft>
                <a:spcPts val="0"/>
              </a:spcAft>
            </a:pPr>
            <a:fld id="{9A09E153-364A-3542-8215-9E3394316958}" type="slidenum">
              <a:rPr lang="en-US" smtClean="0">
                <a:latin typeface="Calibri"/>
              </a:rPr>
              <a:pPr eaLnBrk="1" fontAlgn="auto" hangingPunct="1">
                <a:spcBef>
                  <a:spcPts val="0"/>
                </a:spcBef>
                <a:spcAft>
                  <a:spcPts val="0"/>
                </a:spcAft>
              </a:pPr>
              <a:t>‹#›</a:t>
            </a:fld>
            <a:endParaRPr lang="en-US">
              <a:latin typeface="Calibri"/>
            </a:endParaRPr>
          </a:p>
        </p:txBody>
      </p:sp>
    </p:spTree>
    <p:extLst>
      <p:ext uri="{BB962C8B-B14F-4D97-AF65-F5344CB8AC3E}">
        <p14:creationId xmlns:p14="http://schemas.microsoft.com/office/powerpoint/2010/main" val="681241280"/>
      </p:ext>
    </p:extLst>
  </p:cSld>
  <p:clrMap bg1="lt1" tx1="dk1" bg2="lt2" tx2="dk2" accent1="accent1" accent2="accent2" accent3="accent3" accent4="accent4" accent5="accent5" accent6="accent6" hlink="hlink" folHlink="folHlink"/>
  <p:sldLayoutIdLst>
    <p:sldLayoutId id="2147493981" r:id="rId1"/>
    <p:sldLayoutId id="2147493982" r:id="rId2"/>
    <p:sldLayoutId id="2147493983" r:id="rId3"/>
    <p:sldLayoutId id="2147494000" r:id="rId4"/>
    <p:sldLayoutId id="2147494001" r:id="rId5"/>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lang="en-US" sz="2800" b="1" kern="1200" dirty="0">
          <a:solidFill>
            <a:srgbClr val="003876"/>
          </a:solidFill>
          <a:latin typeface="+mj-lt"/>
          <a:ea typeface="MS PGothic" pitchFamily="34" charset="-128"/>
          <a:cs typeface="+mj-cs"/>
        </a:defRPr>
      </a:lvl1pPr>
      <a:lvl2pPr algn="l" rtl="0" eaLnBrk="1" fontAlgn="base" hangingPunct="1">
        <a:lnSpc>
          <a:spcPct val="90000"/>
        </a:lnSpc>
        <a:spcBef>
          <a:spcPct val="0"/>
        </a:spcBef>
        <a:spcAft>
          <a:spcPct val="0"/>
        </a:spcAft>
        <a:defRPr sz="2800" b="1">
          <a:solidFill>
            <a:srgbClr val="003876"/>
          </a:solidFill>
          <a:latin typeface="Calibri" pitchFamily="34" charset="0"/>
          <a:ea typeface="MS PGothic" pitchFamily="34" charset="-128"/>
        </a:defRPr>
      </a:lvl2pPr>
      <a:lvl3pPr algn="l" rtl="0" eaLnBrk="1" fontAlgn="base" hangingPunct="1">
        <a:lnSpc>
          <a:spcPct val="90000"/>
        </a:lnSpc>
        <a:spcBef>
          <a:spcPct val="0"/>
        </a:spcBef>
        <a:spcAft>
          <a:spcPct val="0"/>
        </a:spcAft>
        <a:defRPr sz="2800" b="1">
          <a:solidFill>
            <a:srgbClr val="003876"/>
          </a:solidFill>
          <a:latin typeface="Calibri" pitchFamily="34" charset="0"/>
          <a:ea typeface="MS PGothic" pitchFamily="34" charset="-128"/>
        </a:defRPr>
      </a:lvl3pPr>
      <a:lvl4pPr algn="l" rtl="0" eaLnBrk="1" fontAlgn="base" hangingPunct="1">
        <a:lnSpc>
          <a:spcPct val="90000"/>
        </a:lnSpc>
        <a:spcBef>
          <a:spcPct val="0"/>
        </a:spcBef>
        <a:spcAft>
          <a:spcPct val="0"/>
        </a:spcAft>
        <a:defRPr sz="2800" b="1">
          <a:solidFill>
            <a:srgbClr val="003876"/>
          </a:solidFill>
          <a:latin typeface="Calibri" pitchFamily="34" charset="0"/>
          <a:ea typeface="MS PGothic" pitchFamily="34" charset="-128"/>
        </a:defRPr>
      </a:lvl4pPr>
      <a:lvl5pPr algn="l" rtl="0" eaLnBrk="1" fontAlgn="base" hangingPunct="1">
        <a:lnSpc>
          <a:spcPct val="90000"/>
        </a:lnSpc>
        <a:spcBef>
          <a:spcPct val="0"/>
        </a:spcBef>
        <a:spcAft>
          <a:spcPct val="0"/>
        </a:spcAft>
        <a:defRPr sz="2800" b="1">
          <a:solidFill>
            <a:srgbClr val="003876"/>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84163" indent="-284163" algn="l" rtl="0" eaLnBrk="1" fontAlgn="base" hangingPunct="1">
        <a:lnSpc>
          <a:spcPct val="95000"/>
        </a:lnSpc>
        <a:spcBef>
          <a:spcPts val="600"/>
        </a:spcBef>
        <a:spcAft>
          <a:spcPct val="0"/>
        </a:spcAft>
        <a:buClr>
          <a:schemeClr val="tx2"/>
        </a:buClr>
        <a:buFont typeface="Arial" panose="020B0604020202020204" pitchFamily="34" charset="0"/>
        <a:buChar char="•"/>
        <a:defRPr sz="2600" b="1" kern="1200">
          <a:solidFill>
            <a:srgbClr val="003876"/>
          </a:solidFill>
          <a:latin typeface="+mn-lt"/>
          <a:ea typeface="MS PGothic" pitchFamily="34" charset="-128"/>
          <a:cs typeface="+mn-cs"/>
        </a:defRPr>
      </a:lvl1pPr>
      <a:lvl2pPr marL="630238" indent="-284163" algn="l" rtl="0" eaLnBrk="1" fontAlgn="base" hangingPunct="1">
        <a:lnSpc>
          <a:spcPct val="95000"/>
        </a:lnSpc>
        <a:spcBef>
          <a:spcPts val="600"/>
        </a:spcBef>
        <a:spcAft>
          <a:spcPct val="0"/>
        </a:spcAft>
        <a:buClr>
          <a:srgbClr val="003876"/>
        </a:buClr>
        <a:buSzPct val="100000"/>
        <a:buFont typeface="Arial" panose="020B0604020202020204" pitchFamily="34" charset="0"/>
        <a:buChar char="–"/>
        <a:defRPr sz="2400" kern="1200">
          <a:solidFill>
            <a:srgbClr val="1E1C11"/>
          </a:solidFill>
          <a:latin typeface="+mn-lt"/>
          <a:ea typeface="MS PGothic" pitchFamily="34" charset="-128"/>
          <a:cs typeface="+mn-cs"/>
        </a:defRPr>
      </a:lvl2pPr>
      <a:lvl3pPr marL="914400" indent="-220663" algn="l" rtl="0" eaLnBrk="1" fontAlgn="base" hangingPunct="1">
        <a:lnSpc>
          <a:spcPct val="95000"/>
        </a:lnSpc>
        <a:spcBef>
          <a:spcPts val="600"/>
        </a:spcBef>
        <a:spcAft>
          <a:spcPct val="0"/>
        </a:spcAft>
        <a:buClr>
          <a:srgbClr val="003876"/>
        </a:buClr>
        <a:buSzPct val="100000"/>
        <a:buFont typeface="Arial" panose="020B0604020202020204" pitchFamily="34" charset="0"/>
        <a:buChar char="•"/>
        <a:defRPr sz="2200" kern="1200">
          <a:solidFill>
            <a:srgbClr val="1E1C11"/>
          </a:solidFill>
          <a:latin typeface="+mn-lt"/>
          <a:ea typeface="MS PGothic" pitchFamily="34" charset="-128"/>
          <a:cs typeface="+mn-cs"/>
        </a:defRPr>
      </a:lvl3pPr>
      <a:lvl4pPr marL="1198563" indent="-220663" algn="l" rtl="0" eaLnBrk="1" fontAlgn="base" hangingPunct="1">
        <a:lnSpc>
          <a:spcPct val="95000"/>
        </a:lnSpc>
        <a:spcBef>
          <a:spcPts val="600"/>
        </a:spcBef>
        <a:spcAft>
          <a:spcPct val="0"/>
        </a:spcAft>
        <a:buClr>
          <a:srgbClr val="003876"/>
        </a:buClr>
        <a:buSzPct val="100000"/>
        <a:buFont typeface="Arial" panose="020B0604020202020204" pitchFamily="34" charset="0"/>
        <a:buChar char="–"/>
        <a:defRPr sz="2000" kern="1200">
          <a:solidFill>
            <a:srgbClr val="1E1C11"/>
          </a:solidFill>
          <a:latin typeface="+mn-lt"/>
          <a:ea typeface="MS PGothic" pitchFamily="34" charset="-128"/>
          <a:cs typeface="+mn-cs"/>
        </a:defRPr>
      </a:lvl4pPr>
      <a:lvl5pPr marL="1371600" indent="-173038" algn="l" rtl="0" eaLnBrk="1" fontAlgn="base" hangingPunct="1">
        <a:lnSpc>
          <a:spcPct val="95000"/>
        </a:lnSpc>
        <a:spcBef>
          <a:spcPts val="600"/>
        </a:spcBef>
        <a:spcAft>
          <a:spcPct val="0"/>
        </a:spcAft>
        <a:buClr>
          <a:srgbClr val="003876"/>
        </a:buClr>
        <a:buSzPct val="100000"/>
        <a:buFont typeface="Arial" panose="020B0604020202020204" pitchFamily="34" charset="0"/>
        <a:buChar char="»"/>
        <a:defRPr kern="1200">
          <a:solidFill>
            <a:srgbClr val="1E1C1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4"/>
          <p:cNvSpPr txBox="1">
            <a:spLocks/>
          </p:cNvSpPr>
          <p:nvPr userDrawn="1"/>
        </p:nvSpPr>
        <p:spPr>
          <a:xfrm>
            <a:off x="1836738" y="6394450"/>
            <a:ext cx="5470525" cy="365125"/>
          </a:xfrm>
          <a:prstGeom prst="rect">
            <a:avLst/>
          </a:prstGeom>
        </p:spPr>
        <p:txBody>
          <a:bodyPr anchor="ctr"/>
          <a:lstStyle>
            <a:defPPr>
              <a:defRPr lang="en-US"/>
            </a:defPPr>
            <a:lvl1pPr algn="ctr" defTabSz="457200"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914400" eaLnBrk="1" hangingPunct="1">
              <a:defRPr/>
            </a:pPr>
            <a:r>
              <a:rPr lang="en-US" sz="2000" b="1" i="1" dirty="0" smtClean="0">
                <a:solidFill>
                  <a:prstClr val="black"/>
                </a:solidFill>
                <a:effectLst>
                  <a:outerShdw blurRad="38100" dist="38100" dir="2700000" algn="tl">
                    <a:srgbClr val="000000">
                      <a:alpha val="43137"/>
                    </a:srgbClr>
                  </a:outerShdw>
                </a:effectLst>
              </a:rPr>
              <a:t>“Medically Ready Force…Ready Medical Force”</a:t>
            </a:r>
            <a:endParaRPr lang="en-US" dirty="0">
              <a:solidFill>
                <a:srgbClr val="990000">
                  <a:tint val="75000"/>
                </a:srgbClr>
              </a:solidFill>
            </a:endParaRPr>
          </a:p>
        </p:txBody>
      </p:sp>
      <p:pic>
        <p:nvPicPr>
          <p:cNvPr id="1027"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l="34142" t="21623" r="53929" b="63182"/>
          <a:stretch>
            <a:fillRect/>
          </a:stretch>
        </p:blipFill>
        <p:spPr bwMode="auto">
          <a:xfrm>
            <a:off x="6786563" y="404813"/>
            <a:ext cx="2108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8" name="Title Placeholder 1"/>
          <p:cNvSpPr>
            <a:spLocks noGrp="1"/>
          </p:cNvSpPr>
          <p:nvPr>
            <p:ph type="title"/>
          </p:nvPr>
        </p:nvSpPr>
        <p:spPr bwMode="auto">
          <a:xfrm>
            <a:off x="457200" y="331788"/>
            <a:ext cx="63293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Text Placeholder 2"/>
          <p:cNvSpPr>
            <a:spLocks noGrp="1"/>
          </p:cNvSpPr>
          <p:nvPr>
            <p:ph type="body" idx="1"/>
          </p:nvPr>
        </p:nvSpPr>
        <p:spPr bwMode="auto">
          <a:xfrm>
            <a:off x="457200" y="1574800"/>
            <a:ext cx="82296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115300" y="6356350"/>
            <a:ext cx="5715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BA8989"/>
                </a:solidFill>
                <a:ea typeface="MS PGothic" pitchFamily="34" charset="-128"/>
                <a:cs typeface="Arial" pitchFamily="34" charset="0"/>
              </a:defRPr>
            </a:lvl1pPr>
          </a:lstStyle>
          <a:p>
            <a:pPr>
              <a:defRPr/>
            </a:pPr>
            <a:fld id="{CF27CC6B-D481-4D50-BDC5-22AC641CCDC2}" type="slidenum">
              <a:rPr lang="en-US" altLang="en-US"/>
              <a:pPr>
                <a:defRPr/>
              </a:pPr>
              <a:t>‹#›</a:t>
            </a:fld>
            <a:endParaRPr lang="en-US" altLang="en-US"/>
          </a:p>
        </p:txBody>
      </p:sp>
      <p:sp>
        <p:nvSpPr>
          <p:cNvPr id="9" name="Rectangle 8"/>
          <p:cNvSpPr/>
          <p:nvPr userDrawn="1"/>
        </p:nvSpPr>
        <p:spPr>
          <a:xfrm>
            <a:off x="0" y="1379538"/>
            <a:ext cx="9144000" cy="122237"/>
          </a:xfrm>
          <a:prstGeom prst="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0" name="Rectangle 9"/>
          <p:cNvSpPr/>
          <p:nvPr userDrawn="1"/>
        </p:nvSpPr>
        <p:spPr>
          <a:xfrm>
            <a:off x="4763" y="6183313"/>
            <a:ext cx="9144000" cy="122237"/>
          </a:xfrm>
          <a:prstGeom prst="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Tree>
    <p:extLst>
      <p:ext uri="{BB962C8B-B14F-4D97-AF65-F5344CB8AC3E}">
        <p14:creationId xmlns:p14="http://schemas.microsoft.com/office/powerpoint/2010/main" val="2548948071"/>
      </p:ext>
    </p:extLst>
  </p:cSld>
  <p:clrMap bg1="lt1" tx1="dk1" bg2="lt2" tx2="dk2" accent1="accent1" accent2="accent2" accent3="accent3" accent4="accent4" accent5="accent5" accent6="accent6" hlink="hlink" folHlink="folHlink"/>
  <p:sldLayoutIdLst>
    <p:sldLayoutId id="2147493992" r:id="rId1"/>
    <p:sldLayoutId id="2147493993" r:id="rId2"/>
    <p:sldLayoutId id="2147493994" r:id="rId3"/>
    <p:sldLayoutId id="2147493995" r:id="rId4"/>
    <p:sldLayoutId id="2147493996" r:id="rId5"/>
    <p:sldLayoutId id="2147493997" r:id="rId6"/>
    <p:sldLayoutId id="2147493998" r:id="rId7"/>
  </p:sldLayoutIdLst>
  <p:hf hdr="0" ftr="0" dt="0"/>
  <p:txStyles>
    <p:titleStyle>
      <a:lvl1pPr algn="l" rtl="0" eaLnBrk="0" fontAlgn="base" hangingPunct="0">
        <a:spcBef>
          <a:spcPct val="0"/>
        </a:spcBef>
        <a:spcAft>
          <a:spcPct val="0"/>
        </a:spcAft>
        <a:defRPr sz="3200" b="1" kern="1200">
          <a:solidFill>
            <a:srgbClr val="002060"/>
          </a:solidFill>
          <a:latin typeface="+mj-lt"/>
          <a:ea typeface="+mj-ea"/>
          <a:cs typeface="+mj-cs"/>
        </a:defRPr>
      </a:lvl1pPr>
      <a:lvl2pPr algn="l" rtl="0" eaLnBrk="0" fontAlgn="base" hangingPunct="0">
        <a:spcBef>
          <a:spcPct val="0"/>
        </a:spcBef>
        <a:spcAft>
          <a:spcPct val="0"/>
        </a:spcAft>
        <a:defRPr sz="3200" b="1">
          <a:solidFill>
            <a:srgbClr val="002060"/>
          </a:solidFill>
          <a:latin typeface="Calibri" pitchFamily="34" charset="0"/>
        </a:defRPr>
      </a:lvl2pPr>
      <a:lvl3pPr algn="l" rtl="0" eaLnBrk="0" fontAlgn="base" hangingPunct="0">
        <a:spcBef>
          <a:spcPct val="0"/>
        </a:spcBef>
        <a:spcAft>
          <a:spcPct val="0"/>
        </a:spcAft>
        <a:defRPr sz="3200" b="1">
          <a:solidFill>
            <a:srgbClr val="002060"/>
          </a:solidFill>
          <a:latin typeface="Calibri" pitchFamily="34" charset="0"/>
        </a:defRPr>
      </a:lvl3pPr>
      <a:lvl4pPr algn="l" rtl="0" eaLnBrk="0" fontAlgn="base" hangingPunct="0">
        <a:spcBef>
          <a:spcPct val="0"/>
        </a:spcBef>
        <a:spcAft>
          <a:spcPct val="0"/>
        </a:spcAft>
        <a:defRPr sz="3200" b="1">
          <a:solidFill>
            <a:srgbClr val="002060"/>
          </a:solidFill>
          <a:latin typeface="Calibri" pitchFamily="34" charset="0"/>
        </a:defRPr>
      </a:lvl4pPr>
      <a:lvl5pPr algn="l" rtl="0" eaLnBrk="0" fontAlgn="base" hangingPunct="0">
        <a:spcBef>
          <a:spcPct val="0"/>
        </a:spcBef>
        <a:spcAft>
          <a:spcPct val="0"/>
        </a:spcAft>
        <a:defRPr sz="3200" b="1">
          <a:solidFill>
            <a:srgbClr val="002060"/>
          </a:solidFill>
          <a:latin typeface="Calibri" pitchFamily="34" charset="0"/>
        </a:defRPr>
      </a:lvl5pPr>
      <a:lvl6pPr marL="457200" algn="l" rtl="0" fontAlgn="base">
        <a:spcBef>
          <a:spcPct val="0"/>
        </a:spcBef>
        <a:spcAft>
          <a:spcPct val="0"/>
        </a:spcAft>
        <a:defRPr sz="3200" b="1">
          <a:solidFill>
            <a:srgbClr val="002060"/>
          </a:solidFill>
          <a:latin typeface="Calibri" pitchFamily="34" charset="0"/>
        </a:defRPr>
      </a:lvl6pPr>
      <a:lvl7pPr marL="914400" algn="l" rtl="0" fontAlgn="base">
        <a:spcBef>
          <a:spcPct val="0"/>
        </a:spcBef>
        <a:spcAft>
          <a:spcPct val="0"/>
        </a:spcAft>
        <a:defRPr sz="3200" b="1">
          <a:solidFill>
            <a:srgbClr val="002060"/>
          </a:solidFill>
          <a:latin typeface="Calibri" pitchFamily="34" charset="0"/>
        </a:defRPr>
      </a:lvl7pPr>
      <a:lvl8pPr marL="1371600" algn="l" rtl="0" fontAlgn="base">
        <a:spcBef>
          <a:spcPct val="0"/>
        </a:spcBef>
        <a:spcAft>
          <a:spcPct val="0"/>
        </a:spcAft>
        <a:defRPr sz="3200" b="1">
          <a:solidFill>
            <a:srgbClr val="002060"/>
          </a:solidFill>
          <a:latin typeface="Calibri" pitchFamily="34" charset="0"/>
        </a:defRPr>
      </a:lvl8pPr>
      <a:lvl9pPr marL="1828800" algn="l" rtl="0" fontAlgn="base">
        <a:spcBef>
          <a:spcPct val="0"/>
        </a:spcBef>
        <a:spcAft>
          <a:spcPct val="0"/>
        </a:spcAft>
        <a:defRPr sz="3200" b="1">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3352800" y="3429000"/>
            <a:ext cx="5410200" cy="838154"/>
          </a:xfrm>
        </p:spPr>
        <p:txBody>
          <a:bodyPr anchor="ctr"/>
          <a:lstStyle/>
          <a:p>
            <a:r>
              <a:rPr lang="en-US" sz="2800" dirty="0" smtClean="0">
                <a:solidFill>
                  <a:schemeClr val="tx2"/>
                </a:solidFill>
              </a:rPr>
              <a:t>Welcome</a:t>
            </a:r>
            <a:endParaRPr lang="en-US" sz="2800" dirty="0"/>
          </a:p>
        </p:txBody>
      </p:sp>
      <p:sp>
        <p:nvSpPr>
          <p:cNvPr id="3" name="Slide Number Placeholder 3"/>
          <p:cNvSpPr>
            <a:spLocks noGrp="1"/>
          </p:cNvSpPr>
          <p:nvPr>
            <p:ph type="sldNum" sz="quarter" idx="4294967295"/>
          </p:nvPr>
        </p:nvSpPr>
        <p:spPr>
          <a:xfrm>
            <a:off x="8305800" y="6545263"/>
            <a:ext cx="762000" cy="282575"/>
          </a:xfrm>
          <a:prstGeom prst="rect">
            <a:avLst/>
          </a:prstGeom>
        </p:spPr>
        <p:txBody>
          <a:bodyPr/>
          <a:lstStyle/>
          <a:p>
            <a:pPr algn="r"/>
            <a:fld id="{2982B3FC-1CAF-4292-AF53-DD37E7130B9E}" type="slidenum">
              <a:rPr lang="en-US" sz="1200" smtClean="0">
                <a:solidFill>
                  <a:prstClr val="black">
                    <a:tint val="75000"/>
                  </a:prstClr>
                </a:solidFill>
              </a:rPr>
              <a:pPr algn="r"/>
              <a:t>1</a:t>
            </a:fld>
            <a:endParaRPr lang="en-US" sz="1200" dirty="0">
              <a:solidFill>
                <a:prstClr val="black">
                  <a:tint val="75000"/>
                </a:prstClr>
              </a:solidFill>
            </a:endParaRPr>
          </a:p>
        </p:txBody>
      </p:sp>
    </p:spTree>
    <p:extLst>
      <p:ext uri="{BB962C8B-B14F-4D97-AF65-F5344CB8AC3E}">
        <p14:creationId xmlns:p14="http://schemas.microsoft.com/office/powerpoint/2010/main" val="3007337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Current State [Data Flow</a:t>
            </a:r>
            <a:r>
              <a:rPr lang="en-US" altLang="en-US" sz="3200" dirty="0" smtClean="0"/>
              <a:t>]</a:t>
            </a:r>
            <a:endParaRPr lang="en-US" sz="3200" dirty="0"/>
          </a:p>
        </p:txBody>
      </p:sp>
      <p:sp>
        <p:nvSpPr>
          <p:cNvPr id="13" name="Slide Number Placeholder 3"/>
          <p:cNvSpPr>
            <a:spLocks noGrp="1"/>
          </p:cNvSpPr>
          <p:nvPr>
            <p:ph type="sldNum" sz="quarter" idx="4"/>
          </p:nvPr>
        </p:nvSpPr>
        <p:spPr>
          <a:xfrm>
            <a:off x="8355013" y="6545263"/>
            <a:ext cx="762000" cy="282575"/>
          </a:xfrm>
        </p:spPr>
        <p:txBody>
          <a:bodyPr/>
          <a:lstStyle/>
          <a:p>
            <a:fld id="{2982B3FC-1CAF-4292-AF53-DD37E7130B9E}" type="slidenum">
              <a:rPr lang="en-US" smtClean="0">
                <a:solidFill>
                  <a:prstClr val="black">
                    <a:tint val="75000"/>
                  </a:prstClr>
                </a:solidFill>
              </a:rPr>
              <a:pPr/>
              <a:t>10</a:t>
            </a:fld>
            <a:endParaRPr lang="en-US" dirty="0">
              <a:solidFill>
                <a:prstClr val="black">
                  <a:tint val="75000"/>
                </a:prstClr>
              </a:solidFill>
            </a:endParaRPr>
          </a:p>
        </p:txBody>
      </p:sp>
      <p:sp>
        <p:nvSpPr>
          <p:cNvPr id="14" name="Oval 13"/>
          <p:cNvSpPr/>
          <p:nvPr/>
        </p:nvSpPr>
        <p:spPr>
          <a:xfrm>
            <a:off x="338185" y="4268977"/>
            <a:ext cx="228600" cy="228600"/>
          </a:xfrm>
          <a:prstGeom prst="ellipse">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8600" y="4646712"/>
            <a:ext cx="1066318" cy="430887"/>
          </a:xfrm>
          <a:prstGeom prst="rect">
            <a:avLst/>
          </a:prstGeom>
          <a:noFill/>
        </p:spPr>
        <p:txBody>
          <a:bodyPr wrap="none" rtlCol="0">
            <a:spAutoFit/>
          </a:bodyPr>
          <a:lstStyle/>
          <a:p>
            <a:r>
              <a:rPr lang="en-US" sz="1100" b="1" dirty="0" smtClean="0"/>
              <a:t>Direct Care</a:t>
            </a:r>
          </a:p>
          <a:p>
            <a:r>
              <a:rPr lang="en-US" sz="1100" b="1" dirty="0" smtClean="0"/>
              <a:t>Hospitalization</a:t>
            </a:r>
            <a:endParaRPr lang="en-US" sz="1100" b="1" dirty="0"/>
          </a:p>
        </p:txBody>
      </p:sp>
      <p:sp>
        <p:nvSpPr>
          <p:cNvPr id="16" name="Rectangle 15"/>
          <p:cNvSpPr/>
          <p:nvPr/>
        </p:nvSpPr>
        <p:spPr>
          <a:xfrm>
            <a:off x="1752118" y="4268977"/>
            <a:ext cx="228600" cy="228600"/>
          </a:xfrm>
          <a:prstGeom prst="rect">
            <a:avLst/>
          </a:prstGeom>
          <a:solidFill>
            <a:schemeClr val="accent6">
              <a:lumMod val="5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640675" y="4587389"/>
            <a:ext cx="492443" cy="261610"/>
          </a:xfrm>
          <a:prstGeom prst="rect">
            <a:avLst/>
          </a:prstGeom>
          <a:noFill/>
        </p:spPr>
        <p:txBody>
          <a:bodyPr wrap="none" rtlCol="0">
            <a:spAutoFit/>
          </a:bodyPr>
          <a:lstStyle/>
          <a:p>
            <a:r>
              <a:rPr lang="en-US" sz="1100" b="1" dirty="0" smtClean="0"/>
              <a:t>CHCS</a:t>
            </a:r>
            <a:endParaRPr lang="en-US" sz="1100" b="1" dirty="0"/>
          </a:p>
        </p:txBody>
      </p:sp>
      <p:cxnSp>
        <p:nvCxnSpPr>
          <p:cNvPr id="18" name="Straight Arrow Connector 17"/>
          <p:cNvCxnSpPr>
            <a:stCxn id="14" idx="6"/>
            <a:endCxn id="16" idx="1"/>
          </p:cNvCxnSpPr>
          <p:nvPr/>
        </p:nvCxnSpPr>
        <p:spPr>
          <a:xfrm>
            <a:off x="566785" y="4383277"/>
            <a:ext cx="11853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352317" y="3376172"/>
            <a:ext cx="228600" cy="228600"/>
          </a:xfrm>
          <a:prstGeom prst="rect">
            <a:avLst/>
          </a:prstGeom>
          <a:solidFill>
            <a:schemeClr val="accent6">
              <a:lumMod val="5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214471" y="3646677"/>
            <a:ext cx="732893" cy="261610"/>
          </a:xfrm>
          <a:prstGeom prst="rect">
            <a:avLst/>
          </a:prstGeom>
          <a:noFill/>
        </p:spPr>
        <p:txBody>
          <a:bodyPr wrap="none" rtlCol="0">
            <a:spAutoFit/>
          </a:bodyPr>
          <a:lstStyle/>
          <a:p>
            <a:r>
              <a:rPr lang="en-US" sz="1100" b="1" dirty="0" smtClean="0"/>
              <a:t>M2/MDR</a:t>
            </a:r>
            <a:endParaRPr lang="en-US" sz="1100" b="1" dirty="0"/>
          </a:p>
        </p:txBody>
      </p:sp>
      <p:sp>
        <p:nvSpPr>
          <p:cNvPr id="21" name="Rectangle 20"/>
          <p:cNvSpPr/>
          <p:nvPr/>
        </p:nvSpPr>
        <p:spPr>
          <a:xfrm>
            <a:off x="3352317" y="4268977"/>
            <a:ext cx="228600" cy="228600"/>
          </a:xfrm>
          <a:prstGeom prst="rect">
            <a:avLst/>
          </a:prstGeom>
          <a:solidFill>
            <a:schemeClr val="accent6">
              <a:lumMod val="5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14471" y="4575062"/>
            <a:ext cx="502061" cy="261610"/>
          </a:xfrm>
          <a:prstGeom prst="rect">
            <a:avLst/>
          </a:prstGeom>
          <a:noFill/>
        </p:spPr>
        <p:txBody>
          <a:bodyPr wrap="none" rtlCol="0">
            <a:spAutoFit/>
          </a:bodyPr>
          <a:lstStyle/>
          <a:p>
            <a:r>
              <a:rPr lang="en-US" sz="1100" b="1" dirty="0" smtClean="0"/>
              <a:t>CHAS</a:t>
            </a:r>
            <a:endParaRPr lang="en-US" sz="1100" b="1" dirty="0"/>
          </a:p>
        </p:txBody>
      </p:sp>
      <p:cxnSp>
        <p:nvCxnSpPr>
          <p:cNvPr id="23" name="Straight Arrow Connector 22"/>
          <p:cNvCxnSpPr>
            <a:stCxn id="16" idx="3"/>
            <a:endCxn id="21" idx="1"/>
          </p:cNvCxnSpPr>
          <p:nvPr/>
        </p:nvCxnSpPr>
        <p:spPr>
          <a:xfrm>
            <a:off x="1980718" y="4383277"/>
            <a:ext cx="13715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6" idx="3"/>
            <a:endCxn id="19" idx="1"/>
          </p:cNvCxnSpPr>
          <p:nvPr/>
        </p:nvCxnSpPr>
        <p:spPr>
          <a:xfrm flipV="1">
            <a:off x="1980718" y="3490472"/>
            <a:ext cx="1371599" cy="8928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3"/>
            <a:endCxn id="26" idx="1"/>
          </p:cNvCxnSpPr>
          <p:nvPr/>
        </p:nvCxnSpPr>
        <p:spPr>
          <a:xfrm>
            <a:off x="3580917" y="4383277"/>
            <a:ext cx="13548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935731" y="4268977"/>
            <a:ext cx="228600" cy="228600"/>
          </a:xfrm>
          <a:prstGeom prst="rect">
            <a:avLst/>
          </a:prstGeom>
          <a:solidFill>
            <a:schemeClr val="accent6">
              <a:lumMod val="5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797885" y="4575062"/>
            <a:ext cx="692818" cy="261610"/>
          </a:xfrm>
          <a:prstGeom prst="rect">
            <a:avLst/>
          </a:prstGeom>
          <a:noFill/>
        </p:spPr>
        <p:txBody>
          <a:bodyPr wrap="none" rtlCol="0">
            <a:spAutoFit/>
          </a:bodyPr>
          <a:lstStyle/>
          <a:p>
            <a:r>
              <a:rPr lang="en-US" sz="1100" b="1" dirty="0" smtClean="0"/>
              <a:t>COHORT</a:t>
            </a:r>
            <a:endParaRPr lang="en-US" sz="1100" b="1" dirty="0"/>
          </a:p>
        </p:txBody>
      </p:sp>
      <p:sp>
        <p:nvSpPr>
          <p:cNvPr id="28" name="Rectangle 27"/>
          <p:cNvSpPr/>
          <p:nvPr/>
        </p:nvSpPr>
        <p:spPr>
          <a:xfrm>
            <a:off x="6324116" y="4265800"/>
            <a:ext cx="228600" cy="228600"/>
          </a:xfrm>
          <a:prstGeom prst="rect">
            <a:avLst/>
          </a:prstGeom>
          <a:solidFill>
            <a:schemeClr val="accent6">
              <a:lumMod val="5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186270" y="4571885"/>
            <a:ext cx="678391" cy="430887"/>
          </a:xfrm>
          <a:prstGeom prst="rect">
            <a:avLst/>
          </a:prstGeom>
          <a:noFill/>
        </p:spPr>
        <p:txBody>
          <a:bodyPr wrap="none" rtlCol="0">
            <a:spAutoFit/>
          </a:bodyPr>
          <a:lstStyle/>
          <a:p>
            <a:r>
              <a:rPr lang="en-US" sz="1100" b="1" dirty="0" smtClean="0"/>
              <a:t>AFCHIPS</a:t>
            </a:r>
          </a:p>
          <a:p>
            <a:r>
              <a:rPr lang="en-US" sz="1100" b="1" dirty="0" smtClean="0"/>
              <a:t>HSDW</a:t>
            </a:r>
            <a:endParaRPr lang="en-US" sz="1100" b="1" dirty="0"/>
          </a:p>
        </p:txBody>
      </p:sp>
      <p:cxnSp>
        <p:nvCxnSpPr>
          <p:cNvPr id="30" name="Elbow Connector 29"/>
          <p:cNvCxnSpPr>
            <a:stCxn id="19" idx="3"/>
            <a:endCxn id="28" idx="0"/>
          </p:cNvCxnSpPr>
          <p:nvPr/>
        </p:nvCxnSpPr>
        <p:spPr>
          <a:xfrm>
            <a:off x="3580917" y="3490472"/>
            <a:ext cx="2857499" cy="7753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6" idx="3"/>
            <a:endCxn id="28" idx="1"/>
          </p:cNvCxnSpPr>
          <p:nvPr/>
        </p:nvCxnSpPr>
        <p:spPr>
          <a:xfrm flipV="1">
            <a:off x="5164331" y="4380100"/>
            <a:ext cx="1159785" cy="3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932101" y="4855991"/>
            <a:ext cx="1066800" cy="475608"/>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Referral Management</a:t>
            </a:r>
            <a:endParaRPr lang="en-US" sz="1100" dirty="0"/>
          </a:p>
        </p:txBody>
      </p:sp>
      <p:sp>
        <p:nvSpPr>
          <p:cNvPr id="33" name="Rectangle 32"/>
          <p:cNvSpPr/>
          <p:nvPr/>
        </p:nvSpPr>
        <p:spPr>
          <a:xfrm>
            <a:off x="4516631" y="4865650"/>
            <a:ext cx="1066800" cy="475608"/>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Transactional</a:t>
            </a:r>
          </a:p>
          <a:p>
            <a:pPr algn="ctr"/>
            <a:r>
              <a:rPr lang="en-US" sz="1100" dirty="0" smtClean="0"/>
              <a:t>Data System</a:t>
            </a:r>
            <a:endParaRPr lang="en-US" sz="1100" dirty="0"/>
          </a:p>
        </p:txBody>
      </p:sp>
      <p:sp>
        <p:nvSpPr>
          <p:cNvPr id="34" name="Rectangle 33"/>
          <p:cNvSpPr/>
          <p:nvPr/>
        </p:nvSpPr>
        <p:spPr>
          <a:xfrm>
            <a:off x="4848819" y="2913397"/>
            <a:ext cx="228600" cy="228600"/>
          </a:xfrm>
          <a:prstGeom prst="rect">
            <a:avLst/>
          </a:prstGeom>
          <a:solidFill>
            <a:schemeClr val="accent6">
              <a:lumMod val="5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5157084" y="2896892"/>
            <a:ext cx="1705916" cy="261610"/>
          </a:xfrm>
          <a:prstGeom prst="rect">
            <a:avLst/>
          </a:prstGeom>
          <a:noFill/>
        </p:spPr>
        <p:txBody>
          <a:bodyPr wrap="none" rtlCol="0">
            <a:spAutoFit/>
          </a:bodyPr>
          <a:lstStyle/>
          <a:p>
            <a:r>
              <a:rPr lang="en-US" sz="1100" b="1" dirty="0" smtClean="0"/>
              <a:t>Business Analytics Group</a:t>
            </a:r>
            <a:endParaRPr lang="en-US" sz="1100" b="1" dirty="0"/>
          </a:p>
        </p:txBody>
      </p:sp>
      <p:sp>
        <p:nvSpPr>
          <p:cNvPr id="36" name="Rectangle 35"/>
          <p:cNvSpPr/>
          <p:nvPr/>
        </p:nvSpPr>
        <p:spPr>
          <a:xfrm>
            <a:off x="4848819" y="2348611"/>
            <a:ext cx="228600" cy="228600"/>
          </a:xfrm>
          <a:prstGeom prst="rect">
            <a:avLst/>
          </a:prstGeom>
          <a:solidFill>
            <a:schemeClr val="accent6">
              <a:lumMod val="5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157084" y="2335228"/>
            <a:ext cx="2042547" cy="261610"/>
          </a:xfrm>
          <a:prstGeom prst="rect">
            <a:avLst/>
          </a:prstGeom>
          <a:noFill/>
        </p:spPr>
        <p:txBody>
          <a:bodyPr wrap="none" rtlCol="0">
            <a:spAutoFit/>
          </a:bodyPr>
          <a:lstStyle/>
          <a:p>
            <a:r>
              <a:rPr lang="en-US" sz="1100" b="1" dirty="0" smtClean="0"/>
              <a:t>Access to Care Analytics Group</a:t>
            </a:r>
            <a:endParaRPr lang="en-US" sz="1100" b="1" dirty="0"/>
          </a:p>
        </p:txBody>
      </p:sp>
      <p:sp>
        <p:nvSpPr>
          <p:cNvPr id="38" name="Rectangle 37"/>
          <p:cNvSpPr/>
          <p:nvPr/>
        </p:nvSpPr>
        <p:spPr>
          <a:xfrm>
            <a:off x="4848819" y="1800999"/>
            <a:ext cx="228600" cy="228600"/>
          </a:xfrm>
          <a:prstGeom prst="rect">
            <a:avLst/>
          </a:prstGeom>
          <a:solidFill>
            <a:schemeClr val="accent6">
              <a:lumMod val="5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157084" y="1802307"/>
            <a:ext cx="3241593" cy="261610"/>
          </a:xfrm>
          <a:prstGeom prst="rect">
            <a:avLst/>
          </a:prstGeom>
          <a:noFill/>
        </p:spPr>
        <p:txBody>
          <a:bodyPr wrap="none" rtlCol="0">
            <a:spAutoFit/>
          </a:bodyPr>
          <a:lstStyle/>
          <a:p>
            <a:r>
              <a:rPr lang="en-US" sz="1100" b="1" dirty="0" smtClean="0"/>
              <a:t>Service Specific (Army/AF/Navy) Data Environments</a:t>
            </a:r>
            <a:endParaRPr lang="en-US" sz="1100" b="1" dirty="0"/>
          </a:p>
        </p:txBody>
      </p:sp>
      <p:cxnSp>
        <p:nvCxnSpPr>
          <p:cNvPr id="40" name="Elbow Connector 39"/>
          <p:cNvCxnSpPr>
            <a:stCxn id="19" idx="0"/>
            <a:endCxn id="38" idx="1"/>
          </p:cNvCxnSpPr>
          <p:nvPr/>
        </p:nvCxnSpPr>
        <p:spPr>
          <a:xfrm rot="5400000" flipH="1" flipV="1">
            <a:off x="3427282" y="1954635"/>
            <a:ext cx="1460873" cy="138220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9" idx="0"/>
            <a:endCxn id="36" idx="1"/>
          </p:cNvCxnSpPr>
          <p:nvPr/>
        </p:nvCxnSpPr>
        <p:spPr>
          <a:xfrm rot="5400000" flipH="1" flipV="1">
            <a:off x="3701088" y="2228441"/>
            <a:ext cx="913261" cy="138220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9" idx="0"/>
            <a:endCxn id="34" idx="1"/>
          </p:cNvCxnSpPr>
          <p:nvPr/>
        </p:nvCxnSpPr>
        <p:spPr>
          <a:xfrm rot="5400000" flipH="1" flipV="1">
            <a:off x="3983481" y="2510834"/>
            <a:ext cx="348475" cy="138220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09379" y="1752600"/>
            <a:ext cx="2774157" cy="461665"/>
          </a:xfrm>
          <a:prstGeom prst="rect">
            <a:avLst/>
          </a:prstGeom>
          <a:noFill/>
        </p:spPr>
        <p:txBody>
          <a:bodyPr wrap="none" rtlCol="0">
            <a:spAutoFit/>
          </a:bodyPr>
          <a:lstStyle/>
          <a:p>
            <a:r>
              <a:rPr lang="en-US" sz="1200" b="1" i="1" dirty="0" smtClean="0"/>
              <a:t>Graphic is simplified &amp; representative</a:t>
            </a:r>
          </a:p>
          <a:p>
            <a:r>
              <a:rPr lang="en-US" sz="1200" b="1" i="1" dirty="0"/>
              <a:t>d</a:t>
            </a:r>
            <a:r>
              <a:rPr lang="en-US" sz="1200" b="1" i="1" dirty="0" smtClean="0"/>
              <a:t>ata flow for MHS performance </a:t>
            </a:r>
            <a:r>
              <a:rPr lang="en-US" sz="1200" b="1" i="1" dirty="0"/>
              <a:t>s</a:t>
            </a:r>
            <a:r>
              <a:rPr lang="en-US" sz="1200" b="1" i="1" dirty="0" smtClean="0"/>
              <a:t>ystems</a:t>
            </a:r>
            <a:endParaRPr lang="en-US" sz="1200" b="1" i="1" dirty="0"/>
          </a:p>
        </p:txBody>
      </p:sp>
      <p:sp>
        <p:nvSpPr>
          <p:cNvPr id="44" name="Isosceles Triangle 43"/>
          <p:cNvSpPr/>
          <p:nvPr/>
        </p:nvSpPr>
        <p:spPr>
          <a:xfrm>
            <a:off x="7867408" y="3604399"/>
            <a:ext cx="304800" cy="231777"/>
          </a:xfrm>
          <a:prstGeom prst="triangle">
            <a:avLst/>
          </a:prstGeom>
          <a:solidFill>
            <a:schemeClr val="accent2">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7874363" y="4744118"/>
            <a:ext cx="304800" cy="231777"/>
          </a:xfrm>
          <a:prstGeom prst="triangle">
            <a:avLst/>
          </a:prstGeom>
          <a:solidFill>
            <a:schemeClr val="accent2">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862670" y="3908287"/>
            <a:ext cx="1130438" cy="261610"/>
          </a:xfrm>
          <a:prstGeom prst="rect">
            <a:avLst/>
          </a:prstGeom>
          <a:noFill/>
        </p:spPr>
        <p:txBody>
          <a:bodyPr wrap="none" rtlCol="0">
            <a:spAutoFit/>
          </a:bodyPr>
          <a:lstStyle/>
          <a:p>
            <a:r>
              <a:rPr lang="en-US" sz="1100" b="1" dirty="0" smtClean="0"/>
              <a:t>MHS Dashboard</a:t>
            </a:r>
            <a:endParaRPr lang="en-US" sz="1100" b="1" dirty="0"/>
          </a:p>
        </p:txBody>
      </p:sp>
      <p:sp>
        <p:nvSpPr>
          <p:cNvPr id="47" name="TextBox 46"/>
          <p:cNvSpPr txBox="1"/>
          <p:nvPr/>
        </p:nvSpPr>
        <p:spPr>
          <a:xfrm>
            <a:off x="7660591" y="5086842"/>
            <a:ext cx="1559609" cy="261610"/>
          </a:xfrm>
          <a:prstGeom prst="rect">
            <a:avLst/>
          </a:prstGeom>
          <a:noFill/>
        </p:spPr>
        <p:txBody>
          <a:bodyPr wrap="square" rtlCol="0">
            <a:spAutoFit/>
          </a:bodyPr>
          <a:lstStyle/>
          <a:p>
            <a:r>
              <a:rPr lang="en-US" sz="1100" b="1" dirty="0" smtClean="0"/>
              <a:t>MHSPHP &amp; Registries</a:t>
            </a:r>
            <a:endParaRPr lang="en-US" sz="1100" b="1" dirty="0"/>
          </a:p>
        </p:txBody>
      </p:sp>
      <p:cxnSp>
        <p:nvCxnSpPr>
          <p:cNvPr id="48" name="Elbow Connector 47"/>
          <p:cNvCxnSpPr>
            <a:stCxn id="28" idx="3"/>
            <a:endCxn id="44" idx="1"/>
          </p:cNvCxnSpPr>
          <p:nvPr/>
        </p:nvCxnSpPr>
        <p:spPr>
          <a:xfrm flipV="1">
            <a:off x="6552716" y="3720288"/>
            <a:ext cx="1390892" cy="6598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28" idx="3"/>
            <a:endCxn id="45" idx="1"/>
          </p:cNvCxnSpPr>
          <p:nvPr/>
        </p:nvCxnSpPr>
        <p:spPr>
          <a:xfrm>
            <a:off x="6552716" y="4380100"/>
            <a:ext cx="1397847" cy="4799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37" idx="3"/>
            <a:endCxn id="53" idx="0"/>
          </p:cNvCxnSpPr>
          <p:nvPr/>
        </p:nvCxnSpPr>
        <p:spPr>
          <a:xfrm>
            <a:off x="7199631" y="2466033"/>
            <a:ext cx="1140691" cy="1124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35" idx="3"/>
            <a:endCxn id="53" idx="2"/>
          </p:cNvCxnSpPr>
          <p:nvPr/>
        </p:nvCxnSpPr>
        <p:spPr>
          <a:xfrm flipV="1">
            <a:off x="6863000" y="2914699"/>
            <a:ext cx="1477322" cy="1129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8162" y="2174647"/>
            <a:ext cx="260029" cy="260029"/>
          </a:xfrm>
          <a:prstGeom prst="rect">
            <a:avLst/>
          </a:prstGeom>
        </p:spPr>
      </p:pic>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208" y="2578471"/>
            <a:ext cx="336228" cy="336228"/>
          </a:xfrm>
          <a:prstGeom prst="rect">
            <a:avLst/>
          </a:prstGeom>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6704" y="2733546"/>
            <a:ext cx="260029" cy="260029"/>
          </a:xfrm>
          <a:prstGeom prst="rect">
            <a:avLst/>
          </a:prstGeom>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656" y="2729245"/>
            <a:ext cx="260029" cy="260029"/>
          </a:xfrm>
          <a:prstGeom prst="rect">
            <a:avLst/>
          </a:prstGeom>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8571" y="2181999"/>
            <a:ext cx="260029" cy="260029"/>
          </a:xfrm>
          <a:prstGeom prst="rect">
            <a:avLst/>
          </a:prstGeom>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9134" y="2174647"/>
            <a:ext cx="260029" cy="260029"/>
          </a:xfrm>
          <a:prstGeom prst="rect">
            <a:avLst/>
          </a:prstGeom>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1614" y="2730042"/>
            <a:ext cx="260029" cy="260029"/>
          </a:xfrm>
          <a:prstGeom prst="rect">
            <a:avLst/>
          </a:prstGeom>
        </p:spPr>
      </p:pic>
      <p:cxnSp>
        <p:nvCxnSpPr>
          <p:cNvPr id="59" name="Elbow Connector 58"/>
          <p:cNvCxnSpPr>
            <a:stCxn id="53" idx="3"/>
            <a:endCxn id="44" idx="5"/>
          </p:cNvCxnSpPr>
          <p:nvPr/>
        </p:nvCxnSpPr>
        <p:spPr>
          <a:xfrm flipH="1">
            <a:off x="8096008" y="2746585"/>
            <a:ext cx="412428" cy="973703"/>
          </a:xfrm>
          <a:prstGeom prst="bentConnector3">
            <a:avLst>
              <a:gd name="adj1" fmla="val -55428"/>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69864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Data Modernization – External Factors</a:t>
            </a:r>
            <a:endParaRPr lang="en-US" sz="3200"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11</a:t>
            </a:fld>
            <a:endParaRPr lang="en-US" dirty="0">
              <a:solidFill>
                <a:prstClr val="black">
                  <a:tint val="75000"/>
                </a:prstClr>
              </a:solidFill>
            </a:endParaRPr>
          </a:p>
        </p:txBody>
      </p:sp>
      <p:graphicFrame>
        <p:nvGraphicFramePr>
          <p:cNvPr id="13" name="Content Placeholder 5"/>
          <p:cNvGraphicFramePr>
            <a:graphicFrameLocks noGrp="1"/>
          </p:cNvGraphicFramePr>
          <p:nvPr>
            <p:ph idx="1"/>
            <p:extLst>
              <p:ext uri="{D42A27DB-BD31-4B8C-83A1-F6EECF244321}">
                <p14:modId xmlns:p14="http://schemas.microsoft.com/office/powerpoint/2010/main" val="2825102796"/>
              </p:ext>
            </p:extLst>
          </p:nvPr>
        </p:nvGraphicFramePr>
        <p:xfrm>
          <a:off x="2133600" y="1447800"/>
          <a:ext cx="4343400"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ounded Rectangular Callout 13"/>
          <p:cNvSpPr/>
          <p:nvPr/>
        </p:nvSpPr>
        <p:spPr>
          <a:xfrm>
            <a:off x="169863" y="4553871"/>
            <a:ext cx="3657600" cy="990600"/>
          </a:xfrm>
          <a:prstGeom prst="wedgeRoundRectCallout">
            <a:avLst>
              <a:gd name="adj1" fmla="val 59667"/>
              <a:gd name="adj2" fmla="val 17269"/>
              <a:gd name="adj3" fmla="val 16667"/>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600" dirty="0">
                <a:solidFill>
                  <a:schemeClr val="tx1"/>
                </a:solidFill>
              </a:rPr>
              <a:t>Portfolio Rationalization Tiger Team tasked to make recommendations to reduce &amp; control cost of HIT investments</a:t>
            </a:r>
          </a:p>
        </p:txBody>
      </p:sp>
      <p:sp>
        <p:nvSpPr>
          <p:cNvPr id="15" name="Rounded Rectangular Callout 14"/>
          <p:cNvSpPr/>
          <p:nvPr/>
        </p:nvSpPr>
        <p:spPr>
          <a:xfrm>
            <a:off x="304800" y="1645571"/>
            <a:ext cx="2057400" cy="1722437"/>
          </a:xfrm>
          <a:prstGeom prst="wedgeRoundRectCallout">
            <a:avLst>
              <a:gd name="adj1" fmla="val 61667"/>
              <a:gd name="adj2" fmla="val 32911"/>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600" dirty="0">
                <a:solidFill>
                  <a:schemeClr val="tx1"/>
                </a:solidFill>
              </a:rPr>
              <a:t>ZBR Enterprise Services – functional &amp; technical review of business intelligence, data &amp; registries.</a:t>
            </a:r>
          </a:p>
        </p:txBody>
      </p:sp>
      <p:sp>
        <p:nvSpPr>
          <p:cNvPr id="16" name="Rounded Rectangular Callout 15"/>
          <p:cNvSpPr/>
          <p:nvPr/>
        </p:nvSpPr>
        <p:spPr>
          <a:xfrm>
            <a:off x="7010400" y="1645571"/>
            <a:ext cx="1981200" cy="3246437"/>
          </a:xfrm>
          <a:prstGeom prst="wedgeRoundRectCallout">
            <a:avLst>
              <a:gd name="adj1" fmla="val -131768"/>
              <a:gd name="adj2" fmla="val -16535"/>
              <a:gd name="adj3" fmla="val 16667"/>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600" dirty="0">
                <a:solidFill>
                  <a:schemeClr val="tx1"/>
                </a:solidFill>
              </a:rPr>
              <a:t>Executive Data Council provides recommendation to MDAG re: Data Management Strategy to improve effectiveness of EHR and data outputs for analytics &amp; decision making.</a:t>
            </a:r>
          </a:p>
        </p:txBody>
      </p:sp>
      <p:sp>
        <p:nvSpPr>
          <p:cNvPr id="17" name="Rectangle 16"/>
          <p:cNvSpPr/>
          <p:nvPr/>
        </p:nvSpPr>
        <p:spPr>
          <a:xfrm>
            <a:off x="-342900" y="5512082"/>
            <a:ext cx="4953000" cy="461665"/>
          </a:xfrm>
          <a:prstGeom prst="rect">
            <a:avLst/>
          </a:prstGeom>
          <a:noFill/>
        </p:spPr>
        <p:txBody>
          <a:bodyPr>
            <a:spAutoFit/>
          </a:bodyPr>
          <a:lstStyle/>
          <a:p>
            <a:pPr algn="ctr" eaLnBrk="1" hangingPunct="1">
              <a:defRPr/>
            </a:pPr>
            <a:r>
              <a:rPr lang="en-US" sz="2400" b="1" i="1" dirty="0">
                <a:ln w="9525">
                  <a:solidFill>
                    <a:schemeClr val="bg1"/>
                  </a:solidFill>
                  <a:prstDash val="solid"/>
                </a:ln>
                <a:solidFill>
                  <a:schemeClr val="accent2">
                    <a:lumMod val="50000"/>
                  </a:schemeClr>
                </a:solidFill>
              </a:rPr>
              <a:t>Mandated $206M Cost Savings</a:t>
            </a:r>
          </a:p>
        </p:txBody>
      </p:sp>
      <p:sp>
        <p:nvSpPr>
          <p:cNvPr id="18" name="Rectangle 17"/>
          <p:cNvSpPr/>
          <p:nvPr/>
        </p:nvSpPr>
        <p:spPr>
          <a:xfrm>
            <a:off x="245427" y="3368008"/>
            <a:ext cx="2192973" cy="830997"/>
          </a:xfrm>
          <a:prstGeom prst="rect">
            <a:avLst/>
          </a:prstGeom>
          <a:noFill/>
        </p:spPr>
        <p:txBody>
          <a:bodyPr>
            <a:spAutoFit/>
          </a:bodyPr>
          <a:lstStyle/>
          <a:p>
            <a:pPr algn="ctr" eaLnBrk="1" hangingPunct="1">
              <a:defRPr/>
            </a:pPr>
            <a:r>
              <a:rPr lang="en-US" sz="2400" b="1" i="1" dirty="0">
                <a:ln w="9525">
                  <a:solidFill>
                    <a:schemeClr val="bg1"/>
                  </a:solidFill>
                  <a:prstDash val="solid"/>
                </a:ln>
              </a:rPr>
              <a:t>Cost Reductions in FY19 POM</a:t>
            </a:r>
          </a:p>
        </p:txBody>
      </p:sp>
      <p:sp>
        <p:nvSpPr>
          <p:cNvPr id="19" name="Rectangle 18"/>
          <p:cNvSpPr/>
          <p:nvPr/>
        </p:nvSpPr>
        <p:spPr>
          <a:xfrm>
            <a:off x="6794388" y="4869245"/>
            <a:ext cx="2413223" cy="830997"/>
          </a:xfrm>
          <a:prstGeom prst="rect">
            <a:avLst/>
          </a:prstGeom>
          <a:noFill/>
        </p:spPr>
        <p:txBody>
          <a:bodyPr>
            <a:spAutoFit/>
          </a:bodyPr>
          <a:lstStyle/>
          <a:p>
            <a:pPr algn="ctr" eaLnBrk="1" hangingPunct="1">
              <a:defRPr/>
            </a:pPr>
            <a:r>
              <a:rPr lang="en-US" sz="2400" b="1" i="1" dirty="0">
                <a:ln w="9525">
                  <a:solidFill>
                    <a:schemeClr val="bg1"/>
                  </a:solidFill>
                  <a:prstDash val="solid"/>
                </a:ln>
                <a:solidFill>
                  <a:schemeClr val="accent3">
                    <a:lumMod val="50000"/>
                  </a:schemeClr>
                </a:solidFill>
              </a:rPr>
              <a:t>Data Strategy Draft Underway</a:t>
            </a:r>
          </a:p>
        </p:txBody>
      </p:sp>
    </p:spTree>
    <p:extLst>
      <p:ext uri="{BB962C8B-B14F-4D97-AF65-F5344CB8AC3E}">
        <p14:creationId xmlns:p14="http://schemas.microsoft.com/office/powerpoint/2010/main" val="2591642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178"/>
          <p:cNvSpPr/>
          <p:nvPr/>
        </p:nvSpPr>
        <p:spPr bwMode="gray">
          <a:xfrm>
            <a:off x="263487" y="1788248"/>
            <a:ext cx="1143000" cy="3646220"/>
          </a:xfrm>
          <a:prstGeom prst="rect">
            <a:avLst/>
          </a:prstGeom>
          <a:solidFill>
            <a:sysClr val="window" lastClr="FFFFFF">
              <a:lumMod val="85000"/>
            </a:sysClr>
          </a:solidFill>
          <a:ln w="19050" algn="ctr">
            <a:noFill/>
            <a:miter lim="800000"/>
            <a:headEnd/>
            <a:tailEnd/>
          </a:ln>
        </p:spPr>
        <p:txBody>
          <a:bodyPr wrap="square" lIns="88900" tIns="88900" rIns="88900" bIns="8890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92" name="TextBox 191"/>
          <p:cNvSpPr txBox="1"/>
          <p:nvPr/>
        </p:nvSpPr>
        <p:spPr>
          <a:xfrm>
            <a:off x="263487" y="1788248"/>
            <a:ext cx="1143000" cy="302354"/>
          </a:xfrm>
          <a:prstGeom prst="rect">
            <a:avLst/>
          </a:prstGeom>
          <a:solidFill>
            <a:schemeClr val="accent4">
              <a:lumMod val="75000"/>
            </a:schemeClr>
          </a:solidFill>
        </p:spPr>
        <p:txBody>
          <a:bodyPr vert="horz" wrap="square" lIns="0" tIns="0" rIns="0" bIns="0" rtlCol="0" anchor="ctr">
            <a:noAutofit/>
          </a:bodyPr>
          <a:lstStyle/>
          <a:p>
            <a:pPr marL="0" marR="0" lvl="0" indent="0" algn="ctr" defTabSz="997501" eaLnBrk="1" fontAlgn="auto" latinLnBrk="0" hangingPunct="1">
              <a:lnSpc>
                <a:spcPct val="100000"/>
              </a:lnSpc>
              <a:spcBef>
                <a:spcPts val="200"/>
              </a:spcBef>
              <a:spcAft>
                <a:spcPts val="0"/>
              </a:spcAft>
              <a:buClrTx/>
              <a:buSzPct val="100000"/>
              <a:buFontTx/>
              <a:buNone/>
              <a:tabLst/>
              <a:defRPr/>
            </a:pPr>
            <a:r>
              <a:rPr kumimoji="0" lang="en-US" sz="9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Data Source Layer</a:t>
            </a:r>
          </a:p>
        </p:txBody>
      </p:sp>
      <p:sp>
        <p:nvSpPr>
          <p:cNvPr id="194" name="Rectangle 193"/>
          <p:cNvSpPr/>
          <p:nvPr/>
        </p:nvSpPr>
        <p:spPr bwMode="gray">
          <a:xfrm>
            <a:off x="7782043" y="1788248"/>
            <a:ext cx="1143000" cy="3646220"/>
          </a:xfrm>
          <a:prstGeom prst="rect">
            <a:avLst/>
          </a:prstGeom>
          <a:solidFill>
            <a:sysClr val="window" lastClr="FFFFFF">
              <a:lumMod val="85000"/>
            </a:sysClr>
          </a:solidFill>
          <a:ln w="19050" algn="ctr">
            <a:noFill/>
            <a:miter lim="800000"/>
            <a:headEnd/>
            <a:tailEnd/>
          </a:ln>
        </p:spPr>
        <p:txBody>
          <a:bodyPr wrap="square" lIns="88900" tIns="88900" rIns="88900" bIns="8890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95" name="TextBox 194"/>
          <p:cNvSpPr txBox="1"/>
          <p:nvPr/>
        </p:nvSpPr>
        <p:spPr>
          <a:xfrm>
            <a:off x="7782043" y="1779935"/>
            <a:ext cx="1143000" cy="302354"/>
          </a:xfrm>
          <a:prstGeom prst="rect">
            <a:avLst/>
          </a:prstGeom>
          <a:solidFill>
            <a:schemeClr val="bg1">
              <a:lumMod val="50000"/>
            </a:schemeClr>
          </a:solidFill>
        </p:spPr>
        <p:txBody>
          <a:bodyPr vert="horz" wrap="square" lIns="0" tIns="0" rIns="0" bIns="0" rtlCol="0" anchor="ctr">
            <a:noAutofit/>
          </a:bodyPr>
          <a:lstStyle/>
          <a:p>
            <a:pPr algn="ctr" defTabSz="997501">
              <a:spcBef>
                <a:spcPts val="200"/>
              </a:spcBef>
              <a:buSzPct val="100000"/>
            </a:pPr>
            <a:r>
              <a:rPr lang="en-US" sz="900" b="1" dirty="0" smtClean="0">
                <a:solidFill>
                  <a:prstClr val="white"/>
                </a:solidFill>
                <a:latin typeface="Arial" panose="020B0604020202020204" pitchFamily="34" charset="0"/>
                <a:cs typeface="Arial" panose="020B0604020202020204" pitchFamily="34" charset="0"/>
              </a:rPr>
              <a:t>Analytics Capabilities</a:t>
            </a:r>
            <a:endParaRPr lang="en-US" sz="900" b="1" dirty="0">
              <a:solidFill>
                <a:prstClr val="white"/>
              </a:solidFill>
              <a:latin typeface="Arial" panose="020B0604020202020204" pitchFamily="34" charset="0"/>
              <a:cs typeface="Arial" panose="020B0604020202020204" pitchFamily="34" charset="0"/>
            </a:endParaRPr>
          </a:p>
        </p:txBody>
      </p:sp>
      <p:sp>
        <p:nvSpPr>
          <p:cNvPr id="196" name="Rectangle 195"/>
          <p:cNvSpPr/>
          <p:nvPr/>
        </p:nvSpPr>
        <p:spPr bwMode="gray">
          <a:xfrm>
            <a:off x="7847700" y="3110994"/>
            <a:ext cx="1005840" cy="365760"/>
          </a:xfrm>
          <a:prstGeom prst="rect">
            <a:avLst/>
          </a:prstGeom>
          <a:solidFill>
            <a:sysClr val="window" lastClr="FFFFFF"/>
          </a:solidFill>
          <a:ln w="19050" algn="ctr">
            <a:solidFill>
              <a:sysClr val="window" lastClr="FFFFFF"/>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Data Mining</a:t>
            </a:r>
          </a:p>
        </p:txBody>
      </p:sp>
      <p:sp>
        <p:nvSpPr>
          <p:cNvPr id="197" name="Rectangle 196"/>
          <p:cNvSpPr/>
          <p:nvPr/>
        </p:nvSpPr>
        <p:spPr bwMode="gray">
          <a:xfrm>
            <a:off x="7847700" y="2657689"/>
            <a:ext cx="1005840" cy="365760"/>
          </a:xfrm>
          <a:prstGeom prst="rect">
            <a:avLst/>
          </a:prstGeom>
          <a:solidFill>
            <a:sysClr val="window" lastClr="FFFFFF"/>
          </a:solidFill>
          <a:ln w="19050" algn="ctr">
            <a:solidFill>
              <a:sysClr val="window" lastClr="FFFFFF"/>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Extracts</a:t>
            </a:r>
          </a:p>
        </p:txBody>
      </p:sp>
      <p:sp>
        <p:nvSpPr>
          <p:cNvPr id="198" name="Rectangle 197"/>
          <p:cNvSpPr/>
          <p:nvPr/>
        </p:nvSpPr>
        <p:spPr bwMode="gray">
          <a:xfrm>
            <a:off x="7847700" y="2222641"/>
            <a:ext cx="1005840" cy="365760"/>
          </a:xfrm>
          <a:prstGeom prst="rect">
            <a:avLst/>
          </a:prstGeom>
          <a:solidFill>
            <a:sysClr val="window" lastClr="FFFFFF"/>
          </a:solidFill>
          <a:ln w="19050" algn="ctr">
            <a:solidFill>
              <a:sysClr val="window" lastClr="FFFFFF"/>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Reports</a:t>
            </a:r>
          </a:p>
        </p:txBody>
      </p:sp>
      <p:sp>
        <p:nvSpPr>
          <p:cNvPr id="199" name="Rectangle 198"/>
          <p:cNvSpPr/>
          <p:nvPr/>
        </p:nvSpPr>
        <p:spPr bwMode="gray">
          <a:xfrm>
            <a:off x="7847700" y="3542392"/>
            <a:ext cx="1005840" cy="365760"/>
          </a:xfrm>
          <a:prstGeom prst="rect">
            <a:avLst/>
          </a:prstGeom>
          <a:solidFill>
            <a:sysClr val="window" lastClr="FFFFFF"/>
          </a:solidFill>
          <a:ln w="19050" algn="ctr">
            <a:solidFill>
              <a:sysClr val="window" lastClr="FFFFFF"/>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Modeling &amp; Analytics</a:t>
            </a:r>
          </a:p>
        </p:txBody>
      </p:sp>
      <p:sp>
        <p:nvSpPr>
          <p:cNvPr id="200" name="Rectangle 199"/>
          <p:cNvSpPr/>
          <p:nvPr/>
        </p:nvSpPr>
        <p:spPr bwMode="gray">
          <a:xfrm>
            <a:off x="7847700" y="4007444"/>
            <a:ext cx="1005840" cy="365760"/>
          </a:xfrm>
          <a:prstGeom prst="rect">
            <a:avLst/>
          </a:prstGeom>
          <a:solidFill>
            <a:sysClr val="window" lastClr="FFFFFF"/>
          </a:solidFill>
          <a:ln w="19050" algn="ctr">
            <a:solidFill>
              <a:sysClr val="window" lastClr="FFFFFF"/>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Exploration &amp; Discovery</a:t>
            </a:r>
          </a:p>
        </p:txBody>
      </p:sp>
      <p:sp>
        <p:nvSpPr>
          <p:cNvPr id="201" name="Rectangle 200"/>
          <p:cNvSpPr/>
          <p:nvPr/>
        </p:nvSpPr>
        <p:spPr bwMode="gray">
          <a:xfrm>
            <a:off x="7847700" y="4472496"/>
            <a:ext cx="1005840" cy="365760"/>
          </a:xfrm>
          <a:prstGeom prst="rect">
            <a:avLst/>
          </a:prstGeom>
          <a:solidFill>
            <a:sysClr val="window" lastClr="FFFFFF"/>
          </a:solidFill>
          <a:ln w="19050" algn="ctr">
            <a:solidFill>
              <a:sysClr val="window" lastClr="FFFFFF"/>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Real Time Application</a:t>
            </a:r>
          </a:p>
        </p:txBody>
      </p:sp>
      <p:sp>
        <p:nvSpPr>
          <p:cNvPr id="202" name="Rectangle 201"/>
          <p:cNvSpPr/>
          <p:nvPr/>
        </p:nvSpPr>
        <p:spPr bwMode="gray">
          <a:xfrm>
            <a:off x="7847700" y="4937549"/>
            <a:ext cx="1005840" cy="365760"/>
          </a:xfrm>
          <a:prstGeom prst="rect">
            <a:avLst/>
          </a:prstGeom>
          <a:solidFill>
            <a:sysClr val="window" lastClr="FFFFFF"/>
          </a:solidFill>
          <a:ln w="19050" algn="ctr">
            <a:solidFill>
              <a:sysClr val="window" lastClr="FFFFFF"/>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Cognitive Computing</a:t>
            </a:r>
          </a:p>
        </p:txBody>
      </p:sp>
      <p:sp>
        <p:nvSpPr>
          <p:cNvPr id="218" name="Rectangle 217"/>
          <p:cNvSpPr/>
          <p:nvPr/>
        </p:nvSpPr>
        <p:spPr bwMode="gray">
          <a:xfrm>
            <a:off x="4022767" y="1788248"/>
            <a:ext cx="1143000" cy="3646220"/>
          </a:xfrm>
          <a:prstGeom prst="rect">
            <a:avLst/>
          </a:prstGeom>
          <a:solidFill>
            <a:sysClr val="window" lastClr="FFFFFF">
              <a:lumMod val="85000"/>
            </a:sysClr>
          </a:solidFill>
          <a:ln w="19050" algn="ctr">
            <a:noFill/>
            <a:miter lim="800000"/>
            <a:headEnd/>
            <a:tailEnd/>
          </a:ln>
        </p:spPr>
        <p:txBody>
          <a:bodyPr wrap="square" lIns="88900" tIns="88900" rIns="88900" bIns="8890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19" name="TextBox 218"/>
          <p:cNvSpPr txBox="1"/>
          <p:nvPr/>
        </p:nvSpPr>
        <p:spPr>
          <a:xfrm>
            <a:off x="4022767" y="1779935"/>
            <a:ext cx="1143000" cy="302354"/>
          </a:xfrm>
          <a:prstGeom prst="rect">
            <a:avLst/>
          </a:prstGeom>
          <a:solidFill>
            <a:srgbClr val="00B0F0"/>
          </a:solidFill>
        </p:spPr>
        <p:txBody>
          <a:bodyPr vert="horz" wrap="square" lIns="0" tIns="0" rIns="0" bIns="0" rtlCol="0" anchor="ctr">
            <a:noAutofit/>
          </a:bodyPr>
          <a:lstStyle/>
          <a:p>
            <a:pPr algn="ctr" defTabSz="997501">
              <a:spcBef>
                <a:spcPts val="200"/>
              </a:spcBef>
              <a:buSzPct val="100000"/>
            </a:pPr>
            <a:r>
              <a:rPr lang="en-US" sz="900" b="1" dirty="0">
                <a:solidFill>
                  <a:prstClr val="white"/>
                </a:solidFill>
                <a:latin typeface="Arial" panose="020B0604020202020204" pitchFamily="34" charset="0"/>
                <a:cs typeface="Arial" panose="020B0604020202020204" pitchFamily="34" charset="0"/>
              </a:rPr>
              <a:t>Data Storage Layer</a:t>
            </a:r>
          </a:p>
        </p:txBody>
      </p:sp>
      <p:sp>
        <p:nvSpPr>
          <p:cNvPr id="232" name="Rectangle 231"/>
          <p:cNvSpPr/>
          <p:nvPr/>
        </p:nvSpPr>
        <p:spPr bwMode="gray">
          <a:xfrm>
            <a:off x="2143127" y="1785704"/>
            <a:ext cx="1143000" cy="3648764"/>
          </a:xfrm>
          <a:prstGeom prst="rect">
            <a:avLst/>
          </a:prstGeom>
          <a:solidFill>
            <a:sysClr val="window" lastClr="FFFFFF">
              <a:lumMod val="85000"/>
            </a:sysClr>
          </a:solidFill>
          <a:ln w="19050" algn="ctr">
            <a:noFill/>
            <a:miter lim="800000"/>
            <a:headEnd/>
            <a:tailEnd/>
          </a:ln>
        </p:spPr>
        <p:txBody>
          <a:bodyPr wrap="square" lIns="88900" tIns="88900" rIns="88900" bIns="8890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33" name="TextBox 232"/>
          <p:cNvSpPr txBox="1"/>
          <p:nvPr/>
        </p:nvSpPr>
        <p:spPr>
          <a:xfrm>
            <a:off x="2143127" y="1779935"/>
            <a:ext cx="1143000" cy="302354"/>
          </a:xfrm>
          <a:prstGeom prst="rect">
            <a:avLst/>
          </a:prstGeom>
          <a:solidFill>
            <a:srgbClr val="121F48"/>
          </a:solidFill>
        </p:spPr>
        <p:txBody>
          <a:bodyPr vert="horz" wrap="square" lIns="0" tIns="0" rIns="0" bIns="0" rtlCol="0" anchor="ctr">
            <a:noAutofit/>
          </a:bodyPr>
          <a:lstStyle/>
          <a:p>
            <a:pPr algn="ctr" defTabSz="997501">
              <a:spcBef>
                <a:spcPts val="200"/>
              </a:spcBef>
              <a:buSzPct val="100000"/>
            </a:pPr>
            <a:r>
              <a:rPr lang="en-US" sz="900" b="1" dirty="0" smtClean="0">
                <a:solidFill>
                  <a:prstClr val="white"/>
                </a:solidFill>
                <a:latin typeface="Arial" panose="020B0604020202020204" pitchFamily="34" charset="0"/>
                <a:cs typeface="Arial" panose="020B0604020202020204" pitchFamily="34" charset="0"/>
              </a:rPr>
              <a:t>Data Integration Layer</a:t>
            </a:r>
            <a:endParaRPr lang="en-US" sz="900" b="1" dirty="0">
              <a:solidFill>
                <a:prstClr val="white"/>
              </a:solidFill>
              <a:latin typeface="Arial" panose="020B0604020202020204" pitchFamily="34" charset="0"/>
              <a:cs typeface="Arial" panose="020B0604020202020204" pitchFamily="34" charset="0"/>
            </a:endParaRPr>
          </a:p>
        </p:txBody>
      </p:sp>
      <p:sp>
        <p:nvSpPr>
          <p:cNvPr id="237" name="Rectangle 236"/>
          <p:cNvSpPr/>
          <p:nvPr/>
        </p:nvSpPr>
        <p:spPr bwMode="gray">
          <a:xfrm>
            <a:off x="5902407" y="1788248"/>
            <a:ext cx="1143000" cy="3646220"/>
          </a:xfrm>
          <a:prstGeom prst="rect">
            <a:avLst/>
          </a:prstGeom>
          <a:solidFill>
            <a:sysClr val="window" lastClr="FFFFFF">
              <a:lumMod val="85000"/>
            </a:sysClr>
          </a:solidFill>
          <a:ln w="19050" algn="ctr">
            <a:noFill/>
            <a:miter lim="800000"/>
            <a:headEnd/>
            <a:tailEnd/>
          </a:ln>
        </p:spPr>
        <p:txBody>
          <a:bodyPr wrap="square" lIns="88900" tIns="88900" rIns="88900" bIns="8890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38" name="TextBox 237"/>
          <p:cNvSpPr txBox="1"/>
          <p:nvPr/>
        </p:nvSpPr>
        <p:spPr>
          <a:xfrm>
            <a:off x="5902407" y="1779935"/>
            <a:ext cx="1143000" cy="302354"/>
          </a:xfrm>
          <a:prstGeom prst="rect">
            <a:avLst/>
          </a:prstGeom>
          <a:solidFill>
            <a:schemeClr val="accent6"/>
          </a:solidFill>
        </p:spPr>
        <p:txBody>
          <a:bodyPr vert="horz" wrap="square" lIns="0" tIns="0" rIns="0" bIns="0" rtlCol="0" anchor="ctr">
            <a:noAutofit/>
          </a:bodyPr>
          <a:lstStyle/>
          <a:p>
            <a:pPr algn="ctr" defTabSz="997501">
              <a:spcBef>
                <a:spcPts val="200"/>
              </a:spcBef>
              <a:buSzPct val="100000"/>
            </a:pPr>
            <a:r>
              <a:rPr lang="en-US" sz="900" b="1" dirty="0" smtClean="0">
                <a:solidFill>
                  <a:prstClr val="white"/>
                </a:solidFill>
                <a:latin typeface="Arial" panose="020B0604020202020204" pitchFamily="34" charset="0"/>
                <a:cs typeface="Arial" panose="020B0604020202020204" pitchFamily="34" charset="0"/>
              </a:rPr>
              <a:t>Data Analytics</a:t>
            </a:r>
          </a:p>
          <a:p>
            <a:pPr algn="ctr" defTabSz="997501">
              <a:spcBef>
                <a:spcPts val="200"/>
              </a:spcBef>
              <a:buSzPct val="100000"/>
            </a:pPr>
            <a:r>
              <a:rPr lang="en-US" sz="900" b="1" dirty="0" smtClean="0">
                <a:solidFill>
                  <a:prstClr val="white"/>
                </a:solidFill>
                <a:latin typeface="Arial" panose="020B0604020202020204" pitchFamily="34" charset="0"/>
                <a:cs typeface="Arial" panose="020B0604020202020204" pitchFamily="34" charset="0"/>
              </a:rPr>
              <a:t>Layer</a:t>
            </a:r>
            <a:endParaRPr lang="en-US" sz="900" b="1" dirty="0">
              <a:solidFill>
                <a:prstClr val="white"/>
              </a:solidFill>
              <a:latin typeface="Arial" panose="020B0604020202020204" pitchFamily="34" charset="0"/>
              <a:cs typeface="Arial" panose="020B0604020202020204" pitchFamily="34" charset="0"/>
            </a:endParaRPr>
          </a:p>
        </p:txBody>
      </p:sp>
      <p:sp>
        <p:nvSpPr>
          <p:cNvPr id="216" name="Title 1"/>
          <p:cNvSpPr txBox="1">
            <a:spLocks/>
          </p:cNvSpPr>
          <p:nvPr/>
        </p:nvSpPr>
        <p:spPr>
          <a:xfrm>
            <a:off x="1335553" y="304801"/>
            <a:ext cx="6859377" cy="6995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smtClean="0">
                <a:solidFill>
                  <a:srgbClr val="003876"/>
                </a:solidFill>
                <a:ea typeface="MS PGothic" pitchFamily="34" charset="-128"/>
              </a:rPr>
              <a:t>Enterprise</a:t>
            </a:r>
            <a:r>
              <a:rPr lang="en-US" sz="3200" b="1" dirty="0" smtClean="0">
                <a:latin typeface="Arial" panose="020B0604020202020204" pitchFamily="34" charset="0"/>
                <a:cs typeface="Arial" panose="020B0604020202020204" pitchFamily="34" charset="0"/>
              </a:rPr>
              <a:t> </a:t>
            </a:r>
            <a:r>
              <a:rPr lang="en-US" sz="3200" b="1" dirty="0">
                <a:solidFill>
                  <a:srgbClr val="003876"/>
                </a:solidFill>
                <a:ea typeface="MS PGothic" pitchFamily="34" charset="-128"/>
              </a:rPr>
              <a:t>Services Effort </a:t>
            </a:r>
          </a:p>
        </p:txBody>
      </p:sp>
      <p:sp>
        <p:nvSpPr>
          <p:cNvPr id="89" name="Can 88"/>
          <p:cNvSpPr/>
          <p:nvPr/>
        </p:nvSpPr>
        <p:spPr bwMode="gray">
          <a:xfrm>
            <a:off x="4111185" y="2173805"/>
            <a:ext cx="983665" cy="303984"/>
          </a:xfrm>
          <a:prstGeom prst="can">
            <a:avLst/>
          </a:prstGeom>
          <a:solidFill>
            <a:sysClr val="window" lastClr="FFFFFF"/>
          </a:solidFill>
          <a:ln w="12700" algn="ctr">
            <a:solidFill>
              <a:schemeClr val="tx1"/>
            </a:solidFill>
            <a:miter lim="800000"/>
            <a:headEnd/>
            <a:tailEnd/>
          </a:ln>
        </p:spPr>
        <p:txBody>
          <a:bodyPr wrap="square" lIns="88900" tIns="88900" rIns="88900" bIns="8890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8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M2</a:t>
            </a:r>
            <a:endParaRPr kumimoji="0" lang="en-US" sz="6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90" name="Can 89"/>
          <p:cNvSpPr/>
          <p:nvPr/>
        </p:nvSpPr>
        <p:spPr bwMode="gray">
          <a:xfrm>
            <a:off x="4167390" y="3877462"/>
            <a:ext cx="828218" cy="357886"/>
          </a:xfrm>
          <a:prstGeom prst="can">
            <a:avLst/>
          </a:prstGeom>
          <a:solidFill>
            <a:sysClr val="window" lastClr="FFFFFF"/>
          </a:solidFill>
          <a:ln w="12700" algn="ctr">
            <a:solidFill>
              <a:schemeClr val="tx1"/>
            </a:solidFill>
            <a:miter lim="800000"/>
            <a:headEnd/>
            <a:tailEnd/>
          </a:ln>
        </p:spPr>
        <p:txBody>
          <a:bodyPr wrap="square" lIns="88900" tIns="88900" rIns="88900" bIns="88900" rtlCol="0" anchor="ctr"/>
          <a:lstStyle/>
          <a:p>
            <a:pPr algn="ctr" defTabSz="997501">
              <a:lnSpc>
                <a:spcPct val="106000"/>
              </a:lnSpc>
              <a:buFont typeface="Wingdings 2" pitchFamily="18" charset="2"/>
              <a:buNone/>
            </a:pPr>
            <a:r>
              <a:rPr lang="en-US" sz="800" b="1" kern="0" dirty="0" smtClean="0">
                <a:latin typeface="Arial" panose="020B0604020202020204" pitchFamily="34" charset="0"/>
                <a:cs typeface="Arial" panose="020B0604020202020204" pitchFamily="34" charset="0"/>
              </a:rPr>
              <a:t>COHORT</a:t>
            </a:r>
            <a:endParaRPr lang="en-US" sz="800" b="1" kern="0" dirty="0">
              <a:latin typeface="Arial" panose="020B0604020202020204" pitchFamily="34" charset="0"/>
              <a:cs typeface="Arial" panose="020B0604020202020204" pitchFamily="34" charset="0"/>
            </a:endParaRPr>
          </a:p>
        </p:txBody>
      </p:sp>
      <p:sp>
        <p:nvSpPr>
          <p:cNvPr id="92" name="Can 91"/>
          <p:cNvSpPr/>
          <p:nvPr/>
        </p:nvSpPr>
        <p:spPr>
          <a:xfrm>
            <a:off x="2329570" y="2566728"/>
            <a:ext cx="2765280" cy="396867"/>
          </a:xfrm>
          <a:prstGeom prst="can">
            <a:avLst/>
          </a:prstGeom>
          <a:solidFill>
            <a:sysClr val="window" lastClr="FFFFFF"/>
          </a:solidFill>
          <a:ln w="12700" algn="ctr">
            <a:solidFill>
              <a:schemeClr val="tx1"/>
            </a:solidFill>
            <a:miter lim="800000"/>
            <a:headEnd/>
            <a:tailEnd/>
          </a:ln>
        </p:spPr>
        <p:txBody>
          <a:bodyPr wrap="square" lIns="88900" tIns="88900" rIns="88900" bIns="88900" rtlCol="0" anchor="ctr"/>
          <a:lstStyle/>
          <a:p>
            <a:pPr algn="ctr" defTabSz="997501">
              <a:spcBef>
                <a:spcPts val="200"/>
              </a:spcBef>
              <a:buSzPct val="100000"/>
            </a:pPr>
            <a:r>
              <a:rPr lang="en-US" sz="800" b="1" kern="0" dirty="0" smtClean="0">
                <a:solidFill>
                  <a:prstClr val="black"/>
                </a:solidFill>
                <a:latin typeface="Arial" panose="020B0604020202020204" pitchFamily="34" charset="0"/>
                <a:cs typeface="Arial" panose="020B0604020202020204" pitchFamily="34" charset="0"/>
              </a:rPr>
              <a:t>MDR</a:t>
            </a:r>
            <a:endParaRPr lang="en-US" sz="800" b="1" kern="0" dirty="0">
              <a:solidFill>
                <a:prstClr val="black"/>
              </a:solidFill>
              <a:latin typeface="Arial" panose="020B0604020202020204" pitchFamily="34" charset="0"/>
              <a:cs typeface="Arial" panose="020B0604020202020204" pitchFamily="34" charset="0"/>
            </a:endParaRPr>
          </a:p>
        </p:txBody>
      </p:sp>
      <p:sp>
        <p:nvSpPr>
          <p:cNvPr id="93" name="Can 92"/>
          <p:cNvSpPr/>
          <p:nvPr/>
        </p:nvSpPr>
        <p:spPr>
          <a:xfrm>
            <a:off x="2582857" y="3106138"/>
            <a:ext cx="2226923" cy="392956"/>
          </a:xfrm>
          <a:prstGeom prst="can">
            <a:avLst/>
          </a:prstGeom>
          <a:solidFill>
            <a:sysClr val="window" lastClr="FFFFFF"/>
          </a:solidFill>
          <a:ln w="12700" algn="ctr">
            <a:solidFill>
              <a:schemeClr val="tx1"/>
            </a:solidFill>
            <a:miter lim="800000"/>
            <a:headEnd/>
            <a:tailEnd/>
          </a:ln>
        </p:spPr>
        <p:txBody>
          <a:bodyPr wrap="square" lIns="88900" tIns="88900" rIns="88900" bIns="88900" rtlCol="0" anchor="ctr"/>
          <a:lstStyle/>
          <a:p>
            <a:pPr algn="ctr" defTabSz="997501">
              <a:spcBef>
                <a:spcPts val="200"/>
              </a:spcBef>
              <a:buSzPct val="100000"/>
            </a:pPr>
            <a:r>
              <a:rPr lang="en-US" sz="800" b="1" kern="0" dirty="0" smtClean="0">
                <a:solidFill>
                  <a:prstClr val="black"/>
                </a:solidFill>
                <a:latin typeface="Arial" panose="020B0604020202020204" pitchFamily="34" charset="0"/>
                <a:cs typeface="Arial" panose="020B0604020202020204" pitchFamily="34" charset="0"/>
              </a:rPr>
              <a:t>AFCHIPS</a:t>
            </a:r>
            <a:endParaRPr lang="en-US" sz="800" b="1" kern="0" dirty="0">
              <a:solidFill>
                <a:prstClr val="black"/>
              </a:solidFill>
              <a:latin typeface="Arial" panose="020B0604020202020204" pitchFamily="34" charset="0"/>
              <a:cs typeface="Arial" panose="020B0604020202020204" pitchFamily="34" charset="0"/>
            </a:endParaRPr>
          </a:p>
        </p:txBody>
      </p:sp>
      <p:sp>
        <p:nvSpPr>
          <p:cNvPr id="94" name="Can 93"/>
          <p:cNvSpPr/>
          <p:nvPr/>
        </p:nvSpPr>
        <p:spPr>
          <a:xfrm>
            <a:off x="2412027" y="4317409"/>
            <a:ext cx="758556" cy="357886"/>
          </a:xfrm>
          <a:prstGeom prst="can">
            <a:avLst/>
          </a:prstGeom>
          <a:solidFill>
            <a:sysClr val="window" lastClr="FFFFFF"/>
          </a:solidFill>
          <a:ln w="12700" algn="ctr">
            <a:solidFill>
              <a:schemeClr val="tx1"/>
            </a:solidFill>
            <a:miter lim="800000"/>
            <a:headEnd/>
            <a:tailEnd/>
          </a:ln>
        </p:spPr>
        <p:txBody>
          <a:bodyPr wrap="square" lIns="88900" tIns="88900" rIns="88900" bIns="88900" rtlCol="0" anchor="ctr"/>
          <a:lstStyle/>
          <a:p>
            <a:pPr algn="ctr" defTabSz="997501">
              <a:spcBef>
                <a:spcPts val="200"/>
              </a:spcBef>
              <a:buSzPct val="100000"/>
            </a:pPr>
            <a:r>
              <a:rPr lang="en-US" sz="800" b="1" kern="0" dirty="0" smtClean="0">
                <a:solidFill>
                  <a:prstClr val="black"/>
                </a:solidFill>
                <a:latin typeface="Arial" panose="020B0604020202020204" pitchFamily="34" charset="0"/>
                <a:cs typeface="Arial" panose="020B0604020202020204" pitchFamily="34" charset="0"/>
              </a:rPr>
              <a:t>CHAS</a:t>
            </a:r>
            <a:endParaRPr lang="en-US" sz="800" b="1" kern="0" dirty="0">
              <a:solidFill>
                <a:prstClr val="black"/>
              </a:solidFill>
              <a:latin typeface="Arial" panose="020B0604020202020204" pitchFamily="34" charset="0"/>
              <a:cs typeface="Arial" panose="020B0604020202020204" pitchFamily="34" charset="0"/>
            </a:endParaRPr>
          </a:p>
        </p:txBody>
      </p:sp>
      <p:sp>
        <p:nvSpPr>
          <p:cNvPr id="95" name="Can 94"/>
          <p:cNvSpPr/>
          <p:nvPr/>
        </p:nvSpPr>
        <p:spPr>
          <a:xfrm>
            <a:off x="2417987" y="3570106"/>
            <a:ext cx="758556" cy="357886"/>
          </a:xfrm>
          <a:prstGeom prst="can">
            <a:avLst/>
          </a:prstGeom>
          <a:solidFill>
            <a:sysClr val="window" lastClr="FFFFFF"/>
          </a:solidFill>
          <a:ln w="12700" algn="ctr">
            <a:solidFill>
              <a:schemeClr val="tx1"/>
            </a:solidFill>
            <a:miter lim="800000"/>
            <a:headEnd/>
            <a:tailEnd/>
          </a:ln>
        </p:spPr>
        <p:txBody>
          <a:bodyPr wrap="square" lIns="88900" tIns="88900" rIns="88900" bIns="88900" rtlCol="0" anchor="ctr"/>
          <a:lstStyle/>
          <a:p>
            <a:pPr algn="ctr" defTabSz="997501">
              <a:spcBef>
                <a:spcPts val="200"/>
              </a:spcBef>
              <a:buSzPct val="100000"/>
            </a:pPr>
            <a:r>
              <a:rPr lang="en-US" sz="800" b="1" kern="0" dirty="0" smtClean="0">
                <a:solidFill>
                  <a:prstClr val="black"/>
                </a:solidFill>
                <a:latin typeface="Arial" panose="020B0604020202020204" pitchFamily="34" charset="0"/>
                <a:cs typeface="Arial" panose="020B0604020202020204" pitchFamily="34" charset="0"/>
              </a:rPr>
              <a:t>BDQAS</a:t>
            </a:r>
            <a:endParaRPr lang="en-US" sz="800" b="1" kern="0" dirty="0">
              <a:solidFill>
                <a:prstClr val="black"/>
              </a:solidFill>
              <a:latin typeface="Arial" panose="020B0604020202020204" pitchFamily="34" charset="0"/>
              <a:cs typeface="Arial" panose="020B0604020202020204" pitchFamily="34" charset="0"/>
            </a:endParaRPr>
          </a:p>
        </p:txBody>
      </p:sp>
      <p:sp>
        <p:nvSpPr>
          <p:cNvPr id="96" name="Rounded Rectangle 95"/>
          <p:cNvSpPr/>
          <p:nvPr/>
        </p:nvSpPr>
        <p:spPr>
          <a:xfrm>
            <a:off x="6104241" y="3540404"/>
            <a:ext cx="755704" cy="560431"/>
          </a:xfrm>
          <a:prstGeom prst="roundRect">
            <a:avLst/>
          </a:prstGeom>
          <a:solidFill>
            <a:sysClr val="window" lastClr="FFFFFF"/>
          </a:solidFill>
          <a:ln w="12700" algn="ctr">
            <a:solidFill>
              <a:schemeClr val="tx1"/>
            </a:solidFill>
            <a:miter lim="800000"/>
            <a:headEnd/>
            <a:tailEnd/>
          </a:ln>
        </p:spPr>
        <p:txBody>
          <a:bodyPr wrap="square" lIns="88900" tIns="88900" rIns="88900" bIns="88900" rtlCol="0" anchor="ctr"/>
          <a:lstStyle/>
          <a:p>
            <a:pPr algn="ctr" defTabSz="997501">
              <a:lnSpc>
                <a:spcPct val="106000"/>
              </a:lnSpc>
              <a:buFont typeface="Wingdings 2" pitchFamily="18" charset="2"/>
              <a:buNone/>
            </a:pPr>
            <a:r>
              <a:rPr lang="en-US" sz="800" b="1" kern="0" dirty="0" smtClean="0">
                <a:solidFill>
                  <a:schemeClr val="tx1"/>
                </a:solidFill>
                <a:latin typeface="Arial" panose="020B0604020202020204" pitchFamily="34" charset="0"/>
                <a:cs typeface="Arial" panose="020B0604020202020204" pitchFamily="34" charset="0"/>
              </a:rPr>
              <a:t>CAP Apps</a:t>
            </a:r>
            <a:endParaRPr lang="en-US" sz="800" b="1" kern="0" dirty="0">
              <a:solidFill>
                <a:schemeClr val="tx1"/>
              </a:solidFill>
              <a:latin typeface="Arial" panose="020B0604020202020204" pitchFamily="34" charset="0"/>
              <a:cs typeface="Arial" panose="020B0604020202020204" pitchFamily="34" charset="0"/>
            </a:endParaRPr>
          </a:p>
        </p:txBody>
      </p:sp>
      <p:sp>
        <p:nvSpPr>
          <p:cNvPr id="97" name="Rounded Rectangle 96"/>
          <p:cNvSpPr/>
          <p:nvPr/>
        </p:nvSpPr>
        <p:spPr>
          <a:xfrm>
            <a:off x="6104241" y="2842675"/>
            <a:ext cx="755704" cy="499205"/>
          </a:xfrm>
          <a:prstGeom prst="roundRect">
            <a:avLst/>
          </a:prstGeom>
          <a:solidFill>
            <a:sysClr val="window" lastClr="FFFFFF"/>
          </a:solidFill>
          <a:ln w="12700" algn="ctr">
            <a:solidFill>
              <a:schemeClr val="tx1"/>
            </a:solidFill>
            <a:miter lim="800000"/>
            <a:headEnd/>
            <a:tailEnd/>
          </a:ln>
        </p:spPr>
        <p:txBody>
          <a:bodyPr wrap="square" lIns="88900" tIns="88900" rIns="88900" bIns="88900" rtlCol="0" anchor="ctr"/>
          <a:lstStyle/>
          <a:p>
            <a:pPr algn="ctr" defTabSz="997501">
              <a:lnSpc>
                <a:spcPct val="106000"/>
              </a:lnSpc>
              <a:defRPr/>
            </a:pPr>
            <a:r>
              <a:rPr lang="en-US" sz="800" b="1" kern="0" dirty="0">
                <a:latin typeface="Arial" panose="020B0604020202020204" pitchFamily="34" charset="0"/>
                <a:cs typeface="Arial" panose="020B0604020202020204" pitchFamily="34" charset="0"/>
              </a:rPr>
              <a:t>*MDR SAS (SCE)</a:t>
            </a:r>
          </a:p>
        </p:txBody>
      </p:sp>
      <p:sp>
        <p:nvSpPr>
          <p:cNvPr id="98" name="Rounded Rectangle 97"/>
          <p:cNvSpPr/>
          <p:nvPr/>
        </p:nvSpPr>
        <p:spPr>
          <a:xfrm>
            <a:off x="6104241" y="2144946"/>
            <a:ext cx="755704" cy="499205"/>
          </a:xfrm>
          <a:prstGeom prst="roundRect">
            <a:avLst/>
          </a:prstGeom>
          <a:solidFill>
            <a:sysClr val="window" lastClr="FFFFFF"/>
          </a:solidFill>
          <a:ln w="12700" algn="ctr">
            <a:solidFill>
              <a:schemeClr val="tx1"/>
            </a:solidFill>
            <a:miter lim="800000"/>
            <a:headEnd/>
            <a:tailEnd/>
          </a:ln>
        </p:spPr>
        <p:txBody>
          <a:bodyPr wrap="square" lIns="88900" tIns="88900" rIns="88900" bIns="88900" rtlCol="0" anchor="ctr"/>
          <a:lstStyle/>
          <a:p>
            <a:pPr algn="ctr" defTabSz="997501">
              <a:lnSpc>
                <a:spcPct val="106000"/>
              </a:lnSpc>
              <a:buFont typeface="Wingdings 2" pitchFamily="18" charset="2"/>
              <a:buNone/>
            </a:pPr>
            <a:r>
              <a:rPr lang="en-US" sz="800" b="1" kern="0" dirty="0">
                <a:latin typeface="Arial" panose="020B0604020202020204" pitchFamily="34" charset="0"/>
                <a:cs typeface="Arial" panose="020B0604020202020204" pitchFamily="34" charset="0"/>
              </a:rPr>
              <a:t>*M2 BOXI (BCS)</a:t>
            </a:r>
          </a:p>
        </p:txBody>
      </p:sp>
      <p:cxnSp>
        <p:nvCxnSpPr>
          <p:cNvPr id="21" name="Elbow Connector 20"/>
          <p:cNvCxnSpPr>
            <a:stCxn id="92" idx="3"/>
          </p:cNvCxnSpPr>
          <p:nvPr/>
        </p:nvCxnSpPr>
        <p:spPr>
          <a:xfrm flipH="1">
            <a:off x="2582857" y="2963595"/>
            <a:ext cx="1129353" cy="3463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Elbow Connector 225"/>
          <p:cNvCxnSpPr>
            <a:endCxn id="94" idx="1"/>
          </p:cNvCxnSpPr>
          <p:nvPr/>
        </p:nvCxnSpPr>
        <p:spPr>
          <a:xfrm flipH="1">
            <a:off x="2791305" y="3317737"/>
            <a:ext cx="2032855" cy="9996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a:stCxn id="94" idx="4"/>
            <a:endCxn id="90" idx="2"/>
          </p:cNvCxnSpPr>
          <p:nvPr/>
        </p:nvCxnSpPr>
        <p:spPr>
          <a:xfrm flipV="1">
            <a:off x="3170583" y="4056405"/>
            <a:ext cx="996807" cy="4399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Elbow Connector 229"/>
          <p:cNvCxnSpPr>
            <a:stCxn id="93" idx="3"/>
            <a:endCxn id="90" idx="2"/>
          </p:cNvCxnSpPr>
          <p:nvPr/>
        </p:nvCxnSpPr>
        <p:spPr>
          <a:xfrm>
            <a:off x="3696319" y="3499094"/>
            <a:ext cx="471071" cy="5573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a:stCxn id="95" idx="4"/>
            <a:endCxn id="90" idx="2"/>
          </p:cNvCxnSpPr>
          <p:nvPr/>
        </p:nvCxnSpPr>
        <p:spPr>
          <a:xfrm>
            <a:off x="3176543" y="3749049"/>
            <a:ext cx="990847" cy="3073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5" name="Can 124"/>
          <p:cNvSpPr/>
          <p:nvPr/>
        </p:nvSpPr>
        <p:spPr bwMode="gray">
          <a:xfrm>
            <a:off x="4111184" y="4599158"/>
            <a:ext cx="983665" cy="303984"/>
          </a:xfrm>
          <a:prstGeom prst="can">
            <a:avLst/>
          </a:prstGeom>
          <a:solidFill>
            <a:sysClr val="window" lastClr="FFFFFF"/>
          </a:solidFill>
          <a:ln w="12700" algn="ctr">
            <a:solidFill>
              <a:schemeClr val="tx1"/>
            </a:solidFill>
            <a:miter lim="800000"/>
            <a:headEnd/>
            <a:tailEnd/>
          </a:ln>
        </p:spPr>
        <p:txBody>
          <a:bodyPr wrap="square" lIns="88900" tIns="88900" rIns="88900" bIns="8890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8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HSDW</a:t>
            </a:r>
            <a:endParaRPr kumimoji="0" lang="en-US" sz="6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p:txBody>
      </p:sp>
      <p:cxnSp>
        <p:nvCxnSpPr>
          <p:cNvPr id="243" name="Elbow Connector 242"/>
          <p:cNvCxnSpPr>
            <a:stCxn id="93" idx="3"/>
            <a:endCxn id="125" idx="2"/>
          </p:cNvCxnSpPr>
          <p:nvPr/>
        </p:nvCxnSpPr>
        <p:spPr>
          <a:xfrm>
            <a:off x="3696319" y="3499094"/>
            <a:ext cx="414865" cy="12520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Elbow Connector 245"/>
          <p:cNvCxnSpPr>
            <a:stCxn id="90" idx="3"/>
            <a:endCxn id="125" idx="2"/>
          </p:cNvCxnSpPr>
          <p:nvPr/>
        </p:nvCxnSpPr>
        <p:spPr>
          <a:xfrm flipH="1">
            <a:off x="4111184" y="4235348"/>
            <a:ext cx="470315" cy="5158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Elbow Connector 250"/>
          <p:cNvCxnSpPr>
            <a:stCxn id="92" idx="1"/>
          </p:cNvCxnSpPr>
          <p:nvPr/>
        </p:nvCxnSpPr>
        <p:spPr>
          <a:xfrm flipV="1">
            <a:off x="3712210" y="2332015"/>
            <a:ext cx="398975" cy="2347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a:stCxn id="92" idx="4"/>
            <a:endCxn id="96" idx="1"/>
          </p:cNvCxnSpPr>
          <p:nvPr/>
        </p:nvCxnSpPr>
        <p:spPr>
          <a:xfrm>
            <a:off x="5094850" y="2765162"/>
            <a:ext cx="1009391" cy="10554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stCxn id="93" idx="4"/>
            <a:endCxn id="96" idx="1"/>
          </p:cNvCxnSpPr>
          <p:nvPr/>
        </p:nvCxnSpPr>
        <p:spPr>
          <a:xfrm>
            <a:off x="4809780" y="3302616"/>
            <a:ext cx="1294461" cy="5180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stCxn id="90" idx="4"/>
            <a:endCxn id="96" idx="1"/>
          </p:cNvCxnSpPr>
          <p:nvPr/>
        </p:nvCxnSpPr>
        <p:spPr>
          <a:xfrm flipV="1">
            <a:off x="4995608" y="3820620"/>
            <a:ext cx="1108633" cy="23578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a:stCxn id="95" idx="4"/>
            <a:endCxn id="96" idx="1"/>
          </p:cNvCxnSpPr>
          <p:nvPr/>
        </p:nvCxnSpPr>
        <p:spPr>
          <a:xfrm>
            <a:off x="3176543" y="3749049"/>
            <a:ext cx="2927698" cy="7157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92" idx="4"/>
            <a:endCxn id="97" idx="1"/>
          </p:cNvCxnSpPr>
          <p:nvPr/>
        </p:nvCxnSpPr>
        <p:spPr>
          <a:xfrm>
            <a:off x="5094850" y="2765162"/>
            <a:ext cx="1009391" cy="3271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89" idx="4"/>
            <a:endCxn id="98" idx="1"/>
          </p:cNvCxnSpPr>
          <p:nvPr/>
        </p:nvCxnSpPr>
        <p:spPr>
          <a:xfrm>
            <a:off x="5094850" y="2325797"/>
            <a:ext cx="1009391" cy="687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125" idx="4"/>
            <a:endCxn id="96" idx="1"/>
          </p:cNvCxnSpPr>
          <p:nvPr/>
        </p:nvCxnSpPr>
        <p:spPr>
          <a:xfrm flipV="1">
            <a:off x="5094849" y="3820620"/>
            <a:ext cx="1009392" cy="93053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66" idx="3"/>
            <a:endCxn id="92" idx="2"/>
          </p:cNvCxnSpPr>
          <p:nvPr/>
        </p:nvCxnSpPr>
        <p:spPr>
          <a:xfrm>
            <a:off x="1335554" y="2276183"/>
            <a:ext cx="994016" cy="4889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a:stCxn id="68" idx="3"/>
            <a:endCxn id="92" idx="2"/>
          </p:cNvCxnSpPr>
          <p:nvPr/>
        </p:nvCxnSpPr>
        <p:spPr>
          <a:xfrm>
            <a:off x="1335554" y="2440590"/>
            <a:ext cx="994016" cy="3245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a:stCxn id="68" idx="3"/>
            <a:endCxn id="93" idx="2"/>
          </p:cNvCxnSpPr>
          <p:nvPr/>
        </p:nvCxnSpPr>
        <p:spPr>
          <a:xfrm>
            <a:off x="1335554" y="2440590"/>
            <a:ext cx="1247303" cy="8620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a:stCxn id="69" idx="3"/>
            <a:endCxn id="92" idx="2"/>
          </p:cNvCxnSpPr>
          <p:nvPr/>
        </p:nvCxnSpPr>
        <p:spPr>
          <a:xfrm>
            <a:off x="1335554" y="2606951"/>
            <a:ext cx="994016" cy="1582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a:stCxn id="70" idx="3"/>
            <a:endCxn id="93" idx="2"/>
          </p:cNvCxnSpPr>
          <p:nvPr/>
        </p:nvCxnSpPr>
        <p:spPr>
          <a:xfrm>
            <a:off x="1335554" y="2773312"/>
            <a:ext cx="1247303" cy="5293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a:stCxn id="69" idx="3"/>
            <a:endCxn id="93" idx="2"/>
          </p:cNvCxnSpPr>
          <p:nvPr/>
        </p:nvCxnSpPr>
        <p:spPr>
          <a:xfrm>
            <a:off x="1335554" y="2606951"/>
            <a:ext cx="1247303" cy="6956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a:stCxn id="70" idx="3"/>
            <a:endCxn id="92" idx="2"/>
          </p:cNvCxnSpPr>
          <p:nvPr/>
        </p:nvCxnSpPr>
        <p:spPr>
          <a:xfrm flipV="1">
            <a:off x="1335554" y="2765162"/>
            <a:ext cx="994016" cy="81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a:stCxn id="70" idx="3"/>
            <a:endCxn id="94" idx="2"/>
          </p:cNvCxnSpPr>
          <p:nvPr/>
        </p:nvCxnSpPr>
        <p:spPr>
          <a:xfrm>
            <a:off x="1335554" y="2773312"/>
            <a:ext cx="1076473" cy="17230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a:stCxn id="70" idx="3"/>
            <a:endCxn id="95" idx="2"/>
          </p:cNvCxnSpPr>
          <p:nvPr/>
        </p:nvCxnSpPr>
        <p:spPr>
          <a:xfrm>
            <a:off x="1335554" y="2773312"/>
            <a:ext cx="1082433" cy="9757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76" idx="3"/>
            <a:endCxn id="92" idx="2"/>
          </p:cNvCxnSpPr>
          <p:nvPr/>
        </p:nvCxnSpPr>
        <p:spPr>
          <a:xfrm flipV="1">
            <a:off x="1335554" y="2765162"/>
            <a:ext cx="994016" cy="1745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75" idx="3"/>
            <a:endCxn id="92" idx="2"/>
          </p:cNvCxnSpPr>
          <p:nvPr/>
        </p:nvCxnSpPr>
        <p:spPr>
          <a:xfrm flipV="1">
            <a:off x="1335554" y="2765162"/>
            <a:ext cx="994016" cy="3408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a:stCxn id="75" idx="3"/>
            <a:endCxn id="92" idx="2"/>
          </p:cNvCxnSpPr>
          <p:nvPr/>
        </p:nvCxnSpPr>
        <p:spPr>
          <a:xfrm flipV="1">
            <a:off x="1335554" y="2765162"/>
            <a:ext cx="994016" cy="3408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a:stCxn id="71" idx="3"/>
            <a:endCxn id="92" idx="2"/>
          </p:cNvCxnSpPr>
          <p:nvPr/>
        </p:nvCxnSpPr>
        <p:spPr>
          <a:xfrm flipV="1">
            <a:off x="1335554" y="2765162"/>
            <a:ext cx="994016" cy="5072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a:stCxn id="72" idx="3"/>
            <a:endCxn id="92" idx="2"/>
          </p:cNvCxnSpPr>
          <p:nvPr/>
        </p:nvCxnSpPr>
        <p:spPr>
          <a:xfrm flipV="1">
            <a:off x="1335554" y="2765162"/>
            <a:ext cx="994016" cy="6735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a:stCxn id="73" idx="3"/>
            <a:endCxn id="92" idx="2"/>
          </p:cNvCxnSpPr>
          <p:nvPr/>
        </p:nvCxnSpPr>
        <p:spPr>
          <a:xfrm flipV="1">
            <a:off x="1335554" y="2765162"/>
            <a:ext cx="994016" cy="8399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a:stCxn id="77" idx="3"/>
            <a:endCxn id="92" idx="2"/>
          </p:cNvCxnSpPr>
          <p:nvPr/>
        </p:nvCxnSpPr>
        <p:spPr>
          <a:xfrm flipV="1">
            <a:off x="1335554" y="2765162"/>
            <a:ext cx="994016" cy="10063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5" name="Straight Arrow Connector 304"/>
          <p:cNvCxnSpPr>
            <a:stCxn id="74" idx="3"/>
            <a:endCxn id="92" idx="2"/>
          </p:cNvCxnSpPr>
          <p:nvPr/>
        </p:nvCxnSpPr>
        <p:spPr>
          <a:xfrm flipV="1">
            <a:off x="1335554" y="2765162"/>
            <a:ext cx="994016" cy="11726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8" name="Straight Arrow Connector 307"/>
          <p:cNvCxnSpPr>
            <a:stCxn id="79" idx="3"/>
            <a:endCxn id="92" idx="2"/>
          </p:cNvCxnSpPr>
          <p:nvPr/>
        </p:nvCxnSpPr>
        <p:spPr>
          <a:xfrm flipV="1">
            <a:off x="1335554" y="2765162"/>
            <a:ext cx="994016" cy="13390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a:stCxn id="65" idx="3"/>
            <a:endCxn id="92" idx="2"/>
          </p:cNvCxnSpPr>
          <p:nvPr/>
        </p:nvCxnSpPr>
        <p:spPr>
          <a:xfrm flipV="1">
            <a:off x="1335554" y="2765162"/>
            <a:ext cx="994016" cy="15053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a:stCxn id="258" idx="3"/>
            <a:endCxn id="92" idx="2"/>
          </p:cNvCxnSpPr>
          <p:nvPr/>
        </p:nvCxnSpPr>
        <p:spPr>
          <a:xfrm flipV="1">
            <a:off x="1335554" y="2765162"/>
            <a:ext cx="994016" cy="16717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7" name="Straight Arrow Connector 316"/>
          <p:cNvCxnSpPr>
            <a:stCxn id="259" idx="3"/>
            <a:endCxn id="92" idx="2"/>
          </p:cNvCxnSpPr>
          <p:nvPr/>
        </p:nvCxnSpPr>
        <p:spPr>
          <a:xfrm flipV="1">
            <a:off x="1335554" y="2765162"/>
            <a:ext cx="994016" cy="18381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260" idx="3"/>
            <a:endCxn id="92" idx="2"/>
          </p:cNvCxnSpPr>
          <p:nvPr/>
        </p:nvCxnSpPr>
        <p:spPr>
          <a:xfrm flipV="1">
            <a:off x="1335554" y="2765162"/>
            <a:ext cx="994016" cy="20044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a:stCxn id="262" idx="3"/>
            <a:endCxn id="92" idx="2"/>
          </p:cNvCxnSpPr>
          <p:nvPr/>
        </p:nvCxnSpPr>
        <p:spPr>
          <a:xfrm flipV="1">
            <a:off x="1335554" y="2765162"/>
            <a:ext cx="994016" cy="21708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60999" y="1178749"/>
            <a:ext cx="8661557" cy="523220"/>
          </a:xfrm>
          <a:prstGeom prst="rect">
            <a:avLst/>
          </a:prstGeom>
          <a:ln>
            <a:solidFill>
              <a:schemeClr val="tx1"/>
            </a:solidFill>
          </a:ln>
        </p:spPr>
        <p:txBody>
          <a:bodyPr wrap="square">
            <a:spAutoFit/>
          </a:bodyPr>
          <a:lstStyle/>
          <a:p>
            <a:pPr algn="ctr"/>
            <a:r>
              <a:rPr lang="en-US" sz="1400" dirty="0">
                <a:solidFill>
                  <a:prstClr val="black"/>
                </a:solidFill>
                <a:latin typeface="Arial" panose="020B0604020202020204" pitchFamily="34" charset="0"/>
                <a:cs typeface="Arial" panose="020B0604020202020204" pitchFamily="34" charset="0"/>
              </a:rPr>
              <a:t>The current </a:t>
            </a:r>
            <a:r>
              <a:rPr lang="en-US" sz="1400" dirty="0" smtClean="0">
                <a:solidFill>
                  <a:prstClr val="black"/>
                </a:solidFill>
                <a:latin typeface="Arial" panose="020B0604020202020204" pitchFamily="34" charset="0"/>
                <a:cs typeface="Arial" panose="020B0604020202020204" pitchFamily="34" charset="0"/>
              </a:rPr>
              <a:t>MHS architecture </a:t>
            </a:r>
            <a:r>
              <a:rPr lang="en-US" sz="1400" dirty="0">
                <a:solidFill>
                  <a:prstClr val="black"/>
                </a:solidFill>
                <a:latin typeface="Arial" panose="020B0604020202020204" pitchFamily="34" charset="0"/>
                <a:cs typeface="Arial" panose="020B0604020202020204" pitchFamily="34" charset="0"/>
              </a:rPr>
              <a:t>has grown increasingly complex and costly due to numerous </a:t>
            </a:r>
            <a:r>
              <a:rPr lang="en-US" sz="1400" b="1" dirty="0">
                <a:solidFill>
                  <a:prstClr val="black"/>
                </a:solidFill>
                <a:latin typeface="Arial" panose="020B0604020202020204" pitchFamily="34" charset="0"/>
                <a:cs typeface="Arial" panose="020B0604020202020204" pitchFamily="34" charset="0"/>
              </a:rPr>
              <a:t>siloed efforts, </a:t>
            </a:r>
            <a:r>
              <a:rPr lang="en-US" sz="1400" dirty="0" smtClean="0">
                <a:solidFill>
                  <a:prstClr val="black"/>
                </a:solidFill>
                <a:latin typeface="Arial" panose="020B0604020202020204" pitchFamily="34" charset="0"/>
                <a:cs typeface="Arial" panose="020B0604020202020204" pitchFamily="34" charset="0"/>
              </a:rPr>
              <a:t>which duplicate </a:t>
            </a:r>
            <a:r>
              <a:rPr lang="en-US" sz="1400" dirty="0">
                <a:solidFill>
                  <a:prstClr val="black"/>
                </a:solidFill>
                <a:latin typeface="Arial" panose="020B0604020202020204" pitchFamily="34" charset="0"/>
                <a:cs typeface="Arial" panose="020B0604020202020204" pitchFamily="34" charset="0"/>
              </a:rPr>
              <a:t>portions of the </a:t>
            </a:r>
            <a:r>
              <a:rPr lang="en-US" sz="1400" dirty="0" smtClean="0">
                <a:solidFill>
                  <a:prstClr val="black"/>
                </a:solidFill>
                <a:latin typeface="Arial" panose="020B0604020202020204" pitchFamily="34" charset="0"/>
                <a:cs typeface="Arial" panose="020B0604020202020204" pitchFamily="34" charset="0"/>
              </a:rPr>
              <a:t>Data Management </a:t>
            </a:r>
            <a:r>
              <a:rPr lang="en-US" sz="1400" dirty="0">
                <a:solidFill>
                  <a:prstClr val="black"/>
                </a:solidFill>
                <a:latin typeface="Arial" panose="020B0604020202020204" pitchFamily="34" charset="0"/>
                <a:cs typeface="Arial" panose="020B0604020202020204" pitchFamily="34" charset="0"/>
              </a:rPr>
              <a:t>process and require </a:t>
            </a:r>
            <a:r>
              <a:rPr lang="en-US" sz="1400" b="1" dirty="0">
                <a:solidFill>
                  <a:prstClr val="black"/>
                </a:solidFill>
                <a:latin typeface="Arial" panose="020B0604020202020204" pitchFamily="34" charset="0"/>
                <a:cs typeface="Arial" panose="020B0604020202020204" pitchFamily="34" charset="0"/>
              </a:rPr>
              <a:t>expensive integration efforts.</a:t>
            </a:r>
          </a:p>
        </p:txBody>
      </p:sp>
      <p:cxnSp>
        <p:nvCxnSpPr>
          <p:cNvPr id="113" name="Straight Arrow Connector 112"/>
          <p:cNvCxnSpPr>
            <a:stCxn id="96" idx="1"/>
            <a:endCxn id="125" idx="2"/>
          </p:cNvCxnSpPr>
          <p:nvPr/>
        </p:nvCxnSpPr>
        <p:spPr>
          <a:xfrm flipH="1">
            <a:off x="4111184" y="3820620"/>
            <a:ext cx="1993057" cy="93053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592384" y="2847077"/>
            <a:ext cx="310896" cy="310896"/>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latin typeface="Arial" panose="020B0604020202020204" pitchFamily="34" charset="0"/>
                <a:cs typeface="Arial" panose="020B0604020202020204" pitchFamily="34" charset="0"/>
              </a:rPr>
              <a:t>1</a:t>
            </a:r>
            <a:endParaRPr lang="en-US" sz="1600" dirty="0">
              <a:solidFill>
                <a:schemeClr val="bg1"/>
              </a:solidFill>
              <a:latin typeface="Arial" panose="020B0604020202020204" pitchFamily="34" charset="0"/>
              <a:cs typeface="Arial" panose="020B0604020202020204" pitchFamily="34" charset="0"/>
            </a:endParaRPr>
          </a:p>
        </p:txBody>
      </p:sp>
      <p:sp>
        <p:nvSpPr>
          <p:cNvPr id="128" name="Oval 127"/>
          <p:cNvSpPr/>
          <p:nvPr/>
        </p:nvSpPr>
        <p:spPr>
          <a:xfrm>
            <a:off x="4436329" y="4909841"/>
            <a:ext cx="310896" cy="310896"/>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3</a:t>
            </a:r>
          </a:p>
        </p:txBody>
      </p:sp>
      <p:grpSp>
        <p:nvGrpSpPr>
          <p:cNvPr id="31" name="Group 30"/>
          <p:cNvGrpSpPr/>
          <p:nvPr/>
        </p:nvGrpSpPr>
        <p:grpSpPr>
          <a:xfrm>
            <a:off x="186443" y="5464566"/>
            <a:ext cx="2596084" cy="430887"/>
            <a:chOff x="359289" y="5971401"/>
            <a:chExt cx="2596084" cy="430887"/>
          </a:xfrm>
        </p:grpSpPr>
        <p:sp>
          <p:nvSpPr>
            <p:cNvPr id="130" name="Oval 129"/>
            <p:cNvSpPr/>
            <p:nvPr/>
          </p:nvSpPr>
          <p:spPr>
            <a:xfrm>
              <a:off x="359289" y="6011526"/>
              <a:ext cx="310896" cy="310896"/>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latin typeface="Arial" panose="020B0604020202020204" pitchFamily="34" charset="0"/>
                  <a:cs typeface="Arial" panose="020B0604020202020204" pitchFamily="34" charset="0"/>
                </a:rPr>
                <a:t>1</a:t>
              </a:r>
              <a:endParaRPr lang="en-US" sz="1600"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635932" y="5971401"/>
              <a:ext cx="2319441" cy="430887"/>
            </a:xfrm>
            <a:prstGeom prst="rect">
              <a:avLst/>
            </a:prstGeom>
            <a:noFill/>
          </p:spPr>
          <p:txBody>
            <a:bodyPr wrap="square" rtlCol="0">
              <a:spAutoFit/>
            </a:bodyPr>
            <a:lstStyle/>
            <a:p>
              <a:r>
                <a:rPr lang="en-US" sz="1100" i="1" dirty="0" smtClean="0">
                  <a:latin typeface="Arial" panose="020B0604020202020204" pitchFamily="34" charset="0"/>
                  <a:cs typeface="Arial" panose="020B0604020202020204" pitchFamily="34" charset="0"/>
                </a:rPr>
                <a:t>Source systems provide same data to multiple DW/BI systems</a:t>
              </a:r>
              <a:endParaRPr lang="en-US" sz="1100" i="1" dirty="0">
                <a:latin typeface="Arial" panose="020B0604020202020204" pitchFamily="34" charset="0"/>
                <a:cs typeface="Arial" panose="020B0604020202020204" pitchFamily="34" charset="0"/>
              </a:endParaRPr>
            </a:p>
          </p:txBody>
        </p:sp>
      </p:grpSp>
      <p:grpSp>
        <p:nvGrpSpPr>
          <p:cNvPr id="30" name="Group 29"/>
          <p:cNvGrpSpPr/>
          <p:nvPr/>
        </p:nvGrpSpPr>
        <p:grpSpPr>
          <a:xfrm>
            <a:off x="4594266" y="5455163"/>
            <a:ext cx="2222120" cy="600164"/>
            <a:chOff x="2411940" y="5981744"/>
            <a:chExt cx="2222120" cy="600164"/>
          </a:xfrm>
        </p:grpSpPr>
        <p:sp>
          <p:nvSpPr>
            <p:cNvPr id="134" name="Oval 133"/>
            <p:cNvSpPr/>
            <p:nvPr/>
          </p:nvSpPr>
          <p:spPr>
            <a:xfrm>
              <a:off x="2411940" y="6023777"/>
              <a:ext cx="310896" cy="310896"/>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3</a:t>
              </a:r>
            </a:p>
          </p:txBody>
        </p:sp>
        <p:sp>
          <p:nvSpPr>
            <p:cNvPr id="135" name="TextBox 134"/>
            <p:cNvSpPr txBox="1"/>
            <p:nvPr/>
          </p:nvSpPr>
          <p:spPr>
            <a:xfrm>
              <a:off x="2667302" y="5981744"/>
              <a:ext cx="1966758" cy="600164"/>
            </a:xfrm>
            <a:prstGeom prst="rect">
              <a:avLst/>
            </a:prstGeom>
            <a:noFill/>
          </p:spPr>
          <p:txBody>
            <a:bodyPr wrap="square" rtlCol="0">
              <a:spAutoFit/>
            </a:bodyPr>
            <a:lstStyle/>
            <a:p>
              <a:r>
                <a:rPr lang="en-US" sz="1100" i="1" dirty="0" smtClean="0">
                  <a:latin typeface="Arial" panose="020B0604020202020204" pitchFamily="34" charset="0"/>
                  <a:cs typeface="Arial" panose="020B0604020202020204" pitchFamily="34" charset="0"/>
                </a:rPr>
                <a:t>Multiple Data Marts exist, duplicating storage and maintenance costs</a:t>
              </a:r>
              <a:endParaRPr lang="en-US" sz="1100" i="1" dirty="0">
                <a:latin typeface="Arial" panose="020B0604020202020204" pitchFamily="34" charset="0"/>
                <a:cs typeface="Arial" panose="020B0604020202020204" pitchFamily="34" charset="0"/>
              </a:endParaRPr>
            </a:p>
          </p:txBody>
        </p:sp>
      </p:grpSp>
      <p:grpSp>
        <p:nvGrpSpPr>
          <p:cNvPr id="29" name="Group 28"/>
          <p:cNvGrpSpPr/>
          <p:nvPr/>
        </p:nvGrpSpPr>
        <p:grpSpPr>
          <a:xfrm>
            <a:off x="2582857" y="5448817"/>
            <a:ext cx="1932827" cy="600164"/>
            <a:chOff x="4226893" y="5992311"/>
            <a:chExt cx="1932827" cy="600164"/>
          </a:xfrm>
        </p:grpSpPr>
        <p:sp>
          <p:nvSpPr>
            <p:cNvPr id="145" name="Oval 144"/>
            <p:cNvSpPr/>
            <p:nvPr/>
          </p:nvSpPr>
          <p:spPr>
            <a:xfrm>
              <a:off x="4226893" y="6052361"/>
              <a:ext cx="310896" cy="310896"/>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2</a:t>
              </a:r>
            </a:p>
          </p:txBody>
        </p:sp>
        <p:sp>
          <p:nvSpPr>
            <p:cNvPr id="146" name="TextBox 145"/>
            <p:cNvSpPr txBox="1"/>
            <p:nvPr/>
          </p:nvSpPr>
          <p:spPr>
            <a:xfrm>
              <a:off x="4489700" y="5992311"/>
              <a:ext cx="1670020" cy="600164"/>
            </a:xfrm>
            <a:prstGeom prst="rect">
              <a:avLst/>
            </a:prstGeom>
            <a:noFill/>
          </p:spPr>
          <p:txBody>
            <a:bodyPr wrap="square" rtlCol="0">
              <a:spAutoFit/>
            </a:bodyPr>
            <a:lstStyle/>
            <a:p>
              <a:r>
                <a:rPr lang="en-US" sz="1100" i="1" dirty="0" smtClean="0">
                  <a:latin typeface="Arial" panose="020B0604020202020204" pitchFamily="34" charset="0"/>
                  <a:cs typeface="Arial" panose="020B0604020202020204" pitchFamily="34" charset="0"/>
                </a:rPr>
                <a:t>System functionality is horizontally </a:t>
              </a:r>
              <a:r>
                <a:rPr lang="en-US" sz="1100" i="1" dirty="0" err="1" smtClean="0">
                  <a:latin typeface="Arial" panose="020B0604020202020204" pitchFamily="34" charset="0"/>
                  <a:cs typeface="Arial" panose="020B0604020202020204" pitchFamily="34" charset="0"/>
                </a:rPr>
                <a:t>siloed</a:t>
              </a:r>
              <a:r>
                <a:rPr lang="en-US" sz="1100" i="1" dirty="0" smtClean="0">
                  <a:latin typeface="Arial" panose="020B0604020202020204" pitchFamily="34" charset="0"/>
                  <a:cs typeface="Arial" panose="020B0604020202020204" pitchFamily="34" charset="0"/>
                </a:rPr>
                <a:t>, no shared service</a:t>
              </a:r>
              <a:endParaRPr lang="en-US" sz="1100" i="1" dirty="0">
                <a:latin typeface="Arial" panose="020B0604020202020204" pitchFamily="34" charset="0"/>
                <a:cs typeface="Arial" panose="020B0604020202020204" pitchFamily="34" charset="0"/>
              </a:endParaRPr>
            </a:p>
          </p:txBody>
        </p:sp>
      </p:grpSp>
      <p:sp>
        <p:nvSpPr>
          <p:cNvPr id="147" name="Oval 146"/>
          <p:cNvSpPr/>
          <p:nvPr/>
        </p:nvSpPr>
        <p:spPr>
          <a:xfrm>
            <a:off x="3455506" y="2145539"/>
            <a:ext cx="310896" cy="310896"/>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2</a:t>
            </a:r>
          </a:p>
        </p:txBody>
      </p:sp>
      <p:grpSp>
        <p:nvGrpSpPr>
          <p:cNvPr id="224" name="Group 223"/>
          <p:cNvGrpSpPr/>
          <p:nvPr/>
        </p:nvGrpSpPr>
        <p:grpSpPr>
          <a:xfrm>
            <a:off x="6827998" y="5482123"/>
            <a:ext cx="2460477" cy="430887"/>
            <a:chOff x="7232706" y="5952017"/>
            <a:chExt cx="2460477" cy="430887"/>
          </a:xfrm>
        </p:grpSpPr>
        <p:sp>
          <p:nvSpPr>
            <p:cNvPr id="156" name="Oval 155"/>
            <p:cNvSpPr/>
            <p:nvPr/>
          </p:nvSpPr>
          <p:spPr>
            <a:xfrm>
              <a:off x="7232706" y="5973348"/>
              <a:ext cx="310896" cy="310896"/>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4</a:t>
              </a:r>
            </a:p>
          </p:txBody>
        </p:sp>
        <p:sp>
          <p:nvSpPr>
            <p:cNvPr id="157" name="TextBox 156"/>
            <p:cNvSpPr txBox="1"/>
            <p:nvPr/>
          </p:nvSpPr>
          <p:spPr>
            <a:xfrm>
              <a:off x="7506096" y="5952017"/>
              <a:ext cx="2187087" cy="430887"/>
            </a:xfrm>
            <a:prstGeom prst="rect">
              <a:avLst/>
            </a:prstGeom>
            <a:noFill/>
          </p:spPr>
          <p:txBody>
            <a:bodyPr wrap="square" rtlCol="0">
              <a:spAutoFit/>
            </a:bodyPr>
            <a:lstStyle/>
            <a:p>
              <a:r>
                <a:rPr lang="en-US" sz="1100" i="1" dirty="0" smtClean="0">
                  <a:latin typeface="Arial" panose="020B0604020202020204" pitchFamily="34" charset="0"/>
                  <a:cs typeface="Arial" panose="020B0604020202020204" pitchFamily="34" charset="0"/>
                </a:rPr>
                <a:t>BI apps utilize outdated </a:t>
              </a:r>
              <a:br>
                <a:rPr lang="en-US" sz="1100" i="1" dirty="0" smtClean="0">
                  <a:latin typeface="Arial" panose="020B0604020202020204" pitchFamily="34" charset="0"/>
                  <a:cs typeface="Arial" panose="020B0604020202020204" pitchFamily="34" charset="0"/>
                </a:rPr>
              </a:br>
              <a:r>
                <a:rPr lang="en-US" sz="1100" i="1" dirty="0" smtClean="0">
                  <a:latin typeface="Arial" panose="020B0604020202020204" pitchFamily="34" charset="0"/>
                  <a:cs typeface="Arial" panose="020B0604020202020204" pitchFamily="34" charset="0"/>
                </a:rPr>
                <a:t>and expensive technologies</a:t>
              </a:r>
              <a:endParaRPr lang="en-US" sz="1100" i="1" dirty="0">
                <a:latin typeface="Arial" panose="020B0604020202020204" pitchFamily="34" charset="0"/>
                <a:cs typeface="Arial" panose="020B0604020202020204" pitchFamily="34" charset="0"/>
              </a:endParaRPr>
            </a:p>
          </p:txBody>
        </p:sp>
      </p:grpSp>
      <p:sp>
        <p:nvSpPr>
          <p:cNvPr id="165" name="Oval 164"/>
          <p:cNvSpPr/>
          <p:nvPr/>
        </p:nvSpPr>
        <p:spPr>
          <a:xfrm>
            <a:off x="7012922" y="1816572"/>
            <a:ext cx="310896" cy="310896"/>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4</a:t>
            </a:r>
          </a:p>
        </p:txBody>
      </p:sp>
      <p:cxnSp>
        <p:nvCxnSpPr>
          <p:cNvPr id="136" name="Elbow Connector 250"/>
          <p:cNvCxnSpPr>
            <a:stCxn id="90" idx="3"/>
            <a:endCxn id="94" idx="4"/>
          </p:cNvCxnSpPr>
          <p:nvPr/>
        </p:nvCxnSpPr>
        <p:spPr>
          <a:xfrm flipH="1">
            <a:off x="3170583" y="4235348"/>
            <a:ext cx="1410916" cy="2610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stCxn id="143" idx="3"/>
            <a:endCxn id="92" idx="2"/>
          </p:cNvCxnSpPr>
          <p:nvPr/>
        </p:nvCxnSpPr>
        <p:spPr>
          <a:xfrm flipV="1">
            <a:off x="1335709" y="2765162"/>
            <a:ext cx="993861" cy="2503558"/>
          </a:xfrm>
          <a:prstGeom prst="straightConnector1">
            <a:avLst/>
          </a:prstGeom>
          <a:ln>
            <a:solidFill>
              <a:srgbClr val="86332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43" idx="3"/>
            <a:endCxn id="125" idx="2"/>
          </p:cNvCxnSpPr>
          <p:nvPr/>
        </p:nvCxnSpPr>
        <p:spPr>
          <a:xfrm flipV="1">
            <a:off x="1335709" y="4751150"/>
            <a:ext cx="2775475" cy="517570"/>
          </a:xfrm>
          <a:prstGeom prst="straightConnector1">
            <a:avLst/>
          </a:prstGeom>
          <a:ln>
            <a:solidFill>
              <a:srgbClr val="86332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7" name="Elbow Connector 250"/>
          <p:cNvCxnSpPr>
            <a:stCxn id="90" idx="1"/>
            <a:endCxn id="93" idx="3"/>
          </p:cNvCxnSpPr>
          <p:nvPr/>
        </p:nvCxnSpPr>
        <p:spPr>
          <a:xfrm flipH="1" flipV="1">
            <a:off x="3696319" y="3499094"/>
            <a:ext cx="885180" cy="3783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 name="Can 122"/>
          <p:cNvSpPr/>
          <p:nvPr/>
        </p:nvSpPr>
        <p:spPr>
          <a:xfrm>
            <a:off x="2295426" y="5090438"/>
            <a:ext cx="855280" cy="296094"/>
          </a:xfrm>
          <a:prstGeom prst="can">
            <a:avLst/>
          </a:prstGeom>
          <a:solidFill>
            <a:sysClr val="window" lastClr="FFFFFF"/>
          </a:solidFill>
          <a:ln w="12700" algn="ctr">
            <a:solidFill>
              <a:schemeClr val="tx1"/>
            </a:solidFill>
            <a:miter lim="800000"/>
            <a:headEnd/>
            <a:tailEnd/>
          </a:ln>
        </p:spPr>
        <p:txBody>
          <a:bodyPr wrap="square" lIns="88900" tIns="88900" rIns="88900" bIns="88900" rtlCol="0" anchor="ctr"/>
          <a:lstStyle/>
          <a:p>
            <a:pPr algn="ctr" defTabSz="997501">
              <a:spcBef>
                <a:spcPts val="200"/>
              </a:spcBef>
              <a:buSzPct val="100000"/>
            </a:pPr>
            <a:r>
              <a:rPr lang="en-US" sz="800" b="1" kern="0" dirty="0" smtClean="0">
                <a:solidFill>
                  <a:prstClr val="black"/>
                </a:solidFill>
                <a:latin typeface="Arial" panose="020B0604020202020204" pitchFamily="34" charset="0"/>
                <a:cs typeface="Arial" panose="020B0604020202020204" pitchFamily="34" charset="0"/>
              </a:rPr>
              <a:t>PASBA</a:t>
            </a:r>
            <a:endParaRPr lang="en-US" sz="800" b="1" kern="0" dirty="0">
              <a:solidFill>
                <a:prstClr val="black"/>
              </a:solidFill>
              <a:latin typeface="Arial" panose="020B0604020202020204" pitchFamily="34" charset="0"/>
              <a:cs typeface="Arial" panose="020B0604020202020204" pitchFamily="34" charset="0"/>
            </a:endParaRPr>
          </a:p>
        </p:txBody>
      </p:sp>
      <p:cxnSp>
        <p:nvCxnSpPr>
          <p:cNvPr id="120" name="Straight Arrow Connector 119"/>
          <p:cNvCxnSpPr>
            <a:stCxn id="119" idx="3"/>
            <a:endCxn id="125" idx="2"/>
          </p:cNvCxnSpPr>
          <p:nvPr/>
        </p:nvCxnSpPr>
        <p:spPr>
          <a:xfrm flipV="1">
            <a:off x="1335554" y="4751150"/>
            <a:ext cx="2775630" cy="3512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260" idx="3"/>
            <a:endCxn id="123" idx="2"/>
          </p:cNvCxnSpPr>
          <p:nvPr/>
        </p:nvCxnSpPr>
        <p:spPr>
          <a:xfrm>
            <a:off x="1335554" y="4769644"/>
            <a:ext cx="959872" cy="4688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70" idx="3"/>
            <a:endCxn id="123" idx="2"/>
          </p:cNvCxnSpPr>
          <p:nvPr/>
        </p:nvCxnSpPr>
        <p:spPr>
          <a:xfrm>
            <a:off x="1335554" y="2773312"/>
            <a:ext cx="959872" cy="24651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endCxn id="123" idx="2"/>
          </p:cNvCxnSpPr>
          <p:nvPr/>
        </p:nvCxnSpPr>
        <p:spPr>
          <a:xfrm>
            <a:off x="2295425" y="2858731"/>
            <a:ext cx="1" cy="2379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8" name="Rounded Rectangle 147"/>
          <p:cNvSpPr/>
          <p:nvPr/>
        </p:nvSpPr>
        <p:spPr>
          <a:xfrm>
            <a:off x="6104241" y="5038585"/>
            <a:ext cx="755704" cy="357886"/>
          </a:xfrm>
          <a:prstGeom prst="roundRect">
            <a:avLst/>
          </a:prstGeom>
          <a:solidFill>
            <a:sysClr val="window" lastClr="FFFFFF"/>
          </a:solidFill>
          <a:ln w="12700" algn="ctr">
            <a:solidFill>
              <a:schemeClr val="tx1"/>
            </a:solidFill>
            <a:miter lim="800000"/>
            <a:headEnd/>
            <a:tailEnd/>
          </a:ln>
        </p:spPr>
        <p:txBody>
          <a:bodyPr wrap="square" lIns="88900" tIns="88900" rIns="88900" bIns="88900" rtlCol="0" anchor="ctr"/>
          <a:lstStyle/>
          <a:p>
            <a:pPr algn="ctr" defTabSz="997501">
              <a:lnSpc>
                <a:spcPct val="106000"/>
              </a:lnSpc>
              <a:buFont typeface="Wingdings 2" pitchFamily="18" charset="2"/>
              <a:buNone/>
            </a:pPr>
            <a:r>
              <a:rPr lang="en-US" sz="800" b="1" kern="0" dirty="0" smtClean="0">
                <a:latin typeface="Arial" panose="020B0604020202020204" pitchFamily="34" charset="0"/>
                <a:cs typeface="Arial" panose="020B0604020202020204" pitchFamily="34" charset="0"/>
              </a:rPr>
              <a:t>PASBA Apps</a:t>
            </a:r>
            <a:endParaRPr lang="en-US" sz="800" b="1" kern="0" dirty="0">
              <a:solidFill>
                <a:schemeClr val="tx1"/>
              </a:solidFill>
              <a:latin typeface="Arial" panose="020B0604020202020204" pitchFamily="34" charset="0"/>
              <a:cs typeface="Arial" panose="020B0604020202020204" pitchFamily="34" charset="0"/>
            </a:endParaRPr>
          </a:p>
        </p:txBody>
      </p:sp>
      <p:cxnSp>
        <p:nvCxnSpPr>
          <p:cNvPr id="153" name="Straight Arrow Connector 152"/>
          <p:cNvCxnSpPr>
            <a:stCxn id="123" idx="4"/>
            <a:endCxn id="148" idx="1"/>
          </p:cNvCxnSpPr>
          <p:nvPr/>
        </p:nvCxnSpPr>
        <p:spPr>
          <a:xfrm flipV="1">
            <a:off x="3150706" y="5217528"/>
            <a:ext cx="2953535" cy="209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bwMode="gray">
          <a:xfrm>
            <a:off x="6104242" y="4299359"/>
            <a:ext cx="755703" cy="540701"/>
          </a:xfrm>
          <a:prstGeom prst="roundRect">
            <a:avLst/>
          </a:prstGeom>
          <a:solidFill>
            <a:sysClr val="window" lastClr="FFFFFF"/>
          </a:solidFill>
          <a:ln w="12700"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8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CHAS </a:t>
            </a:r>
            <a:br>
              <a:rPr kumimoji="0" lang="en-US" sz="8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br>
            <a:r>
              <a:rPr kumimoji="0" lang="en-US" sz="8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Apps</a:t>
            </a:r>
          </a:p>
        </p:txBody>
      </p:sp>
      <p:cxnSp>
        <p:nvCxnSpPr>
          <p:cNvPr id="140" name="Straight Arrow Connector 139"/>
          <p:cNvCxnSpPr>
            <a:stCxn id="94" idx="4"/>
            <a:endCxn id="129" idx="1"/>
          </p:cNvCxnSpPr>
          <p:nvPr/>
        </p:nvCxnSpPr>
        <p:spPr>
          <a:xfrm>
            <a:off x="3170583" y="4496352"/>
            <a:ext cx="2933659" cy="733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980" y="6485149"/>
            <a:ext cx="1031051" cy="369332"/>
          </a:xfrm>
          <a:prstGeom prst="rect">
            <a:avLst/>
          </a:prstGeom>
        </p:spPr>
        <p:txBody>
          <a:bodyPr wrap="none">
            <a:spAutoFit/>
          </a:bodyPr>
          <a:lstStyle/>
          <a:p>
            <a:r>
              <a:rPr lang="en-US" b="1" dirty="0">
                <a:solidFill>
                  <a:srgbClr val="FF0000"/>
                </a:solidFill>
                <a:latin typeface="Arial" panose="020B0604020202020204" pitchFamily="34" charset="0"/>
                <a:cs typeface="Arial" panose="020B0604020202020204" pitchFamily="34" charset="0"/>
              </a:rPr>
              <a:t>DRAFT </a:t>
            </a:r>
            <a:endParaRPr lang="en-US" dirty="0">
              <a:latin typeface="Arial" panose="020B0604020202020204" pitchFamily="34" charset="0"/>
              <a:cs typeface="Arial" panose="020B0604020202020204" pitchFamily="34" charset="0"/>
            </a:endParaRPr>
          </a:p>
        </p:txBody>
      </p:sp>
      <p:sp>
        <p:nvSpPr>
          <p:cNvPr id="13" name="TextBox 12"/>
          <p:cNvSpPr txBox="1"/>
          <p:nvPr/>
        </p:nvSpPr>
        <p:spPr>
          <a:xfrm>
            <a:off x="135308" y="6003600"/>
            <a:ext cx="8873384" cy="276999"/>
          </a:xfrm>
          <a:prstGeom prst="rect">
            <a:avLst/>
          </a:prstGeom>
          <a:noFill/>
          <a:ln w="12700">
            <a:solidFill>
              <a:schemeClr val="tx1"/>
            </a:solidFill>
          </a:ln>
        </p:spPr>
        <p:txBody>
          <a:bodyPr wrap="square" rtlCol="0">
            <a:spAutoFit/>
          </a:bodyPr>
          <a:lstStyle/>
          <a:p>
            <a:pPr marL="0" lvl="1"/>
            <a:r>
              <a:rPr lang="en-US" sz="1200" dirty="0">
                <a:latin typeface="Arial" panose="020B0604020202020204" pitchFamily="34" charset="0"/>
                <a:cs typeface="Arial" panose="020B0604020202020204" pitchFamily="34" charset="0"/>
              </a:rPr>
              <a:t>This architecture has resulted in an environment where </a:t>
            </a:r>
            <a:r>
              <a:rPr lang="en-US" sz="1200" b="1" u="sng" dirty="0">
                <a:latin typeface="Arial" panose="020B0604020202020204" pitchFamily="34" charset="0"/>
                <a:cs typeface="Arial" panose="020B0604020202020204" pitchFamily="34" charset="0"/>
              </a:rPr>
              <a:t>data arrives at varying frequencies with various degrees of quality.</a:t>
            </a:r>
          </a:p>
        </p:txBody>
      </p:sp>
      <p:cxnSp>
        <p:nvCxnSpPr>
          <p:cNvPr id="132" name="Elbow Connector 245"/>
          <p:cNvCxnSpPr>
            <a:stCxn id="97" idx="2"/>
            <a:endCxn id="96" idx="0"/>
          </p:cNvCxnSpPr>
          <p:nvPr/>
        </p:nvCxnSpPr>
        <p:spPr>
          <a:xfrm>
            <a:off x="6482093" y="3341880"/>
            <a:ext cx="0" cy="198524"/>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57" name="Right Arrow 356"/>
          <p:cNvSpPr/>
          <p:nvPr/>
        </p:nvSpPr>
        <p:spPr>
          <a:xfrm>
            <a:off x="7055354" y="3660853"/>
            <a:ext cx="709297" cy="27989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0" name="Right Arrow 309"/>
          <p:cNvSpPr/>
          <p:nvPr/>
        </p:nvSpPr>
        <p:spPr>
          <a:xfrm>
            <a:off x="7055354" y="2968826"/>
            <a:ext cx="709297" cy="27989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0" name="Right Arrow 359"/>
          <p:cNvSpPr/>
          <p:nvPr/>
        </p:nvSpPr>
        <p:spPr>
          <a:xfrm>
            <a:off x="7056772" y="4352880"/>
            <a:ext cx="706460" cy="27989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1" name="Right Arrow 140"/>
          <p:cNvSpPr/>
          <p:nvPr/>
        </p:nvSpPr>
        <p:spPr>
          <a:xfrm>
            <a:off x="7055354" y="2276799"/>
            <a:ext cx="709297" cy="27989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2" name="Group 11"/>
          <p:cNvGrpSpPr/>
          <p:nvPr/>
        </p:nvGrpSpPr>
        <p:grpSpPr>
          <a:xfrm>
            <a:off x="329714" y="2215602"/>
            <a:ext cx="1005995" cy="3115652"/>
            <a:chOff x="315385" y="2113225"/>
            <a:chExt cx="1005995" cy="3115652"/>
          </a:xfrm>
        </p:grpSpPr>
        <p:sp>
          <p:nvSpPr>
            <p:cNvPr id="65" name="Rectangle 64"/>
            <p:cNvSpPr/>
            <p:nvPr/>
          </p:nvSpPr>
          <p:spPr bwMode="gray">
            <a:xfrm>
              <a:off x="315385" y="4105649"/>
              <a:ext cx="1005840" cy="125069"/>
            </a:xfrm>
            <a:prstGeom prst="rect">
              <a:avLst/>
            </a:prstGeom>
            <a:solidFill>
              <a:sysClr val="window" lastClr="FFFFFF"/>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MetLife</a:t>
              </a:r>
            </a:p>
          </p:txBody>
        </p:sp>
        <p:sp>
          <p:nvSpPr>
            <p:cNvPr id="66" name="Rectangle 65"/>
            <p:cNvSpPr/>
            <p:nvPr/>
          </p:nvSpPr>
          <p:spPr bwMode="gray">
            <a:xfrm>
              <a:off x="315385" y="2113225"/>
              <a:ext cx="1005840" cy="121161"/>
            </a:xfrm>
            <a:prstGeom prst="rect">
              <a:avLst/>
            </a:prstGeom>
            <a:solidFill>
              <a:sysClr val="window" lastClr="FFFFFF"/>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ADDP</a:t>
              </a:r>
            </a:p>
          </p:txBody>
        </p:sp>
        <p:sp>
          <p:nvSpPr>
            <p:cNvPr id="68" name="Rectangle 67"/>
            <p:cNvSpPr/>
            <p:nvPr/>
          </p:nvSpPr>
          <p:spPr bwMode="gray">
            <a:xfrm>
              <a:off x="315385" y="2275678"/>
              <a:ext cx="1005840" cy="125069"/>
            </a:xfrm>
            <a:prstGeom prst="rect">
              <a:avLst/>
            </a:prstGeom>
            <a:solidFill>
              <a:sysClr val="window" lastClr="FFFFFF"/>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CDR</a:t>
              </a:r>
            </a:p>
          </p:txBody>
        </p:sp>
        <p:sp>
          <p:nvSpPr>
            <p:cNvPr id="69" name="Rectangle 68"/>
            <p:cNvSpPr/>
            <p:nvPr/>
          </p:nvSpPr>
          <p:spPr bwMode="gray">
            <a:xfrm>
              <a:off x="315385" y="2442039"/>
              <a:ext cx="1005840" cy="125069"/>
            </a:xfrm>
            <a:prstGeom prst="rect">
              <a:avLst/>
            </a:prstGeom>
            <a:solidFill>
              <a:sysClr val="window" lastClr="FFFFFF"/>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CDS</a:t>
              </a:r>
            </a:p>
          </p:txBody>
        </p:sp>
        <p:sp>
          <p:nvSpPr>
            <p:cNvPr id="70" name="Rectangle 69"/>
            <p:cNvSpPr/>
            <p:nvPr/>
          </p:nvSpPr>
          <p:spPr bwMode="gray">
            <a:xfrm>
              <a:off x="315385" y="2608400"/>
              <a:ext cx="1005840" cy="125069"/>
            </a:xfrm>
            <a:prstGeom prst="rect">
              <a:avLst/>
            </a:prstGeom>
            <a:solidFill>
              <a:sysClr val="window" lastClr="FFFFFF"/>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CHCS</a:t>
              </a:r>
            </a:p>
          </p:txBody>
        </p:sp>
        <p:sp>
          <p:nvSpPr>
            <p:cNvPr id="71" name="Rectangle 70"/>
            <p:cNvSpPr/>
            <p:nvPr/>
          </p:nvSpPr>
          <p:spPr bwMode="gray">
            <a:xfrm>
              <a:off x="315385" y="3107483"/>
              <a:ext cx="1005840" cy="125069"/>
            </a:xfrm>
            <a:prstGeom prst="rect">
              <a:avLst/>
            </a:prstGeom>
            <a:solidFill>
              <a:sysClr val="window" lastClr="FFFFFF"/>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Delta Dental</a:t>
              </a:r>
            </a:p>
          </p:txBody>
        </p:sp>
        <p:sp>
          <p:nvSpPr>
            <p:cNvPr id="72" name="Rectangle 71"/>
            <p:cNvSpPr/>
            <p:nvPr/>
          </p:nvSpPr>
          <p:spPr bwMode="gray">
            <a:xfrm>
              <a:off x="315385" y="3273844"/>
              <a:ext cx="1005840" cy="125069"/>
            </a:xfrm>
            <a:prstGeom prst="rect">
              <a:avLst/>
            </a:prstGeom>
            <a:solidFill>
              <a:sysClr val="window" lastClr="FFFFFF"/>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Designated Provider</a:t>
              </a:r>
            </a:p>
          </p:txBody>
        </p:sp>
        <p:sp>
          <p:nvSpPr>
            <p:cNvPr id="73" name="Rectangle 72"/>
            <p:cNvSpPr/>
            <p:nvPr/>
          </p:nvSpPr>
          <p:spPr bwMode="gray">
            <a:xfrm>
              <a:off x="315385" y="3440205"/>
              <a:ext cx="1005840" cy="125069"/>
            </a:xfrm>
            <a:prstGeom prst="rect">
              <a:avLst/>
            </a:prstGeom>
            <a:solidFill>
              <a:sysClr val="window" lastClr="FFFFFF"/>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DMHRSi</a:t>
              </a:r>
            </a:p>
          </p:txBody>
        </p:sp>
        <p:sp>
          <p:nvSpPr>
            <p:cNvPr id="74" name="Rectangle 73"/>
            <p:cNvSpPr/>
            <p:nvPr/>
          </p:nvSpPr>
          <p:spPr bwMode="gray">
            <a:xfrm>
              <a:off x="315385" y="3772927"/>
              <a:ext cx="1005840" cy="125069"/>
            </a:xfrm>
            <a:prstGeom prst="rect">
              <a:avLst/>
            </a:prstGeom>
            <a:solidFill>
              <a:sysClr val="window" lastClr="FFFFFF"/>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EAS-IV</a:t>
              </a:r>
            </a:p>
          </p:txBody>
        </p:sp>
        <p:sp>
          <p:nvSpPr>
            <p:cNvPr id="75" name="Rectangle 74"/>
            <p:cNvSpPr/>
            <p:nvPr/>
          </p:nvSpPr>
          <p:spPr bwMode="gray">
            <a:xfrm>
              <a:off x="315385" y="2941122"/>
              <a:ext cx="1005840" cy="125069"/>
            </a:xfrm>
            <a:prstGeom prst="rect">
              <a:avLst/>
            </a:prstGeom>
            <a:solidFill>
              <a:sysClr val="window" lastClr="FFFFFF"/>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DEERS</a:t>
              </a:r>
            </a:p>
          </p:txBody>
        </p:sp>
        <p:sp>
          <p:nvSpPr>
            <p:cNvPr id="76" name="Rectangle 75"/>
            <p:cNvSpPr/>
            <p:nvPr/>
          </p:nvSpPr>
          <p:spPr bwMode="gray">
            <a:xfrm>
              <a:off x="315385" y="2774761"/>
              <a:ext cx="1005840" cy="125069"/>
            </a:xfrm>
            <a:prstGeom prst="rect">
              <a:avLst/>
            </a:prstGeom>
            <a:solidFill>
              <a:sysClr val="window" lastClr="FFFFFF"/>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DED</a:t>
              </a:r>
            </a:p>
          </p:txBody>
        </p:sp>
        <p:sp>
          <p:nvSpPr>
            <p:cNvPr id="77" name="Rectangle 76"/>
            <p:cNvSpPr/>
            <p:nvPr/>
          </p:nvSpPr>
          <p:spPr bwMode="gray">
            <a:xfrm>
              <a:off x="315385" y="3606566"/>
              <a:ext cx="1005840" cy="125069"/>
            </a:xfrm>
            <a:prstGeom prst="rect">
              <a:avLst/>
            </a:prstGeom>
            <a:solidFill>
              <a:sysClr val="window" lastClr="FFFFFF"/>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DSD</a:t>
              </a:r>
            </a:p>
          </p:txBody>
        </p:sp>
        <p:sp>
          <p:nvSpPr>
            <p:cNvPr id="79" name="Rectangle 78"/>
            <p:cNvSpPr/>
            <p:nvPr/>
          </p:nvSpPr>
          <p:spPr bwMode="gray">
            <a:xfrm>
              <a:off x="315385" y="3939288"/>
              <a:ext cx="1005840" cy="125069"/>
            </a:xfrm>
            <a:prstGeom prst="rect">
              <a:avLst/>
            </a:prstGeom>
            <a:solidFill>
              <a:sysClr val="window" lastClr="FFFFFF"/>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MCSC-TRO</a:t>
              </a:r>
            </a:p>
          </p:txBody>
        </p:sp>
        <p:sp>
          <p:nvSpPr>
            <p:cNvPr id="258" name="Rectangle 257"/>
            <p:cNvSpPr/>
            <p:nvPr/>
          </p:nvSpPr>
          <p:spPr bwMode="gray">
            <a:xfrm>
              <a:off x="315385" y="4272010"/>
              <a:ext cx="1005840" cy="125069"/>
            </a:xfrm>
            <a:prstGeom prst="rect">
              <a:avLst/>
            </a:prstGeom>
            <a:solidFill>
              <a:sysClr val="window" lastClr="FFFFFF"/>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PDTS</a:t>
              </a:r>
            </a:p>
          </p:txBody>
        </p:sp>
        <p:sp>
          <p:nvSpPr>
            <p:cNvPr id="259" name="Rectangle 258"/>
            <p:cNvSpPr/>
            <p:nvPr/>
          </p:nvSpPr>
          <p:spPr bwMode="gray">
            <a:xfrm>
              <a:off x="315385" y="4438371"/>
              <a:ext cx="1005840" cy="125069"/>
            </a:xfrm>
            <a:prstGeom prst="rect">
              <a:avLst/>
            </a:prstGeom>
            <a:solidFill>
              <a:sysClr val="window" lastClr="FFFFFF"/>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TED</a:t>
              </a:r>
            </a:p>
          </p:txBody>
        </p:sp>
        <p:sp>
          <p:nvSpPr>
            <p:cNvPr id="260" name="Rectangle 259"/>
            <p:cNvSpPr/>
            <p:nvPr/>
          </p:nvSpPr>
          <p:spPr bwMode="gray">
            <a:xfrm>
              <a:off x="315385" y="4604732"/>
              <a:ext cx="1005840" cy="125069"/>
            </a:xfrm>
            <a:prstGeom prst="rect">
              <a:avLst/>
            </a:prstGeom>
            <a:solidFill>
              <a:sysClr val="window" lastClr="FFFFFF"/>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TMDS</a:t>
              </a:r>
            </a:p>
          </p:txBody>
        </p:sp>
        <p:sp>
          <p:nvSpPr>
            <p:cNvPr id="262" name="Rectangle 261"/>
            <p:cNvSpPr/>
            <p:nvPr/>
          </p:nvSpPr>
          <p:spPr bwMode="gray">
            <a:xfrm>
              <a:off x="315385" y="4771093"/>
              <a:ext cx="1005840" cy="125069"/>
            </a:xfrm>
            <a:prstGeom prst="rect">
              <a:avLst/>
            </a:prstGeom>
            <a:solidFill>
              <a:sysClr val="window" lastClr="FFFFFF"/>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WHS-DIOR</a:t>
              </a:r>
            </a:p>
          </p:txBody>
        </p:sp>
        <p:sp>
          <p:nvSpPr>
            <p:cNvPr id="119" name="Rectangle 118"/>
            <p:cNvSpPr/>
            <p:nvPr/>
          </p:nvSpPr>
          <p:spPr bwMode="gray">
            <a:xfrm>
              <a:off x="315385" y="4937454"/>
              <a:ext cx="1005840" cy="125069"/>
            </a:xfrm>
            <a:prstGeom prst="rect">
              <a:avLst/>
            </a:prstGeom>
            <a:solidFill>
              <a:sysClr val="window" lastClr="FFFFFF"/>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ECAA</a:t>
              </a:r>
            </a:p>
          </p:txBody>
        </p:sp>
        <p:sp>
          <p:nvSpPr>
            <p:cNvPr id="143" name="Rectangle 142"/>
            <p:cNvSpPr/>
            <p:nvPr/>
          </p:nvSpPr>
          <p:spPr bwMode="gray">
            <a:xfrm>
              <a:off x="315540" y="5103808"/>
              <a:ext cx="1005840" cy="125069"/>
            </a:xfrm>
            <a:prstGeom prst="rect">
              <a:avLst/>
            </a:prstGeom>
            <a:solidFill>
              <a:schemeClr val="accent2">
                <a:lumMod val="60000"/>
                <a:lumOff val="40000"/>
              </a:schemeClr>
            </a:solidFill>
            <a:ln w="9525" algn="ctr">
              <a:solidFill>
                <a:schemeClr val="tx1"/>
              </a:solidFill>
              <a:miter lim="800000"/>
              <a:headEnd/>
              <a:tailEnd/>
            </a:ln>
          </p:spPr>
          <p:txBody>
            <a:bodyPr wrap="square" lIns="0" tIns="0" rIns="0" bIns="0" rtlCol="0" anchor="ctr"/>
            <a:lstStyle/>
            <a:p>
              <a:pPr marL="0" marR="0" lvl="0" indent="0" algn="ctr" defTabSz="997501"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MHS GENESIS</a:t>
              </a:r>
            </a:p>
          </p:txBody>
        </p:sp>
      </p:grpSp>
      <p:sp>
        <p:nvSpPr>
          <p:cNvPr id="142" name="Right Arrow 141"/>
          <p:cNvSpPr/>
          <p:nvPr/>
        </p:nvSpPr>
        <p:spPr>
          <a:xfrm>
            <a:off x="7055354" y="5044905"/>
            <a:ext cx="709297" cy="27989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5" name="Elbow Connector 14"/>
          <p:cNvCxnSpPr>
            <a:stCxn id="98" idx="3"/>
            <a:endCxn id="96" idx="3"/>
          </p:cNvCxnSpPr>
          <p:nvPr/>
        </p:nvCxnSpPr>
        <p:spPr>
          <a:xfrm>
            <a:off x="6859945" y="2394549"/>
            <a:ext cx="12700" cy="1426071"/>
          </a:xfrm>
          <a:prstGeom prst="bentConnector3">
            <a:avLst>
              <a:gd name="adj1" fmla="val 1046756"/>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135308" y="6236473"/>
            <a:ext cx="8728308"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*All clarifications located in notes</a:t>
            </a:r>
            <a:endParaRPr lang="en-US" sz="900" dirty="0">
              <a:latin typeface="Arial" panose="020B0604020202020204" pitchFamily="34" charset="0"/>
              <a:cs typeface="Arial" panose="020B0604020202020204" pitchFamily="34" charset="0"/>
            </a:endParaRPr>
          </a:p>
        </p:txBody>
      </p:sp>
      <p:cxnSp>
        <p:nvCxnSpPr>
          <p:cNvPr id="144" name="Straight Arrow Connector 143"/>
          <p:cNvCxnSpPr/>
          <p:nvPr/>
        </p:nvCxnSpPr>
        <p:spPr>
          <a:xfrm flipH="1" flipV="1">
            <a:off x="5094850" y="2765162"/>
            <a:ext cx="1009391" cy="3271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Slide Number Placeholder 3"/>
          <p:cNvSpPr txBox="1">
            <a:spLocks/>
          </p:cNvSpPr>
          <p:nvPr/>
        </p:nvSpPr>
        <p:spPr>
          <a:xfrm>
            <a:off x="8355013" y="6545263"/>
            <a:ext cx="762000" cy="2825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r"/>
            <a:fld id="{2982B3FC-1CAF-4292-AF53-DD37E7130B9E}" type="slidenum">
              <a:rPr lang="en-US" sz="1200" smtClean="0">
                <a:solidFill>
                  <a:prstClr val="black">
                    <a:tint val="75000"/>
                  </a:prstClr>
                </a:solidFill>
              </a:rPr>
              <a:pPr algn="r"/>
              <a:t>12</a:t>
            </a:fld>
            <a:endParaRPr lang="en-US" sz="1200" dirty="0">
              <a:solidFill>
                <a:prstClr val="black">
                  <a:tint val="75000"/>
                </a:prstClr>
              </a:solidFill>
            </a:endParaRPr>
          </a:p>
        </p:txBody>
      </p:sp>
      <p:sp>
        <p:nvSpPr>
          <p:cNvPr id="149" name="Rectangle 4"/>
          <p:cNvSpPr>
            <a:spLocks noChangeArrowheads="1"/>
          </p:cNvSpPr>
          <p:nvPr/>
        </p:nvSpPr>
        <p:spPr bwMode="auto">
          <a:xfrm>
            <a:off x="0" y="6629400"/>
            <a:ext cx="722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buClr>
                <a:schemeClr val="tx2"/>
              </a:buClr>
              <a:buFont typeface="Arial" panose="020B0604020202020204" pitchFamily="34" charset="0"/>
              <a:buChar char="•"/>
              <a:defRPr sz="2600" b="1">
                <a:solidFill>
                  <a:srgbClr val="003876"/>
                </a:solidFill>
                <a:latin typeface="Calibri" panose="020F0502020204030204" pitchFamily="34" charset="0"/>
                <a:ea typeface="MS PGothic" panose="020B0600070205080204" pitchFamily="34" charset="-128"/>
              </a:defRPr>
            </a:lvl1pPr>
            <a:lvl2pPr marL="742950" indent="-285750" eaLnBrk="0" hangingPunct="0">
              <a:lnSpc>
                <a:spcPct val="95000"/>
              </a:lnSpc>
              <a:spcBef>
                <a:spcPts val="600"/>
              </a:spcBef>
              <a:buClr>
                <a:srgbClr val="003876"/>
              </a:buClr>
              <a:buSzPct val="100000"/>
              <a:buFont typeface="Arial" panose="020B0604020202020204" pitchFamily="34" charset="0"/>
              <a:buChar char="–"/>
              <a:defRPr sz="2400">
                <a:solidFill>
                  <a:srgbClr val="1E1C11"/>
                </a:solidFill>
                <a:latin typeface="Calibri" panose="020F0502020204030204" pitchFamily="34" charset="0"/>
                <a:ea typeface="MS PGothic" panose="020B0600070205080204" pitchFamily="34" charset="-128"/>
              </a:defRPr>
            </a:lvl2pPr>
            <a:lvl3pPr marL="1143000" indent="-228600" eaLnBrk="0" hangingPunct="0">
              <a:lnSpc>
                <a:spcPct val="95000"/>
              </a:lnSpc>
              <a:spcBef>
                <a:spcPts val="600"/>
              </a:spcBef>
              <a:buClr>
                <a:srgbClr val="003876"/>
              </a:buClr>
              <a:buSzPct val="100000"/>
              <a:buFont typeface="Arial" panose="020B0604020202020204" pitchFamily="34" charset="0"/>
              <a:buChar char="•"/>
              <a:defRPr sz="2200">
                <a:solidFill>
                  <a:srgbClr val="1E1C11"/>
                </a:solidFill>
                <a:latin typeface="Calibri" panose="020F0502020204030204" pitchFamily="34" charset="0"/>
                <a:ea typeface="MS PGothic" panose="020B0600070205080204" pitchFamily="34" charset="-128"/>
              </a:defRPr>
            </a:lvl3pPr>
            <a:lvl4pPr marL="1600200" indent="-228600" eaLnBrk="0" hangingPunct="0">
              <a:lnSpc>
                <a:spcPct val="95000"/>
              </a:lnSpc>
              <a:spcBef>
                <a:spcPts val="600"/>
              </a:spcBef>
              <a:buClr>
                <a:srgbClr val="003876"/>
              </a:buClr>
              <a:buSzPct val="100000"/>
              <a:buFont typeface="Arial" panose="020B0604020202020204" pitchFamily="34" charset="0"/>
              <a:buChar char="–"/>
              <a:defRPr sz="2000">
                <a:solidFill>
                  <a:srgbClr val="1E1C11"/>
                </a:solidFill>
                <a:latin typeface="Calibri" panose="020F0502020204030204" pitchFamily="34" charset="0"/>
                <a:ea typeface="MS PGothic" panose="020B0600070205080204" pitchFamily="34" charset="-128"/>
              </a:defRPr>
            </a:lvl4pPr>
            <a:lvl5pPr marL="2057400" indent="-228600" eaLnBrk="0" hangingPunct="0">
              <a:lnSpc>
                <a:spcPct val="95000"/>
              </a:lnSpc>
              <a:spcBef>
                <a:spcPts val="600"/>
              </a:spcBef>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900" b="0" dirty="0">
                <a:solidFill>
                  <a:srgbClr val="7F7F7F"/>
                </a:solidFill>
                <a:cs typeface="Times New Roman" panose="02020603050405020304" pitchFamily="18" charset="0"/>
              </a:rPr>
              <a:t>Distribution D: Distribution authorized to the DoD and U.S. DoD contractors only. Other requests for this document shall be referred to DHMSM PMO.</a:t>
            </a:r>
          </a:p>
        </p:txBody>
      </p:sp>
    </p:spTree>
    <p:extLst>
      <p:ext uri="{BB962C8B-B14F-4D97-AF65-F5344CB8AC3E}">
        <p14:creationId xmlns:p14="http://schemas.microsoft.com/office/powerpoint/2010/main" val="1536333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itle 1"/>
          <p:cNvSpPr txBox="1">
            <a:spLocks/>
          </p:cNvSpPr>
          <p:nvPr/>
        </p:nvSpPr>
        <p:spPr>
          <a:xfrm>
            <a:off x="1335553" y="304801"/>
            <a:ext cx="6859377" cy="6995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200" b="1" dirty="0">
                <a:solidFill>
                  <a:srgbClr val="003876"/>
                </a:solidFill>
                <a:ea typeface="MS PGothic" pitchFamily="34" charset="-128"/>
              </a:rPr>
              <a:t>Data Exchange Capabilities</a:t>
            </a:r>
            <a:br>
              <a:rPr lang="en-US" altLang="en-US" sz="3200" b="1" dirty="0">
                <a:solidFill>
                  <a:srgbClr val="003876"/>
                </a:solidFill>
                <a:ea typeface="MS PGothic" pitchFamily="34" charset="-128"/>
              </a:rPr>
            </a:br>
            <a:r>
              <a:rPr lang="en-US" altLang="en-US" sz="3200" b="1" dirty="0">
                <a:solidFill>
                  <a:srgbClr val="003876"/>
                </a:solidFill>
                <a:ea typeface="MS PGothic" pitchFamily="34" charset="-128"/>
              </a:rPr>
              <a:t>Interim and Final Solutions</a:t>
            </a:r>
            <a:endParaRPr lang="en-US" sz="3200" b="1" dirty="0">
              <a:solidFill>
                <a:srgbClr val="003876"/>
              </a:solidFill>
              <a:ea typeface="MS PGothic" pitchFamily="34" charset="-128"/>
            </a:endParaRPr>
          </a:p>
        </p:txBody>
      </p:sp>
      <p:sp>
        <p:nvSpPr>
          <p:cNvPr id="150" name="Slide Number Placeholder 3"/>
          <p:cNvSpPr txBox="1">
            <a:spLocks/>
          </p:cNvSpPr>
          <p:nvPr/>
        </p:nvSpPr>
        <p:spPr>
          <a:xfrm>
            <a:off x="8355013" y="6545263"/>
            <a:ext cx="762000" cy="2825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r"/>
            <a:fld id="{2982B3FC-1CAF-4292-AF53-DD37E7130B9E}" type="slidenum">
              <a:rPr lang="en-US" sz="1200" smtClean="0">
                <a:solidFill>
                  <a:prstClr val="black">
                    <a:tint val="75000"/>
                  </a:prstClr>
                </a:solidFill>
              </a:rPr>
              <a:pPr algn="r"/>
              <a:t>13</a:t>
            </a:fld>
            <a:endParaRPr lang="en-US" sz="1200" dirty="0">
              <a:solidFill>
                <a:prstClr val="black">
                  <a:tint val="75000"/>
                </a:prstClr>
              </a:solidFill>
            </a:endParaRPr>
          </a:p>
        </p:txBody>
      </p:sp>
      <p:pic>
        <p:nvPicPr>
          <p:cNvPr id="149" name="Picture 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1454150"/>
            <a:ext cx="4237037" cy="173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5C0000"/>
                  </a:outerShdw>
                </a:effectLst>
              </a14:hiddenEffects>
            </a:ext>
          </a:extLst>
        </p:spPr>
      </p:pic>
      <p:pic>
        <p:nvPicPr>
          <p:cNvPr id="151"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1703387"/>
            <a:ext cx="1954212"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5C0000"/>
                  </a:outerShdw>
                </a:effectLst>
              </a14:hiddenEffects>
            </a:ext>
          </a:extLst>
        </p:spPr>
      </p:pic>
      <p:sp>
        <p:nvSpPr>
          <p:cNvPr id="152" name="Text Box 320"/>
          <p:cNvSpPr txBox="1">
            <a:spLocks noChangeArrowheads="1"/>
          </p:cNvSpPr>
          <p:nvPr/>
        </p:nvSpPr>
        <p:spPr bwMode="auto">
          <a:xfrm>
            <a:off x="473075" y="1749425"/>
            <a:ext cx="1066800" cy="320675"/>
          </a:xfrm>
          <a:prstGeom prst="rect">
            <a:avLst/>
          </a:prstGeom>
          <a:solidFill>
            <a:srgbClr val="FFFFFF"/>
          </a:solidFill>
          <a:ln w="6350">
            <a:solidFill>
              <a:srgbClr val="000000"/>
            </a:solidFill>
            <a:miter lim="800000"/>
            <a:headEnd/>
            <a:tailEnd/>
          </a:ln>
        </p:spPr>
        <p:txBody>
          <a:bodyPr/>
          <a:lstStyle>
            <a:lvl1pPr>
              <a:spcBef>
                <a:spcPct val="20000"/>
              </a:spcBef>
              <a:buFont typeface="Arial" pitchFamily="34" charset="0"/>
              <a:buChar char="•"/>
              <a:defRPr sz="2400">
                <a:solidFill>
                  <a:srgbClr val="002060"/>
                </a:solidFill>
                <a:latin typeface="Calibri" pitchFamily="34" charset="0"/>
              </a:defRPr>
            </a:lvl1pPr>
            <a:lvl2pPr marL="742950" indent="-285750">
              <a:spcBef>
                <a:spcPct val="20000"/>
              </a:spcBef>
              <a:buFont typeface="Arial" pitchFamily="34" charset="0"/>
              <a:buChar char="–"/>
              <a:defRPr sz="2000">
                <a:solidFill>
                  <a:srgbClr val="002060"/>
                </a:solidFill>
                <a:latin typeface="Calibri" pitchFamily="34" charset="0"/>
              </a:defRPr>
            </a:lvl2pPr>
            <a:lvl3pPr marL="1143000" indent="-228600">
              <a:spcBef>
                <a:spcPct val="20000"/>
              </a:spcBef>
              <a:buFont typeface="Arial" pitchFamily="34" charset="0"/>
              <a:buChar char="•"/>
              <a:defRPr>
                <a:solidFill>
                  <a:srgbClr val="002060"/>
                </a:solidFill>
                <a:latin typeface="Calibri" pitchFamily="34" charset="0"/>
              </a:defRPr>
            </a:lvl3pPr>
            <a:lvl4pPr marL="1600200" indent="-228600">
              <a:spcBef>
                <a:spcPct val="20000"/>
              </a:spcBef>
              <a:buFont typeface="Arial" pitchFamily="34" charset="0"/>
              <a:buChar char="–"/>
              <a:defRPr sz="1600">
                <a:solidFill>
                  <a:srgbClr val="002060"/>
                </a:solidFill>
                <a:latin typeface="Calibri" pitchFamily="34" charset="0"/>
              </a:defRPr>
            </a:lvl4pPr>
            <a:lvl5pPr marL="2057400" indent="-228600">
              <a:spcBef>
                <a:spcPct val="20000"/>
              </a:spcBef>
              <a:buFont typeface="Arial" pitchFamily="34" charset="0"/>
              <a:buChar char="»"/>
              <a:defRPr sz="1600">
                <a:solidFill>
                  <a:srgbClr val="002060"/>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9pPr>
          </a:lstStyle>
          <a:p>
            <a:pPr algn="ctr">
              <a:lnSpc>
                <a:spcPct val="115000"/>
              </a:lnSpc>
              <a:spcBef>
                <a:spcPct val="0"/>
              </a:spcBef>
              <a:spcAft>
                <a:spcPts val="1000"/>
              </a:spcAft>
              <a:buFontTx/>
              <a:buNone/>
            </a:pPr>
            <a:r>
              <a:rPr lang="en-US" altLang="en-US" sz="1200" smtClean="0">
                <a:solidFill>
                  <a:srgbClr val="990000"/>
                </a:solidFill>
                <a:ea typeface="Calibri" pitchFamily="34" charset="0"/>
                <a:cs typeface="Times New Roman" pitchFamily="18" charset="0"/>
              </a:rPr>
              <a:t>       Dentrix</a:t>
            </a:r>
          </a:p>
        </p:txBody>
      </p:sp>
      <p:sp>
        <p:nvSpPr>
          <p:cNvPr id="154" name="Text Box 318"/>
          <p:cNvSpPr txBox="1">
            <a:spLocks noChangeArrowheads="1"/>
          </p:cNvSpPr>
          <p:nvPr/>
        </p:nvSpPr>
        <p:spPr bwMode="auto">
          <a:xfrm>
            <a:off x="565150" y="2520950"/>
            <a:ext cx="520700" cy="363537"/>
          </a:xfrm>
          <a:prstGeom prst="rect">
            <a:avLst/>
          </a:prstGeom>
          <a:solidFill>
            <a:srgbClr val="FFFFFF"/>
          </a:solidFill>
          <a:ln w="6350">
            <a:solidFill>
              <a:srgbClr val="000000"/>
            </a:solidFill>
            <a:miter lim="800000"/>
            <a:headEnd/>
            <a:tailEnd/>
          </a:ln>
        </p:spPr>
        <p:txBody>
          <a:bodyPr/>
          <a:lstStyle>
            <a:lvl1pPr>
              <a:spcBef>
                <a:spcPct val="20000"/>
              </a:spcBef>
              <a:buFont typeface="Arial" pitchFamily="34" charset="0"/>
              <a:buChar char="•"/>
              <a:defRPr sz="2400">
                <a:solidFill>
                  <a:srgbClr val="002060"/>
                </a:solidFill>
                <a:latin typeface="Calibri" pitchFamily="34" charset="0"/>
              </a:defRPr>
            </a:lvl1pPr>
            <a:lvl2pPr marL="742950" indent="-285750">
              <a:spcBef>
                <a:spcPct val="20000"/>
              </a:spcBef>
              <a:buFont typeface="Arial" pitchFamily="34" charset="0"/>
              <a:buChar char="–"/>
              <a:defRPr sz="2000">
                <a:solidFill>
                  <a:srgbClr val="002060"/>
                </a:solidFill>
                <a:latin typeface="Calibri" pitchFamily="34" charset="0"/>
              </a:defRPr>
            </a:lvl2pPr>
            <a:lvl3pPr marL="1143000" indent="-228600">
              <a:spcBef>
                <a:spcPct val="20000"/>
              </a:spcBef>
              <a:buFont typeface="Arial" pitchFamily="34" charset="0"/>
              <a:buChar char="•"/>
              <a:defRPr>
                <a:solidFill>
                  <a:srgbClr val="002060"/>
                </a:solidFill>
                <a:latin typeface="Calibri" pitchFamily="34" charset="0"/>
              </a:defRPr>
            </a:lvl3pPr>
            <a:lvl4pPr marL="1600200" indent="-228600">
              <a:spcBef>
                <a:spcPct val="20000"/>
              </a:spcBef>
              <a:buFont typeface="Arial" pitchFamily="34" charset="0"/>
              <a:buChar char="–"/>
              <a:defRPr sz="1600">
                <a:solidFill>
                  <a:srgbClr val="002060"/>
                </a:solidFill>
                <a:latin typeface="Calibri" pitchFamily="34" charset="0"/>
              </a:defRPr>
            </a:lvl4pPr>
            <a:lvl5pPr marL="2057400" indent="-228600">
              <a:spcBef>
                <a:spcPct val="20000"/>
              </a:spcBef>
              <a:buFont typeface="Arial" pitchFamily="34" charset="0"/>
              <a:buChar char="»"/>
              <a:defRPr sz="1600">
                <a:solidFill>
                  <a:srgbClr val="002060"/>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9pPr>
          </a:lstStyle>
          <a:p>
            <a:pPr algn="ctr">
              <a:lnSpc>
                <a:spcPct val="115000"/>
              </a:lnSpc>
              <a:spcBef>
                <a:spcPct val="0"/>
              </a:spcBef>
              <a:spcAft>
                <a:spcPts val="1000"/>
              </a:spcAft>
              <a:buFontTx/>
              <a:buNone/>
            </a:pPr>
            <a:r>
              <a:rPr lang="en-US" altLang="en-US" sz="1100" smtClean="0">
                <a:solidFill>
                  <a:srgbClr val="990000"/>
                </a:solidFill>
                <a:ea typeface="Calibri" pitchFamily="34" charset="0"/>
                <a:cs typeface="Times New Roman" pitchFamily="18" charset="0"/>
              </a:rPr>
              <a:t>CEP</a:t>
            </a:r>
          </a:p>
        </p:txBody>
      </p:sp>
      <p:sp>
        <p:nvSpPr>
          <p:cNvPr id="155" name="Text Box 319"/>
          <p:cNvSpPr txBox="1">
            <a:spLocks noChangeArrowheads="1"/>
          </p:cNvSpPr>
          <p:nvPr/>
        </p:nvSpPr>
        <p:spPr bwMode="auto">
          <a:xfrm>
            <a:off x="488950" y="2214562"/>
            <a:ext cx="1041400" cy="244475"/>
          </a:xfrm>
          <a:prstGeom prst="rect">
            <a:avLst/>
          </a:prstGeom>
          <a:solidFill>
            <a:srgbClr val="FFFFFF"/>
          </a:solidFill>
          <a:ln w="6350">
            <a:solidFill>
              <a:srgbClr val="000000"/>
            </a:solidFill>
            <a:miter lim="800000"/>
            <a:headEnd/>
            <a:tailEnd/>
          </a:ln>
        </p:spPr>
        <p:txBody>
          <a:bodyPr/>
          <a:lstStyle>
            <a:lvl1pPr>
              <a:spcBef>
                <a:spcPct val="20000"/>
              </a:spcBef>
              <a:buFont typeface="Arial" pitchFamily="34" charset="0"/>
              <a:buChar char="•"/>
              <a:defRPr sz="2400">
                <a:solidFill>
                  <a:srgbClr val="002060"/>
                </a:solidFill>
                <a:latin typeface="Calibri" pitchFamily="34" charset="0"/>
              </a:defRPr>
            </a:lvl1pPr>
            <a:lvl2pPr marL="742950" indent="-285750">
              <a:spcBef>
                <a:spcPct val="20000"/>
              </a:spcBef>
              <a:buFont typeface="Arial" pitchFamily="34" charset="0"/>
              <a:buChar char="–"/>
              <a:defRPr sz="2000">
                <a:solidFill>
                  <a:srgbClr val="002060"/>
                </a:solidFill>
                <a:latin typeface="Calibri" pitchFamily="34" charset="0"/>
              </a:defRPr>
            </a:lvl2pPr>
            <a:lvl3pPr marL="1143000" indent="-228600">
              <a:spcBef>
                <a:spcPct val="20000"/>
              </a:spcBef>
              <a:buFont typeface="Arial" pitchFamily="34" charset="0"/>
              <a:buChar char="•"/>
              <a:defRPr>
                <a:solidFill>
                  <a:srgbClr val="002060"/>
                </a:solidFill>
                <a:latin typeface="Calibri" pitchFamily="34" charset="0"/>
              </a:defRPr>
            </a:lvl3pPr>
            <a:lvl4pPr marL="1600200" indent="-228600">
              <a:spcBef>
                <a:spcPct val="20000"/>
              </a:spcBef>
              <a:buFont typeface="Arial" pitchFamily="34" charset="0"/>
              <a:buChar char="–"/>
              <a:defRPr sz="1600">
                <a:solidFill>
                  <a:srgbClr val="002060"/>
                </a:solidFill>
                <a:latin typeface="Calibri" pitchFamily="34" charset="0"/>
              </a:defRPr>
            </a:lvl4pPr>
            <a:lvl5pPr marL="2057400" indent="-228600">
              <a:spcBef>
                <a:spcPct val="20000"/>
              </a:spcBef>
              <a:buFont typeface="Arial" pitchFamily="34" charset="0"/>
              <a:buChar char="»"/>
              <a:defRPr sz="1600">
                <a:solidFill>
                  <a:srgbClr val="002060"/>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9pPr>
          </a:lstStyle>
          <a:p>
            <a:pPr algn="ctr">
              <a:lnSpc>
                <a:spcPct val="115000"/>
              </a:lnSpc>
              <a:spcBef>
                <a:spcPct val="0"/>
              </a:spcBef>
              <a:spcAft>
                <a:spcPts val="1000"/>
              </a:spcAft>
              <a:buFontTx/>
              <a:buNone/>
            </a:pPr>
            <a:r>
              <a:rPr lang="en-US" altLang="en-US" sz="1200" smtClean="0">
                <a:solidFill>
                  <a:srgbClr val="990000"/>
                </a:solidFill>
                <a:ea typeface="Calibri" pitchFamily="34" charset="0"/>
                <a:cs typeface="Times New Roman" pitchFamily="18" charset="0"/>
              </a:rPr>
              <a:t>    Millennium </a:t>
            </a:r>
          </a:p>
        </p:txBody>
      </p:sp>
      <p:sp>
        <p:nvSpPr>
          <p:cNvPr id="158" name="Text Box 321"/>
          <p:cNvSpPr txBox="1">
            <a:spLocks noChangeArrowheads="1"/>
          </p:cNvSpPr>
          <p:nvPr/>
        </p:nvSpPr>
        <p:spPr bwMode="auto">
          <a:xfrm rot="16200000">
            <a:off x="1614488" y="2143124"/>
            <a:ext cx="800100" cy="358775"/>
          </a:xfrm>
          <a:prstGeom prst="rect">
            <a:avLst/>
          </a:prstGeom>
          <a:solidFill>
            <a:srgbClr val="FFFFFF"/>
          </a:solidFill>
          <a:ln w="6350">
            <a:solidFill>
              <a:srgbClr val="000000"/>
            </a:solidFill>
            <a:miter lim="800000"/>
            <a:headEnd/>
            <a:tailEnd/>
          </a:ln>
        </p:spPr>
        <p:txBody>
          <a:bodyPr/>
          <a:lstStyle>
            <a:lvl1pPr>
              <a:spcBef>
                <a:spcPct val="20000"/>
              </a:spcBef>
              <a:buFont typeface="Arial" pitchFamily="34" charset="0"/>
              <a:buChar char="•"/>
              <a:defRPr sz="2400">
                <a:solidFill>
                  <a:srgbClr val="002060"/>
                </a:solidFill>
                <a:latin typeface="Calibri" pitchFamily="34" charset="0"/>
              </a:defRPr>
            </a:lvl1pPr>
            <a:lvl2pPr marL="742950" indent="-285750">
              <a:spcBef>
                <a:spcPct val="20000"/>
              </a:spcBef>
              <a:buFont typeface="Arial" pitchFamily="34" charset="0"/>
              <a:buChar char="–"/>
              <a:defRPr sz="2000">
                <a:solidFill>
                  <a:srgbClr val="002060"/>
                </a:solidFill>
                <a:latin typeface="Calibri" pitchFamily="34" charset="0"/>
              </a:defRPr>
            </a:lvl2pPr>
            <a:lvl3pPr marL="1143000" indent="-228600">
              <a:spcBef>
                <a:spcPct val="20000"/>
              </a:spcBef>
              <a:buFont typeface="Arial" pitchFamily="34" charset="0"/>
              <a:buChar char="•"/>
              <a:defRPr>
                <a:solidFill>
                  <a:srgbClr val="002060"/>
                </a:solidFill>
                <a:latin typeface="Calibri" pitchFamily="34" charset="0"/>
              </a:defRPr>
            </a:lvl3pPr>
            <a:lvl4pPr marL="1600200" indent="-228600">
              <a:spcBef>
                <a:spcPct val="20000"/>
              </a:spcBef>
              <a:buFont typeface="Arial" pitchFamily="34" charset="0"/>
              <a:buChar char="–"/>
              <a:defRPr sz="1600">
                <a:solidFill>
                  <a:srgbClr val="002060"/>
                </a:solidFill>
                <a:latin typeface="Calibri" pitchFamily="34" charset="0"/>
              </a:defRPr>
            </a:lvl4pPr>
            <a:lvl5pPr marL="2057400" indent="-228600">
              <a:spcBef>
                <a:spcPct val="20000"/>
              </a:spcBef>
              <a:buFont typeface="Arial" pitchFamily="34" charset="0"/>
              <a:buChar char="»"/>
              <a:defRPr sz="1600">
                <a:solidFill>
                  <a:srgbClr val="002060"/>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9pPr>
          </a:lstStyle>
          <a:p>
            <a:pPr algn="ctr">
              <a:lnSpc>
                <a:spcPct val="115000"/>
              </a:lnSpc>
              <a:spcBef>
                <a:spcPct val="0"/>
              </a:spcBef>
              <a:spcAft>
                <a:spcPts val="1000"/>
              </a:spcAft>
              <a:buFontTx/>
              <a:buNone/>
            </a:pPr>
            <a:r>
              <a:rPr lang="en-US" altLang="en-US" sz="1200" smtClean="0">
                <a:solidFill>
                  <a:srgbClr val="990000"/>
                </a:solidFill>
                <a:ea typeface="Calibri" pitchFamily="34" charset="0"/>
                <a:cs typeface="Times New Roman" pitchFamily="18" charset="0"/>
              </a:rPr>
              <a:t>Rhapsody</a:t>
            </a:r>
          </a:p>
        </p:txBody>
      </p:sp>
      <p:sp>
        <p:nvSpPr>
          <p:cNvPr id="159" name="Rectangle 62"/>
          <p:cNvSpPr>
            <a:spLocks noChangeArrowheads="1"/>
          </p:cNvSpPr>
          <p:nvPr/>
        </p:nvSpPr>
        <p:spPr bwMode="auto">
          <a:xfrm>
            <a:off x="2786063" y="2379662"/>
            <a:ext cx="987425" cy="708025"/>
          </a:xfrm>
          <a:prstGeom prst="rect">
            <a:avLst/>
          </a:prstGeom>
          <a:solidFill>
            <a:srgbClr val="4F81BD"/>
          </a:solidFill>
          <a:ln w="25400" algn="ctr">
            <a:solidFill>
              <a:srgbClr val="385D8A"/>
            </a:solidFill>
            <a:miter lim="800000"/>
            <a:headEnd/>
            <a:tailEnd/>
          </a:ln>
        </p:spPr>
        <p:txBody>
          <a:bodyPr anchor="ctr"/>
          <a:lstStyle>
            <a:lvl1pPr>
              <a:spcBef>
                <a:spcPct val="20000"/>
              </a:spcBef>
              <a:buFont typeface="Arial" pitchFamily="34" charset="0"/>
              <a:buChar char="•"/>
              <a:defRPr sz="2400">
                <a:solidFill>
                  <a:srgbClr val="002060"/>
                </a:solidFill>
                <a:latin typeface="Calibri" pitchFamily="34" charset="0"/>
              </a:defRPr>
            </a:lvl1pPr>
            <a:lvl2pPr marL="742950" indent="-285750">
              <a:spcBef>
                <a:spcPct val="20000"/>
              </a:spcBef>
              <a:buFont typeface="Arial" pitchFamily="34" charset="0"/>
              <a:buChar char="–"/>
              <a:defRPr sz="2000">
                <a:solidFill>
                  <a:srgbClr val="002060"/>
                </a:solidFill>
                <a:latin typeface="Calibri" pitchFamily="34" charset="0"/>
              </a:defRPr>
            </a:lvl2pPr>
            <a:lvl3pPr marL="1143000" indent="-228600">
              <a:spcBef>
                <a:spcPct val="20000"/>
              </a:spcBef>
              <a:buFont typeface="Arial" pitchFamily="34" charset="0"/>
              <a:buChar char="•"/>
              <a:defRPr>
                <a:solidFill>
                  <a:srgbClr val="002060"/>
                </a:solidFill>
                <a:latin typeface="Calibri" pitchFamily="34" charset="0"/>
              </a:defRPr>
            </a:lvl3pPr>
            <a:lvl4pPr marL="1600200" indent="-228600">
              <a:spcBef>
                <a:spcPct val="20000"/>
              </a:spcBef>
              <a:buFont typeface="Arial" pitchFamily="34" charset="0"/>
              <a:buChar char="–"/>
              <a:defRPr sz="1600">
                <a:solidFill>
                  <a:srgbClr val="002060"/>
                </a:solidFill>
                <a:latin typeface="Calibri" pitchFamily="34" charset="0"/>
              </a:defRPr>
            </a:lvl4pPr>
            <a:lvl5pPr marL="2057400" indent="-228600">
              <a:spcBef>
                <a:spcPct val="20000"/>
              </a:spcBef>
              <a:buFont typeface="Arial" pitchFamily="34" charset="0"/>
              <a:buChar char="»"/>
              <a:defRPr sz="1600">
                <a:solidFill>
                  <a:srgbClr val="002060"/>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9pPr>
          </a:lstStyle>
          <a:p>
            <a:pPr algn="ctr">
              <a:lnSpc>
                <a:spcPct val="115000"/>
              </a:lnSpc>
              <a:spcBef>
                <a:spcPct val="0"/>
              </a:spcBef>
              <a:spcAft>
                <a:spcPts val="1000"/>
              </a:spcAft>
              <a:buFontTx/>
              <a:buNone/>
            </a:pPr>
            <a:r>
              <a:rPr lang="en-US" altLang="en-US" sz="1200" smtClean="0">
                <a:solidFill>
                  <a:srgbClr val="FFFFFF"/>
                </a:solidFill>
                <a:ea typeface="Calibri" pitchFamily="34" charset="0"/>
                <a:cs typeface="Times New Roman" pitchFamily="18" charset="0"/>
              </a:rPr>
              <a:t>    Power Insight  EDW (Current)</a:t>
            </a:r>
            <a:endParaRPr lang="en-US" altLang="en-US" sz="1200" smtClean="0">
              <a:solidFill>
                <a:srgbClr val="990000"/>
              </a:solidFill>
              <a:ea typeface="Calibri" pitchFamily="34" charset="0"/>
              <a:cs typeface="Times New Roman" pitchFamily="18" charset="0"/>
            </a:endParaRPr>
          </a:p>
        </p:txBody>
      </p:sp>
      <p:sp>
        <p:nvSpPr>
          <p:cNvPr id="160" name="Rectangle 159"/>
          <p:cNvSpPr/>
          <p:nvPr/>
        </p:nvSpPr>
        <p:spPr>
          <a:xfrm>
            <a:off x="2786063" y="1606550"/>
            <a:ext cx="1066800" cy="615950"/>
          </a:xfrm>
          <a:prstGeom prst="rect">
            <a:avLst/>
          </a:prstGeom>
          <a:solidFill>
            <a:srgbClr val="DBE5F1">
              <a:lumMod val="50000"/>
            </a:srgbClr>
          </a:solidFill>
          <a:ln w="25400" cap="flat" cmpd="sng" algn="ctr">
            <a:solidFill>
              <a:srgbClr val="DBE5F1">
                <a:lumMod val="50000"/>
              </a:srgbClr>
            </a:solidFill>
            <a:prstDash val="solid"/>
          </a:ln>
          <a:effectLst/>
        </p:spPr>
        <p:txBody>
          <a:bodyPr anchor="ct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a:ea typeface="Calibri"/>
                <a:cs typeface="Times New Roman"/>
              </a:rPr>
              <a:t>HealtheIntent (~ 2QFY18)</a:t>
            </a:r>
          </a:p>
        </p:txBody>
      </p:sp>
      <p:cxnSp>
        <p:nvCxnSpPr>
          <p:cNvPr id="161" name="Straight Arrow Connector 67"/>
          <p:cNvCxnSpPr>
            <a:cxnSpLocks noChangeShapeType="1"/>
          </p:cNvCxnSpPr>
          <p:nvPr/>
        </p:nvCxnSpPr>
        <p:spPr bwMode="auto">
          <a:xfrm>
            <a:off x="2303463" y="2801937"/>
            <a:ext cx="457200" cy="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62" name="Rectangle 69"/>
          <p:cNvSpPr>
            <a:spLocks noChangeArrowheads="1"/>
          </p:cNvSpPr>
          <p:nvPr/>
        </p:nvSpPr>
        <p:spPr bwMode="auto">
          <a:xfrm>
            <a:off x="4578350" y="2646362"/>
            <a:ext cx="1517650" cy="712788"/>
          </a:xfrm>
          <a:prstGeom prst="rect">
            <a:avLst/>
          </a:prstGeom>
          <a:solidFill>
            <a:srgbClr val="00B050"/>
          </a:solidFill>
          <a:ln w="25400" algn="ctr">
            <a:solidFill>
              <a:srgbClr val="385D8A"/>
            </a:solidFill>
            <a:miter lim="800000"/>
            <a:headEnd/>
            <a:tailEnd/>
          </a:ln>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lnSpc>
                <a:spcPct val="115000"/>
              </a:lnSpc>
              <a:spcAft>
                <a:spcPts val="1000"/>
              </a:spcAft>
            </a:pPr>
            <a:r>
              <a:rPr lang="en-US" altLang="en-US" sz="1200" smtClean="0">
                <a:solidFill>
                  <a:srgbClr val="FFFFFF"/>
                </a:solidFill>
                <a:ea typeface="Calibri" pitchFamily="34" charset="0"/>
                <a:cs typeface="Times New Roman" pitchFamily="18" charset="0"/>
              </a:rPr>
              <a:t>SFTP Staging site (**Move-It DMZ**)</a:t>
            </a:r>
          </a:p>
        </p:txBody>
      </p:sp>
      <p:cxnSp>
        <p:nvCxnSpPr>
          <p:cNvPr id="163" name="Straight Arrow Connector 71"/>
          <p:cNvCxnSpPr>
            <a:cxnSpLocks noChangeShapeType="1"/>
          </p:cNvCxnSpPr>
          <p:nvPr/>
        </p:nvCxnSpPr>
        <p:spPr bwMode="auto">
          <a:xfrm>
            <a:off x="3787775" y="2857500"/>
            <a:ext cx="790575" cy="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64" name="Rectangle 75"/>
          <p:cNvSpPr>
            <a:spLocks noChangeArrowheads="1"/>
          </p:cNvSpPr>
          <p:nvPr/>
        </p:nvSpPr>
        <p:spPr bwMode="auto">
          <a:xfrm>
            <a:off x="7123113" y="2774950"/>
            <a:ext cx="1392237" cy="441325"/>
          </a:xfrm>
          <a:prstGeom prst="rect">
            <a:avLst/>
          </a:prstGeom>
          <a:solidFill>
            <a:srgbClr val="00B050"/>
          </a:solidFill>
          <a:ln w="25400" algn="ctr">
            <a:solidFill>
              <a:srgbClr val="385D8A"/>
            </a:solidFill>
            <a:miter lim="800000"/>
            <a:headEnd/>
            <a:tailEnd/>
          </a:ln>
        </p:spPr>
        <p:txBody>
          <a:bodyPr anchor="ctr"/>
          <a:lstStyle>
            <a:lvl1pPr>
              <a:spcBef>
                <a:spcPct val="20000"/>
              </a:spcBef>
              <a:buFont typeface="Arial" pitchFamily="34" charset="0"/>
              <a:buChar char="•"/>
              <a:defRPr sz="2400">
                <a:solidFill>
                  <a:srgbClr val="002060"/>
                </a:solidFill>
                <a:latin typeface="Calibri" pitchFamily="34" charset="0"/>
              </a:defRPr>
            </a:lvl1pPr>
            <a:lvl2pPr marL="742950" indent="-285750">
              <a:spcBef>
                <a:spcPct val="20000"/>
              </a:spcBef>
              <a:buFont typeface="Arial" pitchFamily="34" charset="0"/>
              <a:buChar char="–"/>
              <a:defRPr sz="2000">
                <a:solidFill>
                  <a:srgbClr val="002060"/>
                </a:solidFill>
                <a:latin typeface="Calibri" pitchFamily="34" charset="0"/>
              </a:defRPr>
            </a:lvl2pPr>
            <a:lvl3pPr marL="1143000" indent="-228600">
              <a:spcBef>
                <a:spcPct val="20000"/>
              </a:spcBef>
              <a:buFont typeface="Arial" pitchFamily="34" charset="0"/>
              <a:buChar char="•"/>
              <a:defRPr>
                <a:solidFill>
                  <a:srgbClr val="002060"/>
                </a:solidFill>
                <a:latin typeface="Calibri" pitchFamily="34" charset="0"/>
              </a:defRPr>
            </a:lvl3pPr>
            <a:lvl4pPr marL="1600200" indent="-228600">
              <a:spcBef>
                <a:spcPct val="20000"/>
              </a:spcBef>
              <a:buFont typeface="Arial" pitchFamily="34" charset="0"/>
              <a:buChar char="–"/>
              <a:defRPr sz="1600">
                <a:solidFill>
                  <a:srgbClr val="002060"/>
                </a:solidFill>
                <a:latin typeface="Calibri" pitchFamily="34" charset="0"/>
              </a:defRPr>
            </a:lvl4pPr>
            <a:lvl5pPr marL="2057400" indent="-228600">
              <a:spcBef>
                <a:spcPct val="20000"/>
              </a:spcBef>
              <a:buFont typeface="Arial" pitchFamily="34" charset="0"/>
              <a:buChar char="»"/>
              <a:defRPr sz="1600">
                <a:solidFill>
                  <a:srgbClr val="002060"/>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smtClean="0">
                <a:ln>
                  <a:noFill/>
                </a:ln>
                <a:solidFill>
                  <a:prstClr val="white"/>
                </a:solidFill>
                <a:effectLst/>
                <a:uLnTx/>
                <a:uFillTx/>
                <a:latin typeface="Calibri" pitchFamily="34" charset="0"/>
              </a:rPr>
              <a:t>  HSDW/Carepoint</a:t>
            </a:r>
          </a:p>
        </p:txBody>
      </p:sp>
      <p:sp>
        <p:nvSpPr>
          <p:cNvPr id="166" name="Rectangle 76"/>
          <p:cNvSpPr>
            <a:spLocks noChangeArrowheads="1"/>
          </p:cNvSpPr>
          <p:nvPr/>
        </p:nvSpPr>
        <p:spPr bwMode="auto">
          <a:xfrm>
            <a:off x="7123113" y="2159000"/>
            <a:ext cx="1335087" cy="439737"/>
          </a:xfrm>
          <a:prstGeom prst="rect">
            <a:avLst/>
          </a:prstGeom>
          <a:solidFill>
            <a:srgbClr val="00B050"/>
          </a:solidFill>
          <a:ln w="25400" algn="ctr">
            <a:solidFill>
              <a:srgbClr val="385D8A"/>
            </a:solidFill>
            <a:miter lim="800000"/>
            <a:headEnd/>
            <a:tailEnd/>
          </a:ln>
        </p:spPr>
        <p:txBody>
          <a:bodyPr anchor="ctr"/>
          <a:lstStyle>
            <a:lvl1pPr>
              <a:spcBef>
                <a:spcPct val="20000"/>
              </a:spcBef>
              <a:buFont typeface="Arial" pitchFamily="34" charset="0"/>
              <a:buChar char="•"/>
              <a:defRPr sz="2400">
                <a:solidFill>
                  <a:srgbClr val="002060"/>
                </a:solidFill>
                <a:latin typeface="Calibri" pitchFamily="34" charset="0"/>
              </a:defRPr>
            </a:lvl1pPr>
            <a:lvl2pPr marL="742950" indent="-285750">
              <a:spcBef>
                <a:spcPct val="20000"/>
              </a:spcBef>
              <a:buFont typeface="Arial" pitchFamily="34" charset="0"/>
              <a:buChar char="–"/>
              <a:defRPr sz="2000">
                <a:solidFill>
                  <a:srgbClr val="002060"/>
                </a:solidFill>
                <a:latin typeface="Calibri" pitchFamily="34" charset="0"/>
              </a:defRPr>
            </a:lvl2pPr>
            <a:lvl3pPr marL="1143000" indent="-228600">
              <a:spcBef>
                <a:spcPct val="20000"/>
              </a:spcBef>
              <a:buFont typeface="Arial" pitchFamily="34" charset="0"/>
              <a:buChar char="•"/>
              <a:defRPr>
                <a:solidFill>
                  <a:srgbClr val="002060"/>
                </a:solidFill>
                <a:latin typeface="Calibri" pitchFamily="34" charset="0"/>
              </a:defRPr>
            </a:lvl3pPr>
            <a:lvl4pPr marL="1600200" indent="-228600">
              <a:spcBef>
                <a:spcPct val="20000"/>
              </a:spcBef>
              <a:buFont typeface="Arial" pitchFamily="34" charset="0"/>
              <a:buChar char="–"/>
              <a:defRPr sz="1600">
                <a:solidFill>
                  <a:srgbClr val="002060"/>
                </a:solidFill>
                <a:latin typeface="Calibri" pitchFamily="34" charset="0"/>
              </a:defRPr>
            </a:lvl4pPr>
            <a:lvl5pPr marL="2057400" indent="-228600">
              <a:spcBef>
                <a:spcPct val="20000"/>
              </a:spcBef>
              <a:buFont typeface="Arial" pitchFamily="34" charset="0"/>
              <a:buChar char="»"/>
              <a:defRPr sz="1600">
                <a:solidFill>
                  <a:srgbClr val="002060"/>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9pPr>
          </a:lstStyle>
          <a:p>
            <a:pPr algn="ctr">
              <a:lnSpc>
                <a:spcPct val="115000"/>
              </a:lnSpc>
              <a:spcBef>
                <a:spcPct val="0"/>
              </a:spcBef>
              <a:spcAft>
                <a:spcPts val="1000"/>
              </a:spcAft>
              <a:buFontTx/>
              <a:buNone/>
            </a:pPr>
            <a:r>
              <a:rPr lang="en-US" altLang="en-US" sz="1200" smtClean="0">
                <a:solidFill>
                  <a:srgbClr val="FFFFFF"/>
                </a:solidFill>
                <a:ea typeface="Calibri" pitchFamily="34" charset="0"/>
                <a:cs typeface="Times New Roman" pitchFamily="18" charset="0"/>
              </a:rPr>
              <a:t>EASIV</a:t>
            </a:r>
            <a:endParaRPr lang="en-US" altLang="en-US" sz="1200" smtClean="0">
              <a:solidFill>
                <a:srgbClr val="990000"/>
              </a:solidFill>
              <a:ea typeface="Calibri" pitchFamily="34" charset="0"/>
              <a:cs typeface="Times New Roman" pitchFamily="18" charset="0"/>
            </a:endParaRPr>
          </a:p>
        </p:txBody>
      </p:sp>
      <p:sp>
        <p:nvSpPr>
          <p:cNvPr id="167" name="Rectangle 77"/>
          <p:cNvSpPr>
            <a:spLocks noChangeArrowheads="1"/>
          </p:cNvSpPr>
          <p:nvPr/>
        </p:nvSpPr>
        <p:spPr bwMode="auto">
          <a:xfrm>
            <a:off x="7123113" y="1447800"/>
            <a:ext cx="1335087" cy="463550"/>
          </a:xfrm>
          <a:prstGeom prst="rect">
            <a:avLst/>
          </a:prstGeom>
          <a:solidFill>
            <a:srgbClr val="00B050"/>
          </a:solidFill>
          <a:ln w="25400" algn="ctr">
            <a:solidFill>
              <a:srgbClr val="385D8A"/>
            </a:solidFill>
            <a:miter lim="800000"/>
            <a:headEnd/>
            <a:tailEnd/>
          </a:ln>
        </p:spPr>
        <p:txBody>
          <a:bodyPr anchor="ctr"/>
          <a:lstStyle>
            <a:lvl1pPr>
              <a:spcBef>
                <a:spcPct val="20000"/>
              </a:spcBef>
              <a:buFont typeface="Arial" pitchFamily="34" charset="0"/>
              <a:buChar char="•"/>
              <a:defRPr sz="2400">
                <a:solidFill>
                  <a:srgbClr val="002060"/>
                </a:solidFill>
                <a:latin typeface="Calibri" pitchFamily="34" charset="0"/>
              </a:defRPr>
            </a:lvl1pPr>
            <a:lvl2pPr marL="742950" indent="-285750">
              <a:spcBef>
                <a:spcPct val="20000"/>
              </a:spcBef>
              <a:buFont typeface="Arial" pitchFamily="34" charset="0"/>
              <a:buChar char="–"/>
              <a:defRPr sz="2000">
                <a:solidFill>
                  <a:srgbClr val="002060"/>
                </a:solidFill>
                <a:latin typeface="Calibri" pitchFamily="34" charset="0"/>
              </a:defRPr>
            </a:lvl2pPr>
            <a:lvl3pPr marL="1143000" indent="-228600">
              <a:spcBef>
                <a:spcPct val="20000"/>
              </a:spcBef>
              <a:buFont typeface="Arial" pitchFamily="34" charset="0"/>
              <a:buChar char="•"/>
              <a:defRPr>
                <a:solidFill>
                  <a:srgbClr val="002060"/>
                </a:solidFill>
                <a:latin typeface="Calibri" pitchFamily="34" charset="0"/>
              </a:defRPr>
            </a:lvl3pPr>
            <a:lvl4pPr marL="1600200" indent="-228600">
              <a:spcBef>
                <a:spcPct val="20000"/>
              </a:spcBef>
              <a:buFont typeface="Arial" pitchFamily="34" charset="0"/>
              <a:buChar char="–"/>
              <a:defRPr sz="1600">
                <a:solidFill>
                  <a:srgbClr val="002060"/>
                </a:solidFill>
                <a:latin typeface="Calibri" pitchFamily="34" charset="0"/>
              </a:defRPr>
            </a:lvl4pPr>
            <a:lvl5pPr marL="2057400" indent="-228600">
              <a:spcBef>
                <a:spcPct val="20000"/>
              </a:spcBef>
              <a:buFont typeface="Arial" pitchFamily="34" charset="0"/>
              <a:buChar char="»"/>
              <a:defRPr sz="1600">
                <a:solidFill>
                  <a:srgbClr val="002060"/>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9pPr>
          </a:lstStyle>
          <a:p>
            <a:pPr algn="ctr">
              <a:lnSpc>
                <a:spcPct val="115000"/>
              </a:lnSpc>
              <a:spcBef>
                <a:spcPct val="0"/>
              </a:spcBef>
              <a:spcAft>
                <a:spcPts val="1000"/>
              </a:spcAft>
              <a:buFontTx/>
              <a:buNone/>
            </a:pPr>
            <a:r>
              <a:rPr lang="en-US" altLang="en-US" sz="1200" smtClean="0">
                <a:solidFill>
                  <a:srgbClr val="FFFFFF"/>
                </a:solidFill>
                <a:ea typeface="Calibri" pitchFamily="34" charset="0"/>
                <a:cs typeface="Times New Roman" pitchFamily="18" charset="0"/>
              </a:rPr>
              <a:t>    M2/MDR </a:t>
            </a:r>
            <a:endParaRPr lang="en-US" altLang="en-US" sz="1200" smtClean="0">
              <a:solidFill>
                <a:srgbClr val="990000"/>
              </a:solidFill>
              <a:ea typeface="Calibri" pitchFamily="34" charset="0"/>
              <a:cs typeface="Times New Roman" pitchFamily="18" charset="0"/>
            </a:endParaRPr>
          </a:p>
        </p:txBody>
      </p:sp>
      <p:cxnSp>
        <p:nvCxnSpPr>
          <p:cNvPr id="168" name="Straight Arrow Connector 78"/>
          <p:cNvCxnSpPr>
            <a:cxnSpLocks noChangeShapeType="1"/>
            <a:stCxn id="162" idx="3"/>
            <a:endCxn id="164" idx="1"/>
          </p:cNvCxnSpPr>
          <p:nvPr/>
        </p:nvCxnSpPr>
        <p:spPr bwMode="auto">
          <a:xfrm flipV="1">
            <a:off x="6096000" y="2995612"/>
            <a:ext cx="1027113" cy="7938"/>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69" name="Straight Arrow Connector 80"/>
          <p:cNvCxnSpPr>
            <a:cxnSpLocks noChangeShapeType="1"/>
            <a:stCxn id="172" idx="3"/>
            <a:endCxn id="166" idx="1"/>
          </p:cNvCxnSpPr>
          <p:nvPr/>
        </p:nvCxnSpPr>
        <p:spPr bwMode="auto">
          <a:xfrm>
            <a:off x="6172200" y="1911350"/>
            <a:ext cx="950913" cy="468312"/>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70" name="Straight Arrow Connector 81"/>
          <p:cNvCxnSpPr>
            <a:cxnSpLocks noChangeShapeType="1"/>
          </p:cNvCxnSpPr>
          <p:nvPr/>
        </p:nvCxnSpPr>
        <p:spPr bwMode="auto">
          <a:xfrm flipV="1">
            <a:off x="5902325" y="1679575"/>
            <a:ext cx="1220788" cy="109537"/>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71" name="TextBox 170"/>
          <p:cNvSpPr txBox="1"/>
          <p:nvPr/>
        </p:nvSpPr>
        <p:spPr>
          <a:xfrm>
            <a:off x="149225" y="3554413"/>
            <a:ext cx="8858250" cy="2308225"/>
          </a:xfrm>
          <a:prstGeom prst="rect">
            <a:avLst/>
          </a:prstGeom>
          <a:noFill/>
        </p:spPr>
        <p:txBody>
          <a:bodyPr>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2060"/>
                </a:solidFill>
                <a:effectLst/>
                <a:uLnTx/>
                <a:uFillTx/>
              </a:rPr>
              <a:t>Issue: FAC/FCLG identified IOC Interface list did not identify MDR, HSDW, and EASIV as critical for IOC Go-Live.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2060"/>
                </a:solidFill>
                <a:effectLst/>
                <a:uLnTx/>
                <a:uFillTx/>
              </a:rPr>
              <a:t>Analysis: DHA HIT, PM DHMSM and LPDH teams evaluated multiple COAs to include different staging areas, utilization  of a data broker (ACS DAL),  and web services development.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2060"/>
                </a:solidFill>
                <a:effectLst/>
                <a:uLnTx/>
                <a:uFillTx/>
              </a:rPr>
              <a:t>Approach:</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2060"/>
                </a:solidFill>
                <a:effectLst/>
                <a:uLnTx/>
                <a:uFillTx/>
              </a:rPr>
              <a:t>NLT 15 Sep 2017 (1 month before Madigan go-live):  Identified data set sent from PI EDW on a daily basis to Secure File Transfer Protocol (SFTP) staging site,  and then retrieved by M2/MDR, EAS IV, HSDW, for consumption by downstream systems.</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2060"/>
                </a:solidFill>
                <a:effectLst/>
                <a:uLnTx/>
                <a:uFillTx/>
              </a:rPr>
              <a:t>NLT Mar 2018: Long term interfaces established, COAs still under review.</a:t>
            </a:r>
          </a:p>
        </p:txBody>
      </p:sp>
      <p:sp>
        <p:nvSpPr>
          <p:cNvPr id="172" name="Rectangle 69"/>
          <p:cNvSpPr>
            <a:spLocks noChangeArrowheads="1"/>
          </p:cNvSpPr>
          <p:nvPr/>
        </p:nvSpPr>
        <p:spPr bwMode="auto">
          <a:xfrm>
            <a:off x="4730750" y="1655762"/>
            <a:ext cx="1441450" cy="511175"/>
          </a:xfrm>
          <a:prstGeom prst="rect">
            <a:avLst/>
          </a:prstGeom>
          <a:solidFill>
            <a:srgbClr val="00B050"/>
          </a:solidFill>
          <a:ln w="25400" algn="ctr">
            <a:solidFill>
              <a:srgbClr val="385D8A"/>
            </a:solidFill>
            <a:miter lim="800000"/>
            <a:headEnd/>
            <a:tailEnd/>
          </a:ln>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lnSpc>
                <a:spcPct val="115000"/>
              </a:lnSpc>
              <a:spcAft>
                <a:spcPts val="1000"/>
              </a:spcAft>
            </a:pPr>
            <a:r>
              <a:rPr lang="en-US" altLang="en-US" sz="1200" smtClean="0">
                <a:solidFill>
                  <a:srgbClr val="FFFFFF"/>
                </a:solidFill>
                <a:ea typeface="Calibri" pitchFamily="34" charset="0"/>
                <a:cs typeface="Times New Roman" pitchFamily="18" charset="0"/>
              </a:rPr>
              <a:t>SFTP Staging site      (*EPES*)</a:t>
            </a:r>
          </a:p>
        </p:txBody>
      </p:sp>
      <p:cxnSp>
        <p:nvCxnSpPr>
          <p:cNvPr id="173" name="Straight Arrow Connector 71"/>
          <p:cNvCxnSpPr>
            <a:cxnSpLocks noChangeShapeType="1"/>
            <a:endCxn id="172" idx="1"/>
          </p:cNvCxnSpPr>
          <p:nvPr/>
        </p:nvCxnSpPr>
        <p:spPr bwMode="auto">
          <a:xfrm flipV="1">
            <a:off x="3773488" y="1911350"/>
            <a:ext cx="957262" cy="735012"/>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74" name="TextBox 7"/>
          <p:cNvSpPr txBox="1">
            <a:spLocks noChangeArrowheads="1"/>
          </p:cNvSpPr>
          <p:nvPr/>
        </p:nvSpPr>
        <p:spPr bwMode="auto">
          <a:xfrm>
            <a:off x="762000" y="1450975"/>
            <a:ext cx="1184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smtClean="0">
                <a:ln>
                  <a:noFill/>
                </a:ln>
                <a:solidFill>
                  <a:srgbClr val="002060"/>
                </a:solidFill>
                <a:effectLst/>
                <a:uLnTx/>
                <a:uFillTx/>
                <a:latin typeface="Calibri" pitchFamily="34" charset="0"/>
                <a:ea typeface="MS PGothic" pitchFamily="34" charset="-128"/>
              </a:rPr>
              <a:t>MHS GENESIS</a:t>
            </a:r>
          </a:p>
        </p:txBody>
      </p:sp>
      <p:sp>
        <p:nvSpPr>
          <p:cNvPr id="175" name="TextBox 23563"/>
          <p:cNvSpPr txBox="1">
            <a:spLocks noChangeArrowheads="1"/>
          </p:cNvSpPr>
          <p:nvPr/>
        </p:nvSpPr>
        <p:spPr bwMode="auto">
          <a:xfrm>
            <a:off x="76200" y="5891213"/>
            <a:ext cx="9067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rgbClr val="002060"/>
                </a:solidFill>
                <a:latin typeface="Calibri" pitchFamily="34" charset="0"/>
              </a:defRPr>
            </a:lvl1pPr>
            <a:lvl2pPr marL="742950" indent="-285750">
              <a:spcBef>
                <a:spcPct val="20000"/>
              </a:spcBef>
              <a:buFont typeface="Arial" pitchFamily="34" charset="0"/>
              <a:buChar char="–"/>
              <a:defRPr sz="2000">
                <a:solidFill>
                  <a:srgbClr val="002060"/>
                </a:solidFill>
                <a:latin typeface="Calibri" pitchFamily="34" charset="0"/>
              </a:defRPr>
            </a:lvl2pPr>
            <a:lvl3pPr marL="1143000" indent="-228600">
              <a:spcBef>
                <a:spcPct val="20000"/>
              </a:spcBef>
              <a:buFont typeface="Arial" pitchFamily="34" charset="0"/>
              <a:buChar char="•"/>
              <a:defRPr>
                <a:solidFill>
                  <a:srgbClr val="002060"/>
                </a:solidFill>
                <a:latin typeface="Calibri" pitchFamily="34" charset="0"/>
              </a:defRPr>
            </a:lvl3pPr>
            <a:lvl4pPr marL="1600200" indent="-228600">
              <a:spcBef>
                <a:spcPct val="20000"/>
              </a:spcBef>
              <a:buFont typeface="Arial" pitchFamily="34" charset="0"/>
              <a:buChar char="–"/>
              <a:defRPr sz="1600">
                <a:solidFill>
                  <a:srgbClr val="002060"/>
                </a:solidFill>
                <a:latin typeface="Calibri" pitchFamily="34" charset="0"/>
              </a:defRPr>
            </a:lvl4pPr>
            <a:lvl5pPr marL="2057400" indent="-228600">
              <a:spcBef>
                <a:spcPct val="20000"/>
              </a:spcBef>
              <a:buFont typeface="Arial" pitchFamily="34" charset="0"/>
              <a:buChar char="»"/>
              <a:defRPr sz="1600">
                <a:solidFill>
                  <a:srgbClr val="002060"/>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002060"/>
                </a:solidFill>
                <a:latin typeface="Calibri" pitchFamily="34" charset="0"/>
              </a:defRPr>
            </a:lvl9pPr>
          </a:lstStyle>
          <a:p>
            <a:pPr algn="ctr">
              <a:spcBef>
                <a:spcPct val="0"/>
              </a:spcBef>
              <a:buFontTx/>
              <a:buNone/>
            </a:pPr>
            <a:r>
              <a:rPr lang="en-US" altLang="en-US" sz="1200" dirty="0">
                <a:solidFill>
                  <a:schemeClr val="tx2"/>
                </a:solidFill>
              </a:rPr>
              <a:t>*EPES is a part of SDD Capacity Services and a flat file site for current data ingested into MDR*</a:t>
            </a:r>
          </a:p>
          <a:p>
            <a:pPr algn="ctr">
              <a:spcBef>
                <a:spcPct val="0"/>
              </a:spcBef>
              <a:buFontTx/>
              <a:buNone/>
            </a:pPr>
            <a:r>
              <a:rPr lang="en-US" altLang="en-US" sz="1200" dirty="0">
                <a:solidFill>
                  <a:schemeClr val="tx2"/>
                </a:solidFill>
              </a:rPr>
              <a:t>**Move-It DMZ is a part CEIP toolset and a flat file site for current data ingested into </a:t>
            </a:r>
            <a:r>
              <a:rPr lang="en-US" altLang="en-US" sz="1200" dirty="0" err="1">
                <a:solidFill>
                  <a:schemeClr val="tx2"/>
                </a:solidFill>
              </a:rPr>
              <a:t>Carepoint</a:t>
            </a:r>
            <a:r>
              <a:rPr lang="en-US" altLang="en-US" sz="1200" dirty="0">
                <a:solidFill>
                  <a:schemeClr val="tx2"/>
                </a:solidFill>
              </a:rPr>
              <a:t>**</a:t>
            </a:r>
          </a:p>
          <a:p>
            <a:pPr algn="ctr">
              <a:spcBef>
                <a:spcPct val="0"/>
              </a:spcBef>
              <a:buFontTx/>
              <a:buNone/>
            </a:pPr>
            <a:endParaRPr lang="en-US" altLang="en-US" sz="1800" dirty="0">
              <a:solidFill>
                <a:schemeClr val="tx2"/>
              </a:solidFill>
            </a:endParaRPr>
          </a:p>
        </p:txBody>
      </p:sp>
      <p:sp>
        <p:nvSpPr>
          <p:cNvPr id="26" name="Rectangle 4"/>
          <p:cNvSpPr>
            <a:spLocks noChangeArrowheads="1"/>
          </p:cNvSpPr>
          <p:nvPr/>
        </p:nvSpPr>
        <p:spPr bwMode="auto">
          <a:xfrm>
            <a:off x="0" y="6629400"/>
            <a:ext cx="722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buClr>
                <a:schemeClr val="tx2"/>
              </a:buClr>
              <a:buFont typeface="Arial" panose="020B0604020202020204" pitchFamily="34" charset="0"/>
              <a:buChar char="•"/>
              <a:defRPr sz="2600" b="1">
                <a:solidFill>
                  <a:srgbClr val="003876"/>
                </a:solidFill>
                <a:latin typeface="Calibri" panose="020F0502020204030204" pitchFamily="34" charset="0"/>
                <a:ea typeface="MS PGothic" panose="020B0600070205080204" pitchFamily="34" charset="-128"/>
              </a:defRPr>
            </a:lvl1pPr>
            <a:lvl2pPr marL="742950" indent="-285750" eaLnBrk="0" hangingPunct="0">
              <a:lnSpc>
                <a:spcPct val="95000"/>
              </a:lnSpc>
              <a:spcBef>
                <a:spcPts val="600"/>
              </a:spcBef>
              <a:buClr>
                <a:srgbClr val="003876"/>
              </a:buClr>
              <a:buSzPct val="100000"/>
              <a:buFont typeface="Arial" panose="020B0604020202020204" pitchFamily="34" charset="0"/>
              <a:buChar char="–"/>
              <a:defRPr sz="2400">
                <a:solidFill>
                  <a:srgbClr val="1E1C11"/>
                </a:solidFill>
                <a:latin typeface="Calibri" panose="020F0502020204030204" pitchFamily="34" charset="0"/>
                <a:ea typeface="MS PGothic" panose="020B0600070205080204" pitchFamily="34" charset="-128"/>
              </a:defRPr>
            </a:lvl2pPr>
            <a:lvl3pPr marL="1143000" indent="-228600" eaLnBrk="0" hangingPunct="0">
              <a:lnSpc>
                <a:spcPct val="95000"/>
              </a:lnSpc>
              <a:spcBef>
                <a:spcPts val="600"/>
              </a:spcBef>
              <a:buClr>
                <a:srgbClr val="003876"/>
              </a:buClr>
              <a:buSzPct val="100000"/>
              <a:buFont typeface="Arial" panose="020B0604020202020204" pitchFamily="34" charset="0"/>
              <a:buChar char="•"/>
              <a:defRPr sz="2200">
                <a:solidFill>
                  <a:srgbClr val="1E1C11"/>
                </a:solidFill>
                <a:latin typeface="Calibri" panose="020F0502020204030204" pitchFamily="34" charset="0"/>
                <a:ea typeface="MS PGothic" panose="020B0600070205080204" pitchFamily="34" charset="-128"/>
              </a:defRPr>
            </a:lvl3pPr>
            <a:lvl4pPr marL="1600200" indent="-228600" eaLnBrk="0" hangingPunct="0">
              <a:lnSpc>
                <a:spcPct val="95000"/>
              </a:lnSpc>
              <a:spcBef>
                <a:spcPts val="600"/>
              </a:spcBef>
              <a:buClr>
                <a:srgbClr val="003876"/>
              </a:buClr>
              <a:buSzPct val="100000"/>
              <a:buFont typeface="Arial" panose="020B0604020202020204" pitchFamily="34" charset="0"/>
              <a:buChar char="–"/>
              <a:defRPr sz="2000">
                <a:solidFill>
                  <a:srgbClr val="1E1C11"/>
                </a:solidFill>
                <a:latin typeface="Calibri" panose="020F0502020204030204" pitchFamily="34" charset="0"/>
                <a:ea typeface="MS PGothic" panose="020B0600070205080204" pitchFamily="34" charset="-128"/>
              </a:defRPr>
            </a:lvl4pPr>
            <a:lvl5pPr marL="2057400" indent="-228600" eaLnBrk="0" hangingPunct="0">
              <a:lnSpc>
                <a:spcPct val="95000"/>
              </a:lnSpc>
              <a:spcBef>
                <a:spcPts val="600"/>
              </a:spcBef>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900" b="0" dirty="0">
                <a:solidFill>
                  <a:srgbClr val="7F7F7F"/>
                </a:solidFill>
                <a:cs typeface="Times New Roman" panose="02020603050405020304" pitchFamily="18" charset="0"/>
              </a:rPr>
              <a:t>Distribution D: Distribution authorized to the DoD and U.S. DoD contractors only. Other requests for this document shall be referred to DHMSM PMO.</a:t>
            </a:r>
          </a:p>
        </p:txBody>
      </p:sp>
    </p:spTree>
    <p:extLst>
      <p:ext uri="{BB962C8B-B14F-4D97-AF65-F5344CB8AC3E}">
        <p14:creationId xmlns:p14="http://schemas.microsoft.com/office/powerpoint/2010/main" val="116718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itle 1"/>
          <p:cNvSpPr txBox="1">
            <a:spLocks/>
          </p:cNvSpPr>
          <p:nvPr/>
        </p:nvSpPr>
        <p:spPr>
          <a:xfrm>
            <a:off x="1335553" y="304801"/>
            <a:ext cx="6859377" cy="6995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03876"/>
                </a:solidFill>
                <a:ea typeface="MS PGothic" pitchFamily="34" charset="-128"/>
              </a:rPr>
              <a:t>MHS </a:t>
            </a:r>
            <a:r>
              <a:rPr lang="en-US" sz="3200" b="1" dirty="0" smtClean="0">
                <a:solidFill>
                  <a:srgbClr val="003876"/>
                </a:solidFill>
                <a:ea typeface="MS PGothic" pitchFamily="34" charset="-128"/>
              </a:rPr>
              <a:t>GENESIS - </a:t>
            </a:r>
            <a:r>
              <a:rPr lang="en-US" sz="3200" b="1" dirty="0" err="1">
                <a:solidFill>
                  <a:srgbClr val="003876"/>
                </a:solidFill>
                <a:ea typeface="MS PGothic" pitchFamily="34" charset="-128"/>
              </a:rPr>
              <a:t>HealtheIntent</a:t>
            </a:r>
            <a:endParaRPr lang="en-US" sz="3200" b="1" dirty="0">
              <a:solidFill>
                <a:srgbClr val="003876"/>
              </a:solidFill>
              <a:ea typeface="MS PGothic" pitchFamily="34" charset="-128"/>
            </a:endParaRPr>
          </a:p>
        </p:txBody>
      </p:sp>
      <p:sp>
        <p:nvSpPr>
          <p:cNvPr id="150" name="Slide Number Placeholder 3"/>
          <p:cNvSpPr txBox="1">
            <a:spLocks/>
          </p:cNvSpPr>
          <p:nvPr/>
        </p:nvSpPr>
        <p:spPr>
          <a:xfrm>
            <a:off x="8355013" y="6545263"/>
            <a:ext cx="762000" cy="2825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r"/>
            <a:fld id="{2982B3FC-1CAF-4292-AF53-DD37E7130B9E}" type="slidenum">
              <a:rPr lang="en-US" sz="1200" smtClean="0">
                <a:solidFill>
                  <a:prstClr val="black">
                    <a:tint val="75000"/>
                  </a:prstClr>
                </a:solidFill>
              </a:rPr>
              <a:pPr algn="r"/>
              <a:t>14</a:t>
            </a:fld>
            <a:endParaRPr lang="en-US" sz="1200" dirty="0">
              <a:solidFill>
                <a:prstClr val="black">
                  <a:tint val="75000"/>
                </a:prstClr>
              </a:solidFill>
            </a:endParaRPr>
          </a:p>
        </p:txBody>
      </p:sp>
      <p:sp>
        <p:nvSpPr>
          <p:cNvPr id="26" name="Content Placeholder 2"/>
          <p:cNvSpPr txBox="1">
            <a:spLocks/>
          </p:cNvSpPr>
          <p:nvPr/>
        </p:nvSpPr>
        <p:spPr bwMode="auto">
          <a:xfrm>
            <a:off x="266698" y="1371600"/>
            <a:ext cx="8582025" cy="464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95000"/>
              </a:lnSpc>
              <a:spcBef>
                <a:spcPts val="600"/>
              </a:spcBef>
              <a:spcAft>
                <a:spcPct val="0"/>
              </a:spcAft>
              <a:buClr>
                <a:schemeClr val="tx2"/>
              </a:buClr>
              <a:buFont typeface="Arial" panose="020B0604020202020204" pitchFamily="34" charset="0"/>
              <a:buNone/>
              <a:defRPr sz="2400" b="1" kern="1200">
                <a:solidFill>
                  <a:schemeClr val="tx1">
                    <a:tint val="75000"/>
                  </a:schemeClr>
                </a:solidFill>
                <a:latin typeface="+mn-lt"/>
                <a:ea typeface="MS PGothic" pitchFamily="34" charset="-128"/>
                <a:cs typeface="+mn-cs"/>
              </a:defRPr>
            </a:lvl1pPr>
            <a:lvl2pPr marL="457200" indent="0" algn="ctr" rtl="0" eaLnBrk="1" fontAlgn="base" hangingPunct="1">
              <a:lnSpc>
                <a:spcPct val="95000"/>
              </a:lnSpc>
              <a:spcBef>
                <a:spcPts val="600"/>
              </a:spcBef>
              <a:spcAft>
                <a:spcPct val="0"/>
              </a:spcAft>
              <a:buClr>
                <a:srgbClr val="003876"/>
              </a:buClr>
              <a:buSzPct val="100000"/>
              <a:buFont typeface="Arial" panose="020B0604020202020204" pitchFamily="34" charset="0"/>
              <a:buNone/>
              <a:defRPr sz="2400" kern="1200">
                <a:solidFill>
                  <a:schemeClr val="tx1">
                    <a:tint val="75000"/>
                  </a:schemeClr>
                </a:solidFill>
                <a:latin typeface="+mn-lt"/>
                <a:ea typeface="MS PGothic" pitchFamily="34" charset="-128"/>
                <a:cs typeface="+mn-cs"/>
              </a:defRPr>
            </a:lvl2pPr>
            <a:lvl3pPr marL="914400" indent="0" algn="ctr" rtl="0" eaLnBrk="1" fontAlgn="base" hangingPunct="1">
              <a:lnSpc>
                <a:spcPct val="95000"/>
              </a:lnSpc>
              <a:spcBef>
                <a:spcPts val="600"/>
              </a:spcBef>
              <a:spcAft>
                <a:spcPct val="0"/>
              </a:spcAft>
              <a:buClr>
                <a:srgbClr val="003876"/>
              </a:buClr>
              <a:buSzPct val="100000"/>
              <a:buFont typeface="Arial" panose="020B0604020202020204" pitchFamily="34" charset="0"/>
              <a:buNone/>
              <a:defRPr sz="2200" kern="1200">
                <a:solidFill>
                  <a:schemeClr val="tx1">
                    <a:tint val="75000"/>
                  </a:schemeClr>
                </a:solidFill>
                <a:latin typeface="+mn-lt"/>
                <a:ea typeface="MS PGothic" pitchFamily="34" charset="-128"/>
                <a:cs typeface="+mn-cs"/>
              </a:defRPr>
            </a:lvl3pPr>
            <a:lvl4pPr marL="1371600" indent="0" algn="ctr" rtl="0" eaLnBrk="1" fontAlgn="base" hangingPunct="1">
              <a:lnSpc>
                <a:spcPct val="95000"/>
              </a:lnSpc>
              <a:spcBef>
                <a:spcPts val="600"/>
              </a:spcBef>
              <a:spcAft>
                <a:spcPct val="0"/>
              </a:spcAft>
              <a:buClr>
                <a:srgbClr val="003876"/>
              </a:buClr>
              <a:buSzPct val="100000"/>
              <a:buFont typeface="Arial" panose="020B0604020202020204" pitchFamily="34" charset="0"/>
              <a:buNone/>
              <a:defRPr sz="2000" kern="1200">
                <a:solidFill>
                  <a:schemeClr val="tx1">
                    <a:tint val="75000"/>
                  </a:schemeClr>
                </a:solidFill>
                <a:latin typeface="+mn-lt"/>
                <a:ea typeface="MS PGothic" pitchFamily="34" charset="-128"/>
                <a:cs typeface="+mn-cs"/>
              </a:defRPr>
            </a:lvl4pPr>
            <a:lvl5pPr marL="1828800" indent="0" algn="ctr" rtl="0" eaLnBrk="1" fontAlgn="base" hangingPunct="1">
              <a:lnSpc>
                <a:spcPct val="95000"/>
              </a:lnSpc>
              <a:spcBef>
                <a:spcPts val="600"/>
              </a:spcBef>
              <a:spcAft>
                <a:spcPct val="0"/>
              </a:spcAft>
              <a:buClr>
                <a:srgbClr val="003876"/>
              </a:buClr>
              <a:buSzPct val="100000"/>
              <a:buFont typeface="Arial" panose="020B0604020202020204" pitchFamily="34" charset="0"/>
              <a:buNone/>
              <a:defRPr kern="1200">
                <a:solidFill>
                  <a:schemeClr val="tx1">
                    <a:tint val="75000"/>
                  </a:schemeClr>
                </a:solidFill>
                <a:latin typeface="+mn-lt"/>
                <a:ea typeface="MS PGothic" pitchFamily="34"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4163" indent="-284163" algn="l">
              <a:buFont typeface="Arial" panose="020B0604020202020204" pitchFamily="34" charset="0"/>
              <a:buChar char="•"/>
            </a:pPr>
            <a:r>
              <a:rPr lang="en-US" altLang="en-US" sz="2600" dirty="0" err="1">
                <a:solidFill>
                  <a:srgbClr val="003876"/>
                </a:solidFill>
              </a:rPr>
              <a:t>HealtheIntent</a:t>
            </a:r>
            <a:r>
              <a:rPr lang="en-US" altLang="en-US" sz="2600" dirty="0">
                <a:solidFill>
                  <a:srgbClr val="003876"/>
                </a:solidFill>
              </a:rPr>
              <a:t> Platform – replaces the existing </a:t>
            </a:r>
            <a:r>
              <a:rPr lang="en-US" altLang="en-US" sz="2600" dirty="0" err="1">
                <a:solidFill>
                  <a:srgbClr val="003876"/>
                </a:solidFill>
              </a:rPr>
              <a:t>PowerInsight</a:t>
            </a:r>
            <a:r>
              <a:rPr lang="en-US" altLang="en-US" sz="2600" dirty="0">
                <a:solidFill>
                  <a:srgbClr val="003876"/>
                </a:solidFill>
              </a:rPr>
              <a:t> EDW and aggregates health data across the continuum of care from disparate systems while employing advanced decision support to analyze, predict &amp; alert when patients are susceptible or probable of contracting a specific disease/illness (e.g., sepsis, diabetes). </a:t>
            </a:r>
          </a:p>
          <a:p>
            <a:pPr marL="630238" lvl="1" indent="-284163" algn="l">
              <a:buFont typeface="Arial" panose="020B0604020202020204" pitchFamily="34" charset="0"/>
              <a:buChar char="–"/>
            </a:pPr>
            <a:r>
              <a:rPr lang="en-US" altLang="en-US" sz="2000" dirty="0">
                <a:solidFill>
                  <a:srgbClr val="1E1C11"/>
                </a:solidFill>
              </a:rPr>
              <a:t>Big data platform with the capabilities and performance to aggregate and normalize data across multiple, disparate sources including non-Cerner data </a:t>
            </a:r>
          </a:p>
          <a:p>
            <a:pPr marL="630238" lvl="1" indent="-284163" algn="l">
              <a:buFont typeface="Arial" panose="020B0604020202020204" pitchFamily="34" charset="0"/>
              <a:buChar char="–"/>
            </a:pPr>
            <a:r>
              <a:rPr lang="en-US" altLang="en-US" sz="2000" dirty="0">
                <a:solidFill>
                  <a:srgbClr val="1E1C11"/>
                </a:solidFill>
              </a:rPr>
              <a:t>Plug-and-play analytics not available in </a:t>
            </a:r>
            <a:r>
              <a:rPr lang="en-US" altLang="en-US" sz="2000" dirty="0" err="1">
                <a:solidFill>
                  <a:srgbClr val="1E1C11"/>
                </a:solidFill>
              </a:rPr>
              <a:t>PowerInsight</a:t>
            </a:r>
            <a:r>
              <a:rPr lang="en-US" altLang="en-US" sz="2000" dirty="0">
                <a:solidFill>
                  <a:srgbClr val="1E1C11"/>
                </a:solidFill>
              </a:rPr>
              <a:t> EDW</a:t>
            </a:r>
          </a:p>
          <a:p>
            <a:pPr marL="630238" lvl="1" indent="-284163" algn="l">
              <a:buFont typeface="Arial" panose="020B0604020202020204" pitchFamily="34" charset="0"/>
              <a:buChar char="–"/>
            </a:pPr>
            <a:r>
              <a:rPr lang="en-US" altLang="en-US" sz="2000" dirty="0">
                <a:solidFill>
                  <a:srgbClr val="1E1C11"/>
                </a:solidFill>
              </a:rPr>
              <a:t>Enhanced data visualization leveraging Tableau  </a:t>
            </a:r>
          </a:p>
          <a:p>
            <a:pPr algn="l"/>
            <a:endParaRPr lang="en-US" dirty="0"/>
          </a:p>
        </p:txBody>
      </p:sp>
      <p:sp>
        <p:nvSpPr>
          <p:cNvPr id="5" name="Rectangle 4"/>
          <p:cNvSpPr>
            <a:spLocks noChangeArrowheads="1"/>
          </p:cNvSpPr>
          <p:nvPr/>
        </p:nvSpPr>
        <p:spPr bwMode="auto">
          <a:xfrm>
            <a:off x="0" y="6629400"/>
            <a:ext cx="722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buClr>
                <a:schemeClr val="tx2"/>
              </a:buClr>
              <a:buFont typeface="Arial" panose="020B0604020202020204" pitchFamily="34" charset="0"/>
              <a:buChar char="•"/>
              <a:defRPr sz="2600" b="1">
                <a:solidFill>
                  <a:srgbClr val="003876"/>
                </a:solidFill>
                <a:latin typeface="Calibri" panose="020F0502020204030204" pitchFamily="34" charset="0"/>
                <a:ea typeface="MS PGothic" panose="020B0600070205080204" pitchFamily="34" charset="-128"/>
              </a:defRPr>
            </a:lvl1pPr>
            <a:lvl2pPr marL="742950" indent="-285750" eaLnBrk="0" hangingPunct="0">
              <a:lnSpc>
                <a:spcPct val="95000"/>
              </a:lnSpc>
              <a:spcBef>
                <a:spcPts val="600"/>
              </a:spcBef>
              <a:buClr>
                <a:srgbClr val="003876"/>
              </a:buClr>
              <a:buSzPct val="100000"/>
              <a:buFont typeface="Arial" panose="020B0604020202020204" pitchFamily="34" charset="0"/>
              <a:buChar char="–"/>
              <a:defRPr sz="2400">
                <a:solidFill>
                  <a:srgbClr val="1E1C11"/>
                </a:solidFill>
                <a:latin typeface="Calibri" panose="020F0502020204030204" pitchFamily="34" charset="0"/>
                <a:ea typeface="MS PGothic" panose="020B0600070205080204" pitchFamily="34" charset="-128"/>
              </a:defRPr>
            </a:lvl2pPr>
            <a:lvl3pPr marL="1143000" indent="-228600" eaLnBrk="0" hangingPunct="0">
              <a:lnSpc>
                <a:spcPct val="95000"/>
              </a:lnSpc>
              <a:spcBef>
                <a:spcPts val="600"/>
              </a:spcBef>
              <a:buClr>
                <a:srgbClr val="003876"/>
              </a:buClr>
              <a:buSzPct val="100000"/>
              <a:buFont typeface="Arial" panose="020B0604020202020204" pitchFamily="34" charset="0"/>
              <a:buChar char="•"/>
              <a:defRPr sz="2200">
                <a:solidFill>
                  <a:srgbClr val="1E1C11"/>
                </a:solidFill>
                <a:latin typeface="Calibri" panose="020F0502020204030204" pitchFamily="34" charset="0"/>
                <a:ea typeface="MS PGothic" panose="020B0600070205080204" pitchFamily="34" charset="-128"/>
              </a:defRPr>
            </a:lvl3pPr>
            <a:lvl4pPr marL="1600200" indent="-228600" eaLnBrk="0" hangingPunct="0">
              <a:lnSpc>
                <a:spcPct val="95000"/>
              </a:lnSpc>
              <a:spcBef>
                <a:spcPts val="600"/>
              </a:spcBef>
              <a:buClr>
                <a:srgbClr val="003876"/>
              </a:buClr>
              <a:buSzPct val="100000"/>
              <a:buFont typeface="Arial" panose="020B0604020202020204" pitchFamily="34" charset="0"/>
              <a:buChar char="–"/>
              <a:defRPr sz="2000">
                <a:solidFill>
                  <a:srgbClr val="1E1C11"/>
                </a:solidFill>
                <a:latin typeface="Calibri" panose="020F0502020204030204" pitchFamily="34" charset="0"/>
                <a:ea typeface="MS PGothic" panose="020B0600070205080204" pitchFamily="34" charset="-128"/>
              </a:defRPr>
            </a:lvl4pPr>
            <a:lvl5pPr marL="2057400" indent="-228600" eaLnBrk="0" hangingPunct="0">
              <a:lnSpc>
                <a:spcPct val="95000"/>
              </a:lnSpc>
              <a:spcBef>
                <a:spcPts val="600"/>
              </a:spcBef>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900" b="0" dirty="0">
                <a:solidFill>
                  <a:srgbClr val="7F7F7F"/>
                </a:solidFill>
                <a:cs typeface="Times New Roman" panose="02020603050405020304" pitchFamily="18" charset="0"/>
              </a:rPr>
              <a:t>Distribution D: Distribution authorized to the DoD and U.S. DoD contractors only. Other requests for this document shall be referred to DHMSM PMO.</a:t>
            </a:r>
          </a:p>
        </p:txBody>
      </p:sp>
    </p:spTree>
    <p:extLst>
      <p:ext uri="{BB962C8B-B14F-4D97-AF65-F5344CB8AC3E}">
        <p14:creationId xmlns:p14="http://schemas.microsoft.com/office/powerpoint/2010/main" val="2687913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itle 1"/>
          <p:cNvSpPr txBox="1">
            <a:spLocks/>
          </p:cNvSpPr>
          <p:nvPr/>
        </p:nvSpPr>
        <p:spPr>
          <a:xfrm>
            <a:off x="1335553" y="304801"/>
            <a:ext cx="6859377" cy="6995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solidFill>
                  <a:srgbClr val="003876"/>
                </a:solidFill>
                <a:ea typeface="MS PGothic" pitchFamily="34" charset="-128"/>
              </a:rPr>
              <a:t>HealtheIntent</a:t>
            </a:r>
            <a:r>
              <a:rPr lang="en-US" sz="3200" b="1" dirty="0">
                <a:solidFill>
                  <a:srgbClr val="003876"/>
                </a:solidFill>
                <a:ea typeface="MS PGothic" pitchFamily="34" charset="-128"/>
              </a:rPr>
              <a:t> Capabilities</a:t>
            </a:r>
          </a:p>
        </p:txBody>
      </p:sp>
      <p:sp>
        <p:nvSpPr>
          <p:cNvPr id="150" name="Slide Number Placeholder 3"/>
          <p:cNvSpPr txBox="1">
            <a:spLocks/>
          </p:cNvSpPr>
          <p:nvPr/>
        </p:nvSpPr>
        <p:spPr>
          <a:xfrm>
            <a:off x="8355013" y="6545263"/>
            <a:ext cx="762000" cy="2825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r"/>
            <a:fld id="{2982B3FC-1CAF-4292-AF53-DD37E7130B9E}" type="slidenum">
              <a:rPr lang="en-US" sz="1200" smtClean="0">
                <a:solidFill>
                  <a:prstClr val="black">
                    <a:tint val="75000"/>
                  </a:prstClr>
                </a:solidFill>
              </a:rPr>
              <a:pPr algn="r"/>
              <a:t>15</a:t>
            </a:fld>
            <a:endParaRPr lang="en-US" sz="1200" dirty="0">
              <a:solidFill>
                <a:prstClr val="black">
                  <a:tint val="75000"/>
                </a:prstClr>
              </a:solidFill>
            </a:endParaRPr>
          </a:p>
        </p:txBody>
      </p:sp>
      <p:sp>
        <p:nvSpPr>
          <p:cNvPr id="5" name="Content Placeholder 2"/>
          <p:cNvSpPr txBox="1">
            <a:spLocks/>
          </p:cNvSpPr>
          <p:nvPr/>
        </p:nvSpPr>
        <p:spPr bwMode="auto">
          <a:xfrm>
            <a:off x="266698" y="1143000"/>
            <a:ext cx="8582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95000"/>
              </a:lnSpc>
              <a:spcBef>
                <a:spcPts val="600"/>
              </a:spcBef>
              <a:spcAft>
                <a:spcPct val="0"/>
              </a:spcAft>
              <a:buClr>
                <a:schemeClr val="tx2"/>
              </a:buClr>
              <a:buFont typeface="Arial" panose="020B0604020202020204" pitchFamily="34" charset="0"/>
              <a:buNone/>
              <a:defRPr sz="2400" b="1" kern="1200">
                <a:solidFill>
                  <a:schemeClr val="tx1">
                    <a:tint val="75000"/>
                  </a:schemeClr>
                </a:solidFill>
                <a:latin typeface="+mn-lt"/>
                <a:ea typeface="MS PGothic" pitchFamily="34" charset="-128"/>
                <a:cs typeface="+mn-cs"/>
              </a:defRPr>
            </a:lvl1pPr>
            <a:lvl2pPr marL="457200" indent="0" algn="ctr" rtl="0" eaLnBrk="1" fontAlgn="base" hangingPunct="1">
              <a:lnSpc>
                <a:spcPct val="95000"/>
              </a:lnSpc>
              <a:spcBef>
                <a:spcPts val="600"/>
              </a:spcBef>
              <a:spcAft>
                <a:spcPct val="0"/>
              </a:spcAft>
              <a:buClr>
                <a:srgbClr val="003876"/>
              </a:buClr>
              <a:buSzPct val="100000"/>
              <a:buFont typeface="Arial" panose="020B0604020202020204" pitchFamily="34" charset="0"/>
              <a:buNone/>
              <a:defRPr sz="2400" kern="1200">
                <a:solidFill>
                  <a:schemeClr val="tx1">
                    <a:tint val="75000"/>
                  </a:schemeClr>
                </a:solidFill>
                <a:latin typeface="+mn-lt"/>
                <a:ea typeface="MS PGothic" pitchFamily="34" charset="-128"/>
                <a:cs typeface="+mn-cs"/>
              </a:defRPr>
            </a:lvl2pPr>
            <a:lvl3pPr marL="914400" indent="0" algn="ctr" rtl="0" eaLnBrk="1" fontAlgn="base" hangingPunct="1">
              <a:lnSpc>
                <a:spcPct val="95000"/>
              </a:lnSpc>
              <a:spcBef>
                <a:spcPts val="600"/>
              </a:spcBef>
              <a:spcAft>
                <a:spcPct val="0"/>
              </a:spcAft>
              <a:buClr>
                <a:srgbClr val="003876"/>
              </a:buClr>
              <a:buSzPct val="100000"/>
              <a:buFont typeface="Arial" panose="020B0604020202020204" pitchFamily="34" charset="0"/>
              <a:buNone/>
              <a:defRPr sz="2200" kern="1200">
                <a:solidFill>
                  <a:schemeClr val="tx1">
                    <a:tint val="75000"/>
                  </a:schemeClr>
                </a:solidFill>
                <a:latin typeface="+mn-lt"/>
                <a:ea typeface="MS PGothic" pitchFamily="34" charset="-128"/>
                <a:cs typeface="+mn-cs"/>
              </a:defRPr>
            </a:lvl3pPr>
            <a:lvl4pPr marL="1371600" indent="0" algn="ctr" rtl="0" eaLnBrk="1" fontAlgn="base" hangingPunct="1">
              <a:lnSpc>
                <a:spcPct val="95000"/>
              </a:lnSpc>
              <a:spcBef>
                <a:spcPts val="600"/>
              </a:spcBef>
              <a:spcAft>
                <a:spcPct val="0"/>
              </a:spcAft>
              <a:buClr>
                <a:srgbClr val="003876"/>
              </a:buClr>
              <a:buSzPct val="100000"/>
              <a:buFont typeface="Arial" panose="020B0604020202020204" pitchFamily="34" charset="0"/>
              <a:buNone/>
              <a:defRPr sz="2000" kern="1200">
                <a:solidFill>
                  <a:schemeClr val="tx1">
                    <a:tint val="75000"/>
                  </a:schemeClr>
                </a:solidFill>
                <a:latin typeface="+mn-lt"/>
                <a:ea typeface="MS PGothic" pitchFamily="34" charset="-128"/>
                <a:cs typeface="+mn-cs"/>
              </a:defRPr>
            </a:lvl4pPr>
            <a:lvl5pPr marL="1828800" indent="0" algn="ctr" rtl="0" eaLnBrk="1" fontAlgn="base" hangingPunct="1">
              <a:lnSpc>
                <a:spcPct val="95000"/>
              </a:lnSpc>
              <a:spcBef>
                <a:spcPts val="600"/>
              </a:spcBef>
              <a:spcAft>
                <a:spcPct val="0"/>
              </a:spcAft>
              <a:buClr>
                <a:srgbClr val="003876"/>
              </a:buClr>
              <a:buSzPct val="100000"/>
              <a:buFont typeface="Arial" panose="020B0604020202020204" pitchFamily="34" charset="0"/>
              <a:buNone/>
              <a:defRPr kern="1200">
                <a:solidFill>
                  <a:schemeClr val="tx1">
                    <a:tint val="75000"/>
                  </a:schemeClr>
                </a:solidFill>
                <a:latin typeface="+mn-lt"/>
                <a:ea typeface="MS PGothic" pitchFamily="34"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eaLnBrk="0" hangingPunct="0">
              <a:lnSpc>
                <a:spcPct val="100000"/>
              </a:lnSpc>
              <a:spcBef>
                <a:spcPct val="20000"/>
              </a:spcBef>
              <a:buClrTx/>
              <a:buFont typeface="Arial" charset="0"/>
              <a:buChar char="•"/>
              <a:defRPr/>
            </a:pPr>
            <a:r>
              <a:rPr lang="en-US" altLang="en-US" sz="2200" b="0" dirty="0">
                <a:solidFill>
                  <a:srgbClr val="002060"/>
                </a:solidFill>
                <a:ea typeface="+mn-ea"/>
              </a:rPr>
              <a:t>3 Analytics packages are included on contract</a:t>
            </a:r>
          </a:p>
          <a:p>
            <a:pPr marL="742950" lvl="1" indent="-285750" algn="l" eaLnBrk="0" hangingPunct="0">
              <a:lnSpc>
                <a:spcPct val="100000"/>
              </a:lnSpc>
              <a:spcBef>
                <a:spcPct val="20000"/>
              </a:spcBef>
              <a:buClrTx/>
              <a:buSzTx/>
              <a:buFont typeface="Arial" charset="0"/>
              <a:buChar char="–"/>
              <a:defRPr/>
            </a:pPr>
            <a:r>
              <a:rPr lang="en-US" altLang="en-US" sz="2200" dirty="0">
                <a:solidFill>
                  <a:srgbClr val="002060"/>
                </a:solidFill>
                <a:ea typeface="+mn-ea"/>
              </a:rPr>
              <a:t>Practice Management </a:t>
            </a:r>
          </a:p>
          <a:p>
            <a:pPr marL="742950" lvl="1" indent="-285750" algn="l" eaLnBrk="0" hangingPunct="0">
              <a:lnSpc>
                <a:spcPct val="100000"/>
              </a:lnSpc>
              <a:spcBef>
                <a:spcPct val="20000"/>
              </a:spcBef>
              <a:buClrTx/>
              <a:buSzTx/>
              <a:buFont typeface="Arial" charset="0"/>
              <a:buChar char="–"/>
              <a:defRPr/>
            </a:pPr>
            <a:r>
              <a:rPr lang="en-US" altLang="en-US" sz="2200" dirty="0">
                <a:solidFill>
                  <a:srgbClr val="002060"/>
                </a:solidFill>
                <a:ea typeface="+mn-ea"/>
              </a:rPr>
              <a:t>Readmissions</a:t>
            </a:r>
          </a:p>
          <a:p>
            <a:pPr marL="742950" lvl="1" indent="-285750" algn="l" eaLnBrk="0" hangingPunct="0">
              <a:lnSpc>
                <a:spcPct val="100000"/>
              </a:lnSpc>
              <a:spcBef>
                <a:spcPct val="20000"/>
              </a:spcBef>
              <a:buClrTx/>
              <a:buSzTx/>
              <a:buFont typeface="Arial" charset="0"/>
              <a:buChar char="–"/>
              <a:defRPr/>
            </a:pPr>
            <a:r>
              <a:rPr lang="en-US" altLang="en-US" sz="2200" dirty="0">
                <a:solidFill>
                  <a:srgbClr val="002060"/>
                </a:solidFill>
                <a:ea typeface="+mn-ea"/>
              </a:rPr>
              <a:t>Pharmacy </a:t>
            </a:r>
          </a:p>
          <a:p>
            <a:pPr marL="742950" lvl="1" indent="-285750" algn="l" eaLnBrk="0" hangingPunct="0">
              <a:lnSpc>
                <a:spcPct val="100000"/>
              </a:lnSpc>
              <a:spcBef>
                <a:spcPct val="20000"/>
              </a:spcBef>
              <a:buClrTx/>
              <a:buSzTx/>
              <a:buFont typeface="Arial" charset="0"/>
              <a:buChar char="–"/>
              <a:defRPr/>
            </a:pPr>
            <a:r>
              <a:rPr lang="en-US" altLang="en-US" sz="2200" dirty="0">
                <a:solidFill>
                  <a:srgbClr val="002060"/>
                </a:solidFill>
                <a:ea typeface="+mn-ea"/>
              </a:rPr>
              <a:t>Many other packages available to build at a cost</a:t>
            </a:r>
          </a:p>
          <a:p>
            <a:pPr marL="742950" lvl="1" indent="-285750" algn="l" eaLnBrk="0" hangingPunct="0">
              <a:lnSpc>
                <a:spcPct val="100000"/>
              </a:lnSpc>
              <a:spcBef>
                <a:spcPct val="20000"/>
              </a:spcBef>
              <a:buClrTx/>
              <a:buSzTx/>
              <a:buFont typeface="Arial" charset="0"/>
              <a:buChar char="–"/>
              <a:defRPr/>
            </a:pPr>
            <a:r>
              <a:rPr lang="en-US" altLang="en-US" sz="2200" dirty="0">
                <a:solidFill>
                  <a:srgbClr val="002060"/>
                </a:solidFill>
                <a:ea typeface="+mn-ea"/>
              </a:rPr>
              <a:t>MHS can build data reports with Tableau, Business object </a:t>
            </a:r>
          </a:p>
          <a:p>
            <a:pPr marL="342900" indent="-342900" algn="l" eaLnBrk="0" hangingPunct="0">
              <a:lnSpc>
                <a:spcPct val="100000"/>
              </a:lnSpc>
              <a:spcBef>
                <a:spcPct val="20000"/>
              </a:spcBef>
              <a:buClrTx/>
              <a:buFont typeface="Arial" charset="0"/>
              <a:buChar char="•"/>
              <a:defRPr/>
            </a:pPr>
            <a:r>
              <a:rPr lang="en-US" altLang="en-US" sz="2200" b="0" dirty="0">
                <a:solidFill>
                  <a:srgbClr val="002060"/>
                </a:solidFill>
                <a:ea typeface="+mn-ea"/>
              </a:rPr>
              <a:t>Not on contract are multiple </a:t>
            </a:r>
            <a:r>
              <a:rPr lang="en-US" altLang="en-US" sz="2200" b="0" dirty="0" err="1">
                <a:solidFill>
                  <a:srgbClr val="002060"/>
                </a:solidFill>
                <a:ea typeface="+mn-ea"/>
              </a:rPr>
              <a:t>HealtheIntent</a:t>
            </a:r>
            <a:r>
              <a:rPr lang="en-US" altLang="en-US" sz="2200" b="0" dirty="0">
                <a:solidFill>
                  <a:srgbClr val="002060"/>
                </a:solidFill>
                <a:ea typeface="+mn-ea"/>
              </a:rPr>
              <a:t> modules to include”</a:t>
            </a:r>
          </a:p>
          <a:p>
            <a:pPr marL="742950" lvl="1" indent="-285750" algn="l" eaLnBrk="0" hangingPunct="0">
              <a:lnSpc>
                <a:spcPct val="100000"/>
              </a:lnSpc>
              <a:spcBef>
                <a:spcPct val="20000"/>
              </a:spcBef>
              <a:buClrTx/>
              <a:buSzTx/>
              <a:buFont typeface="Arial" charset="0"/>
              <a:buChar char="–"/>
              <a:defRPr/>
            </a:pPr>
            <a:r>
              <a:rPr lang="en-US" altLang="en-US" sz="2200" dirty="0" err="1">
                <a:solidFill>
                  <a:srgbClr val="002060"/>
                </a:solidFill>
                <a:ea typeface="+mn-ea"/>
              </a:rPr>
              <a:t>HealtheRecord</a:t>
            </a:r>
            <a:r>
              <a:rPr lang="en-US" altLang="en-US" sz="2200" dirty="0">
                <a:solidFill>
                  <a:srgbClr val="002060"/>
                </a:solidFill>
                <a:ea typeface="+mn-ea"/>
              </a:rPr>
              <a:t> - longitudinal patient record for care coordination (Awaiting ROM)</a:t>
            </a:r>
          </a:p>
          <a:p>
            <a:pPr marL="742950" lvl="1" indent="-285750" algn="l" eaLnBrk="0" hangingPunct="0">
              <a:lnSpc>
                <a:spcPct val="100000"/>
              </a:lnSpc>
              <a:spcBef>
                <a:spcPct val="20000"/>
              </a:spcBef>
              <a:buClrTx/>
              <a:buSzTx/>
              <a:buFont typeface="Arial" charset="0"/>
              <a:buChar char="–"/>
              <a:defRPr/>
            </a:pPr>
            <a:r>
              <a:rPr lang="en-US" altLang="en-US" sz="2200" dirty="0" err="1">
                <a:solidFill>
                  <a:srgbClr val="002060"/>
                </a:solidFill>
                <a:ea typeface="+mn-ea"/>
              </a:rPr>
              <a:t>HealtheCare</a:t>
            </a:r>
            <a:r>
              <a:rPr lang="en-US" altLang="en-US" sz="2200" dirty="0">
                <a:solidFill>
                  <a:srgbClr val="002060"/>
                </a:solidFill>
                <a:ea typeface="+mn-ea"/>
              </a:rPr>
              <a:t> - care management services </a:t>
            </a:r>
          </a:p>
          <a:p>
            <a:pPr marL="742950" lvl="1" indent="-285750" algn="l" eaLnBrk="0" hangingPunct="0">
              <a:lnSpc>
                <a:spcPct val="100000"/>
              </a:lnSpc>
              <a:spcBef>
                <a:spcPct val="20000"/>
              </a:spcBef>
              <a:buClrTx/>
              <a:buSzTx/>
              <a:buFont typeface="Arial" charset="0"/>
              <a:buChar char="–"/>
              <a:defRPr/>
            </a:pPr>
            <a:r>
              <a:rPr lang="en-US" altLang="en-US" sz="2200" dirty="0" err="1">
                <a:solidFill>
                  <a:srgbClr val="002060"/>
                </a:solidFill>
                <a:ea typeface="+mn-ea"/>
              </a:rPr>
              <a:t>HealtheRegistries</a:t>
            </a:r>
            <a:r>
              <a:rPr lang="en-US" altLang="en-US" sz="2200" dirty="0">
                <a:solidFill>
                  <a:srgbClr val="002060"/>
                </a:solidFill>
                <a:ea typeface="+mn-ea"/>
              </a:rPr>
              <a:t> - enabling the measurement and reporting of outcomes, quality and efficiency, and providing clinical/business intelligence for those accountable for care (Awaiting ROM) </a:t>
            </a:r>
          </a:p>
          <a:p>
            <a:pPr algn="l"/>
            <a:endParaRPr lang="en-US" sz="2200" dirty="0"/>
          </a:p>
        </p:txBody>
      </p:sp>
      <p:sp>
        <p:nvSpPr>
          <p:cNvPr id="6" name="Rectangle 4"/>
          <p:cNvSpPr>
            <a:spLocks noChangeArrowheads="1"/>
          </p:cNvSpPr>
          <p:nvPr/>
        </p:nvSpPr>
        <p:spPr bwMode="auto">
          <a:xfrm>
            <a:off x="0" y="6629400"/>
            <a:ext cx="722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buClr>
                <a:schemeClr val="tx2"/>
              </a:buClr>
              <a:buFont typeface="Arial" panose="020B0604020202020204" pitchFamily="34" charset="0"/>
              <a:buChar char="•"/>
              <a:defRPr sz="2600" b="1">
                <a:solidFill>
                  <a:srgbClr val="003876"/>
                </a:solidFill>
                <a:latin typeface="Calibri" panose="020F0502020204030204" pitchFamily="34" charset="0"/>
                <a:ea typeface="MS PGothic" panose="020B0600070205080204" pitchFamily="34" charset="-128"/>
              </a:defRPr>
            </a:lvl1pPr>
            <a:lvl2pPr marL="742950" indent="-285750" eaLnBrk="0" hangingPunct="0">
              <a:lnSpc>
                <a:spcPct val="95000"/>
              </a:lnSpc>
              <a:spcBef>
                <a:spcPts val="600"/>
              </a:spcBef>
              <a:buClr>
                <a:srgbClr val="003876"/>
              </a:buClr>
              <a:buSzPct val="100000"/>
              <a:buFont typeface="Arial" panose="020B0604020202020204" pitchFamily="34" charset="0"/>
              <a:buChar char="–"/>
              <a:defRPr sz="2400">
                <a:solidFill>
                  <a:srgbClr val="1E1C11"/>
                </a:solidFill>
                <a:latin typeface="Calibri" panose="020F0502020204030204" pitchFamily="34" charset="0"/>
                <a:ea typeface="MS PGothic" panose="020B0600070205080204" pitchFamily="34" charset="-128"/>
              </a:defRPr>
            </a:lvl2pPr>
            <a:lvl3pPr marL="1143000" indent="-228600" eaLnBrk="0" hangingPunct="0">
              <a:lnSpc>
                <a:spcPct val="95000"/>
              </a:lnSpc>
              <a:spcBef>
                <a:spcPts val="600"/>
              </a:spcBef>
              <a:buClr>
                <a:srgbClr val="003876"/>
              </a:buClr>
              <a:buSzPct val="100000"/>
              <a:buFont typeface="Arial" panose="020B0604020202020204" pitchFamily="34" charset="0"/>
              <a:buChar char="•"/>
              <a:defRPr sz="2200">
                <a:solidFill>
                  <a:srgbClr val="1E1C11"/>
                </a:solidFill>
                <a:latin typeface="Calibri" panose="020F0502020204030204" pitchFamily="34" charset="0"/>
                <a:ea typeface="MS PGothic" panose="020B0600070205080204" pitchFamily="34" charset="-128"/>
              </a:defRPr>
            </a:lvl3pPr>
            <a:lvl4pPr marL="1600200" indent="-228600" eaLnBrk="0" hangingPunct="0">
              <a:lnSpc>
                <a:spcPct val="95000"/>
              </a:lnSpc>
              <a:spcBef>
                <a:spcPts val="600"/>
              </a:spcBef>
              <a:buClr>
                <a:srgbClr val="003876"/>
              </a:buClr>
              <a:buSzPct val="100000"/>
              <a:buFont typeface="Arial" panose="020B0604020202020204" pitchFamily="34" charset="0"/>
              <a:buChar char="–"/>
              <a:defRPr sz="2000">
                <a:solidFill>
                  <a:srgbClr val="1E1C11"/>
                </a:solidFill>
                <a:latin typeface="Calibri" panose="020F0502020204030204" pitchFamily="34" charset="0"/>
                <a:ea typeface="MS PGothic" panose="020B0600070205080204" pitchFamily="34" charset="-128"/>
              </a:defRPr>
            </a:lvl4pPr>
            <a:lvl5pPr marL="2057400" indent="-228600" eaLnBrk="0" hangingPunct="0">
              <a:lnSpc>
                <a:spcPct val="95000"/>
              </a:lnSpc>
              <a:spcBef>
                <a:spcPts val="600"/>
              </a:spcBef>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900" b="0" dirty="0">
                <a:solidFill>
                  <a:srgbClr val="7F7F7F"/>
                </a:solidFill>
                <a:cs typeface="Times New Roman" panose="02020603050405020304" pitchFamily="18" charset="0"/>
              </a:rPr>
              <a:t>Distribution D: Distribution authorized to the DoD and U.S. DoD contractors only. Other requests for this document shall be referred to DHMSM PMO.</a:t>
            </a:r>
          </a:p>
        </p:txBody>
      </p:sp>
    </p:spTree>
    <p:extLst>
      <p:ext uri="{BB962C8B-B14F-4D97-AF65-F5344CB8AC3E}">
        <p14:creationId xmlns:p14="http://schemas.microsoft.com/office/powerpoint/2010/main" val="1890499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itle 1"/>
          <p:cNvSpPr txBox="1">
            <a:spLocks/>
          </p:cNvSpPr>
          <p:nvPr/>
        </p:nvSpPr>
        <p:spPr>
          <a:xfrm>
            <a:off x="1335553" y="304801"/>
            <a:ext cx="6859377" cy="6995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03876"/>
                </a:solidFill>
                <a:ea typeface="MS PGothic" pitchFamily="34" charset="-128"/>
              </a:rPr>
              <a:t>Data Transition IPT</a:t>
            </a:r>
          </a:p>
        </p:txBody>
      </p:sp>
      <p:sp>
        <p:nvSpPr>
          <p:cNvPr id="150" name="Slide Number Placeholder 3"/>
          <p:cNvSpPr txBox="1">
            <a:spLocks/>
          </p:cNvSpPr>
          <p:nvPr/>
        </p:nvSpPr>
        <p:spPr>
          <a:xfrm>
            <a:off x="8355013" y="6545263"/>
            <a:ext cx="762000" cy="2825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r"/>
            <a:fld id="{2982B3FC-1CAF-4292-AF53-DD37E7130B9E}" type="slidenum">
              <a:rPr lang="en-US" sz="1200" smtClean="0">
                <a:solidFill>
                  <a:prstClr val="black">
                    <a:tint val="75000"/>
                  </a:prstClr>
                </a:solidFill>
              </a:rPr>
              <a:pPr algn="r"/>
              <a:t>16</a:t>
            </a:fld>
            <a:endParaRPr lang="en-US" sz="1200" dirty="0">
              <a:solidFill>
                <a:prstClr val="black">
                  <a:tint val="75000"/>
                </a:prstClr>
              </a:solidFill>
            </a:endParaRPr>
          </a:p>
        </p:txBody>
      </p:sp>
      <p:sp>
        <p:nvSpPr>
          <p:cNvPr id="6" name="Content Placeholder 2"/>
          <p:cNvSpPr txBox="1">
            <a:spLocks/>
          </p:cNvSpPr>
          <p:nvPr/>
        </p:nvSpPr>
        <p:spPr bwMode="auto">
          <a:xfrm>
            <a:off x="266698" y="1371600"/>
            <a:ext cx="8582025" cy="464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95000"/>
              </a:lnSpc>
              <a:spcBef>
                <a:spcPts val="600"/>
              </a:spcBef>
              <a:spcAft>
                <a:spcPct val="0"/>
              </a:spcAft>
              <a:buClr>
                <a:schemeClr val="tx2"/>
              </a:buClr>
              <a:buFont typeface="Arial" panose="020B0604020202020204" pitchFamily="34" charset="0"/>
              <a:buNone/>
              <a:defRPr sz="2400" b="1" kern="1200">
                <a:solidFill>
                  <a:schemeClr val="tx1">
                    <a:tint val="75000"/>
                  </a:schemeClr>
                </a:solidFill>
                <a:latin typeface="+mn-lt"/>
                <a:ea typeface="MS PGothic" pitchFamily="34" charset="-128"/>
                <a:cs typeface="+mn-cs"/>
              </a:defRPr>
            </a:lvl1pPr>
            <a:lvl2pPr marL="457200" indent="0" algn="ctr" rtl="0" eaLnBrk="1" fontAlgn="base" hangingPunct="1">
              <a:lnSpc>
                <a:spcPct val="95000"/>
              </a:lnSpc>
              <a:spcBef>
                <a:spcPts val="600"/>
              </a:spcBef>
              <a:spcAft>
                <a:spcPct val="0"/>
              </a:spcAft>
              <a:buClr>
                <a:srgbClr val="003876"/>
              </a:buClr>
              <a:buSzPct val="100000"/>
              <a:buFont typeface="Arial" panose="020B0604020202020204" pitchFamily="34" charset="0"/>
              <a:buNone/>
              <a:defRPr sz="2400" kern="1200">
                <a:solidFill>
                  <a:schemeClr val="tx1">
                    <a:tint val="75000"/>
                  </a:schemeClr>
                </a:solidFill>
                <a:latin typeface="+mn-lt"/>
                <a:ea typeface="MS PGothic" pitchFamily="34" charset="-128"/>
                <a:cs typeface="+mn-cs"/>
              </a:defRPr>
            </a:lvl2pPr>
            <a:lvl3pPr marL="914400" indent="0" algn="ctr" rtl="0" eaLnBrk="1" fontAlgn="base" hangingPunct="1">
              <a:lnSpc>
                <a:spcPct val="95000"/>
              </a:lnSpc>
              <a:spcBef>
                <a:spcPts val="600"/>
              </a:spcBef>
              <a:spcAft>
                <a:spcPct val="0"/>
              </a:spcAft>
              <a:buClr>
                <a:srgbClr val="003876"/>
              </a:buClr>
              <a:buSzPct val="100000"/>
              <a:buFont typeface="Arial" panose="020B0604020202020204" pitchFamily="34" charset="0"/>
              <a:buNone/>
              <a:defRPr sz="2200" kern="1200">
                <a:solidFill>
                  <a:schemeClr val="tx1">
                    <a:tint val="75000"/>
                  </a:schemeClr>
                </a:solidFill>
                <a:latin typeface="+mn-lt"/>
                <a:ea typeface="MS PGothic" pitchFamily="34" charset="-128"/>
                <a:cs typeface="+mn-cs"/>
              </a:defRPr>
            </a:lvl3pPr>
            <a:lvl4pPr marL="1371600" indent="0" algn="ctr" rtl="0" eaLnBrk="1" fontAlgn="base" hangingPunct="1">
              <a:lnSpc>
                <a:spcPct val="95000"/>
              </a:lnSpc>
              <a:spcBef>
                <a:spcPts val="600"/>
              </a:spcBef>
              <a:spcAft>
                <a:spcPct val="0"/>
              </a:spcAft>
              <a:buClr>
                <a:srgbClr val="003876"/>
              </a:buClr>
              <a:buSzPct val="100000"/>
              <a:buFont typeface="Arial" panose="020B0604020202020204" pitchFamily="34" charset="0"/>
              <a:buNone/>
              <a:defRPr sz="2000" kern="1200">
                <a:solidFill>
                  <a:schemeClr val="tx1">
                    <a:tint val="75000"/>
                  </a:schemeClr>
                </a:solidFill>
                <a:latin typeface="+mn-lt"/>
                <a:ea typeface="MS PGothic" pitchFamily="34" charset="-128"/>
                <a:cs typeface="+mn-cs"/>
              </a:defRPr>
            </a:lvl4pPr>
            <a:lvl5pPr marL="1828800" indent="0" algn="ctr" rtl="0" eaLnBrk="1" fontAlgn="base" hangingPunct="1">
              <a:lnSpc>
                <a:spcPct val="95000"/>
              </a:lnSpc>
              <a:spcBef>
                <a:spcPts val="600"/>
              </a:spcBef>
              <a:spcAft>
                <a:spcPct val="0"/>
              </a:spcAft>
              <a:buClr>
                <a:srgbClr val="003876"/>
              </a:buClr>
              <a:buSzPct val="100000"/>
              <a:buFont typeface="Arial" panose="020B0604020202020204" pitchFamily="34" charset="0"/>
              <a:buNone/>
              <a:defRPr kern="1200">
                <a:solidFill>
                  <a:schemeClr val="tx1">
                    <a:tint val="75000"/>
                  </a:schemeClr>
                </a:solidFill>
                <a:latin typeface="+mn-lt"/>
                <a:ea typeface="MS PGothic" pitchFamily="34"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4163" indent="-284163" algn="l">
              <a:buFont typeface="Arial" panose="020B0604020202020204" pitchFamily="34" charset="0"/>
              <a:buChar char="•"/>
            </a:pPr>
            <a:r>
              <a:rPr lang="en-US" altLang="en-US" sz="2200" b="0" dirty="0">
                <a:solidFill>
                  <a:srgbClr val="003876"/>
                </a:solidFill>
              </a:rPr>
              <a:t>Development of IPT to define business rules, use case design and organizational strategy to fully leverage </a:t>
            </a:r>
            <a:r>
              <a:rPr lang="en-US" altLang="en-US" sz="2200" b="0" dirty="0" err="1">
                <a:solidFill>
                  <a:srgbClr val="003876"/>
                </a:solidFill>
              </a:rPr>
              <a:t>HealtheIntent</a:t>
            </a:r>
            <a:r>
              <a:rPr lang="en-US" altLang="en-US" sz="2200" b="0" dirty="0">
                <a:solidFill>
                  <a:srgbClr val="003876"/>
                </a:solidFill>
              </a:rPr>
              <a:t> as it deploys:</a:t>
            </a:r>
          </a:p>
          <a:p>
            <a:pPr marL="630238" lvl="1" indent="-284163" algn="l">
              <a:buFont typeface="Arial" panose="020B0604020202020204" pitchFamily="34" charset="0"/>
              <a:buChar char="–"/>
            </a:pPr>
            <a:r>
              <a:rPr lang="en-US" altLang="en-US" sz="2000" dirty="0">
                <a:solidFill>
                  <a:srgbClr val="1E1C11"/>
                </a:solidFill>
              </a:rPr>
              <a:t>Service &amp; DHA clinical and business </a:t>
            </a:r>
            <a:r>
              <a:rPr lang="en-US" altLang="en-US" sz="2000" dirty="0" err="1">
                <a:solidFill>
                  <a:srgbClr val="1E1C11"/>
                </a:solidFill>
              </a:rPr>
              <a:t>functionals</a:t>
            </a:r>
            <a:r>
              <a:rPr lang="en-US" altLang="en-US" sz="2000" dirty="0">
                <a:solidFill>
                  <a:srgbClr val="1E1C11"/>
                </a:solidFill>
              </a:rPr>
              <a:t> </a:t>
            </a:r>
          </a:p>
          <a:p>
            <a:pPr marL="630238" lvl="1" indent="-284163" algn="l">
              <a:buFont typeface="Arial" panose="020B0604020202020204" pitchFamily="34" charset="0"/>
              <a:buChar char="–"/>
            </a:pPr>
            <a:r>
              <a:rPr lang="en-US" altLang="en-US" sz="2000" dirty="0">
                <a:solidFill>
                  <a:srgbClr val="1E1C11"/>
                </a:solidFill>
              </a:rPr>
              <a:t>Data Scientists/Analysts &amp; Data Architects</a:t>
            </a:r>
          </a:p>
          <a:p>
            <a:pPr marL="630238" lvl="1" indent="-284163" algn="l">
              <a:buFont typeface="Arial" panose="020B0604020202020204" pitchFamily="34" charset="0"/>
              <a:buChar char="–"/>
            </a:pPr>
            <a:r>
              <a:rPr lang="en-US" altLang="en-US" sz="2000" dirty="0">
                <a:solidFill>
                  <a:srgbClr val="1E1C11"/>
                </a:solidFill>
              </a:rPr>
              <a:t>Technical Integrators </a:t>
            </a:r>
          </a:p>
          <a:p>
            <a:pPr marL="630238" lvl="1" indent="-284163" algn="l">
              <a:buFont typeface="Arial" panose="020B0604020202020204" pitchFamily="34" charset="0"/>
              <a:buChar char="–"/>
            </a:pPr>
            <a:r>
              <a:rPr lang="en-US" altLang="en-US" sz="2000" dirty="0">
                <a:solidFill>
                  <a:srgbClr val="1E1C11"/>
                </a:solidFill>
              </a:rPr>
              <a:t>LPDH Domain Experts </a:t>
            </a:r>
          </a:p>
          <a:p>
            <a:pPr marL="284163" indent="-284163" algn="l">
              <a:buFont typeface="Arial" panose="020B0604020202020204" pitchFamily="34" charset="0"/>
              <a:buChar char="•"/>
            </a:pPr>
            <a:r>
              <a:rPr lang="en-US" altLang="en-US" sz="2200" b="0" dirty="0">
                <a:solidFill>
                  <a:srgbClr val="003876"/>
                </a:solidFill>
              </a:rPr>
              <a:t>Intent would be that this IPT will mature over time with focus on data transition/reporting/ registry migration etc.. between legacy efforts and future state</a:t>
            </a:r>
          </a:p>
          <a:p>
            <a:pPr marL="284163" indent="-284163" algn="l">
              <a:buFont typeface="Arial" panose="020B0604020202020204" pitchFamily="34" charset="0"/>
              <a:buChar char="•"/>
            </a:pPr>
            <a:r>
              <a:rPr lang="en-US" altLang="en-US" sz="2200" b="0" dirty="0">
                <a:solidFill>
                  <a:srgbClr val="003876"/>
                </a:solidFill>
              </a:rPr>
              <a:t>IPT will be task oriented with Executive Data Council/Data Management board for oversight and collaboration </a:t>
            </a:r>
          </a:p>
          <a:p>
            <a:endParaRPr lang="en-US" b="0" dirty="0"/>
          </a:p>
        </p:txBody>
      </p:sp>
      <p:sp>
        <p:nvSpPr>
          <p:cNvPr id="5" name="Rectangle 4"/>
          <p:cNvSpPr>
            <a:spLocks noChangeArrowheads="1"/>
          </p:cNvSpPr>
          <p:nvPr/>
        </p:nvSpPr>
        <p:spPr bwMode="auto">
          <a:xfrm>
            <a:off x="0" y="6629400"/>
            <a:ext cx="722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buClr>
                <a:schemeClr val="tx2"/>
              </a:buClr>
              <a:buFont typeface="Arial" panose="020B0604020202020204" pitchFamily="34" charset="0"/>
              <a:buChar char="•"/>
              <a:defRPr sz="2600" b="1">
                <a:solidFill>
                  <a:srgbClr val="003876"/>
                </a:solidFill>
                <a:latin typeface="Calibri" panose="020F0502020204030204" pitchFamily="34" charset="0"/>
                <a:ea typeface="MS PGothic" panose="020B0600070205080204" pitchFamily="34" charset="-128"/>
              </a:defRPr>
            </a:lvl1pPr>
            <a:lvl2pPr marL="742950" indent="-285750" eaLnBrk="0" hangingPunct="0">
              <a:lnSpc>
                <a:spcPct val="95000"/>
              </a:lnSpc>
              <a:spcBef>
                <a:spcPts val="600"/>
              </a:spcBef>
              <a:buClr>
                <a:srgbClr val="003876"/>
              </a:buClr>
              <a:buSzPct val="100000"/>
              <a:buFont typeface="Arial" panose="020B0604020202020204" pitchFamily="34" charset="0"/>
              <a:buChar char="–"/>
              <a:defRPr sz="2400">
                <a:solidFill>
                  <a:srgbClr val="1E1C11"/>
                </a:solidFill>
                <a:latin typeface="Calibri" panose="020F0502020204030204" pitchFamily="34" charset="0"/>
                <a:ea typeface="MS PGothic" panose="020B0600070205080204" pitchFamily="34" charset="-128"/>
              </a:defRPr>
            </a:lvl2pPr>
            <a:lvl3pPr marL="1143000" indent="-228600" eaLnBrk="0" hangingPunct="0">
              <a:lnSpc>
                <a:spcPct val="95000"/>
              </a:lnSpc>
              <a:spcBef>
                <a:spcPts val="600"/>
              </a:spcBef>
              <a:buClr>
                <a:srgbClr val="003876"/>
              </a:buClr>
              <a:buSzPct val="100000"/>
              <a:buFont typeface="Arial" panose="020B0604020202020204" pitchFamily="34" charset="0"/>
              <a:buChar char="•"/>
              <a:defRPr sz="2200">
                <a:solidFill>
                  <a:srgbClr val="1E1C11"/>
                </a:solidFill>
                <a:latin typeface="Calibri" panose="020F0502020204030204" pitchFamily="34" charset="0"/>
                <a:ea typeface="MS PGothic" panose="020B0600070205080204" pitchFamily="34" charset="-128"/>
              </a:defRPr>
            </a:lvl3pPr>
            <a:lvl4pPr marL="1600200" indent="-228600" eaLnBrk="0" hangingPunct="0">
              <a:lnSpc>
                <a:spcPct val="95000"/>
              </a:lnSpc>
              <a:spcBef>
                <a:spcPts val="600"/>
              </a:spcBef>
              <a:buClr>
                <a:srgbClr val="003876"/>
              </a:buClr>
              <a:buSzPct val="100000"/>
              <a:buFont typeface="Arial" panose="020B0604020202020204" pitchFamily="34" charset="0"/>
              <a:buChar char="–"/>
              <a:defRPr sz="2000">
                <a:solidFill>
                  <a:srgbClr val="1E1C11"/>
                </a:solidFill>
                <a:latin typeface="Calibri" panose="020F0502020204030204" pitchFamily="34" charset="0"/>
                <a:ea typeface="MS PGothic" panose="020B0600070205080204" pitchFamily="34" charset="-128"/>
              </a:defRPr>
            </a:lvl4pPr>
            <a:lvl5pPr marL="2057400" indent="-228600" eaLnBrk="0" hangingPunct="0">
              <a:lnSpc>
                <a:spcPct val="95000"/>
              </a:lnSpc>
              <a:spcBef>
                <a:spcPts val="600"/>
              </a:spcBef>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900" b="0" dirty="0">
                <a:solidFill>
                  <a:srgbClr val="7F7F7F"/>
                </a:solidFill>
                <a:cs typeface="Times New Roman" panose="02020603050405020304" pitchFamily="18" charset="0"/>
              </a:rPr>
              <a:t>Distribution D: Distribution authorized to the DoD and U.S. DoD contractors only. Other requests for this document shall be referred to DHMSM PMO.</a:t>
            </a:r>
          </a:p>
        </p:txBody>
      </p:sp>
    </p:spTree>
    <p:extLst>
      <p:ext uri="{BB962C8B-B14F-4D97-AF65-F5344CB8AC3E}">
        <p14:creationId xmlns:p14="http://schemas.microsoft.com/office/powerpoint/2010/main" val="2251577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itle 1"/>
          <p:cNvSpPr txBox="1">
            <a:spLocks/>
          </p:cNvSpPr>
          <p:nvPr/>
        </p:nvSpPr>
        <p:spPr>
          <a:xfrm>
            <a:off x="1335553" y="304801"/>
            <a:ext cx="6859377" cy="6995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03876"/>
                </a:solidFill>
                <a:ea typeface="MS PGothic" pitchFamily="34" charset="-128"/>
              </a:rPr>
              <a:t>Legacy Data Repository (LDR) Initiative</a:t>
            </a:r>
          </a:p>
        </p:txBody>
      </p:sp>
      <p:sp>
        <p:nvSpPr>
          <p:cNvPr id="150" name="Slide Number Placeholder 3"/>
          <p:cNvSpPr txBox="1">
            <a:spLocks/>
          </p:cNvSpPr>
          <p:nvPr/>
        </p:nvSpPr>
        <p:spPr>
          <a:xfrm>
            <a:off x="8355013" y="6545263"/>
            <a:ext cx="762000" cy="2825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r"/>
            <a:fld id="{2982B3FC-1CAF-4292-AF53-DD37E7130B9E}" type="slidenum">
              <a:rPr lang="en-US" sz="1200" smtClean="0">
                <a:solidFill>
                  <a:prstClr val="black">
                    <a:tint val="75000"/>
                  </a:prstClr>
                </a:solidFill>
              </a:rPr>
              <a:pPr algn="r"/>
              <a:t>17</a:t>
            </a:fld>
            <a:endParaRPr lang="en-US" sz="1200" dirty="0">
              <a:solidFill>
                <a:prstClr val="black">
                  <a:tint val="75000"/>
                </a:prstClr>
              </a:solidFill>
            </a:endParaRPr>
          </a:p>
        </p:txBody>
      </p:sp>
      <p:grpSp>
        <p:nvGrpSpPr>
          <p:cNvPr id="5" name="Group 4"/>
          <p:cNvGrpSpPr/>
          <p:nvPr/>
        </p:nvGrpSpPr>
        <p:grpSpPr>
          <a:xfrm>
            <a:off x="1066800" y="2438400"/>
            <a:ext cx="7016460" cy="3531866"/>
            <a:chOff x="1056699" y="1835416"/>
            <a:chExt cx="7016460" cy="3531866"/>
          </a:xfrm>
        </p:grpSpPr>
        <p:sp>
          <p:nvSpPr>
            <p:cNvPr id="7" name="Freeform 6"/>
            <p:cNvSpPr/>
            <p:nvPr/>
          </p:nvSpPr>
          <p:spPr>
            <a:xfrm>
              <a:off x="4625871" y="3659543"/>
              <a:ext cx="3447288" cy="1693999"/>
            </a:xfrm>
            <a:custGeom>
              <a:avLst/>
              <a:gdLst>
                <a:gd name="connsiteX0" fmla="*/ 0 w 4111728"/>
                <a:gd name="connsiteY0" fmla="*/ 221278 h 2212783"/>
                <a:gd name="connsiteX1" fmla="*/ 221278 w 4111728"/>
                <a:gd name="connsiteY1" fmla="*/ 0 h 2212783"/>
                <a:gd name="connsiteX2" fmla="*/ 3890450 w 4111728"/>
                <a:gd name="connsiteY2" fmla="*/ 0 h 2212783"/>
                <a:gd name="connsiteX3" fmla="*/ 4111728 w 4111728"/>
                <a:gd name="connsiteY3" fmla="*/ 221278 h 2212783"/>
                <a:gd name="connsiteX4" fmla="*/ 4111728 w 4111728"/>
                <a:gd name="connsiteY4" fmla="*/ 1991505 h 2212783"/>
                <a:gd name="connsiteX5" fmla="*/ 3890450 w 4111728"/>
                <a:gd name="connsiteY5" fmla="*/ 2212783 h 2212783"/>
                <a:gd name="connsiteX6" fmla="*/ 221278 w 4111728"/>
                <a:gd name="connsiteY6" fmla="*/ 2212783 h 2212783"/>
                <a:gd name="connsiteX7" fmla="*/ 0 w 4111728"/>
                <a:gd name="connsiteY7" fmla="*/ 1991505 h 2212783"/>
                <a:gd name="connsiteX8" fmla="*/ 0 w 4111728"/>
                <a:gd name="connsiteY8" fmla="*/ 221278 h 221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728" h="2212783">
                  <a:moveTo>
                    <a:pt x="0" y="221278"/>
                  </a:moveTo>
                  <a:cubicBezTo>
                    <a:pt x="0" y="99070"/>
                    <a:pt x="99070" y="0"/>
                    <a:pt x="221278" y="0"/>
                  </a:cubicBezTo>
                  <a:lnTo>
                    <a:pt x="3890450" y="0"/>
                  </a:lnTo>
                  <a:cubicBezTo>
                    <a:pt x="4012658" y="0"/>
                    <a:pt x="4111728" y="99070"/>
                    <a:pt x="4111728" y="221278"/>
                  </a:cubicBezTo>
                  <a:lnTo>
                    <a:pt x="4111728" y="1991505"/>
                  </a:lnTo>
                  <a:cubicBezTo>
                    <a:pt x="4111728" y="2113713"/>
                    <a:pt x="4012658" y="2212783"/>
                    <a:pt x="3890450" y="2212783"/>
                  </a:cubicBezTo>
                  <a:lnTo>
                    <a:pt x="221278" y="2212783"/>
                  </a:lnTo>
                  <a:cubicBezTo>
                    <a:pt x="99070" y="2212783"/>
                    <a:pt x="0" y="2113713"/>
                    <a:pt x="0" y="1991505"/>
                  </a:cubicBezTo>
                  <a:lnTo>
                    <a:pt x="0" y="221278"/>
                  </a:lnTo>
                  <a:close/>
                </a:path>
              </a:pathLst>
            </a:custGeom>
            <a:solidFill>
              <a:sysClr val="window" lastClr="FFFFFF">
                <a:alpha val="90000"/>
                <a:hueOff val="0"/>
                <a:satOff val="0"/>
                <a:lumOff val="0"/>
                <a:alphaOff val="0"/>
              </a:sysClr>
            </a:solidFill>
            <a:ln w="25400" cap="flat" cmpd="sng" algn="ctr">
              <a:solidFill>
                <a:srgbClr val="009999"/>
              </a:solidFill>
              <a:prstDash val="solid"/>
            </a:ln>
            <a:effectLst/>
          </p:spPr>
          <p:txBody>
            <a:bodyPr spcFirstLastPara="0" vert="horz" wrap="square" lIns="1188720" tIns="45720" rIns="91440" bIns="45720" numCol="1" spcCol="1270" anchor="b" anchorCtr="0">
              <a:noAutofit/>
            </a:bodyPr>
            <a:lstStyle/>
            <a:p>
              <a:pPr marL="344488" marR="0" lvl="1" indent="0" algn="r" defTabSz="488950" eaLnBrk="1" fontAlgn="auto" latinLnBrk="0" hangingPunct="1">
                <a:lnSpc>
                  <a:spcPct val="106000"/>
                </a:lnSpc>
                <a:spcBef>
                  <a:spcPts val="600"/>
                </a:spcBef>
                <a:spcAft>
                  <a:spcPts val="0"/>
                </a:spcAft>
                <a:buClr>
                  <a:srgbClr val="000000"/>
                </a:buClr>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Arial" charset="0"/>
              </a:endParaRPr>
            </a:p>
          </p:txBody>
        </p:sp>
        <p:sp>
          <p:nvSpPr>
            <p:cNvPr id="8" name="Freeform 7"/>
            <p:cNvSpPr/>
            <p:nvPr/>
          </p:nvSpPr>
          <p:spPr>
            <a:xfrm>
              <a:off x="1057013" y="3673283"/>
              <a:ext cx="3448764" cy="1693999"/>
            </a:xfrm>
            <a:custGeom>
              <a:avLst/>
              <a:gdLst>
                <a:gd name="connsiteX0" fmla="*/ 0 w 4061277"/>
                <a:gd name="connsiteY0" fmla="*/ 221278 h 2212783"/>
                <a:gd name="connsiteX1" fmla="*/ 221278 w 4061277"/>
                <a:gd name="connsiteY1" fmla="*/ 0 h 2212783"/>
                <a:gd name="connsiteX2" fmla="*/ 3839999 w 4061277"/>
                <a:gd name="connsiteY2" fmla="*/ 0 h 2212783"/>
                <a:gd name="connsiteX3" fmla="*/ 4061277 w 4061277"/>
                <a:gd name="connsiteY3" fmla="*/ 221278 h 2212783"/>
                <a:gd name="connsiteX4" fmla="*/ 4061277 w 4061277"/>
                <a:gd name="connsiteY4" fmla="*/ 1991505 h 2212783"/>
                <a:gd name="connsiteX5" fmla="*/ 3839999 w 4061277"/>
                <a:gd name="connsiteY5" fmla="*/ 2212783 h 2212783"/>
                <a:gd name="connsiteX6" fmla="*/ 221278 w 4061277"/>
                <a:gd name="connsiteY6" fmla="*/ 2212783 h 2212783"/>
                <a:gd name="connsiteX7" fmla="*/ 0 w 4061277"/>
                <a:gd name="connsiteY7" fmla="*/ 1991505 h 2212783"/>
                <a:gd name="connsiteX8" fmla="*/ 0 w 4061277"/>
                <a:gd name="connsiteY8" fmla="*/ 221278 h 221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1277" h="2212783">
                  <a:moveTo>
                    <a:pt x="0" y="221278"/>
                  </a:moveTo>
                  <a:cubicBezTo>
                    <a:pt x="0" y="99070"/>
                    <a:pt x="99070" y="0"/>
                    <a:pt x="221278" y="0"/>
                  </a:cubicBezTo>
                  <a:lnTo>
                    <a:pt x="3839999" y="0"/>
                  </a:lnTo>
                  <a:cubicBezTo>
                    <a:pt x="3962207" y="0"/>
                    <a:pt x="4061277" y="99070"/>
                    <a:pt x="4061277" y="221278"/>
                  </a:cubicBezTo>
                  <a:lnTo>
                    <a:pt x="4061277" y="1991505"/>
                  </a:lnTo>
                  <a:cubicBezTo>
                    <a:pt x="4061277" y="2113713"/>
                    <a:pt x="3962207" y="2212783"/>
                    <a:pt x="3839999" y="2212783"/>
                  </a:cubicBezTo>
                  <a:lnTo>
                    <a:pt x="221278" y="2212783"/>
                  </a:lnTo>
                  <a:cubicBezTo>
                    <a:pt x="99070" y="2212783"/>
                    <a:pt x="0" y="2113713"/>
                    <a:pt x="0" y="1991505"/>
                  </a:cubicBezTo>
                  <a:lnTo>
                    <a:pt x="0" y="221278"/>
                  </a:lnTo>
                  <a:close/>
                </a:path>
              </a:pathLst>
            </a:custGeom>
            <a:solidFill>
              <a:sysClr val="window" lastClr="FFFFFF">
                <a:alpha val="90000"/>
                <a:hueOff val="0"/>
                <a:satOff val="0"/>
                <a:lumOff val="0"/>
                <a:alphaOff val="0"/>
              </a:sysClr>
            </a:solidFill>
            <a:ln w="25400" cap="flat" cmpd="sng" algn="ctr">
              <a:solidFill>
                <a:srgbClr val="DB9C90"/>
              </a:solidFill>
              <a:prstDash val="solid"/>
            </a:ln>
            <a:effectLst/>
          </p:spPr>
          <p:txBody>
            <a:bodyPr spcFirstLastPara="0" vert="horz" wrap="square" lIns="91440" tIns="45720" rIns="91440" bIns="45720" numCol="1" spcCol="1270" anchor="b" anchorCtr="0">
              <a:noAutofit/>
            </a:bodyPr>
            <a:lstStyle/>
            <a:p>
              <a:pPr marL="169863" marR="0" lvl="1" indent="-168275" defTabSz="488950" eaLnBrk="1" fontAlgn="auto" latinLnBrk="0" hangingPunct="1">
                <a:lnSpc>
                  <a:spcPct val="106000"/>
                </a:lnSpc>
                <a:spcBef>
                  <a:spcPts val="600"/>
                </a:spcBef>
                <a:spcAft>
                  <a:spcPts val="0"/>
                </a:spcAft>
                <a:buClr>
                  <a:srgbClr val="000000"/>
                </a:buClr>
                <a:buSzTx/>
                <a:buFont typeface="Wingdings 2" pitchFamily="18" charset="2"/>
                <a:buChar char="¡"/>
                <a:tabLst/>
                <a:defRPr/>
              </a:pPr>
              <a:endParaRPr kumimoji="0" lang="en-US" sz="1800" b="0" i="0" u="none" strike="noStrike" kern="0" cap="none" spc="0" normalizeH="0" baseline="0" noProof="0" dirty="0">
                <a:ln>
                  <a:noFill/>
                </a:ln>
                <a:solidFill>
                  <a:prstClr val="black"/>
                </a:solidFill>
                <a:effectLst/>
                <a:uLnTx/>
                <a:uFillTx/>
                <a:latin typeface="Calibri"/>
                <a:ea typeface="+mn-ea"/>
                <a:cs typeface="Arial" charset="0"/>
              </a:endParaRPr>
            </a:p>
          </p:txBody>
        </p:sp>
        <p:sp>
          <p:nvSpPr>
            <p:cNvPr id="9" name="Freeform 8"/>
            <p:cNvSpPr/>
            <p:nvPr/>
          </p:nvSpPr>
          <p:spPr>
            <a:xfrm>
              <a:off x="4625871" y="1835416"/>
              <a:ext cx="3447288" cy="1669966"/>
            </a:xfrm>
            <a:custGeom>
              <a:avLst/>
              <a:gdLst>
                <a:gd name="connsiteX0" fmla="*/ 0 w 4092065"/>
                <a:gd name="connsiteY0" fmla="*/ 221278 h 2212783"/>
                <a:gd name="connsiteX1" fmla="*/ 221278 w 4092065"/>
                <a:gd name="connsiteY1" fmla="*/ 0 h 2212783"/>
                <a:gd name="connsiteX2" fmla="*/ 3870787 w 4092065"/>
                <a:gd name="connsiteY2" fmla="*/ 0 h 2212783"/>
                <a:gd name="connsiteX3" fmla="*/ 4092065 w 4092065"/>
                <a:gd name="connsiteY3" fmla="*/ 221278 h 2212783"/>
                <a:gd name="connsiteX4" fmla="*/ 4092065 w 4092065"/>
                <a:gd name="connsiteY4" fmla="*/ 1991505 h 2212783"/>
                <a:gd name="connsiteX5" fmla="*/ 3870787 w 4092065"/>
                <a:gd name="connsiteY5" fmla="*/ 2212783 h 2212783"/>
                <a:gd name="connsiteX6" fmla="*/ 221278 w 4092065"/>
                <a:gd name="connsiteY6" fmla="*/ 2212783 h 2212783"/>
                <a:gd name="connsiteX7" fmla="*/ 0 w 4092065"/>
                <a:gd name="connsiteY7" fmla="*/ 1991505 h 2212783"/>
                <a:gd name="connsiteX8" fmla="*/ 0 w 4092065"/>
                <a:gd name="connsiteY8" fmla="*/ 221278 h 221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2065" h="2212783">
                  <a:moveTo>
                    <a:pt x="0" y="221278"/>
                  </a:moveTo>
                  <a:cubicBezTo>
                    <a:pt x="0" y="99070"/>
                    <a:pt x="99070" y="0"/>
                    <a:pt x="221278" y="0"/>
                  </a:cubicBezTo>
                  <a:lnTo>
                    <a:pt x="3870787" y="0"/>
                  </a:lnTo>
                  <a:cubicBezTo>
                    <a:pt x="3992995" y="0"/>
                    <a:pt x="4092065" y="99070"/>
                    <a:pt x="4092065" y="221278"/>
                  </a:cubicBezTo>
                  <a:lnTo>
                    <a:pt x="4092065" y="1991505"/>
                  </a:lnTo>
                  <a:cubicBezTo>
                    <a:pt x="4092065" y="2113713"/>
                    <a:pt x="3992995" y="2212783"/>
                    <a:pt x="3870787" y="2212783"/>
                  </a:cubicBezTo>
                  <a:lnTo>
                    <a:pt x="221278" y="2212783"/>
                  </a:lnTo>
                  <a:cubicBezTo>
                    <a:pt x="99070" y="2212783"/>
                    <a:pt x="0" y="2113713"/>
                    <a:pt x="0" y="1991505"/>
                  </a:cubicBezTo>
                  <a:lnTo>
                    <a:pt x="0" y="221278"/>
                  </a:lnTo>
                  <a:close/>
                </a:path>
              </a:pathLst>
            </a:custGeom>
            <a:solidFill>
              <a:sysClr val="window" lastClr="FFFFFF">
                <a:alpha val="90000"/>
                <a:hueOff val="0"/>
                <a:satOff val="0"/>
                <a:lumOff val="0"/>
                <a:alphaOff val="0"/>
              </a:sysClr>
            </a:solidFill>
            <a:ln w="25400" cap="flat" cmpd="sng" algn="ctr">
              <a:solidFill>
                <a:srgbClr val="990000">
                  <a:hueOff val="0"/>
                  <a:satOff val="0"/>
                  <a:lumOff val="0"/>
                  <a:alphaOff val="0"/>
                </a:srgbClr>
              </a:solidFill>
              <a:prstDash val="solid"/>
            </a:ln>
            <a:effectLst/>
          </p:spPr>
          <p:txBody>
            <a:bodyPr spcFirstLastPara="0" vert="horz" wrap="square" lIns="1188720" tIns="45720" rIns="91440" bIns="45720" numCol="1" spcCol="1270" anchor="ctr" anchorCtr="0">
              <a:noAutofit/>
            </a:bodyPr>
            <a:lstStyle/>
            <a:p>
              <a:pPr marL="344488" marR="0" lvl="1" indent="0" algn="r" defTabSz="488950" eaLnBrk="1" fontAlgn="auto" latinLnBrk="0" hangingPunct="1">
                <a:lnSpc>
                  <a:spcPct val="106000"/>
                </a:lnSpc>
                <a:spcBef>
                  <a:spcPts val="600"/>
                </a:spcBef>
                <a:spcAft>
                  <a:spcPts val="0"/>
                </a:spcAft>
                <a:buClr>
                  <a:srgbClr val="000000"/>
                </a:buClr>
                <a:buSzTx/>
                <a:buFontTx/>
                <a:buNone/>
                <a:tabLst>
                  <a:tab pos="520700" algn="l"/>
                </a:tabLst>
                <a:defRPr/>
              </a:pPr>
              <a:endParaRPr kumimoji="0" lang="en-US" sz="1800" b="0" i="0" u="none" strike="noStrike" kern="0" cap="none" spc="0" normalizeH="0" baseline="0" noProof="0" dirty="0">
                <a:ln>
                  <a:noFill/>
                </a:ln>
                <a:solidFill>
                  <a:prstClr val="black"/>
                </a:solidFill>
                <a:effectLst/>
                <a:uLnTx/>
                <a:uFillTx/>
                <a:latin typeface="Calibri"/>
                <a:ea typeface="+mn-ea"/>
                <a:cs typeface="Arial" charset="0"/>
              </a:endParaRPr>
            </a:p>
          </p:txBody>
        </p:sp>
        <p:sp>
          <p:nvSpPr>
            <p:cNvPr id="10" name="Freeform 9"/>
            <p:cNvSpPr/>
            <p:nvPr/>
          </p:nvSpPr>
          <p:spPr>
            <a:xfrm>
              <a:off x="1056699" y="1835416"/>
              <a:ext cx="3446998" cy="1669966"/>
            </a:xfrm>
            <a:custGeom>
              <a:avLst/>
              <a:gdLst>
                <a:gd name="connsiteX0" fmla="*/ 0 w 4059197"/>
                <a:gd name="connsiteY0" fmla="*/ 221278 h 2212783"/>
                <a:gd name="connsiteX1" fmla="*/ 221278 w 4059197"/>
                <a:gd name="connsiteY1" fmla="*/ 0 h 2212783"/>
                <a:gd name="connsiteX2" fmla="*/ 3837919 w 4059197"/>
                <a:gd name="connsiteY2" fmla="*/ 0 h 2212783"/>
                <a:gd name="connsiteX3" fmla="*/ 4059197 w 4059197"/>
                <a:gd name="connsiteY3" fmla="*/ 221278 h 2212783"/>
                <a:gd name="connsiteX4" fmla="*/ 4059197 w 4059197"/>
                <a:gd name="connsiteY4" fmla="*/ 1991505 h 2212783"/>
                <a:gd name="connsiteX5" fmla="*/ 3837919 w 4059197"/>
                <a:gd name="connsiteY5" fmla="*/ 2212783 h 2212783"/>
                <a:gd name="connsiteX6" fmla="*/ 221278 w 4059197"/>
                <a:gd name="connsiteY6" fmla="*/ 2212783 h 2212783"/>
                <a:gd name="connsiteX7" fmla="*/ 0 w 4059197"/>
                <a:gd name="connsiteY7" fmla="*/ 1991505 h 2212783"/>
                <a:gd name="connsiteX8" fmla="*/ 0 w 4059197"/>
                <a:gd name="connsiteY8" fmla="*/ 221278 h 221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9197" h="2212783">
                  <a:moveTo>
                    <a:pt x="0" y="221278"/>
                  </a:moveTo>
                  <a:cubicBezTo>
                    <a:pt x="0" y="99070"/>
                    <a:pt x="99070" y="0"/>
                    <a:pt x="221278" y="0"/>
                  </a:cubicBezTo>
                  <a:lnTo>
                    <a:pt x="3837919" y="0"/>
                  </a:lnTo>
                  <a:cubicBezTo>
                    <a:pt x="3960127" y="0"/>
                    <a:pt x="4059197" y="99070"/>
                    <a:pt x="4059197" y="221278"/>
                  </a:cubicBezTo>
                  <a:lnTo>
                    <a:pt x="4059197" y="1991505"/>
                  </a:lnTo>
                  <a:cubicBezTo>
                    <a:pt x="4059197" y="2113713"/>
                    <a:pt x="3960127" y="2212783"/>
                    <a:pt x="3837919" y="2212783"/>
                  </a:cubicBezTo>
                  <a:lnTo>
                    <a:pt x="221278" y="2212783"/>
                  </a:lnTo>
                  <a:cubicBezTo>
                    <a:pt x="99070" y="2212783"/>
                    <a:pt x="0" y="2113713"/>
                    <a:pt x="0" y="1991505"/>
                  </a:cubicBezTo>
                  <a:lnTo>
                    <a:pt x="0" y="221278"/>
                  </a:lnTo>
                  <a:close/>
                </a:path>
              </a:pathLst>
            </a:custGeom>
            <a:solidFill>
              <a:sysClr val="window" lastClr="FFFFFF">
                <a:alpha val="90000"/>
                <a:hueOff val="0"/>
                <a:satOff val="0"/>
                <a:lumOff val="0"/>
                <a:alphaOff val="0"/>
              </a:sysClr>
            </a:solidFill>
            <a:ln w="25400" cap="flat" cmpd="sng" algn="ctr">
              <a:solidFill>
                <a:srgbClr val="1F497D"/>
              </a:solidFill>
              <a:prstDash val="solid"/>
            </a:ln>
            <a:effectLst/>
          </p:spPr>
          <p:txBody>
            <a:bodyPr spcFirstLastPara="0" vert="horz" wrap="square" lIns="91440" tIns="45720" rIns="91440" bIns="45720" numCol="1" spcCol="1270" anchor="t" anchorCtr="0">
              <a:noAutofit/>
            </a:bodyPr>
            <a:lstStyle/>
            <a:p>
              <a:pPr marL="1588" marR="0" lvl="1" indent="0" defTabSz="488950" eaLnBrk="1" fontAlgn="auto" latinLnBrk="0" hangingPunct="1">
                <a:lnSpc>
                  <a:spcPct val="106000"/>
                </a:lnSpc>
                <a:spcBef>
                  <a:spcPts val="600"/>
                </a:spcBef>
                <a:spcAft>
                  <a:spcPts val="0"/>
                </a:spcAft>
                <a:buClr>
                  <a:srgbClr val="000000"/>
                </a:buClr>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Arial" charset="0"/>
              </a:endParaRPr>
            </a:p>
          </p:txBody>
        </p:sp>
        <p:sp>
          <p:nvSpPr>
            <p:cNvPr id="11" name="Freeform 10"/>
            <p:cNvSpPr/>
            <p:nvPr/>
          </p:nvSpPr>
          <p:spPr>
            <a:xfrm>
              <a:off x="2963690" y="1958772"/>
              <a:ext cx="1564889" cy="1564889"/>
            </a:xfrm>
            <a:custGeom>
              <a:avLst/>
              <a:gdLst>
                <a:gd name="connsiteX0" fmla="*/ 0 w 2119903"/>
                <a:gd name="connsiteY0" fmla="*/ 2119903 h 2119903"/>
                <a:gd name="connsiteX1" fmla="*/ 2119903 w 2119903"/>
                <a:gd name="connsiteY1" fmla="*/ 0 h 2119903"/>
                <a:gd name="connsiteX2" fmla="*/ 2119903 w 2119903"/>
                <a:gd name="connsiteY2" fmla="*/ 2119903 h 2119903"/>
                <a:gd name="connsiteX3" fmla="*/ 0 w 2119903"/>
                <a:gd name="connsiteY3" fmla="*/ 2119903 h 2119903"/>
              </a:gdLst>
              <a:ahLst/>
              <a:cxnLst>
                <a:cxn ang="0">
                  <a:pos x="connsiteX0" y="connsiteY0"/>
                </a:cxn>
                <a:cxn ang="0">
                  <a:pos x="connsiteX1" y="connsiteY1"/>
                </a:cxn>
                <a:cxn ang="0">
                  <a:pos x="connsiteX2" y="connsiteY2"/>
                </a:cxn>
                <a:cxn ang="0">
                  <a:pos x="connsiteX3" y="connsiteY3"/>
                </a:cxn>
              </a:cxnLst>
              <a:rect l="l" t="t" r="r" b="b"/>
              <a:pathLst>
                <a:path w="2119903" h="2119903">
                  <a:moveTo>
                    <a:pt x="0" y="2119903"/>
                  </a:moveTo>
                  <a:cubicBezTo>
                    <a:pt x="0" y="949113"/>
                    <a:pt x="949113" y="0"/>
                    <a:pt x="2119903" y="0"/>
                  </a:cubicBezTo>
                  <a:lnTo>
                    <a:pt x="2119903" y="2119903"/>
                  </a:lnTo>
                  <a:lnTo>
                    <a:pt x="0" y="2119903"/>
                  </a:lnTo>
                  <a:close/>
                </a:path>
              </a:pathLst>
            </a:custGeom>
            <a:solidFill>
              <a:srgbClr val="1F497D"/>
            </a:solidFill>
            <a:ln w="25400" cap="flat" cmpd="sng" algn="ctr">
              <a:noFill/>
              <a:prstDash val="solid"/>
            </a:ln>
            <a:effectLst/>
          </p:spPr>
          <p:txBody>
            <a:bodyPr spcFirstLastPara="0" vert="horz" wrap="square" lIns="756033" tIns="756033" rIns="135128" bIns="135128" numCol="1" spcCol="1270" anchor="ctr" anchorCtr="0">
              <a:noAutofit/>
            </a:bodyPr>
            <a:lstStyle/>
            <a:p>
              <a:pPr marL="0" marR="0" lvl="0" indent="0" algn="ctr" defTabSz="844550" eaLnBrk="1" fontAlgn="auto" latinLnBrk="0" hangingPunct="1">
                <a:lnSpc>
                  <a:spcPct val="90000"/>
                </a:lnSpc>
                <a:spcBef>
                  <a:spcPts val="0"/>
                </a:spcBef>
                <a:spcAft>
                  <a:spcPct val="35000"/>
                </a:spcAft>
                <a:buClrTx/>
                <a:buSzTx/>
                <a:buFontTx/>
                <a:buNone/>
                <a:tabLst/>
                <a:defRPr/>
              </a:pPr>
              <a:endParaRPr kumimoji="0" lang="en-US" sz="105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 name="Freeform 11"/>
            <p:cNvSpPr/>
            <p:nvPr/>
          </p:nvSpPr>
          <p:spPr>
            <a:xfrm>
              <a:off x="4614841" y="1958772"/>
              <a:ext cx="1564889" cy="1564889"/>
            </a:xfrm>
            <a:custGeom>
              <a:avLst/>
              <a:gdLst>
                <a:gd name="connsiteX0" fmla="*/ 0 w 2119903"/>
                <a:gd name="connsiteY0" fmla="*/ 2119903 h 2119903"/>
                <a:gd name="connsiteX1" fmla="*/ 2119903 w 2119903"/>
                <a:gd name="connsiteY1" fmla="*/ 0 h 2119903"/>
                <a:gd name="connsiteX2" fmla="*/ 2119903 w 2119903"/>
                <a:gd name="connsiteY2" fmla="*/ 2119903 h 2119903"/>
                <a:gd name="connsiteX3" fmla="*/ 0 w 2119903"/>
                <a:gd name="connsiteY3" fmla="*/ 2119903 h 2119903"/>
              </a:gdLst>
              <a:ahLst/>
              <a:cxnLst>
                <a:cxn ang="0">
                  <a:pos x="connsiteX0" y="connsiteY0"/>
                </a:cxn>
                <a:cxn ang="0">
                  <a:pos x="connsiteX1" y="connsiteY1"/>
                </a:cxn>
                <a:cxn ang="0">
                  <a:pos x="connsiteX2" y="connsiteY2"/>
                </a:cxn>
                <a:cxn ang="0">
                  <a:pos x="connsiteX3" y="connsiteY3"/>
                </a:cxn>
              </a:cxnLst>
              <a:rect l="l" t="t" r="r" b="b"/>
              <a:pathLst>
                <a:path w="2119903" h="2119903">
                  <a:moveTo>
                    <a:pt x="0" y="0"/>
                  </a:moveTo>
                  <a:cubicBezTo>
                    <a:pt x="1170790" y="0"/>
                    <a:pt x="2119903" y="949113"/>
                    <a:pt x="2119903" y="2119903"/>
                  </a:cubicBezTo>
                  <a:lnTo>
                    <a:pt x="0" y="2119903"/>
                  </a:lnTo>
                  <a:lnTo>
                    <a:pt x="0" y="0"/>
                  </a:lnTo>
                  <a:close/>
                </a:path>
              </a:pathLst>
            </a:custGeom>
            <a:solidFill>
              <a:srgbClr val="990000"/>
            </a:solidFill>
            <a:ln w="25400" cap="flat" cmpd="sng" algn="ctr">
              <a:noFill/>
              <a:prstDash val="solid"/>
            </a:ln>
            <a:effectLst/>
          </p:spPr>
          <p:txBody>
            <a:bodyPr spcFirstLastPara="0" vert="horz" wrap="square" lIns="135128" tIns="756033" rIns="756033" bIns="135128" numCol="1" spcCol="1270" anchor="ctr" anchorCtr="0">
              <a:noAutofit/>
            </a:bodyPr>
            <a:lstStyle/>
            <a:p>
              <a:pPr marL="0" marR="0" lvl="0" indent="0" algn="ctr" defTabSz="844550" eaLnBrk="1" fontAlgn="auto" latinLnBrk="0" hangingPunct="1">
                <a:lnSpc>
                  <a:spcPct val="90000"/>
                </a:lnSpc>
                <a:spcBef>
                  <a:spcPts val="0"/>
                </a:spcBef>
                <a:spcAft>
                  <a:spcPct val="35000"/>
                </a:spcAft>
                <a:buClrTx/>
                <a:buSzTx/>
                <a:buFontTx/>
                <a:buNone/>
                <a:tabLst/>
                <a:defRPr/>
              </a:pPr>
              <a:endParaRPr kumimoji="0" lang="en-US" sz="105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3" name="Freeform 12"/>
            <p:cNvSpPr/>
            <p:nvPr/>
          </p:nvSpPr>
          <p:spPr>
            <a:xfrm>
              <a:off x="4614841" y="3647017"/>
              <a:ext cx="1564890" cy="1564890"/>
            </a:xfrm>
            <a:custGeom>
              <a:avLst/>
              <a:gdLst>
                <a:gd name="connsiteX0" fmla="*/ 0 w 2119903"/>
                <a:gd name="connsiteY0" fmla="*/ 2119903 h 2119903"/>
                <a:gd name="connsiteX1" fmla="*/ 2119903 w 2119903"/>
                <a:gd name="connsiteY1" fmla="*/ 0 h 2119903"/>
                <a:gd name="connsiteX2" fmla="*/ 2119903 w 2119903"/>
                <a:gd name="connsiteY2" fmla="*/ 2119903 h 2119903"/>
                <a:gd name="connsiteX3" fmla="*/ 0 w 2119903"/>
                <a:gd name="connsiteY3" fmla="*/ 2119903 h 2119903"/>
              </a:gdLst>
              <a:ahLst/>
              <a:cxnLst>
                <a:cxn ang="0">
                  <a:pos x="connsiteX0" y="connsiteY0"/>
                </a:cxn>
                <a:cxn ang="0">
                  <a:pos x="connsiteX1" y="connsiteY1"/>
                </a:cxn>
                <a:cxn ang="0">
                  <a:pos x="connsiteX2" y="connsiteY2"/>
                </a:cxn>
                <a:cxn ang="0">
                  <a:pos x="connsiteX3" y="connsiteY3"/>
                </a:cxn>
              </a:cxnLst>
              <a:rect l="l" t="t" r="r" b="b"/>
              <a:pathLst>
                <a:path w="2119903" h="2119903">
                  <a:moveTo>
                    <a:pt x="2119903" y="0"/>
                  </a:moveTo>
                  <a:cubicBezTo>
                    <a:pt x="2119903" y="1170790"/>
                    <a:pt x="1170790" y="2119903"/>
                    <a:pt x="0" y="2119903"/>
                  </a:cubicBezTo>
                  <a:lnTo>
                    <a:pt x="0" y="0"/>
                  </a:lnTo>
                  <a:lnTo>
                    <a:pt x="2119903" y="0"/>
                  </a:lnTo>
                  <a:close/>
                </a:path>
              </a:pathLst>
            </a:custGeom>
            <a:solidFill>
              <a:srgbClr val="2B637F"/>
            </a:solidFill>
            <a:ln w="25400" cap="flat" cmpd="sng" algn="ctr">
              <a:noFill/>
              <a:prstDash val="solid"/>
            </a:ln>
            <a:effectLst/>
          </p:spPr>
          <p:txBody>
            <a:bodyPr spcFirstLastPara="0" vert="horz" wrap="square" lIns="135128" tIns="135129" rIns="756034" bIns="756033" numCol="1" spcCol="1270" anchor="ctr" anchorCtr="0">
              <a:noAutofit/>
            </a:bodyPr>
            <a:lstStyle/>
            <a:p>
              <a:pPr marL="0" marR="0" lvl="0" indent="0" algn="ctr" defTabSz="844550" eaLnBrk="1" fontAlgn="auto" latinLnBrk="0" hangingPunct="1">
                <a:lnSpc>
                  <a:spcPct val="90000"/>
                </a:lnSpc>
                <a:spcBef>
                  <a:spcPts val="0"/>
                </a:spcBef>
                <a:spcAft>
                  <a:spcPct val="35000"/>
                </a:spcAft>
                <a:buClrTx/>
                <a:buSzTx/>
                <a:buFontTx/>
                <a:buNone/>
                <a:tabLst/>
                <a:defRPr/>
              </a:pPr>
              <a:endParaRPr kumimoji="0" lang="en-US" sz="18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4" name="Freeform 13"/>
            <p:cNvSpPr/>
            <p:nvPr/>
          </p:nvSpPr>
          <p:spPr>
            <a:xfrm>
              <a:off x="2963689" y="3635551"/>
              <a:ext cx="1564890" cy="1564889"/>
            </a:xfrm>
            <a:custGeom>
              <a:avLst/>
              <a:gdLst>
                <a:gd name="connsiteX0" fmla="*/ 0 w 2119903"/>
                <a:gd name="connsiteY0" fmla="*/ 2119903 h 2119903"/>
                <a:gd name="connsiteX1" fmla="*/ 2119903 w 2119903"/>
                <a:gd name="connsiteY1" fmla="*/ 0 h 2119903"/>
                <a:gd name="connsiteX2" fmla="*/ 2119903 w 2119903"/>
                <a:gd name="connsiteY2" fmla="*/ 2119903 h 2119903"/>
                <a:gd name="connsiteX3" fmla="*/ 0 w 2119903"/>
                <a:gd name="connsiteY3" fmla="*/ 2119903 h 2119903"/>
              </a:gdLst>
              <a:ahLst/>
              <a:cxnLst>
                <a:cxn ang="0">
                  <a:pos x="connsiteX0" y="connsiteY0"/>
                </a:cxn>
                <a:cxn ang="0">
                  <a:pos x="connsiteX1" y="connsiteY1"/>
                </a:cxn>
                <a:cxn ang="0">
                  <a:pos x="connsiteX2" y="connsiteY2"/>
                </a:cxn>
                <a:cxn ang="0">
                  <a:pos x="connsiteX3" y="connsiteY3"/>
                </a:cxn>
              </a:cxnLst>
              <a:rect l="l" t="t" r="r" b="b"/>
              <a:pathLst>
                <a:path w="2119903" h="2119903">
                  <a:moveTo>
                    <a:pt x="2119903" y="2119903"/>
                  </a:moveTo>
                  <a:cubicBezTo>
                    <a:pt x="949113" y="2119903"/>
                    <a:pt x="0" y="1170790"/>
                    <a:pt x="0" y="0"/>
                  </a:cubicBezTo>
                  <a:lnTo>
                    <a:pt x="2119903" y="0"/>
                  </a:lnTo>
                  <a:lnTo>
                    <a:pt x="2119903" y="2119903"/>
                  </a:lnTo>
                  <a:close/>
                </a:path>
              </a:pathLst>
            </a:custGeom>
            <a:solidFill>
              <a:srgbClr val="DB9C90"/>
            </a:solidFill>
            <a:ln w="25400" cap="flat" cmpd="sng" algn="ctr">
              <a:noFill/>
              <a:prstDash val="solid"/>
            </a:ln>
            <a:effectLst/>
          </p:spPr>
          <p:txBody>
            <a:bodyPr spcFirstLastPara="0" vert="horz" wrap="square" lIns="756033" tIns="135128" rIns="135129" bIns="756033" numCol="1" spcCol="1270" anchor="ctr" anchorCtr="0">
              <a:noAutofit/>
            </a:bodyPr>
            <a:lstStyle/>
            <a:p>
              <a:pPr marL="0" marR="0" lvl="0" indent="0" algn="ctr" defTabSz="844550" eaLnBrk="1" fontAlgn="auto" latinLnBrk="0" hangingPunct="1">
                <a:lnSpc>
                  <a:spcPct val="90000"/>
                </a:lnSpc>
                <a:spcBef>
                  <a:spcPts val="0"/>
                </a:spcBef>
                <a:spcAft>
                  <a:spcPct val="35000"/>
                </a:spcAft>
                <a:buClrTx/>
                <a:buSzTx/>
                <a:buFontTx/>
                <a:buNone/>
                <a:tabLst/>
                <a:defRPr/>
              </a:pPr>
              <a:endParaRPr kumimoji="0" lang="en-US" sz="105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5" name="Rectangle 14"/>
            <p:cNvSpPr/>
            <p:nvPr/>
          </p:nvSpPr>
          <p:spPr>
            <a:xfrm>
              <a:off x="3392124" y="2529396"/>
              <a:ext cx="1113654" cy="535531"/>
            </a:xfrm>
            <a:prstGeom prst="rect">
              <a:avLst/>
            </a:prstGeom>
          </p:spPr>
          <p:txBody>
            <a:bodyPr wrap="square">
              <a:spAutoFit/>
            </a:bodyPr>
            <a:lstStyle/>
            <a:p>
              <a:pPr marL="0" marR="0" lvl="0" indent="0" algn="ctr" defTabSz="844550" eaLnBrk="1" fontAlgn="auto" latinLnBrk="0" hangingPunct="1">
                <a:lnSpc>
                  <a:spcPct val="90000"/>
                </a:lnSpc>
                <a:spcBef>
                  <a:spcPts val="0"/>
                </a:spcBef>
                <a:spcAft>
                  <a:spcPct val="35000"/>
                </a:spcAft>
                <a:buClrTx/>
                <a:buSzTx/>
                <a:buFontTx/>
                <a:buNone/>
                <a:tabLst/>
                <a:defRPr/>
              </a:pPr>
              <a:r>
                <a:rPr kumimoji="0" lang="en-US" sz="1600" b="1" i="0" u="none" strike="noStrike" kern="0" cap="none" spc="0" normalizeH="0" baseline="0" noProof="0" dirty="0" smtClean="0">
                  <a:ln>
                    <a:noFill/>
                  </a:ln>
                  <a:solidFill>
                    <a:prstClr val="white"/>
                  </a:solidFill>
                  <a:effectLst/>
                  <a:uLnTx/>
                  <a:uFillTx/>
                  <a:cs typeface="Arial" panose="020B0604020202020204" pitchFamily="34" charset="0"/>
                </a:rPr>
                <a:t>Cost Savings</a:t>
              </a:r>
              <a:endParaRPr kumimoji="0" lang="en-US" sz="1600" b="1"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16" name="Rectangle 15"/>
            <p:cNvSpPr/>
            <p:nvPr/>
          </p:nvSpPr>
          <p:spPr>
            <a:xfrm>
              <a:off x="4625871" y="2529396"/>
              <a:ext cx="1073471" cy="535531"/>
            </a:xfrm>
            <a:prstGeom prst="rect">
              <a:avLst/>
            </a:prstGeom>
          </p:spPr>
          <p:txBody>
            <a:bodyPr wrap="square">
              <a:spAutoFit/>
            </a:bodyPr>
            <a:lstStyle/>
            <a:p>
              <a:pPr marL="0" marR="0" lvl="0" indent="0" algn="ctr" defTabSz="844550" eaLnBrk="1" fontAlgn="auto" latinLnBrk="0" hangingPunct="1">
                <a:lnSpc>
                  <a:spcPct val="90000"/>
                </a:lnSpc>
                <a:spcBef>
                  <a:spcPts val="0"/>
                </a:spcBef>
                <a:spcAft>
                  <a:spcPct val="35000"/>
                </a:spcAft>
                <a:buClrTx/>
                <a:buSzTx/>
                <a:buFontTx/>
                <a:buNone/>
                <a:tabLst/>
                <a:defRPr/>
              </a:pPr>
              <a:r>
                <a:rPr kumimoji="0" lang="en-US" sz="1600" b="1" i="0" u="none" strike="noStrike" kern="0" cap="none" spc="0" normalizeH="0" baseline="0" noProof="0" dirty="0" smtClean="0">
                  <a:ln>
                    <a:noFill/>
                  </a:ln>
                  <a:solidFill>
                    <a:prstClr val="white"/>
                  </a:solidFill>
                  <a:effectLst/>
                  <a:uLnTx/>
                  <a:uFillTx/>
                  <a:cs typeface="Arial" panose="020B0604020202020204" pitchFamily="34" charset="0"/>
                </a:rPr>
                <a:t>Data Formats</a:t>
              </a:r>
              <a:endParaRPr kumimoji="0" lang="en-US" sz="1600" b="1"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17" name="Rectangle 16"/>
            <p:cNvSpPr/>
            <p:nvPr/>
          </p:nvSpPr>
          <p:spPr>
            <a:xfrm>
              <a:off x="3306871" y="3957334"/>
              <a:ext cx="1211433" cy="978729"/>
            </a:xfrm>
            <a:prstGeom prst="rect">
              <a:avLst/>
            </a:prstGeom>
          </p:spPr>
          <p:txBody>
            <a:bodyPr wrap="square">
              <a:spAutoFit/>
            </a:bodyPr>
            <a:lstStyle/>
            <a:p>
              <a:pPr marL="0" marR="0" lvl="0" indent="0" algn="ctr" defTabSz="844550" eaLnBrk="1" fontAlgn="auto" latinLnBrk="0" hangingPunct="1">
                <a:lnSpc>
                  <a:spcPct val="90000"/>
                </a:lnSpc>
                <a:spcBef>
                  <a:spcPts val="0"/>
                </a:spcBef>
                <a:spcAft>
                  <a:spcPct val="35000"/>
                </a:spcAft>
                <a:buClrTx/>
                <a:buSzTx/>
                <a:buFontTx/>
                <a:buNone/>
                <a:tabLst/>
                <a:defRPr/>
              </a:pPr>
              <a:r>
                <a:rPr kumimoji="0" lang="en-US" sz="1600" b="1" i="0" u="none" strike="noStrike" kern="0" cap="none" spc="0" normalizeH="0" baseline="0" noProof="0" dirty="0" smtClean="0">
                  <a:ln>
                    <a:noFill/>
                  </a:ln>
                  <a:solidFill>
                    <a:prstClr val="white"/>
                  </a:solidFill>
                  <a:effectLst/>
                  <a:uLnTx/>
                  <a:uFillTx/>
                  <a:cs typeface="Arial" panose="020B0604020202020204" pitchFamily="34" charset="0"/>
                </a:rPr>
                <a:t>Legacy Legal Medical Record</a:t>
              </a:r>
              <a:endParaRPr kumimoji="0" lang="en-US" sz="1600" b="1"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18" name="Rectangle 17"/>
            <p:cNvSpPr/>
            <p:nvPr/>
          </p:nvSpPr>
          <p:spPr>
            <a:xfrm>
              <a:off x="4625871" y="3954775"/>
              <a:ext cx="1223784" cy="535531"/>
            </a:xfrm>
            <a:prstGeom prst="rect">
              <a:avLst/>
            </a:prstGeom>
          </p:spPr>
          <p:txBody>
            <a:bodyPr wrap="square">
              <a:spAutoFit/>
            </a:bodyPr>
            <a:lstStyle/>
            <a:p>
              <a:pPr marL="0" marR="0" lvl="0" indent="0" algn="ctr" defTabSz="844550" eaLnBrk="1" fontAlgn="auto" latinLnBrk="0" hangingPunct="1">
                <a:lnSpc>
                  <a:spcPct val="90000"/>
                </a:lnSpc>
                <a:spcBef>
                  <a:spcPts val="0"/>
                </a:spcBef>
                <a:spcAft>
                  <a:spcPct val="35000"/>
                </a:spcAft>
                <a:buClrTx/>
                <a:buSzTx/>
                <a:buFontTx/>
                <a:buNone/>
                <a:tabLst/>
                <a:defRPr/>
              </a:pPr>
              <a:r>
                <a:rPr kumimoji="0" lang="en-US" sz="1600" b="1" i="0" u="none" strike="noStrike" kern="0" cap="none" spc="0" normalizeH="0" baseline="0" noProof="0" dirty="0" smtClean="0">
                  <a:ln>
                    <a:noFill/>
                  </a:ln>
                  <a:solidFill>
                    <a:prstClr val="white"/>
                  </a:solidFill>
                  <a:effectLst/>
                  <a:uLnTx/>
                  <a:uFillTx/>
                  <a:cs typeface="Arial" panose="020B0604020202020204" pitchFamily="34" charset="0"/>
                </a:rPr>
                <a:t>Data Sources</a:t>
              </a:r>
              <a:endParaRPr kumimoji="0" lang="en-US" sz="1600" b="1"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19" name="TextBox 18"/>
            <p:cNvSpPr txBox="1"/>
            <p:nvPr/>
          </p:nvSpPr>
          <p:spPr>
            <a:xfrm>
              <a:off x="1202771" y="2031524"/>
              <a:ext cx="1708965" cy="1328762"/>
            </a:xfrm>
            <a:prstGeom prst="rect">
              <a:avLst/>
            </a:prstGeom>
          </p:spPr>
          <p:txBody>
            <a:bodyPr wrap="square" rtlCol="0">
              <a:spAutoFit/>
            </a:bodyPr>
            <a:lstStyle/>
            <a:p>
              <a:pPr marL="1588" marR="0" lvl="0" indent="0" defTabSz="914400" eaLnBrk="1" fontAlgn="auto" latinLnBrk="0" hangingPunct="1">
                <a:lnSpc>
                  <a:spcPct val="106000"/>
                </a:lnSpc>
                <a:spcBef>
                  <a:spcPct val="80000"/>
                </a:spcBef>
                <a:spcAft>
                  <a:spcPts val="0"/>
                </a:spcAft>
                <a:buClr>
                  <a:srgbClr val="000000"/>
                </a:buClr>
                <a:buSzTx/>
                <a:buFontTx/>
                <a:buNone/>
                <a:tabLst/>
                <a:defRPr/>
              </a:pPr>
              <a:r>
                <a:rPr kumimoji="0" lang="en-US" sz="1200" b="0" i="0" u="none" strike="noStrike" kern="0" cap="none" spc="0" normalizeH="0" baseline="0" noProof="0" dirty="0" smtClean="0">
                  <a:ln>
                    <a:noFill/>
                  </a:ln>
                  <a:solidFill>
                    <a:prstClr val="black"/>
                  </a:solidFill>
                  <a:effectLst/>
                  <a:uLnTx/>
                  <a:uFillTx/>
                  <a:cs typeface="Arial" panose="020B0604020202020204" pitchFamily="34" charset="0"/>
                </a:rPr>
                <a:t>A legacy </a:t>
              </a:r>
              <a:r>
                <a:rPr kumimoji="0" lang="en-US" sz="1200" b="0" i="0" u="none" strike="noStrike" kern="0" cap="none" spc="0" normalizeH="0" baseline="0" noProof="0" dirty="0">
                  <a:ln>
                    <a:noFill/>
                  </a:ln>
                  <a:solidFill>
                    <a:prstClr val="black"/>
                  </a:solidFill>
                  <a:effectLst/>
                  <a:uLnTx/>
                  <a:uFillTx/>
                  <a:cs typeface="Arial" panose="020B0604020202020204" pitchFamily="34" charset="0"/>
                </a:rPr>
                <a:t>data transition solution </a:t>
              </a:r>
              <a:r>
                <a:rPr kumimoji="0" lang="en-US" sz="1200" b="0" i="0" u="none" strike="noStrike" kern="0" cap="none" spc="0" normalizeH="0" baseline="0" noProof="0" dirty="0" smtClean="0">
                  <a:ln>
                    <a:noFill/>
                  </a:ln>
                  <a:solidFill>
                    <a:prstClr val="black"/>
                  </a:solidFill>
                  <a:effectLst/>
                  <a:uLnTx/>
                  <a:uFillTx/>
                  <a:cs typeface="Arial" panose="020B0604020202020204" pitchFamily="34" charset="0"/>
                </a:rPr>
                <a:t>is required to realize cost </a:t>
              </a:r>
              <a:r>
                <a:rPr kumimoji="0" lang="en-US" sz="1200" b="0" i="0" u="none" strike="noStrike" kern="0" cap="none" spc="0" normalizeH="0" baseline="0" noProof="0" dirty="0">
                  <a:ln>
                    <a:noFill/>
                  </a:ln>
                  <a:solidFill>
                    <a:prstClr val="black"/>
                  </a:solidFill>
                  <a:effectLst/>
                  <a:uLnTx/>
                  <a:uFillTx/>
                  <a:cs typeface="Arial" panose="020B0604020202020204" pitchFamily="34" charset="0"/>
                </a:rPr>
                <a:t>savings </a:t>
              </a:r>
              <a:r>
                <a:rPr kumimoji="0" lang="en-US" sz="1200" b="0" i="0" u="none" strike="noStrike" kern="0" cap="none" spc="0" normalizeH="0" baseline="0" noProof="0" dirty="0" smtClean="0">
                  <a:ln>
                    <a:noFill/>
                  </a:ln>
                  <a:solidFill>
                    <a:prstClr val="black"/>
                  </a:solidFill>
                  <a:effectLst/>
                  <a:uLnTx/>
                  <a:uFillTx/>
                  <a:cs typeface="Arial" panose="020B0604020202020204" pitchFamily="34" charset="0"/>
                </a:rPr>
                <a:t>from decommissioning systems</a:t>
              </a:r>
              <a:endParaRPr kumimoji="0" lang="en-US" sz="1200" b="0" i="0" u="none" strike="noStrike" kern="0" cap="none" spc="0" normalizeH="0" baseline="0" noProof="0" dirty="0">
                <a:ln>
                  <a:noFill/>
                </a:ln>
                <a:solidFill>
                  <a:prstClr val="black"/>
                </a:solidFill>
                <a:effectLst/>
                <a:uLnTx/>
                <a:uFillTx/>
                <a:cs typeface="Arial" panose="020B0604020202020204" pitchFamily="34" charset="0"/>
              </a:endParaRPr>
            </a:p>
            <a:p>
              <a:pPr marL="169863" marR="0" lvl="0" indent="-168275" defTabSz="914400" eaLnBrk="1" fontAlgn="auto" latinLnBrk="0" hangingPunct="1">
                <a:lnSpc>
                  <a:spcPct val="106000"/>
                </a:lnSpc>
                <a:spcBef>
                  <a:spcPct val="80000"/>
                </a:spcBef>
                <a:spcAft>
                  <a:spcPts val="0"/>
                </a:spcAft>
                <a:buClr>
                  <a:srgbClr val="000000"/>
                </a:buClr>
                <a:buSzTx/>
                <a:buFont typeface="Wingdings 2" pitchFamily="18" charset="2"/>
                <a:buChar char="¡"/>
                <a:tabLst/>
                <a:defRPr/>
              </a:pPr>
              <a:endParaRPr kumimoji="0" lang="en-US" sz="900" b="0" i="0" u="none" strike="noStrike" kern="0" cap="none" spc="0" normalizeH="0" baseline="0" noProof="0" dirty="0">
                <a:ln>
                  <a:noFill/>
                </a:ln>
                <a:solidFill>
                  <a:srgbClr val="000000"/>
                </a:solidFill>
                <a:effectLst/>
                <a:uLnTx/>
                <a:uFillTx/>
                <a:latin typeface="Arial"/>
                <a:cs typeface="Arial" charset="0"/>
              </a:endParaRPr>
            </a:p>
          </p:txBody>
        </p:sp>
        <p:sp>
          <p:nvSpPr>
            <p:cNvPr id="20" name="TextBox 19"/>
            <p:cNvSpPr txBox="1"/>
            <p:nvPr/>
          </p:nvSpPr>
          <p:spPr>
            <a:xfrm>
              <a:off x="1276439" y="4056757"/>
              <a:ext cx="1677030" cy="1071127"/>
            </a:xfrm>
            <a:prstGeom prst="rect">
              <a:avLst/>
            </a:prstGeom>
          </p:spPr>
          <p:txBody>
            <a:bodyPr wrap="square" rtlCol="0">
              <a:spAutoFit/>
            </a:bodyPr>
            <a:lstStyle/>
            <a:p>
              <a:pPr marL="1588" marR="0" lvl="0" indent="0" defTabSz="914400" eaLnBrk="1" fontAlgn="auto" latinLnBrk="0" hangingPunct="1">
                <a:lnSpc>
                  <a:spcPct val="106000"/>
                </a:lnSpc>
                <a:spcBef>
                  <a:spcPct val="80000"/>
                </a:spcBef>
                <a:spcAft>
                  <a:spcPts val="0"/>
                </a:spcAft>
                <a:buClr>
                  <a:srgbClr val="000000"/>
                </a:buClr>
                <a:buSzTx/>
                <a:buFontTx/>
                <a:buNone/>
                <a:tabLst/>
                <a:defRPr/>
              </a:pPr>
              <a:r>
                <a:rPr kumimoji="0" lang="en-US" sz="1200" b="0" i="0" u="none" strike="noStrike" kern="0" cap="none" spc="0" normalizeH="0" baseline="0" noProof="0" dirty="0" smtClean="0">
                  <a:ln>
                    <a:noFill/>
                  </a:ln>
                  <a:solidFill>
                    <a:prstClr val="black"/>
                  </a:solidFill>
                  <a:effectLst/>
                  <a:uLnTx/>
                  <a:uFillTx/>
                  <a:cs typeface="Arial" panose="020B0604020202020204" pitchFamily="34" charset="0"/>
                </a:rPr>
                <a:t>A platform is needed to maintain the legacy medical record for Service members and their dependents</a:t>
              </a:r>
              <a:endParaRPr kumimoji="0" lang="en-US" sz="12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21" name="TextBox 20"/>
            <p:cNvSpPr txBox="1"/>
            <p:nvPr/>
          </p:nvSpPr>
          <p:spPr>
            <a:xfrm>
              <a:off x="6179730" y="3816211"/>
              <a:ext cx="1884717" cy="1454372"/>
            </a:xfrm>
            <a:prstGeom prst="rect">
              <a:avLst/>
            </a:prstGeom>
          </p:spPr>
          <p:txBody>
            <a:bodyPr wrap="square" rtlCol="0">
              <a:spAutoFit/>
            </a:bodyPr>
            <a:lstStyle/>
            <a:p>
              <a:pPr marL="1588" marR="0" lvl="0" indent="0" defTabSz="914400" eaLnBrk="1" fontAlgn="auto" latinLnBrk="0" hangingPunct="1">
                <a:lnSpc>
                  <a:spcPct val="106000"/>
                </a:lnSpc>
                <a:spcBef>
                  <a:spcPct val="80000"/>
                </a:spcBef>
                <a:spcAft>
                  <a:spcPts val="0"/>
                </a:spcAft>
                <a:buClr>
                  <a:srgbClr val="000000"/>
                </a:buClr>
                <a:buSzTx/>
                <a:buFontTx/>
                <a:buNone/>
                <a:tabLst/>
                <a:defRPr/>
              </a:pPr>
              <a:r>
                <a:rPr kumimoji="0" lang="en-US" sz="1200" b="0" i="0" u="none" strike="noStrike" kern="0" cap="none" spc="0" normalizeH="0" baseline="0" noProof="0" dirty="0" smtClean="0">
                  <a:ln>
                    <a:noFill/>
                  </a:ln>
                  <a:solidFill>
                    <a:prstClr val="black"/>
                  </a:solidFill>
                  <a:effectLst/>
                  <a:uLnTx/>
                  <a:uFillTx/>
                  <a:cs typeface="Arial" panose="020B0604020202020204" pitchFamily="34" charset="0"/>
                </a:rPr>
                <a:t>Data will be extracted from legacy vendors (involving extraction costs, risk assessments, and contracts) in coordination with system owners and decommissioning plans.</a:t>
              </a:r>
              <a:endParaRPr kumimoji="0" lang="en-US" sz="12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22" name="TextBox 21"/>
            <p:cNvSpPr txBox="1"/>
            <p:nvPr/>
          </p:nvSpPr>
          <p:spPr>
            <a:xfrm>
              <a:off x="6288793" y="1965387"/>
              <a:ext cx="1775654" cy="1266885"/>
            </a:xfrm>
            <a:prstGeom prst="rect">
              <a:avLst/>
            </a:prstGeom>
          </p:spPr>
          <p:txBody>
            <a:bodyPr wrap="square" rtlCol="0">
              <a:spAutoFit/>
            </a:bodyPr>
            <a:lstStyle/>
            <a:p>
              <a:pPr marL="1588" marR="0" lvl="0" indent="0" defTabSz="914400" eaLnBrk="1" fontAlgn="auto" latinLnBrk="0" hangingPunct="1">
                <a:lnSpc>
                  <a:spcPct val="106000"/>
                </a:lnSpc>
                <a:spcBef>
                  <a:spcPct val="80000"/>
                </a:spcBef>
                <a:spcAft>
                  <a:spcPts val="0"/>
                </a:spcAft>
                <a:buClr>
                  <a:srgbClr val="000000"/>
                </a:buClr>
                <a:buSzTx/>
                <a:buFontTx/>
                <a:buNone/>
                <a:tabLst/>
                <a:defRPr/>
              </a:pPr>
              <a:r>
                <a:rPr kumimoji="0" lang="en-US" sz="1200" b="0" i="0" u="none" strike="noStrike" kern="0" cap="none" spc="0" normalizeH="0" baseline="0" noProof="0" dirty="0" smtClean="0">
                  <a:ln>
                    <a:noFill/>
                  </a:ln>
                  <a:solidFill>
                    <a:prstClr val="black"/>
                  </a:solidFill>
                  <a:effectLst/>
                  <a:uLnTx/>
                  <a:uFillTx/>
                  <a:cs typeface="Arial" panose="020B0604020202020204" pitchFamily="34" charset="0"/>
                </a:rPr>
                <a:t>Data must be maintained </a:t>
              </a:r>
              <a:r>
                <a:rPr kumimoji="0" lang="en-US" sz="1200" b="0" i="0" u="none" strike="noStrike" kern="0" cap="none" spc="0" normalizeH="0" baseline="0" noProof="0" dirty="0">
                  <a:ln>
                    <a:noFill/>
                  </a:ln>
                  <a:solidFill>
                    <a:prstClr val="black"/>
                  </a:solidFill>
                  <a:effectLst/>
                  <a:uLnTx/>
                  <a:uFillTx/>
                  <a:cs typeface="Arial" panose="020B0604020202020204" pitchFamily="34" charset="0"/>
                </a:rPr>
                <a:t>in a variety of formats and degrees of normalization and structuring. </a:t>
              </a:r>
              <a:r>
                <a:rPr kumimoji="0" lang="en-US" sz="1200" b="0" i="0" u="none" strike="noStrike" kern="0" cap="none" spc="0" normalizeH="0" baseline="0" noProof="0" dirty="0" smtClean="0">
                  <a:ln>
                    <a:noFill/>
                  </a:ln>
                  <a:solidFill>
                    <a:prstClr val="black"/>
                  </a:solidFill>
                  <a:effectLst/>
                  <a:uLnTx/>
                  <a:uFillTx/>
                  <a:cs typeface="Arial" panose="020B0604020202020204" pitchFamily="34" charset="0"/>
                </a:rPr>
                <a:t>(i.e</a:t>
              </a:r>
              <a:r>
                <a:rPr kumimoji="0" lang="en-US" sz="1200" b="0" i="0" u="none" strike="noStrike" kern="0" cap="none" spc="0" normalizeH="0" baseline="0" noProof="0" dirty="0">
                  <a:ln>
                    <a:noFill/>
                  </a:ln>
                  <a:solidFill>
                    <a:prstClr val="black"/>
                  </a:solidFill>
                  <a:effectLst/>
                  <a:uLnTx/>
                  <a:uFillTx/>
                  <a:cs typeface="Arial" panose="020B0604020202020204" pitchFamily="34" charset="0"/>
                </a:rPr>
                <a:t>. </a:t>
              </a:r>
              <a:r>
                <a:rPr kumimoji="0" lang="en-US" sz="1200" b="0" i="0" u="none" strike="noStrike" kern="0" cap="none" spc="0" normalizeH="0" baseline="0" noProof="0" dirty="0" smtClean="0">
                  <a:ln>
                    <a:noFill/>
                  </a:ln>
                  <a:solidFill>
                    <a:prstClr val="black"/>
                  </a:solidFill>
                  <a:effectLst/>
                  <a:uLnTx/>
                  <a:uFillTx/>
                  <a:cs typeface="Arial" panose="020B0604020202020204" pitchFamily="34" charset="0"/>
                </a:rPr>
                <a:t>discrete </a:t>
              </a:r>
              <a:r>
                <a:rPr kumimoji="0" lang="en-US" sz="1200" b="0" i="0" u="none" strike="noStrike" kern="0" cap="none" spc="0" normalizeH="0" baseline="0" noProof="0" dirty="0">
                  <a:ln>
                    <a:noFill/>
                  </a:ln>
                  <a:solidFill>
                    <a:prstClr val="black"/>
                  </a:solidFill>
                  <a:effectLst/>
                  <a:uLnTx/>
                  <a:uFillTx/>
                  <a:cs typeface="Arial" panose="020B0604020202020204" pitchFamily="34" charset="0"/>
                </a:rPr>
                <a:t>data, </a:t>
              </a:r>
              <a:r>
                <a:rPr kumimoji="0" lang="en-US" sz="1200" b="0" i="0" u="none" strike="noStrike" kern="0" cap="none" spc="0" normalizeH="0" baseline="0" noProof="0" dirty="0" smtClean="0">
                  <a:ln>
                    <a:noFill/>
                  </a:ln>
                  <a:solidFill>
                    <a:prstClr val="black"/>
                  </a:solidFill>
                  <a:effectLst/>
                  <a:uLnTx/>
                  <a:uFillTx/>
                  <a:cs typeface="Arial" panose="020B0604020202020204" pitchFamily="34" charset="0"/>
                </a:rPr>
                <a:t>document)</a:t>
              </a:r>
              <a:endParaRPr kumimoji="0" lang="en-US" sz="1200" b="0" i="0" u="none" strike="noStrike" kern="0" cap="none" spc="0" normalizeH="0" baseline="0" noProof="0" dirty="0">
                <a:ln>
                  <a:noFill/>
                </a:ln>
                <a:solidFill>
                  <a:prstClr val="black"/>
                </a:solidFill>
                <a:effectLst/>
                <a:uLnTx/>
                <a:uFillTx/>
                <a:cs typeface="Arial" panose="020B0604020202020204" pitchFamily="34" charset="0"/>
              </a:endParaRPr>
            </a:p>
          </p:txBody>
        </p:sp>
      </p:grpSp>
      <p:sp>
        <p:nvSpPr>
          <p:cNvPr id="23" name="TextBox 22"/>
          <p:cNvSpPr txBox="1"/>
          <p:nvPr/>
        </p:nvSpPr>
        <p:spPr>
          <a:xfrm>
            <a:off x="97360" y="1371600"/>
            <a:ext cx="8954315" cy="1169551"/>
          </a:xfrm>
          <a:prstGeom prst="rect">
            <a:avLst/>
          </a:prstGeom>
          <a:noFill/>
        </p:spPr>
        <p:txBody>
          <a:bodyPr wrap="square" rtlCol="0">
            <a:spAutoFit/>
          </a:bodyPr>
          <a:lstStyle/>
          <a:p>
            <a:pPr eaLnBrk="1" fontAlgn="auto" hangingPunct="1">
              <a:spcBef>
                <a:spcPts val="0"/>
              </a:spcBef>
              <a:spcAft>
                <a:spcPts val="0"/>
              </a:spcAft>
              <a:defRPr/>
            </a:pPr>
            <a:r>
              <a:rPr lang="en-US" sz="1400" b="1" dirty="0">
                <a:solidFill>
                  <a:prstClr val="black"/>
                </a:solidFill>
                <a:latin typeface="Calibri"/>
                <a:cs typeface="Arial" panose="020B0604020202020204" pitchFamily="34" charset="0"/>
              </a:rPr>
              <a:t>The LDR solution will assume data management and  </a:t>
            </a:r>
            <a:r>
              <a:rPr lang="en-US" sz="1400" b="1" dirty="0" smtClean="0">
                <a:solidFill>
                  <a:prstClr val="black"/>
                </a:solidFill>
                <a:latin typeface="Calibri"/>
                <a:cs typeface="Arial" panose="020B0604020202020204" pitchFamily="34" charset="0"/>
              </a:rPr>
              <a:t>capability management for </a:t>
            </a:r>
            <a:r>
              <a:rPr lang="en-US" sz="1400" b="1" dirty="0">
                <a:solidFill>
                  <a:prstClr val="black"/>
                </a:solidFill>
                <a:latin typeface="Calibri"/>
                <a:cs typeface="Arial" panose="020B0604020202020204" pitchFamily="34" charset="0"/>
              </a:rPr>
              <a:t>legacy Clinical and Business data for </a:t>
            </a:r>
            <a:r>
              <a:rPr lang="en-US" sz="1400" b="1" dirty="0" smtClean="0">
                <a:solidFill>
                  <a:prstClr val="black"/>
                </a:solidFill>
                <a:latin typeface="Calibri"/>
                <a:cs typeface="Arial" panose="020B0604020202020204" pitchFamily="34" charset="0"/>
              </a:rPr>
              <a:t>systems as they are decommissioned. </a:t>
            </a:r>
            <a:r>
              <a:rPr lang="en-US" sz="1400" b="1" i="1" dirty="0" smtClean="0">
                <a:solidFill>
                  <a:prstClr val="black"/>
                </a:solidFill>
                <a:latin typeface="Calibri"/>
                <a:cs typeface="Arial" panose="020B0604020202020204" pitchFamily="34" charset="0"/>
              </a:rPr>
              <a:t>As </a:t>
            </a:r>
            <a:r>
              <a:rPr lang="en-US" sz="1400" b="1" i="1" dirty="0">
                <a:solidFill>
                  <a:prstClr val="black"/>
                </a:solidFill>
                <a:latin typeface="Calibri"/>
                <a:cs typeface="Arial" panose="020B0604020202020204" pitchFamily="34" charset="0"/>
              </a:rPr>
              <a:t>the LDR assumes Legacy data it must be retained within a flexible, scalable, and cost effective platform, but must also maintain the discipline of existing MHS data governance </a:t>
            </a:r>
            <a:r>
              <a:rPr lang="en-US" sz="1400" b="1" i="1" dirty="0" smtClean="0">
                <a:solidFill>
                  <a:prstClr val="black"/>
                </a:solidFill>
                <a:latin typeface="Calibri"/>
                <a:cs typeface="Arial" panose="020B0604020202020204" pitchFamily="34" charset="0"/>
              </a:rPr>
              <a:t>, management standards</a:t>
            </a:r>
            <a:r>
              <a:rPr lang="en-US" sz="1400" b="1" i="1" dirty="0">
                <a:solidFill>
                  <a:prstClr val="black"/>
                </a:solidFill>
                <a:latin typeface="Calibri"/>
                <a:cs typeface="Arial" panose="020B0604020202020204" pitchFamily="34" charset="0"/>
              </a:rPr>
              <a:t> </a:t>
            </a:r>
            <a:r>
              <a:rPr lang="en-US" sz="1400" b="1" i="1" dirty="0" smtClean="0">
                <a:solidFill>
                  <a:prstClr val="black"/>
                </a:solidFill>
                <a:latin typeface="Calibri"/>
                <a:cs typeface="Arial" panose="020B0604020202020204" pitchFamily="34" charset="0"/>
              </a:rPr>
              <a:t>and regulatory requirements. </a:t>
            </a:r>
            <a:endParaRPr lang="en-US" sz="1400" b="1" i="1" dirty="0">
              <a:solidFill>
                <a:prstClr val="black"/>
              </a:solidFill>
              <a:latin typeface="Calibri"/>
              <a:cs typeface="Arial" panose="020B0604020202020204" pitchFamily="34" charset="0"/>
            </a:endParaRPr>
          </a:p>
          <a:p>
            <a:pPr eaLnBrk="1" fontAlgn="auto" hangingPunct="1">
              <a:spcBef>
                <a:spcPts val="0"/>
              </a:spcBef>
              <a:spcAft>
                <a:spcPts val="0"/>
              </a:spcAft>
              <a:defRPr/>
            </a:pPr>
            <a:endParaRPr lang="en-US" sz="1400" b="1" dirty="0">
              <a:solidFill>
                <a:prstClr val="black"/>
              </a:solidFill>
              <a:latin typeface="Calibri"/>
              <a:cs typeface="Arial" panose="020B0604020202020204" pitchFamily="34" charset="0"/>
            </a:endParaRPr>
          </a:p>
        </p:txBody>
      </p:sp>
      <p:sp>
        <p:nvSpPr>
          <p:cNvPr id="24" name="Rectangle 4"/>
          <p:cNvSpPr>
            <a:spLocks noChangeArrowheads="1"/>
          </p:cNvSpPr>
          <p:nvPr/>
        </p:nvSpPr>
        <p:spPr bwMode="auto">
          <a:xfrm>
            <a:off x="0" y="6629400"/>
            <a:ext cx="722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buClr>
                <a:schemeClr val="tx2"/>
              </a:buClr>
              <a:buFont typeface="Arial" panose="020B0604020202020204" pitchFamily="34" charset="0"/>
              <a:buChar char="•"/>
              <a:defRPr sz="2600" b="1">
                <a:solidFill>
                  <a:srgbClr val="003876"/>
                </a:solidFill>
                <a:latin typeface="Calibri" panose="020F0502020204030204" pitchFamily="34" charset="0"/>
                <a:ea typeface="MS PGothic" panose="020B0600070205080204" pitchFamily="34" charset="-128"/>
              </a:defRPr>
            </a:lvl1pPr>
            <a:lvl2pPr marL="742950" indent="-285750" eaLnBrk="0" hangingPunct="0">
              <a:lnSpc>
                <a:spcPct val="95000"/>
              </a:lnSpc>
              <a:spcBef>
                <a:spcPts val="600"/>
              </a:spcBef>
              <a:buClr>
                <a:srgbClr val="003876"/>
              </a:buClr>
              <a:buSzPct val="100000"/>
              <a:buFont typeface="Arial" panose="020B0604020202020204" pitchFamily="34" charset="0"/>
              <a:buChar char="–"/>
              <a:defRPr sz="2400">
                <a:solidFill>
                  <a:srgbClr val="1E1C11"/>
                </a:solidFill>
                <a:latin typeface="Calibri" panose="020F0502020204030204" pitchFamily="34" charset="0"/>
                <a:ea typeface="MS PGothic" panose="020B0600070205080204" pitchFamily="34" charset="-128"/>
              </a:defRPr>
            </a:lvl2pPr>
            <a:lvl3pPr marL="1143000" indent="-228600" eaLnBrk="0" hangingPunct="0">
              <a:lnSpc>
                <a:spcPct val="95000"/>
              </a:lnSpc>
              <a:spcBef>
                <a:spcPts val="600"/>
              </a:spcBef>
              <a:buClr>
                <a:srgbClr val="003876"/>
              </a:buClr>
              <a:buSzPct val="100000"/>
              <a:buFont typeface="Arial" panose="020B0604020202020204" pitchFamily="34" charset="0"/>
              <a:buChar char="•"/>
              <a:defRPr sz="2200">
                <a:solidFill>
                  <a:srgbClr val="1E1C11"/>
                </a:solidFill>
                <a:latin typeface="Calibri" panose="020F0502020204030204" pitchFamily="34" charset="0"/>
                <a:ea typeface="MS PGothic" panose="020B0600070205080204" pitchFamily="34" charset="-128"/>
              </a:defRPr>
            </a:lvl3pPr>
            <a:lvl4pPr marL="1600200" indent="-228600" eaLnBrk="0" hangingPunct="0">
              <a:lnSpc>
                <a:spcPct val="95000"/>
              </a:lnSpc>
              <a:spcBef>
                <a:spcPts val="600"/>
              </a:spcBef>
              <a:buClr>
                <a:srgbClr val="003876"/>
              </a:buClr>
              <a:buSzPct val="100000"/>
              <a:buFont typeface="Arial" panose="020B0604020202020204" pitchFamily="34" charset="0"/>
              <a:buChar char="–"/>
              <a:defRPr sz="2000">
                <a:solidFill>
                  <a:srgbClr val="1E1C11"/>
                </a:solidFill>
                <a:latin typeface="Calibri" panose="020F0502020204030204" pitchFamily="34" charset="0"/>
                <a:ea typeface="MS PGothic" panose="020B0600070205080204" pitchFamily="34" charset="-128"/>
              </a:defRPr>
            </a:lvl4pPr>
            <a:lvl5pPr marL="2057400" indent="-228600" eaLnBrk="0" hangingPunct="0">
              <a:lnSpc>
                <a:spcPct val="95000"/>
              </a:lnSpc>
              <a:spcBef>
                <a:spcPts val="600"/>
              </a:spcBef>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900" b="0" dirty="0">
                <a:solidFill>
                  <a:srgbClr val="7F7F7F"/>
                </a:solidFill>
                <a:cs typeface="Times New Roman" panose="02020603050405020304" pitchFamily="18" charset="0"/>
              </a:rPr>
              <a:t>Distribution D: Distribution authorized to the DoD and U.S. DoD contractors only. Other requests for this document shall be referred to DHMSM PMO.</a:t>
            </a:r>
          </a:p>
        </p:txBody>
      </p:sp>
    </p:spTree>
    <p:extLst>
      <p:ext uri="{BB962C8B-B14F-4D97-AF65-F5344CB8AC3E}">
        <p14:creationId xmlns:p14="http://schemas.microsoft.com/office/powerpoint/2010/main" val="4079374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itle 1"/>
          <p:cNvSpPr txBox="1">
            <a:spLocks/>
          </p:cNvSpPr>
          <p:nvPr/>
        </p:nvSpPr>
        <p:spPr>
          <a:xfrm>
            <a:off x="1335554" y="304801"/>
            <a:ext cx="7198846" cy="6995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03876"/>
                </a:solidFill>
                <a:ea typeface="MS PGothic" pitchFamily="34" charset="-128"/>
              </a:rPr>
              <a:t>LDR  - Source Systems </a:t>
            </a:r>
            <a:r>
              <a:rPr lang="en-US" sz="3200" b="1" dirty="0" smtClean="0">
                <a:solidFill>
                  <a:srgbClr val="003876"/>
                </a:solidFill>
                <a:ea typeface="MS PGothic" pitchFamily="34" charset="-128"/>
              </a:rPr>
              <a:t>and</a:t>
            </a:r>
          </a:p>
          <a:p>
            <a:pPr algn="l"/>
            <a:r>
              <a:rPr lang="en-US" sz="3200" b="1" dirty="0" smtClean="0">
                <a:solidFill>
                  <a:srgbClr val="003876"/>
                </a:solidFill>
                <a:ea typeface="MS PGothic" pitchFamily="34" charset="-128"/>
              </a:rPr>
              <a:t>Targeted </a:t>
            </a:r>
            <a:r>
              <a:rPr lang="en-US" sz="3200" b="1" dirty="0">
                <a:solidFill>
                  <a:srgbClr val="003876"/>
                </a:solidFill>
                <a:ea typeface="MS PGothic" pitchFamily="34" charset="-128"/>
              </a:rPr>
              <a:t>Platforms</a:t>
            </a:r>
          </a:p>
        </p:txBody>
      </p:sp>
      <p:sp>
        <p:nvSpPr>
          <p:cNvPr id="150" name="Slide Number Placeholder 3"/>
          <p:cNvSpPr txBox="1">
            <a:spLocks/>
          </p:cNvSpPr>
          <p:nvPr/>
        </p:nvSpPr>
        <p:spPr>
          <a:xfrm>
            <a:off x="8355013" y="6545263"/>
            <a:ext cx="762000" cy="2825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r"/>
            <a:fld id="{2982B3FC-1CAF-4292-AF53-DD37E7130B9E}" type="slidenum">
              <a:rPr lang="en-US" sz="1200" smtClean="0">
                <a:solidFill>
                  <a:prstClr val="black">
                    <a:tint val="75000"/>
                  </a:prstClr>
                </a:solidFill>
              </a:rPr>
              <a:pPr algn="r"/>
              <a:t>18</a:t>
            </a:fld>
            <a:endParaRPr lang="en-US" sz="1200" dirty="0">
              <a:solidFill>
                <a:prstClr val="black">
                  <a:tint val="75000"/>
                </a:prstClr>
              </a:solidFill>
            </a:endParaRPr>
          </a:p>
        </p:txBody>
      </p:sp>
      <p:sp>
        <p:nvSpPr>
          <p:cNvPr id="24" name="Text Placeholder 8"/>
          <p:cNvSpPr txBox="1">
            <a:spLocks/>
          </p:cNvSpPr>
          <p:nvPr/>
        </p:nvSpPr>
        <p:spPr>
          <a:xfrm>
            <a:off x="3276599" y="2260254"/>
            <a:ext cx="5486401" cy="3436324"/>
          </a:xfrm>
          <a:prstGeom prst="rect">
            <a:avLst/>
          </a:prstGeom>
        </p:spPr>
        <p:txBody>
          <a:bodyPr/>
          <a:lstStyle>
            <a:lvl1pPr marL="342900" indent="-342900" algn="l" rtl="0" eaLnBrk="0" fontAlgn="base" hangingPunct="0">
              <a:spcBef>
                <a:spcPct val="20000"/>
              </a:spcBef>
              <a:spcAft>
                <a:spcPct val="0"/>
              </a:spcAft>
              <a:buFont typeface="Lucida Sans Unicode"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Lucida Sans Unicode" pitchFamily="34" charset="0"/>
              <a:buNone/>
              <a:defRPr/>
            </a:pPr>
            <a:r>
              <a:rPr lang="en-US" sz="1100" b="1" dirty="0">
                <a:solidFill>
                  <a:prstClr val="black"/>
                </a:solidFill>
                <a:cs typeface="Arial" panose="020B0604020202020204" pitchFamily="34" charset="0"/>
              </a:rPr>
              <a:t>HSDW</a:t>
            </a:r>
            <a:r>
              <a:rPr lang="en-US" sz="1100" dirty="0">
                <a:solidFill>
                  <a:prstClr val="black"/>
                </a:solidFill>
                <a:cs typeface="Arial" panose="020B0604020202020204" pitchFamily="34" charset="0"/>
              </a:rPr>
              <a:t> </a:t>
            </a:r>
            <a:r>
              <a:rPr lang="en-US" sz="1100" dirty="0" smtClean="0">
                <a:solidFill>
                  <a:prstClr val="black"/>
                </a:solidFill>
                <a:cs typeface="Arial" panose="020B0604020202020204" pitchFamily="34" charset="0"/>
              </a:rPr>
              <a:t>- </a:t>
            </a:r>
            <a:r>
              <a:rPr lang="en-US" sz="1100" dirty="0">
                <a:solidFill>
                  <a:prstClr val="black"/>
                </a:solidFill>
                <a:cs typeface="Arial" panose="020B0604020202020204" pitchFamily="34" charset="0"/>
              </a:rPr>
              <a:t>The HSDW ecosystem comprises of three different platform components, a Hadoop distribution, a Teradata warehouse, and an Aster appliance. HSDW system owners can stage and archive semi or unstructured data within their Hadoop distribution, structure data into organized </a:t>
            </a:r>
            <a:r>
              <a:rPr lang="en-US" sz="1100" dirty="0" err="1">
                <a:solidFill>
                  <a:prstClr val="black"/>
                </a:solidFill>
                <a:cs typeface="Arial" panose="020B0604020202020204" pitchFamily="34" charset="0"/>
              </a:rPr>
              <a:t>DataMarts</a:t>
            </a:r>
            <a:r>
              <a:rPr lang="en-US" sz="1100" dirty="0">
                <a:solidFill>
                  <a:prstClr val="black"/>
                </a:solidFill>
                <a:cs typeface="Arial" panose="020B0604020202020204" pitchFamily="34" charset="0"/>
              </a:rPr>
              <a:t> within their Teradata warehouse, persists data for discovery (BI/Analytic functions) through their Aster platform while using </a:t>
            </a:r>
            <a:r>
              <a:rPr lang="en-US" sz="1100" dirty="0" err="1">
                <a:solidFill>
                  <a:prstClr val="black"/>
                </a:solidFill>
                <a:cs typeface="Arial" panose="020B0604020202020204" pitchFamily="34" charset="0"/>
              </a:rPr>
              <a:t>Informatica</a:t>
            </a:r>
            <a:r>
              <a:rPr lang="en-US" sz="1100" dirty="0">
                <a:solidFill>
                  <a:prstClr val="black"/>
                </a:solidFill>
                <a:cs typeface="Arial" panose="020B0604020202020204" pitchFamily="34" charset="0"/>
              </a:rPr>
              <a:t> for metadata management and platform administration. The tiered HSDW platform comes with integrated BI and Analytical tools through CarePoint and Aster to their data warehouse architecture</a:t>
            </a:r>
            <a:r>
              <a:rPr lang="en-US" sz="1100" dirty="0" smtClean="0">
                <a:solidFill>
                  <a:prstClr val="black"/>
                </a:solidFill>
                <a:cs typeface="Arial" panose="020B0604020202020204" pitchFamily="34" charset="0"/>
              </a:rPr>
              <a:t>.</a:t>
            </a:r>
            <a:endParaRPr lang="en-US" sz="1100" dirty="0">
              <a:solidFill>
                <a:prstClr val="black"/>
              </a:solidFill>
              <a:cs typeface="Arial" panose="020B0604020202020204" pitchFamily="34" charset="0"/>
            </a:endParaRPr>
          </a:p>
          <a:p>
            <a:pPr marL="0" indent="0">
              <a:buFont typeface="Lucida Sans Unicode" pitchFamily="34" charset="0"/>
              <a:buNone/>
              <a:defRPr/>
            </a:pPr>
            <a:endParaRPr lang="en-US" sz="1100" dirty="0" smtClean="0">
              <a:solidFill>
                <a:prstClr val="black"/>
              </a:solidFill>
              <a:cs typeface="Arial" panose="020B0604020202020204" pitchFamily="34" charset="0"/>
            </a:endParaRPr>
          </a:p>
          <a:p>
            <a:pPr marL="0" indent="0">
              <a:buFont typeface="Lucida Sans Unicode" pitchFamily="34" charset="0"/>
              <a:buNone/>
              <a:defRPr/>
            </a:pPr>
            <a:r>
              <a:rPr lang="en-US" sz="1100" b="1" dirty="0">
                <a:solidFill>
                  <a:prstClr val="black"/>
                </a:solidFill>
                <a:cs typeface="Arial" panose="020B0604020202020204" pitchFamily="34" charset="0"/>
              </a:rPr>
              <a:t>Healtheintent/HealthEDW</a:t>
            </a:r>
            <a:r>
              <a:rPr lang="en-US" sz="1100" dirty="0">
                <a:solidFill>
                  <a:prstClr val="black"/>
                </a:solidFill>
                <a:cs typeface="Arial" panose="020B0604020202020204" pitchFamily="34" charset="0"/>
              </a:rPr>
              <a:t> - Cerner’s Healtheintent platform provides a processing model that stores data within HDFS, either through batch or streaming data acquisition. Within their model data is de-normalized, normalized, mapped against industry standards and a patient matching algorithm to synthesize disparate patient information. The results of the Healtheintent model is data transformed into three different data stores, Hbase, Solr, and Vertica to make transformed data available for external applications and their EDW analytic platform. </a:t>
            </a:r>
            <a:endParaRPr lang="en-US" sz="1100" dirty="0" smtClean="0">
              <a:solidFill>
                <a:prstClr val="black"/>
              </a:solidFill>
              <a:cs typeface="Arial" panose="020B0604020202020204" pitchFamily="34" charset="0"/>
            </a:endParaRPr>
          </a:p>
          <a:p>
            <a:pPr marL="0" indent="0">
              <a:buFont typeface="Lucida Sans Unicode" pitchFamily="34" charset="0"/>
              <a:buNone/>
              <a:defRPr/>
            </a:pPr>
            <a:endParaRPr lang="en-US" sz="1100" dirty="0">
              <a:solidFill>
                <a:prstClr val="black"/>
              </a:solidFill>
              <a:cs typeface="Arial" panose="020B0604020202020204" pitchFamily="34" charset="0"/>
            </a:endParaRPr>
          </a:p>
          <a:p>
            <a:pPr marL="0" indent="0">
              <a:buFont typeface="Lucida Sans Unicode" pitchFamily="34" charset="0"/>
              <a:buNone/>
              <a:defRPr/>
            </a:pPr>
            <a:r>
              <a:rPr lang="en-US" sz="1100" b="1" dirty="0">
                <a:solidFill>
                  <a:prstClr val="black"/>
                </a:solidFill>
                <a:cs typeface="Arial" panose="020B0604020202020204" pitchFamily="34" charset="0"/>
              </a:rPr>
              <a:t>External Vendor Offering </a:t>
            </a:r>
            <a:r>
              <a:rPr lang="en-US" sz="1100" dirty="0">
                <a:solidFill>
                  <a:prstClr val="black"/>
                </a:solidFill>
                <a:cs typeface="Arial" panose="020B0604020202020204" pitchFamily="34" charset="0"/>
              </a:rPr>
              <a:t>- Through fact-finding market research into external vendors, EIDS has costed a full-stack solution that encompasses data extraction and transformation from RDMS. The offering also can ingest MUMPS DB data sources into a NoSQL document store with the ability to present clinical data along with its audit trail in an external viewer and making transformed data available to external systems through an API or ODBC SQL queries. </a:t>
            </a:r>
          </a:p>
          <a:p>
            <a:pPr marL="0" indent="0">
              <a:buFont typeface="Lucida Sans Unicode" pitchFamily="34" charset="0"/>
              <a:buNone/>
              <a:defRPr/>
            </a:pPr>
            <a:endParaRPr lang="en-US" sz="1100" dirty="0">
              <a:solidFill>
                <a:prstClr val="black"/>
              </a:solidFill>
              <a:cs typeface="Arial" panose="020B0604020202020204" pitchFamily="34" charset="0"/>
            </a:endParaRPr>
          </a:p>
        </p:txBody>
      </p:sp>
      <p:sp>
        <p:nvSpPr>
          <p:cNvPr id="25" name="Text Placeholder 5"/>
          <p:cNvSpPr txBox="1">
            <a:spLocks/>
          </p:cNvSpPr>
          <p:nvPr/>
        </p:nvSpPr>
        <p:spPr>
          <a:xfrm>
            <a:off x="266856" y="2120474"/>
            <a:ext cx="2660904" cy="2033308"/>
          </a:xfrm>
          <a:prstGeom prst="rect">
            <a:avLst/>
          </a:prstGeom>
        </p:spPr>
        <p:txBody>
          <a:bodyPr/>
          <a:lstStyle>
            <a:lvl1pPr marL="342900" indent="-342900" algn="l" rtl="0" eaLnBrk="0" fontAlgn="base" hangingPunct="0">
              <a:spcBef>
                <a:spcPct val="20000"/>
              </a:spcBef>
              <a:spcAft>
                <a:spcPct val="0"/>
              </a:spcAft>
              <a:buFont typeface="Lucida Sans Unicode"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Lucida Sans Unicode" pitchFamily="34" charset="0"/>
              <a:buNone/>
              <a:defRPr/>
            </a:pPr>
            <a:r>
              <a:rPr lang="en-US" sz="1100" dirty="0">
                <a:solidFill>
                  <a:prstClr val="black"/>
                </a:solidFill>
                <a:cs typeface="Arial" panose="020B0604020202020204" pitchFamily="34" charset="0"/>
              </a:rPr>
              <a:t>Sunsetted applications will migrate data onto the LDR platform. Legacy data is currently unbounded, unformatted, and unsupervised throughout the heterogeneous data models of decommissioning systems</a:t>
            </a:r>
            <a:r>
              <a:rPr lang="en-US" sz="1100" dirty="0" smtClean="0">
                <a:solidFill>
                  <a:prstClr val="black"/>
                </a:solidFill>
                <a:cs typeface="Arial" panose="020B0604020202020204" pitchFamily="34" charset="0"/>
              </a:rPr>
              <a:t>.</a:t>
            </a:r>
          </a:p>
          <a:p>
            <a:pPr marL="0" indent="0">
              <a:spcBef>
                <a:spcPts val="0"/>
              </a:spcBef>
              <a:buFont typeface="Lucida Sans Unicode" pitchFamily="34" charset="0"/>
              <a:buNone/>
              <a:defRPr/>
            </a:pPr>
            <a:endParaRPr lang="en-US" sz="1100" dirty="0" smtClean="0">
              <a:solidFill>
                <a:prstClr val="black"/>
              </a:solidFill>
              <a:cs typeface="Arial" panose="020B0604020202020204" pitchFamily="34" charset="0"/>
            </a:endParaRPr>
          </a:p>
          <a:p>
            <a:pPr marL="0" indent="0">
              <a:spcBef>
                <a:spcPts val="0"/>
              </a:spcBef>
              <a:buFont typeface="Lucida Sans Unicode" pitchFamily="34" charset="0"/>
              <a:buNone/>
              <a:defRPr/>
            </a:pPr>
            <a:r>
              <a:rPr lang="en-US" sz="1100" b="1" u="sng" dirty="0" smtClean="0">
                <a:solidFill>
                  <a:prstClr val="black"/>
                </a:solidFill>
                <a:cs typeface="Arial" panose="020B0604020202020204" pitchFamily="34" charset="0"/>
              </a:rPr>
              <a:t>Data Sources Under Review:</a:t>
            </a:r>
          </a:p>
          <a:p>
            <a:pPr>
              <a:spcBef>
                <a:spcPts val="0"/>
              </a:spcBef>
              <a:buFont typeface="Arial" panose="020B0604020202020204" pitchFamily="34" charset="0"/>
              <a:buChar char="•"/>
              <a:defRPr/>
            </a:pPr>
            <a:r>
              <a:rPr lang="en-US" sz="1100" dirty="0">
                <a:solidFill>
                  <a:prstClr val="black"/>
                </a:solidFill>
                <a:cs typeface="Arial" panose="020B0604020202020204" pitchFamily="34" charset="0"/>
              </a:rPr>
              <a:t>AHLTA</a:t>
            </a:r>
          </a:p>
          <a:p>
            <a:pPr>
              <a:spcBef>
                <a:spcPts val="0"/>
              </a:spcBef>
              <a:buFont typeface="Arial" panose="020B0604020202020204" pitchFamily="34" charset="0"/>
              <a:buChar char="•"/>
              <a:defRPr/>
            </a:pPr>
            <a:r>
              <a:rPr lang="en-US" sz="1100" dirty="0">
                <a:solidFill>
                  <a:prstClr val="black"/>
                </a:solidFill>
                <a:cs typeface="Arial" panose="020B0604020202020204" pitchFamily="34" charset="0"/>
              </a:rPr>
              <a:t>CHCS</a:t>
            </a:r>
          </a:p>
          <a:p>
            <a:pPr>
              <a:spcBef>
                <a:spcPts val="0"/>
              </a:spcBef>
              <a:buFont typeface="Arial" panose="020B0604020202020204" pitchFamily="34" charset="0"/>
              <a:buChar char="•"/>
              <a:defRPr/>
            </a:pPr>
            <a:r>
              <a:rPr lang="en-US" sz="1100" dirty="0">
                <a:solidFill>
                  <a:prstClr val="black"/>
                </a:solidFill>
                <a:cs typeface="Arial" panose="020B0604020202020204" pitchFamily="34" charset="0"/>
              </a:rPr>
              <a:t>CIS- Essentris</a:t>
            </a:r>
          </a:p>
          <a:p>
            <a:pPr>
              <a:spcBef>
                <a:spcPts val="0"/>
              </a:spcBef>
              <a:buFont typeface="Arial" panose="020B0604020202020204" pitchFamily="34" charset="0"/>
              <a:buChar char="•"/>
              <a:defRPr/>
            </a:pPr>
            <a:r>
              <a:rPr lang="en-US" sz="1100" dirty="0">
                <a:solidFill>
                  <a:prstClr val="black"/>
                </a:solidFill>
                <a:cs typeface="Arial" panose="020B0604020202020204" pitchFamily="34" charset="0"/>
              </a:rPr>
              <a:t>S3</a:t>
            </a:r>
          </a:p>
          <a:p>
            <a:pPr>
              <a:spcBef>
                <a:spcPts val="0"/>
              </a:spcBef>
              <a:buFont typeface="Arial" panose="020B0604020202020204" pitchFamily="34" charset="0"/>
              <a:buChar char="•"/>
              <a:defRPr/>
            </a:pPr>
            <a:r>
              <a:rPr lang="en-US" sz="1100" dirty="0" smtClean="0">
                <a:solidFill>
                  <a:prstClr val="black"/>
                </a:solidFill>
                <a:cs typeface="Arial" panose="020B0604020202020204" pitchFamily="34" charset="0"/>
              </a:rPr>
              <a:t>ARMD</a:t>
            </a:r>
            <a:endParaRPr lang="en-US" sz="1100" b="1" u="sng" dirty="0" smtClean="0">
              <a:solidFill>
                <a:prstClr val="black"/>
              </a:solidFill>
              <a:cs typeface="Arial" panose="020B0604020202020204" pitchFamily="34" charset="0"/>
            </a:endParaRPr>
          </a:p>
          <a:p>
            <a:pPr marL="0" indent="0">
              <a:spcBef>
                <a:spcPts val="0"/>
              </a:spcBef>
              <a:buFont typeface="Lucida Sans Unicode" pitchFamily="34" charset="0"/>
              <a:buNone/>
              <a:defRPr/>
            </a:pPr>
            <a:r>
              <a:rPr lang="en-US" sz="1100" b="1" u="sng" dirty="0" smtClean="0">
                <a:solidFill>
                  <a:prstClr val="black"/>
                </a:solidFill>
                <a:cs typeface="Arial" panose="020B0604020202020204" pitchFamily="34" charset="0"/>
              </a:rPr>
              <a:t>Potential Data </a:t>
            </a:r>
            <a:r>
              <a:rPr lang="en-US" sz="1100" b="1" u="sng" dirty="0">
                <a:solidFill>
                  <a:prstClr val="black"/>
                </a:solidFill>
                <a:cs typeface="Arial" panose="020B0604020202020204" pitchFamily="34" charset="0"/>
              </a:rPr>
              <a:t>Sources </a:t>
            </a:r>
            <a:r>
              <a:rPr lang="en-US" sz="1100" b="1" u="sng" dirty="0" smtClean="0">
                <a:solidFill>
                  <a:prstClr val="black"/>
                </a:solidFill>
                <a:cs typeface="Arial" panose="020B0604020202020204" pitchFamily="34" charset="0"/>
              </a:rPr>
              <a:t>For Future Consideration:</a:t>
            </a:r>
            <a:endParaRPr lang="en-US" sz="1100" b="1" u="sng" dirty="0">
              <a:solidFill>
                <a:prstClr val="black"/>
              </a:solidFill>
              <a:cs typeface="Arial" panose="020B0604020202020204" pitchFamily="34" charset="0"/>
            </a:endParaRPr>
          </a:p>
          <a:p>
            <a:pPr>
              <a:spcBef>
                <a:spcPts val="0"/>
              </a:spcBef>
              <a:buFont typeface="Arial" panose="020B0604020202020204" pitchFamily="34" charset="0"/>
              <a:buChar char="•"/>
              <a:defRPr/>
            </a:pPr>
            <a:r>
              <a:rPr lang="en-US" sz="1100" dirty="0">
                <a:solidFill>
                  <a:prstClr val="black"/>
                </a:solidFill>
                <a:cs typeface="Arial" panose="020B0604020202020204" pitchFamily="34" charset="0"/>
              </a:rPr>
              <a:t>CENSITRAC</a:t>
            </a:r>
          </a:p>
          <a:p>
            <a:pPr>
              <a:spcBef>
                <a:spcPts val="0"/>
              </a:spcBef>
              <a:buFont typeface="Arial" panose="020B0604020202020204" pitchFamily="34" charset="0"/>
              <a:buChar char="•"/>
              <a:defRPr/>
            </a:pPr>
            <a:r>
              <a:rPr lang="en-US" sz="1100" dirty="0">
                <a:solidFill>
                  <a:prstClr val="black"/>
                </a:solidFill>
                <a:cs typeface="Arial" panose="020B0604020202020204" pitchFamily="34" charset="0"/>
              </a:rPr>
              <a:t>COAGCLINIC</a:t>
            </a:r>
          </a:p>
          <a:p>
            <a:pPr>
              <a:spcBef>
                <a:spcPts val="0"/>
              </a:spcBef>
              <a:buFont typeface="Arial" panose="020B0604020202020204" pitchFamily="34" charset="0"/>
              <a:buChar char="•"/>
              <a:defRPr/>
            </a:pPr>
            <a:r>
              <a:rPr lang="en-US" sz="1100" dirty="0">
                <a:solidFill>
                  <a:prstClr val="black"/>
                </a:solidFill>
                <a:cs typeface="Arial" panose="020B0604020202020204" pitchFamily="34" charset="0"/>
              </a:rPr>
              <a:t>DENCAS-R</a:t>
            </a:r>
          </a:p>
          <a:p>
            <a:pPr>
              <a:spcBef>
                <a:spcPts val="0"/>
              </a:spcBef>
              <a:buFont typeface="Arial" panose="020B0604020202020204" pitchFamily="34" charset="0"/>
              <a:buChar char="•"/>
              <a:defRPr/>
            </a:pPr>
            <a:r>
              <a:rPr lang="en-US" sz="1100" dirty="0">
                <a:solidFill>
                  <a:prstClr val="black"/>
                </a:solidFill>
                <a:cs typeface="Arial" panose="020B0604020202020204" pitchFamily="34" charset="0"/>
              </a:rPr>
              <a:t>DOEHRS-HC</a:t>
            </a:r>
          </a:p>
          <a:p>
            <a:pPr>
              <a:spcBef>
                <a:spcPts val="0"/>
              </a:spcBef>
              <a:buFont typeface="Arial" panose="020B0604020202020204" pitchFamily="34" charset="0"/>
              <a:buChar char="•"/>
              <a:defRPr/>
            </a:pPr>
            <a:r>
              <a:rPr lang="en-US" sz="1100" dirty="0">
                <a:solidFill>
                  <a:prstClr val="black"/>
                </a:solidFill>
                <a:cs typeface="Arial" panose="020B0604020202020204" pitchFamily="34" charset="0"/>
              </a:rPr>
              <a:t>DQ-Navy (CBIS)</a:t>
            </a:r>
          </a:p>
          <a:p>
            <a:pPr>
              <a:spcBef>
                <a:spcPts val="0"/>
              </a:spcBef>
              <a:buFont typeface="Arial" panose="020B0604020202020204" pitchFamily="34" charset="0"/>
              <a:buChar char="•"/>
              <a:defRPr/>
            </a:pPr>
            <a:r>
              <a:rPr lang="en-US" sz="1100" dirty="0">
                <a:solidFill>
                  <a:prstClr val="black"/>
                </a:solidFill>
                <a:cs typeface="Arial" panose="020B0604020202020204" pitchFamily="34" charset="0"/>
              </a:rPr>
              <a:t>IMED</a:t>
            </a:r>
          </a:p>
          <a:p>
            <a:pPr>
              <a:spcBef>
                <a:spcPts val="0"/>
              </a:spcBef>
              <a:buFont typeface="Arial" panose="020B0604020202020204" pitchFamily="34" charset="0"/>
              <a:buChar char="•"/>
              <a:defRPr/>
            </a:pPr>
            <a:r>
              <a:rPr lang="en-US" sz="1100" dirty="0">
                <a:solidFill>
                  <a:prstClr val="black"/>
                </a:solidFill>
                <a:cs typeface="Arial" panose="020B0604020202020204" pitchFamily="34" charset="0"/>
              </a:rPr>
              <a:t>ITS</a:t>
            </a:r>
            <a:endParaRPr lang="en-US" sz="1100" dirty="0">
              <a:solidFill>
                <a:srgbClr val="FF0000"/>
              </a:solidFill>
              <a:cs typeface="Arial" panose="020B0604020202020204" pitchFamily="34" charset="0"/>
            </a:endParaRPr>
          </a:p>
          <a:p>
            <a:pPr>
              <a:spcBef>
                <a:spcPts val="0"/>
              </a:spcBef>
              <a:buFont typeface="Arial" panose="020B0604020202020204" pitchFamily="34" charset="0"/>
              <a:buChar char="•"/>
              <a:defRPr/>
            </a:pPr>
            <a:r>
              <a:rPr lang="en-US" sz="1100" dirty="0" smtClean="0">
                <a:solidFill>
                  <a:prstClr val="black"/>
                </a:solidFill>
                <a:cs typeface="Arial" panose="020B0604020202020204" pitchFamily="34" charset="0"/>
              </a:rPr>
              <a:t>TOL</a:t>
            </a:r>
          </a:p>
          <a:p>
            <a:pPr>
              <a:spcBef>
                <a:spcPts val="0"/>
              </a:spcBef>
              <a:buFont typeface="Arial" panose="020B0604020202020204" pitchFamily="34" charset="0"/>
              <a:buChar char="•"/>
              <a:defRPr/>
            </a:pPr>
            <a:r>
              <a:rPr lang="en-US" sz="1100" dirty="0" smtClean="0">
                <a:solidFill>
                  <a:prstClr val="black"/>
                </a:solidFill>
                <a:cs typeface="Arial" panose="020B0604020202020204" pitchFamily="34" charset="0"/>
              </a:rPr>
              <a:t>WMSNI</a:t>
            </a:r>
            <a:endParaRPr lang="en-US" sz="1100" dirty="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b="1" u="sng" dirty="0" smtClean="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dirty="0" smtClean="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dirty="0" smtClean="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dirty="0" smtClean="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dirty="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dirty="0" smtClean="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dirty="0" smtClean="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dirty="0" smtClean="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dirty="0" smtClean="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b="1" u="sng" dirty="0" smtClean="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b="1" u="sng" dirty="0" smtClean="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b="1" u="sng" dirty="0" smtClean="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b="1" u="sng" dirty="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b="1" u="sng" dirty="0" smtClean="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dirty="0" smtClean="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dirty="0" smtClean="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dirty="0" smtClean="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dirty="0" smtClean="0">
              <a:solidFill>
                <a:prstClr val="black"/>
              </a:solidFill>
              <a:cs typeface="Arial" panose="020B0604020202020204" pitchFamily="34" charset="0"/>
            </a:endParaRPr>
          </a:p>
          <a:p>
            <a:pPr marL="0" indent="0">
              <a:spcBef>
                <a:spcPts val="0"/>
              </a:spcBef>
              <a:buFont typeface="Lucida Sans Unicode" pitchFamily="34" charset="0"/>
              <a:buNone/>
              <a:defRPr/>
            </a:pPr>
            <a:endParaRPr lang="en-US" sz="1100" dirty="0" smtClean="0">
              <a:solidFill>
                <a:prstClr val="black"/>
              </a:solidFill>
              <a:cs typeface="Arial" panose="020B0604020202020204" pitchFamily="34" charset="0"/>
            </a:endParaRPr>
          </a:p>
          <a:p>
            <a:pPr>
              <a:defRPr/>
            </a:pPr>
            <a:endParaRPr lang="en-US" sz="1100" dirty="0">
              <a:solidFill>
                <a:prstClr val="black"/>
              </a:solidFill>
              <a:cs typeface="Arial" panose="020B0604020202020204" pitchFamily="34" charset="0"/>
            </a:endParaRPr>
          </a:p>
        </p:txBody>
      </p:sp>
      <p:sp>
        <p:nvSpPr>
          <p:cNvPr id="26" name="Text Placeholder 5"/>
          <p:cNvSpPr txBox="1">
            <a:spLocks/>
          </p:cNvSpPr>
          <p:nvPr/>
        </p:nvSpPr>
        <p:spPr>
          <a:xfrm>
            <a:off x="206579" y="3595537"/>
            <a:ext cx="2655622" cy="1243747"/>
          </a:xfrm>
          <a:prstGeom prst="rect">
            <a:avLst/>
          </a:prstGeom>
        </p:spPr>
        <p:txBody>
          <a:bodyPr numCol="2"/>
          <a:lstStyle>
            <a:lvl1pPr marL="342900" indent="-342900" algn="l" rtl="0" eaLnBrk="0" fontAlgn="base" hangingPunct="0">
              <a:spcBef>
                <a:spcPct val="20000"/>
              </a:spcBef>
              <a:spcAft>
                <a:spcPct val="0"/>
              </a:spcAft>
              <a:buFont typeface="Lucida Sans Unicode"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Arial" panose="020B0604020202020204" pitchFamily="34" charset="0"/>
              <a:buChar char="•"/>
              <a:defRPr/>
            </a:pPr>
            <a:endParaRPr lang="en-US" sz="1050" dirty="0" smtClean="0">
              <a:solidFill>
                <a:prstClr val="black"/>
              </a:solidFill>
              <a:cs typeface="Arial" panose="020B0604020202020204" pitchFamily="34" charset="0"/>
            </a:endParaRPr>
          </a:p>
        </p:txBody>
      </p:sp>
      <p:sp>
        <p:nvSpPr>
          <p:cNvPr id="27" name="Rectangle 26"/>
          <p:cNvSpPr/>
          <p:nvPr/>
        </p:nvSpPr>
        <p:spPr>
          <a:xfrm>
            <a:off x="141021" y="2120473"/>
            <a:ext cx="2786738" cy="4236171"/>
          </a:xfrm>
          <a:prstGeom prst="rect">
            <a:avLst/>
          </a:prstGeom>
          <a:noFill/>
          <a:ln w="6350">
            <a:solidFill>
              <a:srgbClr val="121E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dirty="0">
              <a:solidFill>
                <a:prstClr val="white"/>
              </a:solidFill>
              <a:cs typeface="Arial" panose="020B0604020202020204" pitchFamily="34" charset="0"/>
            </a:endParaRPr>
          </a:p>
        </p:txBody>
      </p:sp>
      <p:sp>
        <p:nvSpPr>
          <p:cNvPr id="28" name="Rectangle 27"/>
          <p:cNvSpPr/>
          <p:nvPr/>
        </p:nvSpPr>
        <p:spPr>
          <a:xfrm>
            <a:off x="3145086" y="2120473"/>
            <a:ext cx="5770314" cy="3899327"/>
          </a:xfrm>
          <a:prstGeom prst="rect">
            <a:avLst/>
          </a:prstGeom>
          <a:noFill/>
          <a:ln w="6350">
            <a:solidFill>
              <a:srgbClr val="121E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dirty="0">
              <a:solidFill>
                <a:prstClr val="white"/>
              </a:solidFill>
              <a:cs typeface="Arial" panose="020B0604020202020204" pitchFamily="34" charset="0"/>
            </a:endParaRPr>
          </a:p>
        </p:txBody>
      </p:sp>
      <p:sp>
        <p:nvSpPr>
          <p:cNvPr id="29" name="Rectangle 28"/>
          <p:cNvSpPr/>
          <p:nvPr/>
        </p:nvSpPr>
        <p:spPr>
          <a:xfrm>
            <a:off x="266856" y="1143000"/>
            <a:ext cx="8648544" cy="646331"/>
          </a:xfrm>
          <a:prstGeom prst="rect">
            <a:avLst/>
          </a:prstGeom>
        </p:spPr>
        <p:txBody>
          <a:bodyPr wrap="square">
            <a:spAutoFit/>
          </a:bodyPr>
          <a:lstStyle/>
          <a:p>
            <a:pPr algn="ctr" eaLnBrk="1" fontAlgn="auto" hangingPunct="1">
              <a:spcBef>
                <a:spcPts val="0"/>
              </a:spcBef>
              <a:spcAft>
                <a:spcPts val="0"/>
              </a:spcAft>
              <a:defRPr/>
            </a:pPr>
            <a:r>
              <a:rPr lang="en-US" b="1" dirty="0" smtClean="0">
                <a:solidFill>
                  <a:prstClr val="black"/>
                </a:solidFill>
                <a:latin typeface="Calibri"/>
                <a:ea typeface="+mn-ea"/>
                <a:cs typeface="Arial" panose="020B0604020202020204" pitchFamily="34" charset="0"/>
              </a:rPr>
              <a:t>Core tenets of the LDR - Full utilization of MHS Genesis components, leverage existing Data Warehouses/Big Data Platforms, and analyze external vendor solutions to fill gaps  </a:t>
            </a:r>
            <a:endParaRPr lang="en-US" b="1" dirty="0">
              <a:solidFill>
                <a:prstClr val="black"/>
              </a:solidFill>
              <a:latin typeface="Calibri"/>
              <a:ea typeface="+mn-ea"/>
              <a:cs typeface="Arial" panose="020B0604020202020204" pitchFamily="34" charset="0"/>
            </a:endParaRPr>
          </a:p>
        </p:txBody>
      </p:sp>
      <p:sp>
        <p:nvSpPr>
          <p:cNvPr id="30" name="Rectangle 4"/>
          <p:cNvSpPr>
            <a:spLocks noChangeArrowheads="1"/>
          </p:cNvSpPr>
          <p:nvPr/>
        </p:nvSpPr>
        <p:spPr bwMode="auto">
          <a:xfrm>
            <a:off x="141022" y="1852370"/>
            <a:ext cx="2786738" cy="268102"/>
          </a:xfrm>
          <a:prstGeom prst="rect">
            <a:avLst/>
          </a:prstGeom>
          <a:solidFill>
            <a:srgbClr val="121E47"/>
          </a:solidFill>
          <a:ln w="6350" algn="ctr">
            <a:solidFill>
              <a:srgbClr val="1F497D"/>
            </a:solidFill>
            <a:miter lim="800000"/>
            <a:headEnd type="none" w="sm" len="sm"/>
            <a:tailEnd/>
          </a:ln>
        </p:spPr>
        <p:txBody>
          <a:bodyPr tIns="91440" bIns="91440" anchor="ctr"/>
          <a:lstStyle/>
          <a:p>
            <a:pPr algn="ctr">
              <a:lnSpc>
                <a:spcPct val="106000"/>
              </a:lnSpc>
              <a:defRPr/>
            </a:pPr>
            <a:r>
              <a:rPr lang="en-GB" sz="1200" b="1" dirty="0" smtClean="0">
                <a:solidFill>
                  <a:prstClr val="white"/>
                </a:solidFill>
                <a:ea typeface="+mn-ea"/>
                <a:cs typeface="Arial" panose="020B0604020202020204" pitchFamily="34" charset="0"/>
              </a:rPr>
              <a:t>Legacy Data Sources</a:t>
            </a:r>
            <a:endParaRPr lang="en-GB" sz="1200" b="1" dirty="0">
              <a:solidFill>
                <a:prstClr val="white"/>
              </a:solidFill>
              <a:ea typeface="+mn-ea"/>
              <a:cs typeface="Arial" panose="020B0604020202020204" pitchFamily="34" charset="0"/>
            </a:endParaRPr>
          </a:p>
        </p:txBody>
      </p:sp>
      <p:sp>
        <p:nvSpPr>
          <p:cNvPr id="31" name="Rectangle 4"/>
          <p:cNvSpPr>
            <a:spLocks noChangeArrowheads="1"/>
          </p:cNvSpPr>
          <p:nvPr/>
        </p:nvSpPr>
        <p:spPr bwMode="auto">
          <a:xfrm>
            <a:off x="3144981" y="1848360"/>
            <a:ext cx="5770419" cy="272112"/>
          </a:xfrm>
          <a:prstGeom prst="rect">
            <a:avLst/>
          </a:prstGeom>
          <a:solidFill>
            <a:srgbClr val="121E47"/>
          </a:solidFill>
          <a:ln w="6350" algn="ctr">
            <a:solidFill>
              <a:srgbClr val="1F497D"/>
            </a:solidFill>
            <a:miter lim="800000"/>
            <a:headEnd type="none" w="sm" len="sm"/>
            <a:tailEnd/>
          </a:ln>
        </p:spPr>
        <p:txBody>
          <a:bodyPr tIns="91440" bIns="91440" anchor="ctr"/>
          <a:lstStyle/>
          <a:p>
            <a:pPr algn="ctr">
              <a:lnSpc>
                <a:spcPct val="106000"/>
              </a:lnSpc>
              <a:defRPr/>
            </a:pPr>
            <a:r>
              <a:rPr lang="en-GB" sz="1200" b="1" dirty="0" smtClean="0">
                <a:solidFill>
                  <a:prstClr val="white"/>
                </a:solidFill>
                <a:ea typeface="+mn-ea"/>
                <a:cs typeface="Arial" panose="020B0604020202020204" pitchFamily="34" charset="0"/>
              </a:rPr>
              <a:t>Potential Platforms for the LDR</a:t>
            </a:r>
            <a:endParaRPr lang="en-GB" sz="1200" b="1" dirty="0">
              <a:solidFill>
                <a:prstClr val="white"/>
              </a:solidFill>
              <a:ea typeface="+mn-ea"/>
              <a:cs typeface="Arial" panose="020B0604020202020204" pitchFamily="34" charset="0"/>
            </a:endParaRPr>
          </a:p>
        </p:txBody>
      </p:sp>
      <p:sp>
        <p:nvSpPr>
          <p:cNvPr id="12" name="Rectangle 4"/>
          <p:cNvSpPr>
            <a:spLocks noChangeArrowheads="1"/>
          </p:cNvSpPr>
          <p:nvPr/>
        </p:nvSpPr>
        <p:spPr bwMode="auto">
          <a:xfrm>
            <a:off x="0" y="6629400"/>
            <a:ext cx="722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buClr>
                <a:schemeClr val="tx2"/>
              </a:buClr>
              <a:buFont typeface="Arial" panose="020B0604020202020204" pitchFamily="34" charset="0"/>
              <a:buChar char="•"/>
              <a:defRPr sz="2600" b="1">
                <a:solidFill>
                  <a:srgbClr val="003876"/>
                </a:solidFill>
                <a:latin typeface="Calibri" panose="020F0502020204030204" pitchFamily="34" charset="0"/>
                <a:ea typeface="MS PGothic" panose="020B0600070205080204" pitchFamily="34" charset="-128"/>
              </a:defRPr>
            </a:lvl1pPr>
            <a:lvl2pPr marL="742950" indent="-285750" eaLnBrk="0" hangingPunct="0">
              <a:lnSpc>
                <a:spcPct val="95000"/>
              </a:lnSpc>
              <a:spcBef>
                <a:spcPts val="600"/>
              </a:spcBef>
              <a:buClr>
                <a:srgbClr val="003876"/>
              </a:buClr>
              <a:buSzPct val="100000"/>
              <a:buFont typeface="Arial" panose="020B0604020202020204" pitchFamily="34" charset="0"/>
              <a:buChar char="–"/>
              <a:defRPr sz="2400">
                <a:solidFill>
                  <a:srgbClr val="1E1C11"/>
                </a:solidFill>
                <a:latin typeface="Calibri" panose="020F0502020204030204" pitchFamily="34" charset="0"/>
                <a:ea typeface="MS PGothic" panose="020B0600070205080204" pitchFamily="34" charset="-128"/>
              </a:defRPr>
            </a:lvl2pPr>
            <a:lvl3pPr marL="1143000" indent="-228600" eaLnBrk="0" hangingPunct="0">
              <a:lnSpc>
                <a:spcPct val="95000"/>
              </a:lnSpc>
              <a:spcBef>
                <a:spcPts val="600"/>
              </a:spcBef>
              <a:buClr>
                <a:srgbClr val="003876"/>
              </a:buClr>
              <a:buSzPct val="100000"/>
              <a:buFont typeface="Arial" panose="020B0604020202020204" pitchFamily="34" charset="0"/>
              <a:buChar char="•"/>
              <a:defRPr sz="2200">
                <a:solidFill>
                  <a:srgbClr val="1E1C11"/>
                </a:solidFill>
                <a:latin typeface="Calibri" panose="020F0502020204030204" pitchFamily="34" charset="0"/>
                <a:ea typeface="MS PGothic" panose="020B0600070205080204" pitchFamily="34" charset="-128"/>
              </a:defRPr>
            </a:lvl3pPr>
            <a:lvl4pPr marL="1600200" indent="-228600" eaLnBrk="0" hangingPunct="0">
              <a:lnSpc>
                <a:spcPct val="95000"/>
              </a:lnSpc>
              <a:spcBef>
                <a:spcPts val="600"/>
              </a:spcBef>
              <a:buClr>
                <a:srgbClr val="003876"/>
              </a:buClr>
              <a:buSzPct val="100000"/>
              <a:buFont typeface="Arial" panose="020B0604020202020204" pitchFamily="34" charset="0"/>
              <a:buChar char="–"/>
              <a:defRPr sz="2000">
                <a:solidFill>
                  <a:srgbClr val="1E1C11"/>
                </a:solidFill>
                <a:latin typeface="Calibri" panose="020F0502020204030204" pitchFamily="34" charset="0"/>
                <a:ea typeface="MS PGothic" panose="020B0600070205080204" pitchFamily="34" charset="-128"/>
              </a:defRPr>
            </a:lvl4pPr>
            <a:lvl5pPr marL="2057400" indent="-228600" eaLnBrk="0" hangingPunct="0">
              <a:lnSpc>
                <a:spcPct val="95000"/>
              </a:lnSpc>
              <a:spcBef>
                <a:spcPts val="600"/>
              </a:spcBef>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900" b="0" dirty="0">
                <a:solidFill>
                  <a:srgbClr val="7F7F7F"/>
                </a:solidFill>
                <a:cs typeface="Times New Roman" panose="02020603050405020304" pitchFamily="18" charset="0"/>
              </a:rPr>
              <a:t>Distribution D: Distribution authorized to the DoD and U.S. DoD contractors only. Other requests for this document shall be referred to DHMSM PMO.</a:t>
            </a:r>
          </a:p>
        </p:txBody>
      </p:sp>
    </p:spTree>
    <p:extLst>
      <p:ext uri="{BB962C8B-B14F-4D97-AF65-F5344CB8AC3E}">
        <p14:creationId xmlns:p14="http://schemas.microsoft.com/office/powerpoint/2010/main" val="2222955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itle 1"/>
          <p:cNvSpPr txBox="1">
            <a:spLocks/>
          </p:cNvSpPr>
          <p:nvPr/>
        </p:nvSpPr>
        <p:spPr>
          <a:xfrm>
            <a:off x="1335554" y="304801"/>
            <a:ext cx="7198846" cy="6995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200" b="1" dirty="0">
                <a:solidFill>
                  <a:srgbClr val="003876"/>
                </a:solidFill>
                <a:ea typeface="MS PGothic" pitchFamily="34" charset="-128"/>
              </a:rPr>
              <a:t>Architecture </a:t>
            </a:r>
            <a:r>
              <a:rPr lang="en-US" altLang="en-US" sz="3200" b="1" dirty="0" smtClean="0">
                <a:solidFill>
                  <a:srgbClr val="003876"/>
                </a:solidFill>
                <a:ea typeface="MS PGothic" pitchFamily="34" charset="-128"/>
              </a:rPr>
              <a:t>Vision</a:t>
            </a:r>
          </a:p>
          <a:p>
            <a:pPr algn="l"/>
            <a:r>
              <a:rPr lang="en-US" altLang="en-US" sz="3200" b="1" dirty="0" smtClean="0">
                <a:solidFill>
                  <a:srgbClr val="003876"/>
                </a:solidFill>
                <a:ea typeface="MS PGothic" pitchFamily="34" charset="-128"/>
              </a:rPr>
              <a:t>“Clinical </a:t>
            </a:r>
            <a:r>
              <a:rPr lang="en-US" altLang="en-US" sz="3200" b="1" dirty="0">
                <a:solidFill>
                  <a:srgbClr val="003876"/>
                </a:solidFill>
                <a:ea typeface="MS PGothic" pitchFamily="34" charset="-128"/>
              </a:rPr>
              <a:t>Is Our Business”</a:t>
            </a:r>
            <a:endParaRPr lang="en-US" sz="3200" b="1" dirty="0">
              <a:solidFill>
                <a:srgbClr val="003876"/>
              </a:solidFill>
              <a:ea typeface="MS PGothic" pitchFamily="34" charset="-128"/>
            </a:endParaRPr>
          </a:p>
        </p:txBody>
      </p:sp>
      <p:sp>
        <p:nvSpPr>
          <p:cNvPr id="150" name="Slide Number Placeholder 3"/>
          <p:cNvSpPr txBox="1">
            <a:spLocks/>
          </p:cNvSpPr>
          <p:nvPr/>
        </p:nvSpPr>
        <p:spPr>
          <a:xfrm>
            <a:off x="8355013" y="6545263"/>
            <a:ext cx="762000" cy="2825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r"/>
            <a:fld id="{2982B3FC-1CAF-4292-AF53-DD37E7130B9E}" type="slidenum">
              <a:rPr lang="en-US" sz="1200" smtClean="0">
                <a:solidFill>
                  <a:prstClr val="black">
                    <a:tint val="75000"/>
                  </a:prstClr>
                </a:solidFill>
              </a:rPr>
              <a:pPr algn="r"/>
              <a:t>19</a:t>
            </a:fld>
            <a:endParaRPr lang="en-US" sz="1200" dirty="0">
              <a:solidFill>
                <a:prstClr val="black">
                  <a:tint val="75000"/>
                </a:prstClr>
              </a:solidFill>
            </a:endParaRPr>
          </a:p>
        </p:txBody>
      </p:sp>
      <p:pic>
        <p:nvPicPr>
          <p:cNvPr id="12"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620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6629400"/>
            <a:ext cx="722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buClr>
                <a:schemeClr val="tx2"/>
              </a:buClr>
              <a:buFont typeface="Arial" panose="020B0604020202020204" pitchFamily="34" charset="0"/>
              <a:buChar char="•"/>
              <a:defRPr sz="2600" b="1">
                <a:solidFill>
                  <a:srgbClr val="003876"/>
                </a:solidFill>
                <a:latin typeface="Calibri" panose="020F0502020204030204" pitchFamily="34" charset="0"/>
                <a:ea typeface="MS PGothic" panose="020B0600070205080204" pitchFamily="34" charset="-128"/>
              </a:defRPr>
            </a:lvl1pPr>
            <a:lvl2pPr marL="742950" indent="-285750" eaLnBrk="0" hangingPunct="0">
              <a:lnSpc>
                <a:spcPct val="95000"/>
              </a:lnSpc>
              <a:spcBef>
                <a:spcPts val="600"/>
              </a:spcBef>
              <a:buClr>
                <a:srgbClr val="003876"/>
              </a:buClr>
              <a:buSzPct val="100000"/>
              <a:buFont typeface="Arial" panose="020B0604020202020204" pitchFamily="34" charset="0"/>
              <a:buChar char="–"/>
              <a:defRPr sz="2400">
                <a:solidFill>
                  <a:srgbClr val="1E1C11"/>
                </a:solidFill>
                <a:latin typeface="Calibri" panose="020F0502020204030204" pitchFamily="34" charset="0"/>
                <a:ea typeface="MS PGothic" panose="020B0600070205080204" pitchFamily="34" charset="-128"/>
              </a:defRPr>
            </a:lvl2pPr>
            <a:lvl3pPr marL="1143000" indent="-228600" eaLnBrk="0" hangingPunct="0">
              <a:lnSpc>
                <a:spcPct val="95000"/>
              </a:lnSpc>
              <a:spcBef>
                <a:spcPts val="600"/>
              </a:spcBef>
              <a:buClr>
                <a:srgbClr val="003876"/>
              </a:buClr>
              <a:buSzPct val="100000"/>
              <a:buFont typeface="Arial" panose="020B0604020202020204" pitchFamily="34" charset="0"/>
              <a:buChar char="•"/>
              <a:defRPr sz="2200">
                <a:solidFill>
                  <a:srgbClr val="1E1C11"/>
                </a:solidFill>
                <a:latin typeface="Calibri" panose="020F0502020204030204" pitchFamily="34" charset="0"/>
                <a:ea typeface="MS PGothic" panose="020B0600070205080204" pitchFamily="34" charset="-128"/>
              </a:defRPr>
            </a:lvl3pPr>
            <a:lvl4pPr marL="1600200" indent="-228600" eaLnBrk="0" hangingPunct="0">
              <a:lnSpc>
                <a:spcPct val="95000"/>
              </a:lnSpc>
              <a:spcBef>
                <a:spcPts val="600"/>
              </a:spcBef>
              <a:buClr>
                <a:srgbClr val="003876"/>
              </a:buClr>
              <a:buSzPct val="100000"/>
              <a:buFont typeface="Arial" panose="020B0604020202020204" pitchFamily="34" charset="0"/>
              <a:buChar char="–"/>
              <a:defRPr sz="2000">
                <a:solidFill>
                  <a:srgbClr val="1E1C11"/>
                </a:solidFill>
                <a:latin typeface="Calibri" panose="020F0502020204030204" pitchFamily="34" charset="0"/>
                <a:ea typeface="MS PGothic" panose="020B0600070205080204" pitchFamily="34" charset="-128"/>
              </a:defRPr>
            </a:lvl4pPr>
            <a:lvl5pPr marL="2057400" indent="-228600" eaLnBrk="0" hangingPunct="0">
              <a:lnSpc>
                <a:spcPct val="95000"/>
              </a:lnSpc>
              <a:spcBef>
                <a:spcPts val="600"/>
              </a:spcBef>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900" b="0" dirty="0">
                <a:solidFill>
                  <a:srgbClr val="7F7F7F"/>
                </a:solidFill>
                <a:cs typeface="Times New Roman" panose="02020603050405020304" pitchFamily="18" charset="0"/>
              </a:rPr>
              <a:t>Distribution D: Distribution authorized to the DoD and U.S. DoD contractors only. Other requests for this document shall be referred to DHMSM PMO.</a:t>
            </a:r>
          </a:p>
        </p:txBody>
      </p:sp>
    </p:spTree>
    <p:extLst>
      <p:ext uri="{BB962C8B-B14F-4D97-AF65-F5344CB8AC3E}">
        <p14:creationId xmlns:p14="http://schemas.microsoft.com/office/powerpoint/2010/main" val="1852419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Meeting Rules of Engagement</a:t>
            </a:r>
            <a:endParaRPr lang="en-US" dirty="0"/>
          </a:p>
        </p:txBody>
      </p:sp>
      <p:sp>
        <p:nvSpPr>
          <p:cNvPr id="7" name="Slide Number Placeholder 3"/>
          <p:cNvSpPr>
            <a:spLocks noGrp="1"/>
          </p:cNvSpPr>
          <p:nvPr>
            <p:ph type="sldNum" sz="quarter" idx="4"/>
          </p:nvPr>
        </p:nvSpPr>
        <p:spPr>
          <a:xfrm>
            <a:off x="8355013" y="6545263"/>
            <a:ext cx="762000" cy="282575"/>
          </a:xfrm>
        </p:spPr>
        <p:txBody>
          <a:bodyPr/>
          <a:lstStyle/>
          <a:p>
            <a:fld id="{2982B3FC-1CAF-4292-AF53-DD37E7130B9E}" type="slidenum">
              <a:rPr lang="en-US" smtClean="0">
                <a:solidFill>
                  <a:prstClr val="black">
                    <a:tint val="75000"/>
                  </a:prstClr>
                </a:solidFill>
              </a:rPr>
              <a:pPr/>
              <a:t>2</a:t>
            </a:fld>
            <a:endParaRPr lang="en-US" dirty="0">
              <a:solidFill>
                <a:prstClr val="black">
                  <a:tint val="75000"/>
                </a:prstClr>
              </a:solidFill>
            </a:endParaRPr>
          </a:p>
        </p:txBody>
      </p:sp>
      <p:sp>
        <p:nvSpPr>
          <p:cNvPr id="6" name="Content Placeholder 2"/>
          <p:cNvSpPr txBox="1">
            <a:spLocks/>
          </p:cNvSpPr>
          <p:nvPr/>
        </p:nvSpPr>
        <p:spPr>
          <a:xfrm>
            <a:off x="488950" y="1222375"/>
            <a:ext cx="8402638" cy="5146675"/>
          </a:xfrm>
          <a:prstGeom prst="rect">
            <a:avLst/>
          </a:prstGeom>
        </p:spPr>
        <p:txBody>
          <a:bodyPr>
            <a:normAutofit fontScale="92500" lnSpcReduction="20000"/>
          </a:bodyPr>
          <a:lstStyle>
            <a:lvl1pPr marL="284163" indent="-284163" algn="l" rtl="0" eaLnBrk="1" fontAlgn="base" hangingPunct="1">
              <a:lnSpc>
                <a:spcPct val="95000"/>
              </a:lnSpc>
              <a:spcBef>
                <a:spcPts val="600"/>
              </a:spcBef>
              <a:spcAft>
                <a:spcPct val="0"/>
              </a:spcAft>
              <a:buClr>
                <a:schemeClr val="tx2"/>
              </a:buClr>
              <a:buFont typeface="Arial" panose="020B0604020202020204" pitchFamily="34" charset="0"/>
              <a:buChar char="•"/>
              <a:defRPr sz="2600" b="1" kern="1200">
                <a:solidFill>
                  <a:srgbClr val="003876"/>
                </a:solidFill>
                <a:latin typeface="+mn-lt"/>
                <a:ea typeface="MS PGothic" pitchFamily="34" charset="-128"/>
                <a:cs typeface="+mn-cs"/>
              </a:defRPr>
            </a:lvl1pPr>
            <a:lvl2pPr marL="630238" indent="-284163" algn="l" rtl="0" eaLnBrk="1" fontAlgn="base" hangingPunct="1">
              <a:lnSpc>
                <a:spcPct val="95000"/>
              </a:lnSpc>
              <a:spcBef>
                <a:spcPts val="600"/>
              </a:spcBef>
              <a:spcAft>
                <a:spcPct val="0"/>
              </a:spcAft>
              <a:buClr>
                <a:srgbClr val="003876"/>
              </a:buClr>
              <a:buSzPct val="100000"/>
              <a:buFont typeface="Arial" panose="020B0604020202020204" pitchFamily="34" charset="0"/>
              <a:buChar char="–"/>
              <a:defRPr sz="2400" kern="1200">
                <a:solidFill>
                  <a:srgbClr val="1E1C11"/>
                </a:solidFill>
                <a:latin typeface="+mn-lt"/>
                <a:ea typeface="MS PGothic" pitchFamily="34" charset="-128"/>
                <a:cs typeface="+mn-cs"/>
              </a:defRPr>
            </a:lvl2pPr>
            <a:lvl3pPr marL="914400" indent="-220663" algn="l" rtl="0" eaLnBrk="1" fontAlgn="base" hangingPunct="1">
              <a:lnSpc>
                <a:spcPct val="95000"/>
              </a:lnSpc>
              <a:spcBef>
                <a:spcPts val="600"/>
              </a:spcBef>
              <a:spcAft>
                <a:spcPct val="0"/>
              </a:spcAft>
              <a:buClr>
                <a:srgbClr val="003876"/>
              </a:buClr>
              <a:buSzPct val="100000"/>
              <a:buFont typeface="Arial" panose="020B0604020202020204" pitchFamily="34" charset="0"/>
              <a:buChar char="•"/>
              <a:defRPr sz="2200" kern="1200">
                <a:solidFill>
                  <a:srgbClr val="1E1C11"/>
                </a:solidFill>
                <a:latin typeface="+mn-lt"/>
                <a:ea typeface="MS PGothic" pitchFamily="34" charset="-128"/>
                <a:cs typeface="+mn-cs"/>
              </a:defRPr>
            </a:lvl3pPr>
            <a:lvl4pPr marL="1198563" indent="-220663" algn="l" rtl="0" eaLnBrk="1" fontAlgn="base" hangingPunct="1">
              <a:lnSpc>
                <a:spcPct val="95000"/>
              </a:lnSpc>
              <a:spcBef>
                <a:spcPts val="600"/>
              </a:spcBef>
              <a:spcAft>
                <a:spcPct val="0"/>
              </a:spcAft>
              <a:buClr>
                <a:srgbClr val="003876"/>
              </a:buClr>
              <a:buSzPct val="100000"/>
              <a:buFont typeface="Arial" panose="020B0604020202020204" pitchFamily="34" charset="0"/>
              <a:buChar char="–"/>
              <a:defRPr sz="2000" kern="1200">
                <a:solidFill>
                  <a:srgbClr val="1E1C11"/>
                </a:solidFill>
                <a:latin typeface="+mn-lt"/>
                <a:ea typeface="MS PGothic" pitchFamily="34" charset="-128"/>
                <a:cs typeface="+mn-cs"/>
              </a:defRPr>
            </a:lvl4pPr>
            <a:lvl5pPr marL="1371600" indent="-173038" algn="l" rtl="0" eaLnBrk="1" fontAlgn="base" hangingPunct="1">
              <a:lnSpc>
                <a:spcPct val="95000"/>
              </a:lnSpc>
              <a:spcBef>
                <a:spcPts val="600"/>
              </a:spcBef>
              <a:spcAft>
                <a:spcPct val="0"/>
              </a:spcAft>
              <a:buClr>
                <a:srgbClr val="003876"/>
              </a:buClr>
              <a:buSzPct val="100000"/>
              <a:buFont typeface="Arial" panose="020B0604020202020204" pitchFamily="34" charset="0"/>
              <a:buChar char="»"/>
              <a:defRPr kern="1200">
                <a:solidFill>
                  <a:srgbClr val="1E1C1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dirty="0" smtClean="0"/>
              <a:t>PLEASE:</a:t>
            </a:r>
          </a:p>
          <a:p>
            <a:pPr>
              <a:defRPr/>
            </a:pPr>
            <a:endParaRPr lang="en-US" sz="2200" b="0" dirty="0" smtClean="0"/>
          </a:p>
          <a:p>
            <a:pPr>
              <a:defRPr/>
            </a:pPr>
            <a:r>
              <a:rPr lang="en-US" sz="2400" b="0" dirty="0" smtClean="0"/>
              <a:t>Remember HIPAA training – no PII or PHI in discussions, demos, slides, etc.</a:t>
            </a:r>
          </a:p>
          <a:p>
            <a:pPr>
              <a:defRPr/>
            </a:pPr>
            <a:r>
              <a:rPr lang="en-US" sz="2400" b="0" dirty="0" smtClean="0"/>
              <a:t>Refrain from side conversations in the room</a:t>
            </a:r>
          </a:p>
          <a:p>
            <a:pPr>
              <a:defRPr/>
            </a:pPr>
            <a:r>
              <a:rPr lang="en-US" sz="2400" b="0" dirty="0" smtClean="0"/>
              <a:t>One Topic at a time- stay on track with the current topic</a:t>
            </a:r>
          </a:p>
          <a:p>
            <a:pPr>
              <a:defRPr/>
            </a:pPr>
            <a:r>
              <a:rPr lang="en-US" sz="2400" b="0" dirty="0" smtClean="0"/>
              <a:t>One Speaker at a time – be considerate of colleagues</a:t>
            </a:r>
          </a:p>
          <a:p>
            <a:pPr>
              <a:defRPr/>
            </a:pPr>
            <a:r>
              <a:rPr lang="en-US" sz="2400" b="0" dirty="0" smtClean="0"/>
              <a:t>Be back on time from breaks</a:t>
            </a:r>
          </a:p>
          <a:p>
            <a:pPr>
              <a:defRPr/>
            </a:pPr>
            <a:r>
              <a:rPr lang="en-US" sz="2400" b="0" dirty="0" smtClean="0"/>
              <a:t>Cell Phone Reminder</a:t>
            </a:r>
          </a:p>
          <a:p>
            <a:pPr lvl="1">
              <a:defRPr/>
            </a:pPr>
            <a:r>
              <a:rPr lang="en-US" dirty="0" smtClean="0">
                <a:solidFill>
                  <a:srgbClr val="003876"/>
                </a:solidFill>
              </a:rPr>
              <a:t>Turn to Silent</a:t>
            </a:r>
          </a:p>
          <a:p>
            <a:pPr lvl="1">
              <a:defRPr/>
            </a:pPr>
            <a:r>
              <a:rPr lang="en-US" dirty="0" smtClean="0">
                <a:solidFill>
                  <a:srgbClr val="003876"/>
                </a:solidFill>
              </a:rPr>
              <a:t>If </a:t>
            </a:r>
            <a:r>
              <a:rPr lang="en-US" i="1" dirty="0" smtClean="0">
                <a:solidFill>
                  <a:srgbClr val="003876"/>
                </a:solidFill>
              </a:rPr>
              <a:t>urgent,</a:t>
            </a:r>
            <a:r>
              <a:rPr lang="en-US" dirty="0" smtClean="0">
                <a:solidFill>
                  <a:srgbClr val="003876"/>
                </a:solidFill>
              </a:rPr>
              <a:t> take the call outside</a:t>
            </a:r>
          </a:p>
          <a:p>
            <a:pPr>
              <a:defRPr/>
            </a:pPr>
            <a:r>
              <a:rPr lang="en-US" sz="2400" b="0" dirty="0" smtClean="0"/>
              <a:t>Contribute to meeting goals  --  share your knowledge of the topic --  we are here to learn from each other  </a:t>
            </a:r>
          </a:p>
          <a:p>
            <a:pPr>
              <a:defRPr/>
            </a:pPr>
            <a:r>
              <a:rPr lang="en-US" sz="2400" b="0" dirty="0" smtClean="0"/>
              <a:t>Have a good time</a:t>
            </a:r>
          </a:p>
          <a:p>
            <a:pPr marL="0" indent="0" algn="ctr">
              <a:buFont typeface="Arial" charset="0"/>
              <a:buNone/>
              <a:defRPr/>
            </a:pPr>
            <a:r>
              <a:rPr lang="en-US" dirty="0" smtClean="0"/>
              <a:t>THANK YOU!</a:t>
            </a:r>
            <a:endParaRPr lang="en-US" dirty="0" smtClean="0"/>
          </a:p>
        </p:txBody>
      </p:sp>
    </p:spTree>
    <p:extLst>
      <p:ext uri="{BB962C8B-B14F-4D97-AF65-F5344CB8AC3E}">
        <p14:creationId xmlns:p14="http://schemas.microsoft.com/office/powerpoint/2010/main" val="345981386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20</a:t>
            </a:fld>
            <a:endParaRPr lang="en-US" dirty="0">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837" y="2000250"/>
            <a:ext cx="2600325" cy="2857500"/>
          </a:xfrm>
          <a:prstGeom prst="rect">
            <a:avLst/>
          </a:prstGeom>
        </p:spPr>
      </p:pic>
    </p:spTree>
    <p:extLst>
      <p:ext uri="{BB962C8B-B14F-4D97-AF65-F5344CB8AC3E}">
        <p14:creationId xmlns:p14="http://schemas.microsoft.com/office/powerpoint/2010/main" val="3983570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21</a:t>
            </a:fld>
            <a:endParaRPr lang="en-US" dirty="0">
              <a:solidFill>
                <a:prstClr val="black">
                  <a:tint val="75000"/>
                </a:prstClr>
              </a:solidFill>
            </a:endParaRPr>
          </a:p>
        </p:txBody>
      </p:sp>
      <p:sp>
        <p:nvSpPr>
          <p:cNvPr id="5" name="Content Placeholder 5"/>
          <p:cNvSpPr>
            <a:spLocks noGrp="1"/>
          </p:cNvSpPr>
          <p:nvPr>
            <p:ph idx="1"/>
          </p:nvPr>
        </p:nvSpPr>
        <p:spPr>
          <a:xfrm>
            <a:off x="228600" y="3127375"/>
            <a:ext cx="8403025" cy="1063625"/>
          </a:xfrm>
        </p:spPr>
        <p:txBody>
          <a:bodyPr/>
          <a:lstStyle/>
          <a:p>
            <a:pPr marL="0" indent="0" algn="ctr">
              <a:buNone/>
            </a:pPr>
            <a:r>
              <a:rPr lang="en-US" sz="3600" dirty="0" smtClean="0"/>
              <a:t>Backup Slides</a:t>
            </a:r>
            <a:endParaRPr lang="en-US" sz="3600" dirty="0"/>
          </a:p>
        </p:txBody>
      </p:sp>
    </p:spTree>
    <p:extLst>
      <p:ext uri="{BB962C8B-B14F-4D97-AF65-F5344CB8AC3E}">
        <p14:creationId xmlns:p14="http://schemas.microsoft.com/office/powerpoint/2010/main" val="131517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latin typeface="Calibri" panose="020F0502020204030204" pitchFamily="34" charset="0"/>
              </a:rPr>
              <a:t>Information Portal</a:t>
            </a:r>
            <a:endParaRPr lang="en-US" sz="3200"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22</a:t>
            </a:fld>
            <a:endParaRPr lang="en-US" dirty="0">
              <a:solidFill>
                <a:prstClr val="black">
                  <a:tint val="75000"/>
                </a:prstClr>
              </a:solidFill>
            </a:endParaRPr>
          </a:p>
        </p:txBody>
      </p:sp>
      <p:sp>
        <p:nvSpPr>
          <p:cNvPr id="6" name="TextBox 3"/>
          <p:cNvSpPr txBox="1">
            <a:spLocks noChangeArrowheads="1"/>
          </p:cNvSpPr>
          <p:nvPr/>
        </p:nvSpPr>
        <p:spPr bwMode="auto">
          <a:xfrm>
            <a:off x="762000" y="4719638"/>
            <a:ext cx="205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ourier New" panose="02070309020205020404" pitchFamily="49" charset="0"/>
              <a:buChar char="o"/>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Courier New" panose="02070309020205020404" pitchFamily="49" charset="0"/>
              <a:buChar char="o"/>
              <a:defRPr sz="22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200" dirty="0">
                <a:cs typeface="Arial" panose="020B0604020202020204" pitchFamily="34" charset="0"/>
              </a:rPr>
              <a:t>Create &amp; share your data, research, &amp; analytics</a:t>
            </a:r>
          </a:p>
        </p:txBody>
      </p:sp>
      <p:sp>
        <p:nvSpPr>
          <p:cNvPr id="7" name="TextBox 9"/>
          <p:cNvSpPr txBox="1">
            <a:spLocks noChangeArrowheads="1"/>
          </p:cNvSpPr>
          <p:nvPr/>
        </p:nvSpPr>
        <p:spPr bwMode="auto">
          <a:xfrm>
            <a:off x="2895600" y="47244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ourier New" panose="02070309020205020404" pitchFamily="49" charset="0"/>
              <a:buChar char="o"/>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Courier New" panose="02070309020205020404" pitchFamily="49" charset="0"/>
              <a:buChar char="o"/>
              <a:defRPr sz="22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200" dirty="0">
                <a:cs typeface="Arial" panose="020B0604020202020204" pitchFamily="34" charset="0"/>
              </a:rPr>
              <a:t>Group &amp; share related </a:t>
            </a:r>
          </a:p>
          <a:p>
            <a:pPr>
              <a:spcBef>
                <a:spcPct val="0"/>
              </a:spcBef>
              <a:buFontTx/>
              <a:buNone/>
            </a:pPr>
            <a:r>
              <a:rPr lang="en-US" altLang="en-US" sz="1200" dirty="0">
                <a:cs typeface="Arial" panose="020B0604020202020204" pitchFamily="34" charset="0"/>
              </a:rPr>
              <a:t>healthcare topics that </a:t>
            </a:r>
          </a:p>
          <a:p>
            <a:pPr>
              <a:spcBef>
                <a:spcPct val="0"/>
              </a:spcBef>
              <a:buFontTx/>
              <a:buNone/>
            </a:pPr>
            <a:r>
              <a:rPr lang="en-US" altLang="en-US" sz="1200" dirty="0">
                <a:cs typeface="Arial" panose="020B0604020202020204" pitchFamily="34" charset="0"/>
              </a:rPr>
              <a:t>matter most to you</a:t>
            </a:r>
          </a:p>
        </p:txBody>
      </p:sp>
      <p:sp>
        <p:nvSpPr>
          <p:cNvPr id="8" name="TextBox 10"/>
          <p:cNvSpPr txBox="1">
            <a:spLocks noChangeArrowheads="1"/>
          </p:cNvSpPr>
          <p:nvPr/>
        </p:nvSpPr>
        <p:spPr bwMode="auto">
          <a:xfrm>
            <a:off x="4841875" y="47244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ourier New" panose="02070309020205020404" pitchFamily="49" charset="0"/>
              <a:buChar char="o"/>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Courier New" panose="02070309020205020404" pitchFamily="49" charset="0"/>
              <a:buChar char="o"/>
              <a:defRPr sz="22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200">
                <a:cs typeface="Arial" panose="020B0604020202020204" pitchFamily="34" charset="0"/>
              </a:rPr>
              <a:t>Collaborate with other  </a:t>
            </a:r>
          </a:p>
          <a:p>
            <a:pPr>
              <a:spcBef>
                <a:spcPct val="0"/>
              </a:spcBef>
              <a:buFontTx/>
              <a:buNone/>
            </a:pPr>
            <a:r>
              <a:rPr lang="en-US" altLang="en-US" sz="1200">
                <a:cs typeface="Arial" panose="020B0604020202020204" pitchFamily="34" charset="0"/>
              </a:rPr>
              <a:t>users on shared </a:t>
            </a:r>
          </a:p>
          <a:p>
            <a:pPr>
              <a:spcBef>
                <a:spcPct val="0"/>
              </a:spcBef>
              <a:buFontTx/>
              <a:buNone/>
            </a:pPr>
            <a:r>
              <a:rPr lang="en-US" altLang="en-US" sz="1200">
                <a:cs typeface="Arial" panose="020B0604020202020204" pitchFamily="34" charset="0"/>
              </a:rPr>
              <a:t>healthcare interests</a:t>
            </a:r>
          </a:p>
        </p:txBody>
      </p:sp>
      <p:sp>
        <p:nvSpPr>
          <p:cNvPr id="9" name="TextBox 11"/>
          <p:cNvSpPr txBox="1">
            <a:spLocks noChangeArrowheads="1"/>
          </p:cNvSpPr>
          <p:nvPr/>
        </p:nvSpPr>
        <p:spPr bwMode="auto">
          <a:xfrm>
            <a:off x="6781800" y="47244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ourier New" panose="02070309020205020404" pitchFamily="49" charset="0"/>
              <a:buChar char="o"/>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Courier New" panose="02070309020205020404" pitchFamily="49" charset="0"/>
              <a:buChar char="o"/>
              <a:defRPr sz="22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200">
                <a:cs typeface="Arial" panose="020B0604020202020204" pitchFamily="34" charset="0"/>
              </a:rPr>
              <a:t>Use applications that </a:t>
            </a:r>
          </a:p>
          <a:p>
            <a:pPr>
              <a:spcBef>
                <a:spcPct val="0"/>
              </a:spcBef>
              <a:buFontTx/>
              <a:buNone/>
            </a:pPr>
            <a:r>
              <a:rPr lang="en-US" altLang="en-US" sz="1200">
                <a:cs typeface="Arial" panose="020B0604020202020204" pitchFamily="34" charset="0"/>
              </a:rPr>
              <a:t>promote better readiness, </a:t>
            </a:r>
          </a:p>
          <a:p>
            <a:pPr>
              <a:spcBef>
                <a:spcPct val="0"/>
              </a:spcBef>
              <a:buFontTx/>
              <a:buNone/>
            </a:pPr>
            <a:r>
              <a:rPr lang="en-US" altLang="en-US" sz="1200">
                <a:cs typeface="Arial" panose="020B0604020202020204" pitchFamily="34" charset="0"/>
              </a:rPr>
              <a:t>care, health, and lower cost</a:t>
            </a:r>
          </a:p>
        </p:txBody>
      </p:sp>
      <p:pic>
        <p:nvPicPr>
          <p:cNvPr id="10" name="Picture 9"/>
          <p:cNvPicPr>
            <a:picLocks noChangeAspect="1"/>
          </p:cNvPicPr>
          <p:nvPr/>
        </p:nvPicPr>
        <p:blipFill>
          <a:blip r:embed="rId2"/>
          <a:stretch>
            <a:fillRect/>
          </a:stretch>
        </p:blipFill>
        <p:spPr>
          <a:xfrm>
            <a:off x="528637" y="1928812"/>
            <a:ext cx="8086725" cy="3000375"/>
          </a:xfrm>
          <a:prstGeom prst="rect">
            <a:avLst/>
          </a:prstGeom>
        </p:spPr>
      </p:pic>
    </p:spTree>
    <p:extLst>
      <p:ext uri="{BB962C8B-B14F-4D97-AF65-F5344CB8AC3E}">
        <p14:creationId xmlns:p14="http://schemas.microsoft.com/office/powerpoint/2010/main" val="1159818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“Medically Ready Force…Ready Medical Force”</a:t>
            </a:r>
            <a:endParaRPr lang="en-US"/>
          </a:p>
        </p:txBody>
      </p:sp>
      <p:sp>
        <p:nvSpPr>
          <p:cNvPr id="1126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spcBef>
                <a:spcPct val="0"/>
              </a:spcBef>
              <a:buFontTx/>
              <a:buNone/>
            </a:pPr>
            <a:fld id="{679F4DAC-D440-4F4F-AF0F-D10A2178187C}" type="slidenum">
              <a:rPr lang="en-US" altLang="en-US" sz="1600">
                <a:solidFill>
                  <a:srgbClr val="898989"/>
                </a:solidFill>
              </a:rPr>
              <a:pPr>
                <a:spcBef>
                  <a:spcPct val="0"/>
                </a:spcBef>
                <a:buFontTx/>
                <a:buNone/>
              </a:pPr>
              <a:t>23</a:t>
            </a:fld>
            <a:endParaRPr lang="en-US" altLang="en-US" sz="1600">
              <a:solidFill>
                <a:srgbClr val="898989"/>
              </a:solidFill>
            </a:endParaRPr>
          </a:p>
        </p:txBody>
      </p:sp>
      <p:sp>
        <p:nvSpPr>
          <p:cNvPr id="5" name="Rectangle 4"/>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126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0"/>
            <a:ext cx="9096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txBox="1">
            <a:spLocks/>
          </p:cNvSpPr>
          <p:nvPr/>
        </p:nvSpPr>
        <p:spPr>
          <a:xfrm>
            <a:off x="8229600" y="6477000"/>
            <a:ext cx="762000" cy="2825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r"/>
            <a:fld id="{2982B3FC-1CAF-4292-AF53-DD37E7130B9E}" type="slidenum">
              <a:rPr lang="en-US" sz="1200" smtClean="0">
                <a:solidFill>
                  <a:prstClr val="black">
                    <a:tint val="75000"/>
                  </a:prstClr>
                </a:solidFill>
              </a:rPr>
              <a:pPr algn="r"/>
              <a:t>23</a:t>
            </a:fld>
            <a:endParaRPr lang="en-US" sz="1200" dirty="0">
              <a:solidFill>
                <a:prstClr val="black">
                  <a:tint val="75000"/>
                </a:prstClr>
              </a:solidFill>
            </a:endParaRPr>
          </a:p>
        </p:txBody>
      </p:sp>
    </p:spTree>
    <p:extLst>
      <p:ext uri="{BB962C8B-B14F-4D97-AF65-F5344CB8AC3E}">
        <p14:creationId xmlns:p14="http://schemas.microsoft.com/office/powerpoint/2010/main" val="2868916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CAREPOINT Stack</a:t>
            </a:r>
          </a:p>
        </p:txBody>
      </p:sp>
      <p:pic>
        <p:nvPicPr>
          <p:cNvPr id="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278" y="1371600"/>
            <a:ext cx="6328819" cy="4765272"/>
          </a:xfrm>
          <a:prstGeom prst="rect">
            <a:avLst/>
          </a:prstGeom>
          <a:solidFill>
            <a:srgbClr val="FFFF00"/>
          </a:solidFill>
          <a:ln w="60325">
            <a:solidFill>
              <a:srgbClr val="FFFF00">
                <a:alpha val="0"/>
              </a:srgbClr>
            </a:solidFill>
          </a:ln>
          <a:effectLst>
            <a:innerShdw blurRad="76200">
              <a:srgbClr val="000000"/>
            </a:innerShdw>
          </a:effectLst>
          <a:extLst/>
        </p:spPr>
      </p:pic>
      <p:grpSp>
        <p:nvGrpSpPr>
          <p:cNvPr id="12294" name="Group 6"/>
          <p:cNvGrpSpPr>
            <a:grpSpLocks/>
          </p:cNvGrpSpPr>
          <p:nvPr/>
        </p:nvGrpSpPr>
        <p:grpSpPr bwMode="auto">
          <a:xfrm>
            <a:off x="7599363" y="4148138"/>
            <a:ext cx="1193800" cy="1512887"/>
            <a:chOff x="503672" y="4093535"/>
            <a:chExt cx="1928702" cy="1861842"/>
          </a:xfrm>
        </p:grpSpPr>
        <p:pic>
          <p:nvPicPr>
            <p:cNvPr id="1230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133" y="4093535"/>
              <a:ext cx="1680312" cy="186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672" y="4651463"/>
              <a:ext cx="1928702" cy="95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295" name="Straight Arrow Connector 9"/>
          <p:cNvCxnSpPr>
            <a:cxnSpLocks noChangeShapeType="1"/>
          </p:cNvCxnSpPr>
          <p:nvPr/>
        </p:nvCxnSpPr>
        <p:spPr bwMode="auto">
          <a:xfrm flipV="1">
            <a:off x="6611938" y="5062538"/>
            <a:ext cx="685800" cy="31750"/>
          </a:xfrm>
          <a:prstGeom prst="straightConnector1">
            <a:avLst/>
          </a:prstGeom>
          <a:noFill/>
          <a:ln w="63500" algn="ctr">
            <a:solidFill>
              <a:srgbClr val="33CC33"/>
            </a:solidFill>
            <a:round/>
            <a:headEnd type="arrow" w="med" len="med"/>
            <a:tailEnd type="arrow" w="med" len="med"/>
          </a:ln>
          <a:extLst>
            <a:ext uri="{909E8E84-426E-40DD-AFC4-6F175D3DCCD1}">
              <a14:hiddenFill xmlns:a14="http://schemas.microsoft.com/office/drawing/2010/main">
                <a:noFill/>
              </a14:hiddenFill>
            </a:ext>
          </a:extLst>
        </p:spPr>
      </p:cxnSp>
      <p:sp>
        <p:nvSpPr>
          <p:cNvPr id="19" name="Rectangle 18"/>
          <p:cNvSpPr/>
          <p:nvPr/>
        </p:nvSpPr>
        <p:spPr bwMode="auto">
          <a:xfrm>
            <a:off x="7913688" y="5942013"/>
            <a:ext cx="766762" cy="230187"/>
          </a:xfrm>
          <a:prstGeom prst="rect">
            <a:avLst/>
          </a:prstGeom>
          <a:noFill/>
        </p:spPr>
        <p:txBody>
          <a:bodyPr>
            <a:spAutoFit/>
          </a:bodyPr>
          <a:lstStyle/>
          <a:p>
            <a:pPr algn="ctr" eaLnBrk="1" hangingPunct="1">
              <a:lnSpc>
                <a:spcPct val="90000"/>
              </a:lnSpc>
              <a:spcAft>
                <a:spcPct val="60000"/>
              </a:spcAft>
              <a:buClr>
                <a:srgbClr val="CC0000"/>
              </a:buClr>
              <a:buFont typeface="Wingdings" pitchFamily="2" charset="2"/>
              <a:buNone/>
              <a:defRPr/>
            </a:pPr>
            <a:r>
              <a:rPr lang="en-US" sz="1000" dirty="0">
                <a:solidFill>
                  <a:srgbClr val="FFFF00"/>
                </a:solidFill>
                <a:cs typeface="+mn-cs"/>
              </a:rPr>
              <a:t>Rhapsody</a:t>
            </a:r>
          </a:p>
        </p:txBody>
      </p:sp>
      <p:sp>
        <p:nvSpPr>
          <p:cNvPr id="20" name="Frame 19"/>
          <p:cNvSpPr/>
          <p:nvPr/>
        </p:nvSpPr>
        <p:spPr>
          <a:xfrm>
            <a:off x="7319963" y="3887788"/>
            <a:ext cx="1752600" cy="2208212"/>
          </a:xfrm>
          <a:prstGeom prst="fram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0">
              <a:solidFill>
                <a:schemeClr val="tx1"/>
              </a:solidFill>
            </a:endParaRPr>
          </a:p>
        </p:txBody>
      </p:sp>
      <p:sp>
        <p:nvSpPr>
          <p:cNvPr id="21" name="Rectangle 20"/>
          <p:cNvSpPr/>
          <p:nvPr/>
        </p:nvSpPr>
        <p:spPr bwMode="auto">
          <a:xfrm>
            <a:off x="7824788" y="3886200"/>
            <a:ext cx="766762" cy="230188"/>
          </a:xfrm>
          <a:prstGeom prst="rect">
            <a:avLst/>
          </a:prstGeom>
          <a:noFill/>
        </p:spPr>
        <p:txBody>
          <a:bodyPr>
            <a:spAutoFit/>
          </a:bodyPr>
          <a:lstStyle/>
          <a:p>
            <a:pPr algn="ctr" eaLnBrk="1" hangingPunct="1">
              <a:lnSpc>
                <a:spcPct val="90000"/>
              </a:lnSpc>
              <a:spcAft>
                <a:spcPct val="60000"/>
              </a:spcAft>
              <a:buClr>
                <a:srgbClr val="CC0000"/>
              </a:buClr>
              <a:buFont typeface="Wingdings" pitchFamily="2" charset="2"/>
              <a:buNone/>
              <a:defRPr/>
            </a:pPr>
            <a:r>
              <a:rPr lang="en-US" sz="1000" dirty="0">
                <a:solidFill>
                  <a:srgbClr val="FFFF00"/>
                </a:solidFill>
                <a:cs typeface="+mn-cs"/>
              </a:rPr>
              <a:t>Rhapsody</a:t>
            </a:r>
          </a:p>
        </p:txBody>
      </p:sp>
      <p:sp>
        <p:nvSpPr>
          <p:cNvPr id="22" name="Rectangle 21"/>
          <p:cNvSpPr/>
          <p:nvPr/>
        </p:nvSpPr>
        <p:spPr bwMode="auto">
          <a:xfrm>
            <a:off x="7812088" y="5883275"/>
            <a:ext cx="766762" cy="230188"/>
          </a:xfrm>
          <a:prstGeom prst="rect">
            <a:avLst/>
          </a:prstGeom>
          <a:noFill/>
        </p:spPr>
        <p:txBody>
          <a:bodyPr>
            <a:spAutoFit/>
          </a:bodyPr>
          <a:lstStyle/>
          <a:p>
            <a:pPr algn="ctr" eaLnBrk="1" hangingPunct="1">
              <a:lnSpc>
                <a:spcPct val="90000"/>
              </a:lnSpc>
              <a:spcAft>
                <a:spcPct val="60000"/>
              </a:spcAft>
              <a:buClr>
                <a:srgbClr val="CC0000"/>
              </a:buClr>
              <a:buFont typeface="Wingdings" pitchFamily="2" charset="2"/>
              <a:buNone/>
              <a:defRPr/>
            </a:pPr>
            <a:r>
              <a:rPr lang="en-US" sz="1000" dirty="0">
                <a:solidFill>
                  <a:srgbClr val="FFFF00"/>
                </a:solidFill>
                <a:cs typeface="+mn-cs"/>
              </a:rPr>
              <a:t>Rhapsody</a:t>
            </a:r>
          </a:p>
        </p:txBody>
      </p:sp>
      <p:sp>
        <p:nvSpPr>
          <p:cNvPr id="23" name="Rectangle 22"/>
          <p:cNvSpPr/>
          <p:nvPr/>
        </p:nvSpPr>
        <p:spPr bwMode="auto">
          <a:xfrm rot="16200000">
            <a:off x="7046913" y="4778375"/>
            <a:ext cx="766762" cy="230188"/>
          </a:xfrm>
          <a:prstGeom prst="rect">
            <a:avLst/>
          </a:prstGeom>
          <a:noFill/>
        </p:spPr>
        <p:txBody>
          <a:bodyPr>
            <a:spAutoFit/>
          </a:bodyPr>
          <a:lstStyle/>
          <a:p>
            <a:pPr algn="ctr" eaLnBrk="1" hangingPunct="1">
              <a:lnSpc>
                <a:spcPct val="90000"/>
              </a:lnSpc>
              <a:spcAft>
                <a:spcPct val="60000"/>
              </a:spcAft>
              <a:buClr>
                <a:srgbClr val="CC0000"/>
              </a:buClr>
              <a:buFont typeface="Wingdings" pitchFamily="2" charset="2"/>
              <a:buNone/>
              <a:defRPr/>
            </a:pPr>
            <a:r>
              <a:rPr lang="en-US" sz="1000" dirty="0">
                <a:solidFill>
                  <a:srgbClr val="FFFF00"/>
                </a:solidFill>
                <a:cs typeface="+mn-cs"/>
              </a:rPr>
              <a:t>Rhapsody</a:t>
            </a:r>
          </a:p>
        </p:txBody>
      </p:sp>
      <p:sp>
        <p:nvSpPr>
          <p:cNvPr id="12301" name="TextBox 4"/>
          <p:cNvSpPr txBox="1">
            <a:spLocks noChangeArrowheads="1"/>
          </p:cNvSpPr>
          <p:nvPr/>
        </p:nvSpPr>
        <p:spPr bwMode="auto">
          <a:xfrm>
            <a:off x="6694488" y="1598613"/>
            <a:ext cx="2438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This is not inclusive of </a:t>
            </a:r>
          </a:p>
          <a:p>
            <a:pPr eaLnBrk="1" hangingPunct="1">
              <a:spcBef>
                <a:spcPct val="0"/>
              </a:spcBef>
              <a:buFontTx/>
              <a:buNone/>
            </a:pPr>
            <a:r>
              <a:rPr lang="en-US" altLang="en-US" sz="1800"/>
              <a:t>additional business intelligence, data warehouses, site/ service databases and registries that need evaluated for consolidation.</a:t>
            </a:r>
          </a:p>
        </p:txBody>
      </p:sp>
      <p:sp>
        <p:nvSpPr>
          <p:cNvPr id="15" name="Slide Number Placeholder 3"/>
          <p:cNvSpPr>
            <a:spLocks noGrp="1"/>
          </p:cNvSpPr>
          <p:nvPr>
            <p:ph type="sldNum" sz="quarter" idx="4"/>
          </p:nvPr>
        </p:nvSpPr>
        <p:spPr>
          <a:xfrm>
            <a:off x="8229600" y="6545263"/>
            <a:ext cx="762000" cy="282575"/>
          </a:xfrm>
        </p:spPr>
        <p:txBody>
          <a:bodyPr/>
          <a:lstStyle/>
          <a:p>
            <a:fld id="{2982B3FC-1CAF-4292-AF53-DD37E7130B9E}"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4092185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672840" y="4724400"/>
            <a:ext cx="4937760" cy="1143000"/>
          </a:xfrm>
        </p:spPr>
        <p:txBody>
          <a:bodyPr/>
          <a:lstStyle/>
          <a:p>
            <a:pPr eaLnBrk="1" hangingPunct="1">
              <a:spcBef>
                <a:spcPct val="0"/>
              </a:spcBef>
              <a:defRPr/>
            </a:pPr>
            <a:r>
              <a:rPr lang="en-US" altLang="en-US" dirty="0" smtClean="0">
                <a:solidFill>
                  <a:schemeClr val="accent6">
                    <a:lumMod val="10000"/>
                  </a:schemeClr>
                </a:solidFill>
                <a:cs typeface="Arial" panose="020B0604020202020204" pitchFamily="34" charset="0"/>
              </a:rPr>
              <a:t>Kent Stevenson</a:t>
            </a:r>
          </a:p>
          <a:p>
            <a:pPr eaLnBrk="1" hangingPunct="1">
              <a:spcBef>
                <a:spcPct val="0"/>
              </a:spcBef>
              <a:defRPr/>
            </a:pPr>
            <a:r>
              <a:rPr lang="en-US" altLang="en-US" dirty="0" smtClean="0">
                <a:solidFill>
                  <a:schemeClr val="accent6">
                    <a:lumMod val="10000"/>
                  </a:schemeClr>
                </a:solidFill>
                <a:cs typeface="Arial" panose="020B0604020202020204" pitchFamily="34" charset="0"/>
              </a:rPr>
              <a:t>Sr. Data Architect</a:t>
            </a:r>
          </a:p>
          <a:p>
            <a:pPr eaLnBrk="1" hangingPunct="1">
              <a:spcBef>
                <a:spcPct val="0"/>
              </a:spcBef>
              <a:defRPr/>
            </a:pPr>
            <a:r>
              <a:rPr lang="en-US" altLang="en-US" dirty="0" smtClean="0">
                <a:solidFill>
                  <a:schemeClr val="accent6">
                    <a:lumMod val="10000"/>
                  </a:schemeClr>
                </a:solidFill>
                <a:cs typeface="Arial" panose="020B0604020202020204" pitchFamily="34" charset="0"/>
              </a:rPr>
              <a:t>LPDH Data Management Team</a:t>
            </a:r>
            <a:endParaRPr lang="en-US" altLang="en-US" dirty="0">
              <a:solidFill>
                <a:schemeClr val="accent6">
                  <a:lumMod val="10000"/>
                </a:schemeClr>
              </a:solidFill>
              <a:cs typeface="Arial" panose="020B0604020202020204" pitchFamily="34" charset="0"/>
            </a:endParaRPr>
          </a:p>
          <a:p>
            <a:endParaRPr lang="en-US" dirty="0"/>
          </a:p>
        </p:txBody>
      </p:sp>
      <p:sp>
        <p:nvSpPr>
          <p:cNvPr id="3" name="Text Placeholder 2"/>
          <p:cNvSpPr>
            <a:spLocks noGrp="1"/>
          </p:cNvSpPr>
          <p:nvPr>
            <p:ph type="body" sz="quarter" idx="10"/>
          </p:nvPr>
        </p:nvSpPr>
        <p:spPr>
          <a:xfrm>
            <a:off x="3352800" y="3429000"/>
            <a:ext cx="5410200" cy="838154"/>
          </a:xfrm>
        </p:spPr>
        <p:txBody>
          <a:bodyPr/>
          <a:lstStyle/>
          <a:p>
            <a:r>
              <a:rPr lang="en-US" altLang="en-US" sz="2800" dirty="0" smtClean="0">
                <a:solidFill>
                  <a:schemeClr val="tx2"/>
                </a:solidFill>
              </a:rPr>
              <a:t>MHS GENESIS Encounter</a:t>
            </a:r>
          </a:p>
          <a:p>
            <a:r>
              <a:rPr lang="en-US" sz="2800" dirty="0" smtClean="0">
                <a:solidFill>
                  <a:schemeClr val="tx2"/>
                </a:solidFill>
              </a:rPr>
              <a:t>Data Flows and Data Architecture</a:t>
            </a:r>
            <a:endParaRPr lang="en-US" sz="2800" dirty="0"/>
          </a:p>
        </p:txBody>
      </p:sp>
      <p:sp>
        <p:nvSpPr>
          <p:cNvPr id="4" name="Slide Number Placeholder 3"/>
          <p:cNvSpPr>
            <a:spLocks noGrp="1"/>
          </p:cNvSpPr>
          <p:nvPr>
            <p:ph type="sldNum" sz="quarter" idx="4294967295"/>
          </p:nvPr>
        </p:nvSpPr>
        <p:spPr>
          <a:xfrm>
            <a:off x="8355013" y="6545263"/>
            <a:ext cx="762000" cy="282575"/>
          </a:xfrm>
          <a:prstGeom prst="rect">
            <a:avLst/>
          </a:prstGeom>
        </p:spPr>
        <p:txBody>
          <a:bodyPr/>
          <a:lstStyle/>
          <a:p>
            <a:pPr algn="r"/>
            <a:fld id="{2982B3FC-1CAF-4292-AF53-DD37E7130B9E}" type="slidenum">
              <a:rPr lang="en-US" sz="1200" smtClean="0">
                <a:solidFill>
                  <a:prstClr val="black">
                    <a:tint val="75000"/>
                  </a:prstClr>
                </a:solidFill>
              </a:rPr>
              <a:pPr algn="r"/>
              <a:t>25</a:t>
            </a:fld>
            <a:endParaRPr lang="en-US" sz="1200" dirty="0">
              <a:solidFill>
                <a:prstClr val="black">
                  <a:tint val="75000"/>
                </a:prstClr>
              </a:solidFill>
            </a:endParaRPr>
          </a:p>
        </p:txBody>
      </p:sp>
    </p:spTree>
    <p:extLst>
      <p:ext uri="{BB962C8B-B14F-4D97-AF65-F5344CB8AC3E}">
        <p14:creationId xmlns:p14="http://schemas.microsoft.com/office/powerpoint/2010/main" val="4036371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26</a:t>
            </a:fld>
            <a:endParaRPr lang="en-US" dirty="0">
              <a:solidFill>
                <a:prstClr val="black">
                  <a:tint val="75000"/>
                </a:prstClr>
              </a:solidFill>
            </a:endParaRPr>
          </a:p>
        </p:txBody>
      </p:sp>
      <p:sp>
        <p:nvSpPr>
          <p:cNvPr id="5" name="Content Placeholder 2"/>
          <p:cNvSpPr>
            <a:spLocks noGrp="1"/>
          </p:cNvSpPr>
          <p:nvPr>
            <p:ph idx="1"/>
          </p:nvPr>
        </p:nvSpPr>
        <p:spPr>
          <a:xfrm>
            <a:off x="360362" y="1355151"/>
            <a:ext cx="8402638" cy="1921449"/>
          </a:xfrm>
        </p:spPr>
        <p:txBody>
          <a:bodyPr/>
          <a:lstStyle/>
          <a:p>
            <a:pPr marL="342900" lvl="1" indent="-342900">
              <a:buFont typeface="Wingdings" panose="05000000000000000000" pitchFamily="2" charset="2"/>
              <a:buChar char="§"/>
              <a:defRPr/>
            </a:pPr>
            <a:r>
              <a:rPr lang="en-US" sz="2400" dirty="0" smtClean="0">
                <a:solidFill>
                  <a:schemeClr val="tx2"/>
                </a:solidFill>
              </a:rPr>
              <a:t>Demo of Outpatient Workflow</a:t>
            </a:r>
          </a:p>
          <a:p>
            <a:pPr marL="342900" lvl="1" indent="-342900">
              <a:buFont typeface="Wingdings" panose="05000000000000000000" pitchFamily="2" charset="2"/>
              <a:buChar char="§"/>
              <a:defRPr/>
            </a:pPr>
            <a:r>
              <a:rPr lang="en-US" sz="2400" dirty="0" smtClean="0">
                <a:solidFill>
                  <a:schemeClr val="tx2"/>
                </a:solidFill>
              </a:rPr>
              <a:t>Discuss high level data flows at key points in user interactions</a:t>
            </a:r>
          </a:p>
          <a:p>
            <a:pPr marL="342900" lvl="1" indent="-342900">
              <a:buFont typeface="Wingdings" panose="05000000000000000000" pitchFamily="2" charset="2"/>
              <a:buChar char="§"/>
              <a:defRPr/>
            </a:pPr>
            <a:r>
              <a:rPr lang="en-US" sz="2400" dirty="0" smtClean="0">
                <a:solidFill>
                  <a:schemeClr val="tx2"/>
                </a:solidFill>
              </a:rPr>
              <a:t>Review high level differences for Inpatient Workflow</a:t>
            </a:r>
          </a:p>
          <a:p>
            <a:pPr marL="342900" lvl="1" indent="-342900">
              <a:buFont typeface="Wingdings" panose="05000000000000000000" pitchFamily="2" charset="2"/>
              <a:buChar char="§"/>
              <a:defRPr/>
            </a:pPr>
            <a:r>
              <a:rPr lang="en-US" sz="2400" dirty="0" smtClean="0">
                <a:solidFill>
                  <a:schemeClr val="tx2"/>
                </a:solidFill>
              </a:rPr>
              <a:t>Review high level differences for Dental Encounters</a:t>
            </a:r>
            <a:endParaRPr lang="en-US" sz="2400" dirty="0">
              <a:solidFill>
                <a:schemeClr val="tx2"/>
              </a:solidFill>
            </a:endParaRPr>
          </a:p>
        </p:txBody>
      </p:sp>
    </p:spTree>
    <p:extLst>
      <p:ext uri="{BB962C8B-B14F-4D97-AF65-F5344CB8AC3E}">
        <p14:creationId xmlns:p14="http://schemas.microsoft.com/office/powerpoint/2010/main" val="276523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 Conventions</a:t>
            </a:r>
            <a:endParaRPr lang="en-US"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27</a:t>
            </a:fld>
            <a:endParaRPr lang="en-US" dirty="0">
              <a:solidFill>
                <a:prstClr val="black">
                  <a:tint val="75000"/>
                </a:prstClr>
              </a:solidFill>
            </a:endParaRPr>
          </a:p>
        </p:txBody>
      </p:sp>
      <p:sp>
        <p:nvSpPr>
          <p:cNvPr id="6" name="Content Placeholder 2"/>
          <p:cNvSpPr>
            <a:spLocks noGrp="1"/>
          </p:cNvSpPr>
          <p:nvPr>
            <p:ph idx="1"/>
          </p:nvPr>
        </p:nvSpPr>
        <p:spPr>
          <a:xfrm>
            <a:off x="381000" y="1406525"/>
            <a:ext cx="8001000" cy="2784475"/>
          </a:xfrm>
        </p:spPr>
        <p:txBody>
          <a:bodyPr/>
          <a:lstStyle/>
          <a:p>
            <a:pPr marL="342900" lvl="1" indent="-342900">
              <a:buFont typeface="+mj-lt"/>
              <a:buAutoNum type="arabicPeriod"/>
              <a:defRPr/>
            </a:pPr>
            <a:r>
              <a:rPr lang="en-US" sz="2400" dirty="0" smtClean="0">
                <a:solidFill>
                  <a:schemeClr val="tx2"/>
                </a:solidFill>
              </a:rPr>
              <a:t>PAMPI means Problems, Allergies, Medications, Procedures, and Immunizations</a:t>
            </a:r>
          </a:p>
          <a:p>
            <a:pPr marL="342900" lvl="1" indent="-342900">
              <a:buFont typeface="+mj-lt"/>
              <a:buAutoNum type="arabicPeriod"/>
              <a:defRPr/>
            </a:pPr>
            <a:r>
              <a:rPr lang="en-US" sz="2400" dirty="0" smtClean="0">
                <a:solidFill>
                  <a:schemeClr val="tx2"/>
                </a:solidFill>
              </a:rPr>
              <a:t>The numbers on the diagrams do NOT indicate sequence</a:t>
            </a:r>
          </a:p>
          <a:p>
            <a:pPr marL="857250" lvl="2" indent="-457200">
              <a:buFont typeface="+mj-lt"/>
              <a:buAutoNum type="alphaLcPeriod"/>
              <a:defRPr/>
            </a:pPr>
            <a:r>
              <a:rPr lang="en-US" sz="2000" dirty="0">
                <a:solidFill>
                  <a:schemeClr val="tx2"/>
                </a:solidFill>
              </a:rPr>
              <a:t>B</a:t>
            </a:r>
            <a:r>
              <a:rPr lang="en-US" sz="2000" dirty="0" smtClean="0">
                <a:solidFill>
                  <a:schemeClr val="tx2"/>
                </a:solidFill>
              </a:rPr>
              <a:t>eyond the scope and time limitations of this presentation</a:t>
            </a:r>
          </a:p>
          <a:p>
            <a:pPr marL="857250" lvl="2" indent="-457200">
              <a:buFont typeface="+mj-lt"/>
              <a:buAutoNum type="alphaLcPeriod"/>
              <a:defRPr/>
            </a:pPr>
            <a:r>
              <a:rPr lang="en-US" sz="2000" dirty="0" smtClean="0">
                <a:solidFill>
                  <a:schemeClr val="tx2"/>
                </a:solidFill>
              </a:rPr>
              <a:t>The numbers simply tie the notes with the data flow arrows on the diagrams</a:t>
            </a:r>
            <a:endParaRPr lang="en-US" sz="2000" dirty="0">
              <a:solidFill>
                <a:schemeClr val="tx2"/>
              </a:solidFill>
            </a:endParaRPr>
          </a:p>
        </p:txBody>
      </p:sp>
    </p:spTree>
    <p:extLst>
      <p:ext uri="{BB962C8B-B14F-4D97-AF65-F5344CB8AC3E}">
        <p14:creationId xmlns:p14="http://schemas.microsoft.com/office/powerpoint/2010/main" val="3059716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  CPM</a:t>
            </a:r>
            <a:endParaRPr lang="en-US" sz="2000"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28</a:t>
            </a:fld>
            <a:endParaRPr lang="en-US" dirty="0">
              <a:solidFill>
                <a:prstClr val="black">
                  <a:tint val="75000"/>
                </a:prstClr>
              </a:solidFill>
            </a:endParaRPr>
          </a:p>
        </p:txBody>
      </p:sp>
      <p:sp>
        <p:nvSpPr>
          <p:cNvPr id="5" name="Content Placeholder 2"/>
          <p:cNvSpPr>
            <a:spLocks noGrp="1"/>
          </p:cNvSpPr>
          <p:nvPr>
            <p:ph idx="1"/>
          </p:nvPr>
        </p:nvSpPr>
        <p:spPr>
          <a:xfrm>
            <a:off x="228600" y="2667000"/>
            <a:ext cx="8402638" cy="1752600"/>
          </a:xfrm>
        </p:spPr>
        <p:txBody>
          <a:bodyPr/>
          <a:lstStyle/>
          <a:p>
            <a:pPr marL="346075" lvl="1" indent="0" algn="ctr">
              <a:lnSpc>
                <a:spcPct val="90000"/>
              </a:lnSpc>
              <a:spcBef>
                <a:spcPct val="0"/>
              </a:spcBef>
              <a:buNone/>
              <a:defRPr/>
            </a:pPr>
            <a:r>
              <a:rPr lang="en-US" altLang="en-US" sz="2800" dirty="0">
                <a:solidFill>
                  <a:srgbClr val="003876"/>
                </a:solidFill>
                <a:latin typeface="+mj-lt"/>
                <a:cs typeface="+mj-cs"/>
              </a:rPr>
              <a:t>Schedule Appointment</a:t>
            </a:r>
          </a:p>
          <a:p>
            <a:pPr marL="346075" lvl="1" indent="0" algn="ctr">
              <a:lnSpc>
                <a:spcPct val="90000"/>
              </a:lnSpc>
              <a:spcBef>
                <a:spcPct val="0"/>
              </a:spcBef>
              <a:buNone/>
              <a:defRPr/>
            </a:pPr>
            <a:r>
              <a:rPr lang="en-US" altLang="en-US" sz="2800" dirty="0">
                <a:solidFill>
                  <a:srgbClr val="003876"/>
                </a:solidFill>
                <a:latin typeface="+mj-lt"/>
                <a:cs typeface="+mj-cs"/>
              </a:rPr>
              <a:t>Check In Patient on Arrival</a:t>
            </a:r>
          </a:p>
          <a:p>
            <a:pPr marL="0" indent="0" algn="ctr">
              <a:buNone/>
              <a:defRPr/>
            </a:pPr>
            <a:endParaRPr lang="en-US" altLang="en-US" sz="3200" dirty="0"/>
          </a:p>
        </p:txBody>
      </p:sp>
    </p:spTree>
    <p:extLst>
      <p:ext uri="{BB962C8B-B14F-4D97-AF65-F5344CB8AC3E}">
        <p14:creationId xmlns:p14="http://schemas.microsoft.com/office/powerpoint/2010/main" val="1350061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Register / Check-In Patient</a:t>
            </a:r>
            <a:endParaRPr lang="en-US" sz="2000"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29</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538398" y="1078987"/>
            <a:ext cx="7996002" cy="5550413"/>
          </a:xfrm>
          <a:prstGeom prst="rect">
            <a:avLst/>
          </a:prstGeom>
        </p:spPr>
      </p:pic>
    </p:spTree>
    <p:extLst>
      <p:ext uri="{BB962C8B-B14F-4D97-AF65-F5344CB8AC3E}">
        <p14:creationId xmlns:p14="http://schemas.microsoft.com/office/powerpoint/2010/main" val="327026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7" name="Slide Number Placeholder 3"/>
          <p:cNvSpPr>
            <a:spLocks noGrp="1"/>
          </p:cNvSpPr>
          <p:nvPr>
            <p:ph type="sldNum" sz="quarter" idx="4"/>
          </p:nvPr>
        </p:nvSpPr>
        <p:spPr>
          <a:xfrm>
            <a:off x="8355013" y="6545263"/>
            <a:ext cx="762000" cy="282575"/>
          </a:xfrm>
        </p:spPr>
        <p:txBody>
          <a:bodyPr/>
          <a:lstStyle/>
          <a:p>
            <a:fld id="{2982B3FC-1CAF-4292-AF53-DD37E7130B9E}" type="slidenum">
              <a:rPr lang="en-US" smtClean="0">
                <a:solidFill>
                  <a:prstClr val="black">
                    <a:tint val="75000"/>
                  </a:prstClr>
                </a:solidFill>
              </a:rPr>
              <a:pPr/>
              <a:t>3</a:t>
            </a:fld>
            <a:endParaRPr lang="en-US" dirty="0">
              <a:solidFill>
                <a:prstClr val="black">
                  <a:tint val="75000"/>
                </a:prstClr>
              </a:solidFill>
            </a:endParaRPr>
          </a:p>
        </p:txBody>
      </p:sp>
      <p:graphicFrame>
        <p:nvGraphicFramePr>
          <p:cNvPr id="5" name="Table 4"/>
          <p:cNvGraphicFramePr>
            <a:graphicFrameLocks noGrp="1"/>
          </p:cNvGraphicFramePr>
          <p:nvPr/>
        </p:nvGraphicFramePr>
        <p:xfrm>
          <a:off x="639105" y="1222374"/>
          <a:ext cx="8038827" cy="5162553"/>
        </p:xfrm>
        <a:graphic>
          <a:graphicData uri="http://schemas.openxmlformats.org/drawingml/2006/table">
            <a:tbl>
              <a:tblPr/>
              <a:tblGrid>
                <a:gridCol w="860425"/>
                <a:gridCol w="835841"/>
                <a:gridCol w="3109822"/>
                <a:gridCol w="3232739"/>
              </a:tblGrid>
              <a:tr h="208960">
                <a:tc>
                  <a:txBody>
                    <a:bodyPr/>
                    <a:lstStyle/>
                    <a:p>
                      <a:pPr algn="ctr" fontAlgn="t"/>
                      <a:r>
                        <a:rPr lang="en-US" sz="1300" b="1" i="0" u="none" strike="noStrike">
                          <a:solidFill>
                            <a:srgbClr val="FFFFFF"/>
                          </a:solidFill>
                          <a:effectLst/>
                          <a:latin typeface="Calibri"/>
                        </a:rPr>
                        <a:t>Start Time</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300" b="1" i="0" u="none" strike="noStrike">
                          <a:solidFill>
                            <a:srgbClr val="FFFFFF"/>
                          </a:solidFill>
                          <a:effectLst/>
                          <a:latin typeface="Calibri"/>
                        </a:rPr>
                        <a:t>End Time</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300" b="1" i="0" u="none" strike="noStrike">
                          <a:solidFill>
                            <a:srgbClr val="FFFFFF"/>
                          </a:solidFill>
                          <a:effectLst/>
                          <a:latin typeface="Calibri"/>
                        </a:rPr>
                        <a:t>Topic</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300" b="1" i="0" u="none" strike="noStrike">
                          <a:solidFill>
                            <a:srgbClr val="FFFFFF"/>
                          </a:solidFill>
                          <a:effectLst/>
                          <a:latin typeface="Calibri"/>
                        </a:rPr>
                        <a:t>Speaker</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90523">
                <a:tc>
                  <a:txBody>
                    <a:bodyPr/>
                    <a:lstStyle/>
                    <a:p>
                      <a:pPr algn="l" fontAlgn="t"/>
                      <a:r>
                        <a:rPr lang="en-US" sz="1200" b="0" i="0" u="none" strike="noStrike">
                          <a:solidFill>
                            <a:srgbClr val="000000"/>
                          </a:solidFill>
                          <a:effectLst/>
                          <a:latin typeface="Calibri"/>
                        </a:rPr>
                        <a:t>8:00AM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8:30AM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0" i="0" u="none" strike="noStrike">
                          <a:solidFill>
                            <a:srgbClr val="000000"/>
                          </a:solidFill>
                          <a:effectLst/>
                          <a:latin typeface="Calibri"/>
                        </a:rPr>
                        <a:t>Networking</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90523">
                <a:tc>
                  <a:txBody>
                    <a:bodyPr/>
                    <a:lstStyle/>
                    <a:p>
                      <a:pPr algn="l" fontAlgn="t"/>
                      <a:r>
                        <a:rPr lang="en-US" sz="1200" b="0" i="0" u="none" strike="noStrike">
                          <a:solidFill>
                            <a:srgbClr val="000000"/>
                          </a:solidFill>
                          <a:effectLst/>
                          <a:latin typeface="Calibri"/>
                        </a:rPr>
                        <a:t>8:30AM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8:45AM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Kickoff</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Dr. Monica Farah-Stapleton</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23">
                <a:tc>
                  <a:txBody>
                    <a:bodyPr/>
                    <a:lstStyle/>
                    <a:p>
                      <a:pPr algn="l" fontAlgn="t"/>
                      <a:r>
                        <a:rPr lang="en-US" sz="1200" b="0" i="0" u="none" strike="noStrike">
                          <a:solidFill>
                            <a:srgbClr val="000000"/>
                          </a:solidFill>
                          <a:effectLst/>
                          <a:latin typeface="Calibri"/>
                        </a:rPr>
                        <a:t>8:45AM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9:15AM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Opening Remarks</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Dr. Paul Cordts</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23">
                <a:tc>
                  <a:txBody>
                    <a:bodyPr/>
                    <a:lstStyle/>
                    <a:p>
                      <a:pPr algn="l" fontAlgn="t"/>
                      <a:r>
                        <a:rPr lang="en-US" sz="1200" b="0" i="0" u="none" strike="noStrike">
                          <a:solidFill>
                            <a:srgbClr val="000000"/>
                          </a:solidFill>
                          <a:effectLst/>
                          <a:latin typeface="Calibri"/>
                        </a:rPr>
                        <a:t>9:15AM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9:45AM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MHS Modernization</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EIDS Program Manager Mr. Chris Nichols</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568">
                <a:tc>
                  <a:txBody>
                    <a:bodyPr/>
                    <a:lstStyle/>
                    <a:p>
                      <a:pPr algn="l" fontAlgn="t"/>
                      <a:r>
                        <a:rPr lang="en-US" sz="1200" b="0" i="0" u="none" strike="noStrike">
                          <a:solidFill>
                            <a:srgbClr val="000000"/>
                          </a:solidFill>
                          <a:effectLst/>
                          <a:latin typeface="Calibri"/>
                        </a:rPr>
                        <a:t>9:45AM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10:35AM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Day in the Life of an Encounter and Data Flow in MHS GENESIS Part I</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Ms. Stephanie Hermreck - Cerner</a:t>
                      </a:r>
                      <a:br>
                        <a:rPr lang="en-US" sz="1200" b="0" i="0" u="none" strike="noStrike">
                          <a:solidFill>
                            <a:srgbClr val="000000"/>
                          </a:solidFill>
                          <a:effectLst/>
                          <a:latin typeface="Calibri"/>
                        </a:rPr>
                      </a:br>
                      <a:r>
                        <a:rPr lang="en-US" sz="1200" b="0" i="0" u="none" strike="noStrike">
                          <a:solidFill>
                            <a:srgbClr val="000000"/>
                          </a:solidFill>
                          <a:effectLst/>
                          <a:latin typeface="Calibri"/>
                        </a:rPr>
                        <a:t>Mr. Kent Stevenson - ManTech</a:t>
                      </a:r>
                      <a:br>
                        <a:rPr lang="en-US" sz="1200" b="0" i="0" u="none" strike="noStrike">
                          <a:solidFill>
                            <a:srgbClr val="000000"/>
                          </a:solidFill>
                          <a:effectLst/>
                          <a:latin typeface="Calibri"/>
                        </a:rPr>
                      </a:br>
                      <a:r>
                        <a:rPr lang="en-US" sz="1200" b="0" i="0" u="none" strike="noStrike">
                          <a:solidFill>
                            <a:srgbClr val="000000"/>
                          </a:solidFill>
                          <a:effectLst/>
                          <a:latin typeface="Calibri"/>
                        </a:rPr>
                        <a:t>Mr. Clinton Schasteen - LPDH</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23">
                <a:tc>
                  <a:txBody>
                    <a:bodyPr/>
                    <a:lstStyle/>
                    <a:p>
                      <a:pPr algn="l" fontAlgn="t"/>
                      <a:r>
                        <a:rPr lang="en-US" sz="1200" b="0" i="0" u="none" strike="noStrike">
                          <a:solidFill>
                            <a:srgbClr val="000000"/>
                          </a:solidFill>
                          <a:effectLst/>
                          <a:latin typeface="Calibri"/>
                        </a:rPr>
                        <a:t>10:35AM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10:50AM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0" i="0" u="none" strike="noStrike">
                          <a:solidFill>
                            <a:srgbClr val="000000"/>
                          </a:solidFill>
                          <a:effectLst/>
                          <a:latin typeface="Calibri"/>
                        </a:rPr>
                        <a:t>BREAK</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571568">
                <a:tc>
                  <a:txBody>
                    <a:bodyPr/>
                    <a:lstStyle/>
                    <a:p>
                      <a:pPr algn="l" fontAlgn="t"/>
                      <a:r>
                        <a:rPr lang="en-US" sz="1200" b="0" i="0" u="none" strike="noStrike">
                          <a:solidFill>
                            <a:srgbClr val="000000"/>
                          </a:solidFill>
                          <a:effectLst/>
                          <a:latin typeface="Calibri"/>
                        </a:rPr>
                        <a:t>10:50AM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11:45AM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Day in the Life of an Encounter and Data Flow in MHS GENESIS Part II</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Ms. Stephanie Hermreck - Cerner</a:t>
                      </a:r>
                      <a:br>
                        <a:rPr lang="en-US" sz="1200" b="0" i="0" u="none" strike="noStrike">
                          <a:solidFill>
                            <a:srgbClr val="000000"/>
                          </a:solidFill>
                          <a:effectLst/>
                          <a:latin typeface="Calibri"/>
                        </a:rPr>
                      </a:br>
                      <a:r>
                        <a:rPr lang="en-US" sz="1200" b="0" i="0" u="none" strike="noStrike">
                          <a:solidFill>
                            <a:srgbClr val="000000"/>
                          </a:solidFill>
                          <a:effectLst/>
                          <a:latin typeface="Calibri"/>
                        </a:rPr>
                        <a:t>Mr. Kent Stevenson - ManTech</a:t>
                      </a:r>
                      <a:br>
                        <a:rPr lang="en-US" sz="1200" b="0" i="0" u="none" strike="noStrike">
                          <a:solidFill>
                            <a:srgbClr val="000000"/>
                          </a:solidFill>
                          <a:effectLst/>
                          <a:latin typeface="Calibri"/>
                        </a:rPr>
                      </a:br>
                      <a:r>
                        <a:rPr lang="en-US" sz="1200" b="0" i="0" u="none" strike="noStrike">
                          <a:solidFill>
                            <a:srgbClr val="000000"/>
                          </a:solidFill>
                          <a:effectLst/>
                          <a:latin typeface="Calibri"/>
                        </a:rPr>
                        <a:t>Mr. Clinton Schasteen - LPDH</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23">
                <a:tc>
                  <a:txBody>
                    <a:bodyPr/>
                    <a:lstStyle/>
                    <a:p>
                      <a:pPr algn="l" fontAlgn="t"/>
                      <a:r>
                        <a:rPr lang="en-US" sz="1200" b="0" i="0" u="none" strike="noStrike">
                          <a:solidFill>
                            <a:srgbClr val="000000"/>
                          </a:solidFill>
                          <a:effectLst/>
                          <a:latin typeface="Calibri"/>
                        </a:rPr>
                        <a:t>11:45PM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12:15PM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Analytics</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COL David Carnahan</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23">
                <a:tc>
                  <a:txBody>
                    <a:bodyPr/>
                    <a:lstStyle/>
                    <a:p>
                      <a:pPr algn="l" fontAlgn="t"/>
                      <a:r>
                        <a:rPr lang="en-US" sz="1200" b="0" i="0" u="none" strike="noStrike">
                          <a:solidFill>
                            <a:srgbClr val="000000"/>
                          </a:solidFill>
                          <a:effectLst/>
                          <a:latin typeface="Calibri"/>
                        </a:rPr>
                        <a:t>12:15PM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12:45PM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Data Quality</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Ms. Nancy Orvis</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23">
                <a:tc>
                  <a:txBody>
                    <a:bodyPr/>
                    <a:lstStyle/>
                    <a:p>
                      <a:pPr algn="l" fontAlgn="t"/>
                      <a:r>
                        <a:rPr lang="en-US" sz="1200" b="0" i="0" u="none" strike="noStrike">
                          <a:solidFill>
                            <a:srgbClr val="000000"/>
                          </a:solidFill>
                          <a:effectLst/>
                          <a:latin typeface="Calibri"/>
                        </a:rPr>
                        <a:t>12:45PM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1:45PM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Lunch</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 </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45">
                <a:tc>
                  <a:txBody>
                    <a:bodyPr/>
                    <a:lstStyle/>
                    <a:p>
                      <a:pPr algn="l" fontAlgn="t"/>
                      <a:r>
                        <a:rPr lang="en-US" sz="1200" b="0" i="0" u="none" strike="noStrike">
                          <a:solidFill>
                            <a:srgbClr val="000000"/>
                          </a:solidFill>
                          <a:effectLst/>
                          <a:latin typeface="Calibri"/>
                        </a:rPr>
                        <a:t>1:45PM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2:15PM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MHS GENESIS Reporting</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Mr. Drew Brown</a:t>
                      </a:r>
                      <a:br>
                        <a:rPr lang="en-US" sz="1200" b="0" i="0" u="none" strike="noStrike">
                          <a:solidFill>
                            <a:srgbClr val="000000"/>
                          </a:solidFill>
                          <a:effectLst/>
                          <a:latin typeface="Calibri"/>
                        </a:rPr>
                      </a:br>
                      <a:r>
                        <a:rPr lang="en-US" sz="1200" b="0" i="0" u="none" strike="noStrike">
                          <a:solidFill>
                            <a:srgbClr val="000000"/>
                          </a:solidFill>
                          <a:effectLst/>
                          <a:latin typeface="Calibri"/>
                        </a:rPr>
                        <a:t>Mr. Carl Ohrberg - Cerner</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23">
                <a:tc>
                  <a:txBody>
                    <a:bodyPr/>
                    <a:lstStyle/>
                    <a:p>
                      <a:pPr algn="l" fontAlgn="t"/>
                      <a:r>
                        <a:rPr lang="en-US" sz="1200" b="0" i="0" u="none" strike="noStrike">
                          <a:solidFill>
                            <a:srgbClr val="000000"/>
                          </a:solidFill>
                          <a:effectLst/>
                          <a:latin typeface="Calibri"/>
                        </a:rPr>
                        <a:t>2:15PM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2:45PM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Interoperability</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Ms. Leanna Evans - Cerner</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45">
                <a:tc>
                  <a:txBody>
                    <a:bodyPr/>
                    <a:lstStyle/>
                    <a:p>
                      <a:pPr algn="l" fontAlgn="t"/>
                      <a:r>
                        <a:rPr lang="en-US" sz="1200" b="0" i="0" u="none" strike="noStrike">
                          <a:solidFill>
                            <a:srgbClr val="000000"/>
                          </a:solidFill>
                          <a:effectLst/>
                          <a:latin typeface="Calibri"/>
                        </a:rPr>
                        <a:t>2:45PM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3:15PM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Business Data</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Mr. Craig Mason - Cerner</a:t>
                      </a:r>
                      <a:br>
                        <a:rPr lang="en-US" sz="1200" b="0" i="0" u="none" strike="noStrike">
                          <a:solidFill>
                            <a:srgbClr val="000000"/>
                          </a:solidFill>
                          <a:effectLst/>
                          <a:latin typeface="Calibri"/>
                        </a:rPr>
                      </a:br>
                      <a:r>
                        <a:rPr lang="en-US" sz="1200" b="0" i="0" u="none" strike="noStrike">
                          <a:solidFill>
                            <a:srgbClr val="000000"/>
                          </a:solidFill>
                          <a:effectLst/>
                          <a:latin typeface="Calibri"/>
                        </a:rPr>
                        <a:t>Mr. Matthew Shotton - Cerner</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23">
                <a:tc>
                  <a:txBody>
                    <a:bodyPr/>
                    <a:lstStyle/>
                    <a:p>
                      <a:pPr algn="l" fontAlgn="t"/>
                      <a:r>
                        <a:rPr lang="en-US" sz="1200" b="0" i="0" u="none" strike="noStrike">
                          <a:solidFill>
                            <a:srgbClr val="000000"/>
                          </a:solidFill>
                          <a:effectLst/>
                          <a:latin typeface="Calibri"/>
                        </a:rPr>
                        <a:t>3:15PM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3:30PM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0" i="0" u="none" strike="noStrike">
                          <a:solidFill>
                            <a:srgbClr val="000000"/>
                          </a:solidFill>
                          <a:effectLst/>
                          <a:latin typeface="Calibri"/>
                        </a:rPr>
                        <a:t>BREAK</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90523">
                <a:tc>
                  <a:txBody>
                    <a:bodyPr/>
                    <a:lstStyle/>
                    <a:p>
                      <a:pPr algn="l" fontAlgn="t"/>
                      <a:r>
                        <a:rPr lang="en-US" sz="1200" b="0" i="0" u="none" strike="noStrike">
                          <a:solidFill>
                            <a:srgbClr val="000000"/>
                          </a:solidFill>
                          <a:effectLst/>
                          <a:latin typeface="Calibri"/>
                        </a:rPr>
                        <a:t>3:30PM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a:solidFill>
                            <a:srgbClr val="000000"/>
                          </a:solidFill>
                          <a:effectLst/>
                          <a:latin typeface="Calibri"/>
                        </a:rPr>
                        <a:t>4:00PM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a:solidFill>
                            <a:srgbClr val="000000"/>
                          </a:solidFill>
                          <a:effectLst/>
                          <a:latin typeface="Calibri"/>
                        </a:rPr>
                        <a:t>Data Governance</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COL John Scott</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2091">
                <a:tc>
                  <a:txBody>
                    <a:bodyPr/>
                    <a:lstStyle/>
                    <a:p>
                      <a:pPr algn="l" fontAlgn="t"/>
                      <a:r>
                        <a:rPr lang="en-US" sz="1200" b="0" i="0" u="none" strike="noStrike">
                          <a:solidFill>
                            <a:srgbClr val="000000"/>
                          </a:solidFill>
                          <a:effectLst/>
                          <a:latin typeface="Calibri"/>
                        </a:rPr>
                        <a:t>4:00PM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a:solidFill>
                            <a:srgbClr val="000000"/>
                          </a:solidFill>
                          <a:effectLst/>
                          <a:latin typeface="Calibri"/>
                        </a:rPr>
                        <a:t>4:30PM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a:solidFill>
                            <a:srgbClr val="000000"/>
                          </a:solidFill>
                          <a:effectLst/>
                          <a:latin typeface="Calibri"/>
                        </a:rPr>
                        <a:t>Stump the Data WSC Co-Chairs</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Data WSC Co-Chairs</a:t>
                      </a:r>
                      <a:br>
                        <a:rPr lang="en-US" sz="1200" b="0" i="0" u="none" strike="noStrike">
                          <a:solidFill>
                            <a:srgbClr val="000000"/>
                          </a:solidFill>
                          <a:effectLst/>
                          <a:latin typeface="Calibri"/>
                        </a:rPr>
                      </a:br>
                      <a:r>
                        <a:rPr lang="en-US" sz="1200" b="0" i="0" u="none" strike="noStrike">
                          <a:solidFill>
                            <a:srgbClr val="000000"/>
                          </a:solidFill>
                          <a:effectLst/>
                          <a:latin typeface="Calibri"/>
                        </a:rPr>
                        <a:t>Dr. Monica Farah-Stapleton</a:t>
                      </a:r>
                      <a:br>
                        <a:rPr lang="en-US" sz="1200" b="0" i="0" u="none" strike="noStrike">
                          <a:solidFill>
                            <a:srgbClr val="000000"/>
                          </a:solidFill>
                          <a:effectLst/>
                          <a:latin typeface="Calibri"/>
                        </a:rPr>
                      </a:br>
                      <a:r>
                        <a:rPr lang="en-US" sz="1200" b="0" i="0" u="none" strike="noStrike">
                          <a:solidFill>
                            <a:srgbClr val="000000"/>
                          </a:solidFill>
                          <a:effectLst/>
                          <a:latin typeface="Calibri"/>
                        </a:rPr>
                        <a:t>Mr. Alan (Bart) Bartholomew</a:t>
                      </a:r>
                      <a:br>
                        <a:rPr lang="en-US" sz="1200" b="0" i="0" u="none" strike="noStrike">
                          <a:solidFill>
                            <a:srgbClr val="000000"/>
                          </a:solidFill>
                          <a:effectLst/>
                          <a:latin typeface="Calibri"/>
                        </a:rPr>
                      </a:br>
                      <a:r>
                        <a:rPr lang="en-US" sz="1200" b="0" i="0" u="none" strike="noStrike">
                          <a:solidFill>
                            <a:srgbClr val="000000"/>
                          </a:solidFill>
                          <a:effectLst/>
                          <a:latin typeface="Calibri"/>
                        </a:rPr>
                        <a:t>Mr. Walter (Andy) Anderson</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23">
                <a:tc>
                  <a:txBody>
                    <a:bodyPr/>
                    <a:lstStyle/>
                    <a:p>
                      <a:pPr algn="l" fontAlgn="t"/>
                      <a:r>
                        <a:rPr lang="en-US" sz="1200" b="0" i="0" u="none" strike="noStrike">
                          <a:solidFill>
                            <a:srgbClr val="000000"/>
                          </a:solidFill>
                          <a:effectLst/>
                          <a:latin typeface="Calibri"/>
                        </a:rPr>
                        <a:t>4:30PM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5:00PM</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Parking Lot Review and Closing</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a:rPr>
                        <a:t>Dr. Monica Farah-Stapleton</a:t>
                      </a:r>
                    </a:p>
                  </a:txBody>
                  <a:tcPr marL="6146" marR="6146" marT="61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565208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Legacy Data Migration</a:t>
            </a:r>
            <a:endParaRPr lang="en-US" sz="2000"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30</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1066800" y="1036869"/>
            <a:ext cx="7543800" cy="5592531"/>
          </a:xfrm>
          <a:prstGeom prst="rect">
            <a:avLst/>
          </a:prstGeom>
        </p:spPr>
      </p:pic>
    </p:spTree>
    <p:extLst>
      <p:ext uri="{BB962C8B-B14F-4D97-AF65-F5344CB8AC3E}">
        <p14:creationId xmlns:p14="http://schemas.microsoft.com/office/powerpoint/2010/main" val="1315197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Does the Data Go?</a:t>
            </a:r>
            <a:endParaRPr lang="en-US" sz="2000"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31</a:t>
            </a:fld>
            <a:endParaRPr lang="en-US" dirty="0">
              <a:solidFill>
                <a:prstClr val="black">
                  <a:tint val="75000"/>
                </a:prstClr>
              </a:solidFill>
            </a:endParaRPr>
          </a:p>
        </p:txBody>
      </p:sp>
      <p:sp>
        <p:nvSpPr>
          <p:cNvPr id="6" name="Content Placeholder 1"/>
          <p:cNvSpPr>
            <a:spLocks noGrp="1"/>
          </p:cNvSpPr>
          <p:nvPr>
            <p:ph idx="1"/>
          </p:nvPr>
        </p:nvSpPr>
        <p:spPr>
          <a:xfrm>
            <a:off x="420914" y="1798637"/>
            <a:ext cx="4114800" cy="4525963"/>
          </a:xfrm>
          <a:ln w="12700">
            <a:solidFill>
              <a:schemeClr val="tx1"/>
            </a:solidFill>
          </a:ln>
        </p:spPr>
        <p:txBody>
          <a:bodyPr/>
          <a:lstStyle/>
          <a:p>
            <a:pPr marL="457200" lvl="1" indent="0">
              <a:buNone/>
            </a:pPr>
            <a:r>
              <a:rPr lang="en-US" sz="3000" dirty="0"/>
              <a:t>Person</a:t>
            </a:r>
          </a:p>
          <a:p>
            <a:pPr marL="457200" lvl="1" indent="0">
              <a:buNone/>
            </a:pPr>
            <a:r>
              <a:rPr lang="en-US" sz="3000" dirty="0" err="1"/>
              <a:t>Person_plan_reltn</a:t>
            </a:r>
            <a:endParaRPr lang="en-US" sz="3000" dirty="0"/>
          </a:p>
          <a:p>
            <a:pPr marL="457200" lvl="1" indent="0">
              <a:buNone/>
            </a:pPr>
            <a:r>
              <a:rPr lang="en-US" sz="3000" dirty="0" err="1"/>
              <a:t>Health_plan</a:t>
            </a:r>
            <a:endParaRPr lang="en-US" sz="3000" dirty="0"/>
          </a:p>
          <a:p>
            <a:pPr marL="457200" lvl="1" indent="0">
              <a:buNone/>
            </a:pPr>
            <a:r>
              <a:rPr lang="en-US" sz="3000" dirty="0"/>
              <a:t>Encounter</a:t>
            </a:r>
          </a:p>
          <a:p>
            <a:pPr marL="457200" lvl="1" indent="0">
              <a:buNone/>
            </a:pPr>
            <a:r>
              <a:rPr lang="en-US" sz="3000" dirty="0" err="1"/>
              <a:t>Encounter_plan_reltn</a:t>
            </a:r>
            <a:endParaRPr lang="en-US" sz="3000" dirty="0"/>
          </a:p>
          <a:p>
            <a:pPr marL="457200" lvl="1" indent="0">
              <a:buNone/>
            </a:pPr>
            <a:r>
              <a:rPr lang="en-US" sz="3000" dirty="0" err="1"/>
              <a:t>Health_Plan</a:t>
            </a:r>
            <a:endParaRPr lang="en-US" sz="3000" dirty="0"/>
          </a:p>
        </p:txBody>
      </p:sp>
      <p:sp>
        <p:nvSpPr>
          <p:cNvPr id="7" name="Content Placeholder 1"/>
          <p:cNvSpPr txBox="1">
            <a:spLocks/>
          </p:cNvSpPr>
          <p:nvPr/>
        </p:nvSpPr>
        <p:spPr>
          <a:xfrm>
            <a:off x="4688114" y="1798638"/>
            <a:ext cx="4114800" cy="4525962"/>
          </a:xfrm>
          <a:prstGeom prst="rect">
            <a:avLst/>
          </a:prstGeom>
          <a:ln w="6350">
            <a:solidFill>
              <a:schemeClr val="tx1"/>
            </a:solid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000" dirty="0" err="1"/>
              <a:t>Person_Alias</a:t>
            </a:r>
            <a:endParaRPr lang="en-US" sz="3000" dirty="0"/>
          </a:p>
          <a:p>
            <a:pPr marL="457200" lvl="1" indent="0">
              <a:buNone/>
            </a:pPr>
            <a:r>
              <a:rPr lang="en-US" sz="3000" dirty="0"/>
              <a:t>- </a:t>
            </a:r>
            <a:r>
              <a:rPr lang="en-US" sz="3000" dirty="0" err="1"/>
              <a:t>DoD_ID</a:t>
            </a:r>
            <a:r>
              <a:rPr lang="en-US" sz="3000" dirty="0"/>
              <a:t> </a:t>
            </a:r>
          </a:p>
          <a:p>
            <a:pPr marL="457200" lvl="1" indent="0">
              <a:buNone/>
            </a:pPr>
            <a:r>
              <a:rPr lang="en-US" sz="3000" dirty="0"/>
              <a:t>- SSN</a:t>
            </a:r>
          </a:p>
          <a:p>
            <a:pPr marL="0" indent="0">
              <a:buNone/>
            </a:pPr>
            <a:r>
              <a:rPr lang="en-US" sz="3000" dirty="0"/>
              <a:t>Encntr_alias</a:t>
            </a:r>
          </a:p>
          <a:p>
            <a:pPr marL="457200" lvl="1" indent="0">
              <a:buNone/>
            </a:pPr>
            <a:r>
              <a:rPr lang="en-US" sz="3000" dirty="0"/>
              <a:t>- FIN</a:t>
            </a:r>
          </a:p>
          <a:p>
            <a:pPr marL="457200" lvl="1" indent="0">
              <a:buNone/>
            </a:pPr>
            <a:r>
              <a:rPr lang="en-US" sz="3000" dirty="0"/>
              <a:t>- MRN</a:t>
            </a:r>
          </a:p>
        </p:txBody>
      </p:sp>
      <p:sp>
        <p:nvSpPr>
          <p:cNvPr id="8" name="Title 2"/>
          <p:cNvSpPr txBox="1">
            <a:spLocks/>
          </p:cNvSpPr>
          <p:nvPr/>
        </p:nvSpPr>
        <p:spPr>
          <a:xfrm>
            <a:off x="609600" y="1159442"/>
            <a:ext cx="8229600" cy="4873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b="1" dirty="0">
                <a:solidFill>
                  <a:srgbClr val="1F497D"/>
                </a:solidFill>
                <a:latin typeface="Calibri" pitchFamily="34" charset="0"/>
                <a:ea typeface="MS PGothic" pitchFamily="34" charset="-128"/>
                <a:cs typeface="Arial" pitchFamily="34" charset="0"/>
              </a:rPr>
              <a:t>Upon DEERs Retrieval</a:t>
            </a:r>
          </a:p>
        </p:txBody>
      </p:sp>
    </p:spTree>
    <p:extLst>
      <p:ext uri="{BB962C8B-B14F-4D97-AF65-F5344CB8AC3E}">
        <p14:creationId xmlns:p14="http://schemas.microsoft.com/office/powerpoint/2010/main" val="1894372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32</a:t>
            </a:fld>
            <a:endParaRPr lang="en-US" dirty="0">
              <a:solidFill>
                <a:prstClr val="black">
                  <a:tint val="75000"/>
                </a:prstClr>
              </a:solidFill>
            </a:endParaRPr>
          </a:p>
        </p:txBody>
      </p:sp>
      <p:sp>
        <p:nvSpPr>
          <p:cNvPr id="6" name="Title 1"/>
          <p:cNvSpPr>
            <a:spLocks noGrp="1"/>
          </p:cNvSpPr>
          <p:nvPr>
            <p:ph type="title"/>
          </p:nvPr>
        </p:nvSpPr>
        <p:spPr>
          <a:xfrm>
            <a:off x="1387367" y="9525"/>
            <a:ext cx="7488620" cy="914400"/>
          </a:xfrm>
        </p:spPr>
        <p:txBody>
          <a:bodyPr>
            <a:normAutofit/>
          </a:bodyPr>
          <a:lstStyle/>
          <a:p>
            <a:r>
              <a:rPr lang="en-US" dirty="0" smtClean="0"/>
              <a:t>Where Does the Data Go? (cont’d)</a:t>
            </a:r>
            <a:endParaRPr lang="en-US" sz="2000" dirty="0"/>
          </a:p>
        </p:txBody>
      </p:sp>
      <p:sp>
        <p:nvSpPr>
          <p:cNvPr id="7" name="Content Placeholder 1"/>
          <p:cNvSpPr>
            <a:spLocks noGrp="1"/>
          </p:cNvSpPr>
          <p:nvPr>
            <p:ph idx="1"/>
          </p:nvPr>
        </p:nvSpPr>
        <p:spPr>
          <a:xfrm>
            <a:off x="228600" y="1722437"/>
            <a:ext cx="4114800" cy="4525963"/>
          </a:xfrm>
          <a:ln w="12700">
            <a:solidFill>
              <a:schemeClr val="tx1"/>
            </a:solidFill>
          </a:ln>
        </p:spPr>
        <p:txBody>
          <a:bodyPr/>
          <a:lstStyle/>
          <a:p>
            <a:pPr marL="457200" lvl="1" indent="0">
              <a:buNone/>
            </a:pPr>
            <a:r>
              <a:rPr lang="en-US" sz="2800" dirty="0"/>
              <a:t>Code Values</a:t>
            </a:r>
          </a:p>
          <a:p>
            <a:pPr lvl="1"/>
            <a:r>
              <a:rPr lang="en-US" sz="2800" dirty="0"/>
              <a:t>Listed within code sets</a:t>
            </a:r>
          </a:p>
          <a:p>
            <a:pPr lvl="1"/>
            <a:r>
              <a:rPr lang="en-US" sz="2800" dirty="0"/>
              <a:t>Robust listing of Cerner Standard sets</a:t>
            </a:r>
          </a:p>
          <a:p>
            <a:pPr lvl="1"/>
            <a:r>
              <a:rPr lang="en-US" sz="2800" dirty="0"/>
              <a:t>CDF Meanings</a:t>
            </a:r>
          </a:p>
          <a:p>
            <a:pPr lvl="1"/>
            <a:r>
              <a:rPr lang="en-US" sz="2800" dirty="0"/>
              <a:t>Custom Code Sets</a:t>
            </a:r>
          </a:p>
        </p:txBody>
      </p:sp>
      <p:sp>
        <p:nvSpPr>
          <p:cNvPr id="8" name="Content Placeholder 1"/>
          <p:cNvSpPr txBox="1">
            <a:spLocks/>
          </p:cNvSpPr>
          <p:nvPr/>
        </p:nvSpPr>
        <p:spPr>
          <a:xfrm>
            <a:off x="4495800" y="1722438"/>
            <a:ext cx="4114800" cy="4525962"/>
          </a:xfrm>
          <a:prstGeom prst="rect">
            <a:avLst/>
          </a:prstGeom>
          <a:ln w="6350">
            <a:solidFill>
              <a:schemeClr val="tx1"/>
            </a:solid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t>Data Flags</a:t>
            </a:r>
          </a:p>
          <a:p>
            <a:pPr lvl="1"/>
            <a:r>
              <a:rPr lang="en-US" dirty="0"/>
              <a:t>Different flags for each table</a:t>
            </a:r>
          </a:p>
          <a:p>
            <a:pPr lvl="1"/>
            <a:r>
              <a:rPr lang="en-US" dirty="0"/>
              <a:t>Discern Visual Developer</a:t>
            </a:r>
          </a:p>
          <a:p>
            <a:pPr lvl="1"/>
            <a:r>
              <a:rPr lang="en-US" dirty="0"/>
              <a:t>Ex. </a:t>
            </a:r>
            <a:r>
              <a:rPr lang="en-US" dirty="0" err="1"/>
              <a:t>Orig_ord_as_flag</a:t>
            </a:r>
            <a:endParaRPr lang="en-US" dirty="0"/>
          </a:p>
          <a:p>
            <a:pPr lvl="1"/>
            <a:endParaRPr lang="en-US" dirty="0"/>
          </a:p>
        </p:txBody>
      </p:sp>
      <p:sp>
        <p:nvSpPr>
          <p:cNvPr id="9" name="Title 2"/>
          <p:cNvSpPr txBox="1">
            <a:spLocks/>
          </p:cNvSpPr>
          <p:nvPr/>
        </p:nvSpPr>
        <p:spPr>
          <a:xfrm>
            <a:off x="417286" y="1083242"/>
            <a:ext cx="8229600" cy="4873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b="1" dirty="0">
                <a:solidFill>
                  <a:srgbClr val="1F497D"/>
                </a:solidFill>
                <a:latin typeface="Calibri" pitchFamily="34" charset="0"/>
                <a:ea typeface="MS PGothic" pitchFamily="34" charset="-128"/>
                <a:cs typeface="Arial" pitchFamily="34" charset="0"/>
              </a:rPr>
              <a:t>Code Values and Flags</a:t>
            </a:r>
          </a:p>
        </p:txBody>
      </p:sp>
    </p:spTree>
    <p:extLst>
      <p:ext uri="{BB962C8B-B14F-4D97-AF65-F5344CB8AC3E}">
        <p14:creationId xmlns:p14="http://schemas.microsoft.com/office/powerpoint/2010/main" val="1864116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33</a:t>
            </a:fld>
            <a:endParaRPr lang="en-US" dirty="0">
              <a:solidFill>
                <a:prstClr val="black">
                  <a:tint val="75000"/>
                </a:prstClr>
              </a:solidFill>
            </a:endParaRPr>
          </a:p>
        </p:txBody>
      </p:sp>
      <p:sp>
        <p:nvSpPr>
          <p:cNvPr id="6" name="Title 1"/>
          <p:cNvSpPr>
            <a:spLocks noGrp="1"/>
          </p:cNvSpPr>
          <p:nvPr>
            <p:ph type="title"/>
          </p:nvPr>
        </p:nvSpPr>
        <p:spPr>
          <a:xfrm>
            <a:off x="1387367" y="9525"/>
            <a:ext cx="7488620" cy="914400"/>
          </a:xfrm>
        </p:spPr>
        <p:txBody>
          <a:bodyPr>
            <a:normAutofit/>
          </a:bodyPr>
          <a:lstStyle/>
          <a:p>
            <a:r>
              <a:rPr lang="en-US" dirty="0" smtClean="0"/>
              <a:t>Where Does the Data Go? (cont’d)</a:t>
            </a:r>
            <a:endParaRPr lang="en-US" sz="2000" dirty="0"/>
          </a:p>
        </p:txBody>
      </p:sp>
      <p:sp>
        <p:nvSpPr>
          <p:cNvPr id="7" name="Content Placeholder 1"/>
          <p:cNvSpPr>
            <a:spLocks noGrp="1"/>
          </p:cNvSpPr>
          <p:nvPr>
            <p:ph idx="1"/>
          </p:nvPr>
        </p:nvSpPr>
        <p:spPr>
          <a:xfrm>
            <a:off x="228600" y="1722437"/>
            <a:ext cx="8382000" cy="4525963"/>
          </a:xfrm>
          <a:ln w="12700">
            <a:noFill/>
          </a:ln>
        </p:spPr>
        <p:txBody>
          <a:bodyPr/>
          <a:lstStyle/>
          <a:p>
            <a:pPr marL="457200" lvl="1" indent="0">
              <a:buNone/>
            </a:pPr>
            <a:r>
              <a:rPr lang="en-US" sz="2800" dirty="0">
                <a:ln w="0"/>
                <a:effectLst>
                  <a:outerShdw blurRad="38100" dist="19050" dir="2700000" algn="tl" rotWithShape="0">
                    <a:schemeClr val="dk1">
                      <a:alpha val="40000"/>
                    </a:schemeClr>
                  </a:outerShdw>
                </a:effectLst>
              </a:rPr>
              <a:t>Orders</a:t>
            </a:r>
          </a:p>
          <a:p>
            <a:pPr marL="457200" lvl="1" indent="0">
              <a:buNone/>
            </a:pPr>
            <a:r>
              <a:rPr lang="en-US" sz="2800" dirty="0">
                <a:ln w="0"/>
                <a:effectLst>
                  <a:outerShdw blurRad="38100" dist="19050" dir="2700000" algn="tl" rotWithShape="0">
                    <a:schemeClr val="dk1">
                      <a:alpha val="40000"/>
                    </a:schemeClr>
                  </a:outerShdw>
                </a:effectLst>
              </a:rPr>
              <a:t>Order_action</a:t>
            </a:r>
          </a:p>
          <a:p>
            <a:pPr marL="457200" lvl="1" indent="0">
              <a:buNone/>
            </a:pPr>
            <a:r>
              <a:rPr lang="en-US" sz="2800" dirty="0" err="1">
                <a:ln w="0"/>
                <a:effectLst>
                  <a:outerShdw blurRad="38100" dist="19050" dir="2700000" algn="tl" rotWithShape="0">
                    <a:schemeClr val="dk1">
                      <a:alpha val="40000"/>
                    </a:schemeClr>
                  </a:outerShdw>
                </a:effectLst>
              </a:rPr>
              <a:t>Order_detail</a:t>
            </a:r>
            <a:endParaRPr lang="en-US" sz="2800" dirty="0">
              <a:ln w="0"/>
              <a:effectLst>
                <a:outerShdw blurRad="38100" dist="19050" dir="2700000" algn="tl" rotWithShape="0">
                  <a:schemeClr val="dk1">
                    <a:alpha val="40000"/>
                  </a:schemeClr>
                </a:outerShdw>
              </a:effectLst>
            </a:endParaRPr>
          </a:p>
          <a:p>
            <a:pPr marL="457200" lvl="1" indent="0">
              <a:buNone/>
            </a:pPr>
            <a:r>
              <a:rPr lang="en-US" sz="2800" dirty="0">
                <a:ln w="0"/>
                <a:effectLst>
                  <a:outerShdw blurRad="38100" dist="19050" dir="2700000" algn="tl" rotWithShape="0">
                    <a:schemeClr val="dk1">
                      <a:alpha val="40000"/>
                    </a:schemeClr>
                  </a:outerShdw>
                </a:effectLst>
              </a:rPr>
              <a:t>Allergy</a:t>
            </a:r>
          </a:p>
          <a:p>
            <a:pPr marL="457200" lvl="1" indent="0">
              <a:buNone/>
            </a:pPr>
            <a:r>
              <a:rPr lang="en-US" sz="2800" dirty="0">
                <a:ln w="0"/>
                <a:effectLst>
                  <a:outerShdw blurRad="38100" dist="19050" dir="2700000" algn="tl" rotWithShape="0">
                    <a:schemeClr val="dk1">
                      <a:alpha val="40000"/>
                    </a:schemeClr>
                  </a:outerShdw>
                </a:effectLst>
              </a:rPr>
              <a:t>Clinical_event</a:t>
            </a:r>
          </a:p>
          <a:p>
            <a:pPr marL="457200" lvl="1" indent="0">
              <a:buNone/>
            </a:pPr>
            <a:r>
              <a:rPr lang="en-US" sz="2800" dirty="0">
                <a:ln w="0"/>
                <a:effectLst>
                  <a:outerShdw blurRad="38100" dist="19050" dir="2700000" algn="tl" rotWithShape="0">
                    <a:schemeClr val="dk1">
                      <a:alpha val="40000"/>
                    </a:schemeClr>
                  </a:outerShdw>
                </a:effectLst>
              </a:rPr>
              <a:t>Problem*</a:t>
            </a:r>
          </a:p>
          <a:p>
            <a:pPr marL="457200" lvl="1" indent="0">
              <a:buNone/>
            </a:pPr>
            <a:r>
              <a:rPr lang="en-US" sz="2800" dirty="0">
                <a:ln w="0"/>
                <a:effectLst>
                  <a:outerShdw blurRad="38100" dist="19050" dir="2700000" algn="tl" rotWithShape="0">
                    <a:schemeClr val="dk1">
                      <a:alpha val="40000"/>
                    </a:schemeClr>
                  </a:outerShdw>
                </a:effectLst>
              </a:rPr>
              <a:t>Procedure*</a:t>
            </a:r>
          </a:p>
        </p:txBody>
      </p:sp>
      <p:sp>
        <p:nvSpPr>
          <p:cNvPr id="8" name="Title 2"/>
          <p:cNvSpPr txBox="1">
            <a:spLocks/>
          </p:cNvSpPr>
          <p:nvPr/>
        </p:nvSpPr>
        <p:spPr>
          <a:xfrm>
            <a:off x="417286" y="1083242"/>
            <a:ext cx="8229600" cy="4873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b="1" dirty="0">
                <a:solidFill>
                  <a:srgbClr val="1F497D"/>
                </a:solidFill>
                <a:latin typeface="Calibri" pitchFamily="34" charset="0"/>
                <a:ea typeface="MS PGothic" pitchFamily="34" charset="-128"/>
                <a:cs typeface="Arial" pitchFamily="34" charset="0"/>
              </a:rPr>
              <a:t>CCD Import</a:t>
            </a:r>
          </a:p>
        </p:txBody>
      </p:sp>
    </p:spTree>
    <p:extLst>
      <p:ext uri="{BB962C8B-B14F-4D97-AF65-F5344CB8AC3E}">
        <p14:creationId xmlns:p14="http://schemas.microsoft.com/office/powerpoint/2010/main" val="907096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34</a:t>
            </a:fld>
            <a:endParaRPr lang="en-US" dirty="0">
              <a:solidFill>
                <a:prstClr val="black">
                  <a:tint val="75000"/>
                </a:prstClr>
              </a:solidFill>
            </a:endParaRPr>
          </a:p>
        </p:txBody>
      </p:sp>
      <p:sp>
        <p:nvSpPr>
          <p:cNvPr id="6" name="Title 1"/>
          <p:cNvSpPr>
            <a:spLocks noGrp="1"/>
          </p:cNvSpPr>
          <p:nvPr>
            <p:ph type="title"/>
          </p:nvPr>
        </p:nvSpPr>
        <p:spPr>
          <a:xfrm>
            <a:off x="1387367" y="9525"/>
            <a:ext cx="7488620" cy="914400"/>
          </a:xfrm>
        </p:spPr>
        <p:txBody>
          <a:bodyPr>
            <a:normAutofit/>
          </a:bodyPr>
          <a:lstStyle/>
          <a:p>
            <a:r>
              <a:rPr lang="en-US" dirty="0" smtClean="0"/>
              <a:t>Demo:  Nurse/Medic</a:t>
            </a:r>
            <a:endParaRPr lang="en-US" sz="2000" dirty="0"/>
          </a:p>
        </p:txBody>
      </p:sp>
      <p:sp>
        <p:nvSpPr>
          <p:cNvPr id="7" name="Content Placeholder 2"/>
          <p:cNvSpPr>
            <a:spLocks noGrp="1"/>
          </p:cNvSpPr>
          <p:nvPr>
            <p:ph idx="1"/>
          </p:nvPr>
        </p:nvSpPr>
        <p:spPr>
          <a:xfrm>
            <a:off x="360362" y="2667000"/>
            <a:ext cx="8402638" cy="1752600"/>
          </a:xfrm>
        </p:spPr>
        <p:txBody>
          <a:bodyPr/>
          <a:lstStyle/>
          <a:p>
            <a:pPr marL="346075" lvl="1" indent="0" algn="ctr">
              <a:buNone/>
              <a:defRPr/>
            </a:pPr>
            <a:r>
              <a:rPr lang="en-US" altLang="en-US" sz="2800" dirty="0">
                <a:solidFill>
                  <a:srgbClr val="003876"/>
                </a:solidFill>
                <a:latin typeface="+mj-lt"/>
                <a:cs typeface="+mj-cs"/>
              </a:rPr>
              <a:t>Document Vital Signs/Labs/Chief Compliant</a:t>
            </a:r>
          </a:p>
          <a:p>
            <a:pPr marL="0" indent="0" algn="ctr">
              <a:buNone/>
              <a:defRPr/>
            </a:pPr>
            <a:endParaRPr lang="en-US" altLang="en-US" sz="3200" dirty="0"/>
          </a:p>
        </p:txBody>
      </p:sp>
    </p:spTree>
    <p:extLst>
      <p:ext uri="{BB962C8B-B14F-4D97-AF65-F5344CB8AC3E}">
        <p14:creationId xmlns:p14="http://schemas.microsoft.com/office/powerpoint/2010/main" val="3121219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35</a:t>
            </a:fld>
            <a:endParaRPr lang="en-US" dirty="0">
              <a:solidFill>
                <a:prstClr val="black">
                  <a:tint val="75000"/>
                </a:prstClr>
              </a:solidFill>
            </a:endParaRPr>
          </a:p>
        </p:txBody>
      </p:sp>
      <p:sp>
        <p:nvSpPr>
          <p:cNvPr id="6" name="Title 1"/>
          <p:cNvSpPr>
            <a:spLocks noGrp="1"/>
          </p:cNvSpPr>
          <p:nvPr>
            <p:ph type="title"/>
          </p:nvPr>
        </p:nvSpPr>
        <p:spPr>
          <a:xfrm>
            <a:off x="1387367" y="9525"/>
            <a:ext cx="7488620" cy="914400"/>
          </a:xfrm>
        </p:spPr>
        <p:txBody>
          <a:bodyPr>
            <a:normAutofit/>
          </a:bodyPr>
          <a:lstStyle/>
          <a:p>
            <a:r>
              <a:rPr lang="en-US" dirty="0" smtClean="0"/>
              <a:t>Demo:  Physician</a:t>
            </a:r>
            <a:endParaRPr lang="en-US" sz="2000" dirty="0"/>
          </a:p>
        </p:txBody>
      </p:sp>
      <p:sp>
        <p:nvSpPr>
          <p:cNvPr id="7" name="Content Placeholder 2"/>
          <p:cNvSpPr>
            <a:spLocks noGrp="1"/>
          </p:cNvSpPr>
          <p:nvPr>
            <p:ph idx="1"/>
          </p:nvPr>
        </p:nvSpPr>
        <p:spPr>
          <a:xfrm>
            <a:off x="228600" y="2362200"/>
            <a:ext cx="8402638" cy="1752600"/>
          </a:xfrm>
        </p:spPr>
        <p:txBody>
          <a:bodyPr/>
          <a:lstStyle/>
          <a:p>
            <a:pPr marL="346075" lvl="1" indent="0" algn="ctr">
              <a:buNone/>
              <a:defRPr/>
            </a:pPr>
            <a:r>
              <a:rPr lang="en-US" altLang="en-US" sz="2800" dirty="0">
                <a:solidFill>
                  <a:srgbClr val="003876"/>
                </a:solidFill>
                <a:latin typeface="+mj-lt"/>
                <a:cs typeface="+mj-cs"/>
              </a:rPr>
              <a:t>Review schedule for the day</a:t>
            </a:r>
          </a:p>
          <a:p>
            <a:pPr marL="346075" lvl="1" indent="0" algn="ctr">
              <a:buNone/>
              <a:defRPr/>
            </a:pPr>
            <a:r>
              <a:rPr lang="en-US" altLang="en-US" sz="2800" dirty="0">
                <a:solidFill>
                  <a:srgbClr val="003876"/>
                </a:solidFill>
                <a:latin typeface="+mj-lt"/>
                <a:cs typeface="+mj-cs"/>
              </a:rPr>
              <a:t>Open patient’s chart and follow Outpatient Workflow</a:t>
            </a:r>
          </a:p>
          <a:p>
            <a:pPr marL="346075" lvl="1" indent="0" algn="ctr">
              <a:buNone/>
              <a:defRPr/>
            </a:pPr>
            <a:r>
              <a:rPr lang="en-US" altLang="en-US" sz="2800" dirty="0">
                <a:solidFill>
                  <a:srgbClr val="003876"/>
                </a:solidFill>
                <a:latin typeface="+mj-lt"/>
                <a:cs typeface="+mj-cs"/>
              </a:rPr>
              <a:t>CCD Reconciliation</a:t>
            </a:r>
          </a:p>
          <a:p>
            <a:pPr marL="346075" lvl="1" indent="0" algn="ctr">
              <a:buNone/>
              <a:defRPr/>
            </a:pPr>
            <a:r>
              <a:rPr lang="en-US" altLang="en-US" sz="2800" dirty="0">
                <a:solidFill>
                  <a:srgbClr val="003876"/>
                </a:solidFill>
                <a:latin typeface="+mj-lt"/>
                <a:cs typeface="+mj-cs"/>
              </a:rPr>
              <a:t>Place orders</a:t>
            </a:r>
          </a:p>
          <a:p>
            <a:pPr marL="0" indent="0" algn="ctr">
              <a:buNone/>
              <a:defRPr/>
            </a:pPr>
            <a:endParaRPr lang="en-US" altLang="en-US" sz="3200" dirty="0"/>
          </a:p>
        </p:txBody>
      </p:sp>
    </p:spTree>
    <p:extLst>
      <p:ext uri="{BB962C8B-B14F-4D97-AF65-F5344CB8AC3E}">
        <p14:creationId xmlns:p14="http://schemas.microsoft.com/office/powerpoint/2010/main" val="4127142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Radiology Orders/Imaging/Reporting</a:t>
            </a:r>
            <a:endParaRPr lang="en-US" sz="2000"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36</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838200" y="914400"/>
            <a:ext cx="7550462" cy="5715000"/>
          </a:xfrm>
          <a:prstGeom prst="rect">
            <a:avLst/>
          </a:prstGeom>
        </p:spPr>
      </p:pic>
    </p:spTree>
    <p:extLst>
      <p:ext uri="{BB962C8B-B14F-4D97-AF65-F5344CB8AC3E}">
        <p14:creationId xmlns:p14="http://schemas.microsoft.com/office/powerpoint/2010/main" val="2803428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37</a:t>
            </a:fld>
            <a:endParaRPr lang="en-US" dirty="0">
              <a:solidFill>
                <a:prstClr val="black">
                  <a:tint val="75000"/>
                </a:prstClr>
              </a:solidFill>
            </a:endParaRPr>
          </a:p>
        </p:txBody>
      </p:sp>
      <p:sp>
        <p:nvSpPr>
          <p:cNvPr id="6" name="Title 4"/>
          <p:cNvSpPr txBox="1">
            <a:spLocks/>
          </p:cNvSpPr>
          <p:nvPr/>
        </p:nvSpPr>
        <p:spPr bwMode="auto">
          <a:xfrm>
            <a:off x="1295400" y="479425"/>
            <a:ext cx="69707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US" altLang="en-US" sz="2800" b="1" dirty="0" smtClean="0">
                <a:solidFill>
                  <a:srgbClr val="1F497D"/>
                </a:solidFill>
                <a:ea typeface="MS PGothic" pitchFamily="34" charset="-128"/>
              </a:rPr>
              <a:t>Lab Orders/Results – CHCS Sending Labs</a:t>
            </a:r>
            <a:endParaRPr lang="en-US" altLang="en-US" sz="2800" b="1" dirty="0">
              <a:solidFill>
                <a:srgbClr val="FF0000"/>
              </a:solidFill>
              <a:ea typeface="MS PGothic" pitchFamily="34" charset="-128"/>
            </a:endParaRPr>
          </a:p>
        </p:txBody>
      </p:sp>
      <p:pic>
        <p:nvPicPr>
          <p:cNvPr id="8" name="Picture 7"/>
          <p:cNvPicPr>
            <a:picLocks noChangeAspect="1"/>
          </p:cNvPicPr>
          <p:nvPr/>
        </p:nvPicPr>
        <p:blipFill>
          <a:blip r:embed="rId3"/>
          <a:stretch>
            <a:fillRect/>
          </a:stretch>
        </p:blipFill>
        <p:spPr>
          <a:xfrm>
            <a:off x="829725" y="911796"/>
            <a:ext cx="8009475" cy="5641404"/>
          </a:xfrm>
          <a:prstGeom prst="rect">
            <a:avLst/>
          </a:prstGeom>
        </p:spPr>
      </p:pic>
      <p:sp>
        <p:nvSpPr>
          <p:cNvPr id="9" name="Rectangle 8"/>
          <p:cNvSpPr/>
          <p:nvPr/>
        </p:nvSpPr>
        <p:spPr>
          <a:xfrm>
            <a:off x="1371600" y="1600200"/>
            <a:ext cx="1981200" cy="16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38600" y="3276600"/>
            <a:ext cx="990600" cy="167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71900" y="2438400"/>
            <a:ext cx="381000" cy="254000"/>
            <a:chOff x="7886700" y="5562600"/>
            <a:chExt cx="381000" cy="304800"/>
          </a:xfrm>
        </p:grpSpPr>
        <p:sp>
          <p:nvSpPr>
            <p:cNvPr id="12" name="Oval 11"/>
            <p:cNvSpPr/>
            <p:nvPr/>
          </p:nvSpPr>
          <p:spPr>
            <a:xfrm>
              <a:off x="8001000" y="5638800"/>
              <a:ext cx="152400" cy="1524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3" name="Oval 12"/>
            <p:cNvSpPr/>
            <p:nvPr/>
          </p:nvSpPr>
          <p:spPr>
            <a:xfrm>
              <a:off x="7886700" y="5562600"/>
              <a:ext cx="381000" cy="30480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21</a:t>
              </a:r>
              <a:endParaRPr lang="en-US" sz="600" dirty="0"/>
            </a:p>
          </p:txBody>
        </p:sp>
      </p:grpSp>
    </p:spTree>
    <p:extLst>
      <p:ext uri="{BB962C8B-B14F-4D97-AF65-F5344CB8AC3E}">
        <p14:creationId xmlns:p14="http://schemas.microsoft.com/office/powerpoint/2010/main" val="1350650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38</a:t>
            </a:fld>
            <a:endParaRPr lang="en-US" dirty="0">
              <a:solidFill>
                <a:prstClr val="black">
                  <a:tint val="75000"/>
                </a:prstClr>
              </a:solidFill>
            </a:endParaRPr>
          </a:p>
        </p:txBody>
      </p:sp>
      <p:sp>
        <p:nvSpPr>
          <p:cNvPr id="6" name="Title 4"/>
          <p:cNvSpPr txBox="1">
            <a:spLocks/>
          </p:cNvSpPr>
          <p:nvPr/>
        </p:nvSpPr>
        <p:spPr bwMode="auto">
          <a:xfrm>
            <a:off x="1335088" y="403225"/>
            <a:ext cx="69707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US" altLang="en-US" sz="2800" b="1" dirty="0" smtClean="0">
                <a:solidFill>
                  <a:srgbClr val="1F497D"/>
                </a:solidFill>
                <a:ea typeface="MS PGothic" pitchFamily="34" charset="-128"/>
              </a:rPr>
              <a:t>Lab Orders/Results – CHCS Performing Labs</a:t>
            </a:r>
            <a:endParaRPr lang="en-US" altLang="en-US" sz="2800" b="1" dirty="0">
              <a:solidFill>
                <a:srgbClr val="FF0000"/>
              </a:solidFill>
              <a:ea typeface="MS PGothic" pitchFamily="34" charset="-128"/>
            </a:endParaRPr>
          </a:p>
        </p:txBody>
      </p:sp>
      <p:pic>
        <p:nvPicPr>
          <p:cNvPr id="8" name="Picture 7"/>
          <p:cNvPicPr>
            <a:picLocks noChangeAspect="1"/>
          </p:cNvPicPr>
          <p:nvPr/>
        </p:nvPicPr>
        <p:blipFill>
          <a:blip r:embed="rId3"/>
          <a:stretch>
            <a:fillRect/>
          </a:stretch>
        </p:blipFill>
        <p:spPr>
          <a:xfrm>
            <a:off x="601125" y="911796"/>
            <a:ext cx="8009475" cy="5641404"/>
          </a:xfrm>
          <a:prstGeom prst="rect">
            <a:avLst/>
          </a:prstGeom>
        </p:spPr>
      </p:pic>
      <p:sp>
        <p:nvSpPr>
          <p:cNvPr id="9" name="Rectangle 8"/>
          <p:cNvSpPr/>
          <p:nvPr/>
        </p:nvSpPr>
        <p:spPr>
          <a:xfrm>
            <a:off x="533400" y="3124200"/>
            <a:ext cx="1828800"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62300" y="3380804"/>
            <a:ext cx="762000" cy="18769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543300" y="2438400"/>
            <a:ext cx="381000" cy="254000"/>
            <a:chOff x="7886700" y="5562600"/>
            <a:chExt cx="381000" cy="304800"/>
          </a:xfrm>
        </p:grpSpPr>
        <p:sp>
          <p:nvSpPr>
            <p:cNvPr id="12" name="Oval 11"/>
            <p:cNvSpPr/>
            <p:nvPr/>
          </p:nvSpPr>
          <p:spPr>
            <a:xfrm>
              <a:off x="8001000" y="5638800"/>
              <a:ext cx="152400" cy="1524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3" name="Oval 12"/>
            <p:cNvSpPr/>
            <p:nvPr/>
          </p:nvSpPr>
          <p:spPr>
            <a:xfrm>
              <a:off x="7886700" y="5562600"/>
              <a:ext cx="381000" cy="30480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21</a:t>
              </a:r>
              <a:endParaRPr lang="en-US" sz="600" dirty="0"/>
            </a:p>
          </p:txBody>
        </p:sp>
      </p:grpSp>
    </p:spTree>
    <p:extLst>
      <p:ext uri="{BB962C8B-B14F-4D97-AF65-F5344CB8AC3E}">
        <p14:creationId xmlns:p14="http://schemas.microsoft.com/office/powerpoint/2010/main" val="3806217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39</a:t>
            </a:fld>
            <a:endParaRPr lang="en-US" dirty="0">
              <a:solidFill>
                <a:prstClr val="black">
                  <a:tint val="75000"/>
                </a:prstClr>
              </a:solidFill>
            </a:endParaRPr>
          </a:p>
        </p:txBody>
      </p:sp>
      <p:sp>
        <p:nvSpPr>
          <p:cNvPr id="6" name="Title 4"/>
          <p:cNvSpPr txBox="1">
            <a:spLocks/>
          </p:cNvSpPr>
          <p:nvPr/>
        </p:nvSpPr>
        <p:spPr bwMode="auto">
          <a:xfrm>
            <a:off x="1258888" y="479425"/>
            <a:ext cx="69707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US" altLang="en-US" sz="2800" b="1" dirty="0" smtClean="0">
                <a:solidFill>
                  <a:srgbClr val="1F497D"/>
                </a:solidFill>
                <a:ea typeface="MS PGothic" pitchFamily="34" charset="-128"/>
              </a:rPr>
              <a:t>Lab Orders/Results – </a:t>
            </a:r>
            <a:r>
              <a:rPr lang="en-US" altLang="en-US" sz="2800" b="1" dirty="0" err="1" smtClean="0">
                <a:solidFill>
                  <a:srgbClr val="1F497D"/>
                </a:solidFill>
                <a:ea typeface="MS PGothic" pitchFamily="34" charset="-128"/>
              </a:rPr>
              <a:t>CoPathPlus</a:t>
            </a:r>
            <a:r>
              <a:rPr lang="en-US" altLang="en-US" sz="2800" b="1" dirty="0" smtClean="0">
                <a:solidFill>
                  <a:srgbClr val="1F497D"/>
                </a:solidFill>
                <a:ea typeface="MS PGothic" pitchFamily="34" charset="-128"/>
              </a:rPr>
              <a:t> (Lab AP)</a:t>
            </a:r>
            <a:endParaRPr lang="en-US" altLang="en-US" sz="2800" b="1" dirty="0">
              <a:solidFill>
                <a:srgbClr val="FF0000"/>
              </a:solidFill>
              <a:ea typeface="MS PGothic" pitchFamily="34" charset="-128"/>
            </a:endParaRPr>
          </a:p>
        </p:txBody>
      </p:sp>
      <p:pic>
        <p:nvPicPr>
          <p:cNvPr id="8" name="Picture 7"/>
          <p:cNvPicPr>
            <a:picLocks noChangeAspect="1"/>
          </p:cNvPicPr>
          <p:nvPr/>
        </p:nvPicPr>
        <p:blipFill>
          <a:blip r:embed="rId3"/>
          <a:stretch>
            <a:fillRect/>
          </a:stretch>
        </p:blipFill>
        <p:spPr>
          <a:xfrm>
            <a:off x="609600" y="911796"/>
            <a:ext cx="8009475" cy="5641404"/>
          </a:xfrm>
          <a:prstGeom prst="rect">
            <a:avLst/>
          </a:prstGeom>
        </p:spPr>
      </p:pic>
      <p:sp>
        <p:nvSpPr>
          <p:cNvPr id="9" name="Rectangle 8"/>
          <p:cNvSpPr/>
          <p:nvPr/>
        </p:nvSpPr>
        <p:spPr>
          <a:xfrm>
            <a:off x="4961475" y="1828800"/>
            <a:ext cx="1447800" cy="2819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551775" y="2438400"/>
            <a:ext cx="381000" cy="254000"/>
            <a:chOff x="7886700" y="5562600"/>
            <a:chExt cx="381000" cy="304800"/>
          </a:xfrm>
        </p:grpSpPr>
        <p:sp>
          <p:nvSpPr>
            <p:cNvPr id="11" name="Oval 10"/>
            <p:cNvSpPr/>
            <p:nvPr/>
          </p:nvSpPr>
          <p:spPr>
            <a:xfrm>
              <a:off x="8001000" y="5638800"/>
              <a:ext cx="152400" cy="1524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2" name="Oval 11"/>
            <p:cNvSpPr/>
            <p:nvPr/>
          </p:nvSpPr>
          <p:spPr>
            <a:xfrm>
              <a:off x="7886700" y="5562600"/>
              <a:ext cx="381000" cy="30480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21</a:t>
              </a:r>
              <a:endParaRPr lang="en-US" sz="600" dirty="0"/>
            </a:p>
          </p:txBody>
        </p:sp>
      </p:grpSp>
    </p:spTree>
    <p:extLst>
      <p:ext uri="{BB962C8B-B14F-4D97-AF65-F5344CB8AC3E}">
        <p14:creationId xmlns:p14="http://schemas.microsoft.com/office/powerpoint/2010/main" val="285992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981200" y="4724400"/>
            <a:ext cx="6934200" cy="1143000"/>
          </a:xfrm>
        </p:spPr>
        <p:txBody>
          <a:bodyPr/>
          <a:lstStyle/>
          <a:p>
            <a:pPr eaLnBrk="1" hangingPunct="1">
              <a:spcBef>
                <a:spcPct val="0"/>
              </a:spcBef>
              <a:defRPr/>
            </a:pPr>
            <a:r>
              <a:rPr lang="en-US" altLang="en-US" b="0" dirty="0" smtClean="0">
                <a:solidFill>
                  <a:schemeClr val="accent6">
                    <a:lumMod val="10000"/>
                  </a:schemeClr>
                </a:solidFill>
                <a:cs typeface="Arial" panose="020B0604020202020204" pitchFamily="34" charset="0"/>
              </a:rPr>
              <a:t>Chris E. Nichols </a:t>
            </a:r>
          </a:p>
          <a:p>
            <a:pPr eaLnBrk="1" hangingPunct="1">
              <a:spcBef>
                <a:spcPct val="0"/>
              </a:spcBef>
              <a:defRPr/>
            </a:pPr>
            <a:r>
              <a:rPr lang="en-US" altLang="en-US" b="0" dirty="0" smtClean="0">
                <a:solidFill>
                  <a:schemeClr val="accent6">
                    <a:lumMod val="10000"/>
                  </a:schemeClr>
                </a:solidFill>
                <a:cs typeface="Arial" panose="020B0604020202020204" pitchFamily="34" charset="0"/>
              </a:rPr>
              <a:t>Program Manager, Enterprise Intelligence &amp; Data Solutions PMO</a:t>
            </a:r>
            <a:endParaRPr lang="en-US" altLang="en-US" b="0" dirty="0">
              <a:solidFill>
                <a:schemeClr val="accent6">
                  <a:lumMod val="10000"/>
                </a:schemeClr>
              </a:solidFill>
              <a:cs typeface="Arial" panose="020B0604020202020204" pitchFamily="34" charset="0"/>
            </a:endParaRPr>
          </a:p>
          <a:p>
            <a:pPr eaLnBrk="1" hangingPunct="1">
              <a:spcBef>
                <a:spcPct val="0"/>
              </a:spcBef>
              <a:defRPr/>
            </a:pPr>
            <a:r>
              <a:rPr lang="en-US" altLang="en-US" b="0" dirty="0">
                <a:solidFill>
                  <a:schemeClr val="accent6">
                    <a:lumMod val="10000"/>
                  </a:schemeClr>
                </a:solidFill>
                <a:cs typeface="Arial" panose="020B0604020202020204" pitchFamily="34" charset="0"/>
              </a:rPr>
              <a:t>DHA | J6 HIT | SDD | EIDS</a:t>
            </a:r>
          </a:p>
          <a:p>
            <a:pPr eaLnBrk="1" hangingPunct="1">
              <a:spcBef>
                <a:spcPct val="0"/>
              </a:spcBef>
              <a:defRPr/>
            </a:pPr>
            <a:endParaRPr lang="en-US" altLang="en-US" b="0" dirty="0">
              <a:solidFill>
                <a:schemeClr val="accent6">
                  <a:lumMod val="10000"/>
                </a:schemeClr>
              </a:solidFill>
              <a:cs typeface="Arial" panose="020B0604020202020204" pitchFamily="34" charset="0"/>
            </a:endParaRPr>
          </a:p>
          <a:p>
            <a:endParaRPr lang="en-US" b="0" dirty="0"/>
          </a:p>
        </p:txBody>
      </p:sp>
      <p:sp>
        <p:nvSpPr>
          <p:cNvPr id="3" name="Text Placeholder 2"/>
          <p:cNvSpPr>
            <a:spLocks noGrp="1"/>
          </p:cNvSpPr>
          <p:nvPr>
            <p:ph type="body" sz="quarter" idx="10"/>
          </p:nvPr>
        </p:nvSpPr>
        <p:spPr>
          <a:xfrm>
            <a:off x="3200400" y="3429000"/>
            <a:ext cx="5562600" cy="838154"/>
          </a:xfrm>
        </p:spPr>
        <p:txBody>
          <a:bodyPr/>
          <a:lstStyle/>
          <a:p>
            <a:pPr eaLnBrk="0" hangingPunct="0"/>
            <a:r>
              <a:rPr lang="en-US" sz="2800" dirty="0">
                <a:solidFill>
                  <a:schemeClr val="tx2"/>
                </a:solidFill>
                <a:ea typeface="+mn-ea"/>
              </a:rPr>
              <a:t>Complexities and Opportunities of MHS modernization to include data</a:t>
            </a:r>
          </a:p>
          <a:p>
            <a:endParaRPr lang="en-US" sz="2800" dirty="0"/>
          </a:p>
        </p:txBody>
      </p:sp>
      <p:sp>
        <p:nvSpPr>
          <p:cNvPr id="4" name="Slide Number Placeholder 3"/>
          <p:cNvSpPr>
            <a:spLocks noGrp="1"/>
          </p:cNvSpPr>
          <p:nvPr>
            <p:ph type="sldNum" sz="quarter" idx="4294967295"/>
          </p:nvPr>
        </p:nvSpPr>
        <p:spPr>
          <a:xfrm>
            <a:off x="8355013" y="6545263"/>
            <a:ext cx="762000" cy="282575"/>
          </a:xfrm>
          <a:prstGeom prst="rect">
            <a:avLst/>
          </a:prstGeom>
        </p:spPr>
        <p:txBody>
          <a:bodyPr/>
          <a:lstStyle/>
          <a:p>
            <a:pPr algn="r"/>
            <a:fld id="{2982B3FC-1CAF-4292-AF53-DD37E7130B9E}" type="slidenum">
              <a:rPr lang="en-US" sz="1200" smtClean="0">
                <a:solidFill>
                  <a:prstClr val="black">
                    <a:tint val="75000"/>
                  </a:prstClr>
                </a:solidFill>
              </a:rPr>
              <a:pPr algn="r"/>
              <a:t>4</a:t>
            </a:fld>
            <a:endParaRPr lang="en-US" sz="1200" dirty="0">
              <a:solidFill>
                <a:prstClr val="black">
                  <a:tint val="75000"/>
                </a:prstClr>
              </a:solidFill>
            </a:endParaRPr>
          </a:p>
        </p:txBody>
      </p:sp>
    </p:spTree>
    <p:extLst>
      <p:ext uri="{BB962C8B-B14F-4D97-AF65-F5344CB8AC3E}">
        <p14:creationId xmlns:p14="http://schemas.microsoft.com/office/powerpoint/2010/main" val="3500527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40</a:t>
            </a:fld>
            <a:endParaRPr lang="en-US" dirty="0">
              <a:solidFill>
                <a:prstClr val="black">
                  <a:tint val="75000"/>
                </a:prstClr>
              </a:solidFill>
            </a:endParaRPr>
          </a:p>
        </p:txBody>
      </p:sp>
      <p:sp>
        <p:nvSpPr>
          <p:cNvPr id="6" name="Title 4"/>
          <p:cNvSpPr txBox="1">
            <a:spLocks/>
          </p:cNvSpPr>
          <p:nvPr/>
        </p:nvSpPr>
        <p:spPr bwMode="auto">
          <a:xfrm>
            <a:off x="1258887" y="403225"/>
            <a:ext cx="78089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US" altLang="en-US" sz="2800" b="1" dirty="0" smtClean="0">
                <a:solidFill>
                  <a:srgbClr val="1F497D"/>
                </a:solidFill>
                <a:ea typeface="MS PGothic" pitchFamily="34" charset="-128"/>
              </a:rPr>
              <a:t>Lab Orders/Results – External Commercial Ref Labs</a:t>
            </a:r>
            <a:endParaRPr lang="en-US" altLang="en-US" sz="2800" b="1" dirty="0">
              <a:solidFill>
                <a:srgbClr val="FF0000"/>
              </a:solidFill>
              <a:ea typeface="MS PGothic" pitchFamily="34" charset="-128"/>
            </a:endParaRPr>
          </a:p>
        </p:txBody>
      </p:sp>
      <p:pic>
        <p:nvPicPr>
          <p:cNvPr id="7" name="Picture 6"/>
          <p:cNvPicPr>
            <a:picLocks noChangeAspect="1"/>
          </p:cNvPicPr>
          <p:nvPr/>
        </p:nvPicPr>
        <p:blipFill>
          <a:blip r:embed="rId3"/>
          <a:stretch>
            <a:fillRect/>
          </a:stretch>
        </p:blipFill>
        <p:spPr>
          <a:xfrm>
            <a:off x="609600" y="911796"/>
            <a:ext cx="8009475" cy="5641404"/>
          </a:xfrm>
          <a:prstGeom prst="rect">
            <a:avLst/>
          </a:prstGeom>
        </p:spPr>
      </p:pic>
      <p:sp>
        <p:nvSpPr>
          <p:cNvPr id="8" name="Rectangle 7"/>
          <p:cNvSpPr/>
          <p:nvPr/>
        </p:nvSpPr>
        <p:spPr>
          <a:xfrm>
            <a:off x="6180675" y="901700"/>
            <a:ext cx="2552700" cy="4203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551775" y="2438400"/>
            <a:ext cx="381000" cy="254000"/>
            <a:chOff x="7886700" y="5562600"/>
            <a:chExt cx="381000" cy="304800"/>
          </a:xfrm>
        </p:grpSpPr>
        <p:sp>
          <p:nvSpPr>
            <p:cNvPr id="10" name="Oval 9"/>
            <p:cNvSpPr/>
            <p:nvPr/>
          </p:nvSpPr>
          <p:spPr>
            <a:xfrm>
              <a:off x="8001000" y="5638800"/>
              <a:ext cx="152400" cy="1524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1" name="Oval 10"/>
            <p:cNvSpPr/>
            <p:nvPr/>
          </p:nvSpPr>
          <p:spPr>
            <a:xfrm>
              <a:off x="7886700" y="5562600"/>
              <a:ext cx="381000" cy="30480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21</a:t>
              </a:r>
              <a:endParaRPr lang="en-US" sz="600" dirty="0"/>
            </a:p>
          </p:txBody>
        </p:sp>
      </p:grpSp>
    </p:spTree>
    <p:extLst>
      <p:ext uri="{BB962C8B-B14F-4D97-AF65-F5344CB8AC3E}">
        <p14:creationId xmlns:p14="http://schemas.microsoft.com/office/powerpoint/2010/main" val="2470261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41</a:t>
            </a:fld>
            <a:endParaRPr lang="en-US" dirty="0">
              <a:solidFill>
                <a:prstClr val="black">
                  <a:tint val="75000"/>
                </a:prstClr>
              </a:solidFill>
            </a:endParaRPr>
          </a:p>
        </p:txBody>
      </p:sp>
      <p:sp>
        <p:nvSpPr>
          <p:cNvPr id="6" name="Title 4"/>
          <p:cNvSpPr txBox="1">
            <a:spLocks/>
          </p:cNvSpPr>
          <p:nvPr/>
        </p:nvSpPr>
        <p:spPr bwMode="auto">
          <a:xfrm>
            <a:off x="1258888" y="479425"/>
            <a:ext cx="69707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US" altLang="en-US" sz="2800" b="1" dirty="0" smtClean="0">
                <a:solidFill>
                  <a:srgbClr val="1F497D"/>
                </a:solidFill>
                <a:ea typeface="MS PGothic" pitchFamily="34" charset="-128"/>
              </a:rPr>
              <a:t>Lab Orders/Results – Shared Data Flows</a:t>
            </a:r>
            <a:endParaRPr lang="en-US" altLang="en-US" sz="2800" b="1" dirty="0">
              <a:solidFill>
                <a:srgbClr val="FF0000"/>
              </a:solidFill>
              <a:ea typeface="MS PGothic" pitchFamily="34" charset="-128"/>
            </a:endParaRPr>
          </a:p>
        </p:txBody>
      </p:sp>
      <p:pic>
        <p:nvPicPr>
          <p:cNvPr id="7" name="Picture 6"/>
          <p:cNvPicPr>
            <a:picLocks noChangeAspect="1"/>
          </p:cNvPicPr>
          <p:nvPr/>
        </p:nvPicPr>
        <p:blipFill>
          <a:blip r:embed="rId3"/>
          <a:stretch>
            <a:fillRect/>
          </a:stretch>
        </p:blipFill>
        <p:spPr>
          <a:xfrm>
            <a:off x="609600" y="911796"/>
            <a:ext cx="8009475" cy="5641404"/>
          </a:xfrm>
          <a:prstGeom prst="rect">
            <a:avLst/>
          </a:prstGeom>
        </p:spPr>
      </p:pic>
      <p:sp>
        <p:nvSpPr>
          <p:cNvPr id="8" name="Rectangle 7"/>
          <p:cNvSpPr/>
          <p:nvPr/>
        </p:nvSpPr>
        <p:spPr>
          <a:xfrm>
            <a:off x="3437475" y="1600200"/>
            <a:ext cx="1219200" cy="16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56675" y="3352800"/>
            <a:ext cx="609600" cy="1295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551775" y="2438400"/>
            <a:ext cx="381000" cy="254000"/>
            <a:chOff x="7886700" y="5562600"/>
            <a:chExt cx="381000" cy="304800"/>
          </a:xfrm>
        </p:grpSpPr>
        <p:sp>
          <p:nvSpPr>
            <p:cNvPr id="11" name="Oval 10"/>
            <p:cNvSpPr/>
            <p:nvPr/>
          </p:nvSpPr>
          <p:spPr>
            <a:xfrm>
              <a:off x="8001000" y="5638800"/>
              <a:ext cx="152400" cy="152400"/>
            </a:xfrm>
            <a:prstGeom prst="ellipse">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2" name="Oval 11"/>
            <p:cNvSpPr/>
            <p:nvPr/>
          </p:nvSpPr>
          <p:spPr>
            <a:xfrm>
              <a:off x="7886700" y="5562600"/>
              <a:ext cx="381000" cy="30480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21</a:t>
              </a:r>
              <a:endParaRPr lang="en-US" sz="600" dirty="0"/>
            </a:p>
          </p:txBody>
        </p:sp>
      </p:grpSp>
      <p:sp>
        <p:nvSpPr>
          <p:cNvPr id="13" name="Rectangle 12"/>
          <p:cNvSpPr/>
          <p:nvPr/>
        </p:nvSpPr>
        <p:spPr>
          <a:xfrm>
            <a:off x="2218275" y="3352800"/>
            <a:ext cx="533400"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610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Prescriptions</a:t>
            </a:r>
            <a:endParaRPr lang="en-US" sz="2000"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42</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609600" y="910287"/>
            <a:ext cx="8014128" cy="5642913"/>
          </a:xfrm>
          <a:prstGeom prst="rect">
            <a:avLst/>
          </a:prstGeom>
        </p:spPr>
      </p:pic>
    </p:spTree>
    <p:extLst>
      <p:ext uri="{BB962C8B-B14F-4D97-AF65-F5344CB8AC3E}">
        <p14:creationId xmlns:p14="http://schemas.microsoft.com/office/powerpoint/2010/main" val="352894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Nurse and Physician Workflows</a:t>
            </a:r>
            <a:endParaRPr lang="en-US" sz="2000"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43</a:t>
            </a:fld>
            <a:endParaRPr lang="en-US" dirty="0">
              <a:solidFill>
                <a:prstClr val="black">
                  <a:tint val="75000"/>
                </a:prstClr>
              </a:solidFill>
            </a:endParaRPr>
          </a:p>
        </p:txBody>
      </p:sp>
      <p:sp>
        <p:nvSpPr>
          <p:cNvPr id="6" name="Content Placeholder 2"/>
          <p:cNvSpPr>
            <a:spLocks noGrp="1"/>
          </p:cNvSpPr>
          <p:nvPr>
            <p:ph idx="1"/>
          </p:nvPr>
        </p:nvSpPr>
        <p:spPr>
          <a:xfrm>
            <a:off x="414338" y="1460500"/>
            <a:ext cx="8415337" cy="4114800"/>
          </a:xfrm>
        </p:spPr>
        <p:txBody>
          <a:bodyPr/>
          <a:lstStyle/>
          <a:p>
            <a:r>
              <a:rPr lang="en-US" sz="2400" b="0" dirty="0"/>
              <a:t>Nurse documented in PowerForm</a:t>
            </a:r>
          </a:p>
          <a:p>
            <a:r>
              <a:rPr lang="en-US" sz="2400" b="0" dirty="0"/>
              <a:t>PowerForm contains DTAs (Discrete Task Assays)</a:t>
            </a:r>
          </a:p>
          <a:p>
            <a:r>
              <a:rPr lang="en-US" sz="2400" b="0" dirty="0"/>
              <a:t>Each DTA can have different response types</a:t>
            </a:r>
          </a:p>
          <a:p>
            <a:r>
              <a:rPr lang="en-US" sz="2400" b="0" dirty="0"/>
              <a:t>DTAs are tied to Event Codes</a:t>
            </a:r>
          </a:p>
          <a:p>
            <a:r>
              <a:rPr lang="en-US" sz="2400" b="0" dirty="0"/>
              <a:t>Event Codes live within the Event Set Hierarchy</a:t>
            </a:r>
          </a:p>
          <a:p>
            <a:r>
              <a:rPr lang="en-US" sz="2400" b="0" dirty="0"/>
              <a:t>Documentation creates rows on clinical_event table</a:t>
            </a:r>
          </a:p>
        </p:txBody>
      </p:sp>
    </p:spTree>
    <p:extLst>
      <p:ext uri="{BB962C8B-B14F-4D97-AF65-F5344CB8AC3E}">
        <p14:creationId xmlns:p14="http://schemas.microsoft.com/office/powerpoint/2010/main" val="3339730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44</a:t>
            </a:fld>
            <a:endParaRPr lang="en-US" dirty="0">
              <a:solidFill>
                <a:prstClr val="black">
                  <a:tint val="75000"/>
                </a:prstClr>
              </a:solidFill>
            </a:endParaRPr>
          </a:p>
        </p:txBody>
      </p:sp>
      <p:sp>
        <p:nvSpPr>
          <p:cNvPr id="6" name="Title 1"/>
          <p:cNvSpPr txBox="1">
            <a:spLocks/>
          </p:cNvSpPr>
          <p:nvPr/>
        </p:nvSpPr>
        <p:spPr bwMode="auto">
          <a:xfrm>
            <a:off x="1447800" y="2895600"/>
            <a:ext cx="6477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1" fontAlgn="base" hangingPunct="1">
              <a:lnSpc>
                <a:spcPct val="90000"/>
              </a:lnSpc>
              <a:spcBef>
                <a:spcPct val="0"/>
              </a:spcBef>
              <a:spcAft>
                <a:spcPct val="0"/>
              </a:spcAft>
              <a:defRPr lang="en-US" sz="2800" b="1" kern="1200" dirty="0">
                <a:solidFill>
                  <a:srgbClr val="003876"/>
                </a:solidFill>
                <a:latin typeface="+mj-lt"/>
                <a:ea typeface="MS PGothic" pitchFamily="34" charset="-128"/>
                <a:cs typeface="+mj-cs"/>
              </a:defRPr>
            </a:lvl1pPr>
            <a:lvl2pPr algn="l" rtl="0" eaLnBrk="1" fontAlgn="base" hangingPunct="1">
              <a:lnSpc>
                <a:spcPct val="90000"/>
              </a:lnSpc>
              <a:spcBef>
                <a:spcPct val="0"/>
              </a:spcBef>
              <a:spcAft>
                <a:spcPct val="0"/>
              </a:spcAft>
              <a:defRPr sz="2800" b="1">
                <a:solidFill>
                  <a:srgbClr val="003876"/>
                </a:solidFill>
                <a:latin typeface="Calibri" pitchFamily="34" charset="0"/>
                <a:ea typeface="MS PGothic" pitchFamily="34" charset="-128"/>
              </a:defRPr>
            </a:lvl2pPr>
            <a:lvl3pPr algn="l" rtl="0" eaLnBrk="1" fontAlgn="base" hangingPunct="1">
              <a:lnSpc>
                <a:spcPct val="90000"/>
              </a:lnSpc>
              <a:spcBef>
                <a:spcPct val="0"/>
              </a:spcBef>
              <a:spcAft>
                <a:spcPct val="0"/>
              </a:spcAft>
              <a:defRPr sz="2800" b="1">
                <a:solidFill>
                  <a:srgbClr val="003876"/>
                </a:solidFill>
                <a:latin typeface="Calibri" pitchFamily="34" charset="0"/>
                <a:ea typeface="MS PGothic" pitchFamily="34" charset="-128"/>
              </a:defRPr>
            </a:lvl3pPr>
            <a:lvl4pPr algn="l" rtl="0" eaLnBrk="1" fontAlgn="base" hangingPunct="1">
              <a:lnSpc>
                <a:spcPct val="90000"/>
              </a:lnSpc>
              <a:spcBef>
                <a:spcPct val="0"/>
              </a:spcBef>
              <a:spcAft>
                <a:spcPct val="0"/>
              </a:spcAft>
              <a:defRPr sz="2800" b="1">
                <a:solidFill>
                  <a:srgbClr val="003876"/>
                </a:solidFill>
                <a:latin typeface="Calibri" pitchFamily="34" charset="0"/>
                <a:ea typeface="MS PGothic" pitchFamily="34" charset="-128"/>
              </a:defRPr>
            </a:lvl4pPr>
            <a:lvl5pPr algn="l" rtl="0" eaLnBrk="1" fontAlgn="base" hangingPunct="1">
              <a:lnSpc>
                <a:spcPct val="90000"/>
              </a:lnSpc>
              <a:spcBef>
                <a:spcPct val="0"/>
              </a:spcBef>
              <a:spcAft>
                <a:spcPct val="0"/>
              </a:spcAft>
              <a:defRPr sz="2800" b="1">
                <a:solidFill>
                  <a:srgbClr val="003876"/>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en-US" dirty="0" smtClean="0"/>
              <a:t>Discern Rules Framework</a:t>
            </a:r>
            <a:endParaRPr lang="en-US" dirty="0"/>
          </a:p>
        </p:txBody>
      </p:sp>
    </p:spTree>
    <p:extLst>
      <p:ext uri="{BB962C8B-B14F-4D97-AF65-F5344CB8AC3E}">
        <p14:creationId xmlns:p14="http://schemas.microsoft.com/office/powerpoint/2010/main" val="3449352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45</a:t>
            </a:fld>
            <a:endParaRPr lang="en-US" dirty="0">
              <a:solidFill>
                <a:prstClr val="black">
                  <a:tint val="75000"/>
                </a:prstClr>
              </a:solidFill>
            </a:endParaRPr>
          </a:p>
        </p:txBody>
      </p:sp>
      <p:sp>
        <p:nvSpPr>
          <p:cNvPr id="6" name="Title 2"/>
          <p:cNvSpPr>
            <a:spLocks noGrp="1"/>
          </p:cNvSpPr>
          <p:nvPr>
            <p:ph type="title"/>
          </p:nvPr>
        </p:nvSpPr>
        <p:spPr>
          <a:xfrm>
            <a:off x="1295400" y="427038"/>
            <a:ext cx="7010400" cy="487362"/>
          </a:xfrm>
        </p:spPr>
        <p:txBody>
          <a:bodyPr/>
          <a:lstStyle/>
          <a:p>
            <a:pPr algn="l"/>
            <a:r>
              <a:rPr lang="en-US" b="1" dirty="0">
                <a:solidFill>
                  <a:srgbClr val="1F497D"/>
                </a:solidFill>
                <a:latin typeface="Calibri" pitchFamily="34" charset="0"/>
                <a:ea typeface="MS PGothic" pitchFamily="34" charset="-128"/>
                <a:cs typeface="Arial" pitchFamily="34" charset="0"/>
              </a:rPr>
              <a:t>Examples of Synchronous and Asynchronous</a:t>
            </a:r>
          </a:p>
        </p:txBody>
      </p:sp>
      <p:sp>
        <p:nvSpPr>
          <p:cNvPr id="7" name="Content Placeholder 1"/>
          <p:cNvSpPr>
            <a:spLocks noGrp="1"/>
          </p:cNvSpPr>
          <p:nvPr>
            <p:ph idx="1"/>
          </p:nvPr>
        </p:nvSpPr>
        <p:spPr>
          <a:xfrm>
            <a:off x="228600" y="1524000"/>
            <a:ext cx="4114800" cy="4525963"/>
          </a:xfrm>
          <a:ln w="12700">
            <a:solidFill>
              <a:schemeClr val="tx1"/>
            </a:solidFill>
          </a:ln>
        </p:spPr>
        <p:txBody>
          <a:bodyPr/>
          <a:lstStyle/>
          <a:p>
            <a:pPr marL="457200" lvl="1" indent="0">
              <a:buNone/>
            </a:pPr>
            <a:r>
              <a:rPr lang="en-US" sz="2800" dirty="0"/>
              <a:t>Synchronous</a:t>
            </a:r>
          </a:p>
          <a:p>
            <a:pPr lvl="1"/>
            <a:r>
              <a:rPr lang="en-US" sz="2800" dirty="0" err="1"/>
              <a:t>AddToScratchpad</a:t>
            </a:r>
            <a:endParaRPr lang="en-US" sz="2800" dirty="0"/>
          </a:p>
          <a:p>
            <a:pPr lvl="1"/>
            <a:r>
              <a:rPr lang="en-US" sz="2800" dirty="0" err="1"/>
              <a:t>SignOrder</a:t>
            </a:r>
            <a:endParaRPr lang="en-US" sz="2800" dirty="0"/>
          </a:p>
          <a:p>
            <a:pPr lvl="1"/>
            <a:r>
              <a:rPr lang="en-US" sz="2800" dirty="0"/>
              <a:t>OpenChart</a:t>
            </a:r>
          </a:p>
          <a:p>
            <a:pPr marL="457200" lvl="1" indent="0">
              <a:buNone/>
            </a:pPr>
            <a:endParaRPr lang="en-US" sz="2800" dirty="0"/>
          </a:p>
          <a:p>
            <a:pPr marL="457200" lvl="1" indent="0">
              <a:buNone/>
            </a:pPr>
            <a:endParaRPr lang="en-US" sz="2800" dirty="0" smtClean="0"/>
          </a:p>
          <a:p>
            <a:pPr marL="457200" lvl="1" indent="0">
              <a:buNone/>
            </a:pPr>
            <a:r>
              <a:rPr lang="en-US" sz="2800" dirty="0" smtClean="0"/>
              <a:t>Evaluation </a:t>
            </a:r>
            <a:r>
              <a:rPr lang="en-US" sz="2800" dirty="0"/>
              <a:t>is performed by discern before user’s activity is recorded to database</a:t>
            </a:r>
          </a:p>
        </p:txBody>
      </p:sp>
      <p:sp>
        <p:nvSpPr>
          <p:cNvPr id="8" name="Content Placeholder 1"/>
          <p:cNvSpPr txBox="1">
            <a:spLocks/>
          </p:cNvSpPr>
          <p:nvPr/>
        </p:nvSpPr>
        <p:spPr>
          <a:xfrm>
            <a:off x="4495800" y="1524001"/>
            <a:ext cx="4114800" cy="4525962"/>
          </a:xfrm>
          <a:prstGeom prst="rect">
            <a:avLst/>
          </a:prstGeom>
          <a:ln w="6350">
            <a:solidFill>
              <a:schemeClr val="tx1"/>
            </a:solid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t>Asynchronous</a:t>
            </a:r>
          </a:p>
          <a:p>
            <a:pPr lvl="1"/>
            <a:r>
              <a:rPr lang="en-US" dirty="0" err="1"/>
              <a:t>ClinicalEvent</a:t>
            </a:r>
            <a:endParaRPr lang="en-US" dirty="0"/>
          </a:p>
          <a:p>
            <a:pPr lvl="1"/>
            <a:r>
              <a:rPr lang="en-US" dirty="0" err="1"/>
              <a:t>OrderEvent</a:t>
            </a:r>
            <a:endParaRPr lang="en-US" dirty="0"/>
          </a:p>
          <a:p>
            <a:pPr lvl="1"/>
            <a:r>
              <a:rPr lang="en-US" dirty="0" err="1"/>
              <a:t>PatientEvent</a:t>
            </a:r>
            <a:endParaRPr lang="en-US" dirty="0"/>
          </a:p>
          <a:p>
            <a:pPr lvl="1">
              <a:buFontTx/>
              <a:buChar char="-"/>
            </a:pPr>
            <a:endParaRPr lang="en-US" dirty="0"/>
          </a:p>
          <a:p>
            <a:pPr marL="457200" lvl="1" indent="0">
              <a:buNone/>
            </a:pPr>
            <a:r>
              <a:rPr lang="en-US" dirty="0"/>
              <a:t>User’s activity is committed to database, then discern processing is called</a:t>
            </a:r>
          </a:p>
        </p:txBody>
      </p:sp>
    </p:spTree>
    <p:extLst>
      <p:ext uri="{BB962C8B-B14F-4D97-AF65-F5344CB8AC3E}">
        <p14:creationId xmlns:p14="http://schemas.microsoft.com/office/powerpoint/2010/main" val="666973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46</a:t>
            </a:fld>
            <a:endParaRPr lang="en-US" dirty="0">
              <a:solidFill>
                <a:prstClr val="black">
                  <a:tint val="75000"/>
                </a:prstClr>
              </a:solidFill>
            </a:endParaRPr>
          </a:p>
        </p:txBody>
      </p:sp>
      <p:sp>
        <p:nvSpPr>
          <p:cNvPr id="6" name="Title 1"/>
          <p:cNvSpPr>
            <a:spLocks noGrp="1"/>
          </p:cNvSpPr>
          <p:nvPr>
            <p:ph type="title"/>
          </p:nvPr>
        </p:nvSpPr>
        <p:spPr>
          <a:xfrm>
            <a:off x="1225296" y="358648"/>
            <a:ext cx="6547104" cy="479552"/>
          </a:xfrm>
        </p:spPr>
        <p:txBody>
          <a:bodyPr/>
          <a:lstStyle/>
          <a:p>
            <a:r>
              <a:rPr lang="en-US" dirty="0"/>
              <a:t>Discern Rules Framework (Synchronous)</a:t>
            </a:r>
          </a:p>
        </p:txBody>
      </p:sp>
      <p:graphicFrame>
        <p:nvGraphicFramePr>
          <p:cNvPr id="7" name="Content Placeholder 4"/>
          <p:cNvGraphicFramePr>
            <a:graphicFrameLocks noGrp="1"/>
          </p:cNvGraphicFramePr>
          <p:nvPr>
            <p:ph idx="1"/>
            <p:extLst/>
          </p:nvPr>
        </p:nvGraphicFramePr>
        <p:xfrm>
          <a:off x="228600" y="1460500"/>
          <a:ext cx="8839200" cy="471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387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47</a:t>
            </a:fld>
            <a:endParaRPr lang="en-US" dirty="0">
              <a:solidFill>
                <a:prstClr val="black">
                  <a:tint val="75000"/>
                </a:prstClr>
              </a:solidFill>
            </a:endParaRPr>
          </a:p>
        </p:txBody>
      </p:sp>
      <p:sp>
        <p:nvSpPr>
          <p:cNvPr id="6" name="Title 1"/>
          <p:cNvSpPr>
            <a:spLocks noGrp="1"/>
          </p:cNvSpPr>
          <p:nvPr>
            <p:ph type="title"/>
          </p:nvPr>
        </p:nvSpPr>
        <p:spPr>
          <a:xfrm>
            <a:off x="1225296" y="434848"/>
            <a:ext cx="6547104" cy="479552"/>
          </a:xfrm>
        </p:spPr>
        <p:txBody>
          <a:bodyPr/>
          <a:lstStyle/>
          <a:p>
            <a:r>
              <a:rPr lang="en-US" dirty="0"/>
              <a:t>Discern Rules Framework (Asynchronous)</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3022520994"/>
              </p:ext>
            </p:extLst>
          </p:nvPr>
        </p:nvGraphicFramePr>
        <p:xfrm>
          <a:off x="152400" y="1460500"/>
          <a:ext cx="8839200" cy="471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9749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48</a:t>
            </a:fld>
            <a:endParaRPr lang="en-US" dirty="0">
              <a:solidFill>
                <a:prstClr val="black">
                  <a:tint val="75000"/>
                </a:prstClr>
              </a:solidFill>
            </a:endParaRPr>
          </a:p>
        </p:txBody>
      </p:sp>
      <p:sp>
        <p:nvSpPr>
          <p:cNvPr id="6" name="Title 2"/>
          <p:cNvSpPr>
            <a:spLocks noGrp="1"/>
          </p:cNvSpPr>
          <p:nvPr>
            <p:ph type="title"/>
          </p:nvPr>
        </p:nvSpPr>
        <p:spPr>
          <a:xfrm>
            <a:off x="1219200" y="427038"/>
            <a:ext cx="7543800" cy="487362"/>
          </a:xfrm>
        </p:spPr>
        <p:txBody>
          <a:bodyPr/>
          <a:lstStyle/>
          <a:p>
            <a:pPr algn="l"/>
            <a:r>
              <a:rPr lang="en-US" b="1" dirty="0">
                <a:solidFill>
                  <a:srgbClr val="1F497D"/>
                </a:solidFill>
                <a:latin typeface="Calibri" pitchFamily="34" charset="0"/>
                <a:ea typeface="MS PGothic" pitchFamily="34" charset="-128"/>
                <a:cs typeface="Arial" pitchFamily="34" charset="0"/>
              </a:rPr>
              <a:t>Synchronous vs Asynchronous</a:t>
            </a:r>
          </a:p>
        </p:txBody>
      </p:sp>
      <p:sp>
        <p:nvSpPr>
          <p:cNvPr id="7" name="Content Placeholder 1"/>
          <p:cNvSpPr>
            <a:spLocks noGrp="1"/>
          </p:cNvSpPr>
          <p:nvPr>
            <p:ph idx="1"/>
          </p:nvPr>
        </p:nvSpPr>
        <p:spPr>
          <a:xfrm>
            <a:off x="228600" y="1524000"/>
            <a:ext cx="4114800" cy="4800600"/>
          </a:xfrm>
          <a:ln w="12700">
            <a:solidFill>
              <a:schemeClr val="tx1"/>
            </a:solidFill>
          </a:ln>
        </p:spPr>
        <p:txBody>
          <a:bodyPr/>
          <a:lstStyle/>
          <a:p>
            <a:pPr marL="457200" lvl="1" indent="0">
              <a:buNone/>
            </a:pPr>
            <a:r>
              <a:rPr lang="en-US" sz="2400" dirty="0"/>
              <a:t>Synchronous</a:t>
            </a:r>
          </a:p>
          <a:p>
            <a:pPr lvl="1"/>
            <a:r>
              <a:rPr lang="en-US" sz="2400" dirty="0"/>
              <a:t>Inherent discern capability to evaluate list of orders</a:t>
            </a:r>
          </a:p>
          <a:p>
            <a:pPr lvl="1"/>
            <a:r>
              <a:rPr lang="en-US" sz="2400" dirty="0"/>
              <a:t>Can help prevention of Adverse Events</a:t>
            </a:r>
          </a:p>
          <a:p>
            <a:pPr lvl="1"/>
            <a:r>
              <a:rPr lang="en-US" sz="2400" dirty="0"/>
              <a:t>Responses recorded in EKS_DLG_EVENT structure</a:t>
            </a:r>
          </a:p>
        </p:txBody>
      </p:sp>
      <p:sp>
        <p:nvSpPr>
          <p:cNvPr id="8" name="Content Placeholder 1"/>
          <p:cNvSpPr txBox="1">
            <a:spLocks/>
          </p:cNvSpPr>
          <p:nvPr/>
        </p:nvSpPr>
        <p:spPr>
          <a:xfrm>
            <a:off x="4495800" y="1524000"/>
            <a:ext cx="4114800" cy="4800599"/>
          </a:xfrm>
          <a:prstGeom prst="rect">
            <a:avLst/>
          </a:prstGeom>
          <a:ln w="6350">
            <a:solidFill>
              <a:schemeClr val="tx1"/>
            </a:solid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Asynchronous</a:t>
            </a:r>
          </a:p>
          <a:p>
            <a:pPr lvl="1"/>
            <a:r>
              <a:rPr lang="en-US" sz="2400" dirty="0"/>
              <a:t>Only evaluates one triggering event per execution</a:t>
            </a:r>
          </a:p>
          <a:p>
            <a:pPr lvl="1"/>
            <a:r>
              <a:rPr lang="en-US" sz="2400" dirty="0"/>
              <a:t>Generates additional workflows</a:t>
            </a:r>
          </a:p>
          <a:p>
            <a:pPr lvl="1"/>
            <a:r>
              <a:rPr lang="en-US" sz="2400" dirty="0"/>
              <a:t>All data accessible (not limited to Discern Request)</a:t>
            </a:r>
          </a:p>
        </p:txBody>
      </p:sp>
    </p:spTree>
    <p:extLst>
      <p:ext uri="{BB962C8B-B14F-4D97-AF65-F5344CB8AC3E}">
        <p14:creationId xmlns:p14="http://schemas.microsoft.com/office/powerpoint/2010/main" val="14325317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Discern Request</a:t>
            </a:r>
            <a:endParaRPr lang="en-US" sz="2000"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49</a:t>
            </a:fld>
            <a:endParaRPr lang="en-US" dirty="0">
              <a:solidFill>
                <a:prstClr val="black">
                  <a:tint val="75000"/>
                </a:prstClr>
              </a:solidFill>
            </a:endParaRPr>
          </a:p>
        </p:txBody>
      </p:sp>
      <p:sp>
        <p:nvSpPr>
          <p:cNvPr id="6" name="Content Placeholder 2"/>
          <p:cNvSpPr>
            <a:spLocks noGrp="1"/>
          </p:cNvSpPr>
          <p:nvPr>
            <p:ph sz="half" idx="1"/>
          </p:nvPr>
        </p:nvSpPr>
        <p:spPr>
          <a:xfrm>
            <a:off x="457200" y="1066800"/>
            <a:ext cx="2400300" cy="4525963"/>
          </a:xfrm>
        </p:spPr>
        <p:txBody>
          <a:bodyPr/>
          <a:lstStyle/>
          <a:p>
            <a:pPr marL="0" indent="0">
              <a:buNone/>
            </a:pPr>
            <a:r>
              <a:rPr lang="en-US" sz="1300" b="0" dirty="0"/>
              <a:t>  1 </a:t>
            </a:r>
            <a:r>
              <a:rPr lang="en-US" sz="1300" b="0" dirty="0" err="1"/>
              <a:t>Req_type_cd</a:t>
            </a:r>
            <a:r>
              <a:rPr lang="en-US" sz="1300" b="0" dirty="0"/>
              <a:t> = f8</a:t>
            </a:r>
          </a:p>
          <a:p>
            <a:pPr marL="0" indent="0">
              <a:buNone/>
            </a:pPr>
            <a:r>
              <a:rPr lang="en-US" sz="1300" b="0" dirty="0"/>
              <a:t>  1 </a:t>
            </a:r>
            <a:r>
              <a:rPr lang="en-US" sz="1300" b="0" dirty="0" err="1"/>
              <a:t>Passthru_ind</a:t>
            </a:r>
            <a:r>
              <a:rPr lang="en-US" sz="1300" b="0" dirty="0"/>
              <a:t> = i2</a:t>
            </a:r>
          </a:p>
          <a:p>
            <a:pPr marL="0" indent="0">
              <a:buNone/>
            </a:pPr>
            <a:r>
              <a:rPr lang="en-US" sz="1300" b="0" dirty="0"/>
              <a:t>  1 </a:t>
            </a:r>
            <a:r>
              <a:rPr lang="en-US" sz="1300" b="0" dirty="0" err="1"/>
              <a:t>Trigger_app</a:t>
            </a:r>
            <a:r>
              <a:rPr lang="en-US" sz="1300" b="0" dirty="0"/>
              <a:t> = i4</a:t>
            </a:r>
          </a:p>
          <a:p>
            <a:pPr marL="0" indent="0">
              <a:buNone/>
            </a:pPr>
            <a:r>
              <a:rPr lang="en-US" sz="1300" b="0" dirty="0"/>
              <a:t>  1 Person_id = f8</a:t>
            </a:r>
          </a:p>
          <a:p>
            <a:pPr marL="0" indent="0">
              <a:buNone/>
            </a:pPr>
            <a:r>
              <a:rPr lang="en-US" sz="1300" b="0" dirty="0"/>
              <a:t>  1 Encntr_id = f8</a:t>
            </a:r>
          </a:p>
          <a:p>
            <a:pPr marL="0" indent="0">
              <a:buNone/>
            </a:pPr>
            <a:r>
              <a:rPr lang="en-US" sz="1300" b="0" dirty="0"/>
              <a:t>  1 Position_cd = f8</a:t>
            </a:r>
          </a:p>
          <a:p>
            <a:pPr marL="0" indent="0">
              <a:buNone/>
            </a:pPr>
            <a:r>
              <a:rPr lang="en-US" sz="1300" b="0" dirty="0"/>
              <a:t>  1 </a:t>
            </a:r>
            <a:r>
              <a:rPr lang="en-US" sz="1300" b="0" dirty="0" err="1"/>
              <a:t>Sex_cd</a:t>
            </a:r>
            <a:r>
              <a:rPr lang="en-US" sz="1300" b="0" dirty="0"/>
              <a:t> = f8</a:t>
            </a:r>
          </a:p>
          <a:p>
            <a:pPr marL="0" indent="0">
              <a:buNone/>
            </a:pPr>
            <a:r>
              <a:rPr lang="en-US" sz="1300" b="0" dirty="0"/>
              <a:t>  1 </a:t>
            </a:r>
            <a:r>
              <a:rPr lang="en-US" sz="1300" b="0" dirty="0" err="1"/>
              <a:t>Birth_dt_tm</a:t>
            </a:r>
            <a:r>
              <a:rPr lang="en-US" sz="1300" b="0" dirty="0"/>
              <a:t> = dq8</a:t>
            </a:r>
          </a:p>
          <a:p>
            <a:pPr marL="0" indent="0">
              <a:buNone/>
            </a:pPr>
            <a:r>
              <a:rPr lang="en-US" sz="1300" b="0" dirty="0"/>
              <a:t>  1 Weight = f8</a:t>
            </a:r>
          </a:p>
          <a:p>
            <a:pPr marL="0" indent="0">
              <a:buNone/>
            </a:pPr>
            <a:r>
              <a:rPr lang="en-US" sz="1300" b="0" dirty="0"/>
              <a:t>  1 </a:t>
            </a:r>
            <a:r>
              <a:rPr lang="en-US" sz="1300" b="0" dirty="0" err="1"/>
              <a:t>Weight_unit_cd</a:t>
            </a:r>
            <a:r>
              <a:rPr lang="en-US" sz="1300" b="0" dirty="0"/>
              <a:t> = f8</a:t>
            </a:r>
          </a:p>
          <a:p>
            <a:pPr marL="0" indent="0">
              <a:buNone/>
            </a:pPr>
            <a:r>
              <a:rPr lang="en-US" sz="1300" b="0" dirty="0"/>
              <a:t>  1 Height = f8</a:t>
            </a:r>
          </a:p>
          <a:p>
            <a:pPr marL="0" indent="0">
              <a:buNone/>
            </a:pPr>
            <a:r>
              <a:rPr lang="en-US" sz="1300" b="0" dirty="0"/>
              <a:t>  1 </a:t>
            </a:r>
            <a:r>
              <a:rPr lang="en-US" sz="1300" b="0" dirty="0" err="1"/>
              <a:t>Height_unit_cd</a:t>
            </a:r>
            <a:r>
              <a:rPr lang="en-US" sz="1300" b="0" dirty="0"/>
              <a:t> = f8</a:t>
            </a:r>
          </a:p>
          <a:p>
            <a:pPr marL="0" indent="0">
              <a:buNone/>
            </a:pPr>
            <a:r>
              <a:rPr lang="en-US" sz="1300" b="0" dirty="0"/>
              <a:t>  1 OrderList [*]</a:t>
            </a:r>
          </a:p>
          <a:p>
            <a:pPr marL="0" indent="0">
              <a:buNone/>
            </a:pPr>
            <a:r>
              <a:rPr lang="en-US" sz="1300" b="0" dirty="0"/>
              <a:t>    2 synonym_code = f8</a:t>
            </a:r>
          </a:p>
          <a:p>
            <a:pPr marL="0" indent="0">
              <a:buNone/>
            </a:pPr>
            <a:r>
              <a:rPr lang="en-US" sz="1300" b="0" dirty="0"/>
              <a:t>    2 catalog_code = f8</a:t>
            </a:r>
          </a:p>
          <a:p>
            <a:pPr marL="0" indent="0">
              <a:buNone/>
            </a:pPr>
            <a:r>
              <a:rPr lang="en-US" sz="1300" b="0" dirty="0"/>
              <a:t>    2 </a:t>
            </a:r>
            <a:r>
              <a:rPr lang="en-US" sz="1300" b="0" dirty="0" err="1"/>
              <a:t>catalogTypeCd</a:t>
            </a:r>
            <a:r>
              <a:rPr lang="en-US" sz="1300" b="0" dirty="0"/>
              <a:t> = f8</a:t>
            </a:r>
          </a:p>
          <a:p>
            <a:pPr marL="0" indent="0">
              <a:buNone/>
            </a:pPr>
            <a:r>
              <a:rPr lang="en-US" sz="1300" b="0" dirty="0"/>
              <a:t>    2 </a:t>
            </a:r>
            <a:r>
              <a:rPr lang="en-US" sz="1300" b="0" dirty="0" err="1"/>
              <a:t>orderId</a:t>
            </a:r>
            <a:r>
              <a:rPr lang="en-US" sz="1300" b="0" dirty="0"/>
              <a:t> = f8</a:t>
            </a:r>
          </a:p>
          <a:p>
            <a:pPr marL="0" indent="0">
              <a:buNone/>
            </a:pPr>
            <a:r>
              <a:rPr lang="en-US" sz="1300" b="0" dirty="0"/>
              <a:t>    2 </a:t>
            </a:r>
            <a:r>
              <a:rPr lang="en-US" sz="1300" b="0" dirty="0" err="1"/>
              <a:t>actionTypeCd</a:t>
            </a:r>
            <a:r>
              <a:rPr lang="en-US" sz="1300" b="0" dirty="0"/>
              <a:t> = f8</a:t>
            </a:r>
          </a:p>
          <a:p>
            <a:pPr marL="0" indent="0">
              <a:buNone/>
            </a:pPr>
            <a:r>
              <a:rPr lang="en-US" sz="1300" b="0" dirty="0"/>
              <a:t>    2 </a:t>
            </a:r>
            <a:r>
              <a:rPr lang="en-US" sz="1300" b="0" dirty="0" err="1"/>
              <a:t>activityTypeCd</a:t>
            </a:r>
            <a:r>
              <a:rPr lang="en-US" sz="1300" b="0" dirty="0"/>
              <a:t> = f8</a:t>
            </a:r>
          </a:p>
          <a:p>
            <a:pPr marL="0" indent="0">
              <a:buNone/>
            </a:pPr>
            <a:endParaRPr lang="en-US" sz="1300" b="0" dirty="0"/>
          </a:p>
        </p:txBody>
      </p:sp>
      <p:sp>
        <p:nvSpPr>
          <p:cNvPr id="7" name="Content Placeholder 3"/>
          <p:cNvSpPr txBox="1">
            <a:spLocks/>
          </p:cNvSpPr>
          <p:nvPr/>
        </p:nvSpPr>
        <p:spPr>
          <a:xfrm>
            <a:off x="3200400" y="1083370"/>
            <a:ext cx="2514600" cy="4525963"/>
          </a:xfrm>
          <a:prstGeom prst="rect">
            <a:avLst/>
          </a:prstGeom>
        </p:spPr>
        <p:txBody>
          <a:bodyPr/>
          <a:lstStyle>
            <a:lvl1pPr marL="284163" indent="-284163" algn="l" rtl="0" eaLnBrk="1" fontAlgn="base" hangingPunct="1">
              <a:lnSpc>
                <a:spcPct val="95000"/>
              </a:lnSpc>
              <a:spcBef>
                <a:spcPts val="600"/>
              </a:spcBef>
              <a:spcAft>
                <a:spcPct val="0"/>
              </a:spcAft>
              <a:buClr>
                <a:schemeClr val="tx2"/>
              </a:buClr>
              <a:buFont typeface="Arial" panose="020B0604020202020204" pitchFamily="34" charset="0"/>
              <a:buChar char="•"/>
              <a:defRPr sz="2600" b="1" kern="1200">
                <a:solidFill>
                  <a:srgbClr val="003876"/>
                </a:solidFill>
                <a:latin typeface="+mn-lt"/>
                <a:ea typeface="MS PGothic" pitchFamily="34" charset="-128"/>
                <a:cs typeface="+mn-cs"/>
              </a:defRPr>
            </a:lvl1pPr>
            <a:lvl2pPr marL="630238" indent="-284163" algn="l" rtl="0" eaLnBrk="1" fontAlgn="base" hangingPunct="1">
              <a:lnSpc>
                <a:spcPct val="95000"/>
              </a:lnSpc>
              <a:spcBef>
                <a:spcPts val="600"/>
              </a:spcBef>
              <a:spcAft>
                <a:spcPct val="0"/>
              </a:spcAft>
              <a:buClr>
                <a:srgbClr val="003876"/>
              </a:buClr>
              <a:buSzPct val="100000"/>
              <a:buFont typeface="Arial" panose="020B0604020202020204" pitchFamily="34" charset="0"/>
              <a:buChar char="–"/>
              <a:defRPr sz="2400" kern="1200">
                <a:solidFill>
                  <a:srgbClr val="1E1C11"/>
                </a:solidFill>
                <a:latin typeface="+mn-lt"/>
                <a:ea typeface="MS PGothic" pitchFamily="34" charset="-128"/>
                <a:cs typeface="+mn-cs"/>
              </a:defRPr>
            </a:lvl2pPr>
            <a:lvl3pPr marL="914400" indent="-220663" algn="l" rtl="0" eaLnBrk="1" fontAlgn="base" hangingPunct="1">
              <a:lnSpc>
                <a:spcPct val="95000"/>
              </a:lnSpc>
              <a:spcBef>
                <a:spcPts val="600"/>
              </a:spcBef>
              <a:spcAft>
                <a:spcPct val="0"/>
              </a:spcAft>
              <a:buClr>
                <a:srgbClr val="003876"/>
              </a:buClr>
              <a:buSzPct val="100000"/>
              <a:buFont typeface="Arial" panose="020B0604020202020204" pitchFamily="34" charset="0"/>
              <a:buChar char="•"/>
              <a:defRPr sz="2200" kern="1200">
                <a:solidFill>
                  <a:srgbClr val="1E1C11"/>
                </a:solidFill>
                <a:latin typeface="+mn-lt"/>
                <a:ea typeface="MS PGothic" pitchFamily="34" charset="-128"/>
                <a:cs typeface="+mn-cs"/>
              </a:defRPr>
            </a:lvl3pPr>
            <a:lvl4pPr marL="1198563" indent="-220663" algn="l" rtl="0" eaLnBrk="1" fontAlgn="base" hangingPunct="1">
              <a:lnSpc>
                <a:spcPct val="95000"/>
              </a:lnSpc>
              <a:spcBef>
                <a:spcPts val="600"/>
              </a:spcBef>
              <a:spcAft>
                <a:spcPct val="0"/>
              </a:spcAft>
              <a:buClr>
                <a:srgbClr val="003876"/>
              </a:buClr>
              <a:buSzPct val="100000"/>
              <a:buFont typeface="Arial" panose="020B0604020202020204" pitchFamily="34" charset="0"/>
              <a:buChar char="–"/>
              <a:defRPr sz="2000" kern="1200">
                <a:solidFill>
                  <a:srgbClr val="1E1C11"/>
                </a:solidFill>
                <a:latin typeface="+mn-lt"/>
                <a:ea typeface="MS PGothic" pitchFamily="34" charset="-128"/>
                <a:cs typeface="+mn-cs"/>
              </a:defRPr>
            </a:lvl4pPr>
            <a:lvl5pPr marL="1371600" indent="-173038" algn="l" rtl="0" eaLnBrk="1" fontAlgn="base" hangingPunct="1">
              <a:lnSpc>
                <a:spcPct val="95000"/>
              </a:lnSpc>
              <a:spcBef>
                <a:spcPts val="600"/>
              </a:spcBef>
              <a:spcAft>
                <a:spcPct val="0"/>
              </a:spcAft>
              <a:buClr>
                <a:srgbClr val="003876"/>
              </a:buClr>
              <a:buSzPct val="100000"/>
              <a:buFont typeface="Arial" panose="020B0604020202020204" pitchFamily="34" charset="0"/>
              <a:buChar char="»"/>
              <a:defRPr kern="1200">
                <a:solidFill>
                  <a:srgbClr val="1E1C1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300" b="0" dirty="0" smtClean="0"/>
              <a:t>    2 </a:t>
            </a:r>
            <a:r>
              <a:rPr lang="en-US" sz="1300" b="0" dirty="0" err="1" smtClean="0"/>
              <a:t>activitySubTypeCd</a:t>
            </a:r>
            <a:r>
              <a:rPr lang="en-US" sz="1300" b="0" dirty="0" smtClean="0"/>
              <a:t> = f8</a:t>
            </a:r>
          </a:p>
          <a:p>
            <a:pPr marL="0" indent="0">
              <a:buFont typeface="Arial" panose="020B0604020202020204" pitchFamily="34" charset="0"/>
              <a:buNone/>
            </a:pPr>
            <a:r>
              <a:rPr lang="en-US" sz="1300" b="0" dirty="0" smtClean="0"/>
              <a:t>    2 dose = f8</a:t>
            </a:r>
          </a:p>
          <a:p>
            <a:pPr marL="0" indent="0">
              <a:buFont typeface="Arial" panose="020B0604020202020204" pitchFamily="34" charset="0"/>
              <a:buNone/>
            </a:pPr>
            <a:r>
              <a:rPr lang="en-US" sz="1300" b="0" dirty="0" smtClean="0"/>
              <a:t>    2 </a:t>
            </a:r>
            <a:r>
              <a:rPr lang="en-US" sz="1300" b="0" dirty="0" err="1" smtClean="0"/>
              <a:t>dose_unit</a:t>
            </a:r>
            <a:r>
              <a:rPr lang="en-US" sz="1300" b="0" dirty="0" smtClean="0"/>
              <a:t> = f8 </a:t>
            </a:r>
          </a:p>
          <a:p>
            <a:pPr marL="0" indent="0">
              <a:buFont typeface="Arial" panose="020B0604020202020204" pitchFamily="34" charset="0"/>
              <a:buNone/>
            </a:pPr>
            <a:r>
              <a:rPr lang="en-US" sz="1300" b="0" dirty="0" smtClean="0"/>
              <a:t>    2 </a:t>
            </a:r>
            <a:r>
              <a:rPr lang="en-US" sz="1300" b="0" dirty="0" err="1" smtClean="0"/>
              <a:t>start_dt_tm</a:t>
            </a:r>
            <a:r>
              <a:rPr lang="en-US" sz="1300" b="0" dirty="0" smtClean="0"/>
              <a:t> = dq8</a:t>
            </a:r>
          </a:p>
          <a:p>
            <a:pPr marL="0" indent="0">
              <a:buFont typeface="Arial" panose="020B0604020202020204" pitchFamily="34" charset="0"/>
              <a:buNone/>
            </a:pPr>
            <a:r>
              <a:rPr lang="en-US" sz="1300" b="0" dirty="0" smtClean="0"/>
              <a:t>    2 </a:t>
            </a:r>
            <a:r>
              <a:rPr lang="en-US" sz="1300" b="0" dirty="0" err="1" smtClean="0"/>
              <a:t>end_dt_tm</a:t>
            </a:r>
            <a:r>
              <a:rPr lang="en-US" sz="1300" b="0" dirty="0" smtClean="0"/>
              <a:t> = dq8</a:t>
            </a:r>
          </a:p>
          <a:p>
            <a:pPr marL="0" indent="0">
              <a:buFont typeface="Arial" panose="020B0604020202020204" pitchFamily="34" charset="0"/>
              <a:buNone/>
            </a:pPr>
            <a:r>
              <a:rPr lang="en-US" sz="1300" b="0" dirty="0" smtClean="0"/>
              <a:t>    2 route = f8</a:t>
            </a:r>
          </a:p>
          <a:p>
            <a:pPr marL="0" indent="0">
              <a:buFont typeface="Arial" panose="020B0604020202020204" pitchFamily="34" charset="0"/>
              <a:buNone/>
            </a:pPr>
            <a:r>
              <a:rPr lang="en-US" sz="1300" b="0" dirty="0" smtClean="0"/>
              <a:t>    2 frequency = f8</a:t>
            </a:r>
          </a:p>
          <a:p>
            <a:pPr marL="0" indent="0">
              <a:buFont typeface="Arial" panose="020B0604020202020204" pitchFamily="34" charset="0"/>
              <a:buNone/>
            </a:pPr>
            <a:r>
              <a:rPr lang="en-US" sz="1300" b="0" dirty="0" smtClean="0"/>
              <a:t>    2 physician = f8</a:t>
            </a:r>
          </a:p>
          <a:p>
            <a:pPr marL="0" indent="0">
              <a:buFont typeface="Arial" panose="020B0604020202020204" pitchFamily="34" charset="0"/>
              <a:buNone/>
            </a:pPr>
            <a:r>
              <a:rPr lang="en-US" sz="1300" b="0" dirty="0" smtClean="0"/>
              <a:t>    2 rate = f8</a:t>
            </a:r>
          </a:p>
          <a:p>
            <a:pPr marL="0" indent="0">
              <a:buFont typeface="Arial" panose="020B0604020202020204" pitchFamily="34" charset="0"/>
              <a:buNone/>
            </a:pPr>
            <a:r>
              <a:rPr lang="en-US" sz="1300" b="0" dirty="0" smtClean="0"/>
              <a:t>    2 </a:t>
            </a:r>
            <a:r>
              <a:rPr lang="en-US" sz="1300" b="0" dirty="0" err="1" smtClean="0"/>
              <a:t>infuse_over</a:t>
            </a:r>
            <a:r>
              <a:rPr lang="en-US" sz="1300" b="0" dirty="0" smtClean="0"/>
              <a:t> = i4</a:t>
            </a:r>
          </a:p>
          <a:p>
            <a:pPr marL="0" indent="0">
              <a:buFont typeface="Arial" panose="020B0604020202020204" pitchFamily="34" charset="0"/>
              <a:buNone/>
            </a:pPr>
            <a:r>
              <a:rPr lang="en-US" sz="1300" b="0" dirty="0" smtClean="0"/>
              <a:t>    2 </a:t>
            </a:r>
            <a:r>
              <a:rPr lang="en-US" sz="1300" b="0" dirty="0" err="1" smtClean="0"/>
              <a:t>infuse_over_unit_cd</a:t>
            </a:r>
            <a:r>
              <a:rPr lang="en-US" sz="1300" b="0" dirty="0" smtClean="0"/>
              <a:t> = f8</a:t>
            </a:r>
          </a:p>
          <a:p>
            <a:pPr marL="0" indent="0">
              <a:buFont typeface="Arial" panose="020B0604020202020204" pitchFamily="34" charset="0"/>
              <a:buNone/>
            </a:pPr>
            <a:r>
              <a:rPr lang="en-US" sz="1300" b="0" dirty="0" smtClean="0"/>
              <a:t>    2 </a:t>
            </a:r>
            <a:r>
              <a:rPr lang="en-US" sz="1300" b="0" dirty="0" err="1" smtClean="0"/>
              <a:t>DetailList</a:t>
            </a:r>
            <a:r>
              <a:rPr lang="en-US" sz="1300" b="0" dirty="0" smtClean="0"/>
              <a:t> [*]</a:t>
            </a:r>
          </a:p>
          <a:p>
            <a:pPr marL="0" indent="0">
              <a:buFont typeface="Arial" panose="020B0604020202020204" pitchFamily="34" charset="0"/>
              <a:buNone/>
            </a:pPr>
            <a:r>
              <a:rPr lang="en-US" sz="1300" b="0" dirty="0" smtClean="0"/>
              <a:t>      3 </a:t>
            </a:r>
            <a:r>
              <a:rPr lang="en-US" sz="1300" b="0" dirty="0" err="1" smtClean="0"/>
              <a:t>oeFieldId</a:t>
            </a:r>
            <a:r>
              <a:rPr lang="en-US" sz="1300" b="0" dirty="0" smtClean="0"/>
              <a:t> = f8</a:t>
            </a:r>
          </a:p>
          <a:p>
            <a:pPr marL="0" indent="0">
              <a:buFont typeface="Arial" panose="020B0604020202020204" pitchFamily="34" charset="0"/>
              <a:buNone/>
            </a:pPr>
            <a:r>
              <a:rPr lang="en-US" sz="1300" b="0" dirty="0" smtClean="0"/>
              <a:t>      3 </a:t>
            </a:r>
            <a:r>
              <a:rPr lang="en-US" sz="1300" b="0" dirty="0" err="1" smtClean="0"/>
              <a:t>oeFieldValue</a:t>
            </a:r>
            <a:r>
              <a:rPr lang="en-US" sz="1300" b="0" dirty="0" smtClean="0"/>
              <a:t> = f8</a:t>
            </a:r>
          </a:p>
          <a:p>
            <a:pPr marL="0" indent="0">
              <a:buFont typeface="Arial" panose="020B0604020202020204" pitchFamily="34" charset="0"/>
              <a:buNone/>
            </a:pPr>
            <a:r>
              <a:rPr lang="en-US" sz="1300" b="0" dirty="0" smtClean="0"/>
              <a:t>      3 </a:t>
            </a:r>
            <a:r>
              <a:rPr lang="en-US" sz="1300" b="0" dirty="0" err="1" smtClean="0"/>
              <a:t>oeFieldDisplayValue</a:t>
            </a:r>
            <a:r>
              <a:rPr lang="en-US" sz="1300" b="0" dirty="0" smtClean="0"/>
              <a:t> = </a:t>
            </a:r>
            <a:r>
              <a:rPr lang="en-US" sz="1300" b="0" dirty="0" err="1" smtClean="0"/>
              <a:t>vc</a:t>
            </a:r>
            <a:endParaRPr lang="en-US" sz="1300" b="0" dirty="0" smtClean="0"/>
          </a:p>
          <a:p>
            <a:pPr marL="0" indent="0">
              <a:buFont typeface="Arial" panose="020B0604020202020204" pitchFamily="34" charset="0"/>
              <a:buNone/>
            </a:pPr>
            <a:r>
              <a:rPr lang="en-US" sz="1300" b="0" dirty="0" smtClean="0"/>
              <a:t>      3 </a:t>
            </a:r>
            <a:r>
              <a:rPr lang="en-US" sz="1300" b="0" dirty="0" err="1" smtClean="0"/>
              <a:t>oeFieldDtTmValue</a:t>
            </a:r>
            <a:r>
              <a:rPr lang="en-US" sz="1300" b="0" dirty="0" smtClean="0"/>
              <a:t> = dq8</a:t>
            </a:r>
          </a:p>
          <a:p>
            <a:pPr marL="0" indent="0">
              <a:buFont typeface="Arial" panose="020B0604020202020204" pitchFamily="34" charset="0"/>
              <a:buNone/>
            </a:pPr>
            <a:r>
              <a:rPr lang="en-US" sz="1300" b="0" dirty="0" smtClean="0"/>
              <a:t>      3 </a:t>
            </a:r>
            <a:r>
              <a:rPr lang="en-US" sz="1300" b="0" dirty="0" err="1" smtClean="0"/>
              <a:t>oeFieldMeaning</a:t>
            </a:r>
            <a:r>
              <a:rPr lang="en-US" sz="1300" b="0" dirty="0" smtClean="0"/>
              <a:t> = </a:t>
            </a:r>
            <a:r>
              <a:rPr lang="en-US" sz="1300" b="0" dirty="0" err="1" smtClean="0"/>
              <a:t>vc</a:t>
            </a:r>
            <a:endParaRPr lang="en-US" sz="1300" b="0" dirty="0" smtClean="0"/>
          </a:p>
          <a:p>
            <a:pPr marL="0" indent="0">
              <a:buFont typeface="Arial" panose="020B0604020202020204" pitchFamily="34" charset="0"/>
              <a:buNone/>
            </a:pPr>
            <a:r>
              <a:rPr lang="en-US" sz="1300" b="0" dirty="0" smtClean="0"/>
              <a:t>    2 </a:t>
            </a:r>
            <a:r>
              <a:rPr lang="en-US" sz="1300" b="0" dirty="0" err="1" smtClean="0"/>
              <a:t>DiagnosisList</a:t>
            </a:r>
            <a:r>
              <a:rPr lang="en-US" sz="1300" b="0" dirty="0" smtClean="0"/>
              <a:t> [*]</a:t>
            </a:r>
          </a:p>
          <a:p>
            <a:pPr marL="0" indent="0">
              <a:buFont typeface="Arial" panose="020B0604020202020204" pitchFamily="34" charset="0"/>
              <a:buNone/>
            </a:pPr>
            <a:r>
              <a:rPr lang="en-US" sz="1300" b="0" dirty="0" smtClean="0"/>
              <a:t>      3 dx = </a:t>
            </a:r>
            <a:r>
              <a:rPr lang="en-US" sz="1300" b="0" dirty="0" err="1" smtClean="0"/>
              <a:t>vc</a:t>
            </a:r>
            <a:endParaRPr lang="en-US" sz="1300" b="0" dirty="0"/>
          </a:p>
        </p:txBody>
      </p:sp>
      <p:sp>
        <p:nvSpPr>
          <p:cNvPr id="8" name="Content Placeholder 2"/>
          <p:cNvSpPr txBox="1">
            <a:spLocks/>
          </p:cNvSpPr>
          <p:nvPr/>
        </p:nvSpPr>
        <p:spPr>
          <a:xfrm>
            <a:off x="4876800" y="1600200"/>
            <a:ext cx="4038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endParaRPr lang="en-US" sz="1050" dirty="0"/>
          </a:p>
        </p:txBody>
      </p:sp>
      <p:sp>
        <p:nvSpPr>
          <p:cNvPr id="9" name="Rectangle 8"/>
          <p:cNvSpPr/>
          <p:nvPr/>
        </p:nvSpPr>
        <p:spPr>
          <a:xfrm>
            <a:off x="6172200" y="1066800"/>
            <a:ext cx="2895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2 IngredientList [*]</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3 </a:t>
            </a:r>
            <a:r>
              <a:rPr lang="en-US" sz="1300" dirty="0" err="1">
                <a:solidFill>
                  <a:srgbClr val="003876"/>
                </a:solidFill>
                <a:latin typeface="+mn-lt"/>
              </a:rPr>
              <a:t>catalogCd</a:t>
            </a:r>
            <a:r>
              <a:rPr lang="en-US" sz="1300" dirty="0">
                <a:solidFill>
                  <a:srgbClr val="003876"/>
                </a:solidFill>
                <a:latin typeface="+mn-lt"/>
              </a:rPr>
              <a:t> = f8</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3 </a:t>
            </a:r>
            <a:r>
              <a:rPr lang="en-US" sz="1300" dirty="0" err="1">
                <a:solidFill>
                  <a:srgbClr val="003876"/>
                </a:solidFill>
                <a:latin typeface="+mn-lt"/>
              </a:rPr>
              <a:t>synonymId</a:t>
            </a:r>
            <a:r>
              <a:rPr lang="en-US" sz="1300" dirty="0">
                <a:solidFill>
                  <a:srgbClr val="003876"/>
                </a:solidFill>
                <a:latin typeface="+mn-lt"/>
              </a:rPr>
              <a:t> = f8</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3 item_id = f8</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3 strengthDose = f8</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3 </a:t>
            </a:r>
            <a:r>
              <a:rPr lang="en-US" sz="1300" dirty="0" err="1">
                <a:solidFill>
                  <a:srgbClr val="003876"/>
                </a:solidFill>
                <a:latin typeface="+mn-lt"/>
              </a:rPr>
              <a:t>strengthUnit</a:t>
            </a:r>
            <a:r>
              <a:rPr lang="en-US" sz="1300" dirty="0">
                <a:solidFill>
                  <a:srgbClr val="003876"/>
                </a:solidFill>
                <a:latin typeface="+mn-lt"/>
              </a:rPr>
              <a:t> = f8</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3 volumeDose = f8</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3 </a:t>
            </a:r>
            <a:r>
              <a:rPr lang="en-US" sz="1300" dirty="0" err="1">
                <a:solidFill>
                  <a:srgbClr val="003876"/>
                </a:solidFill>
                <a:latin typeface="+mn-lt"/>
              </a:rPr>
              <a:t>volumeUnit</a:t>
            </a:r>
            <a:r>
              <a:rPr lang="en-US" sz="1300" dirty="0">
                <a:solidFill>
                  <a:srgbClr val="003876"/>
                </a:solidFill>
                <a:latin typeface="+mn-lt"/>
              </a:rPr>
              <a:t> = f8</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3 </a:t>
            </a:r>
            <a:r>
              <a:rPr lang="en-US" sz="1300" dirty="0" err="1">
                <a:solidFill>
                  <a:srgbClr val="003876"/>
                </a:solidFill>
                <a:latin typeface="+mn-lt"/>
              </a:rPr>
              <a:t>bag_frequency_cd</a:t>
            </a:r>
            <a:r>
              <a:rPr lang="en-US" sz="1300" dirty="0">
                <a:solidFill>
                  <a:srgbClr val="003876"/>
                </a:solidFill>
                <a:latin typeface="+mn-lt"/>
              </a:rPr>
              <a:t> = f8</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3 </a:t>
            </a:r>
            <a:r>
              <a:rPr lang="en-US" sz="1300" dirty="0" err="1">
                <a:solidFill>
                  <a:srgbClr val="003876"/>
                </a:solidFill>
                <a:latin typeface="+mn-lt"/>
              </a:rPr>
              <a:t>freetextDose</a:t>
            </a:r>
            <a:r>
              <a:rPr lang="en-US" sz="1300" dirty="0">
                <a:solidFill>
                  <a:srgbClr val="003876"/>
                </a:solidFill>
                <a:latin typeface="+mn-lt"/>
              </a:rPr>
              <a:t> = vc</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3 doseQuantity = f8</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3 </a:t>
            </a:r>
            <a:r>
              <a:rPr lang="en-US" sz="1300" dirty="0" err="1">
                <a:solidFill>
                  <a:srgbClr val="003876"/>
                </a:solidFill>
                <a:latin typeface="+mn-lt"/>
              </a:rPr>
              <a:t>doseQuantityUnit</a:t>
            </a:r>
            <a:r>
              <a:rPr lang="en-US" sz="1300" dirty="0">
                <a:solidFill>
                  <a:srgbClr val="003876"/>
                </a:solidFill>
                <a:latin typeface="+mn-lt"/>
              </a:rPr>
              <a:t> = f8</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3 </a:t>
            </a:r>
            <a:r>
              <a:rPr lang="en-US" sz="1300" dirty="0" err="1">
                <a:solidFill>
                  <a:srgbClr val="003876"/>
                </a:solidFill>
                <a:latin typeface="+mn-lt"/>
              </a:rPr>
              <a:t>ivseq</a:t>
            </a:r>
            <a:r>
              <a:rPr lang="en-US" sz="1300" dirty="0">
                <a:solidFill>
                  <a:srgbClr val="003876"/>
                </a:solidFill>
                <a:latin typeface="+mn-lt"/>
              </a:rPr>
              <a:t> = i4</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3 </a:t>
            </a:r>
            <a:r>
              <a:rPr lang="en-US" sz="1300" dirty="0" err="1">
                <a:solidFill>
                  <a:srgbClr val="003876"/>
                </a:solidFill>
                <a:latin typeface="+mn-lt"/>
              </a:rPr>
              <a:t>normalized_rate</a:t>
            </a:r>
            <a:r>
              <a:rPr lang="en-US" sz="1300" dirty="0">
                <a:solidFill>
                  <a:srgbClr val="003876"/>
                </a:solidFill>
                <a:latin typeface="+mn-lt"/>
              </a:rPr>
              <a:t> = f8</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3 </a:t>
            </a:r>
            <a:r>
              <a:rPr lang="en-US" sz="1300" dirty="0" err="1">
                <a:solidFill>
                  <a:srgbClr val="003876"/>
                </a:solidFill>
                <a:latin typeface="+mn-lt"/>
              </a:rPr>
              <a:t>normalized_rate_unit</a:t>
            </a:r>
            <a:r>
              <a:rPr lang="en-US" sz="1300" dirty="0">
                <a:solidFill>
                  <a:srgbClr val="003876"/>
                </a:solidFill>
                <a:latin typeface="+mn-lt"/>
              </a:rPr>
              <a:t> = f8</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2 </a:t>
            </a:r>
            <a:r>
              <a:rPr lang="en-US" sz="1300" dirty="0" err="1">
                <a:solidFill>
                  <a:srgbClr val="003876"/>
                </a:solidFill>
                <a:latin typeface="+mn-lt"/>
              </a:rPr>
              <a:t>protocol_order_ind</a:t>
            </a:r>
            <a:r>
              <a:rPr lang="en-US" sz="1300" dirty="0">
                <a:solidFill>
                  <a:srgbClr val="003876"/>
                </a:solidFill>
                <a:latin typeface="+mn-lt"/>
              </a:rPr>
              <a:t> = i2</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2 </a:t>
            </a:r>
            <a:r>
              <a:rPr lang="en-US" sz="1300" dirty="0" err="1">
                <a:solidFill>
                  <a:srgbClr val="003876"/>
                </a:solidFill>
                <a:latin typeface="+mn-lt"/>
              </a:rPr>
              <a:t>DayOfTreatment_order_ind</a:t>
            </a:r>
            <a:r>
              <a:rPr lang="en-US" sz="1300" dirty="0">
                <a:solidFill>
                  <a:srgbClr val="003876"/>
                </a:solidFill>
                <a:latin typeface="+mn-lt"/>
              </a:rPr>
              <a:t> = i2</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1 </a:t>
            </a:r>
            <a:r>
              <a:rPr lang="en-US" sz="1300" dirty="0" err="1">
                <a:solidFill>
                  <a:srgbClr val="003876"/>
                </a:solidFill>
                <a:latin typeface="+mn-lt"/>
              </a:rPr>
              <a:t>Alert_Titlebar</a:t>
            </a:r>
            <a:r>
              <a:rPr lang="en-US" sz="1300" dirty="0">
                <a:solidFill>
                  <a:srgbClr val="003876"/>
                </a:solidFill>
                <a:latin typeface="+mn-lt"/>
              </a:rPr>
              <a:t> = vc</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1 </a:t>
            </a:r>
            <a:r>
              <a:rPr lang="en-US" sz="1300" dirty="0" err="1">
                <a:solidFill>
                  <a:srgbClr val="003876"/>
                </a:solidFill>
                <a:latin typeface="+mn-lt"/>
              </a:rPr>
              <a:t>commonreply_ind</a:t>
            </a:r>
            <a:r>
              <a:rPr lang="en-US" sz="1300" dirty="0">
                <a:solidFill>
                  <a:srgbClr val="003876"/>
                </a:solidFill>
                <a:latin typeface="+mn-lt"/>
              </a:rPr>
              <a:t> = i2</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1 </a:t>
            </a:r>
            <a:r>
              <a:rPr lang="en-US" sz="1300" dirty="0" err="1">
                <a:solidFill>
                  <a:srgbClr val="003876"/>
                </a:solidFill>
                <a:latin typeface="+mn-lt"/>
              </a:rPr>
              <a:t>freetextParam</a:t>
            </a:r>
            <a:r>
              <a:rPr lang="en-US" sz="1300" dirty="0">
                <a:solidFill>
                  <a:srgbClr val="003876"/>
                </a:solidFill>
                <a:latin typeface="+mn-lt"/>
              </a:rPr>
              <a:t> = vc</a:t>
            </a:r>
          </a:p>
          <a:p>
            <a:pPr eaLnBrk="1" hangingPunct="1">
              <a:lnSpc>
                <a:spcPct val="95000"/>
              </a:lnSpc>
              <a:spcBef>
                <a:spcPts val="600"/>
              </a:spcBef>
              <a:buClr>
                <a:schemeClr val="tx2"/>
              </a:buClr>
              <a:buFont typeface="Arial" panose="020B0604020202020204" pitchFamily="34" charset="0"/>
              <a:buNone/>
            </a:pPr>
            <a:r>
              <a:rPr lang="en-US" sz="1300" dirty="0">
                <a:solidFill>
                  <a:srgbClr val="003876"/>
                </a:solidFill>
                <a:latin typeface="+mn-lt"/>
              </a:rPr>
              <a:t>  1 </a:t>
            </a:r>
            <a:r>
              <a:rPr lang="en-US" sz="1300" dirty="0" err="1">
                <a:solidFill>
                  <a:srgbClr val="003876"/>
                </a:solidFill>
                <a:latin typeface="+mn-lt"/>
              </a:rPr>
              <a:t>expert_trigger</a:t>
            </a:r>
            <a:r>
              <a:rPr lang="en-US" sz="1300" dirty="0">
                <a:solidFill>
                  <a:srgbClr val="003876"/>
                </a:solidFill>
                <a:latin typeface="+mn-lt"/>
              </a:rPr>
              <a:t> = </a:t>
            </a:r>
            <a:r>
              <a:rPr lang="en-US" sz="1300" dirty="0" err="1" smtClean="0">
                <a:solidFill>
                  <a:srgbClr val="003876"/>
                </a:solidFill>
                <a:latin typeface="+mn-lt"/>
              </a:rPr>
              <a:t>vc</a:t>
            </a:r>
            <a:endParaRPr lang="en-US" sz="1300" dirty="0">
              <a:solidFill>
                <a:srgbClr val="003876"/>
              </a:solidFill>
              <a:latin typeface="+mn-lt"/>
            </a:endParaRPr>
          </a:p>
        </p:txBody>
      </p:sp>
    </p:spTree>
    <p:extLst>
      <p:ext uri="{BB962C8B-B14F-4D97-AF65-F5344CB8AC3E}">
        <p14:creationId xmlns:p14="http://schemas.microsoft.com/office/powerpoint/2010/main" val="4126766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Data Consolidation</a:t>
            </a:r>
            <a:endParaRPr lang="en-US"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5</a:t>
            </a:fld>
            <a:endParaRPr lang="en-US" dirty="0">
              <a:solidFill>
                <a:prstClr val="black">
                  <a:tint val="75000"/>
                </a:prstClr>
              </a:solidFill>
            </a:endParaRPr>
          </a:p>
        </p:txBody>
      </p:sp>
      <p:sp>
        <p:nvSpPr>
          <p:cNvPr id="6" name="Text Placeholder 4"/>
          <p:cNvSpPr txBox="1">
            <a:spLocks/>
          </p:cNvSpPr>
          <p:nvPr/>
        </p:nvSpPr>
        <p:spPr bwMode="auto">
          <a:xfrm>
            <a:off x="228600" y="884238"/>
            <a:ext cx="42687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Lucida Sans Unicode" pitchFamily="34" charset="0"/>
              <a:buNone/>
              <a:defRPr sz="2400" b="1" kern="1200">
                <a:solidFill>
                  <a:schemeClr val="tx1"/>
                </a:solidFill>
                <a:latin typeface="+mn-lt"/>
                <a:ea typeface="+mn-ea"/>
                <a:cs typeface="+mn-cs"/>
              </a:defRPr>
            </a:lvl1pPr>
            <a:lvl2pPr marL="457200" indent="0" algn="l" rtl="0" eaLnBrk="0" fontAlgn="base" hangingPunct="0">
              <a:spcBef>
                <a:spcPct val="20000"/>
              </a:spcBef>
              <a:spcAft>
                <a:spcPct val="0"/>
              </a:spcAft>
              <a:buFont typeface="Wingdings" pitchFamily="2" charset="2"/>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Wingdings" pitchFamily="2" charset="2"/>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Lucida Sans Unicode"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Lucida Sans Unicode"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Lucida Sans Unicode" pitchFamily="34" charset="0"/>
              <a:buNone/>
              <a:tabLst/>
              <a:defRPr/>
            </a:pPr>
            <a:r>
              <a:rPr kumimoji="0" lang="en-US" altLang="en-US" sz="2400" b="1" i="0" u="none" strike="noStrike" kern="1200" cap="none" spc="0" normalizeH="0" baseline="0" noProof="0" dirty="0" smtClean="0">
                <a:ln>
                  <a:noFill/>
                </a:ln>
                <a:solidFill>
                  <a:sysClr val="windowText" lastClr="000000"/>
                </a:solidFill>
                <a:effectLst/>
                <a:uLnTx/>
                <a:uFillTx/>
                <a:latin typeface="Calibri"/>
                <a:ea typeface="+mn-ea"/>
                <a:cs typeface="+mn-cs"/>
              </a:rPr>
              <a:t>Background</a:t>
            </a:r>
          </a:p>
        </p:txBody>
      </p:sp>
      <p:sp>
        <p:nvSpPr>
          <p:cNvPr id="7" name="Content Placeholder 2"/>
          <p:cNvSpPr txBox="1">
            <a:spLocks/>
          </p:cNvSpPr>
          <p:nvPr/>
        </p:nvSpPr>
        <p:spPr bwMode="auto">
          <a:xfrm>
            <a:off x="228600" y="1447800"/>
            <a:ext cx="4268788"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Lucida Sans Unicode"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Lucida Sans Unicode" pitchFamily="34" charset="0"/>
              <a:buChar char="∎"/>
              <a:tabLst/>
              <a:defRPr/>
            </a:pPr>
            <a:r>
              <a:rPr kumimoji="0" lang="en-US" altLang="en-US" sz="2400" b="0" i="0" u="none" strike="noStrike" kern="1200" cap="none" spc="0" normalizeH="0" baseline="0" noProof="0" dirty="0" smtClean="0">
                <a:ln>
                  <a:noFill/>
                </a:ln>
                <a:solidFill>
                  <a:sysClr val="windowText" lastClr="000000"/>
                </a:solidFill>
                <a:effectLst/>
                <a:uLnTx/>
                <a:uFillTx/>
                <a:latin typeface="Calibri"/>
                <a:ea typeface="+mn-ea"/>
                <a:cs typeface="+mn-cs"/>
              </a:rPr>
              <a:t>Long history of data</a:t>
            </a: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altLang="en-US" sz="2000" b="0" i="0" u="none" strike="noStrike" kern="1200" cap="none" spc="0" normalizeH="0" baseline="0" noProof="0" dirty="0" smtClean="0">
                <a:ln>
                  <a:noFill/>
                </a:ln>
                <a:solidFill>
                  <a:sysClr val="windowText" lastClr="000000"/>
                </a:solidFill>
                <a:effectLst/>
                <a:uLnTx/>
                <a:uFillTx/>
                <a:latin typeface="Calibri"/>
                <a:ea typeface="+mn-ea"/>
                <a:cs typeface="+mn-cs"/>
              </a:rPr>
              <a:t>20+ years of syntactic data</a:t>
            </a: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altLang="en-US" sz="2000" b="0" i="0" u="none" strike="noStrike" kern="1200" cap="none" spc="0" normalizeH="0" baseline="0" noProof="0" dirty="0" smtClean="0">
                <a:ln>
                  <a:noFill/>
                </a:ln>
                <a:solidFill>
                  <a:sysClr val="windowText" lastClr="000000"/>
                </a:solidFill>
                <a:effectLst/>
                <a:uLnTx/>
                <a:uFillTx/>
                <a:latin typeface="Calibri"/>
                <a:ea typeface="+mn-ea"/>
                <a:cs typeface="+mn-cs"/>
              </a:rPr>
              <a:t>Secondary data in multiple places</a:t>
            </a: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altLang="en-US" sz="2000" b="0" i="0" u="none" strike="noStrike" kern="1200" cap="none" spc="0" normalizeH="0" baseline="0" noProof="0" dirty="0" smtClean="0">
                <a:ln>
                  <a:noFill/>
                </a:ln>
                <a:solidFill>
                  <a:sysClr val="windowText" lastClr="000000"/>
                </a:solidFill>
                <a:effectLst/>
                <a:uLnTx/>
                <a:uFillTx/>
                <a:latin typeface="Calibri"/>
                <a:ea typeface="+mn-ea"/>
                <a:cs typeface="+mn-cs"/>
              </a:rPr>
              <a:t>Little governance on requirements, data  or analytics</a:t>
            </a:r>
          </a:p>
          <a:p>
            <a:pPr marL="342900" marR="0" lvl="0" indent="-342900" algn="l" defTabSz="914400" rtl="0" eaLnBrk="0" fontAlgn="base" latinLnBrk="0" hangingPunct="0">
              <a:lnSpc>
                <a:spcPct val="100000"/>
              </a:lnSpc>
              <a:spcBef>
                <a:spcPct val="20000"/>
              </a:spcBef>
              <a:spcAft>
                <a:spcPct val="0"/>
              </a:spcAft>
              <a:buClrTx/>
              <a:buSzTx/>
              <a:buFont typeface="Lucida Sans Unicode" pitchFamily="34" charset="0"/>
              <a:buChar char="∎"/>
              <a:tabLst/>
              <a:defRPr/>
            </a:pPr>
            <a:r>
              <a:rPr kumimoji="0" lang="en-US" altLang="en-US" sz="2400" b="0" i="0" u="none" strike="noStrike" kern="1200" cap="none" spc="0" normalizeH="0" baseline="0" noProof="0" dirty="0" smtClean="0">
                <a:ln>
                  <a:noFill/>
                </a:ln>
                <a:solidFill>
                  <a:sysClr val="windowText" lastClr="000000"/>
                </a:solidFill>
                <a:effectLst/>
                <a:uLnTx/>
                <a:uFillTx/>
                <a:latin typeface="Calibri"/>
                <a:ea typeface="+mn-ea"/>
                <a:cs typeface="+mn-cs"/>
              </a:rPr>
              <a:t>Enterprise Intelligence and Data Solutions PMO</a:t>
            </a: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altLang="en-US" sz="2000" b="0" i="0" u="none" strike="noStrike" kern="1200" cap="none" spc="0" normalizeH="0" baseline="0" noProof="0" dirty="0" smtClean="0">
                <a:ln>
                  <a:noFill/>
                </a:ln>
                <a:solidFill>
                  <a:sysClr val="windowText" lastClr="000000"/>
                </a:solidFill>
                <a:effectLst/>
                <a:uLnTx/>
                <a:uFillTx/>
                <a:latin typeface="Calibri"/>
                <a:ea typeface="+mn-ea"/>
                <a:cs typeface="+mn-cs"/>
              </a:rPr>
              <a:t>Chris Nichols, Col David Carnahan	</a:t>
            </a: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altLang="en-US" sz="2000" b="0" i="0" u="none" strike="noStrike" kern="1200" cap="none" spc="0" normalizeH="0" baseline="0" noProof="0" dirty="0" smtClean="0">
                <a:ln>
                  <a:noFill/>
                </a:ln>
                <a:solidFill>
                  <a:sysClr val="windowText" lastClr="000000"/>
                </a:solidFill>
                <a:effectLst/>
                <a:uLnTx/>
                <a:uFillTx/>
                <a:latin typeface="Calibri"/>
                <a:ea typeface="+mn-ea"/>
                <a:cs typeface="+mn-cs"/>
              </a:rPr>
              <a:t>Consolidates HSDW,</a:t>
            </a:r>
            <a:r>
              <a:rPr kumimoji="0" lang="en-US" altLang="en-US" sz="2000" b="0" i="0" u="none" strike="noStrike" kern="1200" cap="none" spc="0" normalizeH="0" noProof="0" dirty="0" smtClean="0">
                <a:ln>
                  <a:noFill/>
                </a:ln>
                <a:solidFill>
                  <a:sysClr val="windowText" lastClr="000000"/>
                </a:solidFill>
                <a:effectLst/>
                <a:uLnTx/>
                <a:uFillTx/>
                <a:latin typeface="Calibri"/>
                <a:ea typeface="+mn-ea"/>
                <a:cs typeface="+mn-cs"/>
              </a:rPr>
              <a:t> </a:t>
            </a:r>
            <a:r>
              <a:rPr kumimoji="0" lang="en-US" altLang="en-US" sz="2000" b="0" i="0" u="none" strike="noStrike" kern="1200" cap="none" spc="0" normalizeH="0" baseline="0" noProof="0" dirty="0" smtClean="0">
                <a:ln>
                  <a:noFill/>
                </a:ln>
                <a:solidFill>
                  <a:sysClr val="windowText" lastClr="000000"/>
                </a:solidFill>
                <a:effectLst/>
                <a:uLnTx/>
                <a:uFillTx/>
                <a:latin typeface="Calibri"/>
                <a:ea typeface="+mn-ea"/>
                <a:cs typeface="+mn-cs"/>
              </a:rPr>
              <a:t>MDR and other</a:t>
            </a:r>
            <a:r>
              <a:rPr kumimoji="0" lang="en-US" altLang="en-US" sz="2000" b="0" i="0" u="none" strike="noStrike" kern="1200" cap="none" spc="0" normalizeH="0" noProof="0" dirty="0" smtClean="0">
                <a:ln>
                  <a:noFill/>
                </a:ln>
                <a:solidFill>
                  <a:sysClr val="windowText" lastClr="000000"/>
                </a:solidFill>
                <a:effectLst/>
                <a:uLnTx/>
                <a:uFillTx/>
                <a:latin typeface="Calibri"/>
                <a:ea typeface="+mn-ea"/>
                <a:cs typeface="+mn-cs"/>
              </a:rPr>
              <a:t> </a:t>
            </a:r>
            <a:r>
              <a:rPr kumimoji="0" lang="en-US" altLang="en-US" sz="2000" b="0" i="0" u="none" strike="noStrike" kern="1200" cap="none" spc="0" normalizeH="0" baseline="0" noProof="0" dirty="0" smtClean="0">
                <a:ln>
                  <a:noFill/>
                </a:ln>
                <a:solidFill>
                  <a:sysClr val="windowText" lastClr="000000"/>
                </a:solidFill>
                <a:effectLst/>
                <a:uLnTx/>
                <a:uFillTx/>
                <a:latin typeface="Calibri"/>
                <a:ea typeface="+mn-ea"/>
                <a:cs typeface="+mn-cs"/>
              </a:rPr>
              <a:t>data</a:t>
            </a:r>
            <a:r>
              <a:rPr lang="en-US" altLang="en-US" dirty="0" smtClean="0">
                <a:solidFill>
                  <a:sysClr val="windowText" lastClr="000000"/>
                </a:solidFill>
                <a:latin typeface="Calibri"/>
              </a:rPr>
              <a:t> initiatives under one PMO</a:t>
            </a:r>
            <a:endParaRPr kumimoji="0" lang="en-US" alt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
        <p:nvSpPr>
          <p:cNvPr id="8" name="Text Placeholder 5"/>
          <p:cNvSpPr txBox="1">
            <a:spLocks/>
          </p:cNvSpPr>
          <p:nvPr/>
        </p:nvSpPr>
        <p:spPr bwMode="auto">
          <a:xfrm>
            <a:off x="4639770" y="685800"/>
            <a:ext cx="40417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Lucida Sans Unicode" pitchFamily="34" charset="0"/>
              <a:buNone/>
              <a:defRPr sz="2400" b="1" kern="1200">
                <a:solidFill>
                  <a:schemeClr val="tx1"/>
                </a:solidFill>
                <a:latin typeface="+mn-lt"/>
                <a:ea typeface="+mn-ea"/>
                <a:cs typeface="+mn-cs"/>
              </a:defRPr>
            </a:lvl1pPr>
            <a:lvl2pPr marL="457200" indent="0" algn="l" rtl="0" eaLnBrk="0" fontAlgn="base" hangingPunct="0">
              <a:spcBef>
                <a:spcPct val="20000"/>
              </a:spcBef>
              <a:spcAft>
                <a:spcPct val="0"/>
              </a:spcAft>
              <a:buFont typeface="Wingdings" pitchFamily="2" charset="2"/>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Wingdings" pitchFamily="2" charset="2"/>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Lucida Sans Unicode"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Lucida Sans Unicode"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Lucida Sans Unicode" pitchFamily="34" charset="0"/>
              <a:buNone/>
              <a:tabLst/>
              <a:defRPr/>
            </a:pPr>
            <a:r>
              <a:rPr kumimoji="0" lang="en-US" altLang="en-US" sz="2400" b="1" i="0" u="none" strike="noStrike" kern="1200" cap="none" spc="0" normalizeH="0" baseline="0" noProof="0" dirty="0" smtClean="0">
                <a:ln>
                  <a:noFill/>
                </a:ln>
                <a:solidFill>
                  <a:sysClr val="windowText" lastClr="000000"/>
                </a:solidFill>
                <a:effectLst/>
                <a:uLnTx/>
                <a:uFillTx/>
                <a:latin typeface="Calibri"/>
                <a:ea typeface="+mn-ea"/>
                <a:cs typeface="+mn-cs"/>
              </a:rPr>
              <a:t>Opportunities</a:t>
            </a:r>
          </a:p>
        </p:txBody>
      </p:sp>
      <p:sp>
        <p:nvSpPr>
          <p:cNvPr id="9" name="Content Placeholder 6"/>
          <p:cNvSpPr txBox="1">
            <a:spLocks/>
          </p:cNvSpPr>
          <p:nvPr/>
        </p:nvSpPr>
        <p:spPr bwMode="auto">
          <a:xfrm>
            <a:off x="4645025" y="1143000"/>
            <a:ext cx="427037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Lucida Sans Unicode"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Lucida Sans Unicode" pitchFamily="34" charset="0"/>
              <a:buChar char="∎"/>
              <a:tabLst/>
              <a:defRPr/>
            </a:pPr>
            <a:r>
              <a:rPr kumimoji="0" lang="en-US" altLang="en-US" sz="2400" b="0" i="0" u="none" strike="noStrike" kern="1200" cap="none" spc="0" normalizeH="0" baseline="0" noProof="0" dirty="0" smtClean="0">
                <a:ln>
                  <a:noFill/>
                </a:ln>
                <a:solidFill>
                  <a:sysClr val="windowText" lastClr="000000"/>
                </a:solidFill>
                <a:effectLst/>
                <a:uLnTx/>
                <a:uFillTx/>
                <a:latin typeface="Calibri"/>
                <a:ea typeface="+mn-ea"/>
                <a:cs typeface="+mn-cs"/>
              </a:rPr>
              <a:t>Master Data Management</a:t>
            </a:r>
          </a:p>
          <a:p>
            <a:pPr marL="342900" marR="0" lvl="0" indent="-342900" algn="l" defTabSz="914400" rtl="0" eaLnBrk="0" fontAlgn="base" latinLnBrk="0" hangingPunct="0">
              <a:lnSpc>
                <a:spcPct val="100000"/>
              </a:lnSpc>
              <a:spcBef>
                <a:spcPct val="20000"/>
              </a:spcBef>
              <a:spcAft>
                <a:spcPct val="0"/>
              </a:spcAft>
              <a:buClrTx/>
              <a:buSzTx/>
              <a:buFont typeface="Lucida Sans Unicode" pitchFamily="34" charset="0"/>
              <a:buChar char="∎"/>
              <a:tabLst/>
              <a:defRPr/>
            </a:pPr>
            <a:r>
              <a:rPr kumimoji="0" lang="en-US" altLang="en-US" sz="2400" b="0" i="0" u="none" strike="noStrike" kern="1200" cap="none" spc="0" normalizeH="0" baseline="0" noProof="0" dirty="0" smtClean="0">
                <a:ln>
                  <a:noFill/>
                </a:ln>
                <a:solidFill>
                  <a:sysClr val="windowText" lastClr="000000"/>
                </a:solidFill>
                <a:effectLst/>
                <a:uLnTx/>
                <a:uFillTx/>
                <a:latin typeface="Calibri"/>
                <a:ea typeface="+mn-ea"/>
                <a:cs typeface="+mn-cs"/>
              </a:rPr>
              <a:t>Service resources</a:t>
            </a:r>
          </a:p>
          <a:p>
            <a:pPr marL="342900" marR="0" lvl="0" indent="-342900" algn="l" defTabSz="914400" rtl="0" eaLnBrk="0" fontAlgn="base" latinLnBrk="0" hangingPunct="0">
              <a:lnSpc>
                <a:spcPct val="100000"/>
              </a:lnSpc>
              <a:spcBef>
                <a:spcPct val="20000"/>
              </a:spcBef>
              <a:spcAft>
                <a:spcPct val="0"/>
              </a:spcAft>
              <a:buClrTx/>
              <a:buSzTx/>
              <a:buFont typeface="Lucida Sans Unicode" pitchFamily="34" charset="0"/>
              <a:buChar char="∎"/>
              <a:tabLst/>
              <a:defRPr/>
            </a:pPr>
            <a:r>
              <a:rPr kumimoji="0" lang="en-US" altLang="en-US" sz="2400" b="0" i="0" u="none" strike="noStrike" kern="1200" cap="none" spc="0" normalizeH="0" baseline="0" noProof="0" dirty="0" smtClean="0">
                <a:ln>
                  <a:noFill/>
                </a:ln>
                <a:solidFill>
                  <a:sysClr val="windowText" lastClr="000000"/>
                </a:solidFill>
                <a:effectLst/>
                <a:uLnTx/>
                <a:uFillTx/>
                <a:latin typeface="Calibri"/>
                <a:ea typeface="+mn-ea"/>
                <a:cs typeface="+mn-cs"/>
              </a:rPr>
              <a:t>Interface rationalization / SOA</a:t>
            </a:r>
          </a:p>
          <a:p>
            <a:pPr marL="342900" marR="0" lvl="0" indent="-342900" algn="l" defTabSz="914400" rtl="0" eaLnBrk="0" fontAlgn="base" latinLnBrk="0" hangingPunct="0">
              <a:lnSpc>
                <a:spcPct val="100000"/>
              </a:lnSpc>
              <a:spcBef>
                <a:spcPct val="20000"/>
              </a:spcBef>
              <a:spcAft>
                <a:spcPct val="0"/>
              </a:spcAft>
              <a:buClrTx/>
              <a:buSzTx/>
              <a:buFont typeface="Lucida Sans Unicode" pitchFamily="34" charset="0"/>
              <a:buChar char="∎"/>
              <a:tabLst/>
              <a:defRPr/>
            </a:pPr>
            <a:r>
              <a:rPr kumimoji="0" lang="en-US" altLang="en-US" sz="2400" b="0" i="0" u="none" strike="noStrike" kern="1200" cap="none" spc="0" normalizeH="0" baseline="0" noProof="0" dirty="0" smtClean="0">
                <a:ln>
                  <a:noFill/>
                </a:ln>
                <a:solidFill>
                  <a:sysClr val="windowText" lastClr="000000"/>
                </a:solidFill>
                <a:effectLst/>
                <a:uLnTx/>
                <a:uFillTx/>
                <a:latin typeface="Calibri"/>
                <a:ea typeface="+mn-ea"/>
                <a:cs typeface="+mn-cs"/>
              </a:rPr>
              <a:t>Tool reduction (e.g. SAS, Tableau, </a:t>
            </a:r>
            <a:r>
              <a:rPr kumimoji="0" lang="en-US" altLang="en-US" sz="2400" b="0" i="0" u="none" strike="noStrike" kern="1200" cap="none" spc="0" normalizeH="0" baseline="0" noProof="0" dirty="0" err="1" smtClean="0">
                <a:ln>
                  <a:noFill/>
                </a:ln>
                <a:solidFill>
                  <a:sysClr val="windowText" lastClr="000000"/>
                </a:solidFill>
                <a:effectLst/>
                <a:uLnTx/>
                <a:uFillTx/>
                <a:latin typeface="Calibri"/>
                <a:ea typeface="+mn-ea"/>
                <a:cs typeface="+mn-cs"/>
              </a:rPr>
              <a:t>Qlik</a:t>
            </a:r>
            <a:r>
              <a:rPr kumimoji="0" lang="en-US" altLang="en-US" sz="2400" b="0" i="0" u="none" strike="noStrike" kern="1200" cap="none" spc="0" normalizeH="0" baseline="0" noProof="0" dirty="0" smtClean="0">
                <a:ln>
                  <a:noFill/>
                </a:ln>
                <a:solidFill>
                  <a:sysClr val="windowText" lastClr="000000"/>
                </a:solidFill>
                <a:effectLst/>
                <a:uLnTx/>
                <a:uFillTx/>
                <a:latin typeface="Calibri"/>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 typeface="Lucida Sans Unicode" pitchFamily="34" charset="0"/>
              <a:buChar char="∎"/>
              <a:tabLst/>
              <a:defRPr/>
            </a:pPr>
            <a:r>
              <a:rPr kumimoji="0" lang="en-US" altLang="en-US" sz="2400" b="0" i="0" u="none" strike="noStrike" kern="1200" cap="none" spc="0" normalizeH="0" baseline="0" noProof="0" dirty="0" smtClean="0">
                <a:ln>
                  <a:noFill/>
                </a:ln>
                <a:solidFill>
                  <a:sysClr val="windowText" lastClr="000000"/>
                </a:solidFill>
                <a:effectLst/>
                <a:uLnTx/>
                <a:uFillTx/>
                <a:latin typeface="Calibri"/>
                <a:ea typeface="+mn-ea"/>
                <a:cs typeface="+mn-cs"/>
              </a:rPr>
              <a:t>Licensing</a:t>
            </a:r>
          </a:p>
          <a:p>
            <a:pPr marL="342900" marR="0" lvl="0" indent="-342900" algn="l" defTabSz="914400" rtl="0" eaLnBrk="0" fontAlgn="base" latinLnBrk="0" hangingPunct="0">
              <a:lnSpc>
                <a:spcPct val="100000"/>
              </a:lnSpc>
              <a:spcBef>
                <a:spcPct val="20000"/>
              </a:spcBef>
              <a:spcAft>
                <a:spcPct val="0"/>
              </a:spcAft>
              <a:buClrTx/>
              <a:buSzTx/>
              <a:buFont typeface="Lucida Sans Unicode" pitchFamily="34" charset="0"/>
              <a:buChar char="∎"/>
              <a:tabLst/>
              <a:defRPr/>
            </a:pPr>
            <a:r>
              <a:rPr kumimoji="0" lang="en-US" altLang="en-US" sz="2400" b="0" i="0" u="none" strike="noStrike" kern="1200" cap="none" spc="0" normalizeH="0" baseline="0" noProof="0" dirty="0" smtClean="0">
                <a:ln>
                  <a:noFill/>
                </a:ln>
                <a:solidFill>
                  <a:sysClr val="windowText" lastClr="000000"/>
                </a:solidFill>
                <a:effectLst/>
                <a:uLnTx/>
                <a:uFillTx/>
                <a:latin typeface="Calibri"/>
                <a:ea typeface="+mn-ea"/>
                <a:cs typeface="+mn-cs"/>
              </a:rPr>
              <a:t>EHR Modernization</a:t>
            </a:r>
          </a:p>
          <a:p>
            <a:pPr marL="342900" marR="0" lvl="0" indent="-342900" algn="l" defTabSz="914400" rtl="0" eaLnBrk="0" fontAlgn="base" latinLnBrk="0" hangingPunct="0">
              <a:lnSpc>
                <a:spcPct val="100000"/>
              </a:lnSpc>
              <a:spcBef>
                <a:spcPct val="20000"/>
              </a:spcBef>
              <a:spcAft>
                <a:spcPct val="0"/>
              </a:spcAft>
              <a:buClrTx/>
              <a:buSzTx/>
              <a:buFont typeface="Lucida Sans Unicode" pitchFamily="34" charset="0"/>
              <a:buChar char="∎"/>
              <a:tabLst/>
              <a:defRPr/>
            </a:pPr>
            <a:r>
              <a:rPr kumimoji="0" lang="en-US" altLang="en-US" sz="2400" b="0" i="0" u="none" strike="noStrike" kern="1200" cap="none" spc="0" normalizeH="0" baseline="0" noProof="0" dirty="0" smtClean="0">
                <a:ln>
                  <a:noFill/>
                </a:ln>
                <a:solidFill>
                  <a:sysClr val="windowText" lastClr="000000"/>
                </a:solidFill>
                <a:effectLst/>
                <a:uLnTx/>
                <a:uFillTx/>
                <a:latin typeface="Calibri"/>
                <a:ea typeface="+mn-ea"/>
                <a:cs typeface="+mn-cs"/>
              </a:rPr>
              <a:t>NDAA and Services</a:t>
            </a:r>
          </a:p>
          <a:p>
            <a:pPr marL="342900" marR="0" lvl="0" indent="-342900" algn="l" defTabSz="914400" rtl="0" eaLnBrk="0" fontAlgn="base" latinLnBrk="0" hangingPunct="0">
              <a:lnSpc>
                <a:spcPct val="100000"/>
              </a:lnSpc>
              <a:spcBef>
                <a:spcPct val="20000"/>
              </a:spcBef>
              <a:spcAft>
                <a:spcPct val="0"/>
              </a:spcAft>
              <a:buClrTx/>
              <a:buSzTx/>
              <a:buFont typeface="Lucida Sans Unicode" pitchFamily="34" charset="0"/>
              <a:buChar char="∎"/>
              <a:tabLst/>
              <a:defRPr/>
            </a:pPr>
            <a:r>
              <a:rPr lang="en-US" altLang="en-US" dirty="0" smtClean="0">
                <a:solidFill>
                  <a:sysClr val="windowText" lastClr="000000"/>
                </a:solidFill>
                <a:latin typeface="Calibri"/>
              </a:rPr>
              <a:t>Data Management Board / Executive Data Council </a:t>
            </a:r>
            <a:endParaRPr kumimoji="0" lang="en-US" alt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Lucida Sans Unicode" pitchFamily="34" charset="0"/>
              <a:buChar char="∎"/>
              <a:tabLst/>
              <a:defRPr/>
            </a:pPr>
            <a:r>
              <a:rPr lang="en-US" altLang="en-US" noProof="0" dirty="0" smtClean="0">
                <a:solidFill>
                  <a:sysClr val="windowText" lastClr="000000"/>
                </a:solidFill>
                <a:latin typeface="Calibri"/>
              </a:rPr>
              <a:t>J5 standup</a:t>
            </a:r>
          </a:p>
          <a:p>
            <a:pPr marL="342900" marR="0" lvl="0" indent="-342900" algn="l" defTabSz="914400" rtl="0" eaLnBrk="0" fontAlgn="base" latinLnBrk="0" hangingPunct="0">
              <a:lnSpc>
                <a:spcPct val="100000"/>
              </a:lnSpc>
              <a:spcBef>
                <a:spcPct val="20000"/>
              </a:spcBef>
              <a:spcAft>
                <a:spcPct val="0"/>
              </a:spcAft>
              <a:buClrTx/>
              <a:buSzTx/>
              <a:buFont typeface="Lucida Sans Unicode" pitchFamily="34" charset="0"/>
              <a:buChar char="∎"/>
              <a:tabLst/>
              <a:defRPr/>
            </a:pPr>
            <a:r>
              <a:rPr kumimoji="0" lang="en-US" altLang="en-US" sz="2400" b="0" i="0" u="none" strike="noStrike" kern="1200" cap="none" spc="0" normalizeH="0" baseline="0" dirty="0" smtClean="0">
                <a:ln>
                  <a:noFill/>
                </a:ln>
                <a:solidFill>
                  <a:sysClr val="windowText" lastClr="000000"/>
                </a:solidFill>
                <a:effectLst/>
                <a:uLnTx/>
                <a:uFillTx/>
                <a:latin typeface="Calibri"/>
                <a:ea typeface="+mn-ea"/>
                <a:cs typeface="+mn-cs"/>
              </a:rPr>
              <a:t>Legacy Data/Medical</a:t>
            </a:r>
            <a:r>
              <a:rPr kumimoji="0" lang="en-US" altLang="en-US" sz="2400" b="0" i="0" u="none" strike="noStrike" kern="1200" cap="none" spc="0" normalizeH="0" dirty="0" smtClean="0">
                <a:ln>
                  <a:noFill/>
                </a:ln>
                <a:solidFill>
                  <a:sysClr val="windowText" lastClr="000000"/>
                </a:solidFill>
                <a:effectLst/>
                <a:uLnTx/>
                <a:uFillTx/>
                <a:latin typeface="Calibri"/>
                <a:ea typeface="+mn-ea"/>
                <a:cs typeface="+mn-cs"/>
              </a:rPr>
              <a:t> Record Repository</a:t>
            </a:r>
            <a:endParaRPr kumimoji="0" lang="en-US" alt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5969905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50</a:t>
            </a:fld>
            <a:endParaRPr lang="en-US" dirty="0">
              <a:solidFill>
                <a:prstClr val="black">
                  <a:tint val="75000"/>
                </a:prstClr>
              </a:solidFill>
            </a:endParaRPr>
          </a:p>
        </p:txBody>
      </p:sp>
      <p:sp>
        <p:nvSpPr>
          <p:cNvPr id="6" name="Title 1"/>
          <p:cNvSpPr>
            <a:spLocks noGrp="1"/>
          </p:cNvSpPr>
          <p:nvPr>
            <p:ph type="title"/>
          </p:nvPr>
        </p:nvSpPr>
        <p:spPr>
          <a:xfrm>
            <a:off x="1387367" y="9525"/>
            <a:ext cx="7488620" cy="914400"/>
          </a:xfrm>
        </p:spPr>
        <p:txBody>
          <a:bodyPr>
            <a:normAutofit/>
          </a:bodyPr>
          <a:lstStyle/>
          <a:p>
            <a:r>
              <a:rPr lang="en-US" dirty="0" smtClean="0"/>
              <a:t>Demo:  Physician</a:t>
            </a:r>
            <a:endParaRPr lang="en-US" sz="2000" dirty="0"/>
          </a:p>
        </p:txBody>
      </p:sp>
      <p:sp>
        <p:nvSpPr>
          <p:cNvPr id="7" name="Content Placeholder 2"/>
          <p:cNvSpPr>
            <a:spLocks noGrp="1"/>
          </p:cNvSpPr>
          <p:nvPr>
            <p:ph idx="1"/>
          </p:nvPr>
        </p:nvSpPr>
        <p:spPr>
          <a:xfrm>
            <a:off x="360362" y="2667000"/>
            <a:ext cx="8402638" cy="1752600"/>
          </a:xfrm>
        </p:spPr>
        <p:txBody>
          <a:bodyPr/>
          <a:lstStyle/>
          <a:p>
            <a:pPr marL="346075" lvl="1" indent="0" algn="ctr">
              <a:lnSpc>
                <a:spcPct val="90000"/>
              </a:lnSpc>
              <a:spcBef>
                <a:spcPct val="0"/>
              </a:spcBef>
              <a:buNone/>
              <a:defRPr/>
            </a:pPr>
            <a:r>
              <a:rPr lang="en-US" altLang="en-US" sz="2800" dirty="0">
                <a:solidFill>
                  <a:srgbClr val="003876"/>
                </a:solidFill>
                <a:latin typeface="+mj-lt"/>
                <a:cs typeface="+mj-cs"/>
              </a:rPr>
              <a:t>Create and Sign a Note</a:t>
            </a:r>
          </a:p>
          <a:p>
            <a:pPr marL="0" indent="0" algn="ctr">
              <a:buNone/>
              <a:defRPr/>
            </a:pPr>
            <a:endParaRPr lang="en-US" altLang="en-US" sz="3200" dirty="0"/>
          </a:p>
        </p:txBody>
      </p:sp>
    </p:spTree>
    <p:extLst>
      <p:ext uri="{BB962C8B-B14F-4D97-AF65-F5344CB8AC3E}">
        <p14:creationId xmlns:p14="http://schemas.microsoft.com/office/powerpoint/2010/main" val="3517008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51</a:t>
            </a:fld>
            <a:endParaRPr lang="en-US" dirty="0">
              <a:solidFill>
                <a:prstClr val="black">
                  <a:tint val="75000"/>
                </a:prstClr>
              </a:solidFill>
            </a:endParaRPr>
          </a:p>
        </p:txBody>
      </p:sp>
      <p:sp>
        <p:nvSpPr>
          <p:cNvPr id="6" name="Title 4"/>
          <p:cNvSpPr txBox="1">
            <a:spLocks/>
          </p:cNvSpPr>
          <p:nvPr/>
        </p:nvSpPr>
        <p:spPr bwMode="auto">
          <a:xfrm>
            <a:off x="1258888" y="403225"/>
            <a:ext cx="69707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nSpc>
                <a:spcPct val="90000"/>
              </a:lnSpc>
            </a:pPr>
            <a:r>
              <a:rPr lang="en-US" altLang="en-US" sz="2800" b="1" dirty="0" smtClean="0">
                <a:solidFill>
                  <a:srgbClr val="1F497D"/>
                </a:solidFill>
                <a:ea typeface="MS PGothic" pitchFamily="34" charset="-128"/>
              </a:rPr>
              <a:t>Clinical Notes</a:t>
            </a:r>
            <a:endParaRPr lang="en-US" altLang="en-US" sz="2800" b="1" dirty="0">
              <a:solidFill>
                <a:srgbClr val="FF0000"/>
              </a:solidFill>
              <a:ea typeface="MS PGothic" pitchFamily="34" charset="-128"/>
            </a:endParaRPr>
          </a:p>
        </p:txBody>
      </p:sp>
      <p:pic>
        <p:nvPicPr>
          <p:cNvPr id="7" name="Picture 6"/>
          <p:cNvPicPr>
            <a:picLocks noChangeAspect="1"/>
          </p:cNvPicPr>
          <p:nvPr/>
        </p:nvPicPr>
        <p:blipFill>
          <a:blip r:embed="rId3"/>
          <a:stretch>
            <a:fillRect/>
          </a:stretch>
        </p:blipFill>
        <p:spPr>
          <a:xfrm>
            <a:off x="76200" y="1249762"/>
            <a:ext cx="8821349" cy="4846238"/>
          </a:xfrm>
          <a:prstGeom prst="rect">
            <a:avLst/>
          </a:prstGeom>
        </p:spPr>
      </p:pic>
    </p:spTree>
    <p:extLst>
      <p:ext uri="{BB962C8B-B14F-4D97-AF65-F5344CB8AC3E}">
        <p14:creationId xmlns:p14="http://schemas.microsoft.com/office/powerpoint/2010/main" val="291672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52</a:t>
            </a:fld>
            <a:endParaRPr lang="en-US" dirty="0">
              <a:solidFill>
                <a:prstClr val="black">
                  <a:tint val="75000"/>
                </a:prstClr>
              </a:solidFill>
            </a:endParaRPr>
          </a:p>
        </p:txBody>
      </p:sp>
      <p:sp>
        <p:nvSpPr>
          <p:cNvPr id="6" name="Title 1"/>
          <p:cNvSpPr>
            <a:spLocks noGrp="1"/>
          </p:cNvSpPr>
          <p:nvPr>
            <p:ph type="title"/>
          </p:nvPr>
        </p:nvSpPr>
        <p:spPr>
          <a:xfrm>
            <a:off x="1387367" y="9525"/>
            <a:ext cx="7488620" cy="914400"/>
          </a:xfrm>
        </p:spPr>
        <p:txBody>
          <a:bodyPr>
            <a:normAutofit/>
          </a:bodyPr>
          <a:lstStyle/>
          <a:p>
            <a:r>
              <a:rPr lang="en-US" dirty="0" smtClean="0"/>
              <a:t>Demo:  Physician/Nurse/Medic</a:t>
            </a:r>
            <a:endParaRPr lang="en-US" sz="2000" dirty="0"/>
          </a:p>
        </p:txBody>
      </p:sp>
      <p:sp>
        <p:nvSpPr>
          <p:cNvPr id="7" name="Content Placeholder 2"/>
          <p:cNvSpPr>
            <a:spLocks noGrp="1"/>
          </p:cNvSpPr>
          <p:nvPr>
            <p:ph idx="1"/>
          </p:nvPr>
        </p:nvSpPr>
        <p:spPr>
          <a:xfrm>
            <a:off x="360362" y="2667000"/>
            <a:ext cx="8402638" cy="1752600"/>
          </a:xfrm>
        </p:spPr>
        <p:txBody>
          <a:bodyPr/>
          <a:lstStyle/>
          <a:p>
            <a:pPr marL="346075" lvl="1" indent="0" algn="ctr">
              <a:buNone/>
              <a:defRPr/>
            </a:pPr>
            <a:r>
              <a:rPr lang="en-US" altLang="en-US" sz="2800" dirty="0">
                <a:solidFill>
                  <a:srgbClr val="003876"/>
                </a:solidFill>
                <a:latin typeface="+mj-lt"/>
                <a:cs typeface="+mj-cs"/>
              </a:rPr>
              <a:t>Administer immunizations</a:t>
            </a:r>
          </a:p>
          <a:p>
            <a:pPr marL="346075" lvl="1" indent="0" algn="ctr">
              <a:buNone/>
              <a:defRPr/>
            </a:pPr>
            <a:r>
              <a:rPr lang="en-US" altLang="en-US" sz="2800" dirty="0">
                <a:solidFill>
                  <a:srgbClr val="003876"/>
                </a:solidFill>
                <a:latin typeface="+mj-lt"/>
                <a:cs typeface="+mj-cs"/>
              </a:rPr>
              <a:t>Perform procedures</a:t>
            </a:r>
          </a:p>
          <a:p>
            <a:pPr marL="0" indent="0" algn="ctr">
              <a:buNone/>
              <a:defRPr/>
            </a:pPr>
            <a:endParaRPr lang="en-US" altLang="en-US" sz="3200" dirty="0"/>
          </a:p>
        </p:txBody>
      </p:sp>
    </p:spTree>
    <p:extLst>
      <p:ext uri="{BB962C8B-B14F-4D97-AF65-F5344CB8AC3E}">
        <p14:creationId xmlns:p14="http://schemas.microsoft.com/office/powerpoint/2010/main" val="41693026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53</a:t>
            </a:fld>
            <a:endParaRPr lang="en-US" dirty="0">
              <a:solidFill>
                <a:prstClr val="black">
                  <a:tint val="75000"/>
                </a:prstClr>
              </a:solidFill>
            </a:endParaRPr>
          </a:p>
        </p:txBody>
      </p:sp>
      <p:sp>
        <p:nvSpPr>
          <p:cNvPr id="6" name="Title 4"/>
          <p:cNvSpPr txBox="1">
            <a:spLocks/>
          </p:cNvSpPr>
          <p:nvPr/>
        </p:nvSpPr>
        <p:spPr bwMode="auto">
          <a:xfrm>
            <a:off x="1258888" y="479425"/>
            <a:ext cx="69707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US" altLang="en-US" sz="2800" b="1" dirty="0" smtClean="0">
                <a:solidFill>
                  <a:srgbClr val="1F497D"/>
                </a:solidFill>
                <a:ea typeface="MS PGothic" pitchFamily="34" charset="-128"/>
              </a:rPr>
              <a:t>Immunizations Documentation</a:t>
            </a:r>
            <a:endParaRPr lang="en-US" altLang="en-US" sz="2800" b="1" dirty="0">
              <a:solidFill>
                <a:srgbClr val="FF0000"/>
              </a:solidFill>
              <a:ea typeface="MS PGothic" pitchFamily="34" charset="-128"/>
            </a:endParaRPr>
          </a:p>
        </p:txBody>
      </p:sp>
      <p:pic>
        <p:nvPicPr>
          <p:cNvPr id="7" name="Picture 6"/>
          <p:cNvPicPr>
            <a:picLocks noChangeAspect="1"/>
          </p:cNvPicPr>
          <p:nvPr/>
        </p:nvPicPr>
        <p:blipFill>
          <a:blip r:embed="rId3"/>
          <a:stretch>
            <a:fillRect/>
          </a:stretch>
        </p:blipFill>
        <p:spPr>
          <a:xfrm>
            <a:off x="1143000" y="838199"/>
            <a:ext cx="7239000" cy="5696743"/>
          </a:xfrm>
          <a:prstGeom prst="rect">
            <a:avLst/>
          </a:prstGeom>
        </p:spPr>
      </p:pic>
    </p:spTree>
    <p:extLst>
      <p:ext uri="{BB962C8B-B14F-4D97-AF65-F5344CB8AC3E}">
        <p14:creationId xmlns:p14="http://schemas.microsoft.com/office/powerpoint/2010/main" val="30799426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54</a:t>
            </a:fld>
            <a:endParaRPr lang="en-US" dirty="0">
              <a:solidFill>
                <a:prstClr val="black">
                  <a:tint val="75000"/>
                </a:prstClr>
              </a:solidFill>
            </a:endParaRPr>
          </a:p>
        </p:txBody>
      </p:sp>
      <p:sp>
        <p:nvSpPr>
          <p:cNvPr id="6" name="Title 1"/>
          <p:cNvSpPr>
            <a:spLocks noGrp="1"/>
          </p:cNvSpPr>
          <p:nvPr>
            <p:ph type="title"/>
          </p:nvPr>
        </p:nvSpPr>
        <p:spPr>
          <a:xfrm>
            <a:off x="1387367" y="9525"/>
            <a:ext cx="7488620" cy="914400"/>
          </a:xfrm>
        </p:spPr>
        <p:txBody>
          <a:bodyPr>
            <a:normAutofit/>
          </a:bodyPr>
          <a:lstStyle/>
          <a:p>
            <a:r>
              <a:rPr lang="en-US" dirty="0" smtClean="0"/>
              <a:t>Demo:  Physician</a:t>
            </a:r>
            <a:endParaRPr lang="en-US" sz="2000" dirty="0"/>
          </a:p>
        </p:txBody>
      </p:sp>
      <p:sp>
        <p:nvSpPr>
          <p:cNvPr id="7" name="Content Placeholder 2"/>
          <p:cNvSpPr>
            <a:spLocks noGrp="1"/>
          </p:cNvSpPr>
          <p:nvPr>
            <p:ph idx="1"/>
          </p:nvPr>
        </p:nvSpPr>
        <p:spPr>
          <a:xfrm>
            <a:off x="360362" y="2667000"/>
            <a:ext cx="8402638" cy="1752600"/>
          </a:xfrm>
        </p:spPr>
        <p:txBody>
          <a:bodyPr/>
          <a:lstStyle/>
          <a:p>
            <a:pPr marL="346075" lvl="1" indent="0" algn="ctr">
              <a:buNone/>
              <a:defRPr/>
            </a:pPr>
            <a:r>
              <a:rPr lang="en-US" altLang="en-US" sz="2800" dirty="0">
                <a:solidFill>
                  <a:srgbClr val="003876"/>
                </a:solidFill>
                <a:latin typeface="+mj-lt"/>
                <a:cs typeface="+mj-cs"/>
              </a:rPr>
              <a:t>Complete encounter documentation</a:t>
            </a:r>
          </a:p>
        </p:txBody>
      </p:sp>
    </p:spTree>
    <p:extLst>
      <p:ext uri="{BB962C8B-B14F-4D97-AF65-F5344CB8AC3E}">
        <p14:creationId xmlns:p14="http://schemas.microsoft.com/office/powerpoint/2010/main" val="3596602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55</a:t>
            </a:fld>
            <a:endParaRPr lang="en-US" dirty="0">
              <a:solidFill>
                <a:prstClr val="black">
                  <a:tint val="75000"/>
                </a:prstClr>
              </a:solidFill>
            </a:endParaRPr>
          </a:p>
        </p:txBody>
      </p:sp>
      <p:sp>
        <p:nvSpPr>
          <p:cNvPr id="6" name="Title 4"/>
          <p:cNvSpPr txBox="1">
            <a:spLocks/>
          </p:cNvSpPr>
          <p:nvPr/>
        </p:nvSpPr>
        <p:spPr bwMode="auto">
          <a:xfrm>
            <a:off x="1258888" y="479425"/>
            <a:ext cx="69707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US" altLang="en-US" sz="2800" b="1" dirty="0" smtClean="0">
                <a:solidFill>
                  <a:srgbClr val="1F497D"/>
                </a:solidFill>
                <a:ea typeface="MS PGothic" pitchFamily="34" charset="-128"/>
              </a:rPr>
              <a:t>Visit Note Signed and Batch Auto-Discharge</a:t>
            </a:r>
            <a:endParaRPr lang="en-US" altLang="en-US" sz="2800" b="1" dirty="0">
              <a:solidFill>
                <a:srgbClr val="1F497D"/>
              </a:solidFill>
              <a:ea typeface="MS PGothic" pitchFamily="34" charset="-128"/>
            </a:endParaRPr>
          </a:p>
        </p:txBody>
      </p:sp>
      <p:pic>
        <p:nvPicPr>
          <p:cNvPr id="7" name="Picture 6"/>
          <p:cNvPicPr>
            <a:picLocks noChangeAspect="1"/>
          </p:cNvPicPr>
          <p:nvPr/>
        </p:nvPicPr>
        <p:blipFill>
          <a:blip r:embed="rId3"/>
          <a:stretch>
            <a:fillRect/>
          </a:stretch>
        </p:blipFill>
        <p:spPr>
          <a:xfrm>
            <a:off x="145873" y="965974"/>
            <a:ext cx="8769528" cy="4825226"/>
          </a:xfrm>
          <a:prstGeom prst="rect">
            <a:avLst/>
          </a:prstGeom>
        </p:spPr>
      </p:pic>
    </p:spTree>
    <p:extLst>
      <p:ext uri="{BB962C8B-B14F-4D97-AF65-F5344CB8AC3E}">
        <p14:creationId xmlns:p14="http://schemas.microsoft.com/office/powerpoint/2010/main" val="989386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56</a:t>
            </a:fld>
            <a:endParaRPr lang="en-US" dirty="0">
              <a:solidFill>
                <a:prstClr val="black">
                  <a:tint val="75000"/>
                </a:prstClr>
              </a:solidFill>
            </a:endParaRPr>
          </a:p>
        </p:txBody>
      </p:sp>
      <p:sp>
        <p:nvSpPr>
          <p:cNvPr id="7" name="Title 4"/>
          <p:cNvSpPr txBox="1">
            <a:spLocks/>
          </p:cNvSpPr>
          <p:nvPr/>
        </p:nvSpPr>
        <p:spPr bwMode="auto">
          <a:xfrm>
            <a:off x="1258888" y="457200"/>
            <a:ext cx="69707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US" altLang="en-US" sz="2800" b="1" dirty="0" smtClean="0">
                <a:solidFill>
                  <a:srgbClr val="1F497D"/>
                </a:solidFill>
                <a:ea typeface="MS PGothic" pitchFamily="34" charset="-128"/>
              </a:rPr>
              <a:t>DES Access to MHS GENESIS Data</a:t>
            </a:r>
            <a:endParaRPr lang="en-US" altLang="en-US" sz="2800" b="1" dirty="0">
              <a:solidFill>
                <a:srgbClr val="1F497D"/>
              </a:solidFill>
              <a:ea typeface="MS PGothic" pitchFamily="34" charset="-128"/>
            </a:endParaRPr>
          </a:p>
        </p:txBody>
      </p:sp>
      <p:pic>
        <p:nvPicPr>
          <p:cNvPr id="8" name="Picture 7"/>
          <p:cNvPicPr>
            <a:picLocks noChangeAspect="1"/>
          </p:cNvPicPr>
          <p:nvPr/>
        </p:nvPicPr>
        <p:blipFill>
          <a:blip r:embed="rId3"/>
          <a:stretch>
            <a:fillRect/>
          </a:stretch>
        </p:blipFill>
        <p:spPr>
          <a:xfrm>
            <a:off x="762000" y="838200"/>
            <a:ext cx="6705600" cy="5728986"/>
          </a:xfrm>
          <a:prstGeom prst="rect">
            <a:avLst/>
          </a:prstGeom>
        </p:spPr>
      </p:pic>
    </p:spTree>
    <p:extLst>
      <p:ext uri="{BB962C8B-B14F-4D97-AF65-F5344CB8AC3E}">
        <p14:creationId xmlns:p14="http://schemas.microsoft.com/office/powerpoint/2010/main" val="907097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57</a:t>
            </a:fld>
            <a:endParaRPr lang="en-US" dirty="0">
              <a:solidFill>
                <a:prstClr val="black">
                  <a:tint val="75000"/>
                </a:prstClr>
              </a:solidFill>
            </a:endParaRPr>
          </a:p>
        </p:txBody>
      </p:sp>
      <p:sp>
        <p:nvSpPr>
          <p:cNvPr id="6" name="Title 1"/>
          <p:cNvSpPr>
            <a:spLocks noGrp="1"/>
          </p:cNvSpPr>
          <p:nvPr>
            <p:ph type="title"/>
          </p:nvPr>
        </p:nvSpPr>
        <p:spPr>
          <a:xfrm>
            <a:off x="1387367" y="9525"/>
            <a:ext cx="7488620" cy="914400"/>
          </a:xfrm>
        </p:spPr>
        <p:txBody>
          <a:bodyPr>
            <a:normAutofit/>
          </a:bodyPr>
          <a:lstStyle/>
          <a:p>
            <a:r>
              <a:rPr lang="en-US" dirty="0" smtClean="0"/>
              <a:t>Demo:  Advance</a:t>
            </a:r>
            <a:endParaRPr lang="en-US" sz="2000" dirty="0"/>
          </a:p>
        </p:txBody>
      </p:sp>
      <p:sp>
        <p:nvSpPr>
          <p:cNvPr id="7" name="Content Placeholder 2"/>
          <p:cNvSpPr>
            <a:spLocks noGrp="1"/>
          </p:cNvSpPr>
          <p:nvPr>
            <p:ph idx="1"/>
          </p:nvPr>
        </p:nvSpPr>
        <p:spPr>
          <a:xfrm>
            <a:off x="360362" y="2667000"/>
            <a:ext cx="8402638" cy="1752600"/>
          </a:xfrm>
        </p:spPr>
        <p:txBody>
          <a:bodyPr/>
          <a:lstStyle/>
          <a:p>
            <a:pPr marL="346075" lvl="1" indent="0" algn="ctr">
              <a:buNone/>
              <a:defRPr/>
            </a:pPr>
            <a:r>
              <a:rPr lang="en-US" altLang="en-US" sz="2800" dirty="0">
                <a:solidFill>
                  <a:srgbClr val="003876"/>
                </a:solidFill>
                <a:latin typeface="+mj-lt"/>
                <a:cs typeface="+mj-cs"/>
              </a:rPr>
              <a:t>User Experience View</a:t>
            </a:r>
          </a:p>
        </p:txBody>
      </p:sp>
    </p:spTree>
    <p:extLst>
      <p:ext uri="{BB962C8B-B14F-4D97-AF65-F5344CB8AC3E}">
        <p14:creationId xmlns:p14="http://schemas.microsoft.com/office/powerpoint/2010/main" val="1986868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58</a:t>
            </a:fld>
            <a:endParaRPr lang="en-US" dirty="0">
              <a:solidFill>
                <a:prstClr val="black">
                  <a:tint val="75000"/>
                </a:prstClr>
              </a:solidFill>
            </a:endParaRPr>
          </a:p>
        </p:txBody>
      </p:sp>
      <p:sp>
        <p:nvSpPr>
          <p:cNvPr id="6" name="Title 4"/>
          <p:cNvSpPr txBox="1">
            <a:spLocks/>
          </p:cNvSpPr>
          <p:nvPr/>
        </p:nvSpPr>
        <p:spPr bwMode="auto">
          <a:xfrm>
            <a:off x="1182688" y="381000"/>
            <a:ext cx="7885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US" altLang="en-US" sz="2800" b="1" dirty="0">
                <a:solidFill>
                  <a:srgbClr val="1F497D"/>
                </a:solidFill>
                <a:ea typeface="MS PGothic" pitchFamily="34" charset="-128"/>
              </a:rPr>
              <a:t>Power Insight EDW, </a:t>
            </a:r>
            <a:r>
              <a:rPr lang="en-US" altLang="en-US" sz="2800" b="1" dirty="0" err="1">
                <a:solidFill>
                  <a:srgbClr val="1F497D"/>
                </a:solidFill>
                <a:ea typeface="MS PGothic" pitchFamily="34" charset="-128"/>
              </a:rPr>
              <a:t>LightsOn</a:t>
            </a:r>
            <a:r>
              <a:rPr lang="en-US" altLang="en-US" sz="2800" b="1" dirty="0">
                <a:solidFill>
                  <a:srgbClr val="1F497D"/>
                </a:solidFill>
                <a:ea typeface="MS PGothic" pitchFamily="34" charset="-128"/>
              </a:rPr>
              <a:t> Network and Advance</a:t>
            </a:r>
          </a:p>
        </p:txBody>
      </p:sp>
      <p:sp>
        <p:nvSpPr>
          <p:cNvPr id="7" name="Content Placeholder 2"/>
          <p:cNvSpPr>
            <a:spLocks noGrp="1"/>
          </p:cNvSpPr>
          <p:nvPr>
            <p:ph idx="1"/>
          </p:nvPr>
        </p:nvSpPr>
        <p:spPr>
          <a:xfrm>
            <a:off x="360362" y="1219200"/>
            <a:ext cx="8402638" cy="5105400"/>
          </a:xfrm>
        </p:spPr>
        <p:txBody>
          <a:bodyPr/>
          <a:lstStyle/>
          <a:p>
            <a:pPr>
              <a:buFontTx/>
              <a:buChar char="-"/>
              <a:defRPr/>
            </a:pPr>
            <a:r>
              <a:rPr lang="en-US" altLang="en-US" sz="2400" b="0" dirty="0"/>
              <a:t>PI EDW - Tables are broken down into a universe construct with pre-defined join paths which hit the most efficient table indexes</a:t>
            </a:r>
          </a:p>
          <a:p>
            <a:pPr>
              <a:buFontTx/>
              <a:buChar char="-"/>
              <a:defRPr/>
            </a:pPr>
            <a:r>
              <a:rPr lang="en-US" altLang="en-US" sz="2400" b="0" dirty="0" err="1"/>
              <a:t>Healthe</a:t>
            </a:r>
            <a:r>
              <a:rPr lang="en-US" altLang="en-US" sz="2400" b="0" dirty="0"/>
              <a:t> Intent EDW functions the same way, HOWEVER, data is stored within a Vertica platform and is very efficient.</a:t>
            </a:r>
          </a:p>
          <a:p>
            <a:pPr>
              <a:buFontTx/>
              <a:buChar char="-"/>
              <a:defRPr/>
            </a:pPr>
            <a:r>
              <a:rPr lang="en-US" sz="2400" b="0" dirty="0" err="1"/>
              <a:t>LightsOn</a:t>
            </a:r>
            <a:r>
              <a:rPr lang="en-US" sz="2400" b="0" dirty="0"/>
              <a:t> Network is an Oracle database that retrieves Cerner standard metrics</a:t>
            </a:r>
          </a:p>
          <a:p>
            <a:pPr lvl="1">
              <a:buFontTx/>
              <a:buChar char="-"/>
              <a:defRPr/>
            </a:pPr>
            <a:r>
              <a:rPr lang="en-US" sz="1800" dirty="0"/>
              <a:t>Future functionality coming (No ETA for Generally Available service)</a:t>
            </a:r>
          </a:p>
          <a:p>
            <a:pPr>
              <a:buFontTx/>
              <a:buChar char="-"/>
              <a:defRPr/>
            </a:pPr>
            <a:r>
              <a:rPr lang="en-US" sz="2400" b="0" dirty="0"/>
              <a:t>Advance uses function timers to measure how much time it takes to perform specific tasks. Timers are still being developed and embedded within applications. Currently only servicing Physician and Nursing workflows.</a:t>
            </a:r>
          </a:p>
          <a:p>
            <a:pPr>
              <a:buFontTx/>
              <a:buChar char="-"/>
              <a:defRPr/>
            </a:pPr>
            <a:endParaRPr lang="en-US" altLang="en-US" sz="2400" b="0" dirty="0"/>
          </a:p>
          <a:p>
            <a:pPr>
              <a:buFontTx/>
              <a:buChar char="-"/>
              <a:defRPr/>
            </a:pPr>
            <a:endParaRPr lang="en-US" altLang="en-US" sz="2000" b="0" dirty="0"/>
          </a:p>
        </p:txBody>
      </p:sp>
    </p:spTree>
    <p:extLst>
      <p:ext uri="{BB962C8B-B14F-4D97-AF65-F5344CB8AC3E}">
        <p14:creationId xmlns:p14="http://schemas.microsoft.com/office/powerpoint/2010/main" val="23501073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59</a:t>
            </a:fld>
            <a:endParaRPr lang="en-US" dirty="0">
              <a:solidFill>
                <a:prstClr val="black">
                  <a:tint val="75000"/>
                </a:prstClr>
              </a:solidFill>
            </a:endParaRPr>
          </a:p>
        </p:txBody>
      </p:sp>
      <p:sp>
        <p:nvSpPr>
          <p:cNvPr id="6" name="Title 4"/>
          <p:cNvSpPr txBox="1">
            <a:spLocks/>
          </p:cNvSpPr>
          <p:nvPr/>
        </p:nvSpPr>
        <p:spPr bwMode="auto">
          <a:xfrm>
            <a:off x="1182688" y="457200"/>
            <a:ext cx="76565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US" altLang="en-US" sz="2800" b="1" dirty="0" smtClean="0">
                <a:solidFill>
                  <a:srgbClr val="1F497D"/>
                </a:solidFill>
                <a:ea typeface="MS PGothic" pitchFamily="34" charset="-128"/>
              </a:rPr>
              <a:t>Additional Information for Inpatient Workflows</a:t>
            </a:r>
            <a:endParaRPr lang="en-US" altLang="en-US" sz="2800" b="1" dirty="0">
              <a:solidFill>
                <a:srgbClr val="1F497D"/>
              </a:solidFill>
              <a:ea typeface="MS PGothic" pitchFamily="34" charset="-128"/>
            </a:endParaRPr>
          </a:p>
        </p:txBody>
      </p:sp>
      <p:sp>
        <p:nvSpPr>
          <p:cNvPr id="7" name="Content Placeholder 2"/>
          <p:cNvSpPr>
            <a:spLocks noGrp="1"/>
          </p:cNvSpPr>
          <p:nvPr>
            <p:ph idx="1"/>
          </p:nvPr>
        </p:nvSpPr>
        <p:spPr>
          <a:xfrm>
            <a:off x="436562" y="1295400"/>
            <a:ext cx="8402638" cy="5105400"/>
          </a:xfrm>
        </p:spPr>
        <p:txBody>
          <a:bodyPr/>
          <a:lstStyle/>
          <a:p>
            <a:pPr>
              <a:buFontTx/>
              <a:buChar char="-"/>
              <a:defRPr/>
            </a:pPr>
            <a:r>
              <a:rPr lang="en-US" altLang="en-US" sz="2400" b="0" dirty="0" smtClean="0"/>
              <a:t>Dietary Orders sent to NMIS</a:t>
            </a:r>
          </a:p>
          <a:p>
            <a:pPr lvl="1">
              <a:buFontTx/>
              <a:buChar char="-"/>
              <a:defRPr/>
            </a:pPr>
            <a:r>
              <a:rPr lang="en-US" altLang="en-US" dirty="0" smtClean="0"/>
              <a:t>See following diagram</a:t>
            </a:r>
          </a:p>
          <a:p>
            <a:pPr>
              <a:buFontTx/>
              <a:buChar char="-"/>
              <a:defRPr/>
            </a:pPr>
            <a:r>
              <a:rPr lang="en-US" altLang="en-US" sz="2400" b="0" dirty="0" smtClean="0"/>
              <a:t>Discharge Summary created and signed (CDA wrapped PDF to CEP)</a:t>
            </a:r>
          </a:p>
          <a:p>
            <a:pPr>
              <a:buFontTx/>
              <a:buChar char="-"/>
              <a:defRPr/>
            </a:pPr>
            <a:r>
              <a:rPr lang="en-US" altLang="en-US" sz="2400" b="0" dirty="0" smtClean="0"/>
              <a:t>Encounter Discharged manually as part of check-out process</a:t>
            </a:r>
          </a:p>
          <a:p>
            <a:pPr lvl="1">
              <a:buFontTx/>
              <a:buChar char="-"/>
              <a:defRPr/>
            </a:pPr>
            <a:r>
              <a:rPr lang="en-US" altLang="en-US" dirty="0" smtClean="0"/>
              <a:t>No Auto-discharge</a:t>
            </a:r>
          </a:p>
          <a:p>
            <a:pPr>
              <a:buFontTx/>
              <a:buChar char="-"/>
              <a:defRPr/>
            </a:pPr>
            <a:r>
              <a:rPr lang="en-US" sz="2400" b="0" dirty="0"/>
              <a:t>Batch process sends “Register Document Set-b Transaction” to CEP for </a:t>
            </a:r>
            <a:r>
              <a:rPr lang="en-US" sz="2400" b="0" dirty="0" err="1"/>
              <a:t>OnDemand</a:t>
            </a:r>
            <a:r>
              <a:rPr lang="en-US" sz="2400" b="0" dirty="0"/>
              <a:t> Medical CCD for all patients with encounters discharged in the last 24 hours (if not already registered)</a:t>
            </a:r>
          </a:p>
          <a:p>
            <a:pPr lvl="1">
              <a:buFontTx/>
              <a:buChar char="-"/>
              <a:defRPr/>
            </a:pPr>
            <a:r>
              <a:rPr lang="en-US" dirty="0" smtClean="0"/>
              <a:t>Occurs for both Outpatient and Inpatient encounters</a:t>
            </a:r>
            <a:endParaRPr lang="en-US" dirty="0"/>
          </a:p>
          <a:p>
            <a:pPr>
              <a:buFontTx/>
              <a:buChar char="-"/>
              <a:defRPr/>
            </a:pPr>
            <a:endParaRPr lang="en-US" altLang="en-US" sz="2400" b="0" dirty="0" smtClean="0"/>
          </a:p>
          <a:p>
            <a:pPr>
              <a:buFontTx/>
              <a:buChar char="-"/>
              <a:defRPr/>
            </a:pPr>
            <a:endParaRPr lang="en-US" altLang="en-US" sz="2400" b="0" dirty="0" smtClean="0"/>
          </a:p>
        </p:txBody>
      </p:sp>
    </p:spTree>
    <p:extLst>
      <p:ext uri="{BB962C8B-B14F-4D97-AF65-F5344CB8AC3E}">
        <p14:creationId xmlns:p14="http://schemas.microsoft.com/office/powerpoint/2010/main" val="956045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Enterprise Intelligence and Data Solutions (EIDS) Mission and Delivery</a:t>
            </a:r>
          </a:p>
        </p:txBody>
      </p:sp>
      <p:sp>
        <p:nvSpPr>
          <p:cNvPr id="12292" name="Slide Number Placeholder 4"/>
          <p:cNvSpPr>
            <a:spLocks noGrp="1"/>
          </p:cNvSpPr>
          <p:nvPr>
            <p:ph type="sldNum" sz="quarter" idx="4294967295"/>
          </p:nvPr>
        </p:nvSpPr>
        <p:spPr bwMode="auto">
          <a:xfrm>
            <a:off x="7848600" y="6492875"/>
            <a:ext cx="1066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spcBef>
                <a:spcPct val="0"/>
              </a:spcBef>
              <a:buFontTx/>
              <a:buNone/>
            </a:pPr>
            <a:fld id="{38071519-D258-42FE-9669-51F8EDAB8D05}" type="slidenum">
              <a:rPr lang="en-US" altLang="en-US" sz="1200">
                <a:solidFill>
                  <a:srgbClr val="898989"/>
                </a:solidFill>
              </a:rPr>
              <a:pPr>
                <a:spcBef>
                  <a:spcPct val="0"/>
                </a:spcBef>
                <a:buFontTx/>
                <a:buNone/>
              </a:pPr>
              <a:t>6</a:t>
            </a:fld>
            <a:endParaRPr lang="en-US" altLang="en-US" sz="1200" dirty="0">
              <a:solidFill>
                <a:srgbClr val="898989"/>
              </a:solidFill>
            </a:endParaRPr>
          </a:p>
        </p:txBody>
      </p:sp>
      <p:sp>
        <p:nvSpPr>
          <p:cNvPr id="12293" name="Content Placeholder 1"/>
          <p:cNvSpPr>
            <a:spLocks noGrp="1"/>
          </p:cNvSpPr>
          <p:nvPr>
            <p:ph idx="1"/>
          </p:nvPr>
        </p:nvSpPr>
        <p:spPr>
          <a:xfrm>
            <a:off x="495300" y="5260975"/>
            <a:ext cx="8229600" cy="325438"/>
          </a:xfrm>
        </p:spPr>
        <p:txBody>
          <a:bodyPr/>
          <a:lstStyle/>
          <a:p>
            <a:pPr marL="0" indent="0" algn="ctr">
              <a:buFont typeface="Lucida Sans Unicode" pitchFamily="34" charset="0"/>
              <a:buNone/>
            </a:pPr>
            <a:r>
              <a:rPr lang="en-US" altLang="en-US" sz="1400" b="0" dirty="0" smtClean="0"/>
              <a:t>The Enterprise Intelligence and Data Solutions (EIDS) PMO was established within the Solution Delivery Division (SDD) of the Defense Health Agency (DHA) to help execute the DHA Data Vision of providing seamless data services and decision support for </a:t>
            </a:r>
            <a:r>
              <a:rPr lang="en-US" altLang="en-US" sz="1400" dirty="0" smtClean="0"/>
              <a:t>clinicians, patients, beneficiaries, analysts, researchers, and DoD leadership.</a:t>
            </a:r>
          </a:p>
        </p:txBody>
      </p:sp>
      <p:sp>
        <p:nvSpPr>
          <p:cNvPr id="25" name="Rectangle: Rounded Corners 4"/>
          <p:cNvSpPr/>
          <p:nvPr/>
        </p:nvSpPr>
        <p:spPr bwMode="auto">
          <a:xfrm rot="5400000">
            <a:off x="1561707" y="3359839"/>
            <a:ext cx="699030" cy="2541778"/>
          </a:xfrm>
          <a:prstGeom prst="roundRect">
            <a:avLst>
              <a:gd name="adj" fmla="val 10785"/>
            </a:avLst>
          </a:prstGeom>
          <a:solidFill>
            <a:schemeClr val="accent1"/>
          </a:solidFill>
          <a:ln>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vert="vert270" anchor="ctr"/>
          <a:lstStyle/>
          <a:p>
            <a:pPr algn="ctr" eaLnBrk="1" hangingPunct="1">
              <a:defRPr/>
            </a:pPr>
            <a:r>
              <a:rPr lang="en-US" sz="1600" b="1" dirty="0"/>
              <a:t>Data</a:t>
            </a:r>
          </a:p>
        </p:txBody>
      </p:sp>
      <p:sp>
        <p:nvSpPr>
          <p:cNvPr id="26" name="Rectangle: Rounded Corners 3"/>
          <p:cNvSpPr/>
          <p:nvPr/>
        </p:nvSpPr>
        <p:spPr bwMode="auto">
          <a:xfrm rot="5400000">
            <a:off x="1584401" y="2865060"/>
            <a:ext cx="699030" cy="2133279"/>
          </a:xfrm>
          <a:prstGeom prst="roundRect">
            <a:avLst>
              <a:gd name="adj" fmla="val 10785"/>
            </a:avLst>
          </a:prstGeom>
          <a:solidFill>
            <a:schemeClr val="accent2">
              <a:lumMod val="75000"/>
            </a:schemeClr>
          </a:solidFill>
          <a:ln>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vert="vert270" anchor="ctr"/>
          <a:lstStyle/>
          <a:p>
            <a:pPr algn="ctr" eaLnBrk="1" hangingPunct="1">
              <a:defRPr/>
            </a:pPr>
            <a:r>
              <a:rPr lang="en-US" sz="1600" b="1" dirty="0"/>
              <a:t>Logic</a:t>
            </a:r>
          </a:p>
        </p:txBody>
      </p:sp>
      <p:sp>
        <p:nvSpPr>
          <p:cNvPr id="27" name="Rectangle: Rounded Corners 9"/>
          <p:cNvSpPr/>
          <p:nvPr/>
        </p:nvSpPr>
        <p:spPr bwMode="auto">
          <a:xfrm rot="5400000">
            <a:off x="1584401" y="2382607"/>
            <a:ext cx="699030" cy="1679390"/>
          </a:xfrm>
          <a:prstGeom prst="roundRect">
            <a:avLst>
              <a:gd name="adj" fmla="val 10785"/>
            </a:avLst>
          </a:prstGeom>
          <a:solidFill>
            <a:schemeClr val="bg1">
              <a:lumMod val="65000"/>
            </a:schemeClr>
          </a:solidFill>
          <a:ln>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vert="vert270" anchor="ctr"/>
          <a:lstStyle/>
          <a:p>
            <a:pPr algn="ctr" eaLnBrk="1" hangingPunct="1">
              <a:defRPr/>
            </a:pPr>
            <a:r>
              <a:rPr lang="en-US" sz="1600" b="1" dirty="0"/>
              <a:t>Presentation</a:t>
            </a:r>
          </a:p>
        </p:txBody>
      </p:sp>
      <p:sp>
        <p:nvSpPr>
          <p:cNvPr id="5" name="TextBox 4"/>
          <p:cNvSpPr txBox="1"/>
          <p:nvPr/>
        </p:nvSpPr>
        <p:spPr>
          <a:xfrm>
            <a:off x="3429000" y="4281488"/>
            <a:ext cx="4937125" cy="646112"/>
          </a:xfrm>
          <a:prstGeom prst="rect">
            <a:avLst/>
          </a:prstGeom>
          <a:noFill/>
          <a:ln w="19050">
            <a:solidFill>
              <a:schemeClr val="accent1">
                <a:lumMod val="75000"/>
              </a:schemeClr>
            </a:solidFill>
          </a:ln>
        </p:spPr>
        <p:txBody>
          <a:bodyPr>
            <a:spAutoFit/>
          </a:bodyPr>
          <a:lstStyle/>
          <a:p>
            <a:pPr marL="171450" indent="-171450">
              <a:buFont typeface="Arial" panose="020B0604020202020204" pitchFamily="34" charset="0"/>
              <a:buChar char="•"/>
              <a:defRPr/>
            </a:pPr>
            <a:r>
              <a:rPr lang="en-US" sz="1200" i="1" dirty="0">
                <a:solidFill>
                  <a:schemeClr val="tx1">
                    <a:lumMod val="95000"/>
                    <a:lumOff val="5000"/>
                  </a:schemeClr>
                </a:solidFill>
              </a:rPr>
              <a:t>Single source for secondary data use to facilitate DHA Information and discover/define patterns in enterprise data</a:t>
            </a:r>
          </a:p>
          <a:p>
            <a:pPr marL="171450" indent="-171450">
              <a:buFont typeface="Arial" panose="020B0604020202020204" pitchFamily="34" charset="0"/>
              <a:buChar char="•"/>
              <a:defRPr/>
            </a:pPr>
            <a:r>
              <a:rPr lang="en-US" sz="1200" i="1" dirty="0">
                <a:solidFill>
                  <a:schemeClr val="tx1">
                    <a:lumMod val="95000"/>
                    <a:lumOff val="5000"/>
                  </a:schemeClr>
                </a:solidFill>
              </a:rPr>
              <a:t>Includes: Infrastructure, data, and data marts </a:t>
            </a:r>
          </a:p>
        </p:txBody>
      </p:sp>
      <p:sp>
        <p:nvSpPr>
          <p:cNvPr id="29" name="TextBox 28"/>
          <p:cNvSpPr txBox="1"/>
          <p:nvPr/>
        </p:nvSpPr>
        <p:spPr>
          <a:xfrm>
            <a:off x="3429000" y="3581400"/>
            <a:ext cx="4937125" cy="647700"/>
          </a:xfrm>
          <a:prstGeom prst="rect">
            <a:avLst/>
          </a:prstGeom>
          <a:noFill/>
          <a:ln w="19050">
            <a:solidFill>
              <a:schemeClr val="accent2">
                <a:lumMod val="75000"/>
              </a:schemeClr>
            </a:solidFill>
          </a:ln>
        </p:spPr>
        <p:txBody>
          <a:bodyPr>
            <a:spAutoFit/>
          </a:bodyPr>
          <a:lstStyle/>
          <a:p>
            <a:pPr marL="171450" indent="-171450">
              <a:buFont typeface="Arial" panose="020B0604020202020204" pitchFamily="34" charset="0"/>
              <a:buChar char="•"/>
              <a:defRPr/>
            </a:pPr>
            <a:r>
              <a:rPr lang="en-US" sz="1200" i="1" dirty="0">
                <a:solidFill>
                  <a:schemeClr val="tx1">
                    <a:lumMod val="95000"/>
                    <a:lumOff val="5000"/>
                  </a:schemeClr>
                </a:solidFill>
              </a:rPr>
              <a:t>Data transformation to deploy data virtualization and develop BI strategy and define analytics toolkit</a:t>
            </a:r>
          </a:p>
          <a:p>
            <a:pPr marL="171450" indent="-171450">
              <a:buFont typeface="Arial" panose="020B0604020202020204" pitchFamily="34" charset="0"/>
              <a:buChar char="•"/>
              <a:defRPr/>
            </a:pPr>
            <a:r>
              <a:rPr lang="en-US" sz="1200" i="1" dirty="0">
                <a:solidFill>
                  <a:schemeClr val="tx1">
                    <a:lumMod val="95000"/>
                    <a:lumOff val="5000"/>
                  </a:schemeClr>
                </a:solidFill>
              </a:rPr>
              <a:t>Includes: Virtual Data/SOA/APIs, Business Rules Engine, Routes in the ESB</a:t>
            </a:r>
          </a:p>
        </p:txBody>
      </p:sp>
      <p:sp>
        <p:nvSpPr>
          <p:cNvPr id="30" name="TextBox 29"/>
          <p:cNvSpPr txBox="1"/>
          <p:nvPr/>
        </p:nvSpPr>
        <p:spPr>
          <a:xfrm>
            <a:off x="3429000" y="2873375"/>
            <a:ext cx="4937125" cy="646113"/>
          </a:xfrm>
          <a:prstGeom prst="rect">
            <a:avLst/>
          </a:prstGeom>
          <a:noFill/>
          <a:ln w="19050">
            <a:solidFill>
              <a:schemeClr val="bg1">
                <a:lumMod val="50000"/>
              </a:schemeClr>
            </a:solidFill>
          </a:ln>
        </p:spPr>
        <p:txBody>
          <a:bodyPr>
            <a:spAutoFit/>
          </a:bodyPr>
          <a:lstStyle/>
          <a:p>
            <a:pPr marL="171450" indent="-171450">
              <a:buFont typeface="Arial" panose="020B0604020202020204" pitchFamily="34" charset="0"/>
              <a:buChar char="•"/>
              <a:defRPr/>
            </a:pPr>
            <a:r>
              <a:rPr lang="en-US" sz="1200" i="1" dirty="0">
                <a:solidFill>
                  <a:schemeClr val="tx1">
                    <a:lumMod val="95000"/>
                    <a:lumOff val="5000"/>
                  </a:schemeClr>
                </a:solidFill>
              </a:rPr>
              <a:t>Predictive, diagnostic, and descriptive tools for information delivery</a:t>
            </a:r>
          </a:p>
          <a:p>
            <a:pPr marL="171450" indent="-171450">
              <a:buFont typeface="Arial" panose="020B0604020202020204" pitchFamily="34" charset="0"/>
              <a:buChar char="•"/>
              <a:defRPr/>
            </a:pPr>
            <a:r>
              <a:rPr lang="en-US" sz="1200" i="1" dirty="0">
                <a:solidFill>
                  <a:schemeClr val="tx1">
                    <a:lumMod val="95000"/>
                    <a:lumOff val="5000"/>
                  </a:schemeClr>
                </a:solidFill>
              </a:rPr>
              <a:t>Includes: CarePoint information Portal, dashboards and reporting services, and external apps</a:t>
            </a:r>
          </a:p>
        </p:txBody>
      </p:sp>
      <p:sp>
        <p:nvSpPr>
          <p:cNvPr id="12300" name="TextBox 18"/>
          <p:cNvSpPr txBox="1">
            <a:spLocks noChangeArrowheads="1"/>
          </p:cNvSpPr>
          <p:nvPr/>
        </p:nvSpPr>
        <p:spPr bwMode="auto">
          <a:xfrm>
            <a:off x="495300" y="1471613"/>
            <a:ext cx="8229600" cy="585787"/>
          </a:xfrm>
          <a:prstGeom prst="rect">
            <a:avLst/>
          </a:prstGeom>
          <a:solidFill>
            <a:schemeClr val="tx2"/>
          </a:solidFill>
          <a:ln w="57150">
            <a:solidFill>
              <a:schemeClr val="tx2"/>
            </a:solidFill>
            <a:miter lim="800000"/>
            <a:headEnd/>
            <a:tailEnd/>
          </a:ln>
        </p:spPr>
        <p:txBody>
          <a:bodyPr>
            <a:spAutoFit/>
          </a:bodyPr>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lgn="ctr">
              <a:spcBef>
                <a:spcPct val="0"/>
              </a:spcBef>
              <a:buFontTx/>
              <a:buNone/>
            </a:pPr>
            <a:r>
              <a:rPr lang="en-US" altLang="en-US" sz="1600" b="1" i="1">
                <a:solidFill>
                  <a:schemeClr val="bg1"/>
                </a:solidFill>
              </a:rPr>
              <a:t>Mission: </a:t>
            </a:r>
            <a:r>
              <a:rPr lang="en-US" altLang="en-US" sz="1600" i="1">
                <a:solidFill>
                  <a:schemeClr val="bg1"/>
                </a:solidFill>
              </a:rPr>
              <a:t>To support MHS strategic goals and facilitate informed decision-making through the delivery of robust information services and data in a timely, relevant, and actionable manner.</a:t>
            </a:r>
          </a:p>
        </p:txBody>
      </p:sp>
      <p:sp>
        <p:nvSpPr>
          <p:cNvPr id="12301" name="Content Placeholder 1"/>
          <p:cNvSpPr txBox="1">
            <a:spLocks/>
          </p:cNvSpPr>
          <p:nvPr/>
        </p:nvSpPr>
        <p:spPr bwMode="auto">
          <a:xfrm>
            <a:off x="447675" y="2257425"/>
            <a:ext cx="82296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lgn="ctr">
              <a:buFont typeface="Lucida Sans Unicode" pitchFamily="34" charset="0"/>
              <a:buNone/>
            </a:pPr>
            <a:r>
              <a:rPr lang="en-US" altLang="en-US" sz="1800" b="1"/>
              <a:t>EIDS Solution Layers</a:t>
            </a:r>
          </a:p>
        </p:txBody>
      </p:sp>
    </p:spTree>
    <p:extLst>
      <p:ext uri="{BB962C8B-B14F-4D97-AF65-F5344CB8AC3E}">
        <p14:creationId xmlns:p14="http://schemas.microsoft.com/office/powerpoint/2010/main" val="24087174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60</a:t>
            </a:fld>
            <a:endParaRPr lang="en-US" dirty="0">
              <a:solidFill>
                <a:prstClr val="black">
                  <a:tint val="75000"/>
                </a:prstClr>
              </a:solidFill>
            </a:endParaRPr>
          </a:p>
        </p:txBody>
      </p:sp>
      <p:sp>
        <p:nvSpPr>
          <p:cNvPr id="6" name="Title 4"/>
          <p:cNvSpPr txBox="1">
            <a:spLocks/>
          </p:cNvSpPr>
          <p:nvPr/>
        </p:nvSpPr>
        <p:spPr bwMode="auto">
          <a:xfrm>
            <a:off x="1258888" y="479425"/>
            <a:ext cx="69707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US" altLang="en-US" sz="2800" b="1" dirty="0" smtClean="0">
                <a:solidFill>
                  <a:srgbClr val="1F497D"/>
                </a:solidFill>
                <a:ea typeface="MS PGothic" pitchFamily="34" charset="-128"/>
              </a:rPr>
              <a:t>Dietary Related Data</a:t>
            </a:r>
            <a:endParaRPr lang="en-US" altLang="en-US" sz="2800" b="1" dirty="0">
              <a:solidFill>
                <a:srgbClr val="1F497D"/>
              </a:solidFill>
              <a:ea typeface="MS PGothic" pitchFamily="34" charset="-128"/>
            </a:endParaRPr>
          </a:p>
        </p:txBody>
      </p:sp>
      <p:pic>
        <p:nvPicPr>
          <p:cNvPr id="7" name="Picture 6"/>
          <p:cNvPicPr>
            <a:picLocks noChangeAspect="1"/>
          </p:cNvPicPr>
          <p:nvPr/>
        </p:nvPicPr>
        <p:blipFill>
          <a:blip r:embed="rId3"/>
          <a:stretch>
            <a:fillRect/>
          </a:stretch>
        </p:blipFill>
        <p:spPr>
          <a:xfrm>
            <a:off x="609600" y="847283"/>
            <a:ext cx="8403250" cy="5553517"/>
          </a:xfrm>
          <a:prstGeom prst="rect">
            <a:avLst/>
          </a:prstGeom>
        </p:spPr>
      </p:pic>
    </p:spTree>
    <p:extLst>
      <p:ext uri="{BB962C8B-B14F-4D97-AF65-F5344CB8AC3E}">
        <p14:creationId xmlns:p14="http://schemas.microsoft.com/office/powerpoint/2010/main" val="37528357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61</a:t>
            </a:fld>
            <a:endParaRPr lang="en-US" dirty="0">
              <a:solidFill>
                <a:prstClr val="black">
                  <a:tint val="75000"/>
                </a:prstClr>
              </a:solidFill>
            </a:endParaRPr>
          </a:p>
        </p:txBody>
      </p:sp>
      <p:sp>
        <p:nvSpPr>
          <p:cNvPr id="6" name="Title 4"/>
          <p:cNvSpPr txBox="1">
            <a:spLocks/>
          </p:cNvSpPr>
          <p:nvPr/>
        </p:nvSpPr>
        <p:spPr bwMode="auto">
          <a:xfrm>
            <a:off x="1258888" y="457200"/>
            <a:ext cx="69707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US" altLang="en-US" sz="2800" b="1" dirty="0" smtClean="0">
                <a:solidFill>
                  <a:srgbClr val="1F497D"/>
                </a:solidFill>
                <a:ea typeface="MS PGothic" pitchFamily="34" charset="-128"/>
              </a:rPr>
              <a:t>Additional Information for Dental Workflows</a:t>
            </a:r>
            <a:endParaRPr lang="en-US" altLang="en-US" sz="2800" b="1" dirty="0">
              <a:solidFill>
                <a:srgbClr val="1F497D"/>
              </a:solidFill>
              <a:ea typeface="MS PGothic" pitchFamily="34" charset="-128"/>
            </a:endParaRPr>
          </a:p>
        </p:txBody>
      </p:sp>
      <p:sp>
        <p:nvSpPr>
          <p:cNvPr id="7" name="Content Placeholder 2"/>
          <p:cNvSpPr>
            <a:spLocks noGrp="1"/>
          </p:cNvSpPr>
          <p:nvPr>
            <p:ph idx="1"/>
          </p:nvPr>
        </p:nvSpPr>
        <p:spPr>
          <a:xfrm>
            <a:off x="360362" y="1066800"/>
            <a:ext cx="8402638" cy="5105400"/>
          </a:xfrm>
        </p:spPr>
        <p:txBody>
          <a:bodyPr/>
          <a:lstStyle/>
          <a:p>
            <a:pPr>
              <a:buFontTx/>
              <a:buChar char="-"/>
              <a:defRPr/>
            </a:pPr>
            <a:r>
              <a:rPr lang="en-US" altLang="en-US" sz="2200" b="0" dirty="0" smtClean="0"/>
              <a:t>Data flows very similar to Outpatient Workflows in Millennium except flows initiate from </a:t>
            </a:r>
            <a:r>
              <a:rPr lang="en-US" altLang="en-US" sz="2200" b="0" dirty="0" err="1" smtClean="0"/>
              <a:t>Dentrix</a:t>
            </a:r>
            <a:r>
              <a:rPr lang="en-US" altLang="en-US" sz="2200" b="0" dirty="0" smtClean="0"/>
              <a:t> rather than from Millennium</a:t>
            </a:r>
          </a:p>
          <a:p>
            <a:pPr>
              <a:buFontTx/>
              <a:buChar char="-"/>
              <a:defRPr/>
            </a:pPr>
            <a:r>
              <a:rPr lang="en-US" altLang="en-US" sz="2200" b="0" dirty="0" smtClean="0"/>
              <a:t>Millennium is treated as system of record for Problems, Allergies, and Medications using Millennium FHIR services</a:t>
            </a:r>
          </a:p>
          <a:p>
            <a:pPr lvl="1">
              <a:buFontTx/>
              <a:buChar char="-"/>
              <a:defRPr/>
            </a:pPr>
            <a:r>
              <a:rPr lang="en-US" altLang="en-US" sz="1800" dirty="0" smtClean="0"/>
              <a:t>Entering Problems, Allergies, and Medications in </a:t>
            </a:r>
            <a:r>
              <a:rPr lang="en-US" altLang="en-US" sz="1800" dirty="0" err="1" smtClean="0"/>
              <a:t>Dentrix</a:t>
            </a:r>
            <a:r>
              <a:rPr lang="en-US" altLang="en-US" sz="1800" dirty="0" smtClean="0"/>
              <a:t> is virtually the same as entering them directly in Millennium</a:t>
            </a:r>
          </a:p>
          <a:p>
            <a:pPr lvl="2">
              <a:buFontTx/>
              <a:buChar char="-"/>
              <a:defRPr/>
            </a:pPr>
            <a:r>
              <a:rPr lang="en-US" altLang="en-US" sz="1400" dirty="0" smtClean="0"/>
              <a:t>Same user attribution</a:t>
            </a:r>
          </a:p>
          <a:p>
            <a:pPr lvl="1">
              <a:buFontTx/>
              <a:buChar char="-"/>
              <a:defRPr/>
            </a:pPr>
            <a:r>
              <a:rPr lang="en-US" altLang="en-US" sz="1800" dirty="0" smtClean="0"/>
              <a:t>Immunizations not entered or viewed in </a:t>
            </a:r>
            <a:r>
              <a:rPr lang="en-US" altLang="en-US" sz="1800" dirty="0" err="1" smtClean="0"/>
              <a:t>Dentrix</a:t>
            </a:r>
            <a:endParaRPr lang="en-US" altLang="en-US" sz="1800" dirty="0" smtClean="0"/>
          </a:p>
          <a:p>
            <a:pPr lvl="1">
              <a:buFontTx/>
              <a:buChar char="-"/>
              <a:defRPr/>
            </a:pPr>
            <a:r>
              <a:rPr lang="en-US" altLang="en-US" sz="1800" dirty="0" err="1" smtClean="0"/>
              <a:t>Dentrix</a:t>
            </a:r>
            <a:r>
              <a:rPr lang="en-US" altLang="en-US" sz="1800" dirty="0" smtClean="0"/>
              <a:t> is System of Record for Dental Procedures—they are not in Millennium</a:t>
            </a:r>
          </a:p>
          <a:p>
            <a:pPr lvl="2">
              <a:buFontTx/>
              <a:buChar char="-"/>
              <a:defRPr/>
            </a:pPr>
            <a:r>
              <a:rPr lang="en-US" altLang="en-US" sz="1400" dirty="0" smtClean="0"/>
              <a:t>Millennium is System of Record for medical procedures—they are not in </a:t>
            </a:r>
            <a:r>
              <a:rPr lang="en-US" altLang="en-US" sz="1400" dirty="0" err="1" smtClean="0"/>
              <a:t>Dentrix</a:t>
            </a:r>
            <a:endParaRPr lang="en-US" altLang="en-US" sz="1400" dirty="0" smtClean="0"/>
          </a:p>
          <a:p>
            <a:pPr>
              <a:buFontTx/>
              <a:buChar char="-"/>
              <a:defRPr/>
            </a:pPr>
            <a:r>
              <a:rPr lang="en-US" altLang="en-US" sz="2200" b="0" dirty="0" err="1" smtClean="0"/>
              <a:t>Dentrix</a:t>
            </a:r>
            <a:r>
              <a:rPr lang="en-US" altLang="en-US" sz="2200" b="0" dirty="0" smtClean="0"/>
              <a:t> generates Encounter Summary CCD when encounter is closed</a:t>
            </a:r>
          </a:p>
          <a:p>
            <a:pPr lvl="1">
              <a:buFontTx/>
              <a:buChar char="-"/>
              <a:defRPr/>
            </a:pPr>
            <a:r>
              <a:rPr lang="en-US" altLang="en-US" sz="1800" dirty="0" smtClean="0"/>
              <a:t>Pushed to CEP via Rhapsody</a:t>
            </a:r>
          </a:p>
          <a:p>
            <a:pPr>
              <a:buFontTx/>
              <a:buChar char="-"/>
              <a:defRPr/>
            </a:pPr>
            <a:r>
              <a:rPr lang="en-US" altLang="en-US" sz="2200" b="0" dirty="0" err="1" smtClean="0"/>
              <a:t>Dentrix</a:t>
            </a:r>
            <a:r>
              <a:rPr lang="en-US" altLang="en-US" sz="2200" b="0" dirty="0" smtClean="0"/>
              <a:t> captures a dental note for each dental encounter</a:t>
            </a:r>
          </a:p>
          <a:p>
            <a:pPr lvl="1">
              <a:buFontTx/>
              <a:buChar char="-"/>
              <a:defRPr/>
            </a:pPr>
            <a:r>
              <a:rPr lang="en-US" altLang="en-US" sz="1800" dirty="0" smtClean="0"/>
              <a:t>Pushed to Rhapsody</a:t>
            </a:r>
          </a:p>
          <a:p>
            <a:pPr lvl="1">
              <a:buFontTx/>
              <a:buChar char="-"/>
              <a:defRPr/>
            </a:pPr>
            <a:r>
              <a:rPr lang="en-US" altLang="en-US" sz="1800" dirty="0" smtClean="0"/>
              <a:t>Rhapsody pushes to CEP and to Millennium</a:t>
            </a:r>
          </a:p>
          <a:p>
            <a:pPr lvl="1">
              <a:buFontTx/>
              <a:buChar char="-"/>
              <a:defRPr/>
            </a:pPr>
            <a:r>
              <a:rPr lang="en-US" altLang="en-US" sz="1800" dirty="0" smtClean="0"/>
              <a:t>Millennium makes dental notes available in Patient Portal</a:t>
            </a:r>
          </a:p>
        </p:txBody>
      </p:sp>
    </p:spTree>
    <p:extLst>
      <p:ext uri="{BB962C8B-B14F-4D97-AF65-F5344CB8AC3E}">
        <p14:creationId xmlns:p14="http://schemas.microsoft.com/office/powerpoint/2010/main" val="62119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62</a:t>
            </a:fld>
            <a:endParaRPr lang="en-US" dirty="0">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837" y="2000250"/>
            <a:ext cx="2600325" cy="2857500"/>
          </a:xfrm>
          <a:prstGeom prst="rect">
            <a:avLst/>
          </a:prstGeom>
        </p:spPr>
      </p:pic>
    </p:spTree>
    <p:extLst>
      <p:ext uri="{BB962C8B-B14F-4D97-AF65-F5344CB8AC3E}">
        <p14:creationId xmlns:p14="http://schemas.microsoft.com/office/powerpoint/2010/main" val="3119148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DHA HIT Data Vision</a:t>
            </a:r>
            <a:endParaRPr lang="en-US" sz="3600"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7</a:t>
            </a:fld>
            <a:endParaRPr lang="en-US" dirty="0">
              <a:solidFill>
                <a:prstClr val="black">
                  <a:tint val="75000"/>
                </a:prstClr>
              </a:solidFill>
            </a:endParaRPr>
          </a:p>
        </p:txBody>
      </p:sp>
      <p:sp>
        <p:nvSpPr>
          <p:cNvPr id="5" name="Rectangle 4"/>
          <p:cNvSpPr/>
          <p:nvPr/>
        </p:nvSpPr>
        <p:spPr>
          <a:xfrm>
            <a:off x="625475" y="2744788"/>
            <a:ext cx="1447800" cy="28194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dirty="0"/>
          </a:p>
          <a:p>
            <a:pPr algn="ctr" eaLnBrk="1" hangingPunct="1">
              <a:defRPr/>
            </a:pPr>
            <a:endParaRPr lang="en-US" b="1" dirty="0"/>
          </a:p>
          <a:p>
            <a:pPr algn="ctr" eaLnBrk="1" hangingPunct="1">
              <a:defRPr/>
            </a:pPr>
            <a:endParaRPr lang="en-US" b="1" dirty="0"/>
          </a:p>
        </p:txBody>
      </p:sp>
      <p:sp>
        <p:nvSpPr>
          <p:cNvPr id="6" name="Rectangle 5"/>
          <p:cNvSpPr/>
          <p:nvPr/>
        </p:nvSpPr>
        <p:spPr>
          <a:xfrm>
            <a:off x="2249488" y="2741613"/>
            <a:ext cx="1447800" cy="28194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dirty="0"/>
          </a:p>
          <a:p>
            <a:pPr algn="ctr" eaLnBrk="1" hangingPunct="1">
              <a:defRPr/>
            </a:pPr>
            <a:endParaRPr lang="en-US" b="1" dirty="0"/>
          </a:p>
          <a:p>
            <a:pPr algn="ctr" eaLnBrk="1" hangingPunct="1">
              <a:defRPr/>
            </a:pPr>
            <a:endParaRPr lang="en-US" b="1" dirty="0"/>
          </a:p>
          <a:p>
            <a:pPr algn="ctr" eaLnBrk="1" hangingPunct="1">
              <a:defRPr/>
            </a:pPr>
            <a:endParaRPr lang="en-US" b="1" dirty="0"/>
          </a:p>
        </p:txBody>
      </p:sp>
      <p:sp>
        <p:nvSpPr>
          <p:cNvPr id="7" name="Rectangle 6"/>
          <p:cNvSpPr/>
          <p:nvPr/>
        </p:nvSpPr>
        <p:spPr>
          <a:xfrm>
            <a:off x="3865563" y="2741613"/>
            <a:ext cx="1447800" cy="28194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5481638" y="2741613"/>
            <a:ext cx="1447800" cy="28194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7077075" y="2741613"/>
            <a:ext cx="1447800" cy="28194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Isosceles Triangle 10"/>
          <p:cNvSpPr/>
          <p:nvPr/>
        </p:nvSpPr>
        <p:spPr>
          <a:xfrm>
            <a:off x="115888" y="1524000"/>
            <a:ext cx="8928100" cy="7620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t>DHA Data Canons</a:t>
            </a:r>
          </a:p>
        </p:txBody>
      </p:sp>
      <p:sp>
        <p:nvSpPr>
          <p:cNvPr id="12" name="Rectangle 11"/>
          <p:cNvSpPr/>
          <p:nvPr/>
        </p:nvSpPr>
        <p:spPr>
          <a:xfrm>
            <a:off x="622300" y="2362200"/>
            <a:ext cx="7912100" cy="37306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i="1" dirty="0"/>
              <a:t>Ensuring the right information is accessible to the right customers at the right time and in the right way</a:t>
            </a:r>
          </a:p>
        </p:txBody>
      </p:sp>
      <p:sp>
        <p:nvSpPr>
          <p:cNvPr id="13" name="Rectangle 12"/>
          <p:cNvSpPr/>
          <p:nvPr/>
        </p:nvSpPr>
        <p:spPr>
          <a:xfrm>
            <a:off x="609600" y="5486400"/>
            <a:ext cx="7924800" cy="1524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457200" y="5715000"/>
            <a:ext cx="8305800" cy="1524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Freeform 30"/>
          <p:cNvSpPr>
            <a:spLocks noChangeAspect="1" noEditPoints="1"/>
          </p:cNvSpPr>
          <p:nvPr/>
        </p:nvSpPr>
        <p:spPr bwMode="auto">
          <a:xfrm>
            <a:off x="4387850" y="2865438"/>
            <a:ext cx="338138" cy="355600"/>
          </a:xfrm>
          <a:custGeom>
            <a:avLst/>
            <a:gdLst>
              <a:gd name="T0" fmla="*/ 2147483646 w 95"/>
              <a:gd name="T1" fmla="*/ 2147483646 h 100"/>
              <a:gd name="T2" fmla="*/ 2147483646 w 95"/>
              <a:gd name="T3" fmla="*/ 2147483646 h 100"/>
              <a:gd name="T4" fmla="*/ 2147483646 w 95"/>
              <a:gd name="T5" fmla="*/ 2147483646 h 100"/>
              <a:gd name="T6" fmla="*/ 2147483646 w 95"/>
              <a:gd name="T7" fmla="*/ 2147483646 h 100"/>
              <a:gd name="T8" fmla="*/ 2147483646 w 95"/>
              <a:gd name="T9" fmla="*/ 2147483646 h 100"/>
              <a:gd name="T10" fmla="*/ 2147483646 w 95"/>
              <a:gd name="T11" fmla="*/ 2147483646 h 100"/>
              <a:gd name="T12" fmla="*/ 2147483646 w 95"/>
              <a:gd name="T13" fmla="*/ 2147483646 h 100"/>
              <a:gd name="T14" fmla="*/ 2147483646 w 95"/>
              <a:gd name="T15" fmla="*/ 2147483646 h 100"/>
              <a:gd name="T16" fmla="*/ 2147483646 w 95"/>
              <a:gd name="T17" fmla="*/ 2147483646 h 100"/>
              <a:gd name="T18" fmla="*/ 2147483646 w 95"/>
              <a:gd name="T19" fmla="*/ 2147483646 h 100"/>
              <a:gd name="T20" fmla="*/ 2147483646 w 95"/>
              <a:gd name="T21" fmla="*/ 2147483646 h 100"/>
              <a:gd name="T22" fmla="*/ 2147483646 w 95"/>
              <a:gd name="T23" fmla="*/ 2147483646 h 100"/>
              <a:gd name="T24" fmla="*/ 2147483646 w 95"/>
              <a:gd name="T25" fmla="*/ 2147483646 h 100"/>
              <a:gd name="T26" fmla="*/ 2147483646 w 95"/>
              <a:gd name="T27" fmla="*/ 2147483646 h 100"/>
              <a:gd name="T28" fmla="*/ 2147483646 w 95"/>
              <a:gd name="T29" fmla="*/ 2147483646 h 100"/>
              <a:gd name="T30" fmla="*/ 2147483646 w 95"/>
              <a:gd name="T31" fmla="*/ 2147483646 h 100"/>
              <a:gd name="T32" fmla="*/ 2147483646 w 95"/>
              <a:gd name="T33" fmla="*/ 2147483646 h 100"/>
              <a:gd name="T34" fmla="*/ 2147483646 w 95"/>
              <a:gd name="T35" fmla="*/ 2147483646 h 100"/>
              <a:gd name="T36" fmla="*/ 2147483646 w 95"/>
              <a:gd name="T37" fmla="*/ 2147483646 h 100"/>
              <a:gd name="T38" fmla="*/ 2147483646 w 95"/>
              <a:gd name="T39" fmla="*/ 2147483646 h 100"/>
              <a:gd name="T40" fmla="*/ 2147483646 w 95"/>
              <a:gd name="T41" fmla="*/ 2147483646 h 100"/>
              <a:gd name="T42" fmla="*/ 2147483646 w 95"/>
              <a:gd name="T43" fmla="*/ 2147483646 h 100"/>
              <a:gd name="T44" fmla="*/ 2147483646 w 95"/>
              <a:gd name="T45" fmla="*/ 2147483646 h 100"/>
              <a:gd name="T46" fmla="*/ 2147483646 w 95"/>
              <a:gd name="T47" fmla="*/ 2147483646 h 100"/>
              <a:gd name="T48" fmla="*/ 2147483646 w 95"/>
              <a:gd name="T49" fmla="*/ 2147483646 h 100"/>
              <a:gd name="T50" fmla="*/ 2147483646 w 95"/>
              <a:gd name="T51" fmla="*/ 2147483646 h 100"/>
              <a:gd name="T52" fmla="*/ 2147483646 w 95"/>
              <a:gd name="T53" fmla="*/ 2147483646 h 100"/>
              <a:gd name="T54" fmla="*/ 2147483646 w 95"/>
              <a:gd name="T55" fmla="*/ 2147483646 h 100"/>
              <a:gd name="T56" fmla="*/ 0 w 95"/>
              <a:gd name="T57" fmla="*/ 2147483646 h 100"/>
              <a:gd name="T58" fmla="*/ 2147483646 w 95"/>
              <a:gd name="T59" fmla="*/ 2147483646 h 100"/>
              <a:gd name="T60" fmla="*/ 2147483646 w 95"/>
              <a:gd name="T61" fmla="*/ 2147483646 h 100"/>
              <a:gd name="T62" fmla="*/ 2147483646 w 95"/>
              <a:gd name="T63" fmla="*/ 2147483646 h 100"/>
              <a:gd name="T64" fmla="*/ 2147483646 w 95"/>
              <a:gd name="T65" fmla="*/ 2147483646 h 100"/>
              <a:gd name="T66" fmla="*/ 2147483646 w 95"/>
              <a:gd name="T67" fmla="*/ 2147483646 h 100"/>
              <a:gd name="T68" fmla="*/ 2147483646 w 95"/>
              <a:gd name="T69" fmla="*/ 2147483646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100">
                <a:moveTo>
                  <a:pt x="91" y="9"/>
                </a:moveTo>
                <a:cubicBezTo>
                  <a:pt x="89" y="7"/>
                  <a:pt x="87" y="6"/>
                  <a:pt x="87" y="5"/>
                </a:cubicBezTo>
                <a:cubicBezTo>
                  <a:pt x="83" y="2"/>
                  <a:pt x="79" y="0"/>
                  <a:pt x="75" y="0"/>
                </a:cubicBezTo>
                <a:cubicBezTo>
                  <a:pt x="71" y="0"/>
                  <a:pt x="68" y="2"/>
                  <a:pt x="66" y="3"/>
                </a:cubicBezTo>
                <a:cubicBezTo>
                  <a:pt x="64" y="5"/>
                  <a:pt x="62" y="7"/>
                  <a:pt x="62" y="7"/>
                </a:cubicBezTo>
                <a:cubicBezTo>
                  <a:pt x="62" y="7"/>
                  <a:pt x="62" y="7"/>
                  <a:pt x="62" y="7"/>
                </a:cubicBezTo>
                <a:cubicBezTo>
                  <a:pt x="38" y="29"/>
                  <a:pt x="38" y="29"/>
                  <a:pt x="38" y="29"/>
                </a:cubicBezTo>
                <a:cubicBezTo>
                  <a:pt x="38" y="29"/>
                  <a:pt x="38" y="29"/>
                  <a:pt x="38" y="29"/>
                </a:cubicBezTo>
                <a:cubicBezTo>
                  <a:pt x="34" y="33"/>
                  <a:pt x="32" y="38"/>
                  <a:pt x="32" y="43"/>
                </a:cubicBezTo>
                <a:cubicBezTo>
                  <a:pt x="32" y="48"/>
                  <a:pt x="34" y="52"/>
                  <a:pt x="36" y="55"/>
                </a:cubicBezTo>
                <a:cubicBezTo>
                  <a:pt x="38" y="57"/>
                  <a:pt x="40" y="59"/>
                  <a:pt x="40" y="59"/>
                </a:cubicBezTo>
                <a:cubicBezTo>
                  <a:pt x="41" y="60"/>
                  <a:pt x="43" y="60"/>
                  <a:pt x="44" y="60"/>
                </a:cubicBezTo>
                <a:cubicBezTo>
                  <a:pt x="45" y="60"/>
                  <a:pt x="47" y="59"/>
                  <a:pt x="48" y="58"/>
                </a:cubicBezTo>
                <a:cubicBezTo>
                  <a:pt x="50" y="55"/>
                  <a:pt x="50" y="52"/>
                  <a:pt x="47" y="50"/>
                </a:cubicBezTo>
                <a:cubicBezTo>
                  <a:pt x="47" y="50"/>
                  <a:pt x="47" y="50"/>
                  <a:pt x="47" y="50"/>
                </a:cubicBezTo>
                <a:cubicBezTo>
                  <a:pt x="47" y="50"/>
                  <a:pt x="47" y="50"/>
                  <a:pt x="47" y="50"/>
                </a:cubicBezTo>
                <a:cubicBezTo>
                  <a:pt x="47" y="50"/>
                  <a:pt x="47" y="50"/>
                  <a:pt x="47" y="50"/>
                </a:cubicBezTo>
                <a:cubicBezTo>
                  <a:pt x="47" y="49"/>
                  <a:pt x="46" y="49"/>
                  <a:pt x="45" y="47"/>
                </a:cubicBezTo>
                <a:cubicBezTo>
                  <a:pt x="44" y="46"/>
                  <a:pt x="43" y="44"/>
                  <a:pt x="43" y="43"/>
                </a:cubicBezTo>
                <a:cubicBezTo>
                  <a:pt x="43" y="41"/>
                  <a:pt x="44" y="40"/>
                  <a:pt x="46" y="37"/>
                </a:cubicBezTo>
                <a:cubicBezTo>
                  <a:pt x="69" y="15"/>
                  <a:pt x="69" y="15"/>
                  <a:pt x="69" y="15"/>
                </a:cubicBezTo>
                <a:cubicBezTo>
                  <a:pt x="70" y="14"/>
                  <a:pt x="71" y="13"/>
                  <a:pt x="72" y="13"/>
                </a:cubicBezTo>
                <a:cubicBezTo>
                  <a:pt x="73" y="12"/>
                  <a:pt x="74" y="12"/>
                  <a:pt x="75" y="12"/>
                </a:cubicBezTo>
                <a:cubicBezTo>
                  <a:pt x="76" y="12"/>
                  <a:pt x="77" y="12"/>
                  <a:pt x="79" y="14"/>
                </a:cubicBezTo>
                <a:cubicBezTo>
                  <a:pt x="79" y="14"/>
                  <a:pt x="79" y="14"/>
                  <a:pt x="79" y="14"/>
                </a:cubicBezTo>
                <a:cubicBezTo>
                  <a:pt x="79" y="14"/>
                  <a:pt x="79" y="14"/>
                  <a:pt x="79" y="14"/>
                </a:cubicBezTo>
                <a:cubicBezTo>
                  <a:pt x="80" y="14"/>
                  <a:pt x="81" y="15"/>
                  <a:pt x="82" y="17"/>
                </a:cubicBezTo>
                <a:cubicBezTo>
                  <a:pt x="83" y="18"/>
                  <a:pt x="84" y="20"/>
                  <a:pt x="84" y="21"/>
                </a:cubicBezTo>
                <a:cubicBezTo>
                  <a:pt x="84" y="22"/>
                  <a:pt x="84" y="22"/>
                  <a:pt x="84" y="23"/>
                </a:cubicBezTo>
                <a:cubicBezTo>
                  <a:pt x="69" y="38"/>
                  <a:pt x="69" y="38"/>
                  <a:pt x="69" y="38"/>
                </a:cubicBezTo>
                <a:cubicBezTo>
                  <a:pt x="66" y="40"/>
                  <a:pt x="66" y="43"/>
                  <a:pt x="69" y="46"/>
                </a:cubicBezTo>
                <a:cubicBezTo>
                  <a:pt x="71" y="48"/>
                  <a:pt x="74" y="48"/>
                  <a:pt x="77" y="46"/>
                </a:cubicBezTo>
                <a:cubicBezTo>
                  <a:pt x="92" y="30"/>
                  <a:pt x="92" y="30"/>
                  <a:pt x="92" y="30"/>
                </a:cubicBezTo>
                <a:cubicBezTo>
                  <a:pt x="93" y="30"/>
                  <a:pt x="93" y="30"/>
                  <a:pt x="93" y="30"/>
                </a:cubicBezTo>
                <a:cubicBezTo>
                  <a:pt x="94" y="27"/>
                  <a:pt x="95" y="24"/>
                  <a:pt x="95" y="21"/>
                </a:cubicBezTo>
                <a:cubicBezTo>
                  <a:pt x="95" y="16"/>
                  <a:pt x="93" y="12"/>
                  <a:pt x="91" y="9"/>
                </a:cubicBezTo>
                <a:close/>
                <a:moveTo>
                  <a:pt x="59" y="37"/>
                </a:moveTo>
                <a:cubicBezTo>
                  <a:pt x="57" y="35"/>
                  <a:pt x="53" y="35"/>
                  <a:pt x="51" y="37"/>
                </a:cubicBezTo>
                <a:cubicBezTo>
                  <a:pt x="49" y="40"/>
                  <a:pt x="49" y="43"/>
                  <a:pt x="51" y="45"/>
                </a:cubicBezTo>
                <a:cubicBezTo>
                  <a:pt x="51" y="46"/>
                  <a:pt x="53" y="47"/>
                  <a:pt x="54" y="49"/>
                </a:cubicBezTo>
                <a:cubicBezTo>
                  <a:pt x="55" y="51"/>
                  <a:pt x="56" y="54"/>
                  <a:pt x="56" y="56"/>
                </a:cubicBezTo>
                <a:cubicBezTo>
                  <a:pt x="56" y="58"/>
                  <a:pt x="56" y="60"/>
                  <a:pt x="53" y="62"/>
                </a:cubicBezTo>
                <a:cubicBezTo>
                  <a:pt x="28" y="84"/>
                  <a:pt x="28" y="84"/>
                  <a:pt x="28" y="84"/>
                </a:cubicBezTo>
                <a:cubicBezTo>
                  <a:pt x="27" y="85"/>
                  <a:pt x="26" y="86"/>
                  <a:pt x="24" y="87"/>
                </a:cubicBezTo>
                <a:cubicBezTo>
                  <a:pt x="23" y="88"/>
                  <a:pt x="22" y="88"/>
                  <a:pt x="21" y="88"/>
                </a:cubicBezTo>
                <a:cubicBezTo>
                  <a:pt x="20" y="88"/>
                  <a:pt x="19" y="88"/>
                  <a:pt x="16" y="86"/>
                </a:cubicBezTo>
                <a:cubicBezTo>
                  <a:pt x="16" y="85"/>
                  <a:pt x="16" y="85"/>
                  <a:pt x="16" y="85"/>
                </a:cubicBezTo>
                <a:cubicBezTo>
                  <a:pt x="16" y="85"/>
                  <a:pt x="16" y="85"/>
                  <a:pt x="16" y="85"/>
                </a:cubicBezTo>
                <a:cubicBezTo>
                  <a:pt x="16" y="85"/>
                  <a:pt x="16" y="85"/>
                  <a:pt x="16" y="85"/>
                </a:cubicBezTo>
                <a:cubicBezTo>
                  <a:pt x="16" y="85"/>
                  <a:pt x="14" y="84"/>
                  <a:pt x="13" y="82"/>
                </a:cubicBezTo>
                <a:cubicBezTo>
                  <a:pt x="12" y="81"/>
                  <a:pt x="11" y="79"/>
                  <a:pt x="11" y="77"/>
                </a:cubicBezTo>
                <a:cubicBezTo>
                  <a:pt x="11" y="77"/>
                  <a:pt x="11" y="76"/>
                  <a:pt x="12" y="75"/>
                </a:cubicBezTo>
                <a:cubicBezTo>
                  <a:pt x="28" y="60"/>
                  <a:pt x="28" y="60"/>
                  <a:pt x="28" y="60"/>
                </a:cubicBezTo>
                <a:cubicBezTo>
                  <a:pt x="31" y="58"/>
                  <a:pt x="31" y="54"/>
                  <a:pt x="29" y="52"/>
                </a:cubicBezTo>
                <a:cubicBezTo>
                  <a:pt x="27" y="49"/>
                  <a:pt x="23" y="49"/>
                  <a:pt x="21" y="51"/>
                </a:cubicBezTo>
                <a:cubicBezTo>
                  <a:pt x="3" y="67"/>
                  <a:pt x="3" y="67"/>
                  <a:pt x="3" y="67"/>
                </a:cubicBezTo>
                <a:cubicBezTo>
                  <a:pt x="3" y="68"/>
                  <a:pt x="3" y="68"/>
                  <a:pt x="3" y="68"/>
                </a:cubicBezTo>
                <a:cubicBezTo>
                  <a:pt x="1" y="71"/>
                  <a:pt x="0" y="74"/>
                  <a:pt x="0" y="77"/>
                </a:cubicBezTo>
                <a:cubicBezTo>
                  <a:pt x="0" y="83"/>
                  <a:pt x="2" y="87"/>
                  <a:pt x="4" y="90"/>
                </a:cubicBezTo>
                <a:cubicBezTo>
                  <a:pt x="6" y="92"/>
                  <a:pt x="8" y="93"/>
                  <a:pt x="9" y="94"/>
                </a:cubicBezTo>
                <a:cubicBezTo>
                  <a:pt x="12" y="98"/>
                  <a:pt x="17" y="100"/>
                  <a:pt x="21" y="100"/>
                </a:cubicBezTo>
                <a:cubicBezTo>
                  <a:pt x="21" y="100"/>
                  <a:pt x="21" y="100"/>
                  <a:pt x="21" y="100"/>
                </a:cubicBezTo>
                <a:cubicBezTo>
                  <a:pt x="25" y="100"/>
                  <a:pt x="28" y="98"/>
                  <a:pt x="31" y="97"/>
                </a:cubicBezTo>
                <a:cubicBezTo>
                  <a:pt x="33" y="95"/>
                  <a:pt x="35" y="93"/>
                  <a:pt x="35" y="93"/>
                </a:cubicBezTo>
                <a:cubicBezTo>
                  <a:pt x="35" y="93"/>
                  <a:pt x="35" y="93"/>
                  <a:pt x="35" y="93"/>
                </a:cubicBezTo>
                <a:cubicBezTo>
                  <a:pt x="61" y="70"/>
                  <a:pt x="61" y="70"/>
                  <a:pt x="61" y="70"/>
                </a:cubicBezTo>
                <a:cubicBezTo>
                  <a:pt x="61" y="70"/>
                  <a:pt x="61" y="70"/>
                  <a:pt x="61" y="70"/>
                </a:cubicBezTo>
                <a:cubicBezTo>
                  <a:pt x="66" y="66"/>
                  <a:pt x="68" y="61"/>
                  <a:pt x="68" y="56"/>
                </a:cubicBezTo>
                <a:cubicBezTo>
                  <a:pt x="68" y="50"/>
                  <a:pt x="65" y="46"/>
                  <a:pt x="63" y="43"/>
                </a:cubicBezTo>
                <a:cubicBezTo>
                  <a:pt x="61" y="39"/>
                  <a:pt x="59" y="38"/>
                  <a:pt x="59" y="3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TextBox 15"/>
          <p:cNvSpPr txBox="1"/>
          <p:nvPr/>
        </p:nvSpPr>
        <p:spPr>
          <a:xfrm>
            <a:off x="693738" y="3429000"/>
            <a:ext cx="1331912" cy="1970088"/>
          </a:xfrm>
          <a:prstGeom prst="rect">
            <a:avLst/>
          </a:prstGeom>
          <a:noFill/>
        </p:spPr>
        <p:txBody>
          <a:bodyPr>
            <a:spAutoFit/>
          </a:bodyPr>
          <a:lstStyle/>
          <a:p>
            <a:pPr algn="ctr" eaLnBrk="1" hangingPunct="1">
              <a:defRPr/>
            </a:pPr>
            <a:r>
              <a:rPr lang="en-US" sz="1400" b="1" dirty="0">
                <a:solidFill>
                  <a:schemeClr val="bg1"/>
                </a:solidFill>
              </a:rPr>
              <a:t>Efficiency</a:t>
            </a:r>
          </a:p>
          <a:p>
            <a:pPr algn="ctr" eaLnBrk="1" hangingPunct="1">
              <a:defRPr/>
            </a:pPr>
            <a:endParaRPr lang="en-US" sz="1200" b="1" dirty="0"/>
          </a:p>
          <a:p>
            <a:pPr marL="171450" indent="-171450" eaLnBrk="1" hangingPunct="1">
              <a:buFont typeface="Wingdings" panose="05000000000000000000" pitchFamily="2" charset="2"/>
              <a:buChar char="§"/>
              <a:defRPr/>
            </a:pPr>
            <a:r>
              <a:rPr lang="en-US" sz="1200" dirty="0">
                <a:solidFill>
                  <a:schemeClr val="bg1"/>
                </a:solidFill>
              </a:rPr>
              <a:t>Streamlined information, clean of redundant data</a:t>
            </a:r>
          </a:p>
          <a:p>
            <a:pPr marL="171450" indent="-171450" eaLnBrk="1" hangingPunct="1">
              <a:buFont typeface="Wingdings" panose="05000000000000000000" pitchFamily="2" charset="2"/>
              <a:buChar char="§"/>
              <a:defRPr/>
            </a:pPr>
            <a:r>
              <a:rPr lang="en-US" sz="1200" dirty="0">
                <a:solidFill>
                  <a:schemeClr val="bg1"/>
                </a:solidFill>
              </a:rPr>
              <a:t>Rationalized processes, tool utilization, and acquisition</a:t>
            </a:r>
          </a:p>
        </p:txBody>
      </p:sp>
      <p:sp>
        <p:nvSpPr>
          <p:cNvPr id="17" name="TextBox 16"/>
          <p:cNvSpPr txBox="1"/>
          <p:nvPr/>
        </p:nvSpPr>
        <p:spPr>
          <a:xfrm>
            <a:off x="2239963" y="3429000"/>
            <a:ext cx="1417637" cy="1970088"/>
          </a:xfrm>
          <a:prstGeom prst="rect">
            <a:avLst/>
          </a:prstGeom>
          <a:noFill/>
        </p:spPr>
        <p:txBody>
          <a:bodyPr>
            <a:spAutoFit/>
          </a:bodyPr>
          <a:lstStyle/>
          <a:p>
            <a:pPr algn="ctr" eaLnBrk="1" hangingPunct="1">
              <a:defRPr/>
            </a:pPr>
            <a:r>
              <a:rPr lang="en-US" sz="1400" b="1" dirty="0">
                <a:solidFill>
                  <a:schemeClr val="bg1"/>
                </a:solidFill>
              </a:rPr>
              <a:t>Speed</a:t>
            </a:r>
          </a:p>
          <a:p>
            <a:pPr algn="ctr" eaLnBrk="1" hangingPunct="1">
              <a:defRPr/>
            </a:pPr>
            <a:endParaRPr lang="en-US" sz="1200" b="1" dirty="0"/>
          </a:p>
          <a:p>
            <a:pPr marL="171450" indent="-171450" eaLnBrk="1" hangingPunct="1">
              <a:buFont typeface="Wingdings" panose="05000000000000000000" pitchFamily="2" charset="2"/>
              <a:buChar char="§"/>
              <a:defRPr/>
            </a:pPr>
            <a:r>
              <a:rPr lang="en-US" sz="1200" dirty="0">
                <a:solidFill>
                  <a:schemeClr val="bg1"/>
                </a:solidFill>
              </a:rPr>
              <a:t>Bimodal exploration to map current and future state</a:t>
            </a:r>
          </a:p>
          <a:p>
            <a:pPr marL="171450" indent="-171450" eaLnBrk="1" hangingPunct="1">
              <a:buFont typeface="Wingdings" panose="05000000000000000000" pitchFamily="2" charset="2"/>
              <a:buChar char="§"/>
              <a:defRPr/>
            </a:pPr>
            <a:r>
              <a:rPr lang="en-US" sz="1200" dirty="0">
                <a:solidFill>
                  <a:schemeClr val="bg1"/>
                </a:solidFill>
              </a:rPr>
              <a:t>Tools</a:t>
            </a:r>
          </a:p>
          <a:p>
            <a:pPr marL="233363" lvl="1" indent="-171450" eaLnBrk="1" hangingPunct="1">
              <a:buFont typeface="Courier New" panose="02070309020205020404" pitchFamily="49" charset="0"/>
              <a:buChar char="o"/>
              <a:defRPr/>
            </a:pPr>
            <a:r>
              <a:rPr lang="en-US" sz="1200" dirty="0">
                <a:solidFill>
                  <a:schemeClr val="bg1"/>
                </a:solidFill>
              </a:rPr>
              <a:t>Data lake, Hadoop, Teradata, etc</a:t>
            </a:r>
          </a:p>
        </p:txBody>
      </p:sp>
      <p:sp>
        <p:nvSpPr>
          <p:cNvPr id="18" name="TextBox 17"/>
          <p:cNvSpPr txBox="1"/>
          <p:nvPr/>
        </p:nvSpPr>
        <p:spPr>
          <a:xfrm>
            <a:off x="5513388" y="3429000"/>
            <a:ext cx="1331912" cy="1600200"/>
          </a:xfrm>
          <a:prstGeom prst="rect">
            <a:avLst/>
          </a:prstGeom>
          <a:noFill/>
        </p:spPr>
        <p:txBody>
          <a:bodyPr>
            <a:spAutoFit/>
          </a:bodyPr>
          <a:lstStyle/>
          <a:p>
            <a:pPr algn="ctr" eaLnBrk="1" hangingPunct="1">
              <a:defRPr/>
            </a:pPr>
            <a:r>
              <a:rPr lang="en-US" sz="1400" b="1" dirty="0">
                <a:solidFill>
                  <a:schemeClr val="bg1"/>
                </a:solidFill>
              </a:rPr>
              <a:t>Intelligence</a:t>
            </a:r>
          </a:p>
          <a:p>
            <a:pPr algn="ctr" eaLnBrk="1" hangingPunct="1">
              <a:defRPr/>
            </a:pPr>
            <a:endParaRPr lang="en-US" sz="1200" b="1" dirty="0"/>
          </a:p>
          <a:p>
            <a:pPr marL="171450" indent="-171450" eaLnBrk="1" hangingPunct="1">
              <a:buFont typeface="Wingdings" panose="05000000000000000000" pitchFamily="2" charset="2"/>
              <a:buChar char="§"/>
              <a:defRPr/>
            </a:pPr>
            <a:r>
              <a:rPr lang="en-US" sz="1200" dirty="0">
                <a:solidFill>
                  <a:schemeClr val="bg1"/>
                </a:solidFill>
              </a:rPr>
              <a:t>Descriptive, prescriptive and predictive analytics in a one-stop-shop</a:t>
            </a:r>
          </a:p>
          <a:p>
            <a:pPr eaLnBrk="1" hangingPunct="1">
              <a:defRPr/>
            </a:pPr>
            <a:endParaRPr lang="en-US" sz="1200" dirty="0">
              <a:solidFill>
                <a:schemeClr val="bg1"/>
              </a:solidFill>
            </a:endParaRPr>
          </a:p>
        </p:txBody>
      </p:sp>
      <p:sp>
        <p:nvSpPr>
          <p:cNvPr id="19" name="TextBox 18"/>
          <p:cNvSpPr txBox="1"/>
          <p:nvPr/>
        </p:nvSpPr>
        <p:spPr>
          <a:xfrm>
            <a:off x="3906838" y="3429000"/>
            <a:ext cx="1331912" cy="1600200"/>
          </a:xfrm>
          <a:prstGeom prst="rect">
            <a:avLst/>
          </a:prstGeom>
          <a:noFill/>
        </p:spPr>
        <p:txBody>
          <a:bodyPr>
            <a:spAutoFit/>
          </a:bodyPr>
          <a:lstStyle/>
          <a:p>
            <a:pPr algn="ctr" eaLnBrk="1" hangingPunct="1">
              <a:defRPr/>
            </a:pPr>
            <a:r>
              <a:rPr lang="en-US" sz="1400" b="1" dirty="0">
                <a:solidFill>
                  <a:schemeClr val="bg1"/>
                </a:solidFill>
              </a:rPr>
              <a:t>Trust</a:t>
            </a:r>
          </a:p>
          <a:p>
            <a:pPr algn="ctr" eaLnBrk="1" hangingPunct="1">
              <a:defRPr/>
            </a:pPr>
            <a:endParaRPr lang="en-US" sz="1200" b="1" dirty="0"/>
          </a:p>
          <a:p>
            <a:pPr marL="171450" indent="-171450" eaLnBrk="1" hangingPunct="1">
              <a:buFont typeface="Wingdings" panose="05000000000000000000" pitchFamily="2" charset="2"/>
              <a:buChar char="§"/>
              <a:defRPr/>
            </a:pPr>
            <a:r>
              <a:rPr lang="en-US" sz="1200" dirty="0">
                <a:solidFill>
                  <a:schemeClr val="bg1"/>
                </a:solidFill>
              </a:rPr>
              <a:t>A single known source for up-to-date data</a:t>
            </a:r>
          </a:p>
          <a:p>
            <a:pPr marL="171450" indent="-171450" eaLnBrk="1" hangingPunct="1">
              <a:buFont typeface="Wingdings" panose="05000000000000000000" pitchFamily="2" charset="2"/>
              <a:buChar char="§"/>
              <a:defRPr/>
            </a:pPr>
            <a:r>
              <a:rPr lang="en-US" sz="1200" dirty="0">
                <a:solidFill>
                  <a:schemeClr val="bg1"/>
                </a:solidFill>
              </a:rPr>
              <a:t>Centralized, master data management </a:t>
            </a:r>
          </a:p>
        </p:txBody>
      </p:sp>
      <p:sp>
        <p:nvSpPr>
          <p:cNvPr id="20" name="TextBox 19"/>
          <p:cNvSpPr txBox="1"/>
          <p:nvPr/>
        </p:nvSpPr>
        <p:spPr>
          <a:xfrm>
            <a:off x="7119938" y="3429000"/>
            <a:ext cx="1331912" cy="1816100"/>
          </a:xfrm>
          <a:prstGeom prst="rect">
            <a:avLst/>
          </a:prstGeom>
          <a:noFill/>
        </p:spPr>
        <p:txBody>
          <a:bodyPr>
            <a:spAutoFit/>
          </a:bodyPr>
          <a:lstStyle/>
          <a:p>
            <a:pPr algn="ctr" eaLnBrk="1" hangingPunct="1">
              <a:defRPr/>
            </a:pPr>
            <a:r>
              <a:rPr lang="en-US" sz="1400" b="1" dirty="0">
                <a:solidFill>
                  <a:schemeClr val="bg1"/>
                </a:solidFill>
              </a:rPr>
              <a:t>Enabling User Experience</a:t>
            </a:r>
          </a:p>
          <a:p>
            <a:pPr algn="ctr" eaLnBrk="1" hangingPunct="1">
              <a:defRPr/>
            </a:pPr>
            <a:endParaRPr lang="en-US" sz="1200" b="1" dirty="0"/>
          </a:p>
          <a:p>
            <a:pPr marL="171450" indent="-171450" eaLnBrk="1" hangingPunct="1">
              <a:buFont typeface="Wingdings" panose="05000000000000000000" pitchFamily="2" charset="2"/>
              <a:buChar char="§"/>
              <a:defRPr/>
            </a:pPr>
            <a:r>
              <a:rPr lang="en-US" sz="1200" dirty="0">
                <a:solidFill>
                  <a:schemeClr val="bg1"/>
                </a:solidFill>
              </a:rPr>
              <a:t>User tools (Super Users, Analysts, and Researchers)</a:t>
            </a:r>
          </a:p>
          <a:p>
            <a:pPr marL="171450" indent="-171450" eaLnBrk="1" hangingPunct="1">
              <a:buFont typeface="Wingdings" panose="05000000000000000000" pitchFamily="2" charset="2"/>
              <a:buChar char="§"/>
              <a:defRPr/>
            </a:pPr>
            <a:r>
              <a:rPr lang="en-US" sz="1200" dirty="0">
                <a:solidFill>
                  <a:schemeClr val="bg1"/>
                </a:solidFill>
              </a:rPr>
              <a:t>User centered</a:t>
            </a:r>
          </a:p>
          <a:p>
            <a:pPr marL="171450" indent="-171450" eaLnBrk="1" hangingPunct="1">
              <a:buFont typeface="Wingdings" panose="05000000000000000000" pitchFamily="2" charset="2"/>
              <a:buChar char="§"/>
              <a:defRPr/>
            </a:pPr>
            <a:r>
              <a:rPr lang="en-US" sz="1200" dirty="0">
                <a:solidFill>
                  <a:schemeClr val="bg1"/>
                </a:solidFill>
              </a:rPr>
              <a:t>Speed</a:t>
            </a:r>
          </a:p>
        </p:txBody>
      </p:sp>
      <p:grpSp>
        <p:nvGrpSpPr>
          <p:cNvPr id="21" name="Group 20"/>
          <p:cNvGrpSpPr/>
          <p:nvPr/>
        </p:nvGrpSpPr>
        <p:grpSpPr>
          <a:xfrm>
            <a:off x="2735071" y="2869352"/>
            <a:ext cx="378522" cy="388242"/>
            <a:chOff x="458788" y="619125"/>
            <a:chExt cx="1112837" cy="1141413"/>
          </a:xfrm>
          <a:solidFill>
            <a:schemeClr val="bg1"/>
          </a:solidFill>
        </p:grpSpPr>
        <p:sp>
          <p:nvSpPr>
            <p:cNvPr id="22" name="Oval 6"/>
            <p:cNvSpPr>
              <a:spLocks noChangeArrowheads="1"/>
            </p:cNvSpPr>
            <p:nvPr/>
          </p:nvSpPr>
          <p:spPr bwMode="auto">
            <a:xfrm>
              <a:off x="952500" y="1160463"/>
              <a:ext cx="100012" cy="1000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3" name="Oval 7"/>
            <p:cNvSpPr>
              <a:spLocks noChangeArrowheads="1"/>
            </p:cNvSpPr>
            <p:nvPr/>
          </p:nvSpPr>
          <p:spPr bwMode="auto">
            <a:xfrm>
              <a:off x="927100" y="619125"/>
              <a:ext cx="150812" cy="153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4" name="Freeform 8"/>
            <p:cNvSpPr>
              <a:spLocks/>
            </p:cNvSpPr>
            <p:nvPr/>
          </p:nvSpPr>
          <p:spPr bwMode="auto">
            <a:xfrm>
              <a:off x="1077913" y="641350"/>
              <a:ext cx="160337" cy="160338"/>
            </a:xfrm>
            <a:custGeom>
              <a:avLst/>
              <a:gdLst>
                <a:gd name="T0" fmla="*/ 33 w 51"/>
                <a:gd name="T1" fmla="*/ 4 h 51"/>
                <a:gd name="T2" fmla="*/ 48 w 51"/>
                <a:gd name="T3" fmla="*/ 32 h 51"/>
                <a:gd name="T4" fmla="*/ 19 w 51"/>
                <a:gd name="T5" fmla="*/ 47 h 51"/>
                <a:gd name="T6" fmla="*/ 4 w 51"/>
                <a:gd name="T7" fmla="*/ 19 h 51"/>
                <a:gd name="T8" fmla="*/ 33 w 51"/>
                <a:gd name="T9" fmla="*/ 4 h 51"/>
              </a:gdLst>
              <a:ahLst/>
              <a:cxnLst>
                <a:cxn ang="0">
                  <a:pos x="T0" y="T1"/>
                </a:cxn>
                <a:cxn ang="0">
                  <a:pos x="T2" y="T3"/>
                </a:cxn>
                <a:cxn ang="0">
                  <a:pos x="T4" y="T5"/>
                </a:cxn>
                <a:cxn ang="0">
                  <a:pos x="T6" y="T7"/>
                </a:cxn>
                <a:cxn ang="0">
                  <a:pos x="T8" y="T9"/>
                </a:cxn>
              </a:cxnLst>
              <a:rect l="0" t="0" r="r" b="b"/>
              <a:pathLst>
                <a:path w="51" h="51">
                  <a:moveTo>
                    <a:pt x="33" y="4"/>
                  </a:moveTo>
                  <a:cubicBezTo>
                    <a:pt x="45" y="8"/>
                    <a:pt x="51" y="20"/>
                    <a:pt x="48" y="32"/>
                  </a:cubicBezTo>
                  <a:cubicBezTo>
                    <a:pt x="44" y="44"/>
                    <a:pt x="31" y="51"/>
                    <a:pt x="19" y="47"/>
                  </a:cubicBezTo>
                  <a:cubicBezTo>
                    <a:pt x="7" y="43"/>
                    <a:pt x="0" y="30"/>
                    <a:pt x="4" y="19"/>
                  </a:cubicBezTo>
                  <a:cubicBezTo>
                    <a:pt x="8" y="7"/>
                    <a:pt x="21" y="0"/>
                    <a:pt x="3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5" name="Freeform 9"/>
            <p:cNvSpPr>
              <a:spLocks/>
            </p:cNvSpPr>
            <p:nvPr/>
          </p:nvSpPr>
          <p:spPr bwMode="auto">
            <a:xfrm>
              <a:off x="1225550" y="715963"/>
              <a:ext cx="150812" cy="150813"/>
            </a:xfrm>
            <a:custGeom>
              <a:avLst/>
              <a:gdLst>
                <a:gd name="T0" fmla="*/ 36 w 48"/>
                <a:gd name="T1" fmla="*/ 7 h 48"/>
                <a:gd name="T2" fmla="*/ 41 w 48"/>
                <a:gd name="T3" fmla="*/ 37 h 48"/>
                <a:gd name="T4" fmla="*/ 11 w 48"/>
                <a:gd name="T5" fmla="*/ 42 h 48"/>
                <a:gd name="T6" fmla="*/ 7 w 48"/>
                <a:gd name="T7" fmla="*/ 12 h 48"/>
                <a:gd name="T8" fmla="*/ 36 w 48"/>
                <a:gd name="T9" fmla="*/ 7 h 48"/>
              </a:gdLst>
              <a:ahLst/>
              <a:cxnLst>
                <a:cxn ang="0">
                  <a:pos x="T0" y="T1"/>
                </a:cxn>
                <a:cxn ang="0">
                  <a:pos x="T2" y="T3"/>
                </a:cxn>
                <a:cxn ang="0">
                  <a:pos x="T4" y="T5"/>
                </a:cxn>
                <a:cxn ang="0">
                  <a:pos x="T6" y="T7"/>
                </a:cxn>
                <a:cxn ang="0">
                  <a:pos x="T8" y="T9"/>
                </a:cxn>
              </a:cxnLst>
              <a:rect l="0" t="0" r="r" b="b"/>
              <a:pathLst>
                <a:path w="48" h="48">
                  <a:moveTo>
                    <a:pt x="36" y="7"/>
                  </a:moveTo>
                  <a:cubicBezTo>
                    <a:pt x="46" y="14"/>
                    <a:pt x="48" y="27"/>
                    <a:pt x="41" y="37"/>
                  </a:cubicBezTo>
                  <a:cubicBezTo>
                    <a:pt x="34" y="46"/>
                    <a:pt x="21" y="48"/>
                    <a:pt x="11" y="42"/>
                  </a:cubicBezTo>
                  <a:cubicBezTo>
                    <a:pt x="2" y="35"/>
                    <a:pt x="0" y="21"/>
                    <a:pt x="7" y="12"/>
                  </a:cubicBezTo>
                  <a:cubicBezTo>
                    <a:pt x="13" y="2"/>
                    <a:pt x="27" y="0"/>
                    <a:pt x="3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6" name="Freeform 10"/>
            <p:cNvSpPr>
              <a:spLocks/>
            </p:cNvSpPr>
            <p:nvPr/>
          </p:nvSpPr>
          <p:spPr bwMode="auto">
            <a:xfrm>
              <a:off x="1341438" y="833438"/>
              <a:ext cx="146050" cy="141288"/>
            </a:xfrm>
            <a:custGeom>
              <a:avLst/>
              <a:gdLst>
                <a:gd name="T0" fmla="*/ 39 w 46"/>
                <a:gd name="T1" fmla="*/ 11 h 45"/>
                <a:gd name="T2" fmla="*/ 35 w 46"/>
                <a:gd name="T3" fmla="*/ 39 h 45"/>
                <a:gd name="T4" fmla="*/ 7 w 46"/>
                <a:gd name="T5" fmla="*/ 35 h 45"/>
                <a:gd name="T6" fmla="*/ 11 w 46"/>
                <a:gd name="T7" fmla="*/ 6 h 45"/>
                <a:gd name="T8" fmla="*/ 39 w 46"/>
                <a:gd name="T9" fmla="*/ 11 h 45"/>
              </a:gdLst>
              <a:ahLst/>
              <a:cxnLst>
                <a:cxn ang="0">
                  <a:pos x="T0" y="T1"/>
                </a:cxn>
                <a:cxn ang="0">
                  <a:pos x="T2" y="T3"/>
                </a:cxn>
                <a:cxn ang="0">
                  <a:pos x="T4" y="T5"/>
                </a:cxn>
                <a:cxn ang="0">
                  <a:pos x="T6" y="T7"/>
                </a:cxn>
                <a:cxn ang="0">
                  <a:pos x="T8" y="T9"/>
                </a:cxn>
              </a:cxnLst>
              <a:rect l="0" t="0" r="r" b="b"/>
              <a:pathLst>
                <a:path w="46" h="45">
                  <a:moveTo>
                    <a:pt x="39" y="11"/>
                  </a:moveTo>
                  <a:cubicBezTo>
                    <a:pt x="46" y="19"/>
                    <a:pt x="44" y="32"/>
                    <a:pt x="35" y="39"/>
                  </a:cubicBezTo>
                  <a:cubicBezTo>
                    <a:pt x="26" y="45"/>
                    <a:pt x="13" y="43"/>
                    <a:pt x="7" y="35"/>
                  </a:cubicBezTo>
                  <a:cubicBezTo>
                    <a:pt x="0" y="26"/>
                    <a:pt x="2" y="13"/>
                    <a:pt x="11" y="6"/>
                  </a:cubicBezTo>
                  <a:cubicBezTo>
                    <a:pt x="20" y="0"/>
                    <a:pt x="32" y="2"/>
                    <a:pt x="3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7" name="Freeform 11"/>
            <p:cNvSpPr>
              <a:spLocks/>
            </p:cNvSpPr>
            <p:nvPr/>
          </p:nvSpPr>
          <p:spPr bwMode="auto">
            <a:xfrm>
              <a:off x="1420813" y="977900"/>
              <a:ext cx="131762" cy="131763"/>
            </a:xfrm>
            <a:custGeom>
              <a:avLst/>
              <a:gdLst>
                <a:gd name="T0" fmla="*/ 39 w 42"/>
                <a:gd name="T1" fmla="*/ 15 h 42"/>
                <a:gd name="T2" fmla="*/ 27 w 42"/>
                <a:gd name="T3" fmla="*/ 39 h 42"/>
                <a:gd name="T4" fmla="*/ 3 w 42"/>
                <a:gd name="T5" fmla="*/ 27 h 42"/>
                <a:gd name="T6" fmla="*/ 15 w 42"/>
                <a:gd name="T7" fmla="*/ 3 h 42"/>
                <a:gd name="T8" fmla="*/ 39 w 42"/>
                <a:gd name="T9" fmla="*/ 15 h 42"/>
              </a:gdLst>
              <a:ahLst/>
              <a:cxnLst>
                <a:cxn ang="0">
                  <a:pos x="T0" y="T1"/>
                </a:cxn>
                <a:cxn ang="0">
                  <a:pos x="T2" y="T3"/>
                </a:cxn>
                <a:cxn ang="0">
                  <a:pos x="T4" y="T5"/>
                </a:cxn>
                <a:cxn ang="0">
                  <a:pos x="T6" y="T7"/>
                </a:cxn>
                <a:cxn ang="0">
                  <a:pos x="T8" y="T9"/>
                </a:cxn>
              </a:cxnLst>
              <a:rect l="0" t="0" r="r" b="b"/>
              <a:pathLst>
                <a:path w="42" h="42">
                  <a:moveTo>
                    <a:pt x="39" y="15"/>
                  </a:moveTo>
                  <a:cubicBezTo>
                    <a:pt x="42" y="25"/>
                    <a:pt x="37" y="36"/>
                    <a:pt x="27" y="39"/>
                  </a:cubicBezTo>
                  <a:cubicBezTo>
                    <a:pt x="17" y="42"/>
                    <a:pt x="7" y="37"/>
                    <a:pt x="3" y="27"/>
                  </a:cubicBezTo>
                  <a:cubicBezTo>
                    <a:pt x="0" y="17"/>
                    <a:pt x="5" y="7"/>
                    <a:pt x="15" y="3"/>
                  </a:cubicBezTo>
                  <a:cubicBezTo>
                    <a:pt x="25" y="0"/>
                    <a:pt x="36" y="5"/>
                    <a:pt x="3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8" name="Freeform 12"/>
            <p:cNvSpPr>
              <a:spLocks/>
            </p:cNvSpPr>
            <p:nvPr/>
          </p:nvSpPr>
          <p:spPr bwMode="auto">
            <a:xfrm>
              <a:off x="1458913" y="1144588"/>
              <a:ext cx="112712" cy="112713"/>
            </a:xfrm>
            <a:custGeom>
              <a:avLst/>
              <a:gdLst>
                <a:gd name="T0" fmla="*/ 36 w 36"/>
                <a:gd name="T1" fmla="*/ 18 h 36"/>
                <a:gd name="T2" fmla="*/ 18 w 36"/>
                <a:gd name="T3" fmla="*/ 36 h 36"/>
                <a:gd name="T4" fmla="*/ 0 w 36"/>
                <a:gd name="T5" fmla="*/ 18 h 36"/>
                <a:gd name="T6" fmla="*/ 18 w 36"/>
                <a:gd name="T7" fmla="*/ 0 h 36"/>
                <a:gd name="T8" fmla="*/ 36 w 36"/>
                <a:gd name="T9" fmla="*/ 18 h 36"/>
              </a:gdLst>
              <a:ahLst/>
              <a:cxnLst>
                <a:cxn ang="0">
                  <a:pos x="T0" y="T1"/>
                </a:cxn>
                <a:cxn ang="0">
                  <a:pos x="T2" y="T3"/>
                </a:cxn>
                <a:cxn ang="0">
                  <a:pos x="T4" y="T5"/>
                </a:cxn>
                <a:cxn ang="0">
                  <a:pos x="T6" y="T7"/>
                </a:cxn>
                <a:cxn ang="0">
                  <a:pos x="T8" y="T9"/>
                </a:cxn>
              </a:cxnLst>
              <a:rect l="0" t="0" r="r" b="b"/>
              <a:pathLst>
                <a:path w="36" h="36">
                  <a:moveTo>
                    <a:pt x="36" y="18"/>
                  </a:moveTo>
                  <a:cubicBezTo>
                    <a:pt x="36" y="27"/>
                    <a:pt x="28" y="36"/>
                    <a:pt x="18" y="36"/>
                  </a:cubicBezTo>
                  <a:cubicBezTo>
                    <a:pt x="8" y="36"/>
                    <a:pt x="0" y="28"/>
                    <a:pt x="0" y="18"/>
                  </a:cubicBezTo>
                  <a:cubicBezTo>
                    <a:pt x="0" y="8"/>
                    <a:pt x="8" y="0"/>
                    <a:pt x="18" y="0"/>
                  </a:cubicBezTo>
                  <a:cubicBezTo>
                    <a:pt x="27" y="0"/>
                    <a:pt x="35" y="8"/>
                    <a:pt x="3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9" name="Freeform 13"/>
            <p:cNvSpPr>
              <a:spLocks/>
            </p:cNvSpPr>
            <p:nvPr/>
          </p:nvSpPr>
          <p:spPr bwMode="auto">
            <a:xfrm>
              <a:off x="1433513" y="1298575"/>
              <a:ext cx="115887" cy="115888"/>
            </a:xfrm>
            <a:custGeom>
              <a:avLst/>
              <a:gdLst>
                <a:gd name="T0" fmla="*/ 35 w 37"/>
                <a:gd name="T1" fmla="*/ 24 h 37"/>
                <a:gd name="T2" fmla="*/ 14 w 37"/>
                <a:gd name="T3" fmla="*/ 35 h 37"/>
                <a:gd name="T4" fmla="*/ 3 w 37"/>
                <a:gd name="T5" fmla="*/ 14 h 37"/>
                <a:gd name="T6" fmla="*/ 24 w 37"/>
                <a:gd name="T7" fmla="*/ 3 h 37"/>
                <a:gd name="T8" fmla="*/ 35 w 37"/>
                <a:gd name="T9" fmla="*/ 24 h 37"/>
              </a:gdLst>
              <a:ahLst/>
              <a:cxnLst>
                <a:cxn ang="0">
                  <a:pos x="T0" y="T1"/>
                </a:cxn>
                <a:cxn ang="0">
                  <a:pos x="T2" y="T3"/>
                </a:cxn>
                <a:cxn ang="0">
                  <a:pos x="T4" y="T5"/>
                </a:cxn>
                <a:cxn ang="0">
                  <a:pos x="T6" y="T7"/>
                </a:cxn>
                <a:cxn ang="0">
                  <a:pos x="T8" y="T9"/>
                </a:cxn>
              </a:cxnLst>
              <a:rect l="0" t="0" r="r" b="b"/>
              <a:pathLst>
                <a:path w="37" h="37">
                  <a:moveTo>
                    <a:pt x="35" y="24"/>
                  </a:moveTo>
                  <a:cubicBezTo>
                    <a:pt x="32" y="33"/>
                    <a:pt x="23" y="37"/>
                    <a:pt x="14" y="35"/>
                  </a:cubicBezTo>
                  <a:cubicBezTo>
                    <a:pt x="5" y="32"/>
                    <a:pt x="0" y="23"/>
                    <a:pt x="3" y="14"/>
                  </a:cubicBezTo>
                  <a:cubicBezTo>
                    <a:pt x="6" y="5"/>
                    <a:pt x="15" y="0"/>
                    <a:pt x="24" y="3"/>
                  </a:cubicBezTo>
                  <a:cubicBezTo>
                    <a:pt x="32" y="6"/>
                    <a:pt x="37" y="15"/>
                    <a:pt x="3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0" name="Freeform 14"/>
            <p:cNvSpPr>
              <a:spLocks/>
            </p:cNvSpPr>
            <p:nvPr/>
          </p:nvSpPr>
          <p:spPr bwMode="auto">
            <a:xfrm>
              <a:off x="1366838" y="1443038"/>
              <a:ext cx="114300" cy="112713"/>
            </a:xfrm>
            <a:custGeom>
              <a:avLst/>
              <a:gdLst>
                <a:gd name="T0" fmla="*/ 31 w 36"/>
                <a:gd name="T1" fmla="*/ 27 h 36"/>
                <a:gd name="T2" fmla="*/ 9 w 36"/>
                <a:gd name="T3" fmla="*/ 31 h 36"/>
                <a:gd name="T4" fmla="*/ 5 w 36"/>
                <a:gd name="T5" fmla="*/ 9 h 36"/>
                <a:gd name="T6" fmla="*/ 27 w 36"/>
                <a:gd name="T7" fmla="*/ 5 h 36"/>
                <a:gd name="T8" fmla="*/ 31 w 36"/>
                <a:gd name="T9" fmla="*/ 27 h 36"/>
              </a:gdLst>
              <a:ahLst/>
              <a:cxnLst>
                <a:cxn ang="0">
                  <a:pos x="T0" y="T1"/>
                </a:cxn>
                <a:cxn ang="0">
                  <a:pos x="T2" y="T3"/>
                </a:cxn>
                <a:cxn ang="0">
                  <a:pos x="T4" y="T5"/>
                </a:cxn>
                <a:cxn ang="0">
                  <a:pos x="T6" y="T7"/>
                </a:cxn>
                <a:cxn ang="0">
                  <a:pos x="T8" y="T9"/>
                </a:cxn>
              </a:cxnLst>
              <a:rect l="0" t="0" r="r" b="b"/>
              <a:pathLst>
                <a:path w="36" h="36">
                  <a:moveTo>
                    <a:pt x="31" y="27"/>
                  </a:moveTo>
                  <a:cubicBezTo>
                    <a:pt x="26" y="34"/>
                    <a:pt x="16" y="36"/>
                    <a:pt x="9" y="31"/>
                  </a:cubicBezTo>
                  <a:cubicBezTo>
                    <a:pt x="2" y="26"/>
                    <a:pt x="0" y="16"/>
                    <a:pt x="5" y="9"/>
                  </a:cubicBezTo>
                  <a:cubicBezTo>
                    <a:pt x="10" y="2"/>
                    <a:pt x="20" y="0"/>
                    <a:pt x="27" y="5"/>
                  </a:cubicBezTo>
                  <a:cubicBezTo>
                    <a:pt x="34" y="10"/>
                    <a:pt x="36" y="20"/>
                    <a:pt x="3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1" name="Freeform 15"/>
            <p:cNvSpPr>
              <a:spLocks/>
            </p:cNvSpPr>
            <p:nvPr/>
          </p:nvSpPr>
          <p:spPr bwMode="auto">
            <a:xfrm>
              <a:off x="1260475" y="1562100"/>
              <a:ext cx="106362" cy="104775"/>
            </a:xfrm>
            <a:custGeom>
              <a:avLst/>
              <a:gdLst>
                <a:gd name="T0" fmla="*/ 26 w 34"/>
                <a:gd name="T1" fmla="*/ 28 h 33"/>
                <a:gd name="T2" fmla="*/ 5 w 34"/>
                <a:gd name="T3" fmla="*/ 26 h 33"/>
                <a:gd name="T4" fmla="*/ 8 w 34"/>
                <a:gd name="T5" fmla="*/ 5 h 33"/>
                <a:gd name="T6" fmla="*/ 29 w 34"/>
                <a:gd name="T7" fmla="*/ 8 h 33"/>
                <a:gd name="T8" fmla="*/ 26 w 34"/>
                <a:gd name="T9" fmla="*/ 28 h 33"/>
              </a:gdLst>
              <a:ahLst/>
              <a:cxnLst>
                <a:cxn ang="0">
                  <a:pos x="T0" y="T1"/>
                </a:cxn>
                <a:cxn ang="0">
                  <a:pos x="T2" y="T3"/>
                </a:cxn>
                <a:cxn ang="0">
                  <a:pos x="T4" y="T5"/>
                </a:cxn>
                <a:cxn ang="0">
                  <a:pos x="T6" y="T7"/>
                </a:cxn>
                <a:cxn ang="0">
                  <a:pos x="T8" y="T9"/>
                </a:cxn>
              </a:cxnLst>
              <a:rect l="0" t="0" r="r" b="b"/>
              <a:pathLst>
                <a:path w="34" h="33">
                  <a:moveTo>
                    <a:pt x="26" y="28"/>
                  </a:moveTo>
                  <a:cubicBezTo>
                    <a:pt x="20" y="33"/>
                    <a:pt x="10" y="32"/>
                    <a:pt x="5" y="26"/>
                  </a:cubicBezTo>
                  <a:cubicBezTo>
                    <a:pt x="0" y="19"/>
                    <a:pt x="2" y="10"/>
                    <a:pt x="8" y="5"/>
                  </a:cubicBezTo>
                  <a:cubicBezTo>
                    <a:pt x="15" y="0"/>
                    <a:pt x="24" y="1"/>
                    <a:pt x="29" y="8"/>
                  </a:cubicBezTo>
                  <a:cubicBezTo>
                    <a:pt x="34" y="14"/>
                    <a:pt x="32" y="23"/>
                    <a:pt x="2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2" name="Freeform 16"/>
            <p:cNvSpPr>
              <a:spLocks/>
            </p:cNvSpPr>
            <p:nvPr/>
          </p:nvSpPr>
          <p:spPr bwMode="auto">
            <a:xfrm>
              <a:off x="1125538" y="1641475"/>
              <a:ext cx="96837" cy="96838"/>
            </a:xfrm>
            <a:custGeom>
              <a:avLst/>
              <a:gdLst>
                <a:gd name="T0" fmla="*/ 20 w 31"/>
                <a:gd name="T1" fmla="*/ 29 h 31"/>
                <a:gd name="T2" fmla="*/ 3 w 31"/>
                <a:gd name="T3" fmla="*/ 20 h 31"/>
                <a:gd name="T4" fmla="*/ 11 w 31"/>
                <a:gd name="T5" fmla="*/ 3 h 31"/>
                <a:gd name="T6" fmla="*/ 29 w 31"/>
                <a:gd name="T7" fmla="*/ 11 h 31"/>
                <a:gd name="T8" fmla="*/ 20 w 31"/>
                <a:gd name="T9" fmla="*/ 29 h 31"/>
              </a:gdLst>
              <a:ahLst/>
              <a:cxnLst>
                <a:cxn ang="0">
                  <a:pos x="T0" y="T1"/>
                </a:cxn>
                <a:cxn ang="0">
                  <a:pos x="T2" y="T3"/>
                </a:cxn>
                <a:cxn ang="0">
                  <a:pos x="T4" y="T5"/>
                </a:cxn>
                <a:cxn ang="0">
                  <a:pos x="T6" y="T7"/>
                </a:cxn>
                <a:cxn ang="0">
                  <a:pos x="T8" y="T9"/>
                </a:cxn>
              </a:cxnLst>
              <a:rect l="0" t="0" r="r" b="b"/>
              <a:pathLst>
                <a:path w="31" h="31">
                  <a:moveTo>
                    <a:pt x="20" y="29"/>
                  </a:moveTo>
                  <a:cubicBezTo>
                    <a:pt x="13" y="31"/>
                    <a:pt x="5" y="28"/>
                    <a:pt x="3" y="20"/>
                  </a:cubicBezTo>
                  <a:cubicBezTo>
                    <a:pt x="0" y="13"/>
                    <a:pt x="4" y="5"/>
                    <a:pt x="11" y="3"/>
                  </a:cubicBezTo>
                  <a:cubicBezTo>
                    <a:pt x="18" y="0"/>
                    <a:pt x="26" y="4"/>
                    <a:pt x="29" y="11"/>
                  </a:cubicBezTo>
                  <a:cubicBezTo>
                    <a:pt x="31" y="18"/>
                    <a:pt x="28" y="26"/>
                    <a:pt x="2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3" name="Freeform 17"/>
            <p:cNvSpPr>
              <a:spLocks/>
            </p:cNvSpPr>
            <p:nvPr/>
          </p:nvSpPr>
          <p:spPr bwMode="auto">
            <a:xfrm>
              <a:off x="977900" y="1679575"/>
              <a:ext cx="80962" cy="80963"/>
            </a:xfrm>
            <a:custGeom>
              <a:avLst/>
              <a:gdLst>
                <a:gd name="T0" fmla="*/ 14 w 26"/>
                <a:gd name="T1" fmla="*/ 26 h 26"/>
                <a:gd name="T2" fmla="*/ 0 w 26"/>
                <a:gd name="T3" fmla="*/ 14 h 26"/>
                <a:gd name="T4" fmla="*/ 13 w 26"/>
                <a:gd name="T5" fmla="*/ 0 h 26"/>
                <a:gd name="T6" fmla="*/ 26 w 26"/>
                <a:gd name="T7" fmla="*/ 13 h 26"/>
                <a:gd name="T8" fmla="*/ 14 w 26"/>
                <a:gd name="T9" fmla="*/ 26 h 26"/>
              </a:gdLst>
              <a:ahLst/>
              <a:cxnLst>
                <a:cxn ang="0">
                  <a:pos x="T0" y="T1"/>
                </a:cxn>
                <a:cxn ang="0">
                  <a:pos x="T2" y="T3"/>
                </a:cxn>
                <a:cxn ang="0">
                  <a:pos x="T4" y="T5"/>
                </a:cxn>
                <a:cxn ang="0">
                  <a:pos x="T6" y="T7"/>
                </a:cxn>
                <a:cxn ang="0">
                  <a:pos x="T8" y="T9"/>
                </a:cxn>
              </a:cxnLst>
              <a:rect l="0" t="0" r="r" b="b"/>
              <a:pathLst>
                <a:path w="26" h="26">
                  <a:moveTo>
                    <a:pt x="14" y="26"/>
                  </a:moveTo>
                  <a:cubicBezTo>
                    <a:pt x="6" y="26"/>
                    <a:pt x="0" y="21"/>
                    <a:pt x="0" y="14"/>
                  </a:cubicBezTo>
                  <a:cubicBezTo>
                    <a:pt x="0" y="6"/>
                    <a:pt x="6" y="0"/>
                    <a:pt x="13" y="0"/>
                  </a:cubicBezTo>
                  <a:cubicBezTo>
                    <a:pt x="20" y="0"/>
                    <a:pt x="26" y="6"/>
                    <a:pt x="26" y="13"/>
                  </a:cubicBezTo>
                  <a:cubicBezTo>
                    <a:pt x="26" y="20"/>
                    <a:pt x="21" y="26"/>
                    <a:pt x="1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4" name="Freeform 18"/>
            <p:cNvSpPr>
              <a:spLocks/>
            </p:cNvSpPr>
            <p:nvPr/>
          </p:nvSpPr>
          <p:spPr bwMode="auto">
            <a:xfrm>
              <a:off x="820738" y="1657350"/>
              <a:ext cx="84137" cy="87313"/>
            </a:xfrm>
            <a:custGeom>
              <a:avLst/>
              <a:gdLst>
                <a:gd name="T0" fmla="*/ 10 w 27"/>
                <a:gd name="T1" fmla="*/ 26 h 28"/>
                <a:gd name="T2" fmla="*/ 1 w 27"/>
                <a:gd name="T3" fmla="*/ 11 h 28"/>
                <a:gd name="T4" fmla="*/ 17 w 27"/>
                <a:gd name="T5" fmla="*/ 2 h 28"/>
                <a:gd name="T6" fmla="*/ 25 w 27"/>
                <a:gd name="T7" fmla="*/ 17 h 28"/>
                <a:gd name="T8" fmla="*/ 10 w 27"/>
                <a:gd name="T9" fmla="*/ 26 h 28"/>
              </a:gdLst>
              <a:ahLst/>
              <a:cxnLst>
                <a:cxn ang="0">
                  <a:pos x="T0" y="T1"/>
                </a:cxn>
                <a:cxn ang="0">
                  <a:pos x="T2" y="T3"/>
                </a:cxn>
                <a:cxn ang="0">
                  <a:pos x="T4" y="T5"/>
                </a:cxn>
                <a:cxn ang="0">
                  <a:pos x="T6" y="T7"/>
                </a:cxn>
                <a:cxn ang="0">
                  <a:pos x="T8" y="T9"/>
                </a:cxn>
              </a:cxnLst>
              <a:rect l="0" t="0" r="r" b="b"/>
              <a:pathLst>
                <a:path w="27" h="28">
                  <a:moveTo>
                    <a:pt x="10" y="26"/>
                  </a:moveTo>
                  <a:cubicBezTo>
                    <a:pt x="3" y="24"/>
                    <a:pt x="0" y="17"/>
                    <a:pt x="1" y="11"/>
                  </a:cubicBezTo>
                  <a:cubicBezTo>
                    <a:pt x="3" y="4"/>
                    <a:pt x="10" y="0"/>
                    <a:pt x="17" y="2"/>
                  </a:cubicBezTo>
                  <a:cubicBezTo>
                    <a:pt x="23" y="4"/>
                    <a:pt x="27" y="11"/>
                    <a:pt x="25" y="17"/>
                  </a:cubicBezTo>
                  <a:cubicBezTo>
                    <a:pt x="23" y="24"/>
                    <a:pt x="16" y="28"/>
                    <a:pt x="1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5" name="Freeform 19"/>
            <p:cNvSpPr>
              <a:spLocks/>
            </p:cNvSpPr>
            <p:nvPr/>
          </p:nvSpPr>
          <p:spPr bwMode="auto">
            <a:xfrm>
              <a:off x="676275" y="1593850"/>
              <a:ext cx="80962" cy="82550"/>
            </a:xfrm>
            <a:custGeom>
              <a:avLst/>
              <a:gdLst>
                <a:gd name="T0" fmla="*/ 7 w 26"/>
                <a:gd name="T1" fmla="*/ 22 h 26"/>
                <a:gd name="T2" fmla="*/ 4 w 26"/>
                <a:gd name="T3" fmla="*/ 6 h 26"/>
                <a:gd name="T4" fmla="*/ 20 w 26"/>
                <a:gd name="T5" fmla="*/ 3 h 26"/>
                <a:gd name="T6" fmla="*/ 23 w 26"/>
                <a:gd name="T7" fmla="*/ 19 h 26"/>
                <a:gd name="T8" fmla="*/ 7 w 26"/>
                <a:gd name="T9" fmla="*/ 22 h 26"/>
              </a:gdLst>
              <a:ahLst/>
              <a:cxnLst>
                <a:cxn ang="0">
                  <a:pos x="T0" y="T1"/>
                </a:cxn>
                <a:cxn ang="0">
                  <a:pos x="T2" y="T3"/>
                </a:cxn>
                <a:cxn ang="0">
                  <a:pos x="T4" y="T5"/>
                </a:cxn>
                <a:cxn ang="0">
                  <a:pos x="T6" y="T7"/>
                </a:cxn>
                <a:cxn ang="0">
                  <a:pos x="T8" y="T9"/>
                </a:cxn>
              </a:cxnLst>
              <a:rect l="0" t="0" r="r" b="b"/>
              <a:pathLst>
                <a:path w="26" h="26">
                  <a:moveTo>
                    <a:pt x="7" y="22"/>
                  </a:moveTo>
                  <a:cubicBezTo>
                    <a:pt x="2" y="19"/>
                    <a:pt x="0" y="12"/>
                    <a:pt x="4" y="6"/>
                  </a:cubicBezTo>
                  <a:cubicBezTo>
                    <a:pt x="7" y="1"/>
                    <a:pt x="15" y="0"/>
                    <a:pt x="20" y="3"/>
                  </a:cubicBezTo>
                  <a:cubicBezTo>
                    <a:pt x="25" y="7"/>
                    <a:pt x="26" y="14"/>
                    <a:pt x="23" y="19"/>
                  </a:cubicBezTo>
                  <a:cubicBezTo>
                    <a:pt x="19" y="24"/>
                    <a:pt x="12" y="26"/>
                    <a:pt x="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6" name="Freeform 20"/>
            <p:cNvSpPr>
              <a:spLocks/>
            </p:cNvSpPr>
            <p:nvPr/>
          </p:nvSpPr>
          <p:spPr bwMode="auto">
            <a:xfrm>
              <a:off x="561975" y="1487488"/>
              <a:ext cx="79375" cy="77788"/>
            </a:xfrm>
            <a:custGeom>
              <a:avLst/>
              <a:gdLst>
                <a:gd name="T0" fmla="*/ 4 w 25"/>
                <a:gd name="T1" fmla="*/ 19 h 25"/>
                <a:gd name="T2" fmla="*/ 6 w 25"/>
                <a:gd name="T3" fmla="*/ 4 h 25"/>
                <a:gd name="T4" fmla="*/ 21 w 25"/>
                <a:gd name="T5" fmla="*/ 6 h 25"/>
                <a:gd name="T6" fmla="*/ 19 w 25"/>
                <a:gd name="T7" fmla="*/ 21 h 25"/>
                <a:gd name="T8" fmla="*/ 4 w 25"/>
                <a:gd name="T9" fmla="*/ 19 h 25"/>
              </a:gdLst>
              <a:ahLst/>
              <a:cxnLst>
                <a:cxn ang="0">
                  <a:pos x="T0" y="T1"/>
                </a:cxn>
                <a:cxn ang="0">
                  <a:pos x="T2" y="T3"/>
                </a:cxn>
                <a:cxn ang="0">
                  <a:pos x="T4" y="T5"/>
                </a:cxn>
                <a:cxn ang="0">
                  <a:pos x="T6" y="T7"/>
                </a:cxn>
                <a:cxn ang="0">
                  <a:pos x="T8" y="T9"/>
                </a:cxn>
              </a:cxnLst>
              <a:rect l="0" t="0" r="r" b="b"/>
              <a:pathLst>
                <a:path w="25" h="25">
                  <a:moveTo>
                    <a:pt x="4" y="19"/>
                  </a:moveTo>
                  <a:cubicBezTo>
                    <a:pt x="0" y="14"/>
                    <a:pt x="1" y="8"/>
                    <a:pt x="6" y="4"/>
                  </a:cubicBezTo>
                  <a:cubicBezTo>
                    <a:pt x="10" y="0"/>
                    <a:pt x="17" y="1"/>
                    <a:pt x="21" y="6"/>
                  </a:cubicBezTo>
                  <a:cubicBezTo>
                    <a:pt x="25" y="10"/>
                    <a:pt x="24" y="17"/>
                    <a:pt x="19" y="21"/>
                  </a:cubicBezTo>
                  <a:cubicBezTo>
                    <a:pt x="14" y="25"/>
                    <a:pt x="8" y="24"/>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7" name="Freeform 21"/>
            <p:cNvSpPr>
              <a:spLocks/>
            </p:cNvSpPr>
            <p:nvPr/>
          </p:nvSpPr>
          <p:spPr bwMode="auto">
            <a:xfrm>
              <a:off x="484188" y="1349375"/>
              <a:ext cx="77787" cy="77788"/>
            </a:xfrm>
            <a:custGeom>
              <a:avLst/>
              <a:gdLst>
                <a:gd name="T0" fmla="*/ 3 w 25"/>
                <a:gd name="T1" fmla="*/ 16 h 25"/>
                <a:gd name="T2" fmla="*/ 9 w 25"/>
                <a:gd name="T3" fmla="*/ 2 h 25"/>
                <a:gd name="T4" fmla="*/ 23 w 25"/>
                <a:gd name="T5" fmla="*/ 9 h 25"/>
                <a:gd name="T6" fmla="*/ 16 w 25"/>
                <a:gd name="T7" fmla="*/ 23 h 25"/>
                <a:gd name="T8" fmla="*/ 3 w 25"/>
                <a:gd name="T9" fmla="*/ 16 h 25"/>
              </a:gdLst>
              <a:ahLst/>
              <a:cxnLst>
                <a:cxn ang="0">
                  <a:pos x="T0" y="T1"/>
                </a:cxn>
                <a:cxn ang="0">
                  <a:pos x="T2" y="T3"/>
                </a:cxn>
                <a:cxn ang="0">
                  <a:pos x="T4" y="T5"/>
                </a:cxn>
                <a:cxn ang="0">
                  <a:pos x="T6" y="T7"/>
                </a:cxn>
                <a:cxn ang="0">
                  <a:pos x="T8" y="T9"/>
                </a:cxn>
              </a:cxnLst>
              <a:rect l="0" t="0" r="r" b="b"/>
              <a:pathLst>
                <a:path w="25" h="25">
                  <a:moveTo>
                    <a:pt x="3" y="16"/>
                  </a:moveTo>
                  <a:cubicBezTo>
                    <a:pt x="0" y="11"/>
                    <a:pt x="3" y="5"/>
                    <a:pt x="9" y="2"/>
                  </a:cubicBezTo>
                  <a:cubicBezTo>
                    <a:pt x="14" y="0"/>
                    <a:pt x="21" y="3"/>
                    <a:pt x="23" y="9"/>
                  </a:cubicBezTo>
                  <a:cubicBezTo>
                    <a:pt x="25" y="14"/>
                    <a:pt x="22" y="21"/>
                    <a:pt x="16" y="23"/>
                  </a:cubicBezTo>
                  <a:cubicBezTo>
                    <a:pt x="11" y="25"/>
                    <a:pt x="5" y="22"/>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8" name="Freeform 22"/>
            <p:cNvSpPr>
              <a:spLocks/>
            </p:cNvSpPr>
            <p:nvPr/>
          </p:nvSpPr>
          <p:spPr bwMode="auto">
            <a:xfrm>
              <a:off x="458788" y="1200150"/>
              <a:ext cx="66675" cy="66675"/>
            </a:xfrm>
            <a:custGeom>
              <a:avLst/>
              <a:gdLst>
                <a:gd name="T0" fmla="*/ 0 w 21"/>
                <a:gd name="T1" fmla="*/ 11 h 21"/>
                <a:gd name="T2" fmla="*/ 10 w 21"/>
                <a:gd name="T3" fmla="*/ 0 h 21"/>
                <a:gd name="T4" fmla="*/ 21 w 21"/>
                <a:gd name="T5" fmla="*/ 10 h 21"/>
                <a:gd name="T6" fmla="*/ 11 w 21"/>
                <a:gd name="T7" fmla="*/ 20 h 21"/>
                <a:gd name="T8" fmla="*/ 0 w 21"/>
                <a:gd name="T9" fmla="*/ 11 h 21"/>
              </a:gdLst>
              <a:ahLst/>
              <a:cxnLst>
                <a:cxn ang="0">
                  <a:pos x="T0" y="T1"/>
                </a:cxn>
                <a:cxn ang="0">
                  <a:pos x="T2" y="T3"/>
                </a:cxn>
                <a:cxn ang="0">
                  <a:pos x="T4" y="T5"/>
                </a:cxn>
                <a:cxn ang="0">
                  <a:pos x="T6" y="T7"/>
                </a:cxn>
                <a:cxn ang="0">
                  <a:pos x="T8" y="T9"/>
                </a:cxn>
              </a:cxnLst>
              <a:rect l="0" t="0" r="r" b="b"/>
              <a:pathLst>
                <a:path w="21" h="21">
                  <a:moveTo>
                    <a:pt x="0" y="11"/>
                  </a:moveTo>
                  <a:cubicBezTo>
                    <a:pt x="0" y="5"/>
                    <a:pt x="4" y="0"/>
                    <a:pt x="10" y="0"/>
                  </a:cubicBezTo>
                  <a:cubicBezTo>
                    <a:pt x="16" y="0"/>
                    <a:pt x="20" y="4"/>
                    <a:pt x="21" y="10"/>
                  </a:cubicBezTo>
                  <a:cubicBezTo>
                    <a:pt x="21" y="15"/>
                    <a:pt x="17" y="20"/>
                    <a:pt x="11" y="20"/>
                  </a:cubicBezTo>
                  <a:cubicBezTo>
                    <a:pt x="5" y="21"/>
                    <a:pt x="1" y="16"/>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9" name="Freeform 23"/>
            <p:cNvSpPr>
              <a:spLocks/>
            </p:cNvSpPr>
            <p:nvPr/>
          </p:nvSpPr>
          <p:spPr bwMode="auto">
            <a:xfrm>
              <a:off x="474663" y="1039813"/>
              <a:ext cx="66675" cy="69850"/>
            </a:xfrm>
            <a:custGeom>
              <a:avLst/>
              <a:gdLst>
                <a:gd name="T0" fmla="*/ 2 w 21"/>
                <a:gd name="T1" fmla="*/ 9 h 22"/>
                <a:gd name="T2" fmla="*/ 13 w 21"/>
                <a:gd name="T3" fmla="*/ 2 h 22"/>
                <a:gd name="T4" fmla="*/ 20 w 21"/>
                <a:gd name="T5" fmla="*/ 14 h 22"/>
                <a:gd name="T6" fmla="*/ 8 w 21"/>
                <a:gd name="T7" fmla="*/ 20 h 22"/>
                <a:gd name="T8" fmla="*/ 2 w 21"/>
                <a:gd name="T9" fmla="*/ 9 h 22"/>
              </a:gdLst>
              <a:ahLst/>
              <a:cxnLst>
                <a:cxn ang="0">
                  <a:pos x="T0" y="T1"/>
                </a:cxn>
                <a:cxn ang="0">
                  <a:pos x="T2" y="T3"/>
                </a:cxn>
                <a:cxn ang="0">
                  <a:pos x="T4" y="T5"/>
                </a:cxn>
                <a:cxn ang="0">
                  <a:pos x="T6" y="T7"/>
                </a:cxn>
                <a:cxn ang="0">
                  <a:pos x="T8" y="T9"/>
                </a:cxn>
              </a:cxnLst>
              <a:rect l="0" t="0" r="r" b="b"/>
              <a:pathLst>
                <a:path w="21" h="22">
                  <a:moveTo>
                    <a:pt x="2" y="9"/>
                  </a:moveTo>
                  <a:cubicBezTo>
                    <a:pt x="3" y="3"/>
                    <a:pt x="8" y="0"/>
                    <a:pt x="13" y="2"/>
                  </a:cubicBezTo>
                  <a:cubicBezTo>
                    <a:pt x="18" y="3"/>
                    <a:pt x="21" y="8"/>
                    <a:pt x="20" y="14"/>
                  </a:cubicBezTo>
                  <a:cubicBezTo>
                    <a:pt x="19" y="19"/>
                    <a:pt x="13" y="22"/>
                    <a:pt x="8" y="20"/>
                  </a:cubicBezTo>
                  <a:cubicBezTo>
                    <a:pt x="3" y="19"/>
                    <a:pt x="0" y="14"/>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 name="Freeform 24"/>
            <p:cNvSpPr>
              <a:spLocks/>
            </p:cNvSpPr>
            <p:nvPr/>
          </p:nvSpPr>
          <p:spPr bwMode="auto">
            <a:xfrm>
              <a:off x="981075" y="842963"/>
              <a:ext cx="46037" cy="304800"/>
            </a:xfrm>
            <a:custGeom>
              <a:avLst/>
              <a:gdLst>
                <a:gd name="T0" fmla="*/ 0 w 15"/>
                <a:gd name="T1" fmla="*/ 0 h 97"/>
                <a:gd name="T2" fmla="*/ 15 w 15"/>
                <a:gd name="T3" fmla="*/ 0 h 97"/>
                <a:gd name="T4" fmla="*/ 15 w 15"/>
                <a:gd name="T5" fmla="*/ 97 h 97"/>
                <a:gd name="T6" fmla="*/ 7 w 15"/>
                <a:gd name="T7" fmla="*/ 95 h 97"/>
                <a:gd name="T8" fmla="*/ 0 w 15"/>
                <a:gd name="T9" fmla="*/ 97 h 97"/>
                <a:gd name="T10" fmla="*/ 0 w 15"/>
                <a:gd name="T11" fmla="*/ 0 h 97"/>
              </a:gdLst>
              <a:ahLst/>
              <a:cxnLst>
                <a:cxn ang="0">
                  <a:pos x="T0" y="T1"/>
                </a:cxn>
                <a:cxn ang="0">
                  <a:pos x="T2" y="T3"/>
                </a:cxn>
                <a:cxn ang="0">
                  <a:pos x="T4" y="T5"/>
                </a:cxn>
                <a:cxn ang="0">
                  <a:pos x="T6" y="T7"/>
                </a:cxn>
                <a:cxn ang="0">
                  <a:pos x="T8" y="T9"/>
                </a:cxn>
                <a:cxn ang="0">
                  <a:pos x="T10" y="T11"/>
                </a:cxn>
              </a:cxnLst>
              <a:rect l="0" t="0" r="r" b="b"/>
              <a:pathLst>
                <a:path w="15" h="97">
                  <a:moveTo>
                    <a:pt x="0" y="0"/>
                  </a:moveTo>
                  <a:cubicBezTo>
                    <a:pt x="15" y="0"/>
                    <a:pt x="15" y="0"/>
                    <a:pt x="15" y="0"/>
                  </a:cubicBezTo>
                  <a:cubicBezTo>
                    <a:pt x="15" y="97"/>
                    <a:pt x="15" y="97"/>
                    <a:pt x="15" y="97"/>
                  </a:cubicBezTo>
                  <a:cubicBezTo>
                    <a:pt x="12" y="96"/>
                    <a:pt x="10" y="95"/>
                    <a:pt x="7" y="95"/>
                  </a:cubicBezTo>
                  <a:cubicBezTo>
                    <a:pt x="4" y="95"/>
                    <a:pt x="2" y="96"/>
                    <a:pt x="0" y="97"/>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 name="Freeform 25"/>
            <p:cNvSpPr>
              <a:spLocks/>
            </p:cNvSpPr>
            <p:nvPr/>
          </p:nvSpPr>
          <p:spPr bwMode="auto">
            <a:xfrm>
              <a:off x="571500" y="1074738"/>
              <a:ext cx="371475" cy="128588"/>
            </a:xfrm>
            <a:custGeom>
              <a:avLst/>
              <a:gdLst>
                <a:gd name="T0" fmla="*/ 0 w 118"/>
                <a:gd name="T1" fmla="*/ 7 h 41"/>
                <a:gd name="T2" fmla="*/ 2 w 118"/>
                <a:gd name="T3" fmla="*/ 0 h 41"/>
                <a:gd name="T4" fmla="*/ 118 w 118"/>
                <a:gd name="T5" fmla="*/ 33 h 41"/>
                <a:gd name="T6" fmla="*/ 116 w 118"/>
                <a:gd name="T7" fmla="*/ 41 h 41"/>
                <a:gd name="T8" fmla="*/ 0 w 118"/>
                <a:gd name="T9" fmla="*/ 7 h 41"/>
              </a:gdLst>
              <a:ahLst/>
              <a:cxnLst>
                <a:cxn ang="0">
                  <a:pos x="T0" y="T1"/>
                </a:cxn>
                <a:cxn ang="0">
                  <a:pos x="T2" y="T3"/>
                </a:cxn>
                <a:cxn ang="0">
                  <a:pos x="T4" y="T5"/>
                </a:cxn>
                <a:cxn ang="0">
                  <a:pos x="T6" y="T7"/>
                </a:cxn>
                <a:cxn ang="0">
                  <a:pos x="T8" y="T9"/>
                </a:cxn>
              </a:cxnLst>
              <a:rect l="0" t="0" r="r" b="b"/>
              <a:pathLst>
                <a:path w="118" h="41">
                  <a:moveTo>
                    <a:pt x="0" y="7"/>
                  </a:moveTo>
                  <a:cubicBezTo>
                    <a:pt x="2" y="0"/>
                    <a:pt x="2" y="0"/>
                    <a:pt x="2" y="0"/>
                  </a:cubicBezTo>
                  <a:cubicBezTo>
                    <a:pt x="118" y="33"/>
                    <a:pt x="118" y="33"/>
                    <a:pt x="118" y="33"/>
                  </a:cubicBezTo>
                  <a:cubicBezTo>
                    <a:pt x="117" y="35"/>
                    <a:pt x="116" y="38"/>
                    <a:pt x="116" y="41"/>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grpSp>
        <p:nvGrpSpPr>
          <p:cNvPr id="42" name="Group 41"/>
          <p:cNvGrpSpPr/>
          <p:nvPr/>
        </p:nvGrpSpPr>
        <p:grpSpPr>
          <a:xfrm>
            <a:off x="5945650" y="2913025"/>
            <a:ext cx="531159" cy="446528"/>
            <a:chOff x="5934075" y="757238"/>
            <a:chExt cx="1046163" cy="879476"/>
          </a:xfrm>
          <a:solidFill>
            <a:schemeClr val="bg1"/>
          </a:solidFill>
        </p:grpSpPr>
        <p:sp>
          <p:nvSpPr>
            <p:cNvPr id="43" name="Freeform 22"/>
            <p:cNvSpPr>
              <a:spLocks/>
            </p:cNvSpPr>
            <p:nvPr/>
          </p:nvSpPr>
          <p:spPr bwMode="auto">
            <a:xfrm>
              <a:off x="6502400" y="930276"/>
              <a:ext cx="477838" cy="477838"/>
            </a:xfrm>
            <a:custGeom>
              <a:avLst/>
              <a:gdLst>
                <a:gd name="T0" fmla="*/ 190 w 190"/>
                <a:gd name="T1" fmla="*/ 89 h 190"/>
                <a:gd name="T2" fmla="*/ 190 w 190"/>
                <a:gd name="T3" fmla="*/ 119 h 190"/>
                <a:gd name="T4" fmla="*/ 185 w 190"/>
                <a:gd name="T5" fmla="*/ 124 h 190"/>
                <a:gd name="T6" fmla="*/ 168 w 190"/>
                <a:gd name="T7" fmla="*/ 124 h 190"/>
                <a:gd name="T8" fmla="*/ 158 w 190"/>
                <a:gd name="T9" fmla="*/ 148 h 190"/>
                <a:gd name="T10" fmla="*/ 170 w 190"/>
                <a:gd name="T11" fmla="*/ 160 h 190"/>
                <a:gd name="T12" fmla="*/ 170 w 190"/>
                <a:gd name="T13" fmla="*/ 167 h 190"/>
                <a:gd name="T14" fmla="*/ 149 w 190"/>
                <a:gd name="T15" fmla="*/ 188 h 190"/>
                <a:gd name="T16" fmla="*/ 143 w 190"/>
                <a:gd name="T17" fmla="*/ 188 h 190"/>
                <a:gd name="T18" fmla="*/ 130 w 190"/>
                <a:gd name="T19" fmla="*/ 176 h 190"/>
                <a:gd name="T20" fmla="*/ 117 w 190"/>
                <a:gd name="T21" fmla="*/ 182 h 190"/>
                <a:gd name="T22" fmla="*/ 114 w 190"/>
                <a:gd name="T23" fmla="*/ 158 h 190"/>
                <a:gd name="T24" fmla="*/ 148 w 190"/>
                <a:gd name="T25" fmla="*/ 104 h 190"/>
                <a:gd name="T26" fmla="*/ 86 w 190"/>
                <a:gd name="T27" fmla="*/ 43 h 190"/>
                <a:gd name="T28" fmla="*/ 35 w 190"/>
                <a:gd name="T29" fmla="*/ 71 h 190"/>
                <a:gd name="T30" fmla="*/ 11 w 190"/>
                <a:gd name="T31" fmla="*/ 66 h 190"/>
                <a:gd name="T32" fmla="*/ 14 w 190"/>
                <a:gd name="T33" fmla="*/ 60 h 190"/>
                <a:gd name="T34" fmla="*/ 2 w 190"/>
                <a:gd name="T35" fmla="*/ 48 h 190"/>
                <a:gd name="T36" fmla="*/ 2 w 190"/>
                <a:gd name="T37" fmla="*/ 41 h 190"/>
                <a:gd name="T38" fmla="*/ 23 w 190"/>
                <a:gd name="T39" fmla="*/ 20 h 190"/>
                <a:gd name="T40" fmla="*/ 30 w 190"/>
                <a:gd name="T41" fmla="*/ 20 h 190"/>
                <a:gd name="T42" fmla="*/ 42 w 190"/>
                <a:gd name="T43" fmla="*/ 32 h 190"/>
                <a:gd name="T44" fmla="*/ 67 w 190"/>
                <a:gd name="T45" fmla="*/ 22 h 190"/>
                <a:gd name="T46" fmla="*/ 67 w 190"/>
                <a:gd name="T47" fmla="*/ 5 h 190"/>
                <a:gd name="T48" fmla="*/ 72 w 190"/>
                <a:gd name="T49" fmla="*/ 0 h 190"/>
                <a:gd name="T50" fmla="*/ 101 w 190"/>
                <a:gd name="T51" fmla="*/ 0 h 190"/>
                <a:gd name="T52" fmla="*/ 106 w 190"/>
                <a:gd name="T53" fmla="*/ 5 h 190"/>
                <a:gd name="T54" fmla="*/ 106 w 190"/>
                <a:gd name="T55" fmla="*/ 22 h 190"/>
                <a:gd name="T56" fmla="*/ 130 w 190"/>
                <a:gd name="T57" fmla="*/ 32 h 190"/>
                <a:gd name="T58" fmla="*/ 143 w 190"/>
                <a:gd name="T59" fmla="*/ 20 h 190"/>
                <a:gd name="T60" fmla="*/ 149 w 190"/>
                <a:gd name="T61" fmla="*/ 20 h 190"/>
                <a:gd name="T62" fmla="*/ 170 w 190"/>
                <a:gd name="T63" fmla="*/ 41 h 190"/>
                <a:gd name="T64" fmla="*/ 170 w 190"/>
                <a:gd name="T65" fmla="*/ 48 h 190"/>
                <a:gd name="T66" fmla="*/ 158 w 190"/>
                <a:gd name="T67" fmla="*/ 60 h 190"/>
                <a:gd name="T68" fmla="*/ 168 w 190"/>
                <a:gd name="T69" fmla="*/ 84 h 190"/>
                <a:gd name="T70" fmla="*/ 185 w 190"/>
                <a:gd name="T71" fmla="*/ 84 h 190"/>
                <a:gd name="T72" fmla="*/ 190 w 190"/>
                <a:gd name="T73" fmla="*/ 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0" h="190">
                  <a:moveTo>
                    <a:pt x="190" y="89"/>
                  </a:moveTo>
                  <a:cubicBezTo>
                    <a:pt x="190" y="119"/>
                    <a:pt x="190" y="119"/>
                    <a:pt x="190" y="119"/>
                  </a:cubicBezTo>
                  <a:cubicBezTo>
                    <a:pt x="190" y="121"/>
                    <a:pt x="188" y="124"/>
                    <a:pt x="185" y="124"/>
                  </a:cubicBezTo>
                  <a:cubicBezTo>
                    <a:pt x="168" y="124"/>
                    <a:pt x="168" y="124"/>
                    <a:pt x="168" y="124"/>
                  </a:cubicBezTo>
                  <a:cubicBezTo>
                    <a:pt x="166" y="132"/>
                    <a:pt x="163" y="141"/>
                    <a:pt x="158" y="148"/>
                  </a:cubicBezTo>
                  <a:cubicBezTo>
                    <a:pt x="170" y="160"/>
                    <a:pt x="170" y="160"/>
                    <a:pt x="170" y="160"/>
                  </a:cubicBezTo>
                  <a:cubicBezTo>
                    <a:pt x="172" y="162"/>
                    <a:pt x="172" y="165"/>
                    <a:pt x="170" y="167"/>
                  </a:cubicBezTo>
                  <a:cubicBezTo>
                    <a:pt x="149" y="188"/>
                    <a:pt x="149" y="188"/>
                    <a:pt x="149" y="188"/>
                  </a:cubicBezTo>
                  <a:cubicBezTo>
                    <a:pt x="148" y="190"/>
                    <a:pt x="144" y="190"/>
                    <a:pt x="143" y="188"/>
                  </a:cubicBezTo>
                  <a:cubicBezTo>
                    <a:pt x="130" y="176"/>
                    <a:pt x="130" y="176"/>
                    <a:pt x="130" y="176"/>
                  </a:cubicBezTo>
                  <a:cubicBezTo>
                    <a:pt x="126" y="178"/>
                    <a:pt x="122" y="181"/>
                    <a:pt x="117" y="182"/>
                  </a:cubicBezTo>
                  <a:cubicBezTo>
                    <a:pt x="117" y="174"/>
                    <a:pt x="116" y="166"/>
                    <a:pt x="114" y="158"/>
                  </a:cubicBezTo>
                  <a:cubicBezTo>
                    <a:pt x="134" y="148"/>
                    <a:pt x="148" y="128"/>
                    <a:pt x="148" y="104"/>
                  </a:cubicBezTo>
                  <a:cubicBezTo>
                    <a:pt x="148" y="70"/>
                    <a:pt x="120" y="43"/>
                    <a:pt x="86" y="43"/>
                  </a:cubicBezTo>
                  <a:cubicBezTo>
                    <a:pt x="65" y="43"/>
                    <a:pt x="46" y="54"/>
                    <a:pt x="35" y="71"/>
                  </a:cubicBezTo>
                  <a:cubicBezTo>
                    <a:pt x="27" y="69"/>
                    <a:pt x="19" y="67"/>
                    <a:pt x="11" y="66"/>
                  </a:cubicBezTo>
                  <a:cubicBezTo>
                    <a:pt x="12" y="64"/>
                    <a:pt x="13" y="62"/>
                    <a:pt x="14" y="60"/>
                  </a:cubicBezTo>
                  <a:cubicBezTo>
                    <a:pt x="2" y="48"/>
                    <a:pt x="2" y="48"/>
                    <a:pt x="2" y="48"/>
                  </a:cubicBezTo>
                  <a:cubicBezTo>
                    <a:pt x="0" y="46"/>
                    <a:pt x="0" y="43"/>
                    <a:pt x="2" y="41"/>
                  </a:cubicBezTo>
                  <a:cubicBezTo>
                    <a:pt x="23" y="20"/>
                    <a:pt x="23" y="20"/>
                    <a:pt x="23" y="20"/>
                  </a:cubicBezTo>
                  <a:cubicBezTo>
                    <a:pt x="25" y="18"/>
                    <a:pt x="28" y="18"/>
                    <a:pt x="30" y="20"/>
                  </a:cubicBezTo>
                  <a:cubicBezTo>
                    <a:pt x="42" y="32"/>
                    <a:pt x="42" y="32"/>
                    <a:pt x="42" y="32"/>
                  </a:cubicBezTo>
                  <a:cubicBezTo>
                    <a:pt x="50" y="27"/>
                    <a:pt x="58" y="24"/>
                    <a:pt x="67" y="22"/>
                  </a:cubicBezTo>
                  <a:cubicBezTo>
                    <a:pt x="67" y="5"/>
                    <a:pt x="67" y="5"/>
                    <a:pt x="67" y="5"/>
                  </a:cubicBezTo>
                  <a:cubicBezTo>
                    <a:pt x="67" y="2"/>
                    <a:pt x="69" y="0"/>
                    <a:pt x="72" y="0"/>
                  </a:cubicBezTo>
                  <a:cubicBezTo>
                    <a:pt x="101" y="0"/>
                    <a:pt x="101" y="0"/>
                    <a:pt x="101" y="0"/>
                  </a:cubicBezTo>
                  <a:cubicBezTo>
                    <a:pt x="104" y="0"/>
                    <a:pt x="106" y="2"/>
                    <a:pt x="106" y="5"/>
                  </a:cubicBezTo>
                  <a:cubicBezTo>
                    <a:pt x="106" y="22"/>
                    <a:pt x="106" y="22"/>
                    <a:pt x="106" y="22"/>
                  </a:cubicBezTo>
                  <a:cubicBezTo>
                    <a:pt x="115" y="24"/>
                    <a:pt x="123" y="27"/>
                    <a:pt x="130" y="32"/>
                  </a:cubicBezTo>
                  <a:cubicBezTo>
                    <a:pt x="143" y="20"/>
                    <a:pt x="143" y="20"/>
                    <a:pt x="143" y="20"/>
                  </a:cubicBezTo>
                  <a:cubicBezTo>
                    <a:pt x="144" y="18"/>
                    <a:pt x="148" y="18"/>
                    <a:pt x="149" y="20"/>
                  </a:cubicBezTo>
                  <a:cubicBezTo>
                    <a:pt x="170" y="41"/>
                    <a:pt x="170" y="41"/>
                    <a:pt x="170" y="41"/>
                  </a:cubicBezTo>
                  <a:cubicBezTo>
                    <a:pt x="172" y="43"/>
                    <a:pt x="172" y="46"/>
                    <a:pt x="170" y="48"/>
                  </a:cubicBezTo>
                  <a:cubicBezTo>
                    <a:pt x="158" y="60"/>
                    <a:pt x="158" y="60"/>
                    <a:pt x="158" y="60"/>
                  </a:cubicBezTo>
                  <a:cubicBezTo>
                    <a:pt x="163" y="67"/>
                    <a:pt x="166" y="75"/>
                    <a:pt x="168" y="84"/>
                  </a:cubicBezTo>
                  <a:cubicBezTo>
                    <a:pt x="185" y="84"/>
                    <a:pt x="185" y="84"/>
                    <a:pt x="185" y="84"/>
                  </a:cubicBezTo>
                  <a:cubicBezTo>
                    <a:pt x="188" y="84"/>
                    <a:pt x="190" y="86"/>
                    <a:pt x="19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4" name="Freeform 23"/>
            <p:cNvSpPr>
              <a:spLocks noEditPoints="1"/>
            </p:cNvSpPr>
            <p:nvPr/>
          </p:nvSpPr>
          <p:spPr bwMode="auto">
            <a:xfrm>
              <a:off x="6243638" y="1114426"/>
              <a:ext cx="522288" cy="522288"/>
            </a:xfrm>
            <a:custGeom>
              <a:avLst/>
              <a:gdLst>
                <a:gd name="T0" fmla="*/ 208 w 208"/>
                <a:gd name="T1" fmla="*/ 90 h 208"/>
                <a:gd name="T2" fmla="*/ 208 w 208"/>
                <a:gd name="T3" fmla="*/ 119 h 208"/>
                <a:gd name="T4" fmla="*/ 203 w 208"/>
                <a:gd name="T5" fmla="*/ 124 h 208"/>
                <a:gd name="T6" fmla="*/ 186 w 208"/>
                <a:gd name="T7" fmla="*/ 124 h 208"/>
                <a:gd name="T8" fmla="*/ 176 w 208"/>
                <a:gd name="T9" fmla="*/ 148 h 208"/>
                <a:gd name="T10" fmla="*/ 188 w 208"/>
                <a:gd name="T11" fmla="*/ 161 h 208"/>
                <a:gd name="T12" fmla="*/ 188 w 208"/>
                <a:gd name="T13" fmla="*/ 167 h 208"/>
                <a:gd name="T14" fmla="*/ 167 w 208"/>
                <a:gd name="T15" fmla="*/ 188 h 208"/>
                <a:gd name="T16" fmla="*/ 160 w 208"/>
                <a:gd name="T17" fmla="*/ 188 h 208"/>
                <a:gd name="T18" fmla="*/ 148 w 208"/>
                <a:gd name="T19" fmla="*/ 176 h 208"/>
                <a:gd name="T20" fmla="*/ 124 w 208"/>
                <a:gd name="T21" fmla="*/ 186 h 208"/>
                <a:gd name="T22" fmla="*/ 124 w 208"/>
                <a:gd name="T23" fmla="*/ 203 h 208"/>
                <a:gd name="T24" fmla="*/ 119 w 208"/>
                <a:gd name="T25" fmla="*/ 208 h 208"/>
                <a:gd name="T26" fmla="*/ 89 w 208"/>
                <a:gd name="T27" fmla="*/ 208 h 208"/>
                <a:gd name="T28" fmla="*/ 84 w 208"/>
                <a:gd name="T29" fmla="*/ 203 h 208"/>
                <a:gd name="T30" fmla="*/ 84 w 208"/>
                <a:gd name="T31" fmla="*/ 186 h 208"/>
                <a:gd name="T32" fmla="*/ 60 w 208"/>
                <a:gd name="T33" fmla="*/ 176 h 208"/>
                <a:gd name="T34" fmla="*/ 48 w 208"/>
                <a:gd name="T35" fmla="*/ 188 h 208"/>
                <a:gd name="T36" fmla="*/ 41 w 208"/>
                <a:gd name="T37" fmla="*/ 188 h 208"/>
                <a:gd name="T38" fmla="*/ 20 w 208"/>
                <a:gd name="T39" fmla="*/ 167 h 208"/>
                <a:gd name="T40" fmla="*/ 20 w 208"/>
                <a:gd name="T41" fmla="*/ 161 h 208"/>
                <a:gd name="T42" fmla="*/ 32 w 208"/>
                <a:gd name="T43" fmla="*/ 148 h 208"/>
                <a:gd name="T44" fmla="*/ 22 w 208"/>
                <a:gd name="T45" fmla="*/ 124 h 208"/>
                <a:gd name="T46" fmla="*/ 5 w 208"/>
                <a:gd name="T47" fmla="*/ 124 h 208"/>
                <a:gd name="T48" fmla="*/ 0 w 208"/>
                <a:gd name="T49" fmla="*/ 119 h 208"/>
                <a:gd name="T50" fmla="*/ 0 w 208"/>
                <a:gd name="T51" fmla="*/ 90 h 208"/>
                <a:gd name="T52" fmla="*/ 0 w 208"/>
                <a:gd name="T53" fmla="*/ 88 h 208"/>
                <a:gd name="T54" fmla="*/ 2 w 208"/>
                <a:gd name="T55" fmla="*/ 86 h 208"/>
                <a:gd name="T56" fmla="*/ 5 w 208"/>
                <a:gd name="T57" fmla="*/ 85 h 208"/>
                <a:gd name="T58" fmla="*/ 22 w 208"/>
                <a:gd name="T59" fmla="*/ 85 h 208"/>
                <a:gd name="T60" fmla="*/ 32 w 208"/>
                <a:gd name="T61" fmla="*/ 60 h 208"/>
                <a:gd name="T62" fmla="*/ 20 w 208"/>
                <a:gd name="T63" fmla="*/ 48 h 208"/>
                <a:gd name="T64" fmla="*/ 20 w 208"/>
                <a:gd name="T65" fmla="*/ 41 h 208"/>
                <a:gd name="T66" fmla="*/ 41 w 208"/>
                <a:gd name="T67" fmla="*/ 20 h 208"/>
                <a:gd name="T68" fmla="*/ 48 w 208"/>
                <a:gd name="T69" fmla="*/ 20 h 208"/>
                <a:gd name="T70" fmla="*/ 60 w 208"/>
                <a:gd name="T71" fmla="*/ 32 h 208"/>
                <a:gd name="T72" fmla="*/ 84 w 208"/>
                <a:gd name="T73" fmla="*/ 22 h 208"/>
                <a:gd name="T74" fmla="*/ 84 w 208"/>
                <a:gd name="T75" fmla="*/ 5 h 208"/>
                <a:gd name="T76" fmla="*/ 89 w 208"/>
                <a:gd name="T77" fmla="*/ 0 h 208"/>
                <a:gd name="T78" fmla="*/ 119 w 208"/>
                <a:gd name="T79" fmla="*/ 0 h 208"/>
                <a:gd name="T80" fmla="*/ 124 w 208"/>
                <a:gd name="T81" fmla="*/ 5 h 208"/>
                <a:gd name="T82" fmla="*/ 124 w 208"/>
                <a:gd name="T83" fmla="*/ 22 h 208"/>
                <a:gd name="T84" fmla="*/ 148 w 208"/>
                <a:gd name="T85" fmla="*/ 32 h 208"/>
                <a:gd name="T86" fmla="*/ 160 w 208"/>
                <a:gd name="T87" fmla="*/ 20 h 208"/>
                <a:gd name="T88" fmla="*/ 167 w 208"/>
                <a:gd name="T89" fmla="*/ 20 h 208"/>
                <a:gd name="T90" fmla="*/ 188 w 208"/>
                <a:gd name="T91" fmla="*/ 41 h 208"/>
                <a:gd name="T92" fmla="*/ 188 w 208"/>
                <a:gd name="T93" fmla="*/ 48 h 208"/>
                <a:gd name="T94" fmla="*/ 176 w 208"/>
                <a:gd name="T95" fmla="*/ 60 h 208"/>
                <a:gd name="T96" fmla="*/ 186 w 208"/>
                <a:gd name="T97" fmla="*/ 85 h 208"/>
                <a:gd name="T98" fmla="*/ 203 w 208"/>
                <a:gd name="T99" fmla="*/ 85 h 208"/>
                <a:gd name="T100" fmla="*/ 208 w 208"/>
                <a:gd name="T101" fmla="*/ 90 h 208"/>
                <a:gd name="T102" fmla="*/ 151 w 208"/>
                <a:gd name="T103" fmla="*/ 104 h 208"/>
                <a:gd name="T104" fmla="*/ 104 w 208"/>
                <a:gd name="T105" fmla="*/ 57 h 208"/>
                <a:gd name="T106" fmla="*/ 57 w 208"/>
                <a:gd name="T107" fmla="*/ 104 h 208"/>
                <a:gd name="T108" fmla="*/ 104 w 208"/>
                <a:gd name="T109" fmla="*/ 152 h 208"/>
                <a:gd name="T110" fmla="*/ 151 w 208"/>
                <a:gd name="T111"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208">
                  <a:moveTo>
                    <a:pt x="208" y="90"/>
                  </a:moveTo>
                  <a:cubicBezTo>
                    <a:pt x="208" y="119"/>
                    <a:pt x="208" y="119"/>
                    <a:pt x="208" y="119"/>
                  </a:cubicBezTo>
                  <a:cubicBezTo>
                    <a:pt x="208" y="122"/>
                    <a:pt x="206" y="124"/>
                    <a:pt x="203" y="124"/>
                  </a:cubicBezTo>
                  <a:cubicBezTo>
                    <a:pt x="186" y="124"/>
                    <a:pt x="186" y="124"/>
                    <a:pt x="186" y="124"/>
                  </a:cubicBezTo>
                  <a:cubicBezTo>
                    <a:pt x="184" y="133"/>
                    <a:pt x="180" y="141"/>
                    <a:pt x="176" y="148"/>
                  </a:cubicBezTo>
                  <a:cubicBezTo>
                    <a:pt x="188" y="161"/>
                    <a:pt x="188" y="161"/>
                    <a:pt x="188" y="161"/>
                  </a:cubicBezTo>
                  <a:cubicBezTo>
                    <a:pt x="190" y="162"/>
                    <a:pt x="190" y="166"/>
                    <a:pt x="188" y="167"/>
                  </a:cubicBezTo>
                  <a:cubicBezTo>
                    <a:pt x="167" y="188"/>
                    <a:pt x="167" y="188"/>
                    <a:pt x="167" y="188"/>
                  </a:cubicBezTo>
                  <a:cubicBezTo>
                    <a:pt x="165" y="190"/>
                    <a:pt x="162" y="190"/>
                    <a:pt x="160" y="188"/>
                  </a:cubicBezTo>
                  <a:cubicBezTo>
                    <a:pt x="148" y="176"/>
                    <a:pt x="148" y="176"/>
                    <a:pt x="148" y="176"/>
                  </a:cubicBezTo>
                  <a:cubicBezTo>
                    <a:pt x="141" y="181"/>
                    <a:pt x="132" y="184"/>
                    <a:pt x="124" y="186"/>
                  </a:cubicBezTo>
                  <a:cubicBezTo>
                    <a:pt x="124" y="203"/>
                    <a:pt x="124" y="203"/>
                    <a:pt x="124" y="203"/>
                  </a:cubicBezTo>
                  <a:cubicBezTo>
                    <a:pt x="124" y="206"/>
                    <a:pt x="121" y="208"/>
                    <a:pt x="119" y="208"/>
                  </a:cubicBezTo>
                  <a:cubicBezTo>
                    <a:pt x="89" y="208"/>
                    <a:pt x="89" y="208"/>
                    <a:pt x="89" y="208"/>
                  </a:cubicBezTo>
                  <a:cubicBezTo>
                    <a:pt x="86" y="208"/>
                    <a:pt x="84" y="206"/>
                    <a:pt x="84" y="203"/>
                  </a:cubicBezTo>
                  <a:cubicBezTo>
                    <a:pt x="84" y="186"/>
                    <a:pt x="84" y="186"/>
                    <a:pt x="84" y="186"/>
                  </a:cubicBezTo>
                  <a:cubicBezTo>
                    <a:pt x="76" y="184"/>
                    <a:pt x="67" y="181"/>
                    <a:pt x="60" y="176"/>
                  </a:cubicBezTo>
                  <a:cubicBezTo>
                    <a:pt x="48" y="188"/>
                    <a:pt x="48" y="188"/>
                    <a:pt x="48" y="188"/>
                  </a:cubicBezTo>
                  <a:cubicBezTo>
                    <a:pt x="46" y="190"/>
                    <a:pt x="43" y="190"/>
                    <a:pt x="41" y="188"/>
                  </a:cubicBezTo>
                  <a:cubicBezTo>
                    <a:pt x="20" y="167"/>
                    <a:pt x="20" y="167"/>
                    <a:pt x="20" y="167"/>
                  </a:cubicBezTo>
                  <a:cubicBezTo>
                    <a:pt x="18" y="166"/>
                    <a:pt x="18" y="162"/>
                    <a:pt x="20" y="161"/>
                  </a:cubicBezTo>
                  <a:cubicBezTo>
                    <a:pt x="32" y="148"/>
                    <a:pt x="32" y="148"/>
                    <a:pt x="32" y="148"/>
                  </a:cubicBezTo>
                  <a:cubicBezTo>
                    <a:pt x="27" y="141"/>
                    <a:pt x="24" y="133"/>
                    <a:pt x="22" y="124"/>
                  </a:cubicBezTo>
                  <a:cubicBezTo>
                    <a:pt x="5" y="124"/>
                    <a:pt x="5" y="124"/>
                    <a:pt x="5" y="124"/>
                  </a:cubicBezTo>
                  <a:cubicBezTo>
                    <a:pt x="2" y="124"/>
                    <a:pt x="0" y="122"/>
                    <a:pt x="0" y="119"/>
                  </a:cubicBezTo>
                  <a:cubicBezTo>
                    <a:pt x="0" y="90"/>
                    <a:pt x="0" y="90"/>
                    <a:pt x="0" y="90"/>
                  </a:cubicBezTo>
                  <a:cubicBezTo>
                    <a:pt x="0" y="89"/>
                    <a:pt x="0" y="88"/>
                    <a:pt x="0" y="88"/>
                  </a:cubicBezTo>
                  <a:cubicBezTo>
                    <a:pt x="1" y="87"/>
                    <a:pt x="2" y="86"/>
                    <a:pt x="2" y="86"/>
                  </a:cubicBezTo>
                  <a:cubicBezTo>
                    <a:pt x="3" y="85"/>
                    <a:pt x="4" y="85"/>
                    <a:pt x="5" y="85"/>
                  </a:cubicBezTo>
                  <a:cubicBezTo>
                    <a:pt x="22" y="85"/>
                    <a:pt x="22" y="85"/>
                    <a:pt x="22" y="85"/>
                  </a:cubicBezTo>
                  <a:cubicBezTo>
                    <a:pt x="24" y="76"/>
                    <a:pt x="27" y="68"/>
                    <a:pt x="32" y="60"/>
                  </a:cubicBezTo>
                  <a:cubicBezTo>
                    <a:pt x="20" y="48"/>
                    <a:pt x="20" y="48"/>
                    <a:pt x="20" y="48"/>
                  </a:cubicBezTo>
                  <a:cubicBezTo>
                    <a:pt x="18" y="46"/>
                    <a:pt x="18" y="43"/>
                    <a:pt x="20" y="41"/>
                  </a:cubicBezTo>
                  <a:cubicBezTo>
                    <a:pt x="41" y="20"/>
                    <a:pt x="41" y="20"/>
                    <a:pt x="41" y="20"/>
                  </a:cubicBezTo>
                  <a:cubicBezTo>
                    <a:pt x="43" y="18"/>
                    <a:pt x="46" y="18"/>
                    <a:pt x="48" y="20"/>
                  </a:cubicBezTo>
                  <a:cubicBezTo>
                    <a:pt x="60" y="32"/>
                    <a:pt x="60" y="32"/>
                    <a:pt x="60" y="32"/>
                  </a:cubicBezTo>
                  <a:cubicBezTo>
                    <a:pt x="67" y="28"/>
                    <a:pt x="76" y="24"/>
                    <a:pt x="84" y="22"/>
                  </a:cubicBezTo>
                  <a:cubicBezTo>
                    <a:pt x="84" y="5"/>
                    <a:pt x="84" y="5"/>
                    <a:pt x="84" y="5"/>
                  </a:cubicBezTo>
                  <a:cubicBezTo>
                    <a:pt x="84" y="3"/>
                    <a:pt x="86" y="0"/>
                    <a:pt x="89" y="0"/>
                  </a:cubicBezTo>
                  <a:cubicBezTo>
                    <a:pt x="119" y="0"/>
                    <a:pt x="119" y="0"/>
                    <a:pt x="119" y="0"/>
                  </a:cubicBezTo>
                  <a:cubicBezTo>
                    <a:pt x="121" y="0"/>
                    <a:pt x="124" y="3"/>
                    <a:pt x="124" y="5"/>
                  </a:cubicBezTo>
                  <a:cubicBezTo>
                    <a:pt x="124" y="22"/>
                    <a:pt x="124" y="22"/>
                    <a:pt x="124" y="22"/>
                  </a:cubicBezTo>
                  <a:cubicBezTo>
                    <a:pt x="132" y="24"/>
                    <a:pt x="141" y="28"/>
                    <a:pt x="148" y="32"/>
                  </a:cubicBezTo>
                  <a:cubicBezTo>
                    <a:pt x="160" y="20"/>
                    <a:pt x="160" y="20"/>
                    <a:pt x="160" y="20"/>
                  </a:cubicBezTo>
                  <a:cubicBezTo>
                    <a:pt x="162" y="18"/>
                    <a:pt x="165" y="18"/>
                    <a:pt x="167" y="20"/>
                  </a:cubicBezTo>
                  <a:cubicBezTo>
                    <a:pt x="188" y="41"/>
                    <a:pt x="188" y="41"/>
                    <a:pt x="188" y="41"/>
                  </a:cubicBezTo>
                  <a:cubicBezTo>
                    <a:pt x="190" y="43"/>
                    <a:pt x="190" y="46"/>
                    <a:pt x="188" y="48"/>
                  </a:cubicBezTo>
                  <a:cubicBezTo>
                    <a:pt x="176" y="60"/>
                    <a:pt x="176" y="60"/>
                    <a:pt x="176" y="60"/>
                  </a:cubicBezTo>
                  <a:cubicBezTo>
                    <a:pt x="180" y="68"/>
                    <a:pt x="184" y="76"/>
                    <a:pt x="186" y="85"/>
                  </a:cubicBezTo>
                  <a:cubicBezTo>
                    <a:pt x="203" y="85"/>
                    <a:pt x="203" y="85"/>
                    <a:pt x="203" y="85"/>
                  </a:cubicBezTo>
                  <a:cubicBezTo>
                    <a:pt x="206" y="85"/>
                    <a:pt x="208" y="87"/>
                    <a:pt x="208" y="90"/>
                  </a:cubicBezTo>
                  <a:close/>
                  <a:moveTo>
                    <a:pt x="151" y="104"/>
                  </a:moveTo>
                  <a:cubicBezTo>
                    <a:pt x="151" y="78"/>
                    <a:pt x="130" y="57"/>
                    <a:pt x="104" y="57"/>
                  </a:cubicBezTo>
                  <a:cubicBezTo>
                    <a:pt x="78" y="57"/>
                    <a:pt x="57" y="78"/>
                    <a:pt x="57" y="104"/>
                  </a:cubicBezTo>
                  <a:cubicBezTo>
                    <a:pt x="57" y="130"/>
                    <a:pt x="78" y="152"/>
                    <a:pt x="104" y="152"/>
                  </a:cubicBezTo>
                  <a:cubicBezTo>
                    <a:pt x="130" y="152"/>
                    <a:pt x="151" y="130"/>
                    <a:pt x="15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5" name="Freeform 24"/>
            <p:cNvSpPr>
              <a:spLocks/>
            </p:cNvSpPr>
            <p:nvPr/>
          </p:nvSpPr>
          <p:spPr bwMode="auto">
            <a:xfrm>
              <a:off x="6010275" y="757238"/>
              <a:ext cx="514350" cy="239713"/>
            </a:xfrm>
            <a:custGeom>
              <a:avLst/>
              <a:gdLst>
                <a:gd name="T0" fmla="*/ 324 w 324"/>
                <a:gd name="T1" fmla="*/ 0 h 151"/>
                <a:gd name="T2" fmla="*/ 324 w 324"/>
                <a:gd name="T3" fmla="*/ 151 h 151"/>
                <a:gd name="T4" fmla="*/ 308 w 324"/>
                <a:gd name="T5" fmla="*/ 146 h 151"/>
                <a:gd name="T6" fmla="*/ 308 w 324"/>
                <a:gd name="T7" fmla="*/ 16 h 151"/>
                <a:gd name="T8" fmla="*/ 17 w 324"/>
                <a:gd name="T9" fmla="*/ 16 h 151"/>
                <a:gd name="T10" fmla="*/ 17 w 324"/>
                <a:gd name="T11" fmla="*/ 56 h 151"/>
                <a:gd name="T12" fmla="*/ 0 w 324"/>
                <a:gd name="T13" fmla="*/ 49 h 151"/>
                <a:gd name="T14" fmla="*/ 0 w 324"/>
                <a:gd name="T15" fmla="*/ 0 h 151"/>
                <a:gd name="T16" fmla="*/ 324 w 324"/>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 h="151">
                  <a:moveTo>
                    <a:pt x="324" y="0"/>
                  </a:moveTo>
                  <a:lnTo>
                    <a:pt x="324" y="151"/>
                  </a:lnTo>
                  <a:lnTo>
                    <a:pt x="308" y="146"/>
                  </a:lnTo>
                  <a:lnTo>
                    <a:pt x="308" y="16"/>
                  </a:lnTo>
                  <a:lnTo>
                    <a:pt x="17" y="16"/>
                  </a:lnTo>
                  <a:lnTo>
                    <a:pt x="17" y="56"/>
                  </a:lnTo>
                  <a:lnTo>
                    <a:pt x="0" y="49"/>
                  </a:lnTo>
                  <a:lnTo>
                    <a:pt x="0" y="0"/>
                  </a:lnTo>
                  <a:lnTo>
                    <a:pt x="3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6" name="Freeform 25"/>
            <p:cNvSpPr>
              <a:spLocks noEditPoints="1"/>
            </p:cNvSpPr>
            <p:nvPr/>
          </p:nvSpPr>
          <p:spPr bwMode="auto">
            <a:xfrm>
              <a:off x="6243638" y="915988"/>
              <a:ext cx="231775" cy="230188"/>
            </a:xfrm>
            <a:custGeom>
              <a:avLst/>
              <a:gdLst>
                <a:gd name="T0" fmla="*/ 92 w 92"/>
                <a:gd name="T1" fmla="*/ 40 h 92"/>
                <a:gd name="T2" fmla="*/ 92 w 92"/>
                <a:gd name="T3" fmla="*/ 53 h 92"/>
                <a:gd name="T4" fmla="*/ 90 w 92"/>
                <a:gd name="T5" fmla="*/ 55 h 92"/>
                <a:gd name="T6" fmla="*/ 82 w 92"/>
                <a:gd name="T7" fmla="*/ 55 h 92"/>
                <a:gd name="T8" fmla="*/ 78 w 92"/>
                <a:gd name="T9" fmla="*/ 65 h 92"/>
                <a:gd name="T10" fmla="*/ 83 w 92"/>
                <a:gd name="T11" fmla="*/ 71 h 92"/>
                <a:gd name="T12" fmla="*/ 83 w 92"/>
                <a:gd name="T13" fmla="*/ 74 h 92"/>
                <a:gd name="T14" fmla="*/ 74 w 92"/>
                <a:gd name="T15" fmla="*/ 83 h 92"/>
                <a:gd name="T16" fmla="*/ 71 w 92"/>
                <a:gd name="T17" fmla="*/ 83 h 92"/>
                <a:gd name="T18" fmla="*/ 65 w 92"/>
                <a:gd name="T19" fmla="*/ 78 h 92"/>
                <a:gd name="T20" fmla="*/ 55 w 92"/>
                <a:gd name="T21" fmla="*/ 82 h 92"/>
                <a:gd name="T22" fmla="*/ 55 w 92"/>
                <a:gd name="T23" fmla="*/ 90 h 92"/>
                <a:gd name="T24" fmla="*/ 52 w 92"/>
                <a:gd name="T25" fmla="*/ 92 h 92"/>
                <a:gd name="T26" fmla="*/ 39 w 92"/>
                <a:gd name="T27" fmla="*/ 92 h 92"/>
                <a:gd name="T28" fmla="*/ 37 w 92"/>
                <a:gd name="T29" fmla="*/ 90 h 92"/>
                <a:gd name="T30" fmla="*/ 37 w 92"/>
                <a:gd name="T31" fmla="*/ 82 h 92"/>
                <a:gd name="T32" fmla="*/ 26 w 92"/>
                <a:gd name="T33" fmla="*/ 78 h 92"/>
                <a:gd name="T34" fmla="*/ 21 w 92"/>
                <a:gd name="T35" fmla="*/ 83 h 92"/>
                <a:gd name="T36" fmla="*/ 18 w 92"/>
                <a:gd name="T37" fmla="*/ 83 h 92"/>
                <a:gd name="T38" fmla="*/ 9 w 92"/>
                <a:gd name="T39" fmla="*/ 74 h 92"/>
                <a:gd name="T40" fmla="*/ 9 w 92"/>
                <a:gd name="T41" fmla="*/ 71 h 92"/>
                <a:gd name="T42" fmla="*/ 14 w 92"/>
                <a:gd name="T43" fmla="*/ 65 h 92"/>
                <a:gd name="T44" fmla="*/ 10 w 92"/>
                <a:gd name="T45" fmla="*/ 55 h 92"/>
                <a:gd name="T46" fmla="*/ 2 w 92"/>
                <a:gd name="T47" fmla="*/ 55 h 92"/>
                <a:gd name="T48" fmla="*/ 0 w 92"/>
                <a:gd name="T49" fmla="*/ 53 h 92"/>
                <a:gd name="T50" fmla="*/ 0 w 92"/>
                <a:gd name="T51" fmla="*/ 40 h 92"/>
                <a:gd name="T52" fmla="*/ 2 w 92"/>
                <a:gd name="T53" fmla="*/ 37 h 92"/>
                <a:gd name="T54" fmla="*/ 10 w 92"/>
                <a:gd name="T55" fmla="*/ 37 h 92"/>
                <a:gd name="T56" fmla="*/ 14 w 92"/>
                <a:gd name="T57" fmla="*/ 27 h 92"/>
                <a:gd name="T58" fmla="*/ 9 w 92"/>
                <a:gd name="T59" fmla="*/ 21 h 92"/>
                <a:gd name="T60" fmla="*/ 9 w 92"/>
                <a:gd name="T61" fmla="*/ 18 h 92"/>
                <a:gd name="T62" fmla="*/ 18 w 92"/>
                <a:gd name="T63" fmla="*/ 9 h 92"/>
                <a:gd name="T64" fmla="*/ 21 w 92"/>
                <a:gd name="T65" fmla="*/ 9 h 92"/>
                <a:gd name="T66" fmla="*/ 26 w 92"/>
                <a:gd name="T67" fmla="*/ 14 h 92"/>
                <a:gd name="T68" fmla="*/ 37 w 92"/>
                <a:gd name="T69" fmla="*/ 10 h 92"/>
                <a:gd name="T70" fmla="*/ 37 w 92"/>
                <a:gd name="T71" fmla="*/ 2 h 92"/>
                <a:gd name="T72" fmla="*/ 39 w 92"/>
                <a:gd name="T73" fmla="*/ 0 h 92"/>
                <a:gd name="T74" fmla="*/ 52 w 92"/>
                <a:gd name="T75" fmla="*/ 0 h 92"/>
                <a:gd name="T76" fmla="*/ 55 w 92"/>
                <a:gd name="T77" fmla="*/ 2 h 92"/>
                <a:gd name="T78" fmla="*/ 55 w 92"/>
                <a:gd name="T79" fmla="*/ 10 h 92"/>
                <a:gd name="T80" fmla="*/ 65 w 92"/>
                <a:gd name="T81" fmla="*/ 14 h 92"/>
                <a:gd name="T82" fmla="*/ 71 w 92"/>
                <a:gd name="T83" fmla="*/ 9 h 92"/>
                <a:gd name="T84" fmla="*/ 74 w 92"/>
                <a:gd name="T85" fmla="*/ 9 h 92"/>
                <a:gd name="T86" fmla="*/ 83 w 92"/>
                <a:gd name="T87" fmla="*/ 18 h 92"/>
                <a:gd name="T88" fmla="*/ 83 w 92"/>
                <a:gd name="T89" fmla="*/ 21 h 92"/>
                <a:gd name="T90" fmla="*/ 78 w 92"/>
                <a:gd name="T91" fmla="*/ 27 h 92"/>
                <a:gd name="T92" fmla="*/ 82 w 92"/>
                <a:gd name="T93" fmla="*/ 37 h 92"/>
                <a:gd name="T94" fmla="*/ 90 w 92"/>
                <a:gd name="T95" fmla="*/ 37 h 92"/>
                <a:gd name="T96" fmla="*/ 92 w 92"/>
                <a:gd name="T97" fmla="*/ 40 h 92"/>
                <a:gd name="T98" fmla="*/ 67 w 92"/>
                <a:gd name="T99" fmla="*/ 46 h 92"/>
                <a:gd name="T100" fmla="*/ 46 w 92"/>
                <a:gd name="T101" fmla="*/ 25 h 92"/>
                <a:gd name="T102" fmla="*/ 25 w 92"/>
                <a:gd name="T103" fmla="*/ 46 h 92"/>
                <a:gd name="T104" fmla="*/ 46 w 92"/>
                <a:gd name="T105" fmla="*/ 67 h 92"/>
                <a:gd name="T106" fmla="*/ 67 w 92"/>
                <a:gd name="T107"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92">
                  <a:moveTo>
                    <a:pt x="92" y="40"/>
                  </a:moveTo>
                  <a:cubicBezTo>
                    <a:pt x="92" y="53"/>
                    <a:pt x="92" y="53"/>
                    <a:pt x="92" y="53"/>
                  </a:cubicBezTo>
                  <a:cubicBezTo>
                    <a:pt x="92" y="54"/>
                    <a:pt x="91" y="55"/>
                    <a:pt x="90" y="55"/>
                  </a:cubicBezTo>
                  <a:cubicBezTo>
                    <a:pt x="82" y="55"/>
                    <a:pt x="82" y="55"/>
                    <a:pt x="82" y="55"/>
                  </a:cubicBezTo>
                  <a:cubicBezTo>
                    <a:pt x="81" y="59"/>
                    <a:pt x="80" y="62"/>
                    <a:pt x="78" y="65"/>
                  </a:cubicBezTo>
                  <a:cubicBezTo>
                    <a:pt x="83" y="71"/>
                    <a:pt x="83" y="71"/>
                    <a:pt x="83" y="71"/>
                  </a:cubicBezTo>
                  <a:cubicBezTo>
                    <a:pt x="84" y="72"/>
                    <a:pt x="84" y="73"/>
                    <a:pt x="83" y="74"/>
                  </a:cubicBezTo>
                  <a:cubicBezTo>
                    <a:pt x="74" y="83"/>
                    <a:pt x="74" y="83"/>
                    <a:pt x="74" y="83"/>
                  </a:cubicBezTo>
                  <a:cubicBezTo>
                    <a:pt x="73" y="84"/>
                    <a:pt x="71" y="84"/>
                    <a:pt x="71" y="83"/>
                  </a:cubicBezTo>
                  <a:cubicBezTo>
                    <a:pt x="65" y="78"/>
                    <a:pt x="65" y="78"/>
                    <a:pt x="65" y="78"/>
                  </a:cubicBezTo>
                  <a:cubicBezTo>
                    <a:pt x="62" y="80"/>
                    <a:pt x="58" y="81"/>
                    <a:pt x="55" y="82"/>
                  </a:cubicBezTo>
                  <a:cubicBezTo>
                    <a:pt x="55" y="90"/>
                    <a:pt x="55" y="90"/>
                    <a:pt x="55" y="90"/>
                  </a:cubicBezTo>
                  <a:cubicBezTo>
                    <a:pt x="55" y="91"/>
                    <a:pt x="54" y="92"/>
                    <a:pt x="52" y="92"/>
                  </a:cubicBezTo>
                  <a:cubicBezTo>
                    <a:pt x="39" y="92"/>
                    <a:pt x="39" y="92"/>
                    <a:pt x="39" y="92"/>
                  </a:cubicBezTo>
                  <a:cubicBezTo>
                    <a:pt x="38" y="92"/>
                    <a:pt x="37" y="91"/>
                    <a:pt x="37" y="90"/>
                  </a:cubicBezTo>
                  <a:cubicBezTo>
                    <a:pt x="37" y="82"/>
                    <a:pt x="37" y="82"/>
                    <a:pt x="37" y="82"/>
                  </a:cubicBezTo>
                  <a:cubicBezTo>
                    <a:pt x="33" y="81"/>
                    <a:pt x="30" y="80"/>
                    <a:pt x="26" y="78"/>
                  </a:cubicBezTo>
                  <a:cubicBezTo>
                    <a:pt x="21" y="83"/>
                    <a:pt x="21" y="83"/>
                    <a:pt x="21" y="83"/>
                  </a:cubicBezTo>
                  <a:cubicBezTo>
                    <a:pt x="20" y="84"/>
                    <a:pt x="19" y="84"/>
                    <a:pt x="18" y="83"/>
                  </a:cubicBezTo>
                  <a:cubicBezTo>
                    <a:pt x="9" y="74"/>
                    <a:pt x="9" y="74"/>
                    <a:pt x="9" y="74"/>
                  </a:cubicBezTo>
                  <a:cubicBezTo>
                    <a:pt x="8" y="73"/>
                    <a:pt x="8" y="72"/>
                    <a:pt x="9" y="71"/>
                  </a:cubicBezTo>
                  <a:cubicBezTo>
                    <a:pt x="14" y="65"/>
                    <a:pt x="14" y="65"/>
                    <a:pt x="14" y="65"/>
                  </a:cubicBezTo>
                  <a:cubicBezTo>
                    <a:pt x="12" y="62"/>
                    <a:pt x="11" y="59"/>
                    <a:pt x="10" y="55"/>
                  </a:cubicBezTo>
                  <a:cubicBezTo>
                    <a:pt x="2" y="55"/>
                    <a:pt x="2" y="55"/>
                    <a:pt x="2" y="55"/>
                  </a:cubicBezTo>
                  <a:cubicBezTo>
                    <a:pt x="1" y="55"/>
                    <a:pt x="0" y="54"/>
                    <a:pt x="0" y="53"/>
                  </a:cubicBezTo>
                  <a:cubicBezTo>
                    <a:pt x="0" y="40"/>
                    <a:pt x="0" y="40"/>
                    <a:pt x="0" y="40"/>
                  </a:cubicBezTo>
                  <a:cubicBezTo>
                    <a:pt x="0" y="38"/>
                    <a:pt x="1" y="37"/>
                    <a:pt x="2" y="37"/>
                  </a:cubicBezTo>
                  <a:cubicBezTo>
                    <a:pt x="10" y="37"/>
                    <a:pt x="10" y="37"/>
                    <a:pt x="10" y="37"/>
                  </a:cubicBezTo>
                  <a:cubicBezTo>
                    <a:pt x="11" y="33"/>
                    <a:pt x="12" y="30"/>
                    <a:pt x="14" y="27"/>
                  </a:cubicBezTo>
                  <a:cubicBezTo>
                    <a:pt x="9" y="21"/>
                    <a:pt x="9" y="21"/>
                    <a:pt x="9" y="21"/>
                  </a:cubicBezTo>
                  <a:cubicBezTo>
                    <a:pt x="8" y="20"/>
                    <a:pt x="8" y="19"/>
                    <a:pt x="9" y="18"/>
                  </a:cubicBezTo>
                  <a:cubicBezTo>
                    <a:pt x="18" y="9"/>
                    <a:pt x="18" y="9"/>
                    <a:pt x="18" y="9"/>
                  </a:cubicBezTo>
                  <a:cubicBezTo>
                    <a:pt x="19" y="8"/>
                    <a:pt x="20" y="8"/>
                    <a:pt x="21" y="9"/>
                  </a:cubicBezTo>
                  <a:cubicBezTo>
                    <a:pt x="26" y="14"/>
                    <a:pt x="26" y="14"/>
                    <a:pt x="26" y="14"/>
                  </a:cubicBezTo>
                  <a:cubicBezTo>
                    <a:pt x="30" y="12"/>
                    <a:pt x="33" y="11"/>
                    <a:pt x="37" y="10"/>
                  </a:cubicBezTo>
                  <a:cubicBezTo>
                    <a:pt x="37" y="2"/>
                    <a:pt x="37" y="2"/>
                    <a:pt x="37" y="2"/>
                  </a:cubicBezTo>
                  <a:cubicBezTo>
                    <a:pt x="37" y="1"/>
                    <a:pt x="38" y="0"/>
                    <a:pt x="39" y="0"/>
                  </a:cubicBezTo>
                  <a:cubicBezTo>
                    <a:pt x="52" y="0"/>
                    <a:pt x="52" y="0"/>
                    <a:pt x="52" y="0"/>
                  </a:cubicBezTo>
                  <a:cubicBezTo>
                    <a:pt x="54" y="0"/>
                    <a:pt x="55" y="1"/>
                    <a:pt x="55" y="2"/>
                  </a:cubicBezTo>
                  <a:cubicBezTo>
                    <a:pt x="55" y="10"/>
                    <a:pt x="55" y="10"/>
                    <a:pt x="55" y="10"/>
                  </a:cubicBezTo>
                  <a:cubicBezTo>
                    <a:pt x="58" y="11"/>
                    <a:pt x="62" y="12"/>
                    <a:pt x="65" y="14"/>
                  </a:cubicBezTo>
                  <a:cubicBezTo>
                    <a:pt x="71" y="9"/>
                    <a:pt x="71" y="9"/>
                    <a:pt x="71" y="9"/>
                  </a:cubicBezTo>
                  <a:cubicBezTo>
                    <a:pt x="71" y="8"/>
                    <a:pt x="73" y="8"/>
                    <a:pt x="74" y="9"/>
                  </a:cubicBezTo>
                  <a:cubicBezTo>
                    <a:pt x="83" y="18"/>
                    <a:pt x="83" y="18"/>
                    <a:pt x="83" y="18"/>
                  </a:cubicBezTo>
                  <a:cubicBezTo>
                    <a:pt x="84" y="19"/>
                    <a:pt x="84" y="20"/>
                    <a:pt x="83" y="21"/>
                  </a:cubicBezTo>
                  <a:cubicBezTo>
                    <a:pt x="78" y="27"/>
                    <a:pt x="78" y="27"/>
                    <a:pt x="78" y="27"/>
                  </a:cubicBezTo>
                  <a:cubicBezTo>
                    <a:pt x="80" y="30"/>
                    <a:pt x="81" y="33"/>
                    <a:pt x="82" y="37"/>
                  </a:cubicBezTo>
                  <a:cubicBezTo>
                    <a:pt x="90" y="37"/>
                    <a:pt x="90" y="37"/>
                    <a:pt x="90" y="37"/>
                  </a:cubicBezTo>
                  <a:cubicBezTo>
                    <a:pt x="91" y="37"/>
                    <a:pt x="92" y="38"/>
                    <a:pt x="92" y="40"/>
                  </a:cubicBezTo>
                  <a:close/>
                  <a:moveTo>
                    <a:pt x="67" y="46"/>
                  </a:moveTo>
                  <a:cubicBezTo>
                    <a:pt x="67" y="35"/>
                    <a:pt x="57" y="25"/>
                    <a:pt x="46" y="25"/>
                  </a:cubicBezTo>
                  <a:cubicBezTo>
                    <a:pt x="34" y="25"/>
                    <a:pt x="25" y="35"/>
                    <a:pt x="25" y="46"/>
                  </a:cubicBezTo>
                  <a:cubicBezTo>
                    <a:pt x="25" y="58"/>
                    <a:pt x="34" y="67"/>
                    <a:pt x="46" y="67"/>
                  </a:cubicBezTo>
                  <a:cubicBezTo>
                    <a:pt x="57" y="67"/>
                    <a:pt x="67" y="58"/>
                    <a:pt x="6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7" name="Rectangle 26"/>
            <p:cNvSpPr>
              <a:spLocks noChangeArrowheads="1"/>
            </p:cNvSpPr>
            <p:nvPr/>
          </p:nvSpPr>
          <p:spPr bwMode="auto">
            <a:xfrm>
              <a:off x="6330950" y="860426"/>
              <a:ext cx="13176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p>
          </p:txBody>
        </p:sp>
        <p:sp>
          <p:nvSpPr>
            <p:cNvPr id="48" name="Rectangle 27"/>
            <p:cNvSpPr>
              <a:spLocks noChangeArrowheads="1"/>
            </p:cNvSpPr>
            <p:nvPr/>
          </p:nvSpPr>
          <p:spPr bwMode="auto">
            <a:xfrm>
              <a:off x="6270625" y="817563"/>
              <a:ext cx="192088"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p>
          </p:txBody>
        </p:sp>
        <p:sp>
          <p:nvSpPr>
            <p:cNvPr id="49" name="Freeform 28"/>
            <p:cNvSpPr>
              <a:spLocks/>
            </p:cNvSpPr>
            <p:nvPr/>
          </p:nvSpPr>
          <p:spPr bwMode="auto">
            <a:xfrm>
              <a:off x="6223000" y="1244601"/>
              <a:ext cx="28575" cy="90488"/>
            </a:xfrm>
            <a:custGeom>
              <a:avLst/>
              <a:gdLst>
                <a:gd name="T0" fmla="*/ 11 w 11"/>
                <a:gd name="T1" fmla="*/ 6 h 36"/>
                <a:gd name="T2" fmla="*/ 11 w 11"/>
                <a:gd name="T3" fmla="*/ 31 h 36"/>
                <a:gd name="T4" fmla="*/ 10 w 11"/>
                <a:gd name="T5" fmla="*/ 34 h 36"/>
                <a:gd name="T6" fmla="*/ 8 w 11"/>
                <a:gd name="T7" fmla="*/ 36 h 36"/>
                <a:gd name="T8" fmla="*/ 6 w 11"/>
                <a:gd name="T9" fmla="*/ 36 h 36"/>
                <a:gd name="T10" fmla="*/ 4 w 11"/>
                <a:gd name="T11" fmla="*/ 36 h 36"/>
                <a:gd name="T12" fmla="*/ 0 w 11"/>
                <a:gd name="T13" fmla="*/ 31 h 36"/>
                <a:gd name="T14" fmla="*/ 0 w 11"/>
                <a:gd name="T15" fmla="*/ 6 h 36"/>
                <a:gd name="T16" fmla="*/ 4 w 11"/>
                <a:gd name="T17" fmla="*/ 0 h 36"/>
                <a:gd name="T18" fmla="*/ 6 w 11"/>
                <a:gd name="T19" fmla="*/ 0 h 36"/>
                <a:gd name="T20" fmla="*/ 11 w 11"/>
                <a:gd name="T2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6">
                  <a:moveTo>
                    <a:pt x="11" y="6"/>
                  </a:moveTo>
                  <a:cubicBezTo>
                    <a:pt x="11" y="31"/>
                    <a:pt x="11" y="31"/>
                    <a:pt x="11" y="31"/>
                  </a:cubicBezTo>
                  <a:cubicBezTo>
                    <a:pt x="11" y="32"/>
                    <a:pt x="10" y="33"/>
                    <a:pt x="10" y="34"/>
                  </a:cubicBezTo>
                  <a:cubicBezTo>
                    <a:pt x="9" y="34"/>
                    <a:pt x="9" y="35"/>
                    <a:pt x="8" y="36"/>
                  </a:cubicBezTo>
                  <a:cubicBezTo>
                    <a:pt x="8" y="36"/>
                    <a:pt x="7" y="36"/>
                    <a:pt x="6" y="36"/>
                  </a:cubicBezTo>
                  <a:cubicBezTo>
                    <a:pt x="4" y="36"/>
                    <a:pt x="4" y="36"/>
                    <a:pt x="4" y="36"/>
                  </a:cubicBezTo>
                  <a:cubicBezTo>
                    <a:pt x="1" y="36"/>
                    <a:pt x="0" y="34"/>
                    <a:pt x="0" y="31"/>
                  </a:cubicBezTo>
                  <a:cubicBezTo>
                    <a:pt x="0" y="6"/>
                    <a:pt x="0" y="6"/>
                    <a:pt x="0" y="6"/>
                  </a:cubicBezTo>
                  <a:cubicBezTo>
                    <a:pt x="0" y="3"/>
                    <a:pt x="1" y="0"/>
                    <a:pt x="4" y="0"/>
                  </a:cubicBezTo>
                  <a:cubicBezTo>
                    <a:pt x="6" y="0"/>
                    <a:pt x="6" y="0"/>
                    <a:pt x="6"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0" name="Freeform 29"/>
            <p:cNvSpPr>
              <a:spLocks noEditPoints="1"/>
            </p:cNvSpPr>
            <p:nvPr/>
          </p:nvSpPr>
          <p:spPr bwMode="auto">
            <a:xfrm>
              <a:off x="5934075" y="822326"/>
              <a:ext cx="312738" cy="311150"/>
            </a:xfrm>
            <a:custGeom>
              <a:avLst/>
              <a:gdLst>
                <a:gd name="T0" fmla="*/ 124 w 124"/>
                <a:gd name="T1" fmla="*/ 53 h 124"/>
                <a:gd name="T2" fmla="*/ 124 w 124"/>
                <a:gd name="T3" fmla="*/ 71 h 124"/>
                <a:gd name="T4" fmla="*/ 121 w 124"/>
                <a:gd name="T5" fmla="*/ 74 h 124"/>
                <a:gd name="T6" fmla="*/ 111 w 124"/>
                <a:gd name="T7" fmla="*/ 74 h 124"/>
                <a:gd name="T8" fmla="*/ 105 w 124"/>
                <a:gd name="T9" fmla="*/ 88 h 124"/>
                <a:gd name="T10" fmla="*/ 112 w 124"/>
                <a:gd name="T11" fmla="*/ 96 h 124"/>
                <a:gd name="T12" fmla="*/ 112 w 124"/>
                <a:gd name="T13" fmla="*/ 100 h 124"/>
                <a:gd name="T14" fmla="*/ 100 w 124"/>
                <a:gd name="T15" fmla="*/ 112 h 124"/>
                <a:gd name="T16" fmla="*/ 96 w 124"/>
                <a:gd name="T17" fmla="*/ 112 h 124"/>
                <a:gd name="T18" fmla="*/ 88 w 124"/>
                <a:gd name="T19" fmla="*/ 105 h 124"/>
                <a:gd name="T20" fmla="*/ 74 w 124"/>
                <a:gd name="T21" fmla="*/ 111 h 124"/>
                <a:gd name="T22" fmla="*/ 74 w 124"/>
                <a:gd name="T23" fmla="*/ 121 h 124"/>
                <a:gd name="T24" fmla="*/ 71 w 124"/>
                <a:gd name="T25" fmla="*/ 124 h 124"/>
                <a:gd name="T26" fmla="*/ 53 w 124"/>
                <a:gd name="T27" fmla="*/ 124 h 124"/>
                <a:gd name="T28" fmla="*/ 51 w 124"/>
                <a:gd name="T29" fmla="*/ 121 h 124"/>
                <a:gd name="T30" fmla="*/ 51 w 124"/>
                <a:gd name="T31" fmla="*/ 111 h 124"/>
                <a:gd name="T32" fmla="*/ 36 w 124"/>
                <a:gd name="T33" fmla="*/ 105 h 124"/>
                <a:gd name="T34" fmla="*/ 29 w 124"/>
                <a:gd name="T35" fmla="*/ 112 h 124"/>
                <a:gd name="T36" fmla="*/ 25 w 124"/>
                <a:gd name="T37" fmla="*/ 112 h 124"/>
                <a:gd name="T38" fmla="*/ 12 w 124"/>
                <a:gd name="T39" fmla="*/ 100 h 124"/>
                <a:gd name="T40" fmla="*/ 12 w 124"/>
                <a:gd name="T41" fmla="*/ 96 h 124"/>
                <a:gd name="T42" fmla="*/ 19 w 124"/>
                <a:gd name="T43" fmla="*/ 88 h 124"/>
                <a:gd name="T44" fmla="*/ 13 w 124"/>
                <a:gd name="T45" fmla="*/ 74 h 124"/>
                <a:gd name="T46" fmla="*/ 3 w 124"/>
                <a:gd name="T47" fmla="*/ 74 h 124"/>
                <a:gd name="T48" fmla="*/ 0 w 124"/>
                <a:gd name="T49" fmla="*/ 71 h 124"/>
                <a:gd name="T50" fmla="*/ 0 w 124"/>
                <a:gd name="T51" fmla="*/ 53 h 124"/>
                <a:gd name="T52" fmla="*/ 3 w 124"/>
                <a:gd name="T53" fmla="*/ 50 h 124"/>
                <a:gd name="T54" fmla="*/ 13 w 124"/>
                <a:gd name="T55" fmla="*/ 50 h 124"/>
                <a:gd name="T56" fmla="*/ 19 w 124"/>
                <a:gd name="T57" fmla="*/ 36 h 124"/>
                <a:gd name="T58" fmla="*/ 12 w 124"/>
                <a:gd name="T59" fmla="*/ 29 h 124"/>
                <a:gd name="T60" fmla="*/ 12 w 124"/>
                <a:gd name="T61" fmla="*/ 25 h 124"/>
                <a:gd name="T62" fmla="*/ 25 w 124"/>
                <a:gd name="T63" fmla="*/ 12 h 124"/>
                <a:gd name="T64" fmla="*/ 29 w 124"/>
                <a:gd name="T65" fmla="*/ 12 h 124"/>
                <a:gd name="T66" fmla="*/ 36 w 124"/>
                <a:gd name="T67" fmla="*/ 19 h 124"/>
                <a:gd name="T68" fmla="*/ 51 w 124"/>
                <a:gd name="T69" fmla="*/ 13 h 124"/>
                <a:gd name="T70" fmla="*/ 51 w 124"/>
                <a:gd name="T71" fmla="*/ 3 h 124"/>
                <a:gd name="T72" fmla="*/ 53 w 124"/>
                <a:gd name="T73" fmla="*/ 0 h 124"/>
                <a:gd name="T74" fmla="*/ 71 w 124"/>
                <a:gd name="T75" fmla="*/ 0 h 124"/>
                <a:gd name="T76" fmla="*/ 74 w 124"/>
                <a:gd name="T77" fmla="*/ 3 h 124"/>
                <a:gd name="T78" fmla="*/ 74 w 124"/>
                <a:gd name="T79" fmla="*/ 13 h 124"/>
                <a:gd name="T80" fmla="*/ 88 w 124"/>
                <a:gd name="T81" fmla="*/ 19 h 124"/>
                <a:gd name="T82" fmla="*/ 96 w 124"/>
                <a:gd name="T83" fmla="*/ 12 h 124"/>
                <a:gd name="T84" fmla="*/ 100 w 124"/>
                <a:gd name="T85" fmla="*/ 12 h 124"/>
                <a:gd name="T86" fmla="*/ 112 w 124"/>
                <a:gd name="T87" fmla="*/ 25 h 124"/>
                <a:gd name="T88" fmla="*/ 112 w 124"/>
                <a:gd name="T89" fmla="*/ 29 h 124"/>
                <a:gd name="T90" fmla="*/ 105 w 124"/>
                <a:gd name="T91" fmla="*/ 36 h 124"/>
                <a:gd name="T92" fmla="*/ 111 w 124"/>
                <a:gd name="T93" fmla="*/ 50 h 124"/>
                <a:gd name="T94" fmla="*/ 121 w 124"/>
                <a:gd name="T95" fmla="*/ 50 h 124"/>
                <a:gd name="T96" fmla="*/ 124 w 124"/>
                <a:gd name="T97" fmla="*/ 53 h 124"/>
                <a:gd name="T98" fmla="*/ 90 w 124"/>
                <a:gd name="T99" fmla="*/ 62 h 124"/>
                <a:gd name="T100" fmla="*/ 62 w 124"/>
                <a:gd name="T101" fmla="*/ 34 h 124"/>
                <a:gd name="T102" fmla="*/ 34 w 124"/>
                <a:gd name="T103" fmla="*/ 62 h 124"/>
                <a:gd name="T104" fmla="*/ 62 w 124"/>
                <a:gd name="T105" fmla="*/ 90 h 124"/>
                <a:gd name="T106" fmla="*/ 90 w 124"/>
                <a:gd name="T107"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24">
                  <a:moveTo>
                    <a:pt x="124" y="53"/>
                  </a:moveTo>
                  <a:cubicBezTo>
                    <a:pt x="124" y="71"/>
                    <a:pt x="124" y="71"/>
                    <a:pt x="124" y="71"/>
                  </a:cubicBezTo>
                  <a:cubicBezTo>
                    <a:pt x="124" y="73"/>
                    <a:pt x="123" y="74"/>
                    <a:pt x="121" y="74"/>
                  </a:cubicBezTo>
                  <a:cubicBezTo>
                    <a:pt x="111" y="74"/>
                    <a:pt x="111" y="74"/>
                    <a:pt x="111" y="74"/>
                  </a:cubicBezTo>
                  <a:cubicBezTo>
                    <a:pt x="110" y="79"/>
                    <a:pt x="108" y="84"/>
                    <a:pt x="105" y="88"/>
                  </a:cubicBezTo>
                  <a:cubicBezTo>
                    <a:pt x="112" y="96"/>
                    <a:pt x="112" y="96"/>
                    <a:pt x="112" y="96"/>
                  </a:cubicBezTo>
                  <a:cubicBezTo>
                    <a:pt x="113" y="97"/>
                    <a:pt x="113" y="99"/>
                    <a:pt x="112" y="100"/>
                  </a:cubicBezTo>
                  <a:cubicBezTo>
                    <a:pt x="100" y="112"/>
                    <a:pt x="100" y="112"/>
                    <a:pt x="100" y="112"/>
                  </a:cubicBezTo>
                  <a:cubicBezTo>
                    <a:pt x="99" y="113"/>
                    <a:pt x="97" y="113"/>
                    <a:pt x="96" y="112"/>
                  </a:cubicBezTo>
                  <a:cubicBezTo>
                    <a:pt x="88" y="105"/>
                    <a:pt x="88" y="105"/>
                    <a:pt x="88" y="105"/>
                  </a:cubicBezTo>
                  <a:cubicBezTo>
                    <a:pt x="84" y="108"/>
                    <a:pt x="79" y="110"/>
                    <a:pt x="74" y="111"/>
                  </a:cubicBezTo>
                  <a:cubicBezTo>
                    <a:pt x="74" y="121"/>
                    <a:pt x="74" y="121"/>
                    <a:pt x="74" y="121"/>
                  </a:cubicBezTo>
                  <a:cubicBezTo>
                    <a:pt x="74" y="123"/>
                    <a:pt x="73" y="124"/>
                    <a:pt x="71" y="124"/>
                  </a:cubicBezTo>
                  <a:cubicBezTo>
                    <a:pt x="53" y="124"/>
                    <a:pt x="53" y="124"/>
                    <a:pt x="53" y="124"/>
                  </a:cubicBezTo>
                  <a:cubicBezTo>
                    <a:pt x="52" y="124"/>
                    <a:pt x="51" y="123"/>
                    <a:pt x="51" y="121"/>
                  </a:cubicBezTo>
                  <a:cubicBezTo>
                    <a:pt x="51" y="111"/>
                    <a:pt x="51" y="111"/>
                    <a:pt x="51" y="111"/>
                  </a:cubicBezTo>
                  <a:cubicBezTo>
                    <a:pt x="45" y="110"/>
                    <a:pt x="40" y="108"/>
                    <a:pt x="36" y="105"/>
                  </a:cubicBezTo>
                  <a:cubicBezTo>
                    <a:pt x="29" y="112"/>
                    <a:pt x="29" y="112"/>
                    <a:pt x="29" y="112"/>
                  </a:cubicBezTo>
                  <a:cubicBezTo>
                    <a:pt x="28" y="113"/>
                    <a:pt x="26" y="113"/>
                    <a:pt x="25" y="112"/>
                  </a:cubicBezTo>
                  <a:cubicBezTo>
                    <a:pt x="12" y="100"/>
                    <a:pt x="12" y="100"/>
                    <a:pt x="12" y="100"/>
                  </a:cubicBezTo>
                  <a:cubicBezTo>
                    <a:pt x="11" y="99"/>
                    <a:pt x="11" y="97"/>
                    <a:pt x="12" y="96"/>
                  </a:cubicBezTo>
                  <a:cubicBezTo>
                    <a:pt x="19" y="88"/>
                    <a:pt x="19" y="88"/>
                    <a:pt x="19" y="88"/>
                  </a:cubicBezTo>
                  <a:cubicBezTo>
                    <a:pt x="17" y="84"/>
                    <a:pt x="15" y="79"/>
                    <a:pt x="13" y="74"/>
                  </a:cubicBezTo>
                  <a:cubicBezTo>
                    <a:pt x="3" y="74"/>
                    <a:pt x="3" y="74"/>
                    <a:pt x="3" y="74"/>
                  </a:cubicBezTo>
                  <a:cubicBezTo>
                    <a:pt x="2" y="74"/>
                    <a:pt x="0" y="73"/>
                    <a:pt x="0" y="71"/>
                  </a:cubicBezTo>
                  <a:cubicBezTo>
                    <a:pt x="0" y="53"/>
                    <a:pt x="0" y="53"/>
                    <a:pt x="0" y="53"/>
                  </a:cubicBezTo>
                  <a:cubicBezTo>
                    <a:pt x="0" y="52"/>
                    <a:pt x="2" y="50"/>
                    <a:pt x="3" y="50"/>
                  </a:cubicBezTo>
                  <a:cubicBezTo>
                    <a:pt x="13" y="50"/>
                    <a:pt x="13" y="50"/>
                    <a:pt x="13" y="50"/>
                  </a:cubicBezTo>
                  <a:cubicBezTo>
                    <a:pt x="15" y="45"/>
                    <a:pt x="17" y="40"/>
                    <a:pt x="19" y="36"/>
                  </a:cubicBezTo>
                  <a:cubicBezTo>
                    <a:pt x="12" y="29"/>
                    <a:pt x="12" y="29"/>
                    <a:pt x="12" y="29"/>
                  </a:cubicBezTo>
                  <a:cubicBezTo>
                    <a:pt x="11" y="28"/>
                    <a:pt x="11" y="26"/>
                    <a:pt x="12" y="25"/>
                  </a:cubicBezTo>
                  <a:cubicBezTo>
                    <a:pt x="25" y="12"/>
                    <a:pt x="25" y="12"/>
                    <a:pt x="25" y="12"/>
                  </a:cubicBezTo>
                  <a:cubicBezTo>
                    <a:pt x="26" y="11"/>
                    <a:pt x="28" y="11"/>
                    <a:pt x="29" y="12"/>
                  </a:cubicBezTo>
                  <a:cubicBezTo>
                    <a:pt x="36" y="19"/>
                    <a:pt x="36" y="19"/>
                    <a:pt x="36" y="19"/>
                  </a:cubicBezTo>
                  <a:cubicBezTo>
                    <a:pt x="40" y="17"/>
                    <a:pt x="45" y="15"/>
                    <a:pt x="51" y="13"/>
                  </a:cubicBezTo>
                  <a:cubicBezTo>
                    <a:pt x="51" y="3"/>
                    <a:pt x="51" y="3"/>
                    <a:pt x="51" y="3"/>
                  </a:cubicBezTo>
                  <a:cubicBezTo>
                    <a:pt x="51" y="2"/>
                    <a:pt x="52" y="0"/>
                    <a:pt x="53" y="0"/>
                  </a:cubicBezTo>
                  <a:cubicBezTo>
                    <a:pt x="71" y="0"/>
                    <a:pt x="71" y="0"/>
                    <a:pt x="71" y="0"/>
                  </a:cubicBezTo>
                  <a:cubicBezTo>
                    <a:pt x="73" y="0"/>
                    <a:pt x="74" y="2"/>
                    <a:pt x="74" y="3"/>
                  </a:cubicBezTo>
                  <a:cubicBezTo>
                    <a:pt x="74" y="13"/>
                    <a:pt x="74" y="13"/>
                    <a:pt x="74" y="13"/>
                  </a:cubicBezTo>
                  <a:cubicBezTo>
                    <a:pt x="79" y="15"/>
                    <a:pt x="84" y="17"/>
                    <a:pt x="88" y="19"/>
                  </a:cubicBezTo>
                  <a:cubicBezTo>
                    <a:pt x="96" y="12"/>
                    <a:pt x="96" y="12"/>
                    <a:pt x="96" y="12"/>
                  </a:cubicBezTo>
                  <a:cubicBezTo>
                    <a:pt x="97" y="11"/>
                    <a:pt x="99" y="11"/>
                    <a:pt x="100" y="12"/>
                  </a:cubicBezTo>
                  <a:cubicBezTo>
                    <a:pt x="112" y="25"/>
                    <a:pt x="112" y="25"/>
                    <a:pt x="112" y="25"/>
                  </a:cubicBezTo>
                  <a:cubicBezTo>
                    <a:pt x="113" y="26"/>
                    <a:pt x="113" y="28"/>
                    <a:pt x="112" y="29"/>
                  </a:cubicBezTo>
                  <a:cubicBezTo>
                    <a:pt x="105" y="36"/>
                    <a:pt x="105" y="36"/>
                    <a:pt x="105" y="36"/>
                  </a:cubicBezTo>
                  <a:cubicBezTo>
                    <a:pt x="108" y="40"/>
                    <a:pt x="110" y="45"/>
                    <a:pt x="111" y="50"/>
                  </a:cubicBezTo>
                  <a:cubicBezTo>
                    <a:pt x="121" y="50"/>
                    <a:pt x="121" y="50"/>
                    <a:pt x="121" y="50"/>
                  </a:cubicBezTo>
                  <a:cubicBezTo>
                    <a:pt x="123" y="50"/>
                    <a:pt x="124" y="52"/>
                    <a:pt x="124" y="53"/>
                  </a:cubicBezTo>
                  <a:close/>
                  <a:moveTo>
                    <a:pt x="90" y="62"/>
                  </a:moveTo>
                  <a:cubicBezTo>
                    <a:pt x="90" y="47"/>
                    <a:pt x="78" y="34"/>
                    <a:pt x="62" y="34"/>
                  </a:cubicBezTo>
                  <a:cubicBezTo>
                    <a:pt x="47" y="34"/>
                    <a:pt x="34" y="47"/>
                    <a:pt x="34" y="62"/>
                  </a:cubicBezTo>
                  <a:cubicBezTo>
                    <a:pt x="34" y="78"/>
                    <a:pt x="47" y="90"/>
                    <a:pt x="62" y="90"/>
                  </a:cubicBezTo>
                  <a:cubicBezTo>
                    <a:pt x="78" y="90"/>
                    <a:pt x="90" y="78"/>
                    <a:pt x="9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1" name="Freeform 30"/>
            <p:cNvSpPr>
              <a:spLocks noEditPoints="1"/>
            </p:cNvSpPr>
            <p:nvPr/>
          </p:nvSpPr>
          <p:spPr bwMode="auto">
            <a:xfrm>
              <a:off x="6135688" y="1244601"/>
              <a:ext cx="63500" cy="95250"/>
            </a:xfrm>
            <a:custGeom>
              <a:avLst/>
              <a:gdLst>
                <a:gd name="T0" fmla="*/ 25 w 25"/>
                <a:gd name="T1" fmla="*/ 11 h 38"/>
                <a:gd name="T2" fmla="*/ 25 w 25"/>
                <a:gd name="T3" fmla="*/ 26 h 38"/>
                <a:gd name="T4" fmla="*/ 13 w 25"/>
                <a:gd name="T5" fmla="*/ 38 h 38"/>
                <a:gd name="T6" fmla="*/ 12 w 25"/>
                <a:gd name="T7" fmla="*/ 38 h 38"/>
                <a:gd name="T8" fmla="*/ 0 w 25"/>
                <a:gd name="T9" fmla="*/ 26 h 38"/>
                <a:gd name="T10" fmla="*/ 0 w 25"/>
                <a:gd name="T11" fmla="*/ 11 h 38"/>
                <a:gd name="T12" fmla="*/ 12 w 25"/>
                <a:gd name="T13" fmla="*/ 0 h 38"/>
                <a:gd name="T14" fmla="*/ 13 w 25"/>
                <a:gd name="T15" fmla="*/ 0 h 38"/>
                <a:gd name="T16" fmla="*/ 25 w 25"/>
                <a:gd name="T17" fmla="*/ 11 h 38"/>
                <a:gd name="T18" fmla="*/ 18 w 25"/>
                <a:gd name="T19" fmla="*/ 23 h 38"/>
                <a:gd name="T20" fmla="*/ 18 w 25"/>
                <a:gd name="T21" fmla="*/ 14 h 38"/>
                <a:gd name="T22" fmla="*/ 13 w 25"/>
                <a:gd name="T23" fmla="*/ 8 h 38"/>
                <a:gd name="T24" fmla="*/ 12 w 25"/>
                <a:gd name="T25" fmla="*/ 8 h 38"/>
                <a:gd name="T26" fmla="*/ 7 w 25"/>
                <a:gd name="T27" fmla="*/ 14 h 38"/>
                <a:gd name="T28" fmla="*/ 7 w 25"/>
                <a:gd name="T29" fmla="*/ 23 h 38"/>
                <a:gd name="T30" fmla="*/ 12 w 25"/>
                <a:gd name="T31" fmla="*/ 29 h 38"/>
                <a:gd name="T32" fmla="*/ 13 w 25"/>
                <a:gd name="T33" fmla="*/ 29 h 38"/>
                <a:gd name="T34" fmla="*/ 18 w 25"/>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1"/>
                  </a:moveTo>
                  <a:cubicBezTo>
                    <a:pt x="25" y="26"/>
                    <a:pt x="25" y="26"/>
                    <a:pt x="25" y="26"/>
                  </a:cubicBezTo>
                  <a:cubicBezTo>
                    <a:pt x="25" y="33"/>
                    <a:pt x="19" y="38"/>
                    <a:pt x="13" y="38"/>
                  </a:cubicBezTo>
                  <a:cubicBezTo>
                    <a:pt x="12" y="38"/>
                    <a:pt x="12" y="38"/>
                    <a:pt x="12" y="38"/>
                  </a:cubicBezTo>
                  <a:cubicBezTo>
                    <a:pt x="5" y="38"/>
                    <a:pt x="0" y="33"/>
                    <a:pt x="0" y="26"/>
                  </a:cubicBezTo>
                  <a:cubicBezTo>
                    <a:pt x="0" y="11"/>
                    <a:pt x="0" y="11"/>
                    <a:pt x="0" y="11"/>
                  </a:cubicBezTo>
                  <a:cubicBezTo>
                    <a:pt x="0" y="5"/>
                    <a:pt x="5" y="0"/>
                    <a:pt x="12" y="0"/>
                  </a:cubicBezTo>
                  <a:cubicBezTo>
                    <a:pt x="13" y="0"/>
                    <a:pt x="13" y="0"/>
                    <a:pt x="13" y="0"/>
                  </a:cubicBezTo>
                  <a:cubicBezTo>
                    <a:pt x="19" y="0"/>
                    <a:pt x="25" y="5"/>
                    <a:pt x="25" y="11"/>
                  </a:cubicBezTo>
                  <a:close/>
                  <a:moveTo>
                    <a:pt x="18" y="23"/>
                  </a:moveTo>
                  <a:cubicBezTo>
                    <a:pt x="18" y="14"/>
                    <a:pt x="18" y="14"/>
                    <a:pt x="18" y="14"/>
                  </a:cubicBezTo>
                  <a:cubicBezTo>
                    <a:pt x="18" y="11"/>
                    <a:pt x="15" y="8"/>
                    <a:pt x="13" y="8"/>
                  </a:cubicBezTo>
                  <a:cubicBezTo>
                    <a:pt x="12" y="8"/>
                    <a:pt x="12" y="8"/>
                    <a:pt x="12" y="8"/>
                  </a:cubicBezTo>
                  <a:cubicBezTo>
                    <a:pt x="9" y="8"/>
                    <a:pt x="7" y="11"/>
                    <a:pt x="7" y="14"/>
                  </a:cubicBezTo>
                  <a:cubicBezTo>
                    <a:pt x="7" y="23"/>
                    <a:pt x="7" y="23"/>
                    <a:pt x="7" y="23"/>
                  </a:cubicBezTo>
                  <a:cubicBezTo>
                    <a:pt x="7" y="26"/>
                    <a:pt x="9" y="29"/>
                    <a:pt x="12" y="29"/>
                  </a:cubicBezTo>
                  <a:cubicBezTo>
                    <a:pt x="13" y="29"/>
                    <a:pt x="13" y="29"/>
                    <a:pt x="13" y="29"/>
                  </a:cubicBezTo>
                  <a:cubicBezTo>
                    <a:pt x="15" y="29"/>
                    <a:pt x="18" y="26"/>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2" name="Freeform 31"/>
            <p:cNvSpPr>
              <a:spLocks noEditPoints="1"/>
            </p:cNvSpPr>
            <p:nvPr/>
          </p:nvSpPr>
          <p:spPr bwMode="auto">
            <a:xfrm>
              <a:off x="6075363" y="1360488"/>
              <a:ext cx="60325" cy="95250"/>
            </a:xfrm>
            <a:custGeom>
              <a:avLst/>
              <a:gdLst>
                <a:gd name="T0" fmla="*/ 24 w 24"/>
                <a:gd name="T1" fmla="*/ 11 h 38"/>
                <a:gd name="T2" fmla="*/ 24 w 24"/>
                <a:gd name="T3" fmla="*/ 27 h 38"/>
                <a:gd name="T4" fmla="*/ 13 w 24"/>
                <a:gd name="T5" fmla="*/ 38 h 38"/>
                <a:gd name="T6" fmla="*/ 12 w 24"/>
                <a:gd name="T7" fmla="*/ 38 h 38"/>
                <a:gd name="T8" fmla="*/ 0 w 24"/>
                <a:gd name="T9" fmla="*/ 27 h 38"/>
                <a:gd name="T10" fmla="*/ 0 w 24"/>
                <a:gd name="T11" fmla="*/ 11 h 38"/>
                <a:gd name="T12" fmla="*/ 12 w 24"/>
                <a:gd name="T13" fmla="*/ 0 h 38"/>
                <a:gd name="T14" fmla="*/ 13 w 24"/>
                <a:gd name="T15" fmla="*/ 0 h 38"/>
                <a:gd name="T16" fmla="*/ 24 w 24"/>
                <a:gd name="T17" fmla="*/ 11 h 38"/>
                <a:gd name="T18" fmla="*/ 17 w 24"/>
                <a:gd name="T19" fmla="*/ 23 h 38"/>
                <a:gd name="T20" fmla="*/ 17 w 24"/>
                <a:gd name="T21" fmla="*/ 15 h 38"/>
                <a:gd name="T22" fmla="*/ 12 w 24"/>
                <a:gd name="T23" fmla="*/ 8 h 38"/>
                <a:gd name="T24" fmla="*/ 12 w 24"/>
                <a:gd name="T25" fmla="*/ 8 h 38"/>
                <a:gd name="T26" fmla="*/ 7 w 24"/>
                <a:gd name="T27" fmla="*/ 15 h 38"/>
                <a:gd name="T28" fmla="*/ 7 w 24"/>
                <a:gd name="T29" fmla="*/ 23 h 38"/>
                <a:gd name="T30" fmla="*/ 12 w 24"/>
                <a:gd name="T31" fmla="*/ 30 h 38"/>
                <a:gd name="T32" fmla="*/ 12 w 24"/>
                <a:gd name="T33" fmla="*/ 30 h 38"/>
                <a:gd name="T34" fmla="*/ 17 w 24"/>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1"/>
                  </a:moveTo>
                  <a:cubicBezTo>
                    <a:pt x="24" y="27"/>
                    <a:pt x="24" y="27"/>
                    <a:pt x="24" y="27"/>
                  </a:cubicBezTo>
                  <a:cubicBezTo>
                    <a:pt x="24" y="33"/>
                    <a:pt x="19" y="38"/>
                    <a:pt x="13" y="38"/>
                  </a:cubicBezTo>
                  <a:cubicBezTo>
                    <a:pt x="12" y="38"/>
                    <a:pt x="12" y="38"/>
                    <a:pt x="12" y="38"/>
                  </a:cubicBezTo>
                  <a:cubicBezTo>
                    <a:pt x="5" y="38"/>
                    <a:pt x="0" y="33"/>
                    <a:pt x="0" y="27"/>
                  </a:cubicBezTo>
                  <a:cubicBezTo>
                    <a:pt x="0" y="11"/>
                    <a:pt x="0" y="11"/>
                    <a:pt x="0" y="11"/>
                  </a:cubicBezTo>
                  <a:cubicBezTo>
                    <a:pt x="0" y="5"/>
                    <a:pt x="5" y="0"/>
                    <a:pt x="12" y="0"/>
                  </a:cubicBezTo>
                  <a:cubicBezTo>
                    <a:pt x="13" y="0"/>
                    <a:pt x="13" y="0"/>
                    <a:pt x="13" y="0"/>
                  </a:cubicBezTo>
                  <a:cubicBezTo>
                    <a:pt x="19" y="0"/>
                    <a:pt x="24" y="5"/>
                    <a:pt x="24" y="11"/>
                  </a:cubicBezTo>
                  <a:close/>
                  <a:moveTo>
                    <a:pt x="17" y="23"/>
                  </a:moveTo>
                  <a:cubicBezTo>
                    <a:pt x="17" y="15"/>
                    <a:pt x="17" y="15"/>
                    <a:pt x="17" y="15"/>
                  </a:cubicBezTo>
                  <a:cubicBezTo>
                    <a:pt x="17" y="11"/>
                    <a:pt x="15" y="8"/>
                    <a:pt x="12" y="8"/>
                  </a:cubicBezTo>
                  <a:cubicBezTo>
                    <a:pt x="12" y="8"/>
                    <a:pt x="12" y="8"/>
                    <a:pt x="12" y="8"/>
                  </a:cubicBezTo>
                  <a:cubicBezTo>
                    <a:pt x="9" y="8"/>
                    <a:pt x="7" y="11"/>
                    <a:pt x="7" y="15"/>
                  </a:cubicBezTo>
                  <a:cubicBezTo>
                    <a:pt x="7" y="23"/>
                    <a:pt x="7" y="23"/>
                    <a:pt x="7" y="23"/>
                  </a:cubicBezTo>
                  <a:cubicBezTo>
                    <a:pt x="7" y="27"/>
                    <a:pt x="9" y="30"/>
                    <a:pt x="12" y="30"/>
                  </a:cubicBezTo>
                  <a:cubicBezTo>
                    <a:pt x="12" y="30"/>
                    <a:pt x="12" y="30"/>
                    <a:pt x="12" y="30"/>
                  </a:cubicBezTo>
                  <a:cubicBezTo>
                    <a:pt x="15" y="30"/>
                    <a:pt x="17" y="27"/>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3" name="Freeform 32"/>
            <p:cNvSpPr>
              <a:spLocks/>
            </p:cNvSpPr>
            <p:nvPr/>
          </p:nvSpPr>
          <p:spPr bwMode="auto">
            <a:xfrm>
              <a:off x="6088063" y="1244601"/>
              <a:ext cx="26988" cy="90488"/>
            </a:xfrm>
            <a:custGeom>
              <a:avLst/>
              <a:gdLst>
                <a:gd name="T0" fmla="*/ 11 w 11"/>
                <a:gd name="T1" fmla="*/ 6 h 36"/>
                <a:gd name="T2" fmla="*/ 11 w 11"/>
                <a:gd name="T3" fmla="*/ 31 h 36"/>
                <a:gd name="T4" fmla="*/ 7 w 11"/>
                <a:gd name="T5" fmla="*/ 36 h 36"/>
                <a:gd name="T6" fmla="*/ 4 w 11"/>
                <a:gd name="T7" fmla="*/ 36 h 36"/>
                <a:gd name="T8" fmla="*/ 0 w 11"/>
                <a:gd name="T9" fmla="*/ 31 h 36"/>
                <a:gd name="T10" fmla="*/ 0 w 11"/>
                <a:gd name="T11" fmla="*/ 6 h 36"/>
                <a:gd name="T12" fmla="*/ 4 w 11"/>
                <a:gd name="T13" fmla="*/ 0 h 36"/>
                <a:gd name="T14" fmla="*/ 7 w 11"/>
                <a:gd name="T15" fmla="*/ 0 h 36"/>
                <a:gd name="T16" fmla="*/ 11 w 11"/>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6"/>
                  </a:moveTo>
                  <a:cubicBezTo>
                    <a:pt x="11" y="31"/>
                    <a:pt x="11" y="31"/>
                    <a:pt x="11" y="31"/>
                  </a:cubicBezTo>
                  <a:cubicBezTo>
                    <a:pt x="11" y="34"/>
                    <a:pt x="9" y="36"/>
                    <a:pt x="7" y="36"/>
                  </a:cubicBezTo>
                  <a:cubicBezTo>
                    <a:pt x="4" y="36"/>
                    <a:pt x="4" y="36"/>
                    <a:pt x="4" y="36"/>
                  </a:cubicBezTo>
                  <a:cubicBezTo>
                    <a:pt x="2" y="36"/>
                    <a:pt x="0" y="34"/>
                    <a:pt x="0" y="31"/>
                  </a:cubicBezTo>
                  <a:cubicBezTo>
                    <a:pt x="0" y="6"/>
                    <a:pt x="0" y="6"/>
                    <a:pt x="0" y="6"/>
                  </a:cubicBezTo>
                  <a:cubicBezTo>
                    <a:pt x="0" y="3"/>
                    <a:pt x="2" y="0"/>
                    <a:pt x="4" y="0"/>
                  </a:cubicBezTo>
                  <a:cubicBezTo>
                    <a:pt x="7" y="0"/>
                    <a:pt x="7" y="0"/>
                    <a:pt x="7"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4" name="Freeform 33"/>
            <p:cNvSpPr>
              <a:spLocks noEditPoints="1"/>
            </p:cNvSpPr>
            <p:nvPr/>
          </p:nvSpPr>
          <p:spPr bwMode="auto">
            <a:xfrm>
              <a:off x="6002338" y="1131888"/>
              <a:ext cx="60325" cy="95250"/>
            </a:xfrm>
            <a:custGeom>
              <a:avLst/>
              <a:gdLst>
                <a:gd name="T0" fmla="*/ 24 w 24"/>
                <a:gd name="T1" fmla="*/ 12 h 38"/>
                <a:gd name="T2" fmla="*/ 24 w 24"/>
                <a:gd name="T3" fmla="*/ 27 h 38"/>
                <a:gd name="T4" fmla="*/ 12 w 24"/>
                <a:gd name="T5" fmla="*/ 38 h 38"/>
                <a:gd name="T6" fmla="*/ 11 w 24"/>
                <a:gd name="T7" fmla="*/ 38 h 38"/>
                <a:gd name="T8" fmla="*/ 0 w 24"/>
                <a:gd name="T9" fmla="*/ 27 h 38"/>
                <a:gd name="T10" fmla="*/ 0 w 24"/>
                <a:gd name="T11" fmla="*/ 12 h 38"/>
                <a:gd name="T12" fmla="*/ 11 w 24"/>
                <a:gd name="T13" fmla="*/ 0 h 38"/>
                <a:gd name="T14" fmla="*/ 12 w 24"/>
                <a:gd name="T15" fmla="*/ 0 h 38"/>
                <a:gd name="T16" fmla="*/ 24 w 24"/>
                <a:gd name="T17" fmla="*/ 12 h 38"/>
                <a:gd name="T18" fmla="*/ 17 w 24"/>
                <a:gd name="T19" fmla="*/ 24 h 38"/>
                <a:gd name="T20" fmla="*/ 17 w 24"/>
                <a:gd name="T21" fmla="*/ 15 h 38"/>
                <a:gd name="T22" fmla="*/ 12 w 24"/>
                <a:gd name="T23" fmla="*/ 9 h 38"/>
                <a:gd name="T24" fmla="*/ 11 w 24"/>
                <a:gd name="T25" fmla="*/ 9 h 38"/>
                <a:gd name="T26" fmla="*/ 6 w 24"/>
                <a:gd name="T27" fmla="*/ 15 h 38"/>
                <a:gd name="T28" fmla="*/ 6 w 24"/>
                <a:gd name="T29" fmla="*/ 24 h 38"/>
                <a:gd name="T30" fmla="*/ 11 w 24"/>
                <a:gd name="T31" fmla="*/ 30 h 38"/>
                <a:gd name="T32" fmla="*/ 12 w 24"/>
                <a:gd name="T33" fmla="*/ 30 h 38"/>
                <a:gd name="T34" fmla="*/ 17 w 24"/>
                <a:gd name="T3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2"/>
                  </a:moveTo>
                  <a:cubicBezTo>
                    <a:pt x="24" y="27"/>
                    <a:pt x="24" y="27"/>
                    <a:pt x="24" y="27"/>
                  </a:cubicBezTo>
                  <a:cubicBezTo>
                    <a:pt x="24" y="33"/>
                    <a:pt x="19" y="38"/>
                    <a:pt x="12" y="38"/>
                  </a:cubicBezTo>
                  <a:cubicBezTo>
                    <a:pt x="11" y="38"/>
                    <a:pt x="11" y="38"/>
                    <a:pt x="11" y="38"/>
                  </a:cubicBezTo>
                  <a:cubicBezTo>
                    <a:pt x="5" y="38"/>
                    <a:pt x="0" y="33"/>
                    <a:pt x="0" y="27"/>
                  </a:cubicBezTo>
                  <a:cubicBezTo>
                    <a:pt x="0" y="12"/>
                    <a:pt x="0" y="12"/>
                    <a:pt x="0" y="12"/>
                  </a:cubicBezTo>
                  <a:cubicBezTo>
                    <a:pt x="0" y="5"/>
                    <a:pt x="5" y="0"/>
                    <a:pt x="11" y="0"/>
                  </a:cubicBezTo>
                  <a:cubicBezTo>
                    <a:pt x="12" y="0"/>
                    <a:pt x="12" y="0"/>
                    <a:pt x="12" y="0"/>
                  </a:cubicBezTo>
                  <a:cubicBezTo>
                    <a:pt x="19" y="0"/>
                    <a:pt x="24" y="5"/>
                    <a:pt x="24" y="12"/>
                  </a:cubicBezTo>
                  <a:close/>
                  <a:moveTo>
                    <a:pt x="17" y="24"/>
                  </a:moveTo>
                  <a:cubicBezTo>
                    <a:pt x="17" y="15"/>
                    <a:pt x="17" y="15"/>
                    <a:pt x="17" y="15"/>
                  </a:cubicBezTo>
                  <a:cubicBezTo>
                    <a:pt x="17" y="12"/>
                    <a:pt x="15" y="9"/>
                    <a:pt x="12" y="9"/>
                  </a:cubicBezTo>
                  <a:cubicBezTo>
                    <a:pt x="11" y="9"/>
                    <a:pt x="11" y="9"/>
                    <a:pt x="11" y="9"/>
                  </a:cubicBezTo>
                  <a:cubicBezTo>
                    <a:pt x="9" y="9"/>
                    <a:pt x="6" y="12"/>
                    <a:pt x="6" y="15"/>
                  </a:cubicBezTo>
                  <a:cubicBezTo>
                    <a:pt x="6" y="24"/>
                    <a:pt x="6" y="24"/>
                    <a:pt x="6" y="24"/>
                  </a:cubicBezTo>
                  <a:cubicBezTo>
                    <a:pt x="6" y="27"/>
                    <a:pt x="9" y="30"/>
                    <a:pt x="11" y="30"/>
                  </a:cubicBezTo>
                  <a:cubicBezTo>
                    <a:pt x="12" y="30"/>
                    <a:pt x="12" y="30"/>
                    <a:pt x="12" y="30"/>
                  </a:cubicBezTo>
                  <a:cubicBezTo>
                    <a:pt x="15" y="30"/>
                    <a:pt x="17" y="27"/>
                    <a:pt x="1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5" name="Freeform 34"/>
            <p:cNvSpPr>
              <a:spLocks noEditPoints="1"/>
            </p:cNvSpPr>
            <p:nvPr/>
          </p:nvSpPr>
          <p:spPr bwMode="auto">
            <a:xfrm>
              <a:off x="6000750" y="1244601"/>
              <a:ext cx="61913" cy="95250"/>
            </a:xfrm>
            <a:custGeom>
              <a:avLst/>
              <a:gdLst>
                <a:gd name="T0" fmla="*/ 25 w 25"/>
                <a:gd name="T1" fmla="*/ 11 h 38"/>
                <a:gd name="T2" fmla="*/ 25 w 25"/>
                <a:gd name="T3" fmla="*/ 26 h 38"/>
                <a:gd name="T4" fmla="*/ 13 w 25"/>
                <a:gd name="T5" fmla="*/ 38 h 38"/>
                <a:gd name="T6" fmla="*/ 12 w 25"/>
                <a:gd name="T7" fmla="*/ 38 h 38"/>
                <a:gd name="T8" fmla="*/ 0 w 25"/>
                <a:gd name="T9" fmla="*/ 26 h 38"/>
                <a:gd name="T10" fmla="*/ 0 w 25"/>
                <a:gd name="T11" fmla="*/ 11 h 38"/>
                <a:gd name="T12" fmla="*/ 12 w 25"/>
                <a:gd name="T13" fmla="*/ 0 h 38"/>
                <a:gd name="T14" fmla="*/ 13 w 25"/>
                <a:gd name="T15" fmla="*/ 0 h 38"/>
                <a:gd name="T16" fmla="*/ 25 w 25"/>
                <a:gd name="T17" fmla="*/ 11 h 38"/>
                <a:gd name="T18" fmla="*/ 18 w 25"/>
                <a:gd name="T19" fmla="*/ 23 h 38"/>
                <a:gd name="T20" fmla="*/ 18 w 25"/>
                <a:gd name="T21" fmla="*/ 14 h 38"/>
                <a:gd name="T22" fmla="*/ 13 w 25"/>
                <a:gd name="T23" fmla="*/ 8 h 38"/>
                <a:gd name="T24" fmla="*/ 12 w 25"/>
                <a:gd name="T25" fmla="*/ 8 h 38"/>
                <a:gd name="T26" fmla="*/ 7 w 25"/>
                <a:gd name="T27" fmla="*/ 14 h 38"/>
                <a:gd name="T28" fmla="*/ 7 w 25"/>
                <a:gd name="T29" fmla="*/ 23 h 38"/>
                <a:gd name="T30" fmla="*/ 12 w 25"/>
                <a:gd name="T31" fmla="*/ 29 h 38"/>
                <a:gd name="T32" fmla="*/ 13 w 25"/>
                <a:gd name="T33" fmla="*/ 29 h 38"/>
                <a:gd name="T34" fmla="*/ 18 w 25"/>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1"/>
                  </a:moveTo>
                  <a:cubicBezTo>
                    <a:pt x="25" y="26"/>
                    <a:pt x="25" y="26"/>
                    <a:pt x="25" y="26"/>
                  </a:cubicBezTo>
                  <a:cubicBezTo>
                    <a:pt x="25" y="33"/>
                    <a:pt x="19" y="38"/>
                    <a:pt x="13" y="38"/>
                  </a:cubicBezTo>
                  <a:cubicBezTo>
                    <a:pt x="12" y="38"/>
                    <a:pt x="12" y="38"/>
                    <a:pt x="12" y="38"/>
                  </a:cubicBezTo>
                  <a:cubicBezTo>
                    <a:pt x="6" y="38"/>
                    <a:pt x="0" y="33"/>
                    <a:pt x="0" y="26"/>
                  </a:cubicBezTo>
                  <a:cubicBezTo>
                    <a:pt x="0" y="11"/>
                    <a:pt x="0" y="11"/>
                    <a:pt x="0" y="11"/>
                  </a:cubicBezTo>
                  <a:cubicBezTo>
                    <a:pt x="0" y="5"/>
                    <a:pt x="6" y="0"/>
                    <a:pt x="12" y="0"/>
                  </a:cubicBezTo>
                  <a:cubicBezTo>
                    <a:pt x="13" y="0"/>
                    <a:pt x="13" y="0"/>
                    <a:pt x="13" y="0"/>
                  </a:cubicBezTo>
                  <a:cubicBezTo>
                    <a:pt x="19" y="0"/>
                    <a:pt x="25" y="5"/>
                    <a:pt x="25" y="11"/>
                  </a:cubicBezTo>
                  <a:close/>
                  <a:moveTo>
                    <a:pt x="18" y="23"/>
                  </a:moveTo>
                  <a:cubicBezTo>
                    <a:pt x="18" y="14"/>
                    <a:pt x="18" y="14"/>
                    <a:pt x="18" y="14"/>
                  </a:cubicBezTo>
                  <a:cubicBezTo>
                    <a:pt x="18" y="11"/>
                    <a:pt x="16" y="8"/>
                    <a:pt x="13" y="8"/>
                  </a:cubicBezTo>
                  <a:cubicBezTo>
                    <a:pt x="12" y="8"/>
                    <a:pt x="12" y="8"/>
                    <a:pt x="12" y="8"/>
                  </a:cubicBezTo>
                  <a:cubicBezTo>
                    <a:pt x="9" y="8"/>
                    <a:pt x="7" y="11"/>
                    <a:pt x="7" y="14"/>
                  </a:cubicBezTo>
                  <a:cubicBezTo>
                    <a:pt x="7" y="23"/>
                    <a:pt x="7" y="23"/>
                    <a:pt x="7" y="23"/>
                  </a:cubicBezTo>
                  <a:cubicBezTo>
                    <a:pt x="7" y="26"/>
                    <a:pt x="9" y="29"/>
                    <a:pt x="12" y="29"/>
                  </a:cubicBezTo>
                  <a:cubicBezTo>
                    <a:pt x="13" y="29"/>
                    <a:pt x="13" y="29"/>
                    <a:pt x="13" y="29"/>
                  </a:cubicBezTo>
                  <a:cubicBezTo>
                    <a:pt x="16" y="29"/>
                    <a:pt x="18" y="26"/>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6" name="Freeform 35"/>
            <p:cNvSpPr>
              <a:spLocks/>
            </p:cNvSpPr>
            <p:nvPr/>
          </p:nvSpPr>
          <p:spPr bwMode="auto">
            <a:xfrm>
              <a:off x="6022975" y="1362076"/>
              <a:ext cx="26988" cy="90488"/>
            </a:xfrm>
            <a:custGeom>
              <a:avLst/>
              <a:gdLst>
                <a:gd name="T0" fmla="*/ 11 w 11"/>
                <a:gd name="T1" fmla="*/ 5 h 36"/>
                <a:gd name="T2" fmla="*/ 11 w 11"/>
                <a:gd name="T3" fmla="*/ 31 h 36"/>
                <a:gd name="T4" fmla="*/ 7 w 11"/>
                <a:gd name="T5" fmla="*/ 36 h 36"/>
                <a:gd name="T6" fmla="*/ 4 w 11"/>
                <a:gd name="T7" fmla="*/ 36 h 36"/>
                <a:gd name="T8" fmla="*/ 0 w 11"/>
                <a:gd name="T9" fmla="*/ 31 h 36"/>
                <a:gd name="T10" fmla="*/ 0 w 11"/>
                <a:gd name="T11" fmla="*/ 5 h 36"/>
                <a:gd name="T12" fmla="*/ 4 w 11"/>
                <a:gd name="T13" fmla="*/ 0 h 36"/>
                <a:gd name="T14" fmla="*/ 7 w 11"/>
                <a:gd name="T15" fmla="*/ 0 h 36"/>
                <a:gd name="T16" fmla="*/ 11 w 11"/>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5"/>
                  </a:moveTo>
                  <a:cubicBezTo>
                    <a:pt x="11" y="31"/>
                    <a:pt x="11" y="31"/>
                    <a:pt x="11" y="31"/>
                  </a:cubicBezTo>
                  <a:cubicBezTo>
                    <a:pt x="11" y="34"/>
                    <a:pt x="9" y="36"/>
                    <a:pt x="7" y="36"/>
                  </a:cubicBezTo>
                  <a:cubicBezTo>
                    <a:pt x="4" y="36"/>
                    <a:pt x="4" y="36"/>
                    <a:pt x="4" y="36"/>
                  </a:cubicBezTo>
                  <a:cubicBezTo>
                    <a:pt x="2" y="36"/>
                    <a:pt x="0" y="34"/>
                    <a:pt x="0" y="31"/>
                  </a:cubicBezTo>
                  <a:cubicBezTo>
                    <a:pt x="0" y="5"/>
                    <a:pt x="0" y="5"/>
                    <a:pt x="0" y="5"/>
                  </a:cubicBezTo>
                  <a:cubicBezTo>
                    <a:pt x="0" y="3"/>
                    <a:pt x="2" y="0"/>
                    <a:pt x="4" y="0"/>
                  </a:cubicBezTo>
                  <a:cubicBezTo>
                    <a:pt x="7" y="0"/>
                    <a:pt x="7" y="0"/>
                    <a:pt x="7" y="0"/>
                  </a:cubicBezTo>
                  <a:cubicBezTo>
                    <a:pt x="9" y="0"/>
                    <a:pt x="11" y="3"/>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7" name="Freeform 36"/>
            <p:cNvSpPr>
              <a:spLocks noEditPoints="1"/>
            </p:cNvSpPr>
            <p:nvPr/>
          </p:nvSpPr>
          <p:spPr bwMode="auto">
            <a:xfrm>
              <a:off x="5937250" y="1360488"/>
              <a:ext cx="60325" cy="95250"/>
            </a:xfrm>
            <a:custGeom>
              <a:avLst/>
              <a:gdLst>
                <a:gd name="T0" fmla="*/ 24 w 24"/>
                <a:gd name="T1" fmla="*/ 11 h 38"/>
                <a:gd name="T2" fmla="*/ 24 w 24"/>
                <a:gd name="T3" fmla="*/ 26 h 38"/>
                <a:gd name="T4" fmla="*/ 13 w 24"/>
                <a:gd name="T5" fmla="*/ 38 h 38"/>
                <a:gd name="T6" fmla="*/ 11 w 24"/>
                <a:gd name="T7" fmla="*/ 38 h 38"/>
                <a:gd name="T8" fmla="*/ 0 w 24"/>
                <a:gd name="T9" fmla="*/ 26 h 38"/>
                <a:gd name="T10" fmla="*/ 0 w 24"/>
                <a:gd name="T11" fmla="*/ 11 h 38"/>
                <a:gd name="T12" fmla="*/ 11 w 24"/>
                <a:gd name="T13" fmla="*/ 0 h 38"/>
                <a:gd name="T14" fmla="*/ 13 w 24"/>
                <a:gd name="T15" fmla="*/ 0 h 38"/>
                <a:gd name="T16" fmla="*/ 24 w 24"/>
                <a:gd name="T17" fmla="*/ 11 h 38"/>
                <a:gd name="T18" fmla="*/ 17 w 24"/>
                <a:gd name="T19" fmla="*/ 23 h 38"/>
                <a:gd name="T20" fmla="*/ 17 w 24"/>
                <a:gd name="T21" fmla="*/ 14 h 38"/>
                <a:gd name="T22" fmla="*/ 12 w 24"/>
                <a:gd name="T23" fmla="*/ 8 h 38"/>
                <a:gd name="T24" fmla="*/ 12 w 24"/>
                <a:gd name="T25" fmla="*/ 8 h 38"/>
                <a:gd name="T26" fmla="*/ 7 w 24"/>
                <a:gd name="T27" fmla="*/ 14 h 38"/>
                <a:gd name="T28" fmla="*/ 7 w 24"/>
                <a:gd name="T29" fmla="*/ 23 h 38"/>
                <a:gd name="T30" fmla="*/ 12 w 24"/>
                <a:gd name="T31" fmla="*/ 29 h 38"/>
                <a:gd name="T32" fmla="*/ 12 w 24"/>
                <a:gd name="T33" fmla="*/ 29 h 38"/>
                <a:gd name="T34" fmla="*/ 17 w 24"/>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1"/>
                  </a:moveTo>
                  <a:cubicBezTo>
                    <a:pt x="24" y="26"/>
                    <a:pt x="24" y="26"/>
                    <a:pt x="24" y="26"/>
                  </a:cubicBezTo>
                  <a:cubicBezTo>
                    <a:pt x="24" y="32"/>
                    <a:pt x="19" y="38"/>
                    <a:pt x="13" y="38"/>
                  </a:cubicBezTo>
                  <a:cubicBezTo>
                    <a:pt x="11" y="38"/>
                    <a:pt x="11" y="38"/>
                    <a:pt x="11" y="38"/>
                  </a:cubicBezTo>
                  <a:cubicBezTo>
                    <a:pt x="5" y="38"/>
                    <a:pt x="0" y="32"/>
                    <a:pt x="0" y="26"/>
                  </a:cubicBezTo>
                  <a:cubicBezTo>
                    <a:pt x="0" y="11"/>
                    <a:pt x="0" y="11"/>
                    <a:pt x="0" y="11"/>
                  </a:cubicBezTo>
                  <a:cubicBezTo>
                    <a:pt x="0" y="5"/>
                    <a:pt x="5" y="0"/>
                    <a:pt x="11" y="0"/>
                  </a:cubicBezTo>
                  <a:cubicBezTo>
                    <a:pt x="13" y="0"/>
                    <a:pt x="13" y="0"/>
                    <a:pt x="13" y="0"/>
                  </a:cubicBezTo>
                  <a:cubicBezTo>
                    <a:pt x="19" y="0"/>
                    <a:pt x="24" y="5"/>
                    <a:pt x="24" y="11"/>
                  </a:cubicBezTo>
                  <a:close/>
                  <a:moveTo>
                    <a:pt x="17" y="23"/>
                  </a:moveTo>
                  <a:cubicBezTo>
                    <a:pt x="17" y="14"/>
                    <a:pt x="17" y="14"/>
                    <a:pt x="17" y="14"/>
                  </a:cubicBezTo>
                  <a:cubicBezTo>
                    <a:pt x="17" y="11"/>
                    <a:pt x="15" y="8"/>
                    <a:pt x="12" y="8"/>
                  </a:cubicBezTo>
                  <a:cubicBezTo>
                    <a:pt x="12" y="8"/>
                    <a:pt x="12" y="8"/>
                    <a:pt x="12" y="8"/>
                  </a:cubicBezTo>
                  <a:cubicBezTo>
                    <a:pt x="9" y="8"/>
                    <a:pt x="7" y="11"/>
                    <a:pt x="7" y="14"/>
                  </a:cubicBezTo>
                  <a:cubicBezTo>
                    <a:pt x="7" y="23"/>
                    <a:pt x="7" y="23"/>
                    <a:pt x="7" y="23"/>
                  </a:cubicBezTo>
                  <a:cubicBezTo>
                    <a:pt x="7" y="26"/>
                    <a:pt x="9" y="29"/>
                    <a:pt x="12" y="29"/>
                  </a:cubicBezTo>
                  <a:cubicBezTo>
                    <a:pt x="12" y="29"/>
                    <a:pt x="12" y="29"/>
                    <a:pt x="12" y="29"/>
                  </a:cubicBezTo>
                  <a:cubicBezTo>
                    <a:pt x="15" y="29"/>
                    <a:pt x="17" y="26"/>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8" name="Freeform 37"/>
            <p:cNvSpPr>
              <a:spLocks/>
            </p:cNvSpPr>
            <p:nvPr/>
          </p:nvSpPr>
          <p:spPr bwMode="auto">
            <a:xfrm>
              <a:off x="5949950" y="1133476"/>
              <a:ext cx="26988" cy="90488"/>
            </a:xfrm>
            <a:custGeom>
              <a:avLst/>
              <a:gdLst>
                <a:gd name="T0" fmla="*/ 11 w 11"/>
                <a:gd name="T1" fmla="*/ 6 h 36"/>
                <a:gd name="T2" fmla="*/ 11 w 11"/>
                <a:gd name="T3" fmla="*/ 31 h 36"/>
                <a:gd name="T4" fmla="*/ 6 w 11"/>
                <a:gd name="T5" fmla="*/ 36 h 36"/>
                <a:gd name="T6" fmla="*/ 4 w 11"/>
                <a:gd name="T7" fmla="*/ 36 h 36"/>
                <a:gd name="T8" fmla="*/ 0 w 11"/>
                <a:gd name="T9" fmla="*/ 31 h 36"/>
                <a:gd name="T10" fmla="*/ 0 w 11"/>
                <a:gd name="T11" fmla="*/ 6 h 36"/>
                <a:gd name="T12" fmla="*/ 4 w 11"/>
                <a:gd name="T13" fmla="*/ 0 h 36"/>
                <a:gd name="T14" fmla="*/ 6 w 11"/>
                <a:gd name="T15" fmla="*/ 0 h 36"/>
                <a:gd name="T16" fmla="*/ 11 w 11"/>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6"/>
                  </a:moveTo>
                  <a:cubicBezTo>
                    <a:pt x="11" y="31"/>
                    <a:pt x="11" y="31"/>
                    <a:pt x="11" y="31"/>
                  </a:cubicBezTo>
                  <a:cubicBezTo>
                    <a:pt x="11" y="34"/>
                    <a:pt x="9" y="36"/>
                    <a:pt x="6" y="36"/>
                  </a:cubicBezTo>
                  <a:cubicBezTo>
                    <a:pt x="4" y="36"/>
                    <a:pt x="4" y="36"/>
                    <a:pt x="4" y="36"/>
                  </a:cubicBezTo>
                  <a:cubicBezTo>
                    <a:pt x="2" y="36"/>
                    <a:pt x="0" y="34"/>
                    <a:pt x="0" y="31"/>
                  </a:cubicBezTo>
                  <a:cubicBezTo>
                    <a:pt x="0" y="6"/>
                    <a:pt x="0" y="6"/>
                    <a:pt x="0" y="6"/>
                  </a:cubicBezTo>
                  <a:cubicBezTo>
                    <a:pt x="0" y="3"/>
                    <a:pt x="2" y="0"/>
                    <a:pt x="4" y="0"/>
                  </a:cubicBezTo>
                  <a:cubicBezTo>
                    <a:pt x="6" y="0"/>
                    <a:pt x="6" y="0"/>
                    <a:pt x="6"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9" name="Freeform 38"/>
            <p:cNvSpPr>
              <a:spLocks/>
            </p:cNvSpPr>
            <p:nvPr/>
          </p:nvSpPr>
          <p:spPr bwMode="auto">
            <a:xfrm>
              <a:off x="5949950" y="1247776"/>
              <a:ext cx="26988" cy="88900"/>
            </a:xfrm>
            <a:custGeom>
              <a:avLst/>
              <a:gdLst>
                <a:gd name="T0" fmla="*/ 11 w 11"/>
                <a:gd name="T1" fmla="*/ 5 h 36"/>
                <a:gd name="T2" fmla="*/ 11 w 11"/>
                <a:gd name="T3" fmla="*/ 30 h 36"/>
                <a:gd name="T4" fmla="*/ 6 w 11"/>
                <a:gd name="T5" fmla="*/ 36 h 36"/>
                <a:gd name="T6" fmla="*/ 4 w 11"/>
                <a:gd name="T7" fmla="*/ 36 h 36"/>
                <a:gd name="T8" fmla="*/ 0 w 11"/>
                <a:gd name="T9" fmla="*/ 30 h 36"/>
                <a:gd name="T10" fmla="*/ 0 w 11"/>
                <a:gd name="T11" fmla="*/ 5 h 36"/>
                <a:gd name="T12" fmla="*/ 4 w 11"/>
                <a:gd name="T13" fmla="*/ 0 h 36"/>
                <a:gd name="T14" fmla="*/ 6 w 11"/>
                <a:gd name="T15" fmla="*/ 0 h 36"/>
                <a:gd name="T16" fmla="*/ 11 w 11"/>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5"/>
                  </a:moveTo>
                  <a:cubicBezTo>
                    <a:pt x="11" y="30"/>
                    <a:pt x="11" y="30"/>
                    <a:pt x="11" y="30"/>
                  </a:cubicBezTo>
                  <a:cubicBezTo>
                    <a:pt x="11" y="33"/>
                    <a:pt x="9" y="36"/>
                    <a:pt x="6" y="36"/>
                  </a:cubicBezTo>
                  <a:cubicBezTo>
                    <a:pt x="4" y="36"/>
                    <a:pt x="4" y="36"/>
                    <a:pt x="4" y="36"/>
                  </a:cubicBezTo>
                  <a:cubicBezTo>
                    <a:pt x="1" y="36"/>
                    <a:pt x="0" y="33"/>
                    <a:pt x="0" y="30"/>
                  </a:cubicBezTo>
                  <a:cubicBezTo>
                    <a:pt x="0" y="5"/>
                    <a:pt x="0" y="5"/>
                    <a:pt x="0" y="5"/>
                  </a:cubicBezTo>
                  <a:cubicBezTo>
                    <a:pt x="0" y="2"/>
                    <a:pt x="1" y="0"/>
                    <a:pt x="4" y="0"/>
                  </a:cubicBezTo>
                  <a:cubicBezTo>
                    <a:pt x="6" y="0"/>
                    <a:pt x="6" y="0"/>
                    <a:pt x="6" y="0"/>
                  </a:cubicBezTo>
                  <a:cubicBezTo>
                    <a:pt x="9" y="0"/>
                    <a:pt x="11" y="2"/>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grpSp>
        <p:nvGrpSpPr>
          <p:cNvPr id="60" name="Group 59"/>
          <p:cNvGrpSpPr/>
          <p:nvPr/>
        </p:nvGrpSpPr>
        <p:grpSpPr>
          <a:xfrm>
            <a:off x="7528529" y="2877697"/>
            <a:ext cx="504302" cy="425406"/>
            <a:chOff x="3975100" y="652463"/>
            <a:chExt cx="1268413" cy="1069975"/>
          </a:xfrm>
          <a:solidFill>
            <a:schemeClr val="bg1"/>
          </a:solidFill>
        </p:grpSpPr>
        <p:sp>
          <p:nvSpPr>
            <p:cNvPr id="61" name="Freeform 21"/>
            <p:cNvSpPr>
              <a:spLocks/>
            </p:cNvSpPr>
            <p:nvPr/>
          </p:nvSpPr>
          <p:spPr bwMode="auto">
            <a:xfrm>
              <a:off x="3975100" y="1636713"/>
              <a:ext cx="1268413" cy="85725"/>
            </a:xfrm>
            <a:custGeom>
              <a:avLst/>
              <a:gdLst>
                <a:gd name="T0" fmla="*/ 0 w 799"/>
                <a:gd name="T1" fmla="*/ 0 h 54"/>
                <a:gd name="T2" fmla="*/ 799 w 799"/>
                <a:gd name="T3" fmla="*/ 0 h 54"/>
                <a:gd name="T4" fmla="*/ 799 w 799"/>
                <a:gd name="T5" fmla="*/ 54 h 54"/>
                <a:gd name="T6" fmla="*/ 0 w 799"/>
                <a:gd name="T7" fmla="*/ 54 h 54"/>
                <a:gd name="T8" fmla="*/ 0 w 799"/>
                <a:gd name="T9" fmla="*/ 0 h 54"/>
                <a:gd name="T10" fmla="*/ 0 w 799"/>
                <a:gd name="T11" fmla="*/ 0 h 54"/>
              </a:gdLst>
              <a:ahLst/>
              <a:cxnLst>
                <a:cxn ang="0">
                  <a:pos x="T0" y="T1"/>
                </a:cxn>
                <a:cxn ang="0">
                  <a:pos x="T2" y="T3"/>
                </a:cxn>
                <a:cxn ang="0">
                  <a:pos x="T4" y="T5"/>
                </a:cxn>
                <a:cxn ang="0">
                  <a:pos x="T6" y="T7"/>
                </a:cxn>
                <a:cxn ang="0">
                  <a:pos x="T8" y="T9"/>
                </a:cxn>
                <a:cxn ang="0">
                  <a:pos x="T10" y="T11"/>
                </a:cxn>
              </a:cxnLst>
              <a:rect l="0" t="0" r="r" b="b"/>
              <a:pathLst>
                <a:path w="799" h="54">
                  <a:moveTo>
                    <a:pt x="0" y="0"/>
                  </a:moveTo>
                  <a:lnTo>
                    <a:pt x="799" y="0"/>
                  </a:lnTo>
                  <a:lnTo>
                    <a:pt x="799" y="54"/>
                  </a:lnTo>
                  <a:lnTo>
                    <a:pt x="0" y="5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schemeClr val="bg1"/>
                </a:solidFill>
              </a:endParaRPr>
            </a:p>
          </p:txBody>
        </p:sp>
        <p:sp>
          <p:nvSpPr>
            <p:cNvPr id="62" name="Freeform 22"/>
            <p:cNvSpPr>
              <a:spLocks/>
            </p:cNvSpPr>
            <p:nvPr/>
          </p:nvSpPr>
          <p:spPr bwMode="auto">
            <a:xfrm>
              <a:off x="4073525" y="1174751"/>
              <a:ext cx="1042988" cy="436563"/>
            </a:xfrm>
            <a:custGeom>
              <a:avLst/>
              <a:gdLst>
                <a:gd name="T0" fmla="*/ 62 w 453"/>
                <a:gd name="T1" fmla="*/ 190 h 190"/>
                <a:gd name="T2" fmla="*/ 62 w 453"/>
                <a:gd name="T3" fmla="*/ 183 h 190"/>
                <a:gd name="T4" fmla="*/ 38 w 453"/>
                <a:gd name="T5" fmla="*/ 165 h 190"/>
                <a:gd name="T6" fmla="*/ 14 w 453"/>
                <a:gd name="T7" fmla="*/ 183 h 190"/>
                <a:gd name="T8" fmla="*/ 14 w 453"/>
                <a:gd name="T9" fmla="*/ 190 h 190"/>
                <a:gd name="T10" fmla="*/ 8 w 453"/>
                <a:gd name="T11" fmla="*/ 190 h 190"/>
                <a:gd name="T12" fmla="*/ 0 w 453"/>
                <a:gd name="T13" fmla="*/ 169 h 190"/>
                <a:gd name="T14" fmla="*/ 33 w 453"/>
                <a:gd name="T15" fmla="*/ 132 h 190"/>
                <a:gd name="T16" fmla="*/ 81 w 453"/>
                <a:gd name="T17" fmla="*/ 85 h 190"/>
                <a:gd name="T18" fmla="*/ 101 w 453"/>
                <a:gd name="T19" fmla="*/ 45 h 190"/>
                <a:gd name="T20" fmla="*/ 175 w 453"/>
                <a:gd name="T21" fmla="*/ 0 h 190"/>
                <a:gd name="T22" fmla="*/ 188 w 453"/>
                <a:gd name="T23" fmla="*/ 0 h 190"/>
                <a:gd name="T24" fmla="*/ 301 w 453"/>
                <a:gd name="T25" fmla="*/ 0 h 190"/>
                <a:gd name="T26" fmla="*/ 314 w 453"/>
                <a:gd name="T27" fmla="*/ 0 h 190"/>
                <a:gd name="T28" fmla="*/ 394 w 453"/>
                <a:gd name="T29" fmla="*/ 55 h 190"/>
                <a:gd name="T30" fmla="*/ 395 w 453"/>
                <a:gd name="T31" fmla="*/ 57 h 190"/>
                <a:gd name="T32" fmla="*/ 442 w 453"/>
                <a:gd name="T33" fmla="*/ 149 h 190"/>
                <a:gd name="T34" fmla="*/ 419 w 453"/>
                <a:gd name="T35" fmla="*/ 190 h 190"/>
                <a:gd name="T36" fmla="*/ 370 w 453"/>
                <a:gd name="T37" fmla="*/ 190 h 190"/>
                <a:gd name="T38" fmla="*/ 352 w 453"/>
                <a:gd name="T39" fmla="*/ 190 h 190"/>
                <a:gd name="T40" fmla="*/ 356 w 453"/>
                <a:gd name="T41" fmla="*/ 178 h 190"/>
                <a:gd name="T42" fmla="*/ 363 w 453"/>
                <a:gd name="T43" fmla="*/ 76 h 190"/>
                <a:gd name="T44" fmla="*/ 338 w 453"/>
                <a:gd name="T45" fmla="*/ 52 h 190"/>
                <a:gd name="T46" fmla="*/ 151 w 453"/>
                <a:gd name="T47" fmla="*/ 52 h 190"/>
                <a:gd name="T48" fmla="*/ 126 w 453"/>
                <a:gd name="T49" fmla="*/ 76 h 190"/>
                <a:gd name="T50" fmla="*/ 133 w 453"/>
                <a:gd name="T51" fmla="*/ 178 h 190"/>
                <a:gd name="T52" fmla="*/ 137 w 453"/>
                <a:gd name="T53" fmla="*/ 190 h 190"/>
                <a:gd name="T54" fmla="*/ 62 w 453"/>
                <a:gd name="T55"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3" h="190">
                  <a:moveTo>
                    <a:pt x="62" y="190"/>
                  </a:moveTo>
                  <a:cubicBezTo>
                    <a:pt x="63" y="188"/>
                    <a:pt x="62" y="186"/>
                    <a:pt x="62" y="183"/>
                  </a:cubicBezTo>
                  <a:cubicBezTo>
                    <a:pt x="62" y="173"/>
                    <a:pt x="52" y="165"/>
                    <a:pt x="38" y="165"/>
                  </a:cubicBezTo>
                  <a:cubicBezTo>
                    <a:pt x="25" y="165"/>
                    <a:pt x="14" y="173"/>
                    <a:pt x="14" y="183"/>
                  </a:cubicBezTo>
                  <a:cubicBezTo>
                    <a:pt x="14" y="186"/>
                    <a:pt x="14" y="188"/>
                    <a:pt x="14" y="190"/>
                  </a:cubicBezTo>
                  <a:cubicBezTo>
                    <a:pt x="8" y="190"/>
                    <a:pt x="8" y="190"/>
                    <a:pt x="8" y="190"/>
                  </a:cubicBezTo>
                  <a:cubicBezTo>
                    <a:pt x="3" y="184"/>
                    <a:pt x="0" y="176"/>
                    <a:pt x="0" y="169"/>
                  </a:cubicBezTo>
                  <a:cubicBezTo>
                    <a:pt x="0" y="152"/>
                    <a:pt x="14" y="137"/>
                    <a:pt x="33" y="132"/>
                  </a:cubicBezTo>
                  <a:cubicBezTo>
                    <a:pt x="55" y="126"/>
                    <a:pt x="71" y="106"/>
                    <a:pt x="81" y="85"/>
                  </a:cubicBezTo>
                  <a:cubicBezTo>
                    <a:pt x="88" y="71"/>
                    <a:pt x="91" y="59"/>
                    <a:pt x="101" y="45"/>
                  </a:cubicBezTo>
                  <a:cubicBezTo>
                    <a:pt x="118" y="21"/>
                    <a:pt x="144" y="0"/>
                    <a:pt x="175" y="0"/>
                  </a:cubicBezTo>
                  <a:cubicBezTo>
                    <a:pt x="188" y="0"/>
                    <a:pt x="188" y="0"/>
                    <a:pt x="188" y="0"/>
                  </a:cubicBezTo>
                  <a:cubicBezTo>
                    <a:pt x="220" y="31"/>
                    <a:pt x="269" y="31"/>
                    <a:pt x="301" y="0"/>
                  </a:cubicBezTo>
                  <a:cubicBezTo>
                    <a:pt x="314" y="0"/>
                    <a:pt x="314" y="0"/>
                    <a:pt x="314" y="0"/>
                  </a:cubicBezTo>
                  <a:cubicBezTo>
                    <a:pt x="348" y="0"/>
                    <a:pt x="378" y="26"/>
                    <a:pt x="394" y="55"/>
                  </a:cubicBezTo>
                  <a:cubicBezTo>
                    <a:pt x="395" y="55"/>
                    <a:pt x="395" y="56"/>
                    <a:pt x="395" y="57"/>
                  </a:cubicBezTo>
                  <a:cubicBezTo>
                    <a:pt x="404" y="73"/>
                    <a:pt x="431" y="121"/>
                    <a:pt x="442" y="149"/>
                  </a:cubicBezTo>
                  <a:cubicBezTo>
                    <a:pt x="453" y="175"/>
                    <a:pt x="450" y="189"/>
                    <a:pt x="419" y="190"/>
                  </a:cubicBezTo>
                  <a:cubicBezTo>
                    <a:pt x="370" y="190"/>
                    <a:pt x="370" y="190"/>
                    <a:pt x="370" y="190"/>
                  </a:cubicBezTo>
                  <a:cubicBezTo>
                    <a:pt x="352" y="190"/>
                    <a:pt x="352" y="190"/>
                    <a:pt x="352" y="190"/>
                  </a:cubicBezTo>
                  <a:cubicBezTo>
                    <a:pt x="354" y="187"/>
                    <a:pt x="356" y="182"/>
                    <a:pt x="356" y="178"/>
                  </a:cubicBezTo>
                  <a:cubicBezTo>
                    <a:pt x="363" y="76"/>
                    <a:pt x="363" y="76"/>
                    <a:pt x="363" y="76"/>
                  </a:cubicBezTo>
                  <a:cubicBezTo>
                    <a:pt x="364" y="63"/>
                    <a:pt x="352" y="52"/>
                    <a:pt x="338" y="52"/>
                  </a:cubicBezTo>
                  <a:cubicBezTo>
                    <a:pt x="151" y="52"/>
                    <a:pt x="151" y="52"/>
                    <a:pt x="151" y="52"/>
                  </a:cubicBezTo>
                  <a:cubicBezTo>
                    <a:pt x="137" y="52"/>
                    <a:pt x="125" y="63"/>
                    <a:pt x="126" y="76"/>
                  </a:cubicBezTo>
                  <a:cubicBezTo>
                    <a:pt x="133" y="178"/>
                    <a:pt x="133" y="178"/>
                    <a:pt x="133" y="178"/>
                  </a:cubicBezTo>
                  <a:cubicBezTo>
                    <a:pt x="133" y="182"/>
                    <a:pt x="135" y="187"/>
                    <a:pt x="137" y="190"/>
                  </a:cubicBezTo>
                  <a:cubicBezTo>
                    <a:pt x="112" y="190"/>
                    <a:pt x="87" y="190"/>
                    <a:pt x="62" y="1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schemeClr val="bg1"/>
                </a:solidFill>
              </a:endParaRPr>
            </a:p>
          </p:txBody>
        </p:sp>
        <p:sp>
          <p:nvSpPr>
            <p:cNvPr id="63" name="Freeform 23"/>
            <p:cNvSpPr>
              <a:spLocks/>
            </p:cNvSpPr>
            <p:nvPr/>
          </p:nvSpPr>
          <p:spPr bwMode="auto">
            <a:xfrm>
              <a:off x="4389438" y="1319213"/>
              <a:ext cx="493713" cy="292100"/>
            </a:xfrm>
            <a:custGeom>
              <a:avLst/>
              <a:gdLst>
                <a:gd name="T0" fmla="*/ 20 w 215"/>
                <a:gd name="T1" fmla="*/ 127 h 127"/>
                <a:gd name="T2" fmla="*/ 195 w 215"/>
                <a:gd name="T3" fmla="*/ 127 h 127"/>
                <a:gd name="T4" fmla="*/ 208 w 215"/>
                <a:gd name="T5" fmla="*/ 114 h 127"/>
                <a:gd name="T6" fmla="*/ 215 w 215"/>
                <a:gd name="T7" fmla="*/ 13 h 127"/>
                <a:gd name="T8" fmla="*/ 201 w 215"/>
                <a:gd name="T9" fmla="*/ 0 h 127"/>
                <a:gd name="T10" fmla="*/ 14 w 215"/>
                <a:gd name="T11" fmla="*/ 0 h 127"/>
                <a:gd name="T12" fmla="*/ 0 w 215"/>
                <a:gd name="T13" fmla="*/ 13 h 127"/>
                <a:gd name="T14" fmla="*/ 7 w 215"/>
                <a:gd name="T15" fmla="*/ 114 h 127"/>
                <a:gd name="T16" fmla="*/ 20 w 215"/>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127">
                  <a:moveTo>
                    <a:pt x="20" y="127"/>
                  </a:moveTo>
                  <a:cubicBezTo>
                    <a:pt x="195" y="127"/>
                    <a:pt x="195" y="127"/>
                    <a:pt x="195" y="127"/>
                  </a:cubicBezTo>
                  <a:cubicBezTo>
                    <a:pt x="202" y="127"/>
                    <a:pt x="208" y="121"/>
                    <a:pt x="208" y="114"/>
                  </a:cubicBezTo>
                  <a:cubicBezTo>
                    <a:pt x="215" y="13"/>
                    <a:pt x="215" y="13"/>
                    <a:pt x="215" y="13"/>
                  </a:cubicBezTo>
                  <a:cubicBezTo>
                    <a:pt x="215" y="6"/>
                    <a:pt x="209" y="0"/>
                    <a:pt x="201" y="0"/>
                  </a:cubicBezTo>
                  <a:cubicBezTo>
                    <a:pt x="14" y="0"/>
                    <a:pt x="14" y="0"/>
                    <a:pt x="14" y="0"/>
                  </a:cubicBezTo>
                  <a:cubicBezTo>
                    <a:pt x="6" y="0"/>
                    <a:pt x="0" y="6"/>
                    <a:pt x="0" y="13"/>
                  </a:cubicBezTo>
                  <a:cubicBezTo>
                    <a:pt x="7" y="114"/>
                    <a:pt x="7" y="114"/>
                    <a:pt x="7" y="114"/>
                  </a:cubicBezTo>
                  <a:cubicBezTo>
                    <a:pt x="7" y="121"/>
                    <a:pt x="13" y="127"/>
                    <a:pt x="20"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schemeClr val="bg1"/>
                </a:solidFill>
              </a:endParaRPr>
            </a:p>
          </p:txBody>
        </p:sp>
        <p:sp>
          <p:nvSpPr>
            <p:cNvPr id="64" name="Freeform 24"/>
            <p:cNvSpPr>
              <a:spLocks/>
            </p:cNvSpPr>
            <p:nvPr/>
          </p:nvSpPr>
          <p:spPr bwMode="auto">
            <a:xfrm>
              <a:off x="4419600" y="652463"/>
              <a:ext cx="436563" cy="180975"/>
            </a:xfrm>
            <a:custGeom>
              <a:avLst/>
              <a:gdLst>
                <a:gd name="T0" fmla="*/ 8 w 190"/>
                <a:gd name="T1" fmla="*/ 73 h 79"/>
                <a:gd name="T2" fmla="*/ 23 w 190"/>
                <a:gd name="T3" fmla="*/ 67 h 79"/>
                <a:gd name="T4" fmla="*/ 22 w 190"/>
                <a:gd name="T5" fmla="*/ 67 h 79"/>
                <a:gd name="T6" fmla="*/ 92 w 190"/>
                <a:gd name="T7" fmla="*/ 22 h 79"/>
                <a:gd name="T8" fmla="*/ 168 w 190"/>
                <a:gd name="T9" fmla="*/ 72 h 79"/>
                <a:gd name="T10" fmla="*/ 178 w 190"/>
                <a:gd name="T11" fmla="*/ 79 h 79"/>
                <a:gd name="T12" fmla="*/ 182 w 190"/>
                <a:gd name="T13" fmla="*/ 78 h 79"/>
                <a:gd name="T14" fmla="*/ 188 w 190"/>
                <a:gd name="T15" fmla="*/ 64 h 79"/>
                <a:gd name="T16" fmla="*/ 92 w 190"/>
                <a:gd name="T17" fmla="*/ 0 h 79"/>
                <a:gd name="T18" fmla="*/ 2 w 190"/>
                <a:gd name="T19" fmla="*/ 59 h 79"/>
                <a:gd name="T20" fmla="*/ 8 w 190"/>
                <a:gd name="T21" fmla="*/ 7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79">
                  <a:moveTo>
                    <a:pt x="8" y="73"/>
                  </a:moveTo>
                  <a:cubicBezTo>
                    <a:pt x="14" y="76"/>
                    <a:pt x="20" y="73"/>
                    <a:pt x="23" y="67"/>
                  </a:cubicBezTo>
                  <a:cubicBezTo>
                    <a:pt x="22" y="67"/>
                    <a:pt x="22" y="67"/>
                    <a:pt x="22" y="67"/>
                  </a:cubicBezTo>
                  <a:cubicBezTo>
                    <a:pt x="35" y="37"/>
                    <a:pt x="63" y="22"/>
                    <a:pt x="92" y="22"/>
                  </a:cubicBezTo>
                  <a:cubicBezTo>
                    <a:pt x="123" y="22"/>
                    <a:pt x="154" y="39"/>
                    <a:pt x="168" y="72"/>
                  </a:cubicBezTo>
                  <a:cubicBezTo>
                    <a:pt x="169" y="76"/>
                    <a:pt x="173" y="79"/>
                    <a:pt x="178" y="79"/>
                  </a:cubicBezTo>
                  <a:cubicBezTo>
                    <a:pt x="179" y="79"/>
                    <a:pt x="181" y="79"/>
                    <a:pt x="182" y="78"/>
                  </a:cubicBezTo>
                  <a:cubicBezTo>
                    <a:pt x="188" y="76"/>
                    <a:pt x="190" y="69"/>
                    <a:pt x="188" y="64"/>
                  </a:cubicBezTo>
                  <a:cubicBezTo>
                    <a:pt x="171" y="21"/>
                    <a:pt x="131" y="0"/>
                    <a:pt x="92" y="0"/>
                  </a:cubicBezTo>
                  <a:cubicBezTo>
                    <a:pt x="55" y="0"/>
                    <a:pt x="18" y="20"/>
                    <a:pt x="2" y="59"/>
                  </a:cubicBezTo>
                  <a:cubicBezTo>
                    <a:pt x="0" y="65"/>
                    <a:pt x="2" y="71"/>
                    <a:pt x="8"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schemeClr val="bg1"/>
                </a:solidFill>
              </a:endParaRPr>
            </a:p>
          </p:txBody>
        </p:sp>
        <p:sp>
          <p:nvSpPr>
            <p:cNvPr id="65" name="Freeform 25"/>
            <p:cNvSpPr>
              <a:spLocks/>
            </p:cNvSpPr>
            <p:nvPr/>
          </p:nvSpPr>
          <p:spPr bwMode="auto">
            <a:xfrm>
              <a:off x="4379913" y="754063"/>
              <a:ext cx="512763" cy="414338"/>
            </a:xfrm>
            <a:custGeom>
              <a:avLst/>
              <a:gdLst>
                <a:gd name="T0" fmla="*/ 16 w 223"/>
                <a:gd name="T1" fmla="*/ 123 h 180"/>
                <a:gd name="T2" fmla="*/ 25 w 223"/>
                <a:gd name="T3" fmla="*/ 120 h 180"/>
                <a:gd name="T4" fmla="*/ 109 w 223"/>
                <a:gd name="T5" fmla="*/ 180 h 180"/>
                <a:gd name="T6" fmla="*/ 177 w 223"/>
                <a:gd name="T7" fmla="*/ 149 h 180"/>
                <a:gd name="T8" fmla="*/ 148 w 223"/>
                <a:gd name="T9" fmla="*/ 149 h 180"/>
                <a:gd name="T10" fmla="*/ 138 w 223"/>
                <a:gd name="T11" fmla="*/ 153 h 180"/>
                <a:gd name="T12" fmla="*/ 122 w 223"/>
                <a:gd name="T13" fmla="*/ 153 h 180"/>
                <a:gd name="T14" fmla="*/ 106 w 223"/>
                <a:gd name="T15" fmla="*/ 136 h 180"/>
                <a:gd name="T16" fmla="*/ 122 w 223"/>
                <a:gd name="T17" fmla="*/ 120 h 180"/>
                <a:gd name="T18" fmla="*/ 138 w 223"/>
                <a:gd name="T19" fmla="*/ 120 h 180"/>
                <a:gd name="T20" fmla="*/ 151 w 223"/>
                <a:gd name="T21" fmla="*/ 127 h 180"/>
                <a:gd name="T22" fmla="*/ 191 w 223"/>
                <a:gd name="T23" fmla="*/ 127 h 180"/>
                <a:gd name="T24" fmla="*/ 195 w 223"/>
                <a:gd name="T25" fmla="*/ 117 h 180"/>
                <a:gd name="T26" fmla="*/ 207 w 223"/>
                <a:gd name="T27" fmla="*/ 123 h 180"/>
                <a:gd name="T28" fmla="*/ 223 w 223"/>
                <a:gd name="T29" fmla="*/ 106 h 180"/>
                <a:gd name="T30" fmla="*/ 223 w 223"/>
                <a:gd name="T31" fmla="*/ 57 h 180"/>
                <a:gd name="T32" fmla="*/ 207 w 223"/>
                <a:gd name="T33" fmla="*/ 41 h 180"/>
                <a:gd name="T34" fmla="*/ 191 w 223"/>
                <a:gd name="T35" fmla="*/ 53 h 180"/>
                <a:gd name="T36" fmla="*/ 109 w 223"/>
                <a:gd name="T37" fmla="*/ 0 h 180"/>
                <a:gd name="T38" fmla="*/ 30 w 223"/>
                <a:gd name="T39" fmla="*/ 48 h 180"/>
                <a:gd name="T40" fmla="*/ 16 w 223"/>
                <a:gd name="T41" fmla="*/ 41 h 180"/>
                <a:gd name="T42" fmla="*/ 0 w 223"/>
                <a:gd name="T43" fmla="*/ 57 h 180"/>
                <a:gd name="T44" fmla="*/ 0 w 223"/>
                <a:gd name="T45" fmla="*/ 106 h 180"/>
                <a:gd name="T46" fmla="*/ 16 w 223"/>
                <a:gd name="T47" fmla="*/ 12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3" h="180">
                  <a:moveTo>
                    <a:pt x="16" y="123"/>
                  </a:moveTo>
                  <a:cubicBezTo>
                    <a:pt x="19" y="123"/>
                    <a:pt x="22" y="122"/>
                    <a:pt x="25" y="120"/>
                  </a:cubicBezTo>
                  <a:cubicBezTo>
                    <a:pt x="37" y="155"/>
                    <a:pt x="70" y="180"/>
                    <a:pt x="109" y="180"/>
                  </a:cubicBezTo>
                  <a:cubicBezTo>
                    <a:pt x="136" y="180"/>
                    <a:pt x="160" y="168"/>
                    <a:pt x="177" y="149"/>
                  </a:cubicBezTo>
                  <a:cubicBezTo>
                    <a:pt x="148" y="149"/>
                    <a:pt x="148" y="149"/>
                    <a:pt x="148" y="149"/>
                  </a:cubicBezTo>
                  <a:cubicBezTo>
                    <a:pt x="145" y="151"/>
                    <a:pt x="142" y="153"/>
                    <a:pt x="138" y="153"/>
                  </a:cubicBezTo>
                  <a:cubicBezTo>
                    <a:pt x="122" y="153"/>
                    <a:pt x="122" y="153"/>
                    <a:pt x="122" y="153"/>
                  </a:cubicBezTo>
                  <a:cubicBezTo>
                    <a:pt x="113" y="153"/>
                    <a:pt x="106" y="146"/>
                    <a:pt x="106" y="136"/>
                  </a:cubicBezTo>
                  <a:cubicBezTo>
                    <a:pt x="106" y="127"/>
                    <a:pt x="113" y="120"/>
                    <a:pt x="122" y="120"/>
                  </a:cubicBezTo>
                  <a:cubicBezTo>
                    <a:pt x="138" y="120"/>
                    <a:pt x="138" y="120"/>
                    <a:pt x="138" y="120"/>
                  </a:cubicBezTo>
                  <a:cubicBezTo>
                    <a:pt x="143" y="120"/>
                    <a:pt x="148" y="123"/>
                    <a:pt x="151" y="127"/>
                  </a:cubicBezTo>
                  <a:cubicBezTo>
                    <a:pt x="191" y="127"/>
                    <a:pt x="191" y="127"/>
                    <a:pt x="191" y="127"/>
                  </a:cubicBezTo>
                  <a:cubicBezTo>
                    <a:pt x="192" y="124"/>
                    <a:pt x="194" y="121"/>
                    <a:pt x="195" y="117"/>
                  </a:cubicBezTo>
                  <a:cubicBezTo>
                    <a:pt x="198" y="121"/>
                    <a:pt x="202" y="123"/>
                    <a:pt x="207" y="123"/>
                  </a:cubicBezTo>
                  <a:cubicBezTo>
                    <a:pt x="216" y="123"/>
                    <a:pt x="223" y="115"/>
                    <a:pt x="223" y="106"/>
                  </a:cubicBezTo>
                  <a:cubicBezTo>
                    <a:pt x="223" y="57"/>
                    <a:pt x="223" y="57"/>
                    <a:pt x="223" y="57"/>
                  </a:cubicBezTo>
                  <a:cubicBezTo>
                    <a:pt x="223" y="48"/>
                    <a:pt x="216" y="41"/>
                    <a:pt x="207" y="41"/>
                  </a:cubicBezTo>
                  <a:cubicBezTo>
                    <a:pt x="199" y="41"/>
                    <a:pt x="193" y="46"/>
                    <a:pt x="191" y="53"/>
                  </a:cubicBezTo>
                  <a:cubicBezTo>
                    <a:pt x="177" y="22"/>
                    <a:pt x="146" y="0"/>
                    <a:pt x="109" y="0"/>
                  </a:cubicBezTo>
                  <a:cubicBezTo>
                    <a:pt x="75" y="0"/>
                    <a:pt x="45" y="20"/>
                    <a:pt x="30" y="48"/>
                  </a:cubicBezTo>
                  <a:cubicBezTo>
                    <a:pt x="27" y="44"/>
                    <a:pt x="22" y="41"/>
                    <a:pt x="16" y="41"/>
                  </a:cubicBezTo>
                  <a:cubicBezTo>
                    <a:pt x="7" y="41"/>
                    <a:pt x="0" y="48"/>
                    <a:pt x="0" y="57"/>
                  </a:cubicBezTo>
                  <a:cubicBezTo>
                    <a:pt x="0" y="106"/>
                    <a:pt x="0" y="106"/>
                    <a:pt x="0" y="106"/>
                  </a:cubicBezTo>
                  <a:cubicBezTo>
                    <a:pt x="0" y="115"/>
                    <a:pt x="7" y="123"/>
                    <a:pt x="1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schemeClr val="bg1"/>
                </a:solidFill>
              </a:endParaRPr>
            </a:p>
          </p:txBody>
        </p:sp>
      </p:grpSp>
      <p:grpSp>
        <p:nvGrpSpPr>
          <p:cNvPr id="66" name="Group 65"/>
          <p:cNvGrpSpPr/>
          <p:nvPr/>
        </p:nvGrpSpPr>
        <p:grpSpPr>
          <a:xfrm>
            <a:off x="1061076" y="2814698"/>
            <a:ext cx="432059" cy="475694"/>
            <a:chOff x="2357437" y="2047875"/>
            <a:chExt cx="958851" cy="1055688"/>
          </a:xfrm>
          <a:solidFill>
            <a:schemeClr val="bg1"/>
          </a:solidFill>
        </p:grpSpPr>
        <p:sp>
          <p:nvSpPr>
            <p:cNvPr id="67" name="Freeform 46"/>
            <p:cNvSpPr>
              <a:spLocks/>
            </p:cNvSpPr>
            <p:nvPr/>
          </p:nvSpPr>
          <p:spPr bwMode="auto">
            <a:xfrm>
              <a:off x="2805113" y="2047875"/>
              <a:ext cx="66675" cy="152400"/>
            </a:xfrm>
            <a:custGeom>
              <a:avLst/>
              <a:gdLst>
                <a:gd name="T0" fmla="*/ 34 w 34"/>
                <a:gd name="T1" fmla="*/ 61 h 78"/>
                <a:gd name="T2" fmla="*/ 34 w 34"/>
                <a:gd name="T3" fmla="*/ 17 h 78"/>
                <a:gd name="T4" fmla="*/ 17 w 34"/>
                <a:gd name="T5" fmla="*/ 0 h 78"/>
                <a:gd name="T6" fmla="*/ 0 w 34"/>
                <a:gd name="T7" fmla="*/ 17 h 78"/>
                <a:gd name="T8" fmla="*/ 0 w 34"/>
                <a:gd name="T9" fmla="*/ 61 h 78"/>
                <a:gd name="T10" fmla="*/ 17 w 34"/>
                <a:gd name="T11" fmla="*/ 78 h 78"/>
                <a:gd name="T12" fmla="*/ 34 w 34"/>
                <a:gd name="T13" fmla="*/ 61 h 78"/>
              </a:gdLst>
              <a:ahLst/>
              <a:cxnLst>
                <a:cxn ang="0">
                  <a:pos x="T0" y="T1"/>
                </a:cxn>
                <a:cxn ang="0">
                  <a:pos x="T2" y="T3"/>
                </a:cxn>
                <a:cxn ang="0">
                  <a:pos x="T4" y="T5"/>
                </a:cxn>
                <a:cxn ang="0">
                  <a:pos x="T6" y="T7"/>
                </a:cxn>
                <a:cxn ang="0">
                  <a:pos x="T8" y="T9"/>
                </a:cxn>
                <a:cxn ang="0">
                  <a:pos x="T10" y="T11"/>
                </a:cxn>
                <a:cxn ang="0">
                  <a:pos x="T12" y="T13"/>
                </a:cxn>
              </a:cxnLst>
              <a:rect l="0" t="0" r="r" b="b"/>
              <a:pathLst>
                <a:path w="34" h="78">
                  <a:moveTo>
                    <a:pt x="34" y="61"/>
                  </a:moveTo>
                  <a:cubicBezTo>
                    <a:pt x="34" y="17"/>
                    <a:pt x="34" y="17"/>
                    <a:pt x="34" y="17"/>
                  </a:cubicBezTo>
                  <a:cubicBezTo>
                    <a:pt x="34" y="8"/>
                    <a:pt x="27" y="0"/>
                    <a:pt x="17" y="0"/>
                  </a:cubicBezTo>
                  <a:cubicBezTo>
                    <a:pt x="8" y="0"/>
                    <a:pt x="0" y="8"/>
                    <a:pt x="0" y="17"/>
                  </a:cubicBezTo>
                  <a:cubicBezTo>
                    <a:pt x="0" y="61"/>
                    <a:pt x="0" y="61"/>
                    <a:pt x="0" y="61"/>
                  </a:cubicBezTo>
                  <a:cubicBezTo>
                    <a:pt x="0" y="70"/>
                    <a:pt x="8" y="78"/>
                    <a:pt x="17" y="78"/>
                  </a:cubicBezTo>
                  <a:cubicBezTo>
                    <a:pt x="27" y="78"/>
                    <a:pt x="34" y="70"/>
                    <a:pt x="3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schemeClr val="bg1"/>
                </a:solidFill>
              </a:endParaRPr>
            </a:p>
          </p:txBody>
        </p:sp>
        <p:sp>
          <p:nvSpPr>
            <p:cNvPr id="68" name="Freeform 47"/>
            <p:cNvSpPr>
              <a:spLocks/>
            </p:cNvSpPr>
            <p:nvPr/>
          </p:nvSpPr>
          <p:spPr bwMode="auto">
            <a:xfrm>
              <a:off x="3103563" y="2230438"/>
              <a:ext cx="144463" cy="122238"/>
            </a:xfrm>
            <a:custGeom>
              <a:avLst/>
              <a:gdLst>
                <a:gd name="T0" fmla="*/ 68 w 74"/>
                <a:gd name="T1" fmla="*/ 9 h 62"/>
                <a:gd name="T2" fmla="*/ 44 w 74"/>
                <a:gd name="T3" fmla="*/ 6 h 62"/>
                <a:gd name="T4" fmla="*/ 9 w 74"/>
                <a:gd name="T5" fmla="*/ 31 h 62"/>
                <a:gd name="T6" fmla="*/ 6 w 74"/>
                <a:gd name="T7" fmla="*/ 55 h 62"/>
                <a:gd name="T8" fmla="*/ 19 w 74"/>
                <a:gd name="T9" fmla="*/ 62 h 62"/>
                <a:gd name="T10" fmla="*/ 30 w 74"/>
                <a:gd name="T11" fmla="*/ 59 h 62"/>
                <a:gd name="T12" fmla="*/ 64 w 74"/>
                <a:gd name="T13" fmla="*/ 33 h 62"/>
                <a:gd name="T14" fmla="*/ 68 w 74"/>
                <a:gd name="T15" fmla="*/ 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62">
                  <a:moveTo>
                    <a:pt x="68" y="9"/>
                  </a:moveTo>
                  <a:cubicBezTo>
                    <a:pt x="62" y="2"/>
                    <a:pt x="51" y="0"/>
                    <a:pt x="44" y="6"/>
                  </a:cubicBezTo>
                  <a:cubicBezTo>
                    <a:pt x="9" y="31"/>
                    <a:pt x="9" y="31"/>
                    <a:pt x="9" y="31"/>
                  </a:cubicBezTo>
                  <a:cubicBezTo>
                    <a:pt x="1" y="37"/>
                    <a:pt x="0" y="48"/>
                    <a:pt x="6" y="55"/>
                  </a:cubicBezTo>
                  <a:cubicBezTo>
                    <a:pt x="9" y="60"/>
                    <a:pt x="14" y="62"/>
                    <a:pt x="19" y="62"/>
                  </a:cubicBezTo>
                  <a:cubicBezTo>
                    <a:pt x="23" y="62"/>
                    <a:pt x="26" y="61"/>
                    <a:pt x="30" y="59"/>
                  </a:cubicBezTo>
                  <a:cubicBezTo>
                    <a:pt x="64" y="33"/>
                    <a:pt x="64" y="33"/>
                    <a:pt x="64" y="33"/>
                  </a:cubicBezTo>
                  <a:cubicBezTo>
                    <a:pt x="72" y="28"/>
                    <a:pt x="74" y="17"/>
                    <a:pt x="6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schemeClr val="bg1"/>
                </a:solidFill>
              </a:endParaRPr>
            </a:p>
          </p:txBody>
        </p:sp>
        <p:sp>
          <p:nvSpPr>
            <p:cNvPr id="69" name="Freeform 48"/>
            <p:cNvSpPr>
              <a:spLocks/>
            </p:cNvSpPr>
            <p:nvPr/>
          </p:nvSpPr>
          <p:spPr bwMode="auto">
            <a:xfrm>
              <a:off x="3159125" y="2614613"/>
              <a:ext cx="157163" cy="96838"/>
            </a:xfrm>
            <a:custGeom>
              <a:avLst/>
              <a:gdLst>
                <a:gd name="T0" fmla="*/ 3 w 80"/>
                <a:gd name="T1" fmla="*/ 14 h 49"/>
                <a:gd name="T2" fmla="*/ 15 w 80"/>
                <a:gd name="T3" fmla="*/ 36 h 49"/>
                <a:gd name="T4" fmla="*/ 56 w 80"/>
                <a:gd name="T5" fmla="*/ 48 h 49"/>
                <a:gd name="T6" fmla="*/ 61 w 80"/>
                <a:gd name="T7" fmla="*/ 49 h 49"/>
                <a:gd name="T8" fmla="*/ 77 w 80"/>
                <a:gd name="T9" fmla="*/ 37 h 49"/>
                <a:gd name="T10" fmla="*/ 66 w 80"/>
                <a:gd name="T11" fmla="*/ 15 h 49"/>
                <a:gd name="T12" fmla="*/ 25 w 80"/>
                <a:gd name="T13" fmla="*/ 3 h 49"/>
                <a:gd name="T14" fmla="*/ 3 w 80"/>
                <a:gd name="T15" fmla="*/ 14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49">
                  <a:moveTo>
                    <a:pt x="3" y="14"/>
                  </a:moveTo>
                  <a:cubicBezTo>
                    <a:pt x="0" y="23"/>
                    <a:pt x="5" y="33"/>
                    <a:pt x="15" y="36"/>
                  </a:cubicBezTo>
                  <a:cubicBezTo>
                    <a:pt x="56" y="48"/>
                    <a:pt x="56" y="48"/>
                    <a:pt x="56" y="48"/>
                  </a:cubicBezTo>
                  <a:cubicBezTo>
                    <a:pt x="58" y="49"/>
                    <a:pt x="59" y="49"/>
                    <a:pt x="61" y="49"/>
                  </a:cubicBezTo>
                  <a:cubicBezTo>
                    <a:pt x="68" y="49"/>
                    <a:pt x="75" y="44"/>
                    <a:pt x="77" y="37"/>
                  </a:cubicBezTo>
                  <a:cubicBezTo>
                    <a:pt x="80" y="28"/>
                    <a:pt x="75" y="18"/>
                    <a:pt x="66" y="15"/>
                  </a:cubicBezTo>
                  <a:cubicBezTo>
                    <a:pt x="25" y="3"/>
                    <a:pt x="25" y="3"/>
                    <a:pt x="25" y="3"/>
                  </a:cubicBezTo>
                  <a:cubicBezTo>
                    <a:pt x="16" y="0"/>
                    <a:pt x="6" y="5"/>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schemeClr val="bg1"/>
                </a:solidFill>
              </a:endParaRPr>
            </a:p>
          </p:txBody>
        </p:sp>
        <p:sp>
          <p:nvSpPr>
            <p:cNvPr id="70" name="Freeform 49"/>
            <p:cNvSpPr>
              <a:spLocks/>
            </p:cNvSpPr>
            <p:nvPr/>
          </p:nvSpPr>
          <p:spPr bwMode="auto">
            <a:xfrm>
              <a:off x="2425700" y="2230438"/>
              <a:ext cx="146050" cy="122238"/>
            </a:xfrm>
            <a:custGeom>
              <a:avLst/>
              <a:gdLst>
                <a:gd name="T0" fmla="*/ 9 w 74"/>
                <a:gd name="T1" fmla="*/ 33 h 62"/>
                <a:gd name="T2" fmla="*/ 44 w 74"/>
                <a:gd name="T3" fmla="*/ 59 h 62"/>
                <a:gd name="T4" fmla="*/ 54 w 74"/>
                <a:gd name="T5" fmla="*/ 62 h 62"/>
                <a:gd name="T6" fmla="*/ 68 w 74"/>
                <a:gd name="T7" fmla="*/ 55 h 62"/>
                <a:gd name="T8" fmla="*/ 65 w 74"/>
                <a:gd name="T9" fmla="*/ 31 h 62"/>
                <a:gd name="T10" fmla="*/ 30 w 74"/>
                <a:gd name="T11" fmla="*/ 6 h 62"/>
                <a:gd name="T12" fmla="*/ 6 w 74"/>
                <a:gd name="T13" fmla="*/ 9 h 62"/>
                <a:gd name="T14" fmla="*/ 9 w 74"/>
                <a:gd name="T15" fmla="*/ 33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62">
                  <a:moveTo>
                    <a:pt x="9" y="33"/>
                  </a:moveTo>
                  <a:cubicBezTo>
                    <a:pt x="44" y="59"/>
                    <a:pt x="44" y="59"/>
                    <a:pt x="44" y="59"/>
                  </a:cubicBezTo>
                  <a:cubicBezTo>
                    <a:pt x="47" y="61"/>
                    <a:pt x="51" y="62"/>
                    <a:pt x="54" y="62"/>
                  </a:cubicBezTo>
                  <a:cubicBezTo>
                    <a:pt x="60" y="62"/>
                    <a:pt x="65" y="60"/>
                    <a:pt x="68" y="55"/>
                  </a:cubicBezTo>
                  <a:cubicBezTo>
                    <a:pt x="74" y="48"/>
                    <a:pt x="72" y="37"/>
                    <a:pt x="65" y="31"/>
                  </a:cubicBezTo>
                  <a:cubicBezTo>
                    <a:pt x="30" y="6"/>
                    <a:pt x="30" y="6"/>
                    <a:pt x="30" y="6"/>
                  </a:cubicBezTo>
                  <a:cubicBezTo>
                    <a:pt x="22" y="0"/>
                    <a:pt x="12" y="2"/>
                    <a:pt x="6" y="9"/>
                  </a:cubicBezTo>
                  <a:cubicBezTo>
                    <a:pt x="0" y="17"/>
                    <a:pt x="2" y="28"/>
                    <a:pt x="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schemeClr val="bg1"/>
                </a:solidFill>
              </a:endParaRPr>
            </a:p>
          </p:txBody>
        </p:sp>
        <p:sp>
          <p:nvSpPr>
            <p:cNvPr id="71" name="Freeform 50"/>
            <p:cNvSpPr>
              <a:spLocks/>
            </p:cNvSpPr>
            <p:nvPr/>
          </p:nvSpPr>
          <p:spPr bwMode="auto">
            <a:xfrm>
              <a:off x="2357437" y="2614613"/>
              <a:ext cx="153988" cy="96838"/>
            </a:xfrm>
            <a:custGeom>
              <a:avLst/>
              <a:gdLst>
                <a:gd name="T0" fmla="*/ 19 w 79"/>
                <a:gd name="T1" fmla="*/ 49 h 49"/>
                <a:gd name="T2" fmla="*/ 24 w 79"/>
                <a:gd name="T3" fmla="*/ 48 h 49"/>
                <a:gd name="T4" fmla="*/ 65 w 79"/>
                <a:gd name="T5" fmla="*/ 36 h 49"/>
                <a:gd name="T6" fmla="*/ 77 w 79"/>
                <a:gd name="T7" fmla="*/ 14 h 49"/>
                <a:gd name="T8" fmla="*/ 55 w 79"/>
                <a:gd name="T9" fmla="*/ 3 h 49"/>
                <a:gd name="T10" fmla="*/ 14 w 79"/>
                <a:gd name="T11" fmla="*/ 15 h 49"/>
                <a:gd name="T12" fmla="*/ 2 w 79"/>
                <a:gd name="T13" fmla="*/ 37 h 49"/>
                <a:gd name="T14" fmla="*/ 19 w 79"/>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49">
                  <a:moveTo>
                    <a:pt x="19" y="49"/>
                  </a:moveTo>
                  <a:cubicBezTo>
                    <a:pt x="20" y="49"/>
                    <a:pt x="22" y="49"/>
                    <a:pt x="24" y="48"/>
                  </a:cubicBezTo>
                  <a:cubicBezTo>
                    <a:pt x="65" y="36"/>
                    <a:pt x="65" y="36"/>
                    <a:pt x="65" y="36"/>
                  </a:cubicBezTo>
                  <a:cubicBezTo>
                    <a:pt x="74" y="33"/>
                    <a:pt x="79" y="23"/>
                    <a:pt x="77" y="14"/>
                  </a:cubicBezTo>
                  <a:cubicBezTo>
                    <a:pt x="74" y="5"/>
                    <a:pt x="64" y="0"/>
                    <a:pt x="55" y="3"/>
                  </a:cubicBezTo>
                  <a:cubicBezTo>
                    <a:pt x="14" y="15"/>
                    <a:pt x="14" y="15"/>
                    <a:pt x="14" y="15"/>
                  </a:cubicBezTo>
                  <a:cubicBezTo>
                    <a:pt x="5" y="18"/>
                    <a:pt x="0" y="28"/>
                    <a:pt x="2" y="37"/>
                  </a:cubicBezTo>
                  <a:cubicBezTo>
                    <a:pt x="5" y="44"/>
                    <a:pt x="11" y="49"/>
                    <a:pt x="19"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schemeClr val="bg1"/>
                </a:solidFill>
              </a:endParaRPr>
            </a:p>
          </p:txBody>
        </p:sp>
        <p:sp>
          <p:nvSpPr>
            <p:cNvPr id="72" name="Freeform 51"/>
            <p:cNvSpPr>
              <a:spLocks noEditPoints="1"/>
            </p:cNvSpPr>
            <p:nvPr/>
          </p:nvSpPr>
          <p:spPr bwMode="auto">
            <a:xfrm>
              <a:off x="2565400" y="2278063"/>
              <a:ext cx="573088" cy="825500"/>
            </a:xfrm>
            <a:custGeom>
              <a:avLst/>
              <a:gdLst>
                <a:gd name="T0" fmla="*/ 139 w 292"/>
                <a:gd name="T1" fmla="*/ 0 h 421"/>
                <a:gd name="T2" fmla="*/ 13 w 292"/>
                <a:gd name="T3" fmla="*/ 89 h 421"/>
                <a:gd name="T4" fmla="*/ 19 w 292"/>
                <a:gd name="T5" fmla="*/ 197 h 421"/>
                <a:gd name="T6" fmla="*/ 70 w 292"/>
                <a:gd name="T7" fmla="*/ 286 h 421"/>
                <a:gd name="T8" fmla="*/ 58 w 292"/>
                <a:gd name="T9" fmla="*/ 324 h 421"/>
                <a:gd name="T10" fmla="*/ 58 w 292"/>
                <a:gd name="T11" fmla="*/ 361 h 421"/>
                <a:gd name="T12" fmla="*/ 81 w 292"/>
                <a:gd name="T13" fmla="*/ 394 h 421"/>
                <a:gd name="T14" fmla="*/ 132 w 292"/>
                <a:gd name="T15" fmla="*/ 421 h 421"/>
                <a:gd name="T16" fmla="*/ 184 w 292"/>
                <a:gd name="T17" fmla="*/ 401 h 421"/>
                <a:gd name="T18" fmla="*/ 211 w 292"/>
                <a:gd name="T19" fmla="*/ 380 h 421"/>
                <a:gd name="T20" fmla="*/ 219 w 292"/>
                <a:gd name="T21" fmla="*/ 338 h 421"/>
                <a:gd name="T22" fmla="*/ 209 w 292"/>
                <a:gd name="T23" fmla="*/ 303 h 421"/>
                <a:gd name="T24" fmla="*/ 239 w 292"/>
                <a:gd name="T25" fmla="*/ 226 h 421"/>
                <a:gd name="T26" fmla="*/ 186 w 292"/>
                <a:gd name="T27" fmla="*/ 9 h 421"/>
                <a:gd name="T28" fmla="*/ 117 w 292"/>
                <a:gd name="T29" fmla="*/ 112 h 421"/>
                <a:gd name="T30" fmla="*/ 141 w 292"/>
                <a:gd name="T31" fmla="*/ 115 h 421"/>
                <a:gd name="T32" fmla="*/ 141 w 292"/>
                <a:gd name="T33" fmla="*/ 198 h 421"/>
                <a:gd name="T34" fmla="*/ 99 w 292"/>
                <a:gd name="T35" fmla="*/ 130 h 421"/>
                <a:gd name="T36" fmla="*/ 193 w 292"/>
                <a:gd name="T37" fmla="*/ 327 h 421"/>
                <a:gd name="T38" fmla="*/ 193 w 292"/>
                <a:gd name="T39" fmla="*/ 361 h 421"/>
                <a:gd name="T40" fmla="*/ 178 w 292"/>
                <a:gd name="T41" fmla="*/ 376 h 421"/>
                <a:gd name="T42" fmla="*/ 165 w 292"/>
                <a:gd name="T43" fmla="*/ 376 h 421"/>
                <a:gd name="T44" fmla="*/ 164 w 292"/>
                <a:gd name="T45" fmla="*/ 379 h 421"/>
                <a:gd name="T46" fmla="*/ 132 w 292"/>
                <a:gd name="T47" fmla="*/ 395 h 421"/>
                <a:gd name="T48" fmla="*/ 114 w 292"/>
                <a:gd name="T49" fmla="*/ 376 h 421"/>
                <a:gd name="T50" fmla="*/ 100 w 292"/>
                <a:gd name="T51" fmla="*/ 376 h 421"/>
                <a:gd name="T52" fmla="*/ 84 w 292"/>
                <a:gd name="T53" fmla="*/ 362 h 421"/>
                <a:gd name="T54" fmla="*/ 84 w 292"/>
                <a:gd name="T55" fmla="*/ 338 h 421"/>
                <a:gd name="T56" fmla="*/ 84 w 292"/>
                <a:gd name="T57" fmla="*/ 324 h 421"/>
                <a:gd name="T58" fmla="*/ 193 w 292"/>
                <a:gd name="T59" fmla="*/ 323 h 421"/>
                <a:gd name="T60" fmla="*/ 193 w 292"/>
                <a:gd name="T61" fmla="*/ 327 h 421"/>
                <a:gd name="T62" fmla="*/ 222 w 292"/>
                <a:gd name="T63" fmla="*/ 132 h 421"/>
                <a:gd name="T64" fmla="*/ 198 w 292"/>
                <a:gd name="T65" fmla="*/ 129 h 421"/>
                <a:gd name="T66" fmla="*/ 198 w 292"/>
                <a:gd name="T67" fmla="*/ 47 h 421"/>
                <a:gd name="T68" fmla="*/ 240 w 292"/>
                <a:gd name="T69" fmla="*/ 11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2" h="421">
                  <a:moveTo>
                    <a:pt x="186" y="9"/>
                  </a:moveTo>
                  <a:cubicBezTo>
                    <a:pt x="171" y="3"/>
                    <a:pt x="155" y="0"/>
                    <a:pt x="139" y="0"/>
                  </a:cubicBezTo>
                  <a:cubicBezTo>
                    <a:pt x="139" y="0"/>
                    <a:pt x="139" y="0"/>
                    <a:pt x="139" y="0"/>
                  </a:cubicBezTo>
                  <a:cubicBezTo>
                    <a:pt x="84" y="0"/>
                    <a:pt x="33" y="34"/>
                    <a:pt x="13" y="89"/>
                  </a:cubicBezTo>
                  <a:cubicBezTo>
                    <a:pt x="0" y="121"/>
                    <a:pt x="2" y="156"/>
                    <a:pt x="14" y="186"/>
                  </a:cubicBezTo>
                  <a:cubicBezTo>
                    <a:pt x="16" y="190"/>
                    <a:pt x="17" y="194"/>
                    <a:pt x="19" y="197"/>
                  </a:cubicBezTo>
                  <a:cubicBezTo>
                    <a:pt x="25" y="208"/>
                    <a:pt x="31" y="217"/>
                    <a:pt x="39" y="226"/>
                  </a:cubicBezTo>
                  <a:cubicBezTo>
                    <a:pt x="45" y="234"/>
                    <a:pt x="62" y="257"/>
                    <a:pt x="70" y="286"/>
                  </a:cubicBezTo>
                  <a:cubicBezTo>
                    <a:pt x="70" y="302"/>
                    <a:pt x="70" y="302"/>
                    <a:pt x="70" y="302"/>
                  </a:cubicBezTo>
                  <a:cubicBezTo>
                    <a:pt x="63" y="307"/>
                    <a:pt x="58" y="315"/>
                    <a:pt x="58" y="324"/>
                  </a:cubicBezTo>
                  <a:cubicBezTo>
                    <a:pt x="58" y="338"/>
                    <a:pt x="58" y="338"/>
                    <a:pt x="58" y="338"/>
                  </a:cubicBezTo>
                  <a:cubicBezTo>
                    <a:pt x="58" y="361"/>
                    <a:pt x="58" y="361"/>
                    <a:pt x="58" y="361"/>
                  </a:cubicBezTo>
                  <a:cubicBezTo>
                    <a:pt x="58" y="368"/>
                    <a:pt x="61" y="375"/>
                    <a:pt x="66" y="380"/>
                  </a:cubicBezTo>
                  <a:cubicBezTo>
                    <a:pt x="81" y="394"/>
                    <a:pt x="81" y="394"/>
                    <a:pt x="81" y="394"/>
                  </a:cubicBezTo>
                  <a:cubicBezTo>
                    <a:pt x="85" y="398"/>
                    <a:pt x="90" y="400"/>
                    <a:pt x="95" y="401"/>
                  </a:cubicBezTo>
                  <a:cubicBezTo>
                    <a:pt x="103" y="413"/>
                    <a:pt x="117" y="421"/>
                    <a:pt x="132" y="421"/>
                  </a:cubicBezTo>
                  <a:cubicBezTo>
                    <a:pt x="146" y="421"/>
                    <a:pt x="146" y="421"/>
                    <a:pt x="146" y="421"/>
                  </a:cubicBezTo>
                  <a:cubicBezTo>
                    <a:pt x="162" y="421"/>
                    <a:pt x="176" y="413"/>
                    <a:pt x="184" y="401"/>
                  </a:cubicBezTo>
                  <a:cubicBezTo>
                    <a:pt x="188" y="400"/>
                    <a:pt x="193" y="398"/>
                    <a:pt x="196" y="394"/>
                  </a:cubicBezTo>
                  <a:cubicBezTo>
                    <a:pt x="211" y="380"/>
                    <a:pt x="211" y="380"/>
                    <a:pt x="211" y="380"/>
                  </a:cubicBezTo>
                  <a:cubicBezTo>
                    <a:pt x="216" y="375"/>
                    <a:pt x="219" y="368"/>
                    <a:pt x="219" y="361"/>
                  </a:cubicBezTo>
                  <a:cubicBezTo>
                    <a:pt x="219" y="338"/>
                    <a:pt x="219" y="338"/>
                    <a:pt x="219" y="338"/>
                  </a:cubicBezTo>
                  <a:cubicBezTo>
                    <a:pt x="219" y="324"/>
                    <a:pt x="219" y="324"/>
                    <a:pt x="219" y="324"/>
                  </a:cubicBezTo>
                  <a:cubicBezTo>
                    <a:pt x="219" y="315"/>
                    <a:pt x="215" y="308"/>
                    <a:pt x="209" y="303"/>
                  </a:cubicBezTo>
                  <a:cubicBezTo>
                    <a:pt x="209" y="286"/>
                    <a:pt x="209" y="286"/>
                    <a:pt x="209" y="286"/>
                  </a:cubicBezTo>
                  <a:cubicBezTo>
                    <a:pt x="217" y="257"/>
                    <a:pt x="233" y="235"/>
                    <a:pt x="239" y="226"/>
                  </a:cubicBezTo>
                  <a:cubicBezTo>
                    <a:pt x="251" y="214"/>
                    <a:pt x="260" y="199"/>
                    <a:pt x="266" y="182"/>
                  </a:cubicBezTo>
                  <a:cubicBezTo>
                    <a:pt x="292" y="112"/>
                    <a:pt x="256" y="34"/>
                    <a:pt x="186" y="9"/>
                  </a:cubicBezTo>
                  <a:close/>
                  <a:moveTo>
                    <a:pt x="131" y="88"/>
                  </a:moveTo>
                  <a:cubicBezTo>
                    <a:pt x="122" y="93"/>
                    <a:pt x="117" y="102"/>
                    <a:pt x="117" y="112"/>
                  </a:cubicBezTo>
                  <a:cubicBezTo>
                    <a:pt x="117" y="126"/>
                    <a:pt x="127" y="138"/>
                    <a:pt x="141" y="140"/>
                  </a:cubicBezTo>
                  <a:cubicBezTo>
                    <a:pt x="141" y="115"/>
                    <a:pt x="141" y="115"/>
                    <a:pt x="141" y="115"/>
                  </a:cubicBezTo>
                  <a:cubicBezTo>
                    <a:pt x="188" y="156"/>
                    <a:pt x="188" y="156"/>
                    <a:pt x="188" y="156"/>
                  </a:cubicBezTo>
                  <a:cubicBezTo>
                    <a:pt x="141" y="198"/>
                    <a:pt x="141" y="198"/>
                    <a:pt x="141" y="198"/>
                  </a:cubicBezTo>
                  <a:cubicBezTo>
                    <a:pt x="141" y="174"/>
                    <a:pt x="141" y="174"/>
                    <a:pt x="141" y="174"/>
                  </a:cubicBezTo>
                  <a:cubicBezTo>
                    <a:pt x="118" y="173"/>
                    <a:pt x="99" y="154"/>
                    <a:pt x="99" y="130"/>
                  </a:cubicBezTo>
                  <a:cubicBezTo>
                    <a:pt x="99" y="110"/>
                    <a:pt x="112" y="93"/>
                    <a:pt x="131" y="88"/>
                  </a:cubicBezTo>
                  <a:close/>
                  <a:moveTo>
                    <a:pt x="193" y="327"/>
                  </a:moveTo>
                  <a:cubicBezTo>
                    <a:pt x="193" y="338"/>
                    <a:pt x="193" y="338"/>
                    <a:pt x="193" y="338"/>
                  </a:cubicBezTo>
                  <a:cubicBezTo>
                    <a:pt x="193" y="361"/>
                    <a:pt x="193" y="361"/>
                    <a:pt x="193" y="361"/>
                  </a:cubicBezTo>
                  <a:cubicBezTo>
                    <a:pt x="193" y="361"/>
                    <a:pt x="193" y="361"/>
                    <a:pt x="193" y="362"/>
                  </a:cubicBezTo>
                  <a:cubicBezTo>
                    <a:pt x="178" y="376"/>
                    <a:pt x="178" y="376"/>
                    <a:pt x="178" y="376"/>
                  </a:cubicBezTo>
                  <a:cubicBezTo>
                    <a:pt x="178" y="376"/>
                    <a:pt x="178" y="376"/>
                    <a:pt x="177" y="376"/>
                  </a:cubicBezTo>
                  <a:cubicBezTo>
                    <a:pt x="165" y="376"/>
                    <a:pt x="165" y="376"/>
                    <a:pt x="165" y="376"/>
                  </a:cubicBezTo>
                  <a:cubicBezTo>
                    <a:pt x="164" y="376"/>
                    <a:pt x="164" y="376"/>
                    <a:pt x="164" y="376"/>
                  </a:cubicBezTo>
                  <a:cubicBezTo>
                    <a:pt x="164" y="379"/>
                    <a:pt x="164" y="379"/>
                    <a:pt x="164" y="379"/>
                  </a:cubicBezTo>
                  <a:cubicBezTo>
                    <a:pt x="164" y="388"/>
                    <a:pt x="156" y="395"/>
                    <a:pt x="146" y="395"/>
                  </a:cubicBezTo>
                  <a:cubicBezTo>
                    <a:pt x="132" y="395"/>
                    <a:pt x="132" y="395"/>
                    <a:pt x="132" y="395"/>
                  </a:cubicBezTo>
                  <a:cubicBezTo>
                    <a:pt x="122" y="395"/>
                    <a:pt x="114" y="388"/>
                    <a:pt x="114" y="379"/>
                  </a:cubicBezTo>
                  <a:cubicBezTo>
                    <a:pt x="114" y="376"/>
                    <a:pt x="114" y="376"/>
                    <a:pt x="114" y="376"/>
                  </a:cubicBezTo>
                  <a:cubicBezTo>
                    <a:pt x="114" y="376"/>
                    <a:pt x="114" y="376"/>
                    <a:pt x="114" y="376"/>
                  </a:cubicBezTo>
                  <a:cubicBezTo>
                    <a:pt x="100" y="376"/>
                    <a:pt x="100" y="376"/>
                    <a:pt x="100" y="376"/>
                  </a:cubicBezTo>
                  <a:cubicBezTo>
                    <a:pt x="99" y="376"/>
                    <a:pt x="99" y="376"/>
                    <a:pt x="99" y="376"/>
                  </a:cubicBezTo>
                  <a:cubicBezTo>
                    <a:pt x="84" y="362"/>
                    <a:pt x="84" y="362"/>
                    <a:pt x="84" y="362"/>
                  </a:cubicBezTo>
                  <a:cubicBezTo>
                    <a:pt x="84" y="361"/>
                    <a:pt x="84" y="361"/>
                    <a:pt x="84" y="361"/>
                  </a:cubicBezTo>
                  <a:cubicBezTo>
                    <a:pt x="84" y="338"/>
                    <a:pt x="84" y="338"/>
                    <a:pt x="84" y="338"/>
                  </a:cubicBezTo>
                  <a:cubicBezTo>
                    <a:pt x="84" y="327"/>
                    <a:pt x="84" y="327"/>
                    <a:pt x="84" y="327"/>
                  </a:cubicBezTo>
                  <a:cubicBezTo>
                    <a:pt x="84" y="324"/>
                    <a:pt x="84" y="324"/>
                    <a:pt x="84" y="324"/>
                  </a:cubicBezTo>
                  <a:cubicBezTo>
                    <a:pt x="84" y="323"/>
                    <a:pt x="84" y="323"/>
                    <a:pt x="84" y="323"/>
                  </a:cubicBezTo>
                  <a:cubicBezTo>
                    <a:pt x="193" y="323"/>
                    <a:pt x="193" y="323"/>
                    <a:pt x="193" y="323"/>
                  </a:cubicBezTo>
                  <a:cubicBezTo>
                    <a:pt x="193" y="323"/>
                    <a:pt x="193" y="323"/>
                    <a:pt x="193" y="324"/>
                  </a:cubicBezTo>
                  <a:lnTo>
                    <a:pt x="193" y="327"/>
                  </a:lnTo>
                  <a:close/>
                  <a:moveTo>
                    <a:pt x="209" y="157"/>
                  </a:moveTo>
                  <a:cubicBezTo>
                    <a:pt x="217" y="152"/>
                    <a:pt x="222" y="143"/>
                    <a:pt x="222" y="132"/>
                  </a:cubicBezTo>
                  <a:cubicBezTo>
                    <a:pt x="222" y="118"/>
                    <a:pt x="212" y="106"/>
                    <a:pt x="198" y="104"/>
                  </a:cubicBezTo>
                  <a:cubicBezTo>
                    <a:pt x="198" y="129"/>
                    <a:pt x="198" y="129"/>
                    <a:pt x="198" y="129"/>
                  </a:cubicBezTo>
                  <a:cubicBezTo>
                    <a:pt x="152" y="88"/>
                    <a:pt x="152" y="88"/>
                    <a:pt x="152" y="88"/>
                  </a:cubicBezTo>
                  <a:cubicBezTo>
                    <a:pt x="198" y="47"/>
                    <a:pt x="198" y="47"/>
                    <a:pt x="198" y="47"/>
                  </a:cubicBezTo>
                  <a:cubicBezTo>
                    <a:pt x="198" y="71"/>
                    <a:pt x="198" y="71"/>
                    <a:pt x="198" y="71"/>
                  </a:cubicBezTo>
                  <a:cubicBezTo>
                    <a:pt x="222" y="72"/>
                    <a:pt x="240" y="91"/>
                    <a:pt x="240" y="114"/>
                  </a:cubicBezTo>
                  <a:cubicBezTo>
                    <a:pt x="240" y="134"/>
                    <a:pt x="227" y="151"/>
                    <a:pt x="209"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schemeClr val="bg1"/>
                </a:solidFill>
              </a:endParaRPr>
            </a:p>
          </p:txBody>
        </p:sp>
      </p:grpSp>
    </p:spTree>
    <p:extLst>
      <p:ext uri="{BB962C8B-B14F-4D97-AF65-F5344CB8AC3E}">
        <p14:creationId xmlns:p14="http://schemas.microsoft.com/office/powerpoint/2010/main" val="2122830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EIDS PMO Structure and Components</a:t>
            </a:r>
            <a:endParaRPr lang="en-US" sz="3200" dirty="0"/>
          </a:p>
        </p:txBody>
      </p:sp>
      <p:sp>
        <p:nvSpPr>
          <p:cNvPr id="3" name="Content Placeholder 1"/>
          <p:cNvSpPr txBox="1">
            <a:spLocks/>
          </p:cNvSpPr>
          <p:nvPr/>
        </p:nvSpPr>
        <p:spPr bwMode="auto">
          <a:xfrm>
            <a:off x="457200" y="1323975"/>
            <a:ext cx="82296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lgn="ctr">
              <a:buFont typeface="Lucida Sans Unicode" pitchFamily="34" charset="0"/>
              <a:buNone/>
            </a:pPr>
            <a:r>
              <a:rPr lang="en-US" altLang="en-US" sz="1400" smtClean="0">
                <a:solidFill>
                  <a:prstClr val="black"/>
                </a:solidFill>
                <a:ea typeface="+mn-ea"/>
                <a:cs typeface="Arial" pitchFamily="34" charset="0"/>
              </a:rPr>
              <a:t>EIDS is organized into five different sections that work in tandem to promote a </a:t>
            </a:r>
            <a:br>
              <a:rPr lang="en-US" altLang="en-US" sz="1400" smtClean="0">
                <a:solidFill>
                  <a:prstClr val="black"/>
                </a:solidFill>
                <a:ea typeface="+mn-ea"/>
                <a:cs typeface="Arial" pitchFamily="34" charset="0"/>
              </a:rPr>
            </a:br>
            <a:r>
              <a:rPr lang="en-US" altLang="en-US" sz="1400" smtClean="0">
                <a:solidFill>
                  <a:prstClr val="black"/>
                </a:solidFill>
                <a:ea typeface="+mn-ea"/>
                <a:cs typeface="Arial" pitchFamily="34" charset="0"/>
              </a:rPr>
              <a:t>collaborative enterprise health information network:</a:t>
            </a:r>
          </a:p>
        </p:txBody>
      </p:sp>
      <p:sp>
        <p:nvSpPr>
          <p:cNvPr id="4" name="Rounded Rectangle 3"/>
          <p:cNvSpPr/>
          <p:nvPr/>
        </p:nvSpPr>
        <p:spPr bwMode="gray">
          <a:xfrm>
            <a:off x="3879850" y="2009775"/>
            <a:ext cx="1423988" cy="642938"/>
          </a:xfrm>
          <a:prstGeom prst="roundRect">
            <a:avLst>
              <a:gd name="adj" fmla="val 4314"/>
            </a:avLst>
          </a:prstGeom>
          <a:solidFill>
            <a:sysClr val="window" lastClr="FFFFFF">
              <a:lumMod val="65000"/>
            </a:sysClr>
          </a:solidFill>
          <a:ln w="12700" cap="rnd" algn="ctr">
            <a:noFill/>
            <a:miter lim="800000"/>
            <a:headEnd/>
            <a:tailEnd/>
          </a:ln>
        </p:spPr>
        <p:txBody>
          <a:bodyPr lIns="0" tIns="0" rIns="0" bIns="0" anchor="ctr" anchorCtr="1"/>
          <a:lstStyle/>
          <a:p>
            <a:pPr marL="0" marR="0" lvl="0" indent="0" algn="ctr" defTabSz="914400" eaLnBrk="1" fontAlgn="auto" latinLnBrk="0" hangingPunct="1">
              <a:lnSpc>
                <a:spcPct val="106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ea typeface="+mn-ea"/>
                <a:cs typeface="Arial" pitchFamily="34" charset="0"/>
              </a:rPr>
              <a:t>Data Platforms &amp; Services</a:t>
            </a:r>
          </a:p>
        </p:txBody>
      </p:sp>
      <p:sp>
        <p:nvSpPr>
          <p:cNvPr id="5" name="Rounded Rectangle 6"/>
          <p:cNvSpPr>
            <a:spLocks noChangeArrowheads="1"/>
          </p:cNvSpPr>
          <p:nvPr/>
        </p:nvSpPr>
        <p:spPr bwMode="gray">
          <a:xfrm>
            <a:off x="7348538" y="2009775"/>
            <a:ext cx="1422400" cy="641350"/>
          </a:xfrm>
          <a:prstGeom prst="roundRect">
            <a:avLst>
              <a:gd name="adj" fmla="val 4315"/>
            </a:avLst>
          </a:prstGeom>
          <a:solidFill>
            <a:srgbClr val="C0504D"/>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0" tIns="0" rIns="0" bIns="0" anchor="ctr" anchorCtr="1"/>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6000"/>
              </a:lnSpc>
              <a:spcBef>
                <a:spcPct val="0"/>
              </a:spcBef>
              <a:spcAft>
                <a:spcPts val="0"/>
              </a:spcAft>
              <a:buClrTx/>
              <a:buSzTx/>
              <a:buFontTx/>
              <a:buNone/>
              <a:tabLst/>
              <a:defRPr/>
            </a:pPr>
            <a:r>
              <a:rPr kumimoji="0" lang="en-US" altLang="en-US" sz="1400" b="1" i="0" u="none" strike="noStrike" kern="0" cap="none" spc="0" normalizeH="0" baseline="0" noProof="0" smtClean="0">
                <a:ln>
                  <a:noFill/>
                </a:ln>
                <a:solidFill>
                  <a:srgbClr val="FFFFFF"/>
                </a:solidFill>
                <a:effectLst/>
                <a:uLnTx/>
                <a:uFillTx/>
                <a:latin typeface="Calibri" pitchFamily="34" charset="0"/>
                <a:ea typeface="+mn-ea"/>
                <a:cs typeface="Arial" pitchFamily="34" charset="0"/>
              </a:rPr>
              <a:t>Data Discovery &amp;</a:t>
            </a:r>
          </a:p>
          <a:p>
            <a:pPr marL="0" marR="0" lvl="0" indent="0" algn="ctr" defTabSz="914400" eaLnBrk="1" fontAlgn="auto" latinLnBrk="0" hangingPunct="1">
              <a:lnSpc>
                <a:spcPct val="106000"/>
              </a:lnSpc>
              <a:spcBef>
                <a:spcPct val="0"/>
              </a:spcBef>
              <a:spcAft>
                <a:spcPts val="0"/>
              </a:spcAft>
              <a:buClrTx/>
              <a:buSzTx/>
              <a:buFontTx/>
              <a:buNone/>
              <a:tabLst/>
              <a:defRPr/>
            </a:pPr>
            <a:r>
              <a:rPr kumimoji="0" lang="en-US" altLang="en-US" sz="1400" b="1" i="0" u="none" strike="noStrike" kern="0" cap="none" spc="0" normalizeH="0" baseline="0" noProof="0" smtClean="0">
                <a:ln>
                  <a:noFill/>
                </a:ln>
                <a:solidFill>
                  <a:srgbClr val="FFFFFF"/>
                </a:solidFill>
                <a:effectLst/>
                <a:uLnTx/>
                <a:uFillTx/>
                <a:latin typeface="Calibri" pitchFamily="34" charset="0"/>
                <a:ea typeface="+mn-ea"/>
                <a:cs typeface="Arial" pitchFamily="34" charset="0"/>
              </a:rPr>
              <a:t>Research</a:t>
            </a:r>
          </a:p>
        </p:txBody>
      </p:sp>
      <p:sp>
        <p:nvSpPr>
          <p:cNvPr id="6" name="Rounded Rectangle 5"/>
          <p:cNvSpPr/>
          <p:nvPr/>
        </p:nvSpPr>
        <p:spPr bwMode="gray">
          <a:xfrm>
            <a:off x="5614988" y="2009775"/>
            <a:ext cx="1423987" cy="641350"/>
          </a:xfrm>
          <a:prstGeom prst="roundRect">
            <a:avLst>
              <a:gd name="adj" fmla="val 4314"/>
            </a:avLst>
          </a:prstGeom>
          <a:solidFill>
            <a:srgbClr val="C0504D">
              <a:lumMod val="75000"/>
            </a:srgbClr>
          </a:solidFill>
          <a:ln w="12700" cap="rnd" algn="ctr">
            <a:noFill/>
            <a:miter lim="800000"/>
            <a:headEnd/>
            <a:tailEnd/>
          </a:ln>
        </p:spPr>
        <p:txBody>
          <a:bodyPr lIns="0" tIns="0" rIns="0" bIns="0" anchor="ctr" anchorCtr="1"/>
          <a:lstStyle/>
          <a:p>
            <a:pPr marL="0" marR="0" lvl="0" indent="0" algn="ctr" defTabSz="914400" eaLnBrk="1" fontAlgn="auto" latinLnBrk="0" hangingPunct="1">
              <a:lnSpc>
                <a:spcPct val="106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ea typeface="+mn-ea"/>
                <a:cs typeface="Arial" pitchFamily="34" charset="0"/>
              </a:rPr>
              <a:t>Registries</a:t>
            </a:r>
          </a:p>
        </p:txBody>
      </p:sp>
      <p:sp>
        <p:nvSpPr>
          <p:cNvPr id="7" name="Rounded Rectangle 8"/>
          <p:cNvSpPr>
            <a:spLocks noChangeArrowheads="1"/>
          </p:cNvSpPr>
          <p:nvPr/>
        </p:nvSpPr>
        <p:spPr bwMode="gray">
          <a:xfrm>
            <a:off x="411163" y="2028825"/>
            <a:ext cx="1423987" cy="642938"/>
          </a:xfrm>
          <a:prstGeom prst="roundRect">
            <a:avLst>
              <a:gd name="adj" fmla="val 4315"/>
            </a:avLst>
          </a:prstGeom>
          <a:solidFill>
            <a:srgbClr val="1F497D"/>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0" tIns="0" rIns="0" bIns="0" anchor="ctr" anchorCtr="1"/>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6000"/>
              </a:lnSpc>
              <a:spcBef>
                <a:spcPct val="0"/>
              </a:spcBef>
              <a:spcAft>
                <a:spcPts val="0"/>
              </a:spcAft>
              <a:buClrTx/>
              <a:buSzTx/>
              <a:buFontTx/>
              <a:buNone/>
              <a:tabLst/>
              <a:defRPr/>
            </a:pPr>
            <a:r>
              <a:rPr kumimoji="0" lang="en-US" altLang="en-US" sz="1400" b="1" i="0" u="none" strike="noStrike" kern="0" cap="none" spc="0" normalizeH="0" baseline="0" noProof="0" smtClean="0">
                <a:ln>
                  <a:noFill/>
                </a:ln>
                <a:solidFill>
                  <a:srgbClr val="FFFFFF"/>
                </a:solidFill>
                <a:effectLst/>
                <a:uLnTx/>
                <a:uFillTx/>
                <a:latin typeface="Calibri" pitchFamily="34" charset="0"/>
                <a:ea typeface="+mn-ea"/>
                <a:cs typeface="Arial" pitchFamily="34" charset="0"/>
              </a:rPr>
              <a:t>Business Intelligence</a:t>
            </a:r>
          </a:p>
        </p:txBody>
      </p:sp>
      <p:sp>
        <p:nvSpPr>
          <p:cNvPr id="8" name="Rounded Rectangle 9"/>
          <p:cNvSpPr>
            <a:spLocks noChangeArrowheads="1"/>
          </p:cNvSpPr>
          <p:nvPr/>
        </p:nvSpPr>
        <p:spPr bwMode="gray">
          <a:xfrm>
            <a:off x="2146300" y="2028825"/>
            <a:ext cx="1422400" cy="639763"/>
          </a:xfrm>
          <a:prstGeom prst="roundRect">
            <a:avLst>
              <a:gd name="adj" fmla="val 4315"/>
            </a:avLst>
          </a:prstGeom>
          <a:solidFill>
            <a:srgbClr val="4F81BD"/>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0" tIns="0" rIns="0" bIns="0" anchor="ctr" anchorCtr="1"/>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6000"/>
              </a:lnSpc>
              <a:spcBef>
                <a:spcPct val="0"/>
              </a:spcBef>
              <a:spcAft>
                <a:spcPts val="0"/>
              </a:spcAft>
              <a:buClrTx/>
              <a:buSzTx/>
              <a:buFontTx/>
              <a:buNone/>
              <a:tabLst/>
              <a:defRPr/>
            </a:pPr>
            <a:r>
              <a:rPr kumimoji="0" lang="en-US" altLang="en-US" sz="1400" b="1" i="0" u="none" strike="noStrike" kern="0" cap="none" spc="0" normalizeH="0" baseline="0" noProof="0" smtClean="0">
                <a:ln>
                  <a:noFill/>
                </a:ln>
                <a:solidFill>
                  <a:srgbClr val="FFFFFF"/>
                </a:solidFill>
                <a:effectLst/>
                <a:uLnTx/>
                <a:uFillTx/>
                <a:latin typeface="Calibri" pitchFamily="34" charset="0"/>
                <a:ea typeface="+mn-ea"/>
                <a:cs typeface="Arial" pitchFamily="34" charset="0"/>
              </a:rPr>
              <a:t>Analytics</a:t>
            </a:r>
          </a:p>
        </p:txBody>
      </p:sp>
      <p:sp>
        <p:nvSpPr>
          <p:cNvPr id="9" name="TextBox 22"/>
          <p:cNvSpPr txBox="1">
            <a:spLocks noChangeArrowheads="1"/>
          </p:cNvSpPr>
          <p:nvPr/>
        </p:nvSpPr>
        <p:spPr bwMode="auto">
          <a:xfrm>
            <a:off x="447675" y="4064000"/>
            <a:ext cx="142398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lgn="ctr">
              <a:spcBef>
                <a:spcPts val="200"/>
              </a:spcBef>
              <a:buFontTx/>
              <a:buNone/>
            </a:pPr>
            <a:r>
              <a:rPr lang="en-US" altLang="en-US" sz="1200" i="1" smtClean="0">
                <a:solidFill>
                  <a:srgbClr val="000000"/>
                </a:solidFill>
                <a:ea typeface="+mn-ea"/>
                <a:cs typeface="Arial" pitchFamily="34" charset="0"/>
              </a:rPr>
              <a:t>Supports data-driven decisions and cost-effectiveness through data discovery, dashboards, and dynamic reports</a:t>
            </a:r>
          </a:p>
        </p:txBody>
      </p:sp>
      <p:sp>
        <p:nvSpPr>
          <p:cNvPr id="10" name="TextBox 22"/>
          <p:cNvSpPr txBox="1">
            <a:spLocks noChangeArrowheads="1"/>
          </p:cNvSpPr>
          <p:nvPr/>
        </p:nvSpPr>
        <p:spPr bwMode="auto">
          <a:xfrm>
            <a:off x="2182813" y="4064000"/>
            <a:ext cx="14224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lgn="ctr">
              <a:spcBef>
                <a:spcPts val="200"/>
              </a:spcBef>
              <a:buFontTx/>
              <a:buNone/>
            </a:pPr>
            <a:r>
              <a:rPr lang="en-US" altLang="en-US" sz="1200" i="1" smtClean="0">
                <a:solidFill>
                  <a:srgbClr val="000000"/>
                </a:solidFill>
                <a:ea typeface="+mn-ea"/>
                <a:cs typeface="Arial" pitchFamily="34" charset="0"/>
              </a:rPr>
              <a:t>Develops and manages enterprise measures and logic for dashboards, provides analytical support to MHS operational activities through deep dives and statistical support</a:t>
            </a:r>
          </a:p>
        </p:txBody>
      </p:sp>
      <p:sp>
        <p:nvSpPr>
          <p:cNvPr id="11" name="TextBox 22"/>
          <p:cNvSpPr txBox="1">
            <a:spLocks noChangeArrowheads="1"/>
          </p:cNvSpPr>
          <p:nvPr/>
        </p:nvSpPr>
        <p:spPr bwMode="auto">
          <a:xfrm>
            <a:off x="3951288" y="4064000"/>
            <a:ext cx="142398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lgn="ctr">
              <a:spcBef>
                <a:spcPts val="200"/>
              </a:spcBef>
              <a:buFontTx/>
              <a:buNone/>
            </a:pPr>
            <a:r>
              <a:rPr lang="en-US" altLang="en-US" sz="1200" i="1" smtClean="0">
                <a:solidFill>
                  <a:srgbClr val="000000"/>
                </a:solidFill>
                <a:ea typeface="+mn-ea"/>
                <a:cs typeface="Arial" pitchFamily="34" charset="0"/>
              </a:rPr>
              <a:t>Manages enterprise data, data architecture, and acquisitions, supporting data governance and operations (including legacy data management with roll-out of MHS GENESIS)</a:t>
            </a:r>
          </a:p>
        </p:txBody>
      </p:sp>
      <p:sp>
        <p:nvSpPr>
          <p:cNvPr id="12" name="TextBox 22"/>
          <p:cNvSpPr txBox="1">
            <a:spLocks noChangeArrowheads="1"/>
          </p:cNvSpPr>
          <p:nvPr/>
        </p:nvSpPr>
        <p:spPr bwMode="auto">
          <a:xfrm>
            <a:off x="5661025" y="4064000"/>
            <a:ext cx="14224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lgn="ctr">
              <a:spcBef>
                <a:spcPts val="200"/>
              </a:spcBef>
              <a:buFontTx/>
              <a:buNone/>
            </a:pPr>
            <a:r>
              <a:rPr lang="en-US" altLang="en-US" sz="1200" i="1" smtClean="0">
                <a:solidFill>
                  <a:srgbClr val="000000"/>
                </a:solidFill>
                <a:ea typeface="+mn-ea"/>
                <a:cs typeface="Arial" pitchFamily="34" charset="0"/>
              </a:rPr>
              <a:t>Leads the centralization and standardization of MHS registries (uniform data used to evaluate population health outcomes) through complete registry lifecycle management</a:t>
            </a:r>
          </a:p>
        </p:txBody>
      </p:sp>
      <p:sp>
        <p:nvSpPr>
          <p:cNvPr id="13" name="TextBox 22"/>
          <p:cNvSpPr txBox="1">
            <a:spLocks noChangeArrowheads="1"/>
          </p:cNvSpPr>
          <p:nvPr/>
        </p:nvSpPr>
        <p:spPr bwMode="auto">
          <a:xfrm>
            <a:off x="7385050" y="4064000"/>
            <a:ext cx="142398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lgn="ctr">
              <a:spcBef>
                <a:spcPts val="200"/>
              </a:spcBef>
              <a:buFontTx/>
              <a:buNone/>
            </a:pPr>
            <a:r>
              <a:rPr lang="en-US" altLang="en-US" sz="1200" i="1" smtClean="0">
                <a:solidFill>
                  <a:srgbClr val="000000"/>
                </a:solidFill>
                <a:ea typeface="+mn-ea"/>
                <a:cs typeface="Arial" pitchFamily="34" charset="0"/>
              </a:rPr>
              <a:t>Performs high-end exploratory and predictive analytics using big data techniques to gain insights on outcomes of interest and implementing them into patient care through clinical registries</a:t>
            </a:r>
          </a:p>
        </p:txBody>
      </p:sp>
      <p:grpSp>
        <p:nvGrpSpPr>
          <p:cNvPr id="14" name="Group 13"/>
          <p:cNvGrpSpPr/>
          <p:nvPr/>
        </p:nvGrpSpPr>
        <p:grpSpPr>
          <a:xfrm>
            <a:off x="7530735" y="2855076"/>
            <a:ext cx="1058862" cy="912813"/>
            <a:chOff x="487363" y="2135188"/>
            <a:chExt cx="1058862" cy="912813"/>
          </a:xfrm>
          <a:solidFill>
            <a:srgbClr val="C0504D"/>
          </a:solidFill>
        </p:grpSpPr>
        <p:sp>
          <p:nvSpPr>
            <p:cNvPr id="15" name="Freeform 63"/>
            <p:cNvSpPr>
              <a:spLocks/>
            </p:cNvSpPr>
            <p:nvPr/>
          </p:nvSpPr>
          <p:spPr bwMode="auto">
            <a:xfrm>
              <a:off x="1265238" y="2449513"/>
              <a:ext cx="276225" cy="273050"/>
            </a:xfrm>
            <a:custGeom>
              <a:avLst/>
              <a:gdLst>
                <a:gd name="T0" fmla="*/ 134 w 134"/>
                <a:gd name="T1" fmla="*/ 70 h 133"/>
                <a:gd name="T2" fmla="*/ 115 w 134"/>
                <a:gd name="T3" fmla="*/ 85 h 133"/>
                <a:gd name="T4" fmla="*/ 78 w 134"/>
                <a:gd name="T5" fmla="*/ 117 h 133"/>
                <a:gd name="T6" fmla="*/ 59 w 134"/>
                <a:gd name="T7" fmla="*/ 133 h 133"/>
                <a:gd name="T8" fmla="*/ 23 w 134"/>
                <a:gd name="T9" fmla="*/ 90 h 133"/>
                <a:gd name="T10" fmla="*/ 3 w 134"/>
                <a:gd name="T11" fmla="*/ 41 h 133"/>
                <a:gd name="T12" fmla="*/ 28 w 134"/>
                <a:gd name="T13" fmla="*/ 20 h 133"/>
                <a:gd name="T14" fmla="*/ 52 w 134"/>
                <a:gd name="T15" fmla="*/ 0 h 133"/>
                <a:gd name="T16" fmla="*/ 97 w 134"/>
                <a:gd name="T17" fmla="*/ 27 h 133"/>
                <a:gd name="T18" fmla="*/ 134 w 134"/>
                <a:gd name="T19"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3">
                  <a:moveTo>
                    <a:pt x="134" y="70"/>
                  </a:moveTo>
                  <a:cubicBezTo>
                    <a:pt x="115" y="85"/>
                    <a:pt x="115" y="85"/>
                    <a:pt x="115" y="85"/>
                  </a:cubicBezTo>
                  <a:cubicBezTo>
                    <a:pt x="78" y="117"/>
                    <a:pt x="78" y="117"/>
                    <a:pt x="78" y="117"/>
                  </a:cubicBezTo>
                  <a:cubicBezTo>
                    <a:pt x="59" y="133"/>
                    <a:pt x="59" y="133"/>
                    <a:pt x="59" y="133"/>
                  </a:cubicBezTo>
                  <a:cubicBezTo>
                    <a:pt x="59" y="133"/>
                    <a:pt x="45" y="116"/>
                    <a:pt x="23" y="90"/>
                  </a:cubicBezTo>
                  <a:cubicBezTo>
                    <a:pt x="0" y="63"/>
                    <a:pt x="3" y="41"/>
                    <a:pt x="3" y="41"/>
                  </a:cubicBezTo>
                  <a:cubicBezTo>
                    <a:pt x="28" y="20"/>
                    <a:pt x="28" y="20"/>
                    <a:pt x="28" y="20"/>
                  </a:cubicBezTo>
                  <a:cubicBezTo>
                    <a:pt x="52" y="0"/>
                    <a:pt x="52" y="0"/>
                    <a:pt x="52" y="0"/>
                  </a:cubicBezTo>
                  <a:cubicBezTo>
                    <a:pt x="52" y="0"/>
                    <a:pt x="75" y="0"/>
                    <a:pt x="97" y="27"/>
                  </a:cubicBezTo>
                  <a:cubicBezTo>
                    <a:pt x="120" y="53"/>
                    <a:pt x="134" y="70"/>
                    <a:pt x="13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16" name="Freeform 64"/>
            <p:cNvSpPr>
              <a:spLocks/>
            </p:cNvSpPr>
            <p:nvPr/>
          </p:nvSpPr>
          <p:spPr bwMode="auto">
            <a:xfrm>
              <a:off x="1409700" y="2614613"/>
              <a:ext cx="136525" cy="123825"/>
            </a:xfrm>
            <a:custGeom>
              <a:avLst/>
              <a:gdLst>
                <a:gd name="T0" fmla="*/ 60 w 66"/>
                <a:gd name="T1" fmla="*/ 0 h 60"/>
                <a:gd name="T2" fmla="*/ 48 w 66"/>
                <a:gd name="T3" fmla="*/ 47 h 60"/>
                <a:gd name="T4" fmla="*/ 0 w 66"/>
                <a:gd name="T5" fmla="*/ 51 h 60"/>
                <a:gd name="T6" fmla="*/ 60 w 66"/>
                <a:gd name="T7" fmla="*/ 0 h 60"/>
              </a:gdLst>
              <a:ahLst/>
              <a:cxnLst>
                <a:cxn ang="0">
                  <a:pos x="T0" y="T1"/>
                </a:cxn>
                <a:cxn ang="0">
                  <a:pos x="T2" y="T3"/>
                </a:cxn>
                <a:cxn ang="0">
                  <a:pos x="T4" y="T5"/>
                </a:cxn>
                <a:cxn ang="0">
                  <a:pos x="T6" y="T7"/>
                </a:cxn>
              </a:cxnLst>
              <a:rect l="0" t="0" r="r" b="b"/>
              <a:pathLst>
                <a:path w="66" h="60">
                  <a:moveTo>
                    <a:pt x="60" y="0"/>
                  </a:moveTo>
                  <a:cubicBezTo>
                    <a:pt x="66" y="16"/>
                    <a:pt x="62" y="35"/>
                    <a:pt x="48" y="47"/>
                  </a:cubicBezTo>
                  <a:cubicBezTo>
                    <a:pt x="34" y="58"/>
                    <a:pt x="15" y="60"/>
                    <a:pt x="0" y="51"/>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17" name="Freeform 65"/>
            <p:cNvSpPr>
              <a:spLocks/>
            </p:cNvSpPr>
            <p:nvPr/>
          </p:nvSpPr>
          <p:spPr bwMode="auto">
            <a:xfrm>
              <a:off x="646113" y="2465388"/>
              <a:ext cx="889000" cy="422275"/>
            </a:xfrm>
            <a:custGeom>
              <a:avLst/>
              <a:gdLst>
                <a:gd name="T0" fmla="*/ 418 w 432"/>
                <a:gd name="T1" fmla="*/ 155 h 205"/>
                <a:gd name="T2" fmla="*/ 432 w 432"/>
                <a:gd name="T3" fmla="*/ 169 h 205"/>
                <a:gd name="T4" fmla="*/ 418 w 432"/>
                <a:gd name="T5" fmla="*/ 183 h 205"/>
                <a:gd name="T6" fmla="*/ 326 w 432"/>
                <a:gd name="T7" fmla="*/ 183 h 205"/>
                <a:gd name="T8" fmla="*/ 324 w 432"/>
                <a:gd name="T9" fmla="*/ 183 h 205"/>
                <a:gd name="T10" fmla="*/ 310 w 432"/>
                <a:gd name="T11" fmla="*/ 176 h 205"/>
                <a:gd name="T12" fmla="*/ 268 w 432"/>
                <a:gd name="T13" fmla="*/ 106 h 205"/>
                <a:gd name="T14" fmla="*/ 162 w 432"/>
                <a:gd name="T15" fmla="*/ 200 h 205"/>
                <a:gd name="T16" fmla="*/ 142 w 432"/>
                <a:gd name="T17" fmla="*/ 198 h 205"/>
                <a:gd name="T18" fmla="*/ 140 w 432"/>
                <a:gd name="T19" fmla="*/ 196 h 205"/>
                <a:gd name="T20" fmla="*/ 136 w 432"/>
                <a:gd name="T21" fmla="*/ 191 h 205"/>
                <a:gd name="T22" fmla="*/ 82 w 432"/>
                <a:gd name="T23" fmla="*/ 51 h 205"/>
                <a:gd name="T24" fmla="*/ 29 w 432"/>
                <a:gd name="T25" fmla="*/ 191 h 205"/>
                <a:gd name="T26" fmla="*/ 10 w 432"/>
                <a:gd name="T27" fmla="*/ 199 h 205"/>
                <a:gd name="T28" fmla="*/ 2 w 432"/>
                <a:gd name="T29" fmla="*/ 181 h 205"/>
                <a:gd name="T30" fmla="*/ 68 w 432"/>
                <a:gd name="T31" fmla="*/ 10 h 205"/>
                <a:gd name="T32" fmla="*/ 82 w 432"/>
                <a:gd name="T33" fmla="*/ 1 h 205"/>
                <a:gd name="T34" fmla="*/ 97 w 432"/>
                <a:gd name="T35" fmla="*/ 10 h 205"/>
                <a:gd name="T36" fmla="*/ 157 w 432"/>
                <a:gd name="T37" fmla="*/ 166 h 205"/>
                <a:gd name="T38" fmla="*/ 259 w 432"/>
                <a:gd name="T39" fmla="*/ 76 h 205"/>
                <a:gd name="T40" fmla="*/ 271 w 432"/>
                <a:gd name="T41" fmla="*/ 73 h 205"/>
                <a:gd name="T42" fmla="*/ 285 w 432"/>
                <a:gd name="T43" fmla="*/ 80 h 205"/>
                <a:gd name="T44" fmla="*/ 330 w 432"/>
                <a:gd name="T45" fmla="*/ 155 h 205"/>
                <a:gd name="T46" fmla="*/ 418 w 432"/>
                <a:gd name="T47" fmla="*/ 15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2" h="205">
                  <a:moveTo>
                    <a:pt x="418" y="155"/>
                  </a:moveTo>
                  <a:cubicBezTo>
                    <a:pt x="426" y="155"/>
                    <a:pt x="432" y="161"/>
                    <a:pt x="432" y="169"/>
                  </a:cubicBezTo>
                  <a:cubicBezTo>
                    <a:pt x="432" y="177"/>
                    <a:pt x="426" y="183"/>
                    <a:pt x="418" y="183"/>
                  </a:cubicBezTo>
                  <a:cubicBezTo>
                    <a:pt x="326" y="183"/>
                    <a:pt x="326" y="183"/>
                    <a:pt x="326" y="183"/>
                  </a:cubicBezTo>
                  <a:cubicBezTo>
                    <a:pt x="325" y="183"/>
                    <a:pt x="324" y="183"/>
                    <a:pt x="324" y="183"/>
                  </a:cubicBezTo>
                  <a:cubicBezTo>
                    <a:pt x="318" y="184"/>
                    <a:pt x="313" y="181"/>
                    <a:pt x="310" y="176"/>
                  </a:cubicBezTo>
                  <a:cubicBezTo>
                    <a:pt x="268" y="106"/>
                    <a:pt x="268" y="106"/>
                    <a:pt x="268" y="106"/>
                  </a:cubicBezTo>
                  <a:cubicBezTo>
                    <a:pt x="162" y="200"/>
                    <a:pt x="162" y="200"/>
                    <a:pt x="162" y="200"/>
                  </a:cubicBezTo>
                  <a:cubicBezTo>
                    <a:pt x="156" y="205"/>
                    <a:pt x="147" y="204"/>
                    <a:pt x="142" y="198"/>
                  </a:cubicBezTo>
                  <a:cubicBezTo>
                    <a:pt x="141" y="198"/>
                    <a:pt x="140" y="197"/>
                    <a:pt x="140" y="196"/>
                  </a:cubicBezTo>
                  <a:cubicBezTo>
                    <a:pt x="138" y="195"/>
                    <a:pt x="137" y="193"/>
                    <a:pt x="136" y="191"/>
                  </a:cubicBezTo>
                  <a:cubicBezTo>
                    <a:pt x="82" y="51"/>
                    <a:pt x="82" y="51"/>
                    <a:pt x="82" y="51"/>
                  </a:cubicBezTo>
                  <a:cubicBezTo>
                    <a:pt x="29" y="191"/>
                    <a:pt x="29" y="191"/>
                    <a:pt x="29" y="191"/>
                  </a:cubicBezTo>
                  <a:cubicBezTo>
                    <a:pt x="26" y="198"/>
                    <a:pt x="18" y="202"/>
                    <a:pt x="10" y="199"/>
                  </a:cubicBezTo>
                  <a:cubicBezTo>
                    <a:pt x="3" y="196"/>
                    <a:pt x="0" y="188"/>
                    <a:pt x="2" y="181"/>
                  </a:cubicBezTo>
                  <a:cubicBezTo>
                    <a:pt x="68" y="10"/>
                    <a:pt x="68" y="10"/>
                    <a:pt x="68" y="10"/>
                  </a:cubicBezTo>
                  <a:cubicBezTo>
                    <a:pt x="71" y="4"/>
                    <a:pt x="76" y="0"/>
                    <a:pt x="82" y="1"/>
                  </a:cubicBezTo>
                  <a:cubicBezTo>
                    <a:pt x="88" y="0"/>
                    <a:pt x="94" y="4"/>
                    <a:pt x="97" y="10"/>
                  </a:cubicBezTo>
                  <a:cubicBezTo>
                    <a:pt x="157" y="166"/>
                    <a:pt x="157" y="166"/>
                    <a:pt x="157" y="166"/>
                  </a:cubicBezTo>
                  <a:cubicBezTo>
                    <a:pt x="259" y="76"/>
                    <a:pt x="259" y="76"/>
                    <a:pt x="259" y="76"/>
                  </a:cubicBezTo>
                  <a:cubicBezTo>
                    <a:pt x="263" y="73"/>
                    <a:pt x="267" y="72"/>
                    <a:pt x="271" y="73"/>
                  </a:cubicBezTo>
                  <a:cubicBezTo>
                    <a:pt x="277" y="73"/>
                    <a:pt x="282" y="75"/>
                    <a:pt x="285" y="80"/>
                  </a:cubicBezTo>
                  <a:cubicBezTo>
                    <a:pt x="330" y="155"/>
                    <a:pt x="330" y="155"/>
                    <a:pt x="330" y="155"/>
                  </a:cubicBezTo>
                  <a:lnTo>
                    <a:pt x="418"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18" name="Freeform 66"/>
            <p:cNvSpPr>
              <a:spLocks noEditPoints="1"/>
            </p:cNvSpPr>
            <p:nvPr/>
          </p:nvSpPr>
          <p:spPr bwMode="auto">
            <a:xfrm>
              <a:off x="992188" y="2135188"/>
              <a:ext cx="376238" cy="377825"/>
            </a:xfrm>
            <a:custGeom>
              <a:avLst/>
              <a:gdLst>
                <a:gd name="T0" fmla="*/ 167 w 183"/>
                <a:gd name="T1" fmla="*/ 133 h 184"/>
                <a:gd name="T2" fmla="*/ 176 w 183"/>
                <a:gd name="T3" fmla="*/ 144 h 184"/>
                <a:gd name="T4" fmla="*/ 131 w 183"/>
                <a:gd name="T5" fmla="*/ 182 h 184"/>
                <a:gd name="T6" fmla="*/ 123 w 183"/>
                <a:gd name="T7" fmla="*/ 172 h 184"/>
                <a:gd name="T8" fmla="*/ 29 w 183"/>
                <a:gd name="T9" fmla="*/ 148 h 184"/>
                <a:gd name="T10" fmla="*/ 39 w 183"/>
                <a:gd name="T11" fmla="*/ 30 h 184"/>
                <a:gd name="T12" fmla="*/ 157 w 183"/>
                <a:gd name="T13" fmla="*/ 39 h 184"/>
                <a:gd name="T14" fmla="*/ 167 w 183"/>
                <a:gd name="T15" fmla="*/ 133 h 184"/>
                <a:gd name="T16" fmla="*/ 135 w 183"/>
                <a:gd name="T17" fmla="*/ 143 h 184"/>
                <a:gd name="T18" fmla="*/ 143 w 183"/>
                <a:gd name="T19" fmla="*/ 51 h 184"/>
                <a:gd name="T20" fmla="*/ 51 w 183"/>
                <a:gd name="T21" fmla="*/ 44 h 184"/>
                <a:gd name="T22" fmla="*/ 44 w 183"/>
                <a:gd name="T23" fmla="*/ 136 h 184"/>
                <a:gd name="T24" fmla="*/ 135 w 183"/>
                <a:gd name="T25" fmla="*/ 14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184">
                  <a:moveTo>
                    <a:pt x="167" y="133"/>
                  </a:moveTo>
                  <a:cubicBezTo>
                    <a:pt x="176" y="144"/>
                    <a:pt x="176" y="144"/>
                    <a:pt x="176" y="144"/>
                  </a:cubicBezTo>
                  <a:cubicBezTo>
                    <a:pt x="131" y="182"/>
                    <a:pt x="131" y="182"/>
                    <a:pt x="131" y="182"/>
                  </a:cubicBezTo>
                  <a:cubicBezTo>
                    <a:pt x="123" y="172"/>
                    <a:pt x="123" y="172"/>
                    <a:pt x="123" y="172"/>
                  </a:cubicBezTo>
                  <a:cubicBezTo>
                    <a:pt x="91" y="184"/>
                    <a:pt x="53" y="175"/>
                    <a:pt x="29" y="148"/>
                  </a:cubicBezTo>
                  <a:cubicBezTo>
                    <a:pt x="0" y="112"/>
                    <a:pt x="4" y="60"/>
                    <a:pt x="39" y="30"/>
                  </a:cubicBezTo>
                  <a:cubicBezTo>
                    <a:pt x="74" y="0"/>
                    <a:pt x="127" y="4"/>
                    <a:pt x="157" y="39"/>
                  </a:cubicBezTo>
                  <a:cubicBezTo>
                    <a:pt x="180" y="66"/>
                    <a:pt x="183" y="104"/>
                    <a:pt x="167" y="133"/>
                  </a:cubicBezTo>
                  <a:close/>
                  <a:moveTo>
                    <a:pt x="135" y="143"/>
                  </a:moveTo>
                  <a:cubicBezTo>
                    <a:pt x="163" y="120"/>
                    <a:pt x="166" y="79"/>
                    <a:pt x="143" y="51"/>
                  </a:cubicBezTo>
                  <a:cubicBezTo>
                    <a:pt x="120" y="24"/>
                    <a:pt x="79" y="21"/>
                    <a:pt x="51" y="44"/>
                  </a:cubicBezTo>
                  <a:cubicBezTo>
                    <a:pt x="24" y="67"/>
                    <a:pt x="20" y="108"/>
                    <a:pt x="44" y="136"/>
                  </a:cubicBezTo>
                  <a:cubicBezTo>
                    <a:pt x="67" y="163"/>
                    <a:pt x="108" y="166"/>
                    <a:pt x="13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19" name="Freeform 67"/>
            <p:cNvSpPr>
              <a:spLocks/>
            </p:cNvSpPr>
            <p:nvPr/>
          </p:nvSpPr>
          <p:spPr bwMode="auto">
            <a:xfrm>
              <a:off x="487363" y="2227263"/>
              <a:ext cx="819150" cy="820738"/>
            </a:xfrm>
            <a:custGeom>
              <a:avLst/>
              <a:gdLst>
                <a:gd name="T0" fmla="*/ 516 w 516"/>
                <a:gd name="T1" fmla="*/ 447 h 517"/>
                <a:gd name="T2" fmla="*/ 516 w 516"/>
                <a:gd name="T3" fmla="*/ 463 h 517"/>
                <a:gd name="T4" fmla="*/ 83 w 516"/>
                <a:gd name="T5" fmla="*/ 463 h 517"/>
                <a:gd name="T6" fmla="*/ 83 w 516"/>
                <a:gd name="T7" fmla="*/ 517 h 517"/>
                <a:gd name="T8" fmla="*/ 66 w 516"/>
                <a:gd name="T9" fmla="*/ 517 h 517"/>
                <a:gd name="T10" fmla="*/ 66 w 516"/>
                <a:gd name="T11" fmla="*/ 463 h 517"/>
                <a:gd name="T12" fmla="*/ 0 w 516"/>
                <a:gd name="T13" fmla="*/ 463 h 517"/>
                <a:gd name="T14" fmla="*/ 0 w 516"/>
                <a:gd name="T15" fmla="*/ 447 h 517"/>
                <a:gd name="T16" fmla="*/ 66 w 516"/>
                <a:gd name="T17" fmla="*/ 447 h 517"/>
                <a:gd name="T18" fmla="*/ 66 w 516"/>
                <a:gd name="T19" fmla="*/ 0 h 517"/>
                <a:gd name="T20" fmla="*/ 83 w 516"/>
                <a:gd name="T21" fmla="*/ 0 h 517"/>
                <a:gd name="T22" fmla="*/ 83 w 516"/>
                <a:gd name="T23" fmla="*/ 447 h 517"/>
                <a:gd name="T24" fmla="*/ 516 w 516"/>
                <a:gd name="T25" fmla="*/ 44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517">
                  <a:moveTo>
                    <a:pt x="516" y="447"/>
                  </a:moveTo>
                  <a:lnTo>
                    <a:pt x="516" y="463"/>
                  </a:lnTo>
                  <a:lnTo>
                    <a:pt x="83" y="463"/>
                  </a:lnTo>
                  <a:lnTo>
                    <a:pt x="83" y="517"/>
                  </a:lnTo>
                  <a:lnTo>
                    <a:pt x="66" y="517"/>
                  </a:lnTo>
                  <a:lnTo>
                    <a:pt x="66" y="463"/>
                  </a:lnTo>
                  <a:lnTo>
                    <a:pt x="0" y="463"/>
                  </a:lnTo>
                  <a:lnTo>
                    <a:pt x="0" y="447"/>
                  </a:lnTo>
                  <a:lnTo>
                    <a:pt x="66" y="447"/>
                  </a:lnTo>
                  <a:lnTo>
                    <a:pt x="66" y="0"/>
                  </a:lnTo>
                  <a:lnTo>
                    <a:pt x="83" y="0"/>
                  </a:lnTo>
                  <a:lnTo>
                    <a:pt x="83" y="447"/>
                  </a:lnTo>
                  <a:lnTo>
                    <a:pt x="516"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20" name="Rectangle 68"/>
            <p:cNvSpPr>
              <a:spLocks noChangeArrowheads="1"/>
            </p:cNvSpPr>
            <p:nvPr/>
          </p:nvSpPr>
          <p:spPr bwMode="auto">
            <a:xfrm>
              <a:off x="673100" y="2351088"/>
              <a:ext cx="6032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21" name="Rectangle 69"/>
            <p:cNvSpPr>
              <a:spLocks noChangeArrowheads="1"/>
            </p:cNvSpPr>
            <p:nvPr/>
          </p:nvSpPr>
          <p:spPr bwMode="auto">
            <a:xfrm>
              <a:off x="673100" y="2290763"/>
              <a:ext cx="6032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22" name="Rectangle 70"/>
            <p:cNvSpPr>
              <a:spLocks noChangeArrowheads="1"/>
            </p:cNvSpPr>
            <p:nvPr/>
          </p:nvSpPr>
          <p:spPr bwMode="auto">
            <a:xfrm>
              <a:off x="673100" y="2232026"/>
              <a:ext cx="6032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grpSp>
      <p:grpSp>
        <p:nvGrpSpPr>
          <p:cNvPr id="23" name="Group 22"/>
          <p:cNvGrpSpPr/>
          <p:nvPr/>
        </p:nvGrpSpPr>
        <p:grpSpPr>
          <a:xfrm>
            <a:off x="4070534" y="2864991"/>
            <a:ext cx="1075238" cy="987173"/>
            <a:chOff x="7629525" y="2041525"/>
            <a:chExt cx="1201738" cy="1103312"/>
          </a:xfrm>
          <a:solidFill>
            <a:sysClr val="window" lastClr="FFFFFF">
              <a:lumMod val="65000"/>
            </a:sysClr>
          </a:solidFill>
        </p:grpSpPr>
        <p:sp>
          <p:nvSpPr>
            <p:cNvPr id="24" name="Freeform 69"/>
            <p:cNvSpPr>
              <a:spLocks/>
            </p:cNvSpPr>
            <p:nvPr/>
          </p:nvSpPr>
          <p:spPr bwMode="auto">
            <a:xfrm>
              <a:off x="8370888" y="2687638"/>
              <a:ext cx="460375" cy="158750"/>
            </a:xfrm>
            <a:custGeom>
              <a:avLst/>
              <a:gdLst>
                <a:gd name="T0" fmla="*/ 196 w 200"/>
                <a:gd name="T1" fmla="*/ 0 h 69"/>
                <a:gd name="T2" fmla="*/ 200 w 200"/>
                <a:gd name="T3" fmla="*/ 15 h 69"/>
                <a:gd name="T4" fmla="*/ 100 w 200"/>
                <a:gd name="T5" fmla="*/ 69 h 69"/>
                <a:gd name="T6" fmla="*/ 0 w 200"/>
                <a:gd name="T7" fmla="*/ 15 h 69"/>
                <a:gd name="T8" fmla="*/ 4 w 200"/>
                <a:gd name="T9" fmla="*/ 0 h 69"/>
                <a:gd name="T10" fmla="*/ 14 w 200"/>
                <a:gd name="T11" fmla="*/ 13 h 69"/>
                <a:gd name="T12" fmla="*/ 14 w 200"/>
                <a:gd name="T13" fmla="*/ 15 h 69"/>
                <a:gd name="T14" fmla="*/ 100 w 200"/>
                <a:gd name="T15" fmla="*/ 61 h 69"/>
                <a:gd name="T16" fmla="*/ 186 w 200"/>
                <a:gd name="T17" fmla="*/ 15 h 69"/>
                <a:gd name="T18" fmla="*/ 185 w 200"/>
                <a:gd name="T19" fmla="*/ 13 h 69"/>
                <a:gd name="T20" fmla="*/ 196 w 20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69">
                  <a:moveTo>
                    <a:pt x="196" y="0"/>
                  </a:moveTo>
                  <a:cubicBezTo>
                    <a:pt x="198" y="5"/>
                    <a:pt x="200" y="10"/>
                    <a:pt x="200" y="15"/>
                  </a:cubicBezTo>
                  <a:cubicBezTo>
                    <a:pt x="200" y="44"/>
                    <a:pt x="155" y="69"/>
                    <a:pt x="100" y="69"/>
                  </a:cubicBezTo>
                  <a:cubicBezTo>
                    <a:pt x="45" y="69"/>
                    <a:pt x="0" y="44"/>
                    <a:pt x="0" y="15"/>
                  </a:cubicBezTo>
                  <a:cubicBezTo>
                    <a:pt x="0" y="10"/>
                    <a:pt x="1" y="5"/>
                    <a:pt x="4" y="0"/>
                  </a:cubicBezTo>
                  <a:cubicBezTo>
                    <a:pt x="6" y="5"/>
                    <a:pt x="10" y="9"/>
                    <a:pt x="14" y="13"/>
                  </a:cubicBezTo>
                  <a:cubicBezTo>
                    <a:pt x="14" y="14"/>
                    <a:pt x="14" y="14"/>
                    <a:pt x="14" y="15"/>
                  </a:cubicBezTo>
                  <a:cubicBezTo>
                    <a:pt x="14" y="40"/>
                    <a:pt x="53" y="61"/>
                    <a:pt x="100" y="61"/>
                  </a:cubicBezTo>
                  <a:cubicBezTo>
                    <a:pt x="147" y="61"/>
                    <a:pt x="186" y="40"/>
                    <a:pt x="186" y="15"/>
                  </a:cubicBezTo>
                  <a:cubicBezTo>
                    <a:pt x="186" y="14"/>
                    <a:pt x="185" y="14"/>
                    <a:pt x="185" y="13"/>
                  </a:cubicBezTo>
                  <a:cubicBezTo>
                    <a:pt x="190" y="9"/>
                    <a:pt x="193" y="5"/>
                    <a:pt x="1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25" name="Freeform 70"/>
            <p:cNvSpPr>
              <a:spLocks/>
            </p:cNvSpPr>
            <p:nvPr/>
          </p:nvSpPr>
          <p:spPr bwMode="auto">
            <a:xfrm>
              <a:off x="8370888" y="2830513"/>
              <a:ext cx="460375" cy="157162"/>
            </a:xfrm>
            <a:custGeom>
              <a:avLst/>
              <a:gdLst>
                <a:gd name="T0" fmla="*/ 196 w 200"/>
                <a:gd name="T1" fmla="*/ 0 h 68"/>
                <a:gd name="T2" fmla="*/ 200 w 200"/>
                <a:gd name="T3" fmla="*/ 15 h 68"/>
                <a:gd name="T4" fmla="*/ 100 w 200"/>
                <a:gd name="T5" fmla="*/ 68 h 68"/>
                <a:gd name="T6" fmla="*/ 0 w 200"/>
                <a:gd name="T7" fmla="*/ 15 h 68"/>
                <a:gd name="T8" fmla="*/ 4 w 200"/>
                <a:gd name="T9" fmla="*/ 0 h 68"/>
                <a:gd name="T10" fmla="*/ 14 w 200"/>
                <a:gd name="T11" fmla="*/ 13 h 68"/>
                <a:gd name="T12" fmla="*/ 14 w 200"/>
                <a:gd name="T13" fmla="*/ 15 h 68"/>
                <a:gd name="T14" fmla="*/ 100 w 200"/>
                <a:gd name="T15" fmla="*/ 61 h 68"/>
                <a:gd name="T16" fmla="*/ 186 w 200"/>
                <a:gd name="T17" fmla="*/ 15 h 68"/>
                <a:gd name="T18" fmla="*/ 185 w 200"/>
                <a:gd name="T19" fmla="*/ 13 h 68"/>
                <a:gd name="T20" fmla="*/ 196 w 200"/>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68">
                  <a:moveTo>
                    <a:pt x="196" y="0"/>
                  </a:moveTo>
                  <a:cubicBezTo>
                    <a:pt x="198" y="5"/>
                    <a:pt x="200" y="9"/>
                    <a:pt x="200" y="15"/>
                  </a:cubicBezTo>
                  <a:cubicBezTo>
                    <a:pt x="200" y="44"/>
                    <a:pt x="155" y="68"/>
                    <a:pt x="100" y="68"/>
                  </a:cubicBezTo>
                  <a:cubicBezTo>
                    <a:pt x="45" y="68"/>
                    <a:pt x="0" y="44"/>
                    <a:pt x="0" y="15"/>
                  </a:cubicBezTo>
                  <a:cubicBezTo>
                    <a:pt x="0" y="9"/>
                    <a:pt x="1" y="5"/>
                    <a:pt x="4" y="0"/>
                  </a:cubicBezTo>
                  <a:cubicBezTo>
                    <a:pt x="6" y="5"/>
                    <a:pt x="10" y="9"/>
                    <a:pt x="14" y="13"/>
                  </a:cubicBezTo>
                  <a:cubicBezTo>
                    <a:pt x="14" y="13"/>
                    <a:pt x="14" y="14"/>
                    <a:pt x="14" y="15"/>
                  </a:cubicBezTo>
                  <a:cubicBezTo>
                    <a:pt x="14" y="40"/>
                    <a:pt x="53" y="61"/>
                    <a:pt x="100" y="61"/>
                  </a:cubicBezTo>
                  <a:cubicBezTo>
                    <a:pt x="147" y="61"/>
                    <a:pt x="186" y="40"/>
                    <a:pt x="186" y="15"/>
                  </a:cubicBezTo>
                  <a:cubicBezTo>
                    <a:pt x="186" y="14"/>
                    <a:pt x="185" y="13"/>
                    <a:pt x="185" y="13"/>
                  </a:cubicBezTo>
                  <a:cubicBezTo>
                    <a:pt x="190" y="9"/>
                    <a:pt x="193" y="5"/>
                    <a:pt x="1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26" name="Freeform 71"/>
            <p:cNvSpPr>
              <a:spLocks/>
            </p:cNvSpPr>
            <p:nvPr/>
          </p:nvSpPr>
          <p:spPr bwMode="auto">
            <a:xfrm>
              <a:off x="8370888" y="2984500"/>
              <a:ext cx="460375" cy="160337"/>
            </a:xfrm>
            <a:custGeom>
              <a:avLst/>
              <a:gdLst>
                <a:gd name="T0" fmla="*/ 196 w 200"/>
                <a:gd name="T1" fmla="*/ 0 h 69"/>
                <a:gd name="T2" fmla="*/ 200 w 200"/>
                <a:gd name="T3" fmla="*/ 15 h 69"/>
                <a:gd name="T4" fmla="*/ 100 w 200"/>
                <a:gd name="T5" fmla="*/ 69 h 69"/>
                <a:gd name="T6" fmla="*/ 0 w 200"/>
                <a:gd name="T7" fmla="*/ 15 h 69"/>
                <a:gd name="T8" fmla="*/ 4 w 200"/>
                <a:gd name="T9" fmla="*/ 0 h 69"/>
                <a:gd name="T10" fmla="*/ 14 w 200"/>
                <a:gd name="T11" fmla="*/ 13 h 69"/>
                <a:gd name="T12" fmla="*/ 14 w 200"/>
                <a:gd name="T13" fmla="*/ 15 h 69"/>
                <a:gd name="T14" fmla="*/ 100 w 200"/>
                <a:gd name="T15" fmla="*/ 61 h 69"/>
                <a:gd name="T16" fmla="*/ 186 w 200"/>
                <a:gd name="T17" fmla="*/ 15 h 69"/>
                <a:gd name="T18" fmla="*/ 185 w 200"/>
                <a:gd name="T19" fmla="*/ 13 h 69"/>
                <a:gd name="T20" fmla="*/ 196 w 20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69">
                  <a:moveTo>
                    <a:pt x="196" y="0"/>
                  </a:moveTo>
                  <a:cubicBezTo>
                    <a:pt x="198" y="5"/>
                    <a:pt x="200" y="10"/>
                    <a:pt x="200" y="15"/>
                  </a:cubicBezTo>
                  <a:cubicBezTo>
                    <a:pt x="200" y="45"/>
                    <a:pt x="155" y="69"/>
                    <a:pt x="100" y="69"/>
                  </a:cubicBezTo>
                  <a:cubicBezTo>
                    <a:pt x="45" y="69"/>
                    <a:pt x="0" y="45"/>
                    <a:pt x="0" y="15"/>
                  </a:cubicBezTo>
                  <a:cubicBezTo>
                    <a:pt x="0" y="10"/>
                    <a:pt x="1" y="5"/>
                    <a:pt x="4" y="0"/>
                  </a:cubicBezTo>
                  <a:cubicBezTo>
                    <a:pt x="6" y="5"/>
                    <a:pt x="10" y="9"/>
                    <a:pt x="14" y="13"/>
                  </a:cubicBezTo>
                  <a:cubicBezTo>
                    <a:pt x="14" y="14"/>
                    <a:pt x="14" y="14"/>
                    <a:pt x="14" y="15"/>
                  </a:cubicBezTo>
                  <a:cubicBezTo>
                    <a:pt x="14" y="41"/>
                    <a:pt x="53" y="61"/>
                    <a:pt x="100" y="61"/>
                  </a:cubicBezTo>
                  <a:cubicBezTo>
                    <a:pt x="147" y="61"/>
                    <a:pt x="186" y="41"/>
                    <a:pt x="186" y="15"/>
                  </a:cubicBezTo>
                  <a:cubicBezTo>
                    <a:pt x="186" y="14"/>
                    <a:pt x="185" y="14"/>
                    <a:pt x="185" y="13"/>
                  </a:cubicBezTo>
                  <a:cubicBezTo>
                    <a:pt x="190" y="9"/>
                    <a:pt x="193" y="5"/>
                    <a:pt x="1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27" name="Freeform 72"/>
            <p:cNvSpPr>
              <a:spLocks noEditPoints="1"/>
            </p:cNvSpPr>
            <p:nvPr/>
          </p:nvSpPr>
          <p:spPr bwMode="auto">
            <a:xfrm>
              <a:off x="8370888" y="2468563"/>
              <a:ext cx="460375" cy="246062"/>
            </a:xfrm>
            <a:custGeom>
              <a:avLst/>
              <a:gdLst>
                <a:gd name="T0" fmla="*/ 100 w 200"/>
                <a:gd name="T1" fmla="*/ 0 h 107"/>
                <a:gd name="T2" fmla="*/ 200 w 200"/>
                <a:gd name="T3" fmla="*/ 54 h 107"/>
                <a:gd name="T4" fmla="*/ 100 w 200"/>
                <a:gd name="T5" fmla="*/ 107 h 107"/>
                <a:gd name="T6" fmla="*/ 0 w 200"/>
                <a:gd name="T7" fmla="*/ 54 h 107"/>
                <a:gd name="T8" fmla="*/ 100 w 200"/>
                <a:gd name="T9" fmla="*/ 0 h 107"/>
                <a:gd name="T10" fmla="*/ 186 w 200"/>
                <a:gd name="T11" fmla="*/ 54 h 107"/>
                <a:gd name="T12" fmla="*/ 100 w 200"/>
                <a:gd name="T13" fmla="*/ 7 h 107"/>
                <a:gd name="T14" fmla="*/ 14 w 200"/>
                <a:gd name="T15" fmla="*/ 54 h 107"/>
                <a:gd name="T16" fmla="*/ 100 w 200"/>
                <a:gd name="T17" fmla="*/ 100 h 107"/>
                <a:gd name="T18" fmla="*/ 186 w 200"/>
                <a:gd name="T19"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107">
                  <a:moveTo>
                    <a:pt x="100" y="0"/>
                  </a:moveTo>
                  <a:cubicBezTo>
                    <a:pt x="155" y="0"/>
                    <a:pt x="200" y="24"/>
                    <a:pt x="200" y="54"/>
                  </a:cubicBezTo>
                  <a:cubicBezTo>
                    <a:pt x="200" y="83"/>
                    <a:pt x="155" y="107"/>
                    <a:pt x="100" y="107"/>
                  </a:cubicBezTo>
                  <a:cubicBezTo>
                    <a:pt x="45" y="107"/>
                    <a:pt x="0" y="83"/>
                    <a:pt x="0" y="54"/>
                  </a:cubicBezTo>
                  <a:cubicBezTo>
                    <a:pt x="0" y="24"/>
                    <a:pt x="45" y="0"/>
                    <a:pt x="100" y="0"/>
                  </a:cubicBezTo>
                  <a:close/>
                  <a:moveTo>
                    <a:pt x="186" y="54"/>
                  </a:moveTo>
                  <a:cubicBezTo>
                    <a:pt x="186" y="28"/>
                    <a:pt x="147" y="7"/>
                    <a:pt x="100" y="7"/>
                  </a:cubicBezTo>
                  <a:cubicBezTo>
                    <a:pt x="53" y="7"/>
                    <a:pt x="14" y="28"/>
                    <a:pt x="14" y="54"/>
                  </a:cubicBezTo>
                  <a:cubicBezTo>
                    <a:pt x="14" y="79"/>
                    <a:pt x="53" y="100"/>
                    <a:pt x="100" y="100"/>
                  </a:cubicBezTo>
                  <a:cubicBezTo>
                    <a:pt x="147" y="100"/>
                    <a:pt x="186" y="79"/>
                    <a:pt x="18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28" name="Freeform 73"/>
            <p:cNvSpPr>
              <a:spLocks/>
            </p:cNvSpPr>
            <p:nvPr/>
          </p:nvSpPr>
          <p:spPr bwMode="auto">
            <a:xfrm>
              <a:off x="8405813" y="2265363"/>
              <a:ext cx="190500" cy="180975"/>
            </a:xfrm>
            <a:custGeom>
              <a:avLst/>
              <a:gdLst>
                <a:gd name="T0" fmla="*/ 83 w 83"/>
                <a:gd name="T1" fmla="*/ 70 h 78"/>
                <a:gd name="T2" fmla="*/ 81 w 83"/>
                <a:gd name="T3" fmla="*/ 75 h 78"/>
                <a:gd name="T4" fmla="*/ 72 w 83"/>
                <a:gd name="T5" fmla="*/ 75 h 78"/>
                <a:gd name="T6" fmla="*/ 2 w 83"/>
                <a:gd name="T7" fmla="*/ 13 h 78"/>
                <a:gd name="T8" fmla="*/ 2 w 83"/>
                <a:gd name="T9" fmla="*/ 3 h 78"/>
                <a:gd name="T10" fmla="*/ 11 w 83"/>
                <a:gd name="T11" fmla="*/ 3 h 78"/>
                <a:gd name="T12" fmla="*/ 81 w 83"/>
                <a:gd name="T13" fmla="*/ 66 h 78"/>
                <a:gd name="T14" fmla="*/ 83 w 83"/>
                <a:gd name="T15" fmla="*/ 7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78">
                  <a:moveTo>
                    <a:pt x="83" y="70"/>
                  </a:moveTo>
                  <a:cubicBezTo>
                    <a:pt x="83" y="72"/>
                    <a:pt x="83" y="74"/>
                    <a:pt x="81" y="75"/>
                  </a:cubicBezTo>
                  <a:cubicBezTo>
                    <a:pt x="79" y="78"/>
                    <a:pt x="75" y="78"/>
                    <a:pt x="72" y="75"/>
                  </a:cubicBezTo>
                  <a:cubicBezTo>
                    <a:pt x="2" y="13"/>
                    <a:pt x="2" y="13"/>
                    <a:pt x="2" y="13"/>
                  </a:cubicBezTo>
                  <a:cubicBezTo>
                    <a:pt x="0" y="10"/>
                    <a:pt x="0" y="6"/>
                    <a:pt x="2" y="3"/>
                  </a:cubicBezTo>
                  <a:cubicBezTo>
                    <a:pt x="4" y="1"/>
                    <a:pt x="9" y="0"/>
                    <a:pt x="11" y="3"/>
                  </a:cubicBezTo>
                  <a:cubicBezTo>
                    <a:pt x="81" y="66"/>
                    <a:pt x="81" y="66"/>
                    <a:pt x="81" y="66"/>
                  </a:cubicBezTo>
                  <a:cubicBezTo>
                    <a:pt x="82" y="67"/>
                    <a:pt x="83" y="69"/>
                    <a:pt x="8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29" name="Freeform 74"/>
            <p:cNvSpPr>
              <a:spLocks/>
            </p:cNvSpPr>
            <p:nvPr/>
          </p:nvSpPr>
          <p:spPr bwMode="auto">
            <a:xfrm>
              <a:off x="8058150" y="2208213"/>
              <a:ext cx="347663" cy="120650"/>
            </a:xfrm>
            <a:custGeom>
              <a:avLst/>
              <a:gdLst>
                <a:gd name="T0" fmla="*/ 148 w 151"/>
                <a:gd name="T1" fmla="*/ 0 h 52"/>
                <a:gd name="T2" fmla="*/ 151 w 151"/>
                <a:gd name="T3" fmla="*/ 11 h 52"/>
                <a:gd name="T4" fmla="*/ 75 w 151"/>
                <a:gd name="T5" fmla="*/ 52 h 52"/>
                <a:gd name="T6" fmla="*/ 0 w 151"/>
                <a:gd name="T7" fmla="*/ 11 h 52"/>
                <a:gd name="T8" fmla="*/ 2 w 151"/>
                <a:gd name="T9" fmla="*/ 0 h 52"/>
                <a:gd name="T10" fmla="*/ 10 w 151"/>
                <a:gd name="T11" fmla="*/ 10 h 52"/>
                <a:gd name="T12" fmla="*/ 10 w 151"/>
                <a:gd name="T13" fmla="*/ 11 h 52"/>
                <a:gd name="T14" fmla="*/ 75 w 151"/>
                <a:gd name="T15" fmla="*/ 46 h 52"/>
                <a:gd name="T16" fmla="*/ 140 w 151"/>
                <a:gd name="T17" fmla="*/ 11 h 52"/>
                <a:gd name="T18" fmla="*/ 140 w 151"/>
                <a:gd name="T19" fmla="*/ 10 h 52"/>
                <a:gd name="T20" fmla="*/ 148 w 151"/>
                <a:gd name="T2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52">
                  <a:moveTo>
                    <a:pt x="148" y="0"/>
                  </a:moveTo>
                  <a:cubicBezTo>
                    <a:pt x="150" y="4"/>
                    <a:pt x="151" y="7"/>
                    <a:pt x="151" y="11"/>
                  </a:cubicBezTo>
                  <a:cubicBezTo>
                    <a:pt x="151" y="34"/>
                    <a:pt x="117" y="52"/>
                    <a:pt x="75" y="52"/>
                  </a:cubicBezTo>
                  <a:cubicBezTo>
                    <a:pt x="33" y="52"/>
                    <a:pt x="0" y="34"/>
                    <a:pt x="0" y="11"/>
                  </a:cubicBezTo>
                  <a:cubicBezTo>
                    <a:pt x="0" y="7"/>
                    <a:pt x="1" y="4"/>
                    <a:pt x="2" y="0"/>
                  </a:cubicBezTo>
                  <a:cubicBezTo>
                    <a:pt x="4" y="4"/>
                    <a:pt x="7" y="7"/>
                    <a:pt x="10" y="10"/>
                  </a:cubicBezTo>
                  <a:cubicBezTo>
                    <a:pt x="10" y="10"/>
                    <a:pt x="10" y="11"/>
                    <a:pt x="10" y="11"/>
                  </a:cubicBezTo>
                  <a:cubicBezTo>
                    <a:pt x="10" y="31"/>
                    <a:pt x="39" y="46"/>
                    <a:pt x="75" y="46"/>
                  </a:cubicBezTo>
                  <a:cubicBezTo>
                    <a:pt x="111" y="46"/>
                    <a:pt x="140" y="31"/>
                    <a:pt x="140" y="11"/>
                  </a:cubicBezTo>
                  <a:cubicBezTo>
                    <a:pt x="140" y="11"/>
                    <a:pt x="140" y="10"/>
                    <a:pt x="140" y="10"/>
                  </a:cubicBezTo>
                  <a:cubicBezTo>
                    <a:pt x="143" y="7"/>
                    <a:pt x="146" y="4"/>
                    <a:pt x="1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30" name="Freeform 75"/>
            <p:cNvSpPr>
              <a:spLocks/>
            </p:cNvSpPr>
            <p:nvPr/>
          </p:nvSpPr>
          <p:spPr bwMode="auto">
            <a:xfrm>
              <a:off x="8058150" y="2316163"/>
              <a:ext cx="347663" cy="120650"/>
            </a:xfrm>
            <a:custGeom>
              <a:avLst/>
              <a:gdLst>
                <a:gd name="T0" fmla="*/ 148 w 151"/>
                <a:gd name="T1" fmla="*/ 0 h 52"/>
                <a:gd name="T2" fmla="*/ 151 w 151"/>
                <a:gd name="T3" fmla="*/ 11 h 52"/>
                <a:gd name="T4" fmla="*/ 75 w 151"/>
                <a:gd name="T5" fmla="*/ 52 h 52"/>
                <a:gd name="T6" fmla="*/ 0 w 151"/>
                <a:gd name="T7" fmla="*/ 11 h 52"/>
                <a:gd name="T8" fmla="*/ 2 w 151"/>
                <a:gd name="T9" fmla="*/ 0 h 52"/>
                <a:gd name="T10" fmla="*/ 10 w 151"/>
                <a:gd name="T11" fmla="*/ 10 h 52"/>
                <a:gd name="T12" fmla="*/ 10 w 151"/>
                <a:gd name="T13" fmla="*/ 11 h 52"/>
                <a:gd name="T14" fmla="*/ 75 w 151"/>
                <a:gd name="T15" fmla="*/ 46 h 52"/>
                <a:gd name="T16" fmla="*/ 140 w 151"/>
                <a:gd name="T17" fmla="*/ 11 h 52"/>
                <a:gd name="T18" fmla="*/ 140 w 151"/>
                <a:gd name="T19" fmla="*/ 10 h 52"/>
                <a:gd name="T20" fmla="*/ 148 w 151"/>
                <a:gd name="T2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52">
                  <a:moveTo>
                    <a:pt x="148" y="0"/>
                  </a:moveTo>
                  <a:cubicBezTo>
                    <a:pt x="150" y="3"/>
                    <a:pt x="151" y="7"/>
                    <a:pt x="151" y="11"/>
                  </a:cubicBezTo>
                  <a:cubicBezTo>
                    <a:pt x="151" y="34"/>
                    <a:pt x="117" y="52"/>
                    <a:pt x="75" y="52"/>
                  </a:cubicBezTo>
                  <a:cubicBezTo>
                    <a:pt x="33" y="52"/>
                    <a:pt x="0" y="34"/>
                    <a:pt x="0" y="11"/>
                  </a:cubicBezTo>
                  <a:cubicBezTo>
                    <a:pt x="0" y="7"/>
                    <a:pt x="1" y="3"/>
                    <a:pt x="2" y="0"/>
                  </a:cubicBezTo>
                  <a:cubicBezTo>
                    <a:pt x="4" y="3"/>
                    <a:pt x="7" y="7"/>
                    <a:pt x="10" y="10"/>
                  </a:cubicBezTo>
                  <a:cubicBezTo>
                    <a:pt x="10" y="10"/>
                    <a:pt x="10" y="11"/>
                    <a:pt x="10" y="11"/>
                  </a:cubicBezTo>
                  <a:cubicBezTo>
                    <a:pt x="10" y="30"/>
                    <a:pt x="39" y="46"/>
                    <a:pt x="75" y="46"/>
                  </a:cubicBezTo>
                  <a:cubicBezTo>
                    <a:pt x="111" y="46"/>
                    <a:pt x="140" y="30"/>
                    <a:pt x="140" y="11"/>
                  </a:cubicBezTo>
                  <a:cubicBezTo>
                    <a:pt x="140" y="11"/>
                    <a:pt x="140" y="10"/>
                    <a:pt x="140" y="10"/>
                  </a:cubicBezTo>
                  <a:cubicBezTo>
                    <a:pt x="143" y="7"/>
                    <a:pt x="146" y="3"/>
                    <a:pt x="1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31" name="Freeform 76"/>
            <p:cNvSpPr>
              <a:spLocks/>
            </p:cNvSpPr>
            <p:nvPr/>
          </p:nvSpPr>
          <p:spPr bwMode="auto">
            <a:xfrm>
              <a:off x="8058150" y="2433638"/>
              <a:ext cx="347663" cy="120650"/>
            </a:xfrm>
            <a:custGeom>
              <a:avLst/>
              <a:gdLst>
                <a:gd name="T0" fmla="*/ 148 w 151"/>
                <a:gd name="T1" fmla="*/ 0 h 52"/>
                <a:gd name="T2" fmla="*/ 151 w 151"/>
                <a:gd name="T3" fmla="*/ 11 h 52"/>
                <a:gd name="T4" fmla="*/ 75 w 151"/>
                <a:gd name="T5" fmla="*/ 52 h 52"/>
                <a:gd name="T6" fmla="*/ 0 w 151"/>
                <a:gd name="T7" fmla="*/ 11 h 52"/>
                <a:gd name="T8" fmla="*/ 2 w 151"/>
                <a:gd name="T9" fmla="*/ 0 h 52"/>
                <a:gd name="T10" fmla="*/ 10 w 151"/>
                <a:gd name="T11" fmla="*/ 10 h 52"/>
                <a:gd name="T12" fmla="*/ 10 w 151"/>
                <a:gd name="T13" fmla="*/ 11 h 52"/>
                <a:gd name="T14" fmla="*/ 75 w 151"/>
                <a:gd name="T15" fmla="*/ 46 h 52"/>
                <a:gd name="T16" fmla="*/ 140 w 151"/>
                <a:gd name="T17" fmla="*/ 11 h 52"/>
                <a:gd name="T18" fmla="*/ 140 w 151"/>
                <a:gd name="T19" fmla="*/ 10 h 52"/>
                <a:gd name="T20" fmla="*/ 148 w 151"/>
                <a:gd name="T2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52">
                  <a:moveTo>
                    <a:pt x="148" y="0"/>
                  </a:moveTo>
                  <a:cubicBezTo>
                    <a:pt x="150" y="3"/>
                    <a:pt x="151" y="7"/>
                    <a:pt x="151" y="11"/>
                  </a:cubicBezTo>
                  <a:cubicBezTo>
                    <a:pt x="151" y="34"/>
                    <a:pt x="117" y="52"/>
                    <a:pt x="75" y="52"/>
                  </a:cubicBezTo>
                  <a:cubicBezTo>
                    <a:pt x="33" y="52"/>
                    <a:pt x="0" y="34"/>
                    <a:pt x="0" y="11"/>
                  </a:cubicBezTo>
                  <a:cubicBezTo>
                    <a:pt x="0" y="7"/>
                    <a:pt x="1" y="3"/>
                    <a:pt x="2" y="0"/>
                  </a:cubicBezTo>
                  <a:cubicBezTo>
                    <a:pt x="4" y="3"/>
                    <a:pt x="7" y="7"/>
                    <a:pt x="10" y="10"/>
                  </a:cubicBezTo>
                  <a:cubicBezTo>
                    <a:pt x="10" y="10"/>
                    <a:pt x="10" y="11"/>
                    <a:pt x="10" y="11"/>
                  </a:cubicBezTo>
                  <a:cubicBezTo>
                    <a:pt x="10" y="30"/>
                    <a:pt x="39" y="46"/>
                    <a:pt x="75" y="46"/>
                  </a:cubicBezTo>
                  <a:cubicBezTo>
                    <a:pt x="111" y="46"/>
                    <a:pt x="140" y="30"/>
                    <a:pt x="140" y="11"/>
                  </a:cubicBezTo>
                  <a:cubicBezTo>
                    <a:pt x="140" y="11"/>
                    <a:pt x="140" y="10"/>
                    <a:pt x="140" y="10"/>
                  </a:cubicBezTo>
                  <a:cubicBezTo>
                    <a:pt x="143" y="7"/>
                    <a:pt x="146" y="3"/>
                    <a:pt x="1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32" name="Freeform 77"/>
            <p:cNvSpPr>
              <a:spLocks/>
            </p:cNvSpPr>
            <p:nvPr/>
          </p:nvSpPr>
          <p:spPr bwMode="auto">
            <a:xfrm>
              <a:off x="8231188" y="2041525"/>
              <a:ext cx="174625" cy="187325"/>
            </a:xfrm>
            <a:custGeom>
              <a:avLst/>
              <a:gdLst>
                <a:gd name="T0" fmla="*/ 0 w 76"/>
                <a:gd name="T1" fmla="*/ 0 h 81"/>
                <a:gd name="T2" fmla="*/ 76 w 76"/>
                <a:gd name="T3" fmla="*/ 41 h 81"/>
                <a:gd name="T4" fmla="*/ 3 w 76"/>
                <a:gd name="T5" fmla="*/ 81 h 81"/>
                <a:gd name="T6" fmla="*/ 3 w 76"/>
                <a:gd name="T7" fmla="*/ 76 h 81"/>
                <a:gd name="T8" fmla="*/ 65 w 76"/>
                <a:gd name="T9" fmla="*/ 41 h 81"/>
                <a:gd name="T10" fmla="*/ 0 w 76"/>
                <a:gd name="T11" fmla="*/ 6 h 81"/>
                <a:gd name="T12" fmla="*/ 0 w 7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76" h="81">
                  <a:moveTo>
                    <a:pt x="0" y="0"/>
                  </a:moveTo>
                  <a:cubicBezTo>
                    <a:pt x="42" y="0"/>
                    <a:pt x="76" y="18"/>
                    <a:pt x="76" y="41"/>
                  </a:cubicBezTo>
                  <a:cubicBezTo>
                    <a:pt x="76" y="63"/>
                    <a:pt x="44" y="80"/>
                    <a:pt x="3" y="81"/>
                  </a:cubicBezTo>
                  <a:cubicBezTo>
                    <a:pt x="3" y="76"/>
                    <a:pt x="3" y="76"/>
                    <a:pt x="3" y="76"/>
                  </a:cubicBezTo>
                  <a:cubicBezTo>
                    <a:pt x="38" y="75"/>
                    <a:pt x="65" y="59"/>
                    <a:pt x="65" y="41"/>
                  </a:cubicBezTo>
                  <a:cubicBezTo>
                    <a:pt x="65" y="21"/>
                    <a:pt x="36" y="6"/>
                    <a:pt x="0" y="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33" name="Freeform 78"/>
            <p:cNvSpPr>
              <a:spLocks/>
            </p:cNvSpPr>
            <p:nvPr/>
          </p:nvSpPr>
          <p:spPr bwMode="auto">
            <a:xfrm>
              <a:off x="8108950" y="2706688"/>
              <a:ext cx="246063" cy="31750"/>
            </a:xfrm>
            <a:custGeom>
              <a:avLst/>
              <a:gdLst>
                <a:gd name="T0" fmla="*/ 100 w 107"/>
                <a:gd name="T1" fmla="*/ 0 h 14"/>
                <a:gd name="T2" fmla="*/ 107 w 107"/>
                <a:gd name="T3" fmla="*/ 7 h 14"/>
                <a:gd name="T4" fmla="*/ 100 w 107"/>
                <a:gd name="T5" fmla="*/ 14 h 14"/>
                <a:gd name="T6" fmla="*/ 6 w 107"/>
                <a:gd name="T7" fmla="*/ 14 h 14"/>
                <a:gd name="T8" fmla="*/ 0 w 107"/>
                <a:gd name="T9" fmla="*/ 7 h 14"/>
                <a:gd name="T10" fmla="*/ 1 w 107"/>
                <a:gd name="T11" fmla="*/ 2 h 14"/>
                <a:gd name="T12" fmla="*/ 6 w 107"/>
                <a:gd name="T13" fmla="*/ 0 h 14"/>
                <a:gd name="T14" fmla="*/ 100 w 10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
                  <a:moveTo>
                    <a:pt x="100" y="0"/>
                  </a:moveTo>
                  <a:cubicBezTo>
                    <a:pt x="104" y="0"/>
                    <a:pt x="107" y="3"/>
                    <a:pt x="107" y="7"/>
                  </a:cubicBezTo>
                  <a:cubicBezTo>
                    <a:pt x="107" y="11"/>
                    <a:pt x="104" y="14"/>
                    <a:pt x="100" y="14"/>
                  </a:cubicBezTo>
                  <a:cubicBezTo>
                    <a:pt x="6" y="14"/>
                    <a:pt x="6" y="14"/>
                    <a:pt x="6" y="14"/>
                  </a:cubicBezTo>
                  <a:cubicBezTo>
                    <a:pt x="3" y="14"/>
                    <a:pt x="0" y="11"/>
                    <a:pt x="0" y="7"/>
                  </a:cubicBezTo>
                  <a:cubicBezTo>
                    <a:pt x="0" y="5"/>
                    <a:pt x="0" y="3"/>
                    <a:pt x="1" y="2"/>
                  </a:cubicBezTo>
                  <a:cubicBezTo>
                    <a:pt x="3" y="1"/>
                    <a:pt x="4" y="0"/>
                    <a:pt x="6" y="0"/>
                  </a:cubicBezTo>
                  <a:lnTo>
                    <a:pt x="1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34" name="Freeform 79"/>
            <p:cNvSpPr>
              <a:spLocks/>
            </p:cNvSpPr>
            <p:nvPr/>
          </p:nvSpPr>
          <p:spPr bwMode="auto">
            <a:xfrm>
              <a:off x="8058150" y="2041525"/>
              <a:ext cx="179388" cy="187325"/>
            </a:xfrm>
            <a:custGeom>
              <a:avLst/>
              <a:gdLst>
                <a:gd name="T0" fmla="*/ 78 w 78"/>
                <a:gd name="T1" fmla="*/ 76 h 81"/>
                <a:gd name="T2" fmla="*/ 78 w 78"/>
                <a:gd name="T3" fmla="*/ 81 h 81"/>
                <a:gd name="T4" fmla="*/ 75 w 78"/>
                <a:gd name="T5" fmla="*/ 81 h 81"/>
                <a:gd name="T6" fmla="*/ 0 w 78"/>
                <a:gd name="T7" fmla="*/ 41 h 81"/>
                <a:gd name="T8" fmla="*/ 75 w 78"/>
                <a:gd name="T9" fmla="*/ 0 h 81"/>
                <a:gd name="T10" fmla="*/ 75 w 78"/>
                <a:gd name="T11" fmla="*/ 0 h 81"/>
                <a:gd name="T12" fmla="*/ 75 w 78"/>
                <a:gd name="T13" fmla="*/ 6 h 81"/>
                <a:gd name="T14" fmla="*/ 10 w 78"/>
                <a:gd name="T15" fmla="*/ 41 h 81"/>
                <a:gd name="T16" fmla="*/ 75 w 78"/>
                <a:gd name="T17" fmla="*/ 76 h 81"/>
                <a:gd name="T18" fmla="*/ 78 w 78"/>
                <a:gd name="T19"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81">
                  <a:moveTo>
                    <a:pt x="78" y="76"/>
                  </a:moveTo>
                  <a:cubicBezTo>
                    <a:pt x="78" y="81"/>
                    <a:pt x="78" y="81"/>
                    <a:pt x="78" y="81"/>
                  </a:cubicBezTo>
                  <a:cubicBezTo>
                    <a:pt x="77" y="81"/>
                    <a:pt x="76" y="81"/>
                    <a:pt x="75" y="81"/>
                  </a:cubicBezTo>
                  <a:cubicBezTo>
                    <a:pt x="33" y="81"/>
                    <a:pt x="0" y="63"/>
                    <a:pt x="0" y="41"/>
                  </a:cubicBezTo>
                  <a:cubicBezTo>
                    <a:pt x="0" y="18"/>
                    <a:pt x="33" y="0"/>
                    <a:pt x="75" y="0"/>
                  </a:cubicBezTo>
                  <a:cubicBezTo>
                    <a:pt x="75" y="0"/>
                    <a:pt x="75" y="0"/>
                    <a:pt x="75" y="0"/>
                  </a:cubicBezTo>
                  <a:cubicBezTo>
                    <a:pt x="75" y="6"/>
                    <a:pt x="75" y="6"/>
                    <a:pt x="75" y="6"/>
                  </a:cubicBezTo>
                  <a:cubicBezTo>
                    <a:pt x="39" y="6"/>
                    <a:pt x="10" y="21"/>
                    <a:pt x="10" y="41"/>
                  </a:cubicBezTo>
                  <a:cubicBezTo>
                    <a:pt x="10" y="60"/>
                    <a:pt x="39" y="76"/>
                    <a:pt x="75" y="76"/>
                  </a:cubicBezTo>
                  <a:cubicBezTo>
                    <a:pt x="76" y="76"/>
                    <a:pt x="77" y="76"/>
                    <a:pt x="7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35" name="Freeform 80"/>
            <p:cNvSpPr>
              <a:spLocks/>
            </p:cNvSpPr>
            <p:nvPr/>
          </p:nvSpPr>
          <p:spPr bwMode="auto">
            <a:xfrm>
              <a:off x="7629525" y="2687638"/>
              <a:ext cx="460375" cy="158750"/>
            </a:xfrm>
            <a:custGeom>
              <a:avLst/>
              <a:gdLst>
                <a:gd name="T0" fmla="*/ 196 w 200"/>
                <a:gd name="T1" fmla="*/ 0 h 69"/>
                <a:gd name="T2" fmla="*/ 200 w 200"/>
                <a:gd name="T3" fmla="*/ 15 h 69"/>
                <a:gd name="T4" fmla="*/ 100 w 200"/>
                <a:gd name="T5" fmla="*/ 69 h 69"/>
                <a:gd name="T6" fmla="*/ 0 w 200"/>
                <a:gd name="T7" fmla="*/ 15 h 69"/>
                <a:gd name="T8" fmla="*/ 4 w 200"/>
                <a:gd name="T9" fmla="*/ 0 h 69"/>
                <a:gd name="T10" fmla="*/ 15 w 200"/>
                <a:gd name="T11" fmla="*/ 13 h 69"/>
                <a:gd name="T12" fmla="*/ 15 w 200"/>
                <a:gd name="T13" fmla="*/ 15 h 69"/>
                <a:gd name="T14" fmla="*/ 100 w 200"/>
                <a:gd name="T15" fmla="*/ 61 h 69"/>
                <a:gd name="T16" fmla="*/ 186 w 200"/>
                <a:gd name="T17" fmla="*/ 15 h 69"/>
                <a:gd name="T18" fmla="*/ 186 w 200"/>
                <a:gd name="T19" fmla="*/ 13 h 69"/>
                <a:gd name="T20" fmla="*/ 196 w 20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69">
                  <a:moveTo>
                    <a:pt x="196" y="0"/>
                  </a:moveTo>
                  <a:cubicBezTo>
                    <a:pt x="199" y="5"/>
                    <a:pt x="200" y="10"/>
                    <a:pt x="200" y="15"/>
                  </a:cubicBezTo>
                  <a:cubicBezTo>
                    <a:pt x="200" y="44"/>
                    <a:pt x="155" y="69"/>
                    <a:pt x="100" y="69"/>
                  </a:cubicBezTo>
                  <a:cubicBezTo>
                    <a:pt x="45" y="69"/>
                    <a:pt x="0" y="44"/>
                    <a:pt x="0" y="15"/>
                  </a:cubicBezTo>
                  <a:cubicBezTo>
                    <a:pt x="0" y="10"/>
                    <a:pt x="2" y="5"/>
                    <a:pt x="4" y="0"/>
                  </a:cubicBezTo>
                  <a:cubicBezTo>
                    <a:pt x="7" y="5"/>
                    <a:pt x="10" y="9"/>
                    <a:pt x="15" y="13"/>
                  </a:cubicBezTo>
                  <a:cubicBezTo>
                    <a:pt x="15" y="14"/>
                    <a:pt x="15" y="14"/>
                    <a:pt x="15" y="15"/>
                  </a:cubicBezTo>
                  <a:cubicBezTo>
                    <a:pt x="15" y="40"/>
                    <a:pt x="53" y="61"/>
                    <a:pt x="100" y="61"/>
                  </a:cubicBezTo>
                  <a:cubicBezTo>
                    <a:pt x="148" y="61"/>
                    <a:pt x="186" y="40"/>
                    <a:pt x="186" y="15"/>
                  </a:cubicBezTo>
                  <a:cubicBezTo>
                    <a:pt x="186" y="14"/>
                    <a:pt x="186" y="14"/>
                    <a:pt x="186" y="13"/>
                  </a:cubicBezTo>
                  <a:cubicBezTo>
                    <a:pt x="190" y="9"/>
                    <a:pt x="194" y="5"/>
                    <a:pt x="1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36" name="Freeform 81"/>
            <p:cNvSpPr>
              <a:spLocks/>
            </p:cNvSpPr>
            <p:nvPr/>
          </p:nvSpPr>
          <p:spPr bwMode="auto">
            <a:xfrm>
              <a:off x="7629525" y="2830513"/>
              <a:ext cx="460375" cy="157162"/>
            </a:xfrm>
            <a:custGeom>
              <a:avLst/>
              <a:gdLst>
                <a:gd name="T0" fmla="*/ 196 w 200"/>
                <a:gd name="T1" fmla="*/ 0 h 68"/>
                <a:gd name="T2" fmla="*/ 200 w 200"/>
                <a:gd name="T3" fmla="*/ 15 h 68"/>
                <a:gd name="T4" fmla="*/ 100 w 200"/>
                <a:gd name="T5" fmla="*/ 68 h 68"/>
                <a:gd name="T6" fmla="*/ 0 w 200"/>
                <a:gd name="T7" fmla="*/ 15 h 68"/>
                <a:gd name="T8" fmla="*/ 4 w 200"/>
                <a:gd name="T9" fmla="*/ 0 h 68"/>
                <a:gd name="T10" fmla="*/ 15 w 200"/>
                <a:gd name="T11" fmla="*/ 13 h 68"/>
                <a:gd name="T12" fmla="*/ 15 w 200"/>
                <a:gd name="T13" fmla="*/ 15 h 68"/>
                <a:gd name="T14" fmla="*/ 100 w 200"/>
                <a:gd name="T15" fmla="*/ 61 h 68"/>
                <a:gd name="T16" fmla="*/ 186 w 200"/>
                <a:gd name="T17" fmla="*/ 15 h 68"/>
                <a:gd name="T18" fmla="*/ 186 w 200"/>
                <a:gd name="T19" fmla="*/ 13 h 68"/>
                <a:gd name="T20" fmla="*/ 196 w 200"/>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68">
                  <a:moveTo>
                    <a:pt x="196" y="0"/>
                  </a:moveTo>
                  <a:cubicBezTo>
                    <a:pt x="199" y="5"/>
                    <a:pt x="200" y="9"/>
                    <a:pt x="200" y="15"/>
                  </a:cubicBezTo>
                  <a:cubicBezTo>
                    <a:pt x="200" y="44"/>
                    <a:pt x="155" y="68"/>
                    <a:pt x="100" y="68"/>
                  </a:cubicBezTo>
                  <a:cubicBezTo>
                    <a:pt x="45" y="68"/>
                    <a:pt x="0" y="44"/>
                    <a:pt x="0" y="15"/>
                  </a:cubicBezTo>
                  <a:cubicBezTo>
                    <a:pt x="0" y="9"/>
                    <a:pt x="2" y="5"/>
                    <a:pt x="4" y="0"/>
                  </a:cubicBezTo>
                  <a:cubicBezTo>
                    <a:pt x="7" y="5"/>
                    <a:pt x="10" y="9"/>
                    <a:pt x="15" y="13"/>
                  </a:cubicBezTo>
                  <a:cubicBezTo>
                    <a:pt x="15" y="13"/>
                    <a:pt x="15" y="14"/>
                    <a:pt x="15" y="15"/>
                  </a:cubicBezTo>
                  <a:cubicBezTo>
                    <a:pt x="15" y="40"/>
                    <a:pt x="53" y="61"/>
                    <a:pt x="100" y="61"/>
                  </a:cubicBezTo>
                  <a:cubicBezTo>
                    <a:pt x="148" y="61"/>
                    <a:pt x="186" y="40"/>
                    <a:pt x="186" y="15"/>
                  </a:cubicBezTo>
                  <a:cubicBezTo>
                    <a:pt x="186" y="14"/>
                    <a:pt x="186" y="13"/>
                    <a:pt x="186" y="13"/>
                  </a:cubicBezTo>
                  <a:cubicBezTo>
                    <a:pt x="190" y="9"/>
                    <a:pt x="194" y="5"/>
                    <a:pt x="1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37" name="Freeform 82"/>
            <p:cNvSpPr>
              <a:spLocks/>
            </p:cNvSpPr>
            <p:nvPr/>
          </p:nvSpPr>
          <p:spPr bwMode="auto">
            <a:xfrm>
              <a:off x="7629525" y="2984500"/>
              <a:ext cx="460375" cy="160337"/>
            </a:xfrm>
            <a:custGeom>
              <a:avLst/>
              <a:gdLst>
                <a:gd name="T0" fmla="*/ 196 w 200"/>
                <a:gd name="T1" fmla="*/ 0 h 69"/>
                <a:gd name="T2" fmla="*/ 200 w 200"/>
                <a:gd name="T3" fmla="*/ 15 h 69"/>
                <a:gd name="T4" fmla="*/ 100 w 200"/>
                <a:gd name="T5" fmla="*/ 69 h 69"/>
                <a:gd name="T6" fmla="*/ 0 w 200"/>
                <a:gd name="T7" fmla="*/ 15 h 69"/>
                <a:gd name="T8" fmla="*/ 4 w 200"/>
                <a:gd name="T9" fmla="*/ 0 h 69"/>
                <a:gd name="T10" fmla="*/ 15 w 200"/>
                <a:gd name="T11" fmla="*/ 13 h 69"/>
                <a:gd name="T12" fmla="*/ 15 w 200"/>
                <a:gd name="T13" fmla="*/ 15 h 69"/>
                <a:gd name="T14" fmla="*/ 100 w 200"/>
                <a:gd name="T15" fmla="*/ 61 h 69"/>
                <a:gd name="T16" fmla="*/ 186 w 200"/>
                <a:gd name="T17" fmla="*/ 15 h 69"/>
                <a:gd name="T18" fmla="*/ 186 w 200"/>
                <a:gd name="T19" fmla="*/ 13 h 69"/>
                <a:gd name="T20" fmla="*/ 196 w 20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69">
                  <a:moveTo>
                    <a:pt x="196" y="0"/>
                  </a:moveTo>
                  <a:cubicBezTo>
                    <a:pt x="199" y="5"/>
                    <a:pt x="200" y="10"/>
                    <a:pt x="200" y="15"/>
                  </a:cubicBezTo>
                  <a:cubicBezTo>
                    <a:pt x="200" y="45"/>
                    <a:pt x="155" y="69"/>
                    <a:pt x="100" y="69"/>
                  </a:cubicBezTo>
                  <a:cubicBezTo>
                    <a:pt x="45" y="69"/>
                    <a:pt x="0" y="45"/>
                    <a:pt x="0" y="15"/>
                  </a:cubicBezTo>
                  <a:cubicBezTo>
                    <a:pt x="0" y="10"/>
                    <a:pt x="2" y="5"/>
                    <a:pt x="4" y="0"/>
                  </a:cubicBezTo>
                  <a:cubicBezTo>
                    <a:pt x="7" y="5"/>
                    <a:pt x="10" y="9"/>
                    <a:pt x="15" y="13"/>
                  </a:cubicBezTo>
                  <a:cubicBezTo>
                    <a:pt x="15" y="14"/>
                    <a:pt x="15" y="14"/>
                    <a:pt x="15" y="15"/>
                  </a:cubicBezTo>
                  <a:cubicBezTo>
                    <a:pt x="15" y="41"/>
                    <a:pt x="53" y="61"/>
                    <a:pt x="100" y="61"/>
                  </a:cubicBezTo>
                  <a:cubicBezTo>
                    <a:pt x="148" y="61"/>
                    <a:pt x="186" y="41"/>
                    <a:pt x="186" y="15"/>
                  </a:cubicBezTo>
                  <a:cubicBezTo>
                    <a:pt x="186" y="14"/>
                    <a:pt x="186" y="14"/>
                    <a:pt x="186" y="13"/>
                  </a:cubicBezTo>
                  <a:cubicBezTo>
                    <a:pt x="190" y="9"/>
                    <a:pt x="194" y="5"/>
                    <a:pt x="1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38" name="Freeform 83"/>
            <p:cNvSpPr>
              <a:spLocks/>
            </p:cNvSpPr>
            <p:nvPr/>
          </p:nvSpPr>
          <p:spPr bwMode="auto">
            <a:xfrm>
              <a:off x="7864475" y="2265363"/>
              <a:ext cx="193675" cy="180975"/>
            </a:xfrm>
            <a:custGeom>
              <a:avLst/>
              <a:gdLst>
                <a:gd name="T0" fmla="*/ 82 w 84"/>
                <a:gd name="T1" fmla="*/ 3 h 78"/>
                <a:gd name="T2" fmla="*/ 81 w 84"/>
                <a:gd name="T3" fmla="*/ 13 h 78"/>
                <a:gd name="T4" fmla="*/ 11 w 84"/>
                <a:gd name="T5" fmla="*/ 75 h 78"/>
                <a:gd name="T6" fmla="*/ 2 w 84"/>
                <a:gd name="T7" fmla="*/ 75 h 78"/>
                <a:gd name="T8" fmla="*/ 0 w 84"/>
                <a:gd name="T9" fmla="*/ 70 h 78"/>
                <a:gd name="T10" fmla="*/ 3 w 84"/>
                <a:gd name="T11" fmla="*/ 66 h 78"/>
                <a:gd name="T12" fmla="*/ 72 w 84"/>
                <a:gd name="T13" fmla="*/ 3 h 78"/>
                <a:gd name="T14" fmla="*/ 82 w 84"/>
                <a:gd name="T15" fmla="*/ 3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78">
                  <a:moveTo>
                    <a:pt x="82" y="3"/>
                  </a:moveTo>
                  <a:cubicBezTo>
                    <a:pt x="84" y="6"/>
                    <a:pt x="84" y="10"/>
                    <a:pt x="81" y="13"/>
                  </a:cubicBezTo>
                  <a:cubicBezTo>
                    <a:pt x="11" y="75"/>
                    <a:pt x="11" y="75"/>
                    <a:pt x="11" y="75"/>
                  </a:cubicBezTo>
                  <a:cubicBezTo>
                    <a:pt x="9" y="78"/>
                    <a:pt x="5" y="78"/>
                    <a:pt x="2" y="75"/>
                  </a:cubicBezTo>
                  <a:cubicBezTo>
                    <a:pt x="1" y="74"/>
                    <a:pt x="0" y="72"/>
                    <a:pt x="0" y="70"/>
                  </a:cubicBezTo>
                  <a:cubicBezTo>
                    <a:pt x="0" y="69"/>
                    <a:pt x="1" y="67"/>
                    <a:pt x="3" y="66"/>
                  </a:cubicBezTo>
                  <a:cubicBezTo>
                    <a:pt x="72" y="3"/>
                    <a:pt x="72" y="3"/>
                    <a:pt x="72" y="3"/>
                  </a:cubicBezTo>
                  <a:cubicBezTo>
                    <a:pt x="75" y="0"/>
                    <a:pt x="79" y="1"/>
                    <a:pt x="8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39" name="Freeform 84"/>
            <p:cNvSpPr>
              <a:spLocks noEditPoints="1"/>
            </p:cNvSpPr>
            <p:nvPr/>
          </p:nvSpPr>
          <p:spPr bwMode="auto">
            <a:xfrm>
              <a:off x="7629525" y="2468563"/>
              <a:ext cx="460375" cy="246062"/>
            </a:xfrm>
            <a:custGeom>
              <a:avLst/>
              <a:gdLst>
                <a:gd name="T0" fmla="*/ 100 w 200"/>
                <a:gd name="T1" fmla="*/ 0 h 107"/>
                <a:gd name="T2" fmla="*/ 200 w 200"/>
                <a:gd name="T3" fmla="*/ 54 h 107"/>
                <a:gd name="T4" fmla="*/ 100 w 200"/>
                <a:gd name="T5" fmla="*/ 107 h 107"/>
                <a:gd name="T6" fmla="*/ 0 w 200"/>
                <a:gd name="T7" fmla="*/ 54 h 107"/>
                <a:gd name="T8" fmla="*/ 100 w 200"/>
                <a:gd name="T9" fmla="*/ 0 h 107"/>
                <a:gd name="T10" fmla="*/ 186 w 200"/>
                <a:gd name="T11" fmla="*/ 54 h 107"/>
                <a:gd name="T12" fmla="*/ 100 w 200"/>
                <a:gd name="T13" fmla="*/ 7 h 107"/>
                <a:gd name="T14" fmla="*/ 15 w 200"/>
                <a:gd name="T15" fmla="*/ 54 h 107"/>
                <a:gd name="T16" fmla="*/ 100 w 200"/>
                <a:gd name="T17" fmla="*/ 100 h 107"/>
                <a:gd name="T18" fmla="*/ 186 w 200"/>
                <a:gd name="T19"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107">
                  <a:moveTo>
                    <a:pt x="100" y="0"/>
                  </a:moveTo>
                  <a:cubicBezTo>
                    <a:pt x="155" y="0"/>
                    <a:pt x="200" y="24"/>
                    <a:pt x="200" y="54"/>
                  </a:cubicBezTo>
                  <a:cubicBezTo>
                    <a:pt x="200" y="83"/>
                    <a:pt x="155" y="107"/>
                    <a:pt x="100" y="107"/>
                  </a:cubicBezTo>
                  <a:cubicBezTo>
                    <a:pt x="45" y="107"/>
                    <a:pt x="0" y="83"/>
                    <a:pt x="0" y="54"/>
                  </a:cubicBezTo>
                  <a:cubicBezTo>
                    <a:pt x="0" y="24"/>
                    <a:pt x="45" y="0"/>
                    <a:pt x="100" y="0"/>
                  </a:cubicBezTo>
                  <a:close/>
                  <a:moveTo>
                    <a:pt x="186" y="54"/>
                  </a:moveTo>
                  <a:cubicBezTo>
                    <a:pt x="186" y="28"/>
                    <a:pt x="148" y="7"/>
                    <a:pt x="100" y="7"/>
                  </a:cubicBezTo>
                  <a:cubicBezTo>
                    <a:pt x="53" y="7"/>
                    <a:pt x="15" y="28"/>
                    <a:pt x="15" y="54"/>
                  </a:cubicBezTo>
                  <a:cubicBezTo>
                    <a:pt x="15" y="79"/>
                    <a:pt x="53" y="100"/>
                    <a:pt x="100" y="100"/>
                  </a:cubicBezTo>
                  <a:cubicBezTo>
                    <a:pt x="148" y="100"/>
                    <a:pt x="186" y="79"/>
                    <a:pt x="18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40" name="Oval 85"/>
            <p:cNvSpPr>
              <a:spLocks noChangeArrowheads="1"/>
            </p:cNvSpPr>
            <p:nvPr/>
          </p:nvSpPr>
          <p:spPr bwMode="auto">
            <a:xfrm>
              <a:off x="8447088" y="2508250"/>
              <a:ext cx="307975" cy="168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41" name="Oval 86"/>
            <p:cNvSpPr>
              <a:spLocks noChangeArrowheads="1"/>
            </p:cNvSpPr>
            <p:nvPr/>
          </p:nvSpPr>
          <p:spPr bwMode="auto">
            <a:xfrm>
              <a:off x="8121650" y="2079625"/>
              <a:ext cx="217488"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42" name="Oval 87"/>
            <p:cNvSpPr>
              <a:spLocks noChangeArrowheads="1"/>
            </p:cNvSpPr>
            <p:nvPr/>
          </p:nvSpPr>
          <p:spPr bwMode="auto">
            <a:xfrm>
              <a:off x="7705725" y="2508250"/>
              <a:ext cx="307975" cy="168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grpSp>
      <p:grpSp>
        <p:nvGrpSpPr>
          <p:cNvPr id="43" name="Group 42"/>
          <p:cNvGrpSpPr/>
          <p:nvPr/>
        </p:nvGrpSpPr>
        <p:grpSpPr>
          <a:xfrm>
            <a:off x="2385406" y="2947151"/>
            <a:ext cx="1046163" cy="879476"/>
            <a:chOff x="5934075" y="757238"/>
            <a:chExt cx="1046163" cy="879476"/>
          </a:xfrm>
          <a:solidFill>
            <a:srgbClr val="4F81BD"/>
          </a:solidFill>
        </p:grpSpPr>
        <p:sp>
          <p:nvSpPr>
            <p:cNvPr id="44" name="Freeform 22"/>
            <p:cNvSpPr>
              <a:spLocks/>
            </p:cNvSpPr>
            <p:nvPr/>
          </p:nvSpPr>
          <p:spPr bwMode="auto">
            <a:xfrm>
              <a:off x="6502400" y="930276"/>
              <a:ext cx="477838" cy="477838"/>
            </a:xfrm>
            <a:custGeom>
              <a:avLst/>
              <a:gdLst>
                <a:gd name="T0" fmla="*/ 190 w 190"/>
                <a:gd name="T1" fmla="*/ 89 h 190"/>
                <a:gd name="T2" fmla="*/ 190 w 190"/>
                <a:gd name="T3" fmla="*/ 119 h 190"/>
                <a:gd name="T4" fmla="*/ 185 w 190"/>
                <a:gd name="T5" fmla="*/ 124 h 190"/>
                <a:gd name="T6" fmla="*/ 168 w 190"/>
                <a:gd name="T7" fmla="*/ 124 h 190"/>
                <a:gd name="T8" fmla="*/ 158 w 190"/>
                <a:gd name="T9" fmla="*/ 148 h 190"/>
                <a:gd name="T10" fmla="*/ 170 w 190"/>
                <a:gd name="T11" fmla="*/ 160 h 190"/>
                <a:gd name="T12" fmla="*/ 170 w 190"/>
                <a:gd name="T13" fmla="*/ 167 h 190"/>
                <a:gd name="T14" fmla="*/ 149 w 190"/>
                <a:gd name="T15" fmla="*/ 188 h 190"/>
                <a:gd name="T16" fmla="*/ 143 w 190"/>
                <a:gd name="T17" fmla="*/ 188 h 190"/>
                <a:gd name="T18" fmla="*/ 130 w 190"/>
                <a:gd name="T19" fmla="*/ 176 h 190"/>
                <a:gd name="T20" fmla="*/ 117 w 190"/>
                <a:gd name="T21" fmla="*/ 182 h 190"/>
                <a:gd name="T22" fmla="*/ 114 w 190"/>
                <a:gd name="T23" fmla="*/ 158 h 190"/>
                <a:gd name="T24" fmla="*/ 148 w 190"/>
                <a:gd name="T25" fmla="*/ 104 h 190"/>
                <a:gd name="T26" fmla="*/ 86 w 190"/>
                <a:gd name="T27" fmla="*/ 43 h 190"/>
                <a:gd name="T28" fmla="*/ 35 w 190"/>
                <a:gd name="T29" fmla="*/ 71 h 190"/>
                <a:gd name="T30" fmla="*/ 11 w 190"/>
                <a:gd name="T31" fmla="*/ 66 h 190"/>
                <a:gd name="T32" fmla="*/ 14 w 190"/>
                <a:gd name="T33" fmla="*/ 60 h 190"/>
                <a:gd name="T34" fmla="*/ 2 w 190"/>
                <a:gd name="T35" fmla="*/ 48 h 190"/>
                <a:gd name="T36" fmla="*/ 2 w 190"/>
                <a:gd name="T37" fmla="*/ 41 h 190"/>
                <a:gd name="T38" fmla="*/ 23 w 190"/>
                <a:gd name="T39" fmla="*/ 20 h 190"/>
                <a:gd name="T40" fmla="*/ 30 w 190"/>
                <a:gd name="T41" fmla="*/ 20 h 190"/>
                <a:gd name="T42" fmla="*/ 42 w 190"/>
                <a:gd name="T43" fmla="*/ 32 h 190"/>
                <a:gd name="T44" fmla="*/ 67 w 190"/>
                <a:gd name="T45" fmla="*/ 22 h 190"/>
                <a:gd name="T46" fmla="*/ 67 w 190"/>
                <a:gd name="T47" fmla="*/ 5 h 190"/>
                <a:gd name="T48" fmla="*/ 72 w 190"/>
                <a:gd name="T49" fmla="*/ 0 h 190"/>
                <a:gd name="T50" fmla="*/ 101 w 190"/>
                <a:gd name="T51" fmla="*/ 0 h 190"/>
                <a:gd name="T52" fmla="*/ 106 w 190"/>
                <a:gd name="T53" fmla="*/ 5 h 190"/>
                <a:gd name="T54" fmla="*/ 106 w 190"/>
                <a:gd name="T55" fmla="*/ 22 h 190"/>
                <a:gd name="T56" fmla="*/ 130 w 190"/>
                <a:gd name="T57" fmla="*/ 32 h 190"/>
                <a:gd name="T58" fmla="*/ 143 w 190"/>
                <a:gd name="T59" fmla="*/ 20 h 190"/>
                <a:gd name="T60" fmla="*/ 149 w 190"/>
                <a:gd name="T61" fmla="*/ 20 h 190"/>
                <a:gd name="T62" fmla="*/ 170 w 190"/>
                <a:gd name="T63" fmla="*/ 41 h 190"/>
                <a:gd name="T64" fmla="*/ 170 w 190"/>
                <a:gd name="T65" fmla="*/ 48 h 190"/>
                <a:gd name="T66" fmla="*/ 158 w 190"/>
                <a:gd name="T67" fmla="*/ 60 h 190"/>
                <a:gd name="T68" fmla="*/ 168 w 190"/>
                <a:gd name="T69" fmla="*/ 84 h 190"/>
                <a:gd name="T70" fmla="*/ 185 w 190"/>
                <a:gd name="T71" fmla="*/ 84 h 190"/>
                <a:gd name="T72" fmla="*/ 190 w 190"/>
                <a:gd name="T73" fmla="*/ 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0" h="190">
                  <a:moveTo>
                    <a:pt x="190" y="89"/>
                  </a:moveTo>
                  <a:cubicBezTo>
                    <a:pt x="190" y="119"/>
                    <a:pt x="190" y="119"/>
                    <a:pt x="190" y="119"/>
                  </a:cubicBezTo>
                  <a:cubicBezTo>
                    <a:pt x="190" y="121"/>
                    <a:pt x="188" y="124"/>
                    <a:pt x="185" y="124"/>
                  </a:cubicBezTo>
                  <a:cubicBezTo>
                    <a:pt x="168" y="124"/>
                    <a:pt x="168" y="124"/>
                    <a:pt x="168" y="124"/>
                  </a:cubicBezTo>
                  <a:cubicBezTo>
                    <a:pt x="166" y="132"/>
                    <a:pt x="163" y="141"/>
                    <a:pt x="158" y="148"/>
                  </a:cubicBezTo>
                  <a:cubicBezTo>
                    <a:pt x="170" y="160"/>
                    <a:pt x="170" y="160"/>
                    <a:pt x="170" y="160"/>
                  </a:cubicBezTo>
                  <a:cubicBezTo>
                    <a:pt x="172" y="162"/>
                    <a:pt x="172" y="165"/>
                    <a:pt x="170" y="167"/>
                  </a:cubicBezTo>
                  <a:cubicBezTo>
                    <a:pt x="149" y="188"/>
                    <a:pt x="149" y="188"/>
                    <a:pt x="149" y="188"/>
                  </a:cubicBezTo>
                  <a:cubicBezTo>
                    <a:pt x="148" y="190"/>
                    <a:pt x="144" y="190"/>
                    <a:pt x="143" y="188"/>
                  </a:cubicBezTo>
                  <a:cubicBezTo>
                    <a:pt x="130" y="176"/>
                    <a:pt x="130" y="176"/>
                    <a:pt x="130" y="176"/>
                  </a:cubicBezTo>
                  <a:cubicBezTo>
                    <a:pt x="126" y="178"/>
                    <a:pt x="122" y="181"/>
                    <a:pt x="117" y="182"/>
                  </a:cubicBezTo>
                  <a:cubicBezTo>
                    <a:pt x="117" y="174"/>
                    <a:pt x="116" y="166"/>
                    <a:pt x="114" y="158"/>
                  </a:cubicBezTo>
                  <a:cubicBezTo>
                    <a:pt x="134" y="148"/>
                    <a:pt x="148" y="128"/>
                    <a:pt x="148" y="104"/>
                  </a:cubicBezTo>
                  <a:cubicBezTo>
                    <a:pt x="148" y="70"/>
                    <a:pt x="120" y="43"/>
                    <a:pt x="86" y="43"/>
                  </a:cubicBezTo>
                  <a:cubicBezTo>
                    <a:pt x="65" y="43"/>
                    <a:pt x="46" y="54"/>
                    <a:pt x="35" y="71"/>
                  </a:cubicBezTo>
                  <a:cubicBezTo>
                    <a:pt x="27" y="69"/>
                    <a:pt x="19" y="67"/>
                    <a:pt x="11" y="66"/>
                  </a:cubicBezTo>
                  <a:cubicBezTo>
                    <a:pt x="12" y="64"/>
                    <a:pt x="13" y="62"/>
                    <a:pt x="14" y="60"/>
                  </a:cubicBezTo>
                  <a:cubicBezTo>
                    <a:pt x="2" y="48"/>
                    <a:pt x="2" y="48"/>
                    <a:pt x="2" y="48"/>
                  </a:cubicBezTo>
                  <a:cubicBezTo>
                    <a:pt x="0" y="46"/>
                    <a:pt x="0" y="43"/>
                    <a:pt x="2" y="41"/>
                  </a:cubicBezTo>
                  <a:cubicBezTo>
                    <a:pt x="23" y="20"/>
                    <a:pt x="23" y="20"/>
                    <a:pt x="23" y="20"/>
                  </a:cubicBezTo>
                  <a:cubicBezTo>
                    <a:pt x="25" y="18"/>
                    <a:pt x="28" y="18"/>
                    <a:pt x="30" y="20"/>
                  </a:cubicBezTo>
                  <a:cubicBezTo>
                    <a:pt x="42" y="32"/>
                    <a:pt x="42" y="32"/>
                    <a:pt x="42" y="32"/>
                  </a:cubicBezTo>
                  <a:cubicBezTo>
                    <a:pt x="50" y="27"/>
                    <a:pt x="58" y="24"/>
                    <a:pt x="67" y="22"/>
                  </a:cubicBezTo>
                  <a:cubicBezTo>
                    <a:pt x="67" y="5"/>
                    <a:pt x="67" y="5"/>
                    <a:pt x="67" y="5"/>
                  </a:cubicBezTo>
                  <a:cubicBezTo>
                    <a:pt x="67" y="2"/>
                    <a:pt x="69" y="0"/>
                    <a:pt x="72" y="0"/>
                  </a:cubicBezTo>
                  <a:cubicBezTo>
                    <a:pt x="101" y="0"/>
                    <a:pt x="101" y="0"/>
                    <a:pt x="101" y="0"/>
                  </a:cubicBezTo>
                  <a:cubicBezTo>
                    <a:pt x="104" y="0"/>
                    <a:pt x="106" y="2"/>
                    <a:pt x="106" y="5"/>
                  </a:cubicBezTo>
                  <a:cubicBezTo>
                    <a:pt x="106" y="22"/>
                    <a:pt x="106" y="22"/>
                    <a:pt x="106" y="22"/>
                  </a:cubicBezTo>
                  <a:cubicBezTo>
                    <a:pt x="115" y="24"/>
                    <a:pt x="123" y="27"/>
                    <a:pt x="130" y="32"/>
                  </a:cubicBezTo>
                  <a:cubicBezTo>
                    <a:pt x="143" y="20"/>
                    <a:pt x="143" y="20"/>
                    <a:pt x="143" y="20"/>
                  </a:cubicBezTo>
                  <a:cubicBezTo>
                    <a:pt x="144" y="18"/>
                    <a:pt x="148" y="18"/>
                    <a:pt x="149" y="20"/>
                  </a:cubicBezTo>
                  <a:cubicBezTo>
                    <a:pt x="170" y="41"/>
                    <a:pt x="170" y="41"/>
                    <a:pt x="170" y="41"/>
                  </a:cubicBezTo>
                  <a:cubicBezTo>
                    <a:pt x="172" y="43"/>
                    <a:pt x="172" y="46"/>
                    <a:pt x="170" y="48"/>
                  </a:cubicBezTo>
                  <a:cubicBezTo>
                    <a:pt x="158" y="60"/>
                    <a:pt x="158" y="60"/>
                    <a:pt x="158" y="60"/>
                  </a:cubicBezTo>
                  <a:cubicBezTo>
                    <a:pt x="163" y="67"/>
                    <a:pt x="166" y="75"/>
                    <a:pt x="168" y="84"/>
                  </a:cubicBezTo>
                  <a:cubicBezTo>
                    <a:pt x="185" y="84"/>
                    <a:pt x="185" y="84"/>
                    <a:pt x="185" y="84"/>
                  </a:cubicBezTo>
                  <a:cubicBezTo>
                    <a:pt x="188" y="84"/>
                    <a:pt x="190" y="86"/>
                    <a:pt x="19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45" name="Freeform 23"/>
            <p:cNvSpPr>
              <a:spLocks noEditPoints="1"/>
            </p:cNvSpPr>
            <p:nvPr/>
          </p:nvSpPr>
          <p:spPr bwMode="auto">
            <a:xfrm>
              <a:off x="6243638" y="1114426"/>
              <a:ext cx="522288" cy="522288"/>
            </a:xfrm>
            <a:custGeom>
              <a:avLst/>
              <a:gdLst>
                <a:gd name="T0" fmla="*/ 208 w 208"/>
                <a:gd name="T1" fmla="*/ 90 h 208"/>
                <a:gd name="T2" fmla="*/ 208 w 208"/>
                <a:gd name="T3" fmla="*/ 119 h 208"/>
                <a:gd name="T4" fmla="*/ 203 w 208"/>
                <a:gd name="T5" fmla="*/ 124 h 208"/>
                <a:gd name="T6" fmla="*/ 186 w 208"/>
                <a:gd name="T7" fmla="*/ 124 h 208"/>
                <a:gd name="T8" fmla="*/ 176 w 208"/>
                <a:gd name="T9" fmla="*/ 148 h 208"/>
                <a:gd name="T10" fmla="*/ 188 w 208"/>
                <a:gd name="T11" fmla="*/ 161 h 208"/>
                <a:gd name="T12" fmla="*/ 188 w 208"/>
                <a:gd name="T13" fmla="*/ 167 h 208"/>
                <a:gd name="T14" fmla="*/ 167 w 208"/>
                <a:gd name="T15" fmla="*/ 188 h 208"/>
                <a:gd name="T16" fmla="*/ 160 w 208"/>
                <a:gd name="T17" fmla="*/ 188 h 208"/>
                <a:gd name="T18" fmla="*/ 148 w 208"/>
                <a:gd name="T19" fmla="*/ 176 h 208"/>
                <a:gd name="T20" fmla="*/ 124 w 208"/>
                <a:gd name="T21" fmla="*/ 186 h 208"/>
                <a:gd name="T22" fmla="*/ 124 w 208"/>
                <a:gd name="T23" fmla="*/ 203 h 208"/>
                <a:gd name="T24" fmla="*/ 119 w 208"/>
                <a:gd name="T25" fmla="*/ 208 h 208"/>
                <a:gd name="T26" fmla="*/ 89 w 208"/>
                <a:gd name="T27" fmla="*/ 208 h 208"/>
                <a:gd name="T28" fmla="*/ 84 w 208"/>
                <a:gd name="T29" fmla="*/ 203 h 208"/>
                <a:gd name="T30" fmla="*/ 84 w 208"/>
                <a:gd name="T31" fmla="*/ 186 h 208"/>
                <a:gd name="T32" fmla="*/ 60 w 208"/>
                <a:gd name="T33" fmla="*/ 176 h 208"/>
                <a:gd name="T34" fmla="*/ 48 w 208"/>
                <a:gd name="T35" fmla="*/ 188 h 208"/>
                <a:gd name="T36" fmla="*/ 41 w 208"/>
                <a:gd name="T37" fmla="*/ 188 h 208"/>
                <a:gd name="T38" fmla="*/ 20 w 208"/>
                <a:gd name="T39" fmla="*/ 167 h 208"/>
                <a:gd name="T40" fmla="*/ 20 w 208"/>
                <a:gd name="T41" fmla="*/ 161 h 208"/>
                <a:gd name="T42" fmla="*/ 32 w 208"/>
                <a:gd name="T43" fmla="*/ 148 h 208"/>
                <a:gd name="T44" fmla="*/ 22 w 208"/>
                <a:gd name="T45" fmla="*/ 124 h 208"/>
                <a:gd name="T46" fmla="*/ 5 w 208"/>
                <a:gd name="T47" fmla="*/ 124 h 208"/>
                <a:gd name="T48" fmla="*/ 0 w 208"/>
                <a:gd name="T49" fmla="*/ 119 h 208"/>
                <a:gd name="T50" fmla="*/ 0 w 208"/>
                <a:gd name="T51" fmla="*/ 90 h 208"/>
                <a:gd name="T52" fmla="*/ 0 w 208"/>
                <a:gd name="T53" fmla="*/ 88 h 208"/>
                <a:gd name="T54" fmla="*/ 2 w 208"/>
                <a:gd name="T55" fmla="*/ 86 h 208"/>
                <a:gd name="T56" fmla="*/ 5 w 208"/>
                <a:gd name="T57" fmla="*/ 85 h 208"/>
                <a:gd name="T58" fmla="*/ 22 w 208"/>
                <a:gd name="T59" fmla="*/ 85 h 208"/>
                <a:gd name="T60" fmla="*/ 32 w 208"/>
                <a:gd name="T61" fmla="*/ 60 h 208"/>
                <a:gd name="T62" fmla="*/ 20 w 208"/>
                <a:gd name="T63" fmla="*/ 48 h 208"/>
                <a:gd name="T64" fmla="*/ 20 w 208"/>
                <a:gd name="T65" fmla="*/ 41 h 208"/>
                <a:gd name="T66" fmla="*/ 41 w 208"/>
                <a:gd name="T67" fmla="*/ 20 h 208"/>
                <a:gd name="T68" fmla="*/ 48 w 208"/>
                <a:gd name="T69" fmla="*/ 20 h 208"/>
                <a:gd name="T70" fmla="*/ 60 w 208"/>
                <a:gd name="T71" fmla="*/ 32 h 208"/>
                <a:gd name="T72" fmla="*/ 84 w 208"/>
                <a:gd name="T73" fmla="*/ 22 h 208"/>
                <a:gd name="T74" fmla="*/ 84 w 208"/>
                <a:gd name="T75" fmla="*/ 5 h 208"/>
                <a:gd name="T76" fmla="*/ 89 w 208"/>
                <a:gd name="T77" fmla="*/ 0 h 208"/>
                <a:gd name="T78" fmla="*/ 119 w 208"/>
                <a:gd name="T79" fmla="*/ 0 h 208"/>
                <a:gd name="T80" fmla="*/ 124 w 208"/>
                <a:gd name="T81" fmla="*/ 5 h 208"/>
                <a:gd name="T82" fmla="*/ 124 w 208"/>
                <a:gd name="T83" fmla="*/ 22 h 208"/>
                <a:gd name="T84" fmla="*/ 148 w 208"/>
                <a:gd name="T85" fmla="*/ 32 h 208"/>
                <a:gd name="T86" fmla="*/ 160 w 208"/>
                <a:gd name="T87" fmla="*/ 20 h 208"/>
                <a:gd name="T88" fmla="*/ 167 w 208"/>
                <a:gd name="T89" fmla="*/ 20 h 208"/>
                <a:gd name="T90" fmla="*/ 188 w 208"/>
                <a:gd name="T91" fmla="*/ 41 h 208"/>
                <a:gd name="T92" fmla="*/ 188 w 208"/>
                <a:gd name="T93" fmla="*/ 48 h 208"/>
                <a:gd name="T94" fmla="*/ 176 w 208"/>
                <a:gd name="T95" fmla="*/ 60 h 208"/>
                <a:gd name="T96" fmla="*/ 186 w 208"/>
                <a:gd name="T97" fmla="*/ 85 h 208"/>
                <a:gd name="T98" fmla="*/ 203 w 208"/>
                <a:gd name="T99" fmla="*/ 85 h 208"/>
                <a:gd name="T100" fmla="*/ 208 w 208"/>
                <a:gd name="T101" fmla="*/ 90 h 208"/>
                <a:gd name="T102" fmla="*/ 151 w 208"/>
                <a:gd name="T103" fmla="*/ 104 h 208"/>
                <a:gd name="T104" fmla="*/ 104 w 208"/>
                <a:gd name="T105" fmla="*/ 57 h 208"/>
                <a:gd name="T106" fmla="*/ 57 w 208"/>
                <a:gd name="T107" fmla="*/ 104 h 208"/>
                <a:gd name="T108" fmla="*/ 104 w 208"/>
                <a:gd name="T109" fmla="*/ 152 h 208"/>
                <a:gd name="T110" fmla="*/ 151 w 208"/>
                <a:gd name="T111"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208">
                  <a:moveTo>
                    <a:pt x="208" y="90"/>
                  </a:moveTo>
                  <a:cubicBezTo>
                    <a:pt x="208" y="119"/>
                    <a:pt x="208" y="119"/>
                    <a:pt x="208" y="119"/>
                  </a:cubicBezTo>
                  <a:cubicBezTo>
                    <a:pt x="208" y="122"/>
                    <a:pt x="206" y="124"/>
                    <a:pt x="203" y="124"/>
                  </a:cubicBezTo>
                  <a:cubicBezTo>
                    <a:pt x="186" y="124"/>
                    <a:pt x="186" y="124"/>
                    <a:pt x="186" y="124"/>
                  </a:cubicBezTo>
                  <a:cubicBezTo>
                    <a:pt x="184" y="133"/>
                    <a:pt x="180" y="141"/>
                    <a:pt x="176" y="148"/>
                  </a:cubicBezTo>
                  <a:cubicBezTo>
                    <a:pt x="188" y="161"/>
                    <a:pt x="188" y="161"/>
                    <a:pt x="188" y="161"/>
                  </a:cubicBezTo>
                  <a:cubicBezTo>
                    <a:pt x="190" y="162"/>
                    <a:pt x="190" y="166"/>
                    <a:pt x="188" y="167"/>
                  </a:cubicBezTo>
                  <a:cubicBezTo>
                    <a:pt x="167" y="188"/>
                    <a:pt x="167" y="188"/>
                    <a:pt x="167" y="188"/>
                  </a:cubicBezTo>
                  <a:cubicBezTo>
                    <a:pt x="165" y="190"/>
                    <a:pt x="162" y="190"/>
                    <a:pt x="160" y="188"/>
                  </a:cubicBezTo>
                  <a:cubicBezTo>
                    <a:pt x="148" y="176"/>
                    <a:pt x="148" y="176"/>
                    <a:pt x="148" y="176"/>
                  </a:cubicBezTo>
                  <a:cubicBezTo>
                    <a:pt x="141" y="181"/>
                    <a:pt x="132" y="184"/>
                    <a:pt x="124" y="186"/>
                  </a:cubicBezTo>
                  <a:cubicBezTo>
                    <a:pt x="124" y="203"/>
                    <a:pt x="124" y="203"/>
                    <a:pt x="124" y="203"/>
                  </a:cubicBezTo>
                  <a:cubicBezTo>
                    <a:pt x="124" y="206"/>
                    <a:pt x="121" y="208"/>
                    <a:pt x="119" y="208"/>
                  </a:cubicBezTo>
                  <a:cubicBezTo>
                    <a:pt x="89" y="208"/>
                    <a:pt x="89" y="208"/>
                    <a:pt x="89" y="208"/>
                  </a:cubicBezTo>
                  <a:cubicBezTo>
                    <a:pt x="86" y="208"/>
                    <a:pt x="84" y="206"/>
                    <a:pt x="84" y="203"/>
                  </a:cubicBezTo>
                  <a:cubicBezTo>
                    <a:pt x="84" y="186"/>
                    <a:pt x="84" y="186"/>
                    <a:pt x="84" y="186"/>
                  </a:cubicBezTo>
                  <a:cubicBezTo>
                    <a:pt x="76" y="184"/>
                    <a:pt x="67" y="181"/>
                    <a:pt x="60" y="176"/>
                  </a:cubicBezTo>
                  <a:cubicBezTo>
                    <a:pt x="48" y="188"/>
                    <a:pt x="48" y="188"/>
                    <a:pt x="48" y="188"/>
                  </a:cubicBezTo>
                  <a:cubicBezTo>
                    <a:pt x="46" y="190"/>
                    <a:pt x="43" y="190"/>
                    <a:pt x="41" y="188"/>
                  </a:cubicBezTo>
                  <a:cubicBezTo>
                    <a:pt x="20" y="167"/>
                    <a:pt x="20" y="167"/>
                    <a:pt x="20" y="167"/>
                  </a:cubicBezTo>
                  <a:cubicBezTo>
                    <a:pt x="18" y="166"/>
                    <a:pt x="18" y="162"/>
                    <a:pt x="20" y="161"/>
                  </a:cubicBezTo>
                  <a:cubicBezTo>
                    <a:pt x="32" y="148"/>
                    <a:pt x="32" y="148"/>
                    <a:pt x="32" y="148"/>
                  </a:cubicBezTo>
                  <a:cubicBezTo>
                    <a:pt x="27" y="141"/>
                    <a:pt x="24" y="133"/>
                    <a:pt x="22" y="124"/>
                  </a:cubicBezTo>
                  <a:cubicBezTo>
                    <a:pt x="5" y="124"/>
                    <a:pt x="5" y="124"/>
                    <a:pt x="5" y="124"/>
                  </a:cubicBezTo>
                  <a:cubicBezTo>
                    <a:pt x="2" y="124"/>
                    <a:pt x="0" y="122"/>
                    <a:pt x="0" y="119"/>
                  </a:cubicBezTo>
                  <a:cubicBezTo>
                    <a:pt x="0" y="90"/>
                    <a:pt x="0" y="90"/>
                    <a:pt x="0" y="90"/>
                  </a:cubicBezTo>
                  <a:cubicBezTo>
                    <a:pt x="0" y="89"/>
                    <a:pt x="0" y="88"/>
                    <a:pt x="0" y="88"/>
                  </a:cubicBezTo>
                  <a:cubicBezTo>
                    <a:pt x="1" y="87"/>
                    <a:pt x="2" y="86"/>
                    <a:pt x="2" y="86"/>
                  </a:cubicBezTo>
                  <a:cubicBezTo>
                    <a:pt x="3" y="85"/>
                    <a:pt x="4" y="85"/>
                    <a:pt x="5" y="85"/>
                  </a:cubicBezTo>
                  <a:cubicBezTo>
                    <a:pt x="22" y="85"/>
                    <a:pt x="22" y="85"/>
                    <a:pt x="22" y="85"/>
                  </a:cubicBezTo>
                  <a:cubicBezTo>
                    <a:pt x="24" y="76"/>
                    <a:pt x="27" y="68"/>
                    <a:pt x="32" y="60"/>
                  </a:cubicBezTo>
                  <a:cubicBezTo>
                    <a:pt x="20" y="48"/>
                    <a:pt x="20" y="48"/>
                    <a:pt x="20" y="48"/>
                  </a:cubicBezTo>
                  <a:cubicBezTo>
                    <a:pt x="18" y="46"/>
                    <a:pt x="18" y="43"/>
                    <a:pt x="20" y="41"/>
                  </a:cubicBezTo>
                  <a:cubicBezTo>
                    <a:pt x="41" y="20"/>
                    <a:pt x="41" y="20"/>
                    <a:pt x="41" y="20"/>
                  </a:cubicBezTo>
                  <a:cubicBezTo>
                    <a:pt x="43" y="18"/>
                    <a:pt x="46" y="18"/>
                    <a:pt x="48" y="20"/>
                  </a:cubicBezTo>
                  <a:cubicBezTo>
                    <a:pt x="60" y="32"/>
                    <a:pt x="60" y="32"/>
                    <a:pt x="60" y="32"/>
                  </a:cubicBezTo>
                  <a:cubicBezTo>
                    <a:pt x="67" y="28"/>
                    <a:pt x="76" y="24"/>
                    <a:pt x="84" y="22"/>
                  </a:cubicBezTo>
                  <a:cubicBezTo>
                    <a:pt x="84" y="5"/>
                    <a:pt x="84" y="5"/>
                    <a:pt x="84" y="5"/>
                  </a:cubicBezTo>
                  <a:cubicBezTo>
                    <a:pt x="84" y="3"/>
                    <a:pt x="86" y="0"/>
                    <a:pt x="89" y="0"/>
                  </a:cubicBezTo>
                  <a:cubicBezTo>
                    <a:pt x="119" y="0"/>
                    <a:pt x="119" y="0"/>
                    <a:pt x="119" y="0"/>
                  </a:cubicBezTo>
                  <a:cubicBezTo>
                    <a:pt x="121" y="0"/>
                    <a:pt x="124" y="3"/>
                    <a:pt x="124" y="5"/>
                  </a:cubicBezTo>
                  <a:cubicBezTo>
                    <a:pt x="124" y="22"/>
                    <a:pt x="124" y="22"/>
                    <a:pt x="124" y="22"/>
                  </a:cubicBezTo>
                  <a:cubicBezTo>
                    <a:pt x="132" y="24"/>
                    <a:pt x="141" y="28"/>
                    <a:pt x="148" y="32"/>
                  </a:cubicBezTo>
                  <a:cubicBezTo>
                    <a:pt x="160" y="20"/>
                    <a:pt x="160" y="20"/>
                    <a:pt x="160" y="20"/>
                  </a:cubicBezTo>
                  <a:cubicBezTo>
                    <a:pt x="162" y="18"/>
                    <a:pt x="165" y="18"/>
                    <a:pt x="167" y="20"/>
                  </a:cubicBezTo>
                  <a:cubicBezTo>
                    <a:pt x="188" y="41"/>
                    <a:pt x="188" y="41"/>
                    <a:pt x="188" y="41"/>
                  </a:cubicBezTo>
                  <a:cubicBezTo>
                    <a:pt x="190" y="43"/>
                    <a:pt x="190" y="46"/>
                    <a:pt x="188" y="48"/>
                  </a:cubicBezTo>
                  <a:cubicBezTo>
                    <a:pt x="176" y="60"/>
                    <a:pt x="176" y="60"/>
                    <a:pt x="176" y="60"/>
                  </a:cubicBezTo>
                  <a:cubicBezTo>
                    <a:pt x="180" y="68"/>
                    <a:pt x="184" y="76"/>
                    <a:pt x="186" y="85"/>
                  </a:cubicBezTo>
                  <a:cubicBezTo>
                    <a:pt x="203" y="85"/>
                    <a:pt x="203" y="85"/>
                    <a:pt x="203" y="85"/>
                  </a:cubicBezTo>
                  <a:cubicBezTo>
                    <a:pt x="206" y="85"/>
                    <a:pt x="208" y="87"/>
                    <a:pt x="208" y="90"/>
                  </a:cubicBezTo>
                  <a:close/>
                  <a:moveTo>
                    <a:pt x="151" y="104"/>
                  </a:moveTo>
                  <a:cubicBezTo>
                    <a:pt x="151" y="78"/>
                    <a:pt x="130" y="57"/>
                    <a:pt x="104" y="57"/>
                  </a:cubicBezTo>
                  <a:cubicBezTo>
                    <a:pt x="78" y="57"/>
                    <a:pt x="57" y="78"/>
                    <a:pt x="57" y="104"/>
                  </a:cubicBezTo>
                  <a:cubicBezTo>
                    <a:pt x="57" y="130"/>
                    <a:pt x="78" y="152"/>
                    <a:pt x="104" y="152"/>
                  </a:cubicBezTo>
                  <a:cubicBezTo>
                    <a:pt x="130" y="152"/>
                    <a:pt x="151" y="130"/>
                    <a:pt x="15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46" name="Freeform 24"/>
            <p:cNvSpPr>
              <a:spLocks/>
            </p:cNvSpPr>
            <p:nvPr/>
          </p:nvSpPr>
          <p:spPr bwMode="auto">
            <a:xfrm>
              <a:off x="6010275" y="757238"/>
              <a:ext cx="514350" cy="239713"/>
            </a:xfrm>
            <a:custGeom>
              <a:avLst/>
              <a:gdLst>
                <a:gd name="T0" fmla="*/ 324 w 324"/>
                <a:gd name="T1" fmla="*/ 0 h 151"/>
                <a:gd name="T2" fmla="*/ 324 w 324"/>
                <a:gd name="T3" fmla="*/ 151 h 151"/>
                <a:gd name="T4" fmla="*/ 308 w 324"/>
                <a:gd name="T5" fmla="*/ 146 h 151"/>
                <a:gd name="T6" fmla="*/ 308 w 324"/>
                <a:gd name="T7" fmla="*/ 16 h 151"/>
                <a:gd name="T8" fmla="*/ 17 w 324"/>
                <a:gd name="T9" fmla="*/ 16 h 151"/>
                <a:gd name="T10" fmla="*/ 17 w 324"/>
                <a:gd name="T11" fmla="*/ 56 h 151"/>
                <a:gd name="T12" fmla="*/ 0 w 324"/>
                <a:gd name="T13" fmla="*/ 49 h 151"/>
                <a:gd name="T14" fmla="*/ 0 w 324"/>
                <a:gd name="T15" fmla="*/ 0 h 151"/>
                <a:gd name="T16" fmla="*/ 324 w 324"/>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 h="151">
                  <a:moveTo>
                    <a:pt x="324" y="0"/>
                  </a:moveTo>
                  <a:lnTo>
                    <a:pt x="324" y="151"/>
                  </a:lnTo>
                  <a:lnTo>
                    <a:pt x="308" y="146"/>
                  </a:lnTo>
                  <a:lnTo>
                    <a:pt x="308" y="16"/>
                  </a:lnTo>
                  <a:lnTo>
                    <a:pt x="17" y="16"/>
                  </a:lnTo>
                  <a:lnTo>
                    <a:pt x="17" y="56"/>
                  </a:lnTo>
                  <a:lnTo>
                    <a:pt x="0" y="49"/>
                  </a:lnTo>
                  <a:lnTo>
                    <a:pt x="0" y="0"/>
                  </a:lnTo>
                  <a:lnTo>
                    <a:pt x="3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47" name="Freeform 25"/>
            <p:cNvSpPr>
              <a:spLocks noEditPoints="1"/>
            </p:cNvSpPr>
            <p:nvPr/>
          </p:nvSpPr>
          <p:spPr bwMode="auto">
            <a:xfrm>
              <a:off x="6243638" y="915988"/>
              <a:ext cx="231775" cy="230188"/>
            </a:xfrm>
            <a:custGeom>
              <a:avLst/>
              <a:gdLst>
                <a:gd name="T0" fmla="*/ 92 w 92"/>
                <a:gd name="T1" fmla="*/ 40 h 92"/>
                <a:gd name="T2" fmla="*/ 92 w 92"/>
                <a:gd name="T3" fmla="*/ 53 h 92"/>
                <a:gd name="T4" fmla="*/ 90 w 92"/>
                <a:gd name="T5" fmla="*/ 55 h 92"/>
                <a:gd name="T6" fmla="*/ 82 w 92"/>
                <a:gd name="T7" fmla="*/ 55 h 92"/>
                <a:gd name="T8" fmla="*/ 78 w 92"/>
                <a:gd name="T9" fmla="*/ 65 h 92"/>
                <a:gd name="T10" fmla="*/ 83 w 92"/>
                <a:gd name="T11" fmla="*/ 71 h 92"/>
                <a:gd name="T12" fmla="*/ 83 w 92"/>
                <a:gd name="T13" fmla="*/ 74 h 92"/>
                <a:gd name="T14" fmla="*/ 74 w 92"/>
                <a:gd name="T15" fmla="*/ 83 h 92"/>
                <a:gd name="T16" fmla="*/ 71 w 92"/>
                <a:gd name="T17" fmla="*/ 83 h 92"/>
                <a:gd name="T18" fmla="*/ 65 w 92"/>
                <a:gd name="T19" fmla="*/ 78 h 92"/>
                <a:gd name="T20" fmla="*/ 55 w 92"/>
                <a:gd name="T21" fmla="*/ 82 h 92"/>
                <a:gd name="T22" fmla="*/ 55 w 92"/>
                <a:gd name="T23" fmla="*/ 90 h 92"/>
                <a:gd name="T24" fmla="*/ 52 w 92"/>
                <a:gd name="T25" fmla="*/ 92 h 92"/>
                <a:gd name="T26" fmla="*/ 39 w 92"/>
                <a:gd name="T27" fmla="*/ 92 h 92"/>
                <a:gd name="T28" fmla="*/ 37 w 92"/>
                <a:gd name="T29" fmla="*/ 90 h 92"/>
                <a:gd name="T30" fmla="*/ 37 w 92"/>
                <a:gd name="T31" fmla="*/ 82 h 92"/>
                <a:gd name="T32" fmla="*/ 26 w 92"/>
                <a:gd name="T33" fmla="*/ 78 h 92"/>
                <a:gd name="T34" fmla="*/ 21 w 92"/>
                <a:gd name="T35" fmla="*/ 83 h 92"/>
                <a:gd name="T36" fmla="*/ 18 w 92"/>
                <a:gd name="T37" fmla="*/ 83 h 92"/>
                <a:gd name="T38" fmla="*/ 9 w 92"/>
                <a:gd name="T39" fmla="*/ 74 h 92"/>
                <a:gd name="T40" fmla="*/ 9 w 92"/>
                <a:gd name="T41" fmla="*/ 71 h 92"/>
                <a:gd name="T42" fmla="*/ 14 w 92"/>
                <a:gd name="T43" fmla="*/ 65 h 92"/>
                <a:gd name="T44" fmla="*/ 10 w 92"/>
                <a:gd name="T45" fmla="*/ 55 h 92"/>
                <a:gd name="T46" fmla="*/ 2 w 92"/>
                <a:gd name="T47" fmla="*/ 55 h 92"/>
                <a:gd name="T48" fmla="*/ 0 w 92"/>
                <a:gd name="T49" fmla="*/ 53 h 92"/>
                <a:gd name="T50" fmla="*/ 0 w 92"/>
                <a:gd name="T51" fmla="*/ 40 h 92"/>
                <a:gd name="T52" fmla="*/ 2 w 92"/>
                <a:gd name="T53" fmla="*/ 37 h 92"/>
                <a:gd name="T54" fmla="*/ 10 w 92"/>
                <a:gd name="T55" fmla="*/ 37 h 92"/>
                <a:gd name="T56" fmla="*/ 14 w 92"/>
                <a:gd name="T57" fmla="*/ 27 h 92"/>
                <a:gd name="T58" fmla="*/ 9 w 92"/>
                <a:gd name="T59" fmla="*/ 21 h 92"/>
                <a:gd name="T60" fmla="*/ 9 w 92"/>
                <a:gd name="T61" fmla="*/ 18 h 92"/>
                <a:gd name="T62" fmla="*/ 18 w 92"/>
                <a:gd name="T63" fmla="*/ 9 h 92"/>
                <a:gd name="T64" fmla="*/ 21 w 92"/>
                <a:gd name="T65" fmla="*/ 9 h 92"/>
                <a:gd name="T66" fmla="*/ 26 w 92"/>
                <a:gd name="T67" fmla="*/ 14 h 92"/>
                <a:gd name="T68" fmla="*/ 37 w 92"/>
                <a:gd name="T69" fmla="*/ 10 h 92"/>
                <a:gd name="T70" fmla="*/ 37 w 92"/>
                <a:gd name="T71" fmla="*/ 2 h 92"/>
                <a:gd name="T72" fmla="*/ 39 w 92"/>
                <a:gd name="T73" fmla="*/ 0 h 92"/>
                <a:gd name="T74" fmla="*/ 52 w 92"/>
                <a:gd name="T75" fmla="*/ 0 h 92"/>
                <a:gd name="T76" fmla="*/ 55 w 92"/>
                <a:gd name="T77" fmla="*/ 2 h 92"/>
                <a:gd name="T78" fmla="*/ 55 w 92"/>
                <a:gd name="T79" fmla="*/ 10 h 92"/>
                <a:gd name="T80" fmla="*/ 65 w 92"/>
                <a:gd name="T81" fmla="*/ 14 h 92"/>
                <a:gd name="T82" fmla="*/ 71 w 92"/>
                <a:gd name="T83" fmla="*/ 9 h 92"/>
                <a:gd name="T84" fmla="*/ 74 w 92"/>
                <a:gd name="T85" fmla="*/ 9 h 92"/>
                <a:gd name="T86" fmla="*/ 83 w 92"/>
                <a:gd name="T87" fmla="*/ 18 h 92"/>
                <a:gd name="T88" fmla="*/ 83 w 92"/>
                <a:gd name="T89" fmla="*/ 21 h 92"/>
                <a:gd name="T90" fmla="*/ 78 w 92"/>
                <a:gd name="T91" fmla="*/ 27 h 92"/>
                <a:gd name="T92" fmla="*/ 82 w 92"/>
                <a:gd name="T93" fmla="*/ 37 h 92"/>
                <a:gd name="T94" fmla="*/ 90 w 92"/>
                <a:gd name="T95" fmla="*/ 37 h 92"/>
                <a:gd name="T96" fmla="*/ 92 w 92"/>
                <a:gd name="T97" fmla="*/ 40 h 92"/>
                <a:gd name="T98" fmla="*/ 67 w 92"/>
                <a:gd name="T99" fmla="*/ 46 h 92"/>
                <a:gd name="T100" fmla="*/ 46 w 92"/>
                <a:gd name="T101" fmla="*/ 25 h 92"/>
                <a:gd name="T102" fmla="*/ 25 w 92"/>
                <a:gd name="T103" fmla="*/ 46 h 92"/>
                <a:gd name="T104" fmla="*/ 46 w 92"/>
                <a:gd name="T105" fmla="*/ 67 h 92"/>
                <a:gd name="T106" fmla="*/ 67 w 92"/>
                <a:gd name="T107"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92">
                  <a:moveTo>
                    <a:pt x="92" y="40"/>
                  </a:moveTo>
                  <a:cubicBezTo>
                    <a:pt x="92" y="53"/>
                    <a:pt x="92" y="53"/>
                    <a:pt x="92" y="53"/>
                  </a:cubicBezTo>
                  <a:cubicBezTo>
                    <a:pt x="92" y="54"/>
                    <a:pt x="91" y="55"/>
                    <a:pt x="90" y="55"/>
                  </a:cubicBezTo>
                  <a:cubicBezTo>
                    <a:pt x="82" y="55"/>
                    <a:pt x="82" y="55"/>
                    <a:pt x="82" y="55"/>
                  </a:cubicBezTo>
                  <a:cubicBezTo>
                    <a:pt x="81" y="59"/>
                    <a:pt x="80" y="62"/>
                    <a:pt x="78" y="65"/>
                  </a:cubicBezTo>
                  <a:cubicBezTo>
                    <a:pt x="83" y="71"/>
                    <a:pt x="83" y="71"/>
                    <a:pt x="83" y="71"/>
                  </a:cubicBezTo>
                  <a:cubicBezTo>
                    <a:pt x="84" y="72"/>
                    <a:pt x="84" y="73"/>
                    <a:pt x="83" y="74"/>
                  </a:cubicBezTo>
                  <a:cubicBezTo>
                    <a:pt x="74" y="83"/>
                    <a:pt x="74" y="83"/>
                    <a:pt x="74" y="83"/>
                  </a:cubicBezTo>
                  <a:cubicBezTo>
                    <a:pt x="73" y="84"/>
                    <a:pt x="71" y="84"/>
                    <a:pt x="71" y="83"/>
                  </a:cubicBezTo>
                  <a:cubicBezTo>
                    <a:pt x="65" y="78"/>
                    <a:pt x="65" y="78"/>
                    <a:pt x="65" y="78"/>
                  </a:cubicBezTo>
                  <a:cubicBezTo>
                    <a:pt x="62" y="80"/>
                    <a:pt x="58" y="81"/>
                    <a:pt x="55" y="82"/>
                  </a:cubicBezTo>
                  <a:cubicBezTo>
                    <a:pt x="55" y="90"/>
                    <a:pt x="55" y="90"/>
                    <a:pt x="55" y="90"/>
                  </a:cubicBezTo>
                  <a:cubicBezTo>
                    <a:pt x="55" y="91"/>
                    <a:pt x="54" y="92"/>
                    <a:pt x="52" y="92"/>
                  </a:cubicBezTo>
                  <a:cubicBezTo>
                    <a:pt x="39" y="92"/>
                    <a:pt x="39" y="92"/>
                    <a:pt x="39" y="92"/>
                  </a:cubicBezTo>
                  <a:cubicBezTo>
                    <a:pt x="38" y="92"/>
                    <a:pt x="37" y="91"/>
                    <a:pt x="37" y="90"/>
                  </a:cubicBezTo>
                  <a:cubicBezTo>
                    <a:pt x="37" y="82"/>
                    <a:pt x="37" y="82"/>
                    <a:pt x="37" y="82"/>
                  </a:cubicBezTo>
                  <a:cubicBezTo>
                    <a:pt x="33" y="81"/>
                    <a:pt x="30" y="80"/>
                    <a:pt x="26" y="78"/>
                  </a:cubicBezTo>
                  <a:cubicBezTo>
                    <a:pt x="21" y="83"/>
                    <a:pt x="21" y="83"/>
                    <a:pt x="21" y="83"/>
                  </a:cubicBezTo>
                  <a:cubicBezTo>
                    <a:pt x="20" y="84"/>
                    <a:pt x="19" y="84"/>
                    <a:pt x="18" y="83"/>
                  </a:cubicBezTo>
                  <a:cubicBezTo>
                    <a:pt x="9" y="74"/>
                    <a:pt x="9" y="74"/>
                    <a:pt x="9" y="74"/>
                  </a:cubicBezTo>
                  <a:cubicBezTo>
                    <a:pt x="8" y="73"/>
                    <a:pt x="8" y="72"/>
                    <a:pt x="9" y="71"/>
                  </a:cubicBezTo>
                  <a:cubicBezTo>
                    <a:pt x="14" y="65"/>
                    <a:pt x="14" y="65"/>
                    <a:pt x="14" y="65"/>
                  </a:cubicBezTo>
                  <a:cubicBezTo>
                    <a:pt x="12" y="62"/>
                    <a:pt x="11" y="59"/>
                    <a:pt x="10" y="55"/>
                  </a:cubicBezTo>
                  <a:cubicBezTo>
                    <a:pt x="2" y="55"/>
                    <a:pt x="2" y="55"/>
                    <a:pt x="2" y="55"/>
                  </a:cubicBezTo>
                  <a:cubicBezTo>
                    <a:pt x="1" y="55"/>
                    <a:pt x="0" y="54"/>
                    <a:pt x="0" y="53"/>
                  </a:cubicBezTo>
                  <a:cubicBezTo>
                    <a:pt x="0" y="40"/>
                    <a:pt x="0" y="40"/>
                    <a:pt x="0" y="40"/>
                  </a:cubicBezTo>
                  <a:cubicBezTo>
                    <a:pt x="0" y="38"/>
                    <a:pt x="1" y="37"/>
                    <a:pt x="2" y="37"/>
                  </a:cubicBezTo>
                  <a:cubicBezTo>
                    <a:pt x="10" y="37"/>
                    <a:pt x="10" y="37"/>
                    <a:pt x="10" y="37"/>
                  </a:cubicBezTo>
                  <a:cubicBezTo>
                    <a:pt x="11" y="33"/>
                    <a:pt x="12" y="30"/>
                    <a:pt x="14" y="27"/>
                  </a:cubicBezTo>
                  <a:cubicBezTo>
                    <a:pt x="9" y="21"/>
                    <a:pt x="9" y="21"/>
                    <a:pt x="9" y="21"/>
                  </a:cubicBezTo>
                  <a:cubicBezTo>
                    <a:pt x="8" y="20"/>
                    <a:pt x="8" y="19"/>
                    <a:pt x="9" y="18"/>
                  </a:cubicBezTo>
                  <a:cubicBezTo>
                    <a:pt x="18" y="9"/>
                    <a:pt x="18" y="9"/>
                    <a:pt x="18" y="9"/>
                  </a:cubicBezTo>
                  <a:cubicBezTo>
                    <a:pt x="19" y="8"/>
                    <a:pt x="20" y="8"/>
                    <a:pt x="21" y="9"/>
                  </a:cubicBezTo>
                  <a:cubicBezTo>
                    <a:pt x="26" y="14"/>
                    <a:pt x="26" y="14"/>
                    <a:pt x="26" y="14"/>
                  </a:cubicBezTo>
                  <a:cubicBezTo>
                    <a:pt x="30" y="12"/>
                    <a:pt x="33" y="11"/>
                    <a:pt x="37" y="10"/>
                  </a:cubicBezTo>
                  <a:cubicBezTo>
                    <a:pt x="37" y="2"/>
                    <a:pt x="37" y="2"/>
                    <a:pt x="37" y="2"/>
                  </a:cubicBezTo>
                  <a:cubicBezTo>
                    <a:pt x="37" y="1"/>
                    <a:pt x="38" y="0"/>
                    <a:pt x="39" y="0"/>
                  </a:cubicBezTo>
                  <a:cubicBezTo>
                    <a:pt x="52" y="0"/>
                    <a:pt x="52" y="0"/>
                    <a:pt x="52" y="0"/>
                  </a:cubicBezTo>
                  <a:cubicBezTo>
                    <a:pt x="54" y="0"/>
                    <a:pt x="55" y="1"/>
                    <a:pt x="55" y="2"/>
                  </a:cubicBezTo>
                  <a:cubicBezTo>
                    <a:pt x="55" y="10"/>
                    <a:pt x="55" y="10"/>
                    <a:pt x="55" y="10"/>
                  </a:cubicBezTo>
                  <a:cubicBezTo>
                    <a:pt x="58" y="11"/>
                    <a:pt x="62" y="12"/>
                    <a:pt x="65" y="14"/>
                  </a:cubicBezTo>
                  <a:cubicBezTo>
                    <a:pt x="71" y="9"/>
                    <a:pt x="71" y="9"/>
                    <a:pt x="71" y="9"/>
                  </a:cubicBezTo>
                  <a:cubicBezTo>
                    <a:pt x="71" y="8"/>
                    <a:pt x="73" y="8"/>
                    <a:pt x="74" y="9"/>
                  </a:cubicBezTo>
                  <a:cubicBezTo>
                    <a:pt x="83" y="18"/>
                    <a:pt x="83" y="18"/>
                    <a:pt x="83" y="18"/>
                  </a:cubicBezTo>
                  <a:cubicBezTo>
                    <a:pt x="84" y="19"/>
                    <a:pt x="84" y="20"/>
                    <a:pt x="83" y="21"/>
                  </a:cubicBezTo>
                  <a:cubicBezTo>
                    <a:pt x="78" y="27"/>
                    <a:pt x="78" y="27"/>
                    <a:pt x="78" y="27"/>
                  </a:cubicBezTo>
                  <a:cubicBezTo>
                    <a:pt x="80" y="30"/>
                    <a:pt x="81" y="33"/>
                    <a:pt x="82" y="37"/>
                  </a:cubicBezTo>
                  <a:cubicBezTo>
                    <a:pt x="90" y="37"/>
                    <a:pt x="90" y="37"/>
                    <a:pt x="90" y="37"/>
                  </a:cubicBezTo>
                  <a:cubicBezTo>
                    <a:pt x="91" y="37"/>
                    <a:pt x="92" y="38"/>
                    <a:pt x="92" y="40"/>
                  </a:cubicBezTo>
                  <a:close/>
                  <a:moveTo>
                    <a:pt x="67" y="46"/>
                  </a:moveTo>
                  <a:cubicBezTo>
                    <a:pt x="67" y="35"/>
                    <a:pt x="57" y="25"/>
                    <a:pt x="46" y="25"/>
                  </a:cubicBezTo>
                  <a:cubicBezTo>
                    <a:pt x="34" y="25"/>
                    <a:pt x="25" y="35"/>
                    <a:pt x="25" y="46"/>
                  </a:cubicBezTo>
                  <a:cubicBezTo>
                    <a:pt x="25" y="58"/>
                    <a:pt x="34" y="67"/>
                    <a:pt x="46" y="67"/>
                  </a:cubicBezTo>
                  <a:cubicBezTo>
                    <a:pt x="57" y="67"/>
                    <a:pt x="67" y="58"/>
                    <a:pt x="6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48" name="Rectangle 26"/>
            <p:cNvSpPr>
              <a:spLocks noChangeArrowheads="1"/>
            </p:cNvSpPr>
            <p:nvPr/>
          </p:nvSpPr>
          <p:spPr bwMode="auto">
            <a:xfrm>
              <a:off x="6330950" y="860426"/>
              <a:ext cx="13176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49" name="Rectangle 27"/>
            <p:cNvSpPr>
              <a:spLocks noChangeArrowheads="1"/>
            </p:cNvSpPr>
            <p:nvPr/>
          </p:nvSpPr>
          <p:spPr bwMode="auto">
            <a:xfrm>
              <a:off x="6270625" y="817563"/>
              <a:ext cx="192088"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50" name="Freeform 28"/>
            <p:cNvSpPr>
              <a:spLocks/>
            </p:cNvSpPr>
            <p:nvPr/>
          </p:nvSpPr>
          <p:spPr bwMode="auto">
            <a:xfrm>
              <a:off x="6223000" y="1244601"/>
              <a:ext cx="28575" cy="90488"/>
            </a:xfrm>
            <a:custGeom>
              <a:avLst/>
              <a:gdLst>
                <a:gd name="T0" fmla="*/ 11 w 11"/>
                <a:gd name="T1" fmla="*/ 6 h 36"/>
                <a:gd name="T2" fmla="*/ 11 w 11"/>
                <a:gd name="T3" fmla="*/ 31 h 36"/>
                <a:gd name="T4" fmla="*/ 10 w 11"/>
                <a:gd name="T5" fmla="*/ 34 h 36"/>
                <a:gd name="T6" fmla="*/ 8 w 11"/>
                <a:gd name="T7" fmla="*/ 36 h 36"/>
                <a:gd name="T8" fmla="*/ 6 w 11"/>
                <a:gd name="T9" fmla="*/ 36 h 36"/>
                <a:gd name="T10" fmla="*/ 4 w 11"/>
                <a:gd name="T11" fmla="*/ 36 h 36"/>
                <a:gd name="T12" fmla="*/ 0 w 11"/>
                <a:gd name="T13" fmla="*/ 31 h 36"/>
                <a:gd name="T14" fmla="*/ 0 w 11"/>
                <a:gd name="T15" fmla="*/ 6 h 36"/>
                <a:gd name="T16" fmla="*/ 4 w 11"/>
                <a:gd name="T17" fmla="*/ 0 h 36"/>
                <a:gd name="T18" fmla="*/ 6 w 11"/>
                <a:gd name="T19" fmla="*/ 0 h 36"/>
                <a:gd name="T20" fmla="*/ 11 w 11"/>
                <a:gd name="T2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6">
                  <a:moveTo>
                    <a:pt x="11" y="6"/>
                  </a:moveTo>
                  <a:cubicBezTo>
                    <a:pt x="11" y="31"/>
                    <a:pt x="11" y="31"/>
                    <a:pt x="11" y="31"/>
                  </a:cubicBezTo>
                  <a:cubicBezTo>
                    <a:pt x="11" y="32"/>
                    <a:pt x="10" y="33"/>
                    <a:pt x="10" y="34"/>
                  </a:cubicBezTo>
                  <a:cubicBezTo>
                    <a:pt x="9" y="34"/>
                    <a:pt x="9" y="35"/>
                    <a:pt x="8" y="36"/>
                  </a:cubicBezTo>
                  <a:cubicBezTo>
                    <a:pt x="8" y="36"/>
                    <a:pt x="7" y="36"/>
                    <a:pt x="6" y="36"/>
                  </a:cubicBezTo>
                  <a:cubicBezTo>
                    <a:pt x="4" y="36"/>
                    <a:pt x="4" y="36"/>
                    <a:pt x="4" y="36"/>
                  </a:cubicBezTo>
                  <a:cubicBezTo>
                    <a:pt x="1" y="36"/>
                    <a:pt x="0" y="34"/>
                    <a:pt x="0" y="31"/>
                  </a:cubicBezTo>
                  <a:cubicBezTo>
                    <a:pt x="0" y="6"/>
                    <a:pt x="0" y="6"/>
                    <a:pt x="0" y="6"/>
                  </a:cubicBezTo>
                  <a:cubicBezTo>
                    <a:pt x="0" y="3"/>
                    <a:pt x="1" y="0"/>
                    <a:pt x="4" y="0"/>
                  </a:cubicBezTo>
                  <a:cubicBezTo>
                    <a:pt x="6" y="0"/>
                    <a:pt x="6" y="0"/>
                    <a:pt x="6"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51" name="Freeform 29"/>
            <p:cNvSpPr>
              <a:spLocks noEditPoints="1"/>
            </p:cNvSpPr>
            <p:nvPr/>
          </p:nvSpPr>
          <p:spPr bwMode="auto">
            <a:xfrm>
              <a:off x="5934075" y="822326"/>
              <a:ext cx="312738" cy="311150"/>
            </a:xfrm>
            <a:custGeom>
              <a:avLst/>
              <a:gdLst>
                <a:gd name="T0" fmla="*/ 124 w 124"/>
                <a:gd name="T1" fmla="*/ 53 h 124"/>
                <a:gd name="T2" fmla="*/ 124 w 124"/>
                <a:gd name="T3" fmla="*/ 71 h 124"/>
                <a:gd name="T4" fmla="*/ 121 w 124"/>
                <a:gd name="T5" fmla="*/ 74 h 124"/>
                <a:gd name="T6" fmla="*/ 111 w 124"/>
                <a:gd name="T7" fmla="*/ 74 h 124"/>
                <a:gd name="T8" fmla="*/ 105 w 124"/>
                <a:gd name="T9" fmla="*/ 88 h 124"/>
                <a:gd name="T10" fmla="*/ 112 w 124"/>
                <a:gd name="T11" fmla="*/ 96 h 124"/>
                <a:gd name="T12" fmla="*/ 112 w 124"/>
                <a:gd name="T13" fmla="*/ 100 h 124"/>
                <a:gd name="T14" fmla="*/ 100 w 124"/>
                <a:gd name="T15" fmla="*/ 112 h 124"/>
                <a:gd name="T16" fmla="*/ 96 w 124"/>
                <a:gd name="T17" fmla="*/ 112 h 124"/>
                <a:gd name="T18" fmla="*/ 88 w 124"/>
                <a:gd name="T19" fmla="*/ 105 h 124"/>
                <a:gd name="T20" fmla="*/ 74 w 124"/>
                <a:gd name="T21" fmla="*/ 111 h 124"/>
                <a:gd name="T22" fmla="*/ 74 w 124"/>
                <a:gd name="T23" fmla="*/ 121 h 124"/>
                <a:gd name="T24" fmla="*/ 71 w 124"/>
                <a:gd name="T25" fmla="*/ 124 h 124"/>
                <a:gd name="T26" fmla="*/ 53 w 124"/>
                <a:gd name="T27" fmla="*/ 124 h 124"/>
                <a:gd name="T28" fmla="*/ 51 w 124"/>
                <a:gd name="T29" fmla="*/ 121 h 124"/>
                <a:gd name="T30" fmla="*/ 51 w 124"/>
                <a:gd name="T31" fmla="*/ 111 h 124"/>
                <a:gd name="T32" fmla="*/ 36 w 124"/>
                <a:gd name="T33" fmla="*/ 105 h 124"/>
                <a:gd name="T34" fmla="*/ 29 w 124"/>
                <a:gd name="T35" fmla="*/ 112 h 124"/>
                <a:gd name="T36" fmla="*/ 25 w 124"/>
                <a:gd name="T37" fmla="*/ 112 h 124"/>
                <a:gd name="T38" fmla="*/ 12 w 124"/>
                <a:gd name="T39" fmla="*/ 100 h 124"/>
                <a:gd name="T40" fmla="*/ 12 w 124"/>
                <a:gd name="T41" fmla="*/ 96 h 124"/>
                <a:gd name="T42" fmla="*/ 19 w 124"/>
                <a:gd name="T43" fmla="*/ 88 h 124"/>
                <a:gd name="T44" fmla="*/ 13 w 124"/>
                <a:gd name="T45" fmla="*/ 74 h 124"/>
                <a:gd name="T46" fmla="*/ 3 w 124"/>
                <a:gd name="T47" fmla="*/ 74 h 124"/>
                <a:gd name="T48" fmla="*/ 0 w 124"/>
                <a:gd name="T49" fmla="*/ 71 h 124"/>
                <a:gd name="T50" fmla="*/ 0 w 124"/>
                <a:gd name="T51" fmla="*/ 53 h 124"/>
                <a:gd name="T52" fmla="*/ 3 w 124"/>
                <a:gd name="T53" fmla="*/ 50 h 124"/>
                <a:gd name="T54" fmla="*/ 13 w 124"/>
                <a:gd name="T55" fmla="*/ 50 h 124"/>
                <a:gd name="T56" fmla="*/ 19 w 124"/>
                <a:gd name="T57" fmla="*/ 36 h 124"/>
                <a:gd name="T58" fmla="*/ 12 w 124"/>
                <a:gd name="T59" fmla="*/ 29 h 124"/>
                <a:gd name="T60" fmla="*/ 12 w 124"/>
                <a:gd name="T61" fmla="*/ 25 h 124"/>
                <a:gd name="T62" fmla="*/ 25 w 124"/>
                <a:gd name="T63" fmla="*/ 12 h 124"/>
                <a:gd name="T64" fmla="*/ 29 w 124"/>
                <a:gd name="T65" fmla="*/ 12 h 124"/>
                <a:gd name="T66" fmla="*/ 36 w 124"/>
                <a:gd name="T67" fmla="*/ 19 h 124"/>
                <a:gd name="T68" fmla="*/ 51 w 124"/>
                <a:gd name="T69" fmla="*/ 13 h 124"/>
                <a:gd name="T70" fmla="*/ 51 w 124"/>
                <a:gd name="T71" fmla="*/ 3 h 124"/>
                <a:gd name="T72" fmla="*/ 53 w 124"/>
                <a:gd name="T73" fmla="*/ 0 h 124"/>
                <a:gd name="T74" fmla="*/ 71 w 124"/>
                <a:gd name="T75" fmla="*/ 0 h 124"/>
                <a:gd name="T76" fmla="*/ 74 w 124"/>
                <a:gd name="T77" fmla="*/ 3 h 124"/>
                <a:gd name="T78" fmla="*/ 74 w 124"/>
                <a:gd name="T79" fmla="*/ 13 h 124"/>
                <a:gd name="T80" fmla="*/ 88 w 124"/>
                <a:gd name="T81" fmla="*/ 19 h 124"/>
                <a:gd name="T82" fmla="*/ 96 w 124"/>
                <a:gd name="T83" fmla="*/ 12 h 124"/>
                <a:gd name="T84" fmla="*/ 100 w 124"/>
                <a:gd name="T85" fmla="*/ 12 h 124"/>
                <a:gd name="T86" fmla="*/ 112 w 124"/>
                <a:gd name="T87" fmla="*/ 25 h 124"/>
                <a:gd name="T88" fmla="*/ 112 w 124"/>
                <a:gd name="T89" fmla="*/ 29 h 124"/>
                <a:gd name="T90" fmla="*/ 105 w 124"/>
                <a:gd name="T91" fmla="*/ 36 h 124"/>
                <a:gd name="T92" fmla="*/ 111 w 124"/>
                <a:gd name="T93" fmla="*/ 50 h 124"/>
                <a:gd name="T94" fmla="*/ 121 w 124"/>
                <a:gd name="T95" fmla="*/ 50 h 124"/>
                <a:gd name="T96" fmla="*/ 124 w 124"/>
                <a:gd name="T97" fmla="*/ 53 h 124"/>
                <a:gd name="T98" fmla="*/ 90 w 124"/>
                <a:gd name="T99" fmla="*/ 62 h 124"/>
                <a:gd name="T100" fmla="*/ 62 w 124"/>
                <a:gd name="T101" fmla="*/ 34 h 124"/>
                <a:gd name="T102" fmla="*/ 34 w 124"/>
                <a:gd name="T103" fmla="*/ 62 h 124"/>
                <a:gd name="T104" fmla="*/ 62 w 124"/>
                <a:gd name="T105" fmla="*/ 90 h 124"/>
                <a:gd name="T106" fmla="*/ 90 w 124"/>
                <a:gd name="T107"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24">
                  <a:moveTo>
                    <a:pt x="124" y="53"/>
                  </a:moveTo>
                  <a:cubicBezTo>
                    <a:pt x="124" y="71"/>
                    <a:pt x="124" y="71"/>
                    <a:pt x="124" y="71"/>
                  </a:cubicBezTo>
                  <a:cubicBezTo>
                    <a:pt x="124" y="73"/>
                    <a:pt x="123" y="74"/>
                    <a:pt x="121" y="74"/>
                  </a:cubicBezTo>
                  <a:cubicBezTo>
                    <a:pt x="111" y="74"/>
                    <a:pt x="111" y="74"/>
                    <a:pt x="111" y="74"/>
                  </a:cubicBezTo>
                  <a:cubicBezTo>
                    <a:pt x="110" y="79"/>
                    <a:pt x="108" y="84"/>
                    <a:pt x="105" y="88"/>
                  </a:cubicBezTo>
                  <a:cubicBezTo>
                    <a:pt x="112" y="96"/>
                    <a:pt x="112" y="96"/>
                    <a:pt x="112" y="96"/>
                  </a:cubicBezTo>
                  <a:cubicBezTo>
                    <a:pt x="113" y="97"/>
                    <a:pt x="113" y="99"/>
                    <a:pt x="112" y="100"/>
                  </a:cubicBezTo>
                  <a:cubicBezTo>
                    <a:pt x="100" y="112"/>
                    <a:pt x="100" y="112"/>
                    <a:pt x="100" y="112"/>
                  </a:cubicBezTo>
                  <a:cubicBezTo>
                    <a:pt x="99" y="113"/>
                    <a:pt x="97" y="113"/>
                    <a:pt x="96" y="112"/>
                  </a:cubicBezTo>
                  <a:cubicBezTo>
                    <a:pt x="88" y="105"/>
                    <a:pt x="88" y="105"/>
                    <a:pt x="88" y="105"/>
                  </a:cubicBezTo>
                  <a:cubicBezTo>
                    <a:pt x="84" y="108"/>
                    <a:pt x="79" y="110"/>
                    <a:pt x="74" y="111"/>
                  </a:cubicBezTo>
                  <a:cubicBezTo>
                    <a:pt x="74" y="121"/>
                    <a:pt x="74" y="121"/>
                    <a:pt x="74" y="121"/>
                  </a:cubicBezTo>
                  <a:cubicBezTo>
                    <a:pt x="74" y="123"/>
                    <a:pt x="73" y="124"/>
                    <a:pt x="71" y="124"/>
                  </a:cubicBezTo>
                  <a:cubicBezTo>
                    <a:pt x="53" y="124"/>
                    <a:pt x="53" y="124"/>
                    <a:pt x="53" y="124"/>
                  </a:cubicBezTo>
                  <a:cubicBezTo>
                    <a:pt x="52" y="124"/>
                    <a:pt x="51" y="123"/>
                    <a:pt x="51" y="121"/>
                  </a:cubicBezTo>
                  <a:cubicBezTo>
                    <a:pt x="51" y="111"/>
                    <a:pt x="51" y="111"/>
                    <a:pt x="51" y="111"/>
                  </a:cubicBezTo>
                  <a:cubicBezTo>
                    <a:pt x="45" y="110"/>
                    <a:pt x="40" y="108"/>
                    <a:pt x="36" y="105"/>
                  </a:cubicBezTo>
                  <a:cubicBezTo>
                    <a:pt x="29" y="112"/>
                    <a:pt x="29" y="112"/>
                    <a:pt x="29" y="112"/>
                  </a:cubicBezTo>
                  <a:cubicBezTo>
                    <a:pt x="28" y="113"/>
                    <a:pt x="26" y="113"/>
                    <a:pt x="25" y="112"/>
                  </a:cubicBezTo>
                  <a:cubicBezTo>
                    <a:pt x="12" y="100"/>
                    <a:pt x="12" y="100"/>
                    <a:pt x="12" y="100"/>
                  </a:cubicBezTo>
                  <a:cubicBezTo>
                    <a:pt x="11" y="99"/>
                    <a:pt x="11" y="97"/>
                    <a:pt x="12" y="96"/>
                  </a:cubicBezTo>
                  <a:cubicBezTo>
                    <a:pt x="19" y="88"/>
                    <a:pt x="19" y="88"/>
                    <a:pt x="19" y="88"/>
                  </a:cubicBezTo>
                  <a:cubicBezTo>
                    <a:pt x="17" y="84"/>
                    <a:pt x="15" y="79"/>
                    <a:pt x="13" y="74"/>
                  </a:cubicBezTo>
                  <a:cubicBezTo>
                    <a:pt x="3" y="74"/>
                    <a:pt x="3" y="74"/>
                    <a:pt x="3" y="74"/>
                  </a:cubicBezTo>
                  <a:cubicBezTo>
                    <a:pt x="2" y="74"/>
                    <a:pt x="0" y="73"/>
                    <a:pt x="0" y="71"/>
                  </a:cubicBezTo>
                  <a:cubicBezTo>
                    <a:pt x="0" y="53"/>
                    <a:pt x="0" y="53"/>
                    <a:pt x="0" y="53"/>
                  </a:cubicBezTo>
                  <a:cubicBezTo>
                    <a:pt x="0" y="52"/>
                    <a:pt x="2" y="50"/>
                    <a:pt x="3" y="50"/>
                  </a:cubicBezTo>
                  <a:cubicBezTo>
                    <a:pt x="13" y="50"/>
                    <a:pt x="13" y="50"/>
                    <a:pt x="13" y="50"/>
                  </a:cubicBezTo>
                  <a:cubicBezTo>
                    <a:pt x="15" y="45"/>
                    <a:pt x="17" y="40"/>
                    <a:pt x="19" y="36"/>
                  </a:cubicBezTo>
                  <a:cubicBezTo>
                    <a:pt x="12" y="29"/>
                    <a:pt x="12" y="29"/>
                    <a:pt x="12" y="29"/>
                  </a:cubicBezTo>
                  <a:cubicBezTo>
                    <a:pt x="11" y="28"/>
                    <a:pt x="11" y="26"/>
                    <a:pt x="12" y="25"/>
                  </a:cubicBezTo>
                  <a:cubicBezTo>
                    <a:pt x="25" y="12"/>
                    <a:pt x="25" y="12"/>
                    <a:pt x="25" y="12"/>
                  </a:cubicBezTo>
                  <a:cubicBezTo>
                    <a:pt x="26" y="11"/>
                    <a:pt x="28" y="11"/>
                    <a:pt x="29" y="12"/>
                  </a:cubicBezTo>
                  <a:cubicBezTo>
                    <a:pt x="36" y="19"/>
                    <a:pt x="36" y="19"/>
                    <a:pt x="36" y="19"/>
                  </a:cubicBezTo>
                  <a:cubicBezTo>
                    <a:pt x="40" y="17"/>
                    <a:pt x="45" y="15"/>
                    <a:pt x="51" y="13"/>
                  </a:cubicBezTo>
                  <a:cubicBezTo>
                    <a:pt x="51" y="3"/>
                    <a:pt x="51" y="3"/>
                    <a:pt x="51" y="3"/>
                  </a:cubicBezTo>
                  <a:cubicBezTo>
                    <a:pt x="51" y="2"/>
                    <a:pt x="52" y="0"/>
                    <a:pt x="53" y="0"/>
                  </a:cubicBezTo>
                  <a:cubicBezTo>
                    <a:pt x="71" y="0"/>
                    <a:pt x="71" y="0"/>
                    <a:pt x="71" y="0"/>
                  </a:cubicBezTo>
                  <a:cubicBezTo>
                    <a:pt x="73" y="0"/>
                    <a:pt x="74" y="2"/>
                    <a:pt x="74" y="3"/>
                  </a:cubicBezTo>
                  <a:cubicBezTo>
                    <a:pt x="74" y="13"/>
                    <a:pt x="74" y="13"/>
                    <a:pt x="74" y="13"/>
                  </a:cubicBezTo>
                  <a:cubicBezTo>
                    <a:pt x="79" y="15"/>
                    <a:pt x="84" y="17"/>
                    <a:pt x="88" y="19"/>
                  </a:cubicBezTo>
                  <a:cubicBezTo>
                    <a:pt x="96" y="12"/>
                    <a:pt x="96" y="12"/>
                    <a:pt x="96" y="12"/>
                  </a:cubicBezTo>
                  <a:cubicBezTo>
                    <a:pt x="97" y="11"/>
                    <a:pt x="99" y="11"/>
                    <a:pt x="100" y="12"/>
                  </a:cubicBezTo>
                  <a:cubicBezTo>
                    <a:pt x="112" y="25"/>
                    <a:pt x="112" y="25"/>
                    <a:pt x="112" y="25"/>
                  </a:cubicBezTo>
                  <a:cubicBezTo>
                    <a:pt x="113" y="26"/>
                    <a:pt x="113" y="28"/>
                    <a:pt x="112" y="29"/>
                  </a:cubicBezTo>
                  <a:cubicBezTo>
                    <a:pt x="105" y="36"/>
                    <a:pt x="105" y="36"/>
                    <a:pt x="105" y="36"/>
                  </a:cubicBezTo>
                  <a:cubicBezTo>
                    <a:pt x="108" y="40"/>
                    <a:pt x="110" y="45"/>
                    <a:pt x="111" y="50"/>
                  </a:cubicBezTo>
                  <a:cubicBezTo>
                    <a:pt x="121" y="50"/>
                    <a:pt x="121" y="50"/>
                    <a:pt x="121" y="50"/>
                  </a:cubicBezTo>
                  <a:cubicBezTo>
                    <a:pt x="123" y="50"/>
                    <a:pt x="124" y="52"/>
                    <a:pt x="124" y="53"/>
                  </a:cubicBezTo>
                  <a:close/>
                  <a:moveTo>
                    <a:pt x="90" y="62"/>
                  </a:moveTo>
                  <a:cubicBezTo>
                    <a:pt x="90" y="47"/>
                    <a:pt x="78" y="34"/>
                    <a:pt x="62" y="34"/>
                  </a:cubicBezTo>
                  <a:cubicBezTo>
                    <a:pt x="47" y="34"/>
                    <a:pt x="34" y="47"/>
                    <a:pt x="34" y="62"/>
                  </a:cubicBezTo>
                  <a:cubicBezTo>
                    <a:pt x="34" y="78"/>
                    <a:pt x="47" y="90"/>
                    <a:pt x="62" y="90"/>
                  </a:cubicBezTo>
                  <a:cubicBezTo>
                    <a:pt x="78" y="90"/>
                    <a:pt x="90" y="78"/>
                    <a:pt x="9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52" name="Freeform 30"/>
            <p:cNvSpPr>
              <a:spLocks noEditPoints="1"/>
            </p:cNvSpPr>
            <p:nvPr/>
          </p:nvSpPr>
          <p:spPr bwMode="auto">
            <a:xfrm>
              <a:off x="6135688" y="1244601"/>
              <a:ext cx="63500" cy="95250"/>
            </a:xfrm>
            <a:custGeom>
              <a:avLst/>
              <a:gdLst>
                <a:gd name="T0" fmla="*/ 25 w 25"/>
                <a:gd name="T1" fmla="*/ 11 h 38"/>
                <a:gd name="T2" fmla="*/ 25 w 25"/>
                <a:gd name="T3" fmla="*/ 26 h 38"/>
                <a:gd name="T4" fmla="*/ 13 w 25"/>
                <a:gd name="T5" fmla="*/ 38 h 38"/>
                <a:gd name="T6" fmla="*/ 12 w 25"/>
                <a:gd name="T7" fmla="*/ 38 h 38"/>
                <a:gd name="T8" fmla="*/ 0 w 25"/>
                <a:gd name="T9" fmla="*/ 26 h 38"/>
                <a:gd name="T10" fmla="*/ 0 w 25"/>
                <a:gd name="T11" fmla="*/ 11 h 38"/>
                <a:gd name="T12" fmla="*/ 12 w 25"/>
                <a:gd name="T13" fmla="*/ 0 h 38"/>
                <a:gd name="T14" fmla="*/ 13 w 25"/>
                <a:gd name="T15" fmla="*/ 0 h 38"/>
                <a:gd name="T16" fmla="*/ 25 w 25"/>
                <a:gd name="T17" fmla="*/ 11 h 38"/>
                <a:gd name="T18" fmla="*/ 18 w 25"/>
                <a:gd name="T19" fmla="*/ 23 h 38"/>
                <a:gd name="T20" fmla="*/ 18 w 25"/>
                <a:gd name="T21" fmla="*/ 14 h 38"/>
                <a:gd name="T22" fmla="*/ 13 w 25"/>
                <a:gd name="T23" fmla="*/ 8 h 38"/>
                <a:gd name="T24" fmla="*/ 12 w 25"/>
                <a:gd name="T25" fmla="*/ 8 h 38"/>
                <a:gd name="T26" fmla="*/ 7 w 25"/>
                <a:gd name="T27" fmla="*/ 14 h 38"/>
                <a:gd name="T28" fmla="*/ 7 w 25"/>
                <a:gd name="T29" fmla="*/ 23 h 38"/>
                <a:gd name="T30" fmla="*/ 12 w 25"/>
                <a:gd name="T31" fmla="*/ 29 h 38"/>
                <a:gd name="T32" fmla="*/ 13 w 25"/>
                <a:gd name="T33" fmla="*/ 29 h 38"/>
                <a:gd name="T34" fmla="*/ 18 w 25"/>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1"/>
                  </a:moveTo>
                  <a:cubicBezTo>
                    <a:pt x="25" y="26"/>
                    <a:pt x="25" y="26"/>
                    <a:pt x="25" y="26"/>
                  </a:cubicBezTo>
                  <a:cubicBezTo>
                    <a:pt x="25" y="33"/>
                    <a:pt x="19" y="38"/>
                    <a:pt x="13" y="38"/>
                  </a:cubicBezTo>
                  <a:cubicBezTo>
                    <a:pt x="12" y="38"/>
                    <a:pt x="12" y="38"/>
                    <a:pt x="12" y="38"/>
                  </a:cubicBezTo>
                  <a:cubicBezTo>
                    <a:pt x="5" y="38"/>
                    <a:pt x="0" y="33"/>
                    <a:pt x="0" y="26"/>
                  </a:cubicBezTo>
                  <a:cubicBezTo>
                    <a:pt x="0" y="11"/>
                    <a:pt x="0" y="11"/>
                    <a:pt x="0" y="11"/>
                  </a:cubicBezTo>
                  <a:cubicBezTo>
                    <a:pt x="0" y="5"/>
                    <a:pt x="5" y="0"/>
                    <a:pt x="12" y="0"/>
                  </a:cubicBezTo>
                  <a:cubicBezTo>
                    <a:pt x="13" y="0"/>
                    <a:pt x="13" y="0"/>
                    <a:pt x="13" y="0"/>
                  </a:cubicBezTo>
                  <a:cubicBezTo>
                    <a:pt x="19" y="0"/>
                    <a:pt x="25" y="5"/>
                    <a:pt x="25" y="11"/>
                  </a:cubicBezTo>
                  <a:close/>
                  <a:moveTo>
                    <a:pt x="18" y="23"/>
                  </a:moveTo>
                  <a:cubicBezTo>
                    <a:pt x="18" y="14"/>
                    <a:pt x="18" y="14"/>
                    <a:pt x="18" y="14"/>
                  </a:cubicBezTo>
                  <a:cubicBezTo>
                    <a:pt x="18" y="11"/>
                    <a:pt x="15" y="8"/>
                    <a:pt x="13" y="8"/>
                  </a:cubicBezTo>
                  <a:cubicBezTo>
                    <a:pt x="12" y="8"/>
                    <a:pt x="12" y="8"/>
                    <a:pt x="12" y="8"/>
                  </a:cubicBezTo>
                  <a:cubicBezTo>
                    <a:pt x="9" y="8"/>
                    <a:pt x="7" y="11"/>
                    <a:pt x="7" y="14"/>
                  </a:cubicBezTo>
                  <a:cubicBezTo>
                    <a:pt x="7" y="23"/>
                    <a:pt x="7" y="23"/>
                    <a:pt x="7" y="23"/>
                  </a:cubicBezTo>
                  <a:cubicBezTo>
                    <a:pt x="7" y="26"/>
                    <a:pt x="9" y="29"/>
                    <a:pt x="12" y="29"/>
                  </a:cubicBezTo>
                  <a:cubicBezTo>
                    <a:pt x="13" y="29"/>
                    <a:pt x="13" y="29"/>
                    <a:pt x="13" y="29"/>
                  </a:cubicBezTo>
                  <a:cubicBezTo>
                    <a:pt x="15" y="29"/>
                    <a:pt x="18" y="26"/>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53" name="Freeform 31"/>
            <p:cNvSpPr>
              <a:spLocks noEditPoints="1"/>
            </p:cNvSpPr>
            <p:nvPr/>
          </p:nvSpPr>
          <p:spPr bwMode="auto">
            <a:xfrm>
              <a:off x="6075363" y="1360488"/>
              <a:ext cx="60325" cy="95250"/>
            </a:xfrm>
            <a:custGeom>
              <a:avLst/>
              <a:gdLst>
                <a:gd name="T0" fmla="*/ 24 w 24"/>
                <a:gd name="T1" fmla="*/ 11 h 38"/>
                <a:gd name="T2" fmla="*/ 24 w 24"/>
                <a:gd name="T3" fmla="*/ 27 h 38"/>
                <a:gd name="T4" fmla="*/ 13 w 24"/>
                <a:gd name="T5" fmla="*/ 38 h 38"/>
                <a:gd name="T6" fmla="*/ 12 w 24"/>
                <a:gd name="T7" fmla="*/ 38 h 38"/>
                <a:gd name="T8" fmla="*/ 0 w 24"/>
                <a:gd name="T9" fmla="*/ 27 h 38"/>
                <a:gd name="T10" fmla="*/ 0 w 24"/>
                <a:gd name="T11" fmla="*/ 11 h 38"/>
                <a:gd name="T12" fmla="*/ 12 w 24"/>
                <a:gd name="T13" fmla="*/ 0 h 38"/>
                <a:gd name="T14" fmla="*/ 13 w 24"/>
                <a:gd name="T15" fmla="*/ 0 h 38"/>
                <a:gd name="T16" fmla="*/ 24 w 24"/>
                <a:gd name="T17" fmla="*/ 11 h 38"/>
                <a:gd name="T18" fmla="*/ 17 w 24"/>
                <a:gd name="T19" fmla="*/ 23 h 38"/>
                <a:gd name="T20" fmla="*/ 17 w 24"/>
                <a:gd name="T21" fmla="*/ 15 h 38"/>
                <a:gd name="T22" fmla="*/ 12 w 24"/>
                <a:gd name="T23" fmla="*/ 8 h 38"/>
                <a:gd name="T24" fmla="*/ 12 w 24"/>
                <a:gd name="T25" fmla="*/ 8 h 38"/>
                <a:gd name="T26" fmla="*/ 7 w 24"/>
                <a:gd name="T27" fmla="*/ 15 h 38"/>
                <a:gd name="T28" fmla="*/ 7 w 24"/>
                <a:gd name="T29" fmla="*/ 23 h 38"/>
                <a:gd name="T30" fmla="*/ 12 w 24"/>
                <a:gd name="T31" fmla="*/ 30 h 38"/>
                <a:gd name="T32" fmla="*/ 12 w 24"/>
                <a:gd name="T33" fmla="*/ 30 h 38"/>
                <a:gd name="T34" fmla="*/ 17 w 24"/>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1"/>
                  </a:moveTo>
                  <a:cubicBezTo>
                    <a:pt x="24" y="27"/>
                    <a:pt x="24" y="27"/>
                    <a:pt x="24" y="27"/>
                  </a:cubicBezTo>
                  <a:cubicBezTo>
                    <a:pt x="24" y="33"/>
                    <a:pt x="19" y="38"/>
                    <a:pt x="13" y="38"/>
                  </a:cubicBezTo>
                  <a:cubicBezTo>
                    <a:pt x="12" y="38"/>
                    <a:pt x="12" y="38"/>
                    <a:pt x="12" y="38"/>
                  </a:cubicBezTo>
                  <a:cubicBezTo>
                    <a:pt x="5" y="38"/>
                    <a:pt x="0" y="33"/>
                    <a:pt x="0" y="27"/>
                  </a:cubicBezTo>
                  <a:cubicBezTo>
                    <a:pt x="0" y="11"/>
                    <a:pt x="0" y="11"/>
                    <a:pt x="0" y="11"/>
                  </a:cubicBezTo>
                  <a:cubicBezTo>
                    <a:pt x="0" y="5"/>
                    <a:pt x="5" y="0"/>
                    <a:pt x="12" y="0"/>
                  </a:cubicBezTo>
                  <a:cubicBezTo>
                    <a:pt x="13" y="0"/>
                    <a:pt x="13" y="0"/>
                    <a:pt x="13" y="0"/>
                  </a:cubicBezTo>
                  <a:cubicBezTo>
                    <a:pt x="19" y="0"/>
                    <a:pt x="24" y="5"/>
                    <a:pt x="24" y="11"/>
                  </a:cubicBezTo>
                  <a:close/>
                  <a:moveTo>
                    <a:pt x="17" y="23"/>
                  </a:moveTo>
                  <a:cubicBezTo>
                    <a:pt x="17" y="15"/>
                    <a:pt x="17" y="15"/>
                    <a:pt x="17" y="15"/>
                  </a:cubicBezTo>
                  <a:cubicBezTo>
                    <a:pt x="17" y="11"/>
                    <a:pt x="15" y="8"/>
                    <a:pt x="12" y="8"/>
                  </a:cubicBezTo>
                  <a:cubicBezTo>
                    <a:pt x="12" y="8"/>
                    <a:pt x="12" y="8"/>
                    <a:pt x="12" y="8"/>
                  </a:cubicBezTo>
                  <a:cubicBezTo>
                    <a:pt x="9" y="8"/>
                    <a:pt x="7" y="11"/>
                    <a:pt x="7" y="15"/>
                  </a:cubicBezTo>
                  <a:cubicBezTo>
                    <a:pt x="7" y="23"/>
                    <a:pt x="7" y="23"/>
                    <a:pt x="7" y="23"/>
                  </a:cubicBezTo>
                  <a:cubicBezTo>
                    <a:pt x="7" y="27"/>
                    <a:pt x="9" y="30"/>
                    <a:pt x="12" y="30"/>
                  </a:cubicBezTo>
                  <a:cubicBezTo>
                    <a:pt x="12" y="30"/>
                    <a:pt x="12" y="30"/>
                    <a:pt x="12" y="30"/>
                  </a:cubicBezTo>
                  <a:cubicBezTo>
                    <a:pt x="15" y="30"/>
                    <a:pt x="17" y="27"/>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54" name="Freeform 32"/>
            <p:cNvSpPr>
              <a:spLocks/>
            </p:cNvSpPr>
            <p:nvPr/>
          </p:nvSpPr>
          <p:spPr bwMode="auto">
            <a:xfrm>
              <a:off x="6088063" y="1244601"/>
              <a:ext cx="26988" cy="90488"/>
            </a:xfrm>
            <a:custGeom>
              <a:avLst/>
              <a:gdLst>
                <a:gd name="T0" fmla="*/ 11 w 11"/>
                <a:gd name="T1" fmla="*/ 6 h 36"/>
                <a:gd name="T2" fmla="*/ 11 w 11"/>
                <a:gd name="T3" fmla="*/ 31 h 36"/>
                <a:gd name="T4" fmla="*/ 7 w 11"/>
                <a:gd name="T5" fmla="*/ 36 h 36"/>
                <a:gd name="T6" fmla="*/ 4 w 11"/>
                <a:gd name="T7" fmla="*/ 36 h 36"/>
                <a:gd name="T8" fmla="*/ 0 w 11"/>
                <a:gd name="T9" fmla="*/ 31 h 36"/>
                <a:gd name="T10" fmla="*/ 0 w 11"/>
                <a:gd name="T11" fmla="*/ 6 h 36"/>
                <a:gd name="T12" fmla="*/ 4 w 11"/>
                <a:gd name="T13" fmla="*/ 0 h 36"/>
                <a:gd name="T14" fmla="*/ 7 w 11"/>
                <a:gd name="T15" fmla="*/ 0 h 36"/>
                <a:gd name="T16" fmla="*/ 11 w 11"/>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6"/>
                  </a:moveTo>
                  <a:cubicBezTo>
                    <a:pt x="11" y="31"/>
                    <a:pt x="11" y="31"/>
                    <a:pt x="11" y="31"/>
                  </a:cubicBezTo>
                  <a:cubicBezTo>
                    <a:pt x="11" y="34"/>
                    <a:pt x="9" y="36"/>
                    <a:pt x="7" y="36"/>
                  </a:cubicBezTo>
                  <a:cubicBezTo>
                    <a:pt x="4" y="36"/>
                    <a:pt x="4" y="36"/>
                    <a:pt x="4" y="36"/>
                  </a:cubicBezTo>
                  <a:cubicBezTo>
                    <a:pt x="2" y="36"/>
                    <a:pt x="0" y="34"/>
                    <a:pt x="0" y="31"/>
                  </a:cubicBezTo>
                  <a:cubicBezTo>
                    <a:pt x="0" y="6"/>
                    <a:pt x="0" y="6"/>
                    <a:pt x="0" y="6"/>
                  </a:cubicBezTo>
                  <a:cubicBezTo>
                    <a:pt x="0" y="3"/>
                    <a:pt x="2" y="0"/>
                    <a:pt x="4" y="0"/>
                  </a:cubicBezTo>
                  <a:cubicBezTo>
                    <a:pt x="7" y="0"/>
                    <a:pt x="7" y="0"/>
                    <a:pt x="7"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55" name="Freeform 33"/>
            <p:cNvSpPr>
              <a:spLocks noEditPoints="1"/>
            </p:cNvSpPr>
            <p:nvPr/>
          </p:nvSpPr>
          <p:spPr bwMode="auto">
            <a:xfrm>
              <a:off x="6002338" y="1131888"/>
              <a:ext cx="60325" cy="95250"/>
            </a:xfrm>
            <a:custGeom>
              <a:avLst/>
              <a:gdLst>
                <a:gd name="T0" fmla="*/ 24 w 24"/>
                <a:gd name="T1" fmla="*/ 12 h 38"/>
                <a:gd name="T2" fmla="*/ 24 w 24"/>
                <a:gd name="T3" fmla="*/ 27 h 38"/>
                <a:gd name="T4" fmla="*/ 12 w 24"/>
                <a:gd name="T5" fmla="*/ 38 h 38"/>
                <a:gd name="T6" fmla="*/ 11 w 24"/>
                <a:gd name="T7" fmla="*/ 38 h 38"/>
                <a:gd name="T8" fmla="*/ 0 w 24"/>
                <a:gd name="T9" fmla="*/ 27 h 38"/>
                <a:gd name="T10" fmla="*/ 0 w 24"/>
                <a:gd name="T11" fmla="*/ 12 h 38"/>
                <a:gd name="T12" fmla="*/ 11 w 24"/>
                <a:gd name="T13" fmla="*/ 0 h 38"/>
                <a:gd name="T14" fmla="*/ 12 w 24"/>
                <a:gd name="T15" fmla="*/ 0 h 38"/>
                <a:gd name="T16" fmla="*/ 24 w 24"/>
                <a:gd name="T17" fmla="*/ 12 h 38"/>
                <a:gd name="T18" fmla="*/ 17 w 24"/>
                <a:gd name="T19" fmla="*/ 24 h 38"/>
                <a:gd name="T20" fmla="*/ 17 w 24"/>
                <a:gd name="T21" fmla="*/ 15 h 38"/>
                <a:gd name="T22" fmla="*/ 12 w 24"/>
                <a:gd name="T23" fmla="*/ 9 h 38"/>
                <a:gd name="T24" fmla="*/ 11 w 24"/>
                <a:gd name="T25" fmla="*/ 9 h 38"/>
                <a:gd name="T26" fmla="*/ 6 w 24"/>
                <a:gd name="T27" fmla="*/ 15 h 38"/>
                <a:gd name="T28" fmla="*/ 6 w 24"/>
                <a:gd name="T29" fmla="*/ 24 h 38"/>
                <a:gd name="T30" fmla="*/ 11 w 24"/>
                <a:gd name="T31" fmla="*/ 30 h 38"/>
                <a:gd name="T32" fmla="*/ 12 w 24"/>
                <a:gd name="T33" fmla="*/ 30 h 38"/>
                <a:gd name="T34" fmla="*/ 17 w 24"/>
                <a:gd name="T3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2"/>
                  </a:moveTo>
                  <a:cubicBezTo>
                    <a:pt x="24" y="27"/>
                    <a:pt x="24" y="27"/>
                    <a:pt x="24" y="27"/>
                  </a:cubicBezTo>
                  <a:cubicBezTo>
                    <a:pt x="24" y="33"/>
                    <a:pt x="19" y="38"/>
                    <a:pt x="12" y="38"/>
                  </a:cubicBezTo>
                  <a:cubicBezTo>
                    <a:pt x="11" y="38"/>
                    <a:pt x="11" y="38"/>
                    <a:pt x="11" y="38"/>
                  </a:cubicBezTo>
                  <a:cubicBezTo>
                    <a:pt x="5" y="38"/>
                    <a:pt x="0" y="33"/>
                    <a:pt x="0" y="27"/>
                  </a:cubicBezTo>
                  <a:cubicBezTo>
                    <a:pt x="0" y="12"/>
                    <a:pt x="0" y="12"/>
                    <a:pt x="0" y="12"/>
                  </a:cubicBezTo>
                  <a:cubicBezTo>
                    <a:pt x="0" y="5"/>
                    <a:pt x="5" y="0"/>
                    <a:pt x="11" y="0"/>
                  </a:cubicBezTo>
                  <a:cubicBezTo>
                    <a:pt x="12" y="0"/>
                    <a:pt x="12" y="0"/>
                    <a:pt x="12" y="0"/>
                  </a:cubicBezTo>
                  <a:cubicBezTo>
                    <a:pt x="19" y="0"/>
                    <a:pt x="24" y="5"/>
                    <a:pt x="24" y="12"/>
                  </a:cubicBezTo>
                  <a:close/>
                  <a:moveTo>
                    <a:pt x="17" y="24"/>
                  </a:moveTo>
                  <a:cubicBezTo>
                    <a:pt x="17" y="15"/>
                    <a:pt x="17" y="15"/>
                    <a:pt x="17" y="15"/>
                  </a:cubicBezTo>
                  <a:cubicBezTo>
                    <a:pt x="17" y="12"/>
                    <a:pt x="15" y="9"/>
                    <a:pt x="12" y="9"/>
                  </a:cubicBezTo>
                  <a:cubicBezTo>
                    <a:pt x="11" y="9"/>
                    <a:pt x="11" y="9"/>
                    <a:pt x="11" y="9"/>
                  </a:cubicBezTo>
                  <a:cubicBezTo>
                    <a:pt x="9" y="9"/>
                    <a:pt x="6" y="12"/>
                    <a:pt x="6" y="15"/>
                  </a:cubicBezTo>
                  <a:cubicBezTo>
                    <a:pt x="6" y="24"/>
                    <a:pt x="6" y="24"/>
                    <a:pt x="6" y="24"/>
                  </a:cubicBezTo>
                  <a:cubicBezTo>
                    <a:pt x="6" y="27"/>
                    <a:pt x="9" y="30"/>
                    <a:pt x="11" y="30"/>
                  </a:cubicBezTo>
                  <a:cubicBezTo>
                    <a:pt x="12" y="30"/>
                    <a:pt x="12" y="30"/>
                    <a:pt x="12" y="30"/>
                  </a:cubicBezTo>
                  <a:cubicBezTo>
                    <a:pt x="15" y="30"/>
                    <a:pt x="17" y="27"/>
                    <a:pt x="1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56" name="Freeform 34"/>
            <p:cNvSpPr>
              <a:spLocks noEditPoints="1"/>
            </p:cNvSpPr>
            <p:nvPr/>
          </p:nvSpPr>
          <p:spPr bwMode="auto">
            <a:xfrm>
              <a:off x="6000750" y="1244601"/>
              <a:ext cx="61913" cy="95250"/>
            </a:xfrm>
            <a:custGeom>
              <a:avLst/>
              <a:gdLst>
                <a:gd name="T0" fmla="*/ 25 w 25"/>
                <a:gd name="T1" fmla="*/ 11 h 38"/>
                <a:gd name="T2" fmla="*/ 25 w 25"/>
                <a:gd name="T3" fmla="*/ 26 h 38"/>
                <a:gd name="T4" fmla="*/ 13 w 25"/>
                <a:gd name="T5" fmla="*/ 38 h 38"/>
                <a:gd name="T6" fmla="*/ 12 w 25"/>
                <a:gd name="T7" fmla="*/ 38 h 38"/>
                <a:gd name="T8" fmla="*/ 0 w 25"/>
                <a:gd name="T9" fmla="*/ 26 h 38"/>
                <a:gd name="T10" fmla="*/ 0 w 25"/>
                <a:gd name="T11" fmla="*/ 11 h 38"/>
                <a:gd name="T12" fmla="*/ 12 w 25"/>
                <a:gd name="T13" fmla="*/ 0 h 38"/>
                <a:gd name="T14" fmla="*/ 13 w 25"/>
                <a:gd name="T15" fmla="*/ 0 h 38"/>
                <a:gd name="T16" fmla="*/ 25 w 25"/>
                <a:gd name="T17" fmla="*/ 11 h 38"/>
                <a:gd name="T18" fmla="*/ 18 w 25"/>
                <a:gd name="T19" fmla="*/ 23 h 38"/>
                <a:gd name="T20" fmla="*/ 18 w 25"/>
                <a:gd name="T21" fmla="*/ 14 h 38"/>
                <a:gd name="T22" fmla="*/ 13 w 25"/>
                <a:gd name="T23" fmla="*/ 8 h 38"/>
                <a:gd name="T24" fmla="*/ 12 w 25"/>
                <a:gd name="T25" fmla="*/ 8 h 38"/>
                <a:gd name="T26" fmla="*/ 7 w 25"/>
                <a:gd name="T27" fmla="*/ 14 h 38"/>
                <a:gd name="T28" fmla="*/ 7 w 25"/>
                <a:gd name="T29" fmla="*/ 23 h 38"/>
                <a:gd name="T30" fmla="*/ 12 w 25"/>
                <a:gd name="T31" fmla="*/ 29 h 38"/>
                <a:gd name="T32" fmla="*/ 13 w 25"/>
                <a:gd name="T33" fmla="*/ 29 h 38"/>
                <a:gd name="T34" fmla="*/ 18 w 25"/>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1"/>
                  </a:moveTo>
                  <a:cubicBezTo>
                    <a:pt x="25" y="26"/>
                    <a:pt x="25" y="26"/>
                    <a:pt x="25" y="26"/>
                  </a:cubicBezTo>
                  <a:cubicBezTo>
                    <a:pt x="25" y="33"/>
                    <a:pt x="19" y="38"/>
                    <a:pt x="13" y="38"/>
                  </a:cubicBezTo>
                  <a:cubicBezTo>
                    <a:pt x="12" y="38"/>
                    <a:pt x="12" y="38"/>
                    <a:pt x="12" y="38"/>
                  </a:cubicBezTo>
                  <a:cubicBezTo>
                    <a:pt x="6" y="38"/>
                    <a:pt x="0" y="33"/>
                    <a:pt x="0" y="26"/>
                  </a:cubicBezTo>
                  <a:cubicBezTo>
                    <a:pt x="0" y="11"/>
                    <a:pt x="0" y="11"/>
                    <a:pt x="0" y="11"/>
                  </a:cubicBezTo>
                  <a:cubicBezTo>
                    <a:pt x="0" y="5"/>
                    <a:pt x="6" y="0"/>
                    <a:pt x="12" y="0"/>
                  </a:cubicBezTo>
                  <a:cubicBezTo>
                    <a:pt x="13" y="0"/>
                    <a:pt x="13" y="0"/>
                    <a:pt x="13" y="0"/>
                  </a:cubicBezTo>
                  <a:cubicBezTo>
                    <a:pt x="19" y="0"/>
                    <a:pt x="25" y="5"/>
                    <a:pt x="25" y="11"/>
                  </a:cubicBezTo>
                  <a:close/>
                  <a:moveTo>
                    <a:pt x="18" y="23"/>
                  </a:moveTo>
                  <a:cubicBezTo>
                    <a:pt x="18" y="14"/>
                    <a:pt x="18" y="14"/>
                    <a:pt x="18" y="14"/>
                  </a:cubicBezTo>
                  <a:cubicBezTo>
                    <a:pt x="18" y="11"/>
                    <a:pt x="16" y="8"/>
                    <a:pt x="13" y="8"/>
                  </a:cubicBezTo>
                  <a:cubicBezTo>
                    <a:pt x="12" y="8"/>
                    <a:pt x="12" y="8"/>
                    <a:pt x="12" y="8"/>
                  </a:cubicBezTo>
                  <a:cubicBezTo>
                    <a:pt x="9" y="8"/>
                    <a:pt x="7" y="11"/>
                    <a:pt x="7" y="14"/>
                  </a:cubicBezTo>
                  <a:cubicBezTo>
                    <a:pt x="7" y="23"/>
                    <a:pt x="7" y="23"/>
                    <a:pt x="7" y="23"/>
                  </a:cubicBezTo>
                  <a:cubicBezTo>
                    <a:pt x="7" y="26"/>
                    <a:pt x="9" y="29"/>
                    <a:pt x="12" y="29"/>
                  </a:cubicBezTo>
                  <a:cubicBezTo>
                    <a:pt x="13" y="29"/>
                    <a:pt x="13" y="29"/>
                    <a:pt x="13" y="29"/>
                  </a:cubicBezTo>
                  <a:cubicBezTo>
                    <a:pt x="16" y="29"/>
                    <a:pt x="18" y="26"/>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57" name="Freeform 35"/>
            <p:cNvSpPr>
              <a:spLocks/>
            </p:cNvSpPr>
            <p:nvPr/>
          </p:nvSpPr>
          <p:spPr bwMode="auto">
            <a:xfrm>
              <a:off x="6022975" y="1362076"/>
              <a:ext cx="26988" cy="90488"/>
            </a:xfrm>
            <a:custGeom>
              <a:avLst/>
              <a:gdLst>
                <a:gd name="T0" fmla="*/ 11 w 11"/>
                <a:gd name="T1" fmla="*/ 5 h 36"/>
                <a:gd name="T2" fmla="*/ 11 w 11"/>
                <a:gd name="T3" fmla="*/ 31 h 36"/>
                <a:gd name="T4" fmla="*/ 7 w 11"/>
                <a:gd name="T5" fmla="*/ 36 h 36"/>
                <a:gd name="T6" fmla="*/ 4 w 11"/>
                <a:gd name="T7" fmla="*/ 36 h 36"/>
                <a:gd name="T8" fmla="*/ 0 w 11"/>
                <a:gd name="T9" fmla="*/ 31 h 36"/>
                <a:gd name="T10" fmla="*/ 0 w 11"/>
                <a:gd name="T11" fmla="*/ 5 h 36"/>
                <a:gd name="T12" fmla="*/ 4 w 11"/>
                <a:gd name="T13" fmla="*/ 0 h 36"/>
                <a:gd name="T14" fmla="*/ 7 w 11"/>
                <a:gd name="T15" fmla="*/ 0 h 36"/>
                <a:gd name="T16" fmla="*/ 11 w 11"/>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5"/>
                  </a:moveTo>
                  <a:cubicBezTo>
                    <a:pt x="11" y="31"/>
                    <a:pt x="11" y="31"/>
                    <a:pt x="11" y="31"/>
                  </a:cubicBezTo>
                  <a:cubicBezTo>
                    <a:pt x="11" y="34"/>
                    <a:pt x="9" y="36"/>
                    <a:pt x="7" y="36"/>
                  </a:cubicBezTo>
                  <a:cubicBezTo>
                    <a:pt x="4" y="36"/>
                    <a:pt x="4" y="36"/>
                    <a:pt x="4" y="36"/>
                  </a:cubicBezTo>
                  <a:cubicBezTo>
                    <a:pt x="2" y="36"/>
                    <a:pt x="0" y="34"/>
                    <a:pt x="0" y="31"/>
                  </a:cubicBezTo>
                  <a:cubicBezTo>
                    <a:pt x="0" y="5"/>
                    <a:pt x="0" y="5"/>
                    <a:pt x="0" y="5"/>
                  </a:cubicBezTo>
                  <a:cubicBezTo>
                    <a:pt x="0" y="3"/>
                    <a:pt x="2" y="0"/>
                    <a:pt x="4" y="0"/>
                  </a:cubicBezTo>
                  <a:cubicBezTo>
                    <a:pt x="7" y="0"/>
                    <a:pt x="7" y="0"/>
                    <a:pt x="7" y="0"/>
                  </a:cubicBezTo>
                  <a:cubicBezTo>
                    <a:pt x="9" y="0"/>
                    <a:pt x="11" y="3"/>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58" name="Freeform 36"/>
            <p:cNvSpPr>
              <a:spLocks noEditPoints="1"/>
            </p:cNvSpPr>
            <p:nvPr/>
          </p:nvSpPr>
          <p:spPr bwMode="auto">
            <a:xfrm>
              <a:off x="5937250" y="1360488"/>
              <a:ext cx="60325" cy="95250"/>
            </a:xfrm>
            <a:custGeom>
              <a:avLst/>
              <a:gdLst>
                <a:gd name="T0" fmla="*/ 24 w 24"/>
                <a:gd name="T1" fmla="*/ 11 h 38"/>
                <a:gd name="T2" fmla="*/ 24 w 24"/>
                <a:gd name="T3" fmla="*/ 26 h 38"/>
                <a:gd name="T4" fmla="*/ 13 w 24"/>
                <a:gd name="T5" fmla="*/ 38 h 38"/>
                <a:gd name="T6" fmla="*/ 11 w 24"/>
                <a:gd name="T7" fmla="*/ 38 h 38"/>
                <a:gd name="T8" fmla="*/ 0 w 24"/>
                <a:gd name="T9" fmla="*/ 26 h 38"/>
                <a:gd name="T10" fmla="*/ 0 w 24"/>
                <a:gd name="T11" fmla="*/ 11 h 38"/>
                <a:gd name="T12" fmla="*/ 11 w 24"/>
                <a:gd name="T13" fmla="*/ 0 h 38"/>
                <a:gd name="T14" fmla="*/ 13 w 24"/>
                <a:gd name="T15" fmla="*/ 0 h 38"/>
                <a:gd name="T16" fmla="*/ 24 w 24"/>
                <a:gd name="T17" fmla="*/ 11 h 38"/>
                <a:gd name="T18" fmla="*/ 17 w 24"/>
                <a:gd name="T19" fmla="*/ 23 h 38"/>
                <a:gd name="T20" fmla="*/ 17 w 24"/>
                <a:gd name="T21" fmla="*/ 14 h 38"/>
                <a:gd name="T22" fmla="*/ 12 w 24"/>
                <a:gd name="T23" fmla="*/ 8 h 38"/>
                <a:gd name="T24" fmla="*/ 12 w 24"/>
                <a:gd name="T25" fmla="*/ 8 h 38"/>
                <a:gd name="T26" fmla="*/ 7 w 24"/>
                <a:gd name="T27" fmla="*/ 14 h 38"/>
                <a:gd name="T28" fmla="*/ 7 w 24"/>
                <a:gd name="T29" fmla="*/ 23 h 38"/>
                <a:gd name="T30" fmla="*/ 12 w 24"/>
                <a:gd name="T31" fmla="*/ 29 h 38"/>
                <a:gd name="T32" fmla="*/ 12 w 24"/>
                <a:gd name="T33" fmla="*/ 29 h 38"/>
                <a:gd name="T34" fmla="*/ 17 w 24"/>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1"/>
                  </a:moveTo>
                  <a:cubicBezTo>
                    <a:pt x="24" y="26"/>
                    <a:pt x="24" y="26"/>
                    <a:pt x="24" y="26"/>
                  </a:cubicBezTo>
                  <a:cubicBezTo>
                    <a:pt x="24" y="32"/>
                    <a:pt x="19" y="38"/>
                    <a:pt x="13" y="38"/>
                  </a:cubicBezTo>
                  <a:cubicBezTo>
                    <a:pt x="11" y="38"/>
                    <a:pt x="11" y="38"/>
                    <a:pt x="11" y="38"/>
                  </a:cubicBezTo>
                  <a:cubicBezTo>
                    <a:pt x="5" y="38"/>
                    <a:pt x="0" y="32"/>
                    <a:pt x="0" y="26"/>
                  </a:cubicBezTo>
                  <a:cubicBezTo>
                    <a:pt x="0" y="11"/>
                    <a:pt x="0" y="11"/>
                    <a:pt x="0" y="11"/>
                  </a:cubicBezTo>
                  <a:cubicBezTo>
                    <a:pt x="0" y="5"/>
                    <a:pt x="5" y="0"/>
                    <a:pt x="11" y="0"/>
                  </a:cubicBezTo>
                  <a:cubicBezTo>
                    <a:pt x="13" y="0"/>
                    <a:pt x="13" y="0"/>
                    <a:pt x="13" y="0"/>
                  </a:cubicBezTo>
                  <a:cubicBezTo>
                    <a:pt x="19" y="0"/>
                    <a:pt x="24" y="5"/>
                    <a:pt x="24" y="11"/>
                  </a:cubicBezTo>
                  <a:close/>
                  <a:moveTo>
                    <a:pt x="17" y="23"/>
                  </a:moveTo>
                  <a:cubicBezTo>
                    <a:pt x="17" y="14"/>
                    <a:pt x="17" y="14"/>
                    <a:pt x="17" y="14"/>
                  </a:cubicBezTo>
                  <a:cubicBezTo>
                    <a:pt x="17" y="11"/>
                    <a:pt x="15" y="8"/>
                    <a:pt x="12" y="8"/>
                  </a:cubicBezTo>
                  <a:cubicBezTo>
                    <a:pt x="12" y="8"/>
                    <a:pt x="12" y="8"/>
                    <a:pt x="12" y="8"/>
                  </a:cubicBezTo>
                  <a:cubicBezTo>
                    <a:pt x="9" y="8"/>
                    <a:pt x="7" y="11"/>
                    <a:pt x="7" y="14"/>
                  </a:cubicBezTo>
                  <a:cubicBezTo>
                    <a:pt x="7" y="23"/>
                    <a:pt x="7" y="23"/>
                    <a:pt x="7" y="23"/>
                  </a:cubicBezTo>
                  <a:cubicBezTo>
                    <a:pt x="7" y="26"/>
                    <a:pt x="9" y="29"/>
                    <a:pt x="12" y="29"/>
                  </a:cubicBezTo>
                  <a:cubicBezTo>
                    <a:pt x="12" y="29"/>
                    <a:pt x="12" y="29"/>
                    <a:pt x="12" y="29"/>
                  </a:cubicBezTo>
                  <a:cubicBezTo>
                    <a:pt x="15" y="29"/>
                    <a:pt x="17" y="26"/>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59" name="Freeform 37"/>
            <p:cNvSpPr>
              <a:spLocks/>
            </p:cNvSpPr>
            <p:nvPr/>
          </p:nvSpPr>
          <p:spPr bwMode="auto">
            <a:xfrm>
              <a:off x="5949950" y="1133476"/>
              <a:ext cx="26988" cy="90488"/>
            </a:xfrm>
            <a:custGeom>
              <a:avLst/>
              <a:gdLst>
                <a:gd name="T0" fmla="*/ 11 w 11"/>
                <a:gd name="T1" fmla="*/ 6 h 36"/>
                <a:gd name="T2" fmla="*/ 11 w 11"/>
                <a:gd name="T3" fmla="*/ 31 h 36"/>
                <a:gd name="T4" fmla="*/ 6 w 11"/>
                <a:gd name="T5" fmla="*/ 36 h 36"/>
                <a:gd name="T6" fmla="*/ 4 w 11"/>
                <a:gd name="T7" fmla="*/ 36 h 36"/>
                <a:gd name="T8" fmla="*/ 0 w 11"/>
                <a:gd name="T9" fmla="*/ 31 h 36"/>
                <a:gd name="T10" fmla="*/ 0 w 11"/>
                <a:gd name="T11" fmla="*/ 6 h 36"/>
                <a:gd name="T12" fmla="*/ 4 w 11"/>
                <a:gd name="T13" fmla="*/ 0 h 36"/>
                <a:gd name="T14" fmla="*/ 6 w 11"/>
                <a:gd name="T15" fmla="*/ 0 h 36"/>
                <a:gd name="T16" fmla="*/ 11 w 11"/>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6"/>
                  </a:moveTo>
                  <a:cubicBezTo>
                    <a:pt x="11" y="31"/>
                    <a:pt x="11" y="31"/>
                    <a:pt x="11" y="31"/>
                  </a:cubicBezTo>
                  <a:cubicBezTo>
                    <a:pt x="11" y="34"/>
                    <a:pt x="9" y="36"/>
                    <a:pt x="6" y="36"/>
                  </a:cubicBezTo>
                  <a:cubicBezTo>
                    <a:pt x="4" y="36"/>
                    <a:pt x="4" y="36"/>
                    <a:pt x="4" y="36"/>
                  </a:cubicBezTo>
                  <a:cubicBezTo>
                    <a:pt x="2" y="36"/>
                    <a:pt x="0" y="34"/>
                    <a:pt x="0" y="31"/>
                  </a:cubicBezTo>
                  <a:cubicBezTo>
                    <a:pt x="0" y="6"/>
                    <a:pt x="0" y="6"/>
                    <a:pt x="0" y="6"/>
                  </a:cubicBezTo>
                  <a:cubicBezTo>
                    <a:pt x="0" y="3"/>
                    <a:pt x="2" y="0"/>
                    <a:pt x="4" y="0"/>
                  </a:cubicBezTo>
                  <a:cubicBezTo>
                    <a:pt x="6" y="0"/>
                    <a:pt x="6" y="0"/>
                    <a:pt x="6"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60" name="Freeform 38"/>
            <p:cNvSpPr>
              <a:spLocks/>
            </p:cNvSpPr>
            <p:nvPr/>
          </p:nvSpPr>
          <p:spPr bwMode="auto">
            <a:xfrm>
              <a:off x="5949950" y="1247776"/>
              <a:ext cx="26988" cy="88900"/>
            </a:xfrm>
            <a:custGeom>
              <a:avLst/>
              <a:gdLst>
                <a:gd name="T0" fmla="*/ 11 w 11"/>
                <a:gd name="T1" fmla="*/ 5 h 36"/>
                <a:gd name="T2" fmla="*/ 11 w 11"/>
                <a:gd name="T3" fmla="*/ 30 h 36"/>
                <a:gd name="T4" fmla="*/ 6 w 11"/>
                <a:gd name="T5" fmla="*/ 36 h 36"/>
                <a:gd name="T6" fmla="*/ 4 w 11"/>
                <a:gd name="T7" fmla="*/ 36 h 36"/>
                <a:gd name="T8" fmla="*/ 0 w 11"/>
                <a:gd name="T9" fmla="*/ 30 h 36"/>
                <a:gd name="T10" fmla="*/ 0 w 11"/>
                <a:gd name="T11" fmla="*/ 5 h 36"/>
                <a:gd name="T12" fmla="*/ 4 w 11"/>
                <a:gd name="T13" fmla="*/ 0 h 36"/>
                <a:gd name="T14" fmla="*/ 6 w 11"/>
                <a:gd name="T15" fmla="*/ 0 h 36"/>
                <a:gd name="T16" fmla="*/ 11 w 11"/>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5"/>
                  </a:moveTo>
                  <a:cubicBezTo>
                    <a:pt x="11" y="30"/>
                    <a:pt x="11" y="30"/>
                    <a:pt x="11" y="30"/>
                  </a:cubicBezTo>
                  <a:cubicBezTo>
                    <a:pt x="11" y="33"/>
                    <a:pt x="9" y="36"/>
                    <a:pt x="6" y="36"/>
                  </a:cubicBezTo>
                  <a:cubicBezTo>
                    <a:pt x="4" y="36"/>
                    <a:pt x="4" y="36"/>
                    <a:pt x="4" y="36"/>
                  </a:cubicBezTo>
                  <a:cubicBezTo>
                    <a:pt x="1" y="36"/>
                    <a:pt x="0" y="33"/>
                    <a:pt x="0" y="30"/>
                  </a:cubicBezTo>
                  <a:cubicBezTo>
                    <a:pt x="0" y="5"/>
                    <a:pt x="0" y="5"/>
                    <a:pt x="0" y="5"/>
                  </a:cubicBezTo>
                  <a:cubicBezTo>
                    <a:pt x="0" y="2"/>
                    <a:pt x="1" y="0"/>
                    <a:pt x="4" y="0"/>
                  </a:cubicBezTo>
                  <a:cubicBezTo>
                    <a:pt x="6" y="0"/>
                    <a:pt x="6" y="0"/>
                    <a:pt x="6" y="0"/>
                  </a:cubicBezTo>
                  <a:cubicBezTo>
                    <a:pt x="9" y="0"/>
                    <a:pt x="11" y="2"/>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grpSp>
      <p:grpSp>
        <p:nvGrpSpPr>
          <p:cNvPr id="61" name="Group 60"/>
          <p:cNvGrpSpPr/>
          <p:nvPr/>
        </p:nvGrpSpPr>
        <p:grpSpPr>
          <a:xfrm>
            <a:off x="520953" y="2937627"/>
            <a:ext cx="930275" cy="889000"/>
            <a:chOff x="5861051" y="738188"/>
            <a:chExt cx="930275" cy="889000"/>
          </a:xfrm>
          <a:solidFill>
            <a:srgbClr val="1F497D"/>
          </a:solidFill>
        </p:grpSpPr>
        <p:sp>
          <p:nvSpPr>
            <p:cNvPr id="62" name="Freeform 38"/>
            <p:cNvSpPr>
              <a:spLocks/>
            </p:cNvSpPr>
            <p:nvPr/>
          </p:nvSpPr>
          <p:spPr bwMode="auto">
            <a:xfrm>
              <a:off x="6230938" y="939800"/>
              <a:ext cx="449263" cy="20638"/>
            </a:xfrm>
            <a:custGeom>
              <a:avLst/>
              <a:gdLst>
                <a:gd name="T0" fmla="*/ 5 w 240"/>
                <a:gd name="T1" fmla="*/ 0 h 11"/>
                <a:gd name="T2" fmla="*/ 0 w 240"/>
                <a:gd name="T3" fmla="*/ 5 h 11"/>
                <a:gd name="T4" fmla="*/ 5 w 240"/>
                <a:gd name="T5" fmla="*/ 11 h 11"/>
                <a:gd name="T6" fmla="*/ 234 w 240"/>
                <a:gd name="T7" fmla="*/ 11 h 11"/>
                <a:gd name="T8" fmla="*/ 240 w 240"/>
                <a:gd name="T9" fmla="*/ 5 h 11"/>
                <a:gd name="T10" fmla="*/ 234 w 240"/>
                <a:gd name="T11" fmla="*/ 0 h 11"/>
                <a:gd name="T12" fmla="*/ 5 w 24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40" h="11">
                  <a:moveTo>
                    <a:pt x="5" y="0"/>
                  </a:moveTo>
                  <a:cubicBezTo>
                    <a:pt x="2" y="0"/>
                    <a:pt x="0" y="2"/>
                    <a:pt x="0" y="5"/>
                  </a:cubicBezTo>
                  <a:cubicBezTo>
                    <a:pt x="0" y="9"/>
                    <a:pt x="2" y="11"/>
                    <a:pt x="5" y="11"/>
                  </a:cubicBezTo>
                  <a:cubicBezTo>
                    <a:pt x="234" y="11"/>
                    <a:pt x="234" y="11"/>
                    <a:pt x="234" y="11"/>
                  </a:cubicBezTo>
                  <a:cubicBezTo>
                    <a:pt x="237" y="11"/>
                    <a:pt x="240" y="9"/>
                    <a:pt x="240" y="5"/>
                  </a:cubicBezTo>
                  <a:cubicBezTo>
                    <a:pt x="240" y="2"/>
                    <a:pt x="237" y="0"/>
                    <a:pt x="234" y="0"/>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63" name="Freeform 39"/>
            <p:cNvSpPr>
              <a:spLocks/>
            </p:cNvSpPr>
            <p:nvPr/>
          </p:nvSpPr>
          <p:spPr bwMode="auto">
            <a:xfrm>
              <a:off x="6230938" y="996950"/>
              <a:ext cx="449263" cy="22225"/>
            </a:xfrm>
            <a:custGeom>
              <a:avLst/>
              <a:gdLst>
                <a:gd name="T0" fmla="*/ 5 w 240"/>
                <a:gd name="T1" fmla="*/ 0 h 12"/>
                <a:gd name="T2" fmla="*/ 0 w 240"/>
                <a:gd name="T3" fmla="*/ 6 h 12"/>
                <a:gd name="T4" fmla="*/ 5 w 240"/>
                <a:gd name="T5" fmla="*/ 12 h 12"/>
                <a:gd name="T6" fmla="*/ 234 w 240"/>
                <a:gd name="T7" fmla="*/ 12 h 12"/>
                <a:gd name="T8" fmla="*/ 240 w 240"/>
                <a:gd name="T9" fmla="*/ 6 h 12"/>
                <a:gd name="T10" fmla="*/ 234 w 240"/>
                <a:gd name="T11" fmla="*/ 0 h 12"/>
                <a:gd name="T12" fmla="*/ 5 w 24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0" h="12">
                  <a:moveTo>
                    <a:pt x="5" y="0"/>
                  </a:moveTo>
                  <a:cubicBezTo>
                    <a:pt x="2" y="0"/>
                    <a:pt x="0" y="3"/>
                    <a:pt x="0" y="6"/>
                  </a:cubicBezTo>
                  <a:cubicBezTo>
                    <a:pt x="0" y="9"/>
                    <a:pt x="2" y="12"/>
                    <a:pt x="5" y="12"/>
                  </a:cubicBezTo>
                  <a:cubicBezTo>
                    <a:pt x="234" y="12"/>
                    <a:pt x="234" y="12"/>
                    <a:pt x="234" y="12"/>
                  </a:cubicBezTo>
                  <a:cubicBezTo>
                    <a:pt x="237" y="12"/>
                    <a:pt x="240" y="9"/>
                    <a:pt x="240" y="6"/>
                  </a:cubicBezTo>
                  <a:cubicBezTo>
                    <a:pt x="240" y="3"/>
                    <a:pt x="237" y="0"/>
                    <a:pt x="234" y="0"/>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64" name="Freeform 40"/>
            <p:cNvSpPr>
              <a:spLocks noEditPoints="1"/>
            </p:cNvSpPr>
            <p:nvPr/>
          </p:nvSpPr>
          <p:spPr bwMode="auto">
            <a:xfrm>
              <a:off x="6119813" y="738188"/>
              <a:ext cx="671513" cy="865188"/>
            </a:xfrm>
            <a:custGeom>
              <a:avLst/>
              <a:gdLst>
                <a:gd name="T0" fmla="*/ 299 w 358"/>
                <a:gd name="T1" fmla="*/ 175 h 461"/>
                <a:gd name="T2" fmla="*/ 293 w 358"/>
                <a:gd name="T3" fmla="*/ 169 h 461"/>
                <a:gd name="T4" fmla="*/ 64 w 358"/>
                <a:gd name="T5" fmla="*/ 169 h 461"/>
                <a:gd name="T6" fmla="*/ 61 w 358"/>
                <a:gd name="T7" fmla="*/ 170 h 461"/>
                <a:gd name="T8" fmla="*/ 85 w 358"/>
                <a:gd name="T9" fmla="*/ 181 h 461"/>
                <a:gd name="T10" fmla="*/ 293 w 358"/>
                <a:gd name="T11" fmla="*/ 181 h 461"/>
                <a:gd name="T12" fmla="*/ 299 w 358"/>
                <a:gd name="T13" fmla="*/ 175 h 461"/>
                <a:gd name="T14" fmla="*/ 317 w 358"/>
                <a:gd name="T15" fmla="*/ 0 h 461"/>
                <a:gd name="T16" fmla="*/ 40 w 358"/>
                <a:gd name="T17" fmla="*/ 0 h 461"/>
                <a:gd name="T18" fmla="*/ 0 w 358"/>
                <a:gd name="T19" fmla="*/ 40 h 461"/>
                <a:gd name="T20" fmla="*/ 0 w 358"/>
                <a:gd name="T21" fmla="*/ 163 h 461"/>
                <a:gd name="T22" fmla="*/ 10 w 358"/>
                <a:gd name="T23" fmla="*/ 162 h 461"/>
                <a:gd name="T24" fmla="*/ 19 w 358"/>
                <a:gd name="T25" fmla="*/ 163 h 461"/>
                <a:gd name="T26" fmla="*/ 19 w 358"/>
                <a:gd name="T27" fmla="*/ 40 h 461"/>
                <a:gd name="T28" fmla="*/ 40 w 358"/>
                <a:gd name="T29" fmla="*/ 19 h 461"/>
                <a:gd name="T30" fmla="*/ 317 w 358"/>
                <a:gd name="T31" fmla="*/ 19 h 461"/>
                <a:gd name="T32" fmla="*/ 338 w 358"/>
                <a:gd name="T33" fmla="*/ 40 h 461"/>
                <a:gd name="T34" fmla="*/ 338 w 358"/>
                <a:gd name="T35" fmla="*/ 421 h 461"/>
                <a:gd name="T36" fmla="*/ 317 w 358"/>
                <a:gd name="T37" fmla="*/ 442 h 461"/>
                <a:gd name="T38" fmla="*/ 127 w 358"/>
                <a:gd name="T39" fmla="*/ 442 h 461"/>
                <a:gd name="T40" fmla="*/ 104 w 358"/>
                <a:gd name="T41" fmla="*/ 461 h 461"/>
                <a:gd name="T42" fmla="*/ 317 w 358"/>
                <a:gd name="T43" fmla="*/ 461 h 461"/>
                <a:gd name="T44" fmla="*/ 358 w 358"/>
                <a:gd name="T45" fmla="*/ 421 h 461"/>
                <a:gd name="T46" fmla="*/ 358 w 358"/>
                <a:gd name="T47" fmla="*/ 40 h 461"/>
                <a:gd name="T48" fmla="*/ 317 w 358"/>
                <a:gd name="T49"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8" h="461">
                  <a:moveTo>
                    <a:pt x="299" y="175"/>
                  </a:moveTo>
                  <a:cubicBezTo>
                    <a:pt x="299" y="172"/>
                    <a:pt x="296" y="169"/>
                    <a:pt x="293" y="169"/>
                  </a:cubicBezTo>
                  <a:cubicBezTo>
                    <a:pt x="64" y="169"/>
                    <a:pt x="64" y="169"/>
                    <a:pt x="64" y="169"/>
                  </a:cubicBezTo>
                  <a:cubicBezTo>
                    <a:pt x="63" y="169"/>
                    <a:pt x="62" y="170"/>
                    <a:pt x="61" y="170"/>
                  </a:cubicBezTo>
                  <a:cubicBezTo>
                    <a:pt x="69" y="173"/>
                    <a:pt x="78" y="177"/>
                    <a:pt x="85" y="181"/>
                  </a:cubicBezTo>
                  <a:cubicBezTo>
                    <a:pt x="293" y="181"/>
                    <a:pt x="293" y="181"/>
                    <a:pt x="293" y="181"/>
                  </a:cubicBezTo>
                  <a:cubicBezTo>
                    <a:pt x="296" y="181"/>
                    <a:pt x="299" y="178"/>
                    <a:pt x="299" y="175"/>
                  </a:cubicBezTo>
                  <a:close/>
                  <a:moveTo>
                    <a:pt x="317" y="0"/>
                  </a:moveTo>
                  <a:cubicBezTo>
                    <a:pt x="40" y="0"/>
                    <a:pt x="40" y="0"/>
                    <a:pt x="40" y="0"/>
                  </a:cubicBezTo>
                  <a:cubicBezTo>
                    <a:pt x="18" y="0"/>
                    <a:pt x="0" y="18"/>
                    <a:pt x="0" y="40"/>
                  </a:cubicBezTo>
                  <a:cubicBezTo>
                    <a:pt x="0" y="163"/>
                    <a:pt x="0" y="163"/>
                    <a:pt x="0" y="163"/>
                  </a:cubicBezTo>
                  <a:cubicBezTo>
                    <a:pt x="3" y="162"/>
                    <a:pt x="6" y="162"/>
                    <a:pt x="10" y="162"/>
                  </a:cubicBezTo>
                  <a:cubicBezTo>
                    <a:pt x="13" y="162"/>
                    <a:pt x="16" y="162"/>
                    <a:pt x="19" y="163"/>
                  </a:cubicBezTo>
                  <a:cubicBezTo>
                    <a:pt x="19" y="40"/>
                    <a:pt x="19" y="40"/>
                    <a:pt x="19" y="40"/>
                  </a:cubicBezTo>
                  <a:cubicBezTo>
                    <a:pt x="19" y="29"/>
                    <a:pt x="29" y="19"/>
                    <a:pt x="40" y="19"/>
                  </a:cubicBezTo>
                  <a:cubicBezTo>
                    <a:pt x="317" y="19"/>
                    <a:pt x="317" y="19"/>
                    <a:pt x="317" y="19"/>
                  </a:cubicBezTo>
                  <a:cubicBezTo>
                    <a:pt x="329" y="19"/>
                    <a:pt x="338" y="29"/>
                    <a:pt x="338" y="40"/>
                  </a:cubicBezTo>
                  <a:cubicBezTo>
                    <a:pt x="338" y="421"/>
                    <a:pt x="338" y="421"/>
                    <a:pt x="338" y="421"/>
                  </a:cubicBezTo>
                  <a:cubicBezTo>
                    <a:pt x="338" y="433"/>
                    <a:pt x="329" y="442"/>
                    <a:pt x="317" y="442"/>
                  </a:cubicBezTo>
                  <a:cubicBezTo>
                    <a:pt x="127" y="442"/>
                    <a:pt x="127" y="442"/>
                    <a:pt x="127" y="442"/>
                  </a:cubicBezTo>
                  <a:cubicBezTo>
                    <a:pt x="120" y="449"/>
                    <a:pt x="112" y="456"/>
                    <a:pt x="104" y="461"/>
                  </a:cubicBezTo>
                  <a:cubicBezTo>
                    <a:pt x="317" y="461"/>
                    <a:pt x="317" y="461"/>
                    <a:pt x="317" y="461"/>
                  </a:cubicBezTo>
                  <a:cubicBezTo>
                    <a:pt x="339" y="461"/>
                    <a:pt x="358" y="443"/>
                    <a:pt x="358" y="421"/>
                  </a:cubicBezTo>
                  <a:cubicBezTo>
                    <a:pt x="358" y="40"/>
                    <a:pt x="358" y="40"/>
                    <a:pt x="358" y="40"/>
                  </a:cubicBezTo>
                  <a:cubicBezTo>
                    <a:pt x="358" y="18"/>
                    <a:pt x="339" y="0"/>
                    <a:pt x="3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65" name="Freeform 41"/>
            <p:cNvSpPr>
              <a:spLocks noEditPoints="1"/>
            </p:cNvSpPr>
            <p:nvPr/>
          </p:nvSpPr>
          <p:spPr bwMode="auto">
            <a:xfrm>
              <a:off x="5861051" y="1073150"/>
              <a:ext cx="552450" cy="554038"/>
            </a:xfrm>
            <a:custGeom>
              <a:avLst/>
              <a:gdLst>
                <a:gd name="T0" fmla="*/ 295 w 295"/>
                <a:gd name="T1" fmla="*/ 146 h 295"/>
                <a:gd name="T2" fmla="*/ 245 w 295"/>
                <a:gd name="T3" fmla="*/ 37 h 295"/>
                <a:gd name="T4" fmla="*/ 16 w 295"/>
                <a:gd name="T5" fmla="*/ 82 h 295"/>
                <a:gd name="T6" fmla="*/ 17 w 295"/>
                <a:gd name="T7" fmla="*/ 216 h 295"/>
                <a:gd name="T8" fmla="*/ 247 w 295"/>
                <a:gd name="T9" fmla="*/ 256 h 295"/>
                <a:gd name="T10" fmla="*/ 240 w 295"/>
                <a:gd name="T11" fmla="*/ 214 h 295"/>
                <a:gd name="T12" fmla="*/ 14 w 295"/>
                <a:gd name="T13" fmla="*/ 131 h 295"/>
                <a:gd name="T14" fmla="*/ 14 w 295"/>
                <a:gd name="T15" fmla="*/ 167 h 295"/>
                <a:gd name="T16" fmla="*/ 94 w 295"/>
                <a:gd name="T17" fmla="*/ 130 h 295"/>
                <a:gd name="T18" fmla="*/ 58 w 295"/>
                <a:gd name="T19" fmla="*/ 148 h 295"/>
                <a:gd name="T20" fmla="*/ 251 w 295"/>
                <a:gd name="T21" fmla="*/ 147 h 295"/>
                <a:gd name="T22" fmla="*/ 107 w 295"/>
                <a:gd name="T23" fmla="*/ 148 h 295"/>
                <a:gd name="T24" fmla="*/ 107 w 295"/>
                <a:gd name="T25" fmla="*/ 166 h 295"/>
                <a:gd name="T26" fmla="*/ 154 w 295"/>
                <a:gd name="T27" fmla="*/ 166 h 295"/>
                <a:gd name="T28" fmla="*/ 154 w 295"/>
                <a:gd name="T29" fmla="*/ 123 h 295"/>
                <a:gd name="T30" fmla="*/ 154 w 295"/>
                <a:gd name="T31" fmla="*/ 123 h 295"/>
                <a:gd name="T32" fmla="*/ 182 w 295"/>
                <a:gd name="T33" fmla="*/ 80 h 295"/>
                <a:gd name="T34" fmla="*/ 170 w 295"/>
                <a:gd name="T35" fmla="*/ 38 h 295"/>
                <a:gd name="T36" fmla="*/ 124 w 295"/>
                <a:gd name="T37" fmla="*/ 38 h 295"/>
                <a:gd name="T38" fmla="*/ 112 w 295"/>
                <a:gd name="T39" fmla="*/ 81 h 295"/>
                <a:gd name="T40" fmla="*/ 141 w 295"/>
                <a:gd name="T41" fmla="*/ 123 h 295"/>
                <a:gd name="T42" fmla="*/ 142 w 295"/>
                <a:gd name="T43" fmla="*/ 172 h 295"/>
                <a:gd name="T44" fmla="*/ 142 w 295"/>
                <a:gd name="T45" fmla="*/ 172 h 295"/>
                <a:gd name="T46" fmla="*/ 113 w 295"/>
                <a:gd name="T47" fmla="*/ 215 h 295"/>
                <a:gd name="T48" fmla="*/ 126 w 295"/>
                <a:gd name="T49" fmla="*/ 257 h 295"/>
                <a:gd name="T50" fmla="*/ 171 w 295"/>
                <a:gd name="T51" fmla="*/ 257 h 295"/>
                <a:gd name="T52" fmla="*/ 184 w 295"/>
                <a:gd name="T53" fmla="*/ 214 h 295"/>
                <a:gd name="T54" fmla="*/ 154 w 295"/>
                <a:gd name="T55" fmla="*/ 172 h 295"/>
                <a:gd name="T56" fmla="*/ 201 w 295"/>
                <a:gd name="T57" fmla="*/ 172 h 295"/>
                <a:gd name="T58" fmla="*/ 201 w 295"/>
                <a:gd name="T59" fmla="*/ 172 h 295"/>
                <a:gd name="T60" fmla="*/ 236 w 295"/>
                <a:gd name="T61" fmla="*/ 122 h 295"/>
                <a:gd name="T62" fmla="*/ 204 w 295"/>
                <a:gd name="T63" fmla="*/ 44 h 295"/>
                <a:gd name="T64" fmla="*/ 174 w 295"/>
                <a:gd name="T65" fmla="*/ 20 h 295"/>
                <a:gd name="T66" fmla="*/ 110 w 295"/>
                <a:gd name="T67" fmla="*/ 38 h 295"/>
                <a:gd name="T68" fmla="*/ 99 w 295"/>
                <a:gd name="T69" fmla="*/ 81 h 295"/>
                <a:gd name="T70" fmla="*/ 98 w 295"/>
                <a:gd name="T71" fmla="*/ 87 h 295"/>
                <a:gd name="T72" fmla="*/ 98 w 295"/>
                <a:gd name="T73" fmla="*/ 87 h 295"/>
                <a:gd name="T74" fmla="*/ 59 w 295"/>
                <a:gd name="T75" fmla="*/ 173 h 295"/>
                <a:gd name="T76" fmla="*/ 91 w 295"/>
                <a:gd name="T77" fmla="*/ 251 h 295"/>
                <a:gd name="T78" fmla="*/ 121 w 295"/>
                <a:gd name="T79" fmla="*/ 275 h 295"/>
                <a:gd name="T80" fmla="*/ 185 w 295"/>
                <a:gd name="T81" fmla="*/ 257 h 295"/>
                <a:gd name="T82" fmla="*/ 196 w 295"/>
                <a:gd name="T83" fmla="*/ 214 h 295"/>
                <a:gd name="T84" fmla="*/ 242 w 295"/>
                <a:gd name="T85" fmla="*/ 207 h 295"/>
                <a:gd name="T86" fmla="*/ 242 w 295"/>
                <a:gd name="T87" fmla="*/ 207 h 295"/>
                <a:gd name="T88" fmla="*/ 267 w 295"/>
                <a:gd name="T89" fmla="*/ 86 h 295"/>
                <a:gd name="T90" fmla="*/ 220 w 295"/>
                <a:gd name="T91" fmla="*/ 44 h 295"/>
                <a:gd name="T92" fmla="*/ 203 w 295"/>
                <a:gd name="T93" fmla="*/ 25 h 295"/>
                <a:gd name="T94" fmla="*/ 78 w 295"/>
                <a:gd name="T95" fmla="*/ 39 h 295"/>
                <a:gd name="T96" fmla="*/ 74 w 295"/>
                <a:gd name="T97" fmla="*/ 45 h 295"/>
                <a:gd name="T98" fmla="*/ 53 w 295"/>
                <a:gd name="T99" fmla="*/ 88 h 295"/>
                <a:gd name="T100" fmla="*/ 53 w 295"/>
                <a:gd name="T101" fmla="*/ 88 h 295"/>
                <a:gd name="T102" fmla="*/ 28 w 295"/>
                <a:gd name="T103" fmla="*/ 209 h 295"/>
                <a:gd name="T104" fmla="*/ 76 w 295"/>
                <a:gd name="T105" fmla="*/ 251 h 295"/>
                <a:gd name="T106" fmla="*/ 92 w 295"/>
                <a:gd name="T107" fmla="*/ 270 h 295"/>
                <a:gd name="T108" fmla="*/ 217 w 295"/>
                <a:gd name="T109" fmla="*/ 25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5" h="295">
                  <a:moveTo>
                    <a:pt x="254" y="250"/>
                  </a:moveTo>
                  <a:cubicBezTo>
                    <a:pt x="264" y="239"/>
                    <a:pt x="273" y="227"/>
                    <a:pt x="280" y="213"/>
                  </a:cubicBezTo>
                  <a:cubicBezTo>
                    <a:pt x="283" y="207"/>
                    <a:pt x="283" y="207"/>
                    <a:pt x="283" y="207"/>
                  </a:cubicBezTo>
                  <a:cubicBezTo>
                    <a:pt x="291" y="188"/>
                    <a:pt x="295" y="168"/>
                    <a:pt x="295" y="146"/>
                  </a:cubicBezTo>
                  <a:cubicBezTo>
                    <a:pt x="295" y="125"/>
                    <a:pt x="290" y="104"/>
                    <a:pt x="281" y="86"/>
                  </a:cubicBezTo>
                  <a:cubicBezTo>
                    <a:pt x="278" y="79"/>
                    <a:pt x="278" y="79"/>
                    <a:pt x="278" y="79"/>
                  </a:cubicBezTo>
                  <a:cubicBezTo>
                    <a:pt x="271" y="66"/>
                    <a:pt x="263" y="54"/>
                    <a:pt x="252" y="44"/>
                  </a:cubicBezTo>
                  <a:cubicBezTo>
                    <a:pt x="245" y="37"/>
                    <a:pt x="245" y="37"/>
                    <a:pt x="245" y="37"/>
                  </a:cubicBezTo>
                  <a:cubicBezTo>
                    <a:pt x="219" y="14"/>
                    <a:pt x="184" y="0"/>
                    <a:pt x="146" y="0"/>
                  </a:cubicBezTo>
                  <a:cubicBezTo>
                    <a:pt x="108" y="1"/>
                    <a:pt x="74" y="15"/>
                    <a:pt x="48" y="39"/>
                  </a:cubicBezTo>
                  <a:cubicBezTo>
                    <a:pt x="42" y="45"/>
                    <a:pt x="42" y="45"/>
                    <a:pt x="42" y="45"/>
                  </a:cubicBezTo>
                  <a:cubicBezTo>
                    <a:pt x="31" y="56"/>
                    <a:pt x="23" y="68"/>
                    <a:pt x="16" y="82"/>
                  </a:cubicBezTo>
                  <a:cubicBezTo>
                    <a:pt x="13" y="88"/>
                    <a:pt x="13" y="88"/>
                    <a:pt x="13" y="88"/>
                  </a:cubicBezTo>
                  <a:cubicBezTo>
                    <a:pt x="5" y="107"/>
                    <a:pt x="0" y="127"/>
                    <a:pt x="0" y="149"/>
                  </a:cubicBezTo>
                  <a:cubicBezTo>
                    <a:pt x="0" y="170"/>
                    <a:pt x="5" y="191"/>
                    <a:pt x="14" y="209"/>
                  </a:cubicBezTo>
                  <a:cubicBezTo>
                    <a:pt x="17" y="216"/>
                    <a:pt x="17" y="216"/>
                    <a:pt x="17" y="216"/>
                  </a:cubicBezTo>
                  <a:cubicBezTo>
                    <a:pt x="24" y="229"/>
                    <a:pt x="33" y="241"/>
                    <a:pt x="43" y="252"/>
                  </a:cubicBezTo>
                  <a:cubicBezTo>
                    <a:pt x="50" y="258"/>
                    <a:pt x="50" y="258"/>
                    <a:pt x="50" y="258"/>
                  </a:cubicBezTo>
                  <a:cubicBezTo>
                    <a:pt x="76" y="281"/>
                    <a:pt x="111" y="295"/>
                    <a:pt x="149" y="295"/>
                  </a:cubicBezTo>
                  <a:cubicBezTo>
                    <a:pt x="187" y="295"/>
                    <a:pt x="221" y="280"/>
                    <a:pt x="247" y="256"/>
                  </a:cubicBezTo>
                  <a:lnTo>
                    <a:pt x="254" y="250"/>
                  </a:lnTo>
                  <a:close/>
                  <a:moveTo>
                    <a:pt x="235" y="250"/>
                  </a:moveTo>
                  <a:cubicBezTo>
                    <a:pt x="222" y="250"/>
                    <a:pt x="222" y="250"/>
                    <a:pt x="222" y="250"/>
                  </a:cubicBezTo>
                  <a:cubicBezTo>
                    <a:pt x="229" y="239"/>
                    <a:pt x="235" y="227"/>
                    <a:pt x="240" y="214"/>
                  </a:cubicBezTo>
                  <a:cubicBezTo>
                    <a:pt x="265" y="213"/>
                    <a:pt x="265" y="213"/>
                    <a:pt x="265" y="213"/>
                  </a:cubicBezTo>
                  <a:cubicBezTo>
                    <a:pt x="257" y="227"/>
                    <a:pt x="247" y="240"/>
                    <a:pt x="235" y="250"/>
                  </a:cubicBezTo>
                  <a:close/>
                  <a:moveTo>
                    <a:pt x="13" y="149"/>
                  </a:moveTo>
                  <a:cubicBezTo>
                    <a:pt x="13" y="143"/>
                    <a:pt x="13" y="137"/>
                    <a:pt x="14" y="131"/>
                  </a:cubicBezTo>
                  <a:cubicBezTo>
                    <a:pt x="45" y="130"/>
                    <a:pt x="45" y="130"/>
                    <a:pt x="45" y="130"/>
                  </a:cubicBezTo>
                  <a:cubicBezTo>
                    <a:pt x="45" y="136"/>
                    <a:pt x="45" y="142"/>
                    <a:pt x="45" y="149"/>
                  </a:cubicBezTo>
                  <a:cubicBezTo>
                    <a:pt x="45" y="155"/>
                    <a:pt x="45" y="161"/>
                    <a:pt x="46" y="167"/>
                  </a:cubicBezTo>
                  <a:cubicBezTo>
                    <a:pt x="14" y="167"/>
                    <a:pt x="14" y="167"/>
                    <a:pt x="14" y="167"/>
                  </a:cubicBezTo>
                  <a:cubicBezTo>
                    <a:pt x="14" y="161"/>
                    <a:pt x="13" y="155"/>
                    <a:pt x="13" y="149"/>
                  </a:cubicBezTo>
                  <a:close/>
                  <a:moveTo>
                    <a:pt x="58" y="148"/>
                  </a:moveTo>
                  <a:cubicBezTo>
                    <a:pt x="57" y="142"/>
                    <a:pt x="58" y="136"/>
                    <a:pt x="58" y="130"/>
                  </a:cubicBezTo>
                  <a:cubicBezTo>
                    <a:pt x="94" y="130"/>
                    <a:pt x="94" y="130"/>
                    <a:pt x="94" y="130"/>
                  </a:cubicBezTo>
                  <a:cubicBezTo>
                    <a:pt x="94" y="136"/>
                    <a:pt x="94" y="142"/>
                    <a:pt x="94" y="148"/>
                  </a:cubicBezTo>
                  <a:cubicBezTo>
                    <a:pt x="94" y="154"/>
                    <a:pt x="94" y="160"/>
                    <a:pt x="94" y="166"/>
                  </a:cubicBezTo>
                  <a:cubicBezTo>
                    <a:pt x="59" y="166"/>
                    <a:pt x="59" y="166"/>
                    <a:pt x="59" y="166"/>
                  </a:cubicBezTo>
                  <a:cubicBezTo>
                    <a:pt x="58" y="161"/>
                    <a:pt x="58" y="155"/>
                    <a:pt x="58" y="148"/>
                  </a:cubicBezTo>
                  <a:close/>
                  <a:moveTo>
                    <a:pt x="282" y="146"/>
                  </a:moveTo>
                  <a:cubicBezTo>
                    <a:pt x="282" y="153"/>
                    <a:pt x="282" y="159"/>
                    <a:pt x="281" y="164"/>
                  </a:cubicBezTo>
                  <a:cubicBezTo>
                    <a:pt x="250" y="165"/>
                    <a:pt x="250" y="165"/>
                    <a:pt x="250" y="165"/>
                  </a:cubicBezTo>
                  <a:cubicBezTo>
                    <a:pt x="250" y="159"/>
                    <a:pt x="251" y="153"/>
                    <a:pt x="251" y="147"/>
                  </a:cubicBezTo>
                  <a:cubicBezTo>
                    <a:pt x="251" y="141"/>
                    <a:pt x="250" y="135"/>
                    <a:pt x="250" y="129"/>
                  </a:cubicBezTo>
                  <a:cubicBezTo>
                    <a:pt x="281" y="128"/>
                    <a:pt x="281" y="128"/>
                    <a:pt x="281" y="128"/>
                  </a:cubicBezTo>
                  <a:cubicBezTo>
                    <a:pt x="282" y="134"/>
                    <a:pt x="282" y="140"/>
                    <a:pt x="282" y="146"/>
                  </a:cubicBezTo>
                  <a:close/>
                  <a:moveTo>
                    <a:pt x="107" y="148"/>
                  </a:moveTo>
                  <a:cubicBezTo>
                    <a:pt x="107" y="142"/>
                    <a:pt x="107" y="136"/>
                    <a:pt x="107" y="130"/>
                  </a:cubicBezTo>
                  <a:cubicBezTo>
                    <a:pt x="141" y="130"/>
                    <a:pt x="141" y="130"/>
                    <a:pt x="141" y="130"/>
                  </a:cubicBezTo>
                  <a:cubicBezTo>
                    <a:pt x="141" y="166"/>
                    <a:pt x="141" y="166"/>
                    <a:pt x="141" y="166"/>
                  </a:cubicBezTo>
                  <a:cubicBezTo>
                    <a:pt x="107" y="166"/>
                    <a:pt x="107" y="166"/>
                    <a:pt x="107" y="166"/>
                  </a:cubicBezTo>
                  <a:cubicBezTo>
                    <a:pt x="107" y="160"/>
                    <a:pt x="107" y="154"/>
                    <a:pt x="107" y="148"/>
                  </a:cubicBezTo>
                  <a:close/>
                  <a:moveTo>
                    <a:pt x="189" y="147"/>
                  </a:moveTo>
                  <a:cubicBezTo>
                    <a:pt x="189" y="153"/>
                    <a:pt x="189" y="159"/>
                    <a:pt x="189" y="165"/>
                  </a:cubicBezTo>
                  <a:cubicBezTo>
                    <a:pt x="154" y="166"/>
                    <a:pt x="154" y="166"/>
                    <a:pt x="154" y="166"/>
                  </a:cubicBezTo>
                  <a:cubicBezTo>
                    <a:pt x="154" y="129"/>
                    <a:pt x="154" y="129"/>
                    <a:pt x="154" y="129"/>
                  </a:cubicBezTo>
                  <a:cubicBezTo>
                    <a:pt x="188" y="129"/>
                    <a:pt x="188" y="129"/>
                    <a:pt x="188" y="129"/>
                  </a:cubicBezTo>
                  <a:cubicBezTo>
                    <a:pt x="189" y="135"/>
                    <a:pt x="189" y="141"/>
                    <a:pt x="189" y="147"/>
                  </a:cubicBezTo>
                  <a:close/>
                  <a:moveTo>
                    <a:pt x="154" y="123"/>
                  </a:moveTo>
                  <a:cubicBezTo>
                    <a:pt x="154" y="87"/>
                    <a:pt x="154" y="87"/>
                    <a:pt x="154" y="87"/>
                  </a:cubicBezTo>
                  <a:cubicBezTo>
                    <a:pt x="184" y="87"/>
                    <a:pt x="184" y="87"/>
                    <a:pt x="184" y="87"/>
                  </a:cubicBezTo>
                  <a:cubicBezTo>
                    <a:pt x="185" y="98"/>
                    <a:pt x="187" y="110"/>
                    <a:pt x="188" y="123"/>
                  </a:cubicBezTo>
                  <a:lnTo>
                    <a:pt x="154" y="123"/>
                  </a:lnTo>
                  <a:close/>
                  <a:moveTo>
                    <a:pt x="153" y="81"/>
                  </a:moveTo>
                  <a:cubicBezTo>
                    <a:pt x="153" y="44"/>
                    <a:pt x="153" y="44"/>
                    <a:pt x="153" y="44"/>
                  </a:cubicBezTo>
                  <a:cubicBezTo>
                    <a:pt x="172" y="44"/>
                    <a:pt x="172" y="44"/>
                    <a:pt x="172" y="44"/>
                  </a:cubicBezTo>
                  <a:cubicBezTo>
                    <a:pt x="176" y="54"/>
                    <a:pt x="180" y="66"/>
                    <a:pt x="182" y="80"/>
                  </a:cubicBezTo>
                  <a:lnTo>
                    <a:pt x="153" y="81"/>
                  </a:lnTo>
                  <a:close/>
                  <a:moveTo>
                    <a:pt x="153" y="38"/>
                  </a:moveTo>
                  <a:cubicBezTo>
                    <a:pt x="153" y="16"/>
                    <a:pt x="153" y="16"/>
                    <a:pt x="153" y="16"/>
                  </a:cubicBezTo>
                  <a:cubicBezTo>
                    <a:pt x="159" y="19"/>
                    <a:pt x="164" y="27"/>
                    <a:pt x="170" y="38"/>
                  </a:cubicBezTo>
                  <a:lnTo>
                    <a:pt x="153" y="38"/>
                  </a:lnTo>
                  <a:close/>
                  <a:moveTo>
                    <a:pt x="140" y="16"/>
                  </a:moveTo>
                  <a:cubicBezTo>
                    <a:pt x="140" y="38"/>
                    <a:pt x="140" y="38"/>
                    <a:pt x="140" y="38"/>
                  </a:cubicBezTo>
                  <a:cubicBezTo>
                    <a:pt x="124" y="38"/>
                    <a:pt x="124" y="38"/>
                    <a:pt x="124" y="38"/>
                  </a:cubicBezTo>
                  <a:cubicBezTo>
                    <a:pt x="129" y="27"/>
                    <a:pt x="134" y="19"/>
                    <a:pt x="140" y="16"/>
                  </a:cubicBezTo>
                  <a:close/>
                  <a:moveTo>
                    <a:pt x="140" y="45"/>
                  </a:moveTo>
                  <a:cubicBezTo>
                    <a:pt x="141" y="81"/>
                    <a:pt x="141" y="81"/>
                    <a:pt x="141" y="81"/>
                  </a:cubicBezTo>
                  <a:cubicBezTo>
                    <a:pt x="112" y="81"/>
                    <a:pt x="112" y="81"/>
                    <a:pt x="112" y="81"/>
                  </a:cubicBezTo>
                  <a:cubicBezTo>
                    <a:pt x="114" y="67"/>
                    <a:pt x="118" y="55"/>
                    <a:pt x="121" y="45"/>
                  </a:cubicBezTo>
                  <a:lnTo>
                    <a:pt x="140" y="45"/>
                  </a:lnTo>
                  <a:close/>
                  <a:moveTo>
                    <a:pt x="141" y="87"/>
                  </a:moveTo>
                  <a:cubicBezTo>
                    <a:pt x="141" y="123"/>
                    <a:pt x="141" y="123"/>
                    <a:pt x="141" y="123"/>
                  </a:cubicBezTo>
                  <a:cubicBezTo>
                    <a:pt x="107" y="124"/>
                    <a:pt x="107" y="124"/>
                    <a:pt x="107" y="124"/>
                  </a:cubicBezTo>
                  <a:cubicBezTo>
                    <a:pt x="108" y="111"/>
                    <a:pt x="109" y="98"/>
                    <a:pt x="111" y="87"/>
                  </a:cubicBezTo>
                  <a:lnTo>
                    <a:pt x="141" y="87"/>
                  </a:lnTo>
                  <a:close/>
                  <a:moveTo>
                    <a:pt x="142" y="172"/>
                  </a:moveTo>
                  <a:cubicBezTo>
                    <a:pt x="142" y="208"/>
                    <a:pt x="142" y="208"/>
                    <a:pt x="142" y="208"/>
                  </a:cubicBezTo>
                  <a:cubicBezTo>
                    <a:pt x="112" y="208"/>
                    <a:pt x="112" y="208"/>
                    <a:pt x="112" y="208"/>
                  </a:cubicBezTo>
                  <a:cubicBezTo>
                    <a:pt x="110" y="197"/>
                    <a:pt x="108" y="185"/>
                    <a:pt x="108" y="172"/>
                  </a:cubicBezTo>
                  <a:lnTo>
                    <a:pt x="142" y="172"/>
                  </a:lnTo>
                  <a:close/>
                  <a:moveTo>
                    <a:pt x="142" y="215"/>
                  </a:moveTo>
                  <a:cubicBezTo>
                    <a:pt x="142" y="251"/>
                    <a:pt x="142" y="251"/>
                    <a:pt x="142" y="251"/>
                  </a:cubicBezTo>
                  <a:cubicBezTo>
                    <a:pt x="123" y="251"/>
                    <a:pt x="123" y="251"/>
                    <a:pt x="123" y="251"/>
                  </a:cubicBezTo>
                  <a:cubicBezTo>
                    <a:pt x="119" y="241"/>
                    <a:pt x="116" y="229"/>
                    <a:pt x="113" y="215"/>
                  </a:cubicBezTo>
                  <a:lnTo>
                    <a:pt x="142" y="215"/>
                  </a:lnTo>
                  <a:close/>
                  <a:moveTo>
                    <a:pt x="142" y="257"/>
                  </a:moveTo>
                  <a:cubicBezTo>
                    <a:pt x="142" y="279"/>
                    <a:pt x="142" y="279"/>
                    <a:pt x="142" y="279"/>
                  </a:cubicBezTo>
                  <a:cubicBezTo>
                    <a:pt x="137" y="276"/>
                    <a:pt x="131" y="268"/>
                    <a:pt x="126" y="257"/>
                  </a:cubicBezTo>
                  <a:lnTo>
                    <a:pt x="142" y="257"/>
                  </a:lnTo>
                  <a:close/>
                  <a:moveTo>
                    <a:pt x="155" y="279"/>
                  </a:moveTo>
                  <a:cubicBezTo>
                    <a:pt x="155" y="257"/>
                    <a:pt x="155" y="257"/>
                    <a:pt x="155" y="257"/>
                  </a:cubicBezTo>
                  <a:cubicBezTo>
                    <a:pt x="171" y="257"/>
                    <a:pt x="171" y="257"/>
                    <a:pt x="171" y="257"/>
                  </a:cubicBezTo>
                  <a:cubicBezTo>
                    <a:pt x="167" y="268"/>
                    <a:pt x="161" y="276"/>
                    <a:pt x="155" y="279"/>
                  </a:cubicBezTo>
                  <a:close/>
                  <a:moveTo>
                    <a:pt x="155" y="251"/>
                  </a:moveTo>
                  <a:cubicBezTo>
                    <a:pt x="155" y="214"/>
                    <a:pt x="155" y="214"/>
                    <a:pt x="155" y="214"/>
                  </a:cubicBezTo>
                  <a:cubicBezTo>
                    <a:pt x="184" y="214"/>
                    <a:pt x="184" y="214"/>
                    <a:pt x="184" y="214"/>
                  </a:cubicBezTo>
                  <a:cubicBezTo>
                    <a:pt x="181" y="228"/>
                    <a:pt x="178" y="240"/>
                    <a:pt x="174" y="250"/>
                  </a:cubicBezTo>
                  <a:lnTo>
                    <a:pt x="155" y="251"/>
                  </a:lnTo>
                  <a:close/>
                  <a:moveTo>
                    <a:pt x="155" y="208"/>
                  </a:moveTo>
                  <a:cubicBezTo>
                    <a:pt x="154" y="172"/>
                    <a:pt x="154" y="172"/>
                    <a:pt x="154" y="172"/>
                  </a:cubicBezTo>
                  <a:cubicBezTo>
                    <a:pt x="188" y="172"/>
                    <a:pt x="188" y="172"/>
                    <a:pt x="188" y="172"/>
                  </a:cubicBezTo>
                  <a:cubicBezTo>
                    <a:pt x="188" y="185"/>
                    <a:pt x="186" y="197"/>
                    <a:pt x="185" y="208"/>
                  </a:cubicBezTo>
                  <a:lnTo>
                    <a:pt x="155" y="208"/>
                  </a:lnTo>
                  <a:close/>
                  <a:moveTo>
                    <a:pt x="201" y="172"/>
                  </a:moveTo>
                  <a:cubicBezTo>
                    <a:pt x="237" y="171"/>
                    <a:pt x="237" y="171"/>
                    <a:pt x="237" y="171"/>
                  </a:cubicBezTo>
                  <a:cubicBezTo>
                    <a:pt x="235" y="184"/>
                    <a:pt x="232" y="196"/>
                    <a:pt x="229" y="207"/>
                  </a:cubicBezTo>
                  <a:cubicBezTo>
                    <a:pt x="197" y="208"/>
                    <a:pt x="197" y="208"/>
                    <a:pt x="197" y="208"/>
                  </a:cubicBezTo>
                  <a:cubicBezTo>
                    <a:pt x="199" y="196"/>
                    <a:pt x="200" y="184"/>
                    <a:pt x="201" y="172"/>
                  </a:cubicBezTo>
                  <a:close/>
                  <a:moveTo>
                    <a:pt x="201" y="123"/>
                  </a:moveTo>
                  <a:cubicBezTo>
                    <a:pt x="200" y="110"/>
                    <a:pt x="198" y="98"/>
                    <a:pt x="196" y="87"/>
                  </a:cubicBezTo>
                  <a:cubicBezTo>
                    <a:pt x="227" y="86"/>
                    <a:pt x="227" y="86"/>
                    <a:pt x="227" y="86"/>
                  </a:cubicBezTo>
                  <a:cubicBezTo>
                    <a:pt x="231" y="98"/>
                    <a:pt x="234" y="110"/>
                    <a:pt x="236" y="122"/>
                  </a:cubicBezTo>
                  <a:lnTo>
                    <a:pt x="201" y="123"/>
                  </a:lnTo>
                  <a:close/>
                  <a:moveTo>
                    <a:pt x="195" y="80"/>
                  </a:moveTo>
                  <a:cubicBezTo>
                    <a:pt x="193" y="67"/>
                    <a:pt x="190" y="55"/>
                    <a:pt x="186" y="44"/>
                  </a:cubicBezTo>
                  <a:cubicBezTo>
                    <a:pt x="204" y="44"/>
                    <a:pt x="204" y="44"/>
                    <a:pt x="204" y="44"/>
                  </a:cubicBezTo>
                  <a:cubicBezTo>
                    <a:pt x="212" y="54"/>
                    <a:pt x="220" y="66"/>
                    <a:pt x="225" y="80"/>
                  </a:cubicBezTo>
                  <a:lnTo>
                    <a:pt x="195" y="80"/>
                  </a:lnTo>
                  <a:close/>
                  <a:moveTo>
                    <a:pt x="183" y="38"/>
                  </a:moveTo>
                  <a:cubicBezTo>
                    <a:pt x="181" y="31"/>
                    <a:pt x="178" y="25"/>
                    <a:pt x="174" y="20"/>
                  </a:cubicBezTo>
                  <a:cubicBezTo>
                    <a:pt x="183" y="24"/>
                    <a:pt x="191" y="30"/>
                    <a:pt x="198" y="38"/>
                  </a:cubicBezTo>
                  <a:lnTo>
                    <a:pt x="183" y="38"/>
                  </a:lnTo>
                  <a:close/>
                  <a:moveTo>
                    <a:pt x="119" y="21"/>
                  </a:moveTo>
                  <a:cubicBezTo>
                    <a:pt x="116" y="26"/>
                    <a:pt x="113" y="32"/>
                    <a:pt x="110" y="38"/>
                  </a:cubicBezTo>
                  <a:cubicBezTo>
                    <a:pt x="95" y="39"/>
                    <a:pt x="95" y="39"/>
                    <a:pt x="95" y="39"/>
                  </a:cubicBezTo>
                  <a:cubicBezTo>
                    <a:pt x="102" y="31"/>
                    <a:pt x="110" y="25"/>
                    <a:pt x="119" y="21"/>
                  </a:cubicBezTo>
                  <a:close/>
                  <a:moveTo>
                    <a:pt x="108" y="45"/>
                  </a:moveTo>
                  <a:cubicBezTo>
                    <a:pt x="104" y="56"/>
                    <a:pt x="101" y="68"/>
                    <a:pt x="99" y="81"/>
                  </a:cubicBezTo>
                  <a:cubicBezTo>
                    <a:pt x="69" y="81"/>
                    <a:pt x="69" y="81"/>
                    <a:pt x="69" y="81"/>
                  </a:cubicBezTo>
                  <a:cubicBezTo>
                    <a:pt x="74" y="68"/>
                    <a:pt x="81" y="55"/>
                    <a:pt x="89" y="45"/>
                  </a:cubicBezTo>
                  <a:lnTo>
                    <a:pt x="108" y="45"/>
                  </a:lnTo>
                  <a:close/>
                  <a:moveTo>
                    <a:pt x="98" y="87"/>
                  </a:moveTo>
                  <a:cubicBezTo>
                    <a:pt x="96" y="99"/>
                    <a:pt x="95" y="111"/>
                    <a:pt x="94" y="124"/>
                  </a:cubicBezTo>
                  <a:cubicBezTo>
                    <a:pt x="59" y="124"/>
                    <a:pt x="59" y="124"/>
                    <a:pt x="59" y="124"/>
                  </a:cubicBezTo>
                  <a:cubicBezTo>
                    <a:pt x="60" y="111"/>
                    <a:pt x="63" y="99"/>
                    <a:pt x="67" y="88"/>
                  </a:cubicBezTo>
                  <a:lnTo>
                    <a:pt x="98" y="87"/>
                  </a:lnTo>
                  <a:close/>
                  <a:moveTo>
                    <a:pt x="95" y="173"/>
                  </a:moveTo>
                  <a:cubicBezTo>
                    <a:pt x="96" y="185"/>
                    <a:pt x="97" y="197"/>
                    <a:pt x="99" y="209"/>
                  </a:cubicBezTo>
                  <a:cubicBezTo>
                    <a:pt x="68" y="209"/>
                    <a:pt x="68" y="209"/>
                    <a:pt x="68" y="209"/>
                  </a:cubicBezTo>
                  <a:cubicBezTo>
                    <a:pt x="64" y="198"/>
                    <a:pt x="61" y="186"/>
                    <a:pt x="59" y="173"/>
                  </a:cubicBezTo>
                  <a:lnTo>
                    <a:pt x="95" y="173"/>
                  </a:lnTo>
                  <a:close/>
                  <a:moveTo>
                    <a:pt x="100" y="215"/>
                  </a:moveTo>
                  <a:cubicBezTo>
                    <a:pt x="103" y="228"/>
                    <a:pt x="106" y="240"/>
                    <a:pt x="110" y="251"/>
                  </a:cubicBezTo>
                  <a:cubicBezTo>
                    <a:pt x="91" y="251"/>
                    <a:pt x="91" y="251"/>
                    <a:pt x="91" y="251"/>
                  </a:cubicBezTo>
                  <a:cubicBezTo>
                    <a:pt x="83" y="241"/>
                    <a:pt x="76" y="229"/>
                    <a:pt x="70" y="215"/>
                  </a:cubicBezTo>
                  <a:lnTo>
                    <a:pt x="100" y="215"/>
                  </a:lnTo>
                  <a:close/>
                  <a:moveTo>
                    <a:pt x="112" y="257"/>
                  </a:moveTo>
                  <a:cubicBezTo>
                    <a:pt x="115" y="264"/>
                    <a:pt x="118" y="270"/>
                    <a:pt x="121" y="275"/>
                  </a:cubicBezTo>
                  <a:cubicBezTo>
                    <a:pt x="112" y="271"/>
                    <a:pt x="104" y="265"/>
                    <a:pt x="97" y="257"/>
                  </a:cubicBezTo>
                  <a:lnTo>
                    <a:pt x="112" y="257"/>
                  </a:lnTo>
                  <a:close/>
                  <a:moveTo>
                    <a:pt x="177" y="275"/>
                  </a:moveTo>
                  <a:cubicBezTo>
                    <a:pt x="180" y="269"/>
                    <a:pt x="183" y="263"/>
                    <a:pt x="185" y="257"/>
                  </a:cubicBezTo>
                  <a:cubicBezTo>
                    <a:pt x="200" y="257"/>
                    <a:pt x="200" y="257"/>
                    <a:pt x="200" y="257"/>
                  </a:cubicBezTo>
                  <a:cubicBezTo>
                    <a:pt x="193" y="264"/>
                    <a:pt x="185" y="270"/>
                    <a:pt x="177" y="275"/>
                  </a:cubicBezTo>
                  <a:close/>
                  <a:moveTo>
                    <a:pt x="188" y="250"/>
                  </a:moveTo>
                  <a:cubicBezTo>
                    <a:pt x="191" y="239"/>
                    <a:pt x="194" y="227"/>
                    <a:pt x="196" y="214"/>
                  </a:cubicBezTo>
                  <a:cubicBezTo>
                    <a:pt x="226" y="214"/>
                    <a:pt x="226" y="214"/>
                    <a:pt x="226" y="214"/>
                  </a:cubicBezTo>
                  <a:cubicBezTo>
                    <a:pt x="221" y="228"/>
                    <a:pt x="214" y="240"/>
                    <a:pt x="206" y="250"/>
                  </a:cubicBezTo>
                  <a:lnTo>
                    <a:pt x="188" y="250"/>
                  </a:lnTo>
                  <a:close/>
                  <a:moveTo>
                    <a:pt x="242" y="207"/>
                  </a:moveTo>
                  <a:cubicBezTo>
                    <a:pt x="245" y="196"/>
                    <a:pt x="248" y="184"/>
                    <a:pt x="249" y="171"/>
                  </a:cubicBezTo>
                  <a:cubicBezTo>
                    <a:pt x="280" y="171"/>
                    <a:pt x="280" y="171"/>
                    <a:pt x="280" y="171"/>
                  </a:cubicBezTo>
                  <a:cubicBezTo>
                    <a:pt x="278" y="184"/>
                    <a:pt x="274" y="196"/>
                    <a:pt x="268" y="207"/>
                  </a:cubicBezTo>
                  <a:lnTo>
                    <a:pt x="242" y="207"/>
                  </a:lnTo>
                  <a:close/>
                  <a:moveTo>
                    <a:pt x="280" y="122"/>
                  </a:moveTo>
                  <a:cubicBezTo>
                    <a:pt x="249" y="122"/>
                    <a:pt x="249" y="122"/>
                    <a:pt x="249" y="122"/>
                  </a:cubicBezTo>
                  <a:cubicBezTo>
                    <a:pt x="247" y="110"/>
                    <a:pt x="245" y="98"/>
                    <a:pt x="241" y="86"/>
                  </a:cubicBezTo>
                  <a:cubicBezTo>
                    <a:pt x="267" y="86"/>
                    <a:pt x="267" y="86"/>
                    <a:pt x="267" y="86"/>
                  </a:cubicBezTo>
                  <a:cubicBezTo>
                    <a:pt x="273" y="97"/>
                    <a:pt x="277" y="109"/>
                    <a:pt x="280" y="122"/>
                  </a:cubicBezTo>
                  <a:close/>
                  <a:moveTo>
                    <a:pt x="264" y="80"/>
                  </a:moveTo>
                  <a:cubicBezTo>
                    <a:pt x="239" y="80"/>
                    <a:pt x="239" y="80"/>
                    <a:pt x="239" y="80"/>
                  </a:cubicBezTo>
                  <a:cubicBezTo>
                    <a:pt x="234" y="67"/>
                    <a:pt x="227" y="54"/>
                    <a:pt x="220" y="44"/>
                  </a:cubicBezTo>
                  <a:cubicBezTo>
                    <a:pt x="233" y="44"/>
                    <a:pt x="233" y="44"/>
                    <a:pt x="233" y="44"/>
                  </a:cubicBezTo>
                  <a:cubicBezTo>
                    <a:pt x="245" y="54"/>
                    <a:pt x="256" y="66"/>
                    <a:pt x="264" y="80"/>
                  </a:cubicBezTo>
                  <a:close/>
                  <a:moveTo>
                    <a:pt x="215" y="38"/>
                  </a:moveTo>
                  <a:cubicBezTo>
                    <a:pt x="211" y="33"/>
                    <a:pt x="208" y="29"/>
                    <a:pt x="203" y="25"/>
                  </a:cubicBezTo>
                  <a:cubicBezTo>
                    <a:pt x="211" y="29"/>
                    <a:pt x="218" y="33"/>
                    <a:pt x="225" y="37"/>
                  </a:cubicBezTo>
                  <a:lnTo>
                    <a:pt x="215" y="38"/>
                  </a:lnTo>
                  <a:close/>
                  <a:moveTo>
                    <a:pt x="90" y="26"/>
                  </a:moveTo>
                  <a:cubicBezTo>
                    <a:pt x="86" y="30"/>
                    <a:pt x="82" y="34"/>
                    <a:pt x="78" y="39"/>
                  </a:cubicBezTo>
                  <a:cubicBezTo>
                    <a:pt x="68" y="39"/>
                    <a:pt x="68" y="39"/>
                    <a:pt x="68" y="39"/>
                  </a:cubicBezTo>
                  <a:cubicBezTo>
                    <a:pt x="75" y="34"/>
                    <a:pt x="82" y="30"/>
                    <a:pt x="90" y="26"/>
                  </a:cubicBezTo>
                  <a:close/>
                  <a:moveTo>
                    <a:pt x="60" y="45"/>
                  </a:moveTo>
                  <a:cubicBezTo>
                    <a:pt x="74" y="45"/>
                    <a:pt x="74" y="45"/>
                    <a:pt x="74" y="45"/>
                  </a:cubicBezTo>
                  <a:cubicBezTo>
                    <a:pt x="66" y="56"/>
                    <a:pt x="60" y="68"/>
                    <a:pt x="56" y="81"/>
                  </a:cubicBezTo>
                  <a:cubicBezTo>
                    <a:pt x="30" y="82"/>
                    <a:pt x="30" y="82"/>
                    <a:pt x="30" y="82"/>
                  </a:cubicBezTo>
                  <a:cubicBezTo>
                    <a:pt x="38" y="68"/>
                    <a:pt x="48" y="56"/>
                    <a:pt x="60" y="45"/>
                  </a:cubicBezTo>
                  <a:close/>
                  <a:moveTo>
                    <a:pt x="53" y="88"/>
                  </a:moveTo>
                  <a:cubicBezTo>
                    <a:pt x="50" y="99"/>
                    <a:pt x="47" y="111"/>
                    <a:pt x="46" y="124"/>
                  </a:cubicBezTo>
                  <a:cubicBezTo>
                    <a:pt x="15" y="124"/>
                    <a:pt x="15" y="124"/>
                    <a:pt x="15" y="124"/>
                  </a:cubicBezTo>
                  <a:cubicBezTo>
                    <a:pt x="17" y="112"/>
                    <a:pt x="21" y="99"/>
                    <a:pt x="27" y="88"/>
                  </a:cubicBezTo>
                  <a:lnTo>
                    <a:pt x="53" y="88"/>
                  </a:lnTo>
                  <a:close/>
                  <a:moveTo>
                    <a:pt x="16" y="173"/>
                  </a:moveTo>
                  <a:cubicBezTo>
                    <a:pt x="46" y="173"/>
                    <a:pt x="46" y="173"/>
                    <a:pt x="46" y="173"/>
                  </a:cubicBezTo>
                  <a:cubicBezTo>
                    <a:pt x="48" y="186"/>
                    <a:pt x="51" y="198"/>
                    <a:pt x="55" y="209"/>
                  </a:cubicBezTo>
                  <a:cubicBezTo>
                    <a:pt x="28" y="209"/>
                    <a:pt x="28" y="209"/>
                    <a:pt x="28" y="209"/>
                  </a:cubicBezTo>
                  <a:cubicBezTo>
                    <a:pt x="22" y="198"/>
                    <a:pt x="18" y="186"/>
                    <a:pt x="16" y="173"/>
                  </a:cubicBezTo>
                  <a:close/>
                  <a:moveTo>
                    <a:pt x="32" y="216"/>
                  </a:moveTo>
                  <a:cubicBezTo>
                    <a:pt x="57" y="215"/>
                    <a:pt x="57" y="215"/>
                    <a:pt x="57" y="215"/>
                  </a:cubicBezTo>
                  <a:cubicBezTo>
                    <a:pt x="62" y="229"/>
                    <a:pt x="68" y="241"/>
                    <a:pt x="76" y="251"/>
                  </a:cubicBezTo>
                  <a:cubicBezTo>
                    <a:pt x="62" y="251"/>
                    <a:pt x="62" y="251"/>
                    <a:pt x="62" y="251"/>
                  </a:cubicBezTo>
                  <a:cubicBezTo>
                    <a:pt x="50" y="241"/>
                    <a:pt x="40" y="229"/>
                    <a:pt x="32" y="216"/>
                  </a:cubicBezTo>
                  <a:close/>
                  <a:moveTo>
                    <a:pt x="80" y="258"/>
                  </a:moveTo>
                  <a:cubicBezTo>
                    <a:pt x="84" y="262"/>
                    <a:pt x="88" y="266"/>
                    <a:pt x="92" y="270"/>
                  </a:cubicBezTo>
                  <a:cubicBezTo>
                    <a:pt x="84" y="267"/>
                    <a:pt x="77" y="262"/>
                    <a:pt x="70" y="258"/>
                  </a:cubicBezTo>
                  <a:lnTo>
                    <a:pt x="80" y="258"/>
                  </a:lnTo>
                  <a:close/>
                  <a:moveTo>
                    <a:pt x="206" y="269"/>
                  </a:moveTo>
                  <a:cubicBezTo>
                    <a:pt x="210" y="265"/>
                    <a:pt x="213" y="261"/>
                    <a:pt x="217" y="256"/>
                  </a:cubicBezTo>
                  <a:cubicBezTo>
                    <a:pt x="227" y="256"/>
                    <a:pt x="227" y="256"/>
                    <a:pt x="227" y="256"/>
                  </a:cubicBezTo>
                  <a:cubicBezTo>
                    <a:pt x="220" y="261"/>
                    <a:pt x="213" y="266"/>
                    <a:pt x="206"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grpSp>
      <p:grpSp>
        <p:nvGrpSpPr>
          <p:cNvPr id="66" name="Group 65"/>
          <p:cNvGrpSpPr/>
          <p:nvPr/>
        </p:nvGrpSpPr>
        <p:grpSpPr>
          <a:xfrm>
            <a:off x="5815551" y="2897706"/>
            <a:ext cx="937081" cy="828675"/>
            <a:chOff x="7680325" y="754063"/>
            <a:chExt cx="1106488" cy="933450"/>
          </a:xfrm>
          <a:solidFill>
            <a:srgbClr val="C0504D">
              <a:lumMod val="50000"/>
            </a:srgbClr>
          </a:solidFill>
        </p:grpSpPr>
        <p:sp>
          <p:nvSpPr>
            <p:cNvPr id="67" name="Oval 32"/>
            <p:cNvSpPr>
              <a:spLocks noChangeArrowheads="1"/>
            </p:cNvSpPr>
            <p:nvPr/>
          </p:nvSpPr>
          <p:spPr bwMode="auto">
            <a:xfrm>
              <a:off x="8077200" y="858838"/>
              <a:ext cx="319088" cy="319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68" name="Freeform 33"/>
            <p:cNvSpPr>
              <a:spLocks/>
            </p:cNvSpPr>
            <p:nvPr/>
          </p:nvSpPr>
          <p:spPr bwMode="auto">
            <a:xfrm>
              <a:off x="7959725" y="1204913"/>
              <a:ext cx="558800" cy="482600"/>
            </a:xfrm>
            <a:custGeom>
              <a:avLst/>
              <a:gdLst>
                <a:gd name="T0" fmla="*/ 123 w 182"/>
                <a:gd name="T1" fmla="*/ 0 h 157"/>
                <a:gd name="T2" fmla="*/ 91 w 182"/>
                <a:gd name="T3" fmla="*/ 38 h 157"/>
                <a:gd name="T4" fmla="*/ 58 w 182"/>
                <a:gd name="T5" fmla="*/ 0 h 157"/>
                <a:gd name="T6" fmla="*/ 0 w 182"/>
                <a:gd name="T7" fmla="*/ 99 h 157"/>
                <a:gd name="T8" fmla="*/ 1 w 182"/>
                <a:gd name="T9" fmla="*/ 117 h 157"/>
                <a:gd name="T10" fmla="*/ 91 w 182"/>
                <a:gd name="T11" fmla="*/ 157 h 157"/>
                <a:gd name="T12" fmla="*/ 180 w 182"/>
                <a:gd name="T13" fmla="*/ 117 h 157"/>
                <a:gd name="T14" fmla="*/ 182 w 182"/>
                <a:gd name="T15" fmla="*/ 99 h 157"/>
                <a:gd name="T16" fmla="*/ 123 w 182"/>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157">
                  <a:moveTo>
                    <a:pt x="123" y="0"/>
                  </a:moveTo>
                  <a:cubicBezTo>
                    <a:pt x="91" y="38"/>
                    <a:pt x="91" y="38"/>
                    <a:pt x="91" y="38"/>
                  </a:cubicBezTo>
                  <a:cubicBezTo>
                    <a:pt x="58" y="0"/>
                    <a:pt x="58" y="0"/>
                    <a:pt x="58" y="0"/>
                  </a:cubicBezTo>
                  <a:cubicBezTo>
                    <a:pt x="24" y="16"/>
                    <a:pt x="0" y="54"/>
                    <a:pt x="0" y="99"/>
                  </a:cubicBezTo>
                  <a:cubicBezTo>
                    <a:pt x="0" y="105"/>
                    <a:pt x="0" y="111"/>
                    <a:pt x="1" y="117"/>
                  </a:cubicBezTo>
                  <a:cubicBezTo>
                    <a:pt x="20" y="141"/>
                    <a:pt x="53" y="157"/>
                    <a:pt x="91" y="157"/>
                  </a:cubicBezTo>
                  <a:cubicBezTo>
                    <a:pt x="128" y="157"/>
                    <a:pt x="161" y="141"/>
                    <a:pt x="180" y="117"/>
                  </a:cubicBezTo>
                  <a:cubicBezTo>
                    <a:pt x="181" y="111"/>
                    <a:pt x="182" y="105"/>
                    <a:pt x="182" y="99"/>
                  </a:cubicBezTo>
                  <a:cubicBezTo>
                    <a:pt x="182" y="54"/>
                    <a:pt x="157" y="15"/>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69" name="Freeform 34"/>
            <p:cNvSpPr>
              <a:spLocks/>
            </p:cNvSpPr>
            <p:nvPr/>
          </p:nvSpPr>
          <p:spPr bwMode="auto">
            <a:xfrm>
              <a:off x="8383588" y="754063"/>
              <a:ext cx="288925" cy="295275"/>
            </a:xfrm>
            <a:custGeom>
              <a:avLst/>
              <a:gdLst>
                <a:gd name="T0" fmla="*/ 47 w 94"/>
                <a:gd name="T1" fmla="*/ 0 h 96"/>
                <a:gd name="T2" fmla="*/ 0 w 94"/>
                <a:gd name="T3" fmla="*/ 36 h 96"/>
                <a:gd name="T4" fmla="*/ 22 w 94"/>
                <a:gd name="T5" fmla="*/ 86 h 96"/>
                <a:gd name="T6" fmla="*/ 22 w 94"/>
                <a:gd name="T7" fmla="*/ 89 h 96"/>
                <a:gd name="T8" fmla="*/ 47 w 94"/>
                <a:gd name="T9" fmla="*/ 96 h 96"/>
                <a:gd name="T10" fmla="*/ 94 w 94"/>
                <a:gd name="T11" fmla="*/ 48 h 96"/>
                <a:gd name="T12" fmla="*/ 47 w 94"/>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94" h="96">
                  <a:moveTo>
                    <a:pt x="47" y="0"/>
                  </a:moveTo>
                  <a:cubicBezTo>
                    <a:pt x="24" y="0"/>
                    <a:pt x="6" y="16"/>
                    <a:pt x="0" y="36"/>
                  </a:cubicBezTo>
                  <a:cubicBezTo>
                    <a:pt x="14" y="49"/>
                    <a:pt x="22" y="66"/>
                    <a:pt x="22" y="86"/>
                  </a:cubicBezTo>
                  <a:cubicBezTo>
                    <a:pt x="22" y="87"/>
                    <a:pt x="22" y="88"/>
                    <a:pt x="22" y="89"/>
                  </a:cubicBezTo>
                  <a:cubicBezTo>
                    <a:pt x="29" y="94"/>
                    <a:pt x="37" y="96"/>
                    <a:pt x="47" y="96"/>
                  </a:cubicBezTo>
                  <a:cubicBezTo>
                    <a:pt x="73" y="96"/>
                    <a:pt x="94" y="75"/>
                    <a:pt x="94" y="48"/>
                  </a:cubicBezTo>
                  <a:cubicBezTo>
                    <a:pt x="94" y="22"/>
                    <a:pt x="73"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70" name="Freeform 35"/>
            <p:cNvSpPr>
              <a:spLocks/>
            </p:cNvSpPr>
            <p:nvPr/>
          </p:nvSpPr>
          <p:spPr bwMode="auto">
            <a:xfrm>
              <a:off x="7791450" y="754063"/>
              <a:ext cx="288925" cy="295275"/>
            </a:xfrm>
            <a:custGeom>
              <a:avLst/>
              <a:gdLst>
                <a:gd name="T0" fmla="*/ 75 w 94"/>
                <a:gd name="T1" fmla="*/ 86 h 96"/>
                <a:gd name="T2" fmla="*/ 94 w 94"/>
                <a:gd name="T3" fmla="*/ 39 h 96"/>
                <a:gd name="T4" fmla="*/ 48 w 94"/>
                <a:gd name="T5" fmla="*/ 0 h 96"/>
                <a:gd name="T6" fmla="*/ 0 w 94"/>
                <a:gd name="T7" fmla="*/ 48 h 96"/>
                <a:gd name="T8" fmla="*/ 48 w 94"/>
                <a:gd name="T9" fmla="*/ 96 h 96"/>
                <a:gd name="T10" fmla="*/ 75 w 94"/>
                <a:gd name="T11" fmla="*/ 87 h 96"/>
                <a:gd name="T12" fmla="*/ 75 w 94"/>
                <a:gd name="T13" fmla="*/ 86 h 96"/>
              </a:gdLst>
              <a:ahLst/>
              <a:cxnLst>
                <a:cxn ang="0">
                  <a:pos x="T0" y="T1"/>
                </a:cxn>
                <a:cxn ang="0">
                  <a:pos x="T2" y="T3"/>
                </a:cxn>
                <a:cxn ang="0">
                  <a:pos x="T4" y="T5"/>
                </a:cxn>
                <a:cxn ang="0">
                  <a:pos x="T6" y="T7"/>
                </a:cxn>
                <a:cxn ang="0">
                  <a:pos x="T8" y="T9"/>
                </a:cxn>
                <a:cxn ang="0">
                  <a:pos x="T10" y="T11"/>
                </a:cxn>
                <a:cxn ang="0">
                  <a:pos x="T12" y="T13"/>
                </a:cxn>
              </a:cxnLst>
              <a:rect l="0" t="0" r="r" b="b"/>
              <a:pathLst>
                <a:path w="94" h="96">
                  <a:moveTo>
                    <a:pt x="75" y="86"/>
                  </a:moveTo>
                  <a:cubicBezTo>
                    <a:pt x="75" y="68"/>
                    <a:pt x="83" y="51"/>
                    <a:pt x="94" y="39"/>
                  </a:cubicBezTo>
                  <a:cubicBezTo>
                    <a:pt x="90" y="17"/>
                    <a:pt x="71" y="0"/>
                    <a:pt x="48" y="0"/>
                  </a:cubicBezTo>
                  <a:cubicBezTo>
                    <a:pt x="21" y="0"/>
                    <a:pt x="0" y="22"/>
                    <a:pt x="0" y="48"/>
                  </a:cubicBezTo>
                  <a:cubicBezTo>
                    <a:pt x="0" y="75"/>
                    <a:pt x="21" y="96"/>
                    <a:pt x="48" y="96"/>
                  </a:cubicBezTo>
                  <a:cubicBezTo>
                    <a:pt x="58" y="96"/>
                    <a:pt x="68" y="93"/>
                    <a:pt x="75" y="87"/>
                  </a:cubicBezTo>
                  <a:cubicBezTo>
                    <a:pt x="75" y="87"/>
                    <a:pt x="75" y="86"/>
                    <a:pt x="7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71" name="Freeform 36"/>
            <p:cNvSpPr>
              <a:spLocks/>
            </p:cNvSpPr>
            <p:nvPr/>
          </p:nvSpPr>
          <p:spPr bwMode="auto">
            <a:xfrm>
              <a:off x="8386763" y="1076326"/>
              <a:ext cx="400050" cy="442913"/>
            </a:xfrm>
            <a:custGeom>
              <a:avLst/>
              <a:gdLst>
                <a:gd name="T0" fmla="*/ 76 w 130"/>
                <a:gd name="T1" fmla="*/ 0 h 144"/>
                <a:gd name="T2" fmla="*/ 46 w 130"/>
                <a:gd name="T3" fmla="*/ 35 h 144"/>
                <a:gd name="T4" fmla="*/ 18 w 130"/>
                <a:gd name="T5" fmla="*/ 2 h 144"/>
                <a:gd name="T6" fmla="*/ 0 w 130"/>
                <a:gd name="T7" fmla="*/ 30 h 144"/>
                <a:gd name="T8" fmla="*/ 61 w 130"/>
                <a:gd name="T9" fmla="*/ 141 h 144"/>
                <a:gd name="T10" fmla="*/ 60 w 130"/>
                <a:gd name="T11" fmla="*/ 144 h 144"/>
                <a:gd name="T12" fmla="*/ 129 w 130"/>
                <a:gd name="T13" fmla="*/ 108 h 144"/>
                <a:gd name="T14" fmla="*/ 130 w 130"/>
                <a:gd name="T15" fmla="*/ 91 h 144"/>
                <a:gd name="T16" fmla="*/ 76 w 130"/>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44">
                  <a:moveTo>
                    <a:pt x="76" y="0"/>
                  </a:moveTo>
                  <a:cubicBezTo>
                    <a:pt x="46" y="35"/>
                    <a:pt x="46" y="35"/>
                    <a:pt x="46" y="35"/>
                  </a:cubicBezTo>
                  <a:cubicBezTo>
                    <a:pt x="18" y="2"/>
                    <a:pt x="18" y="2"/>
                    <a:pt x="18" y="2"/>
                  </a:cubicBezTo>
                  <a:cubicBezTo>
                    <a:pt x="14" y="13"/>
                    <a:pt x="8" y="23"/>
                    <a:pt x="0" y="30"/>
                  </a:cubicBezTo>
                  <a:cubicBezTo>
                    <a:pt x="37" y="51"/>
                    <a:pt x="61" y="93"/>
                    <a:pt x="61" y="141"/>
                  </a:cubicBezTo>
                  <a:cubicBezTo>
                    <a:pt x="61" y="142"/>
                    <a:pt x="60" y="143"/>
                    <a:pt x="60" y="144"/>
                  </a:cubicBezTo>
                  <a:cubicBezTo>
                    <a:pt x="89" y="141"/>
                    <a:pt x="114" y="127"/>
                    <a:pt x="129" y="108"/>
                  </a:cubicBezTo>
                  <a:cubicBezTo>
                    <a:pt x="130" y="102"/>
                    <a:pt x="130" y="97"/>
                    <a:pt x="130" y="91"/>
                  </a:cubicBezTo>
                  <a:cubicBezTo>
                    <a:pt x="130" y="49"/>
                    <a:pt x="108" y="14"/>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sp>
          <p:nvSpPr>
            <p:cNvPr id="72" name="Freeform 37"/>
            <p:cNvSpPr>
              <a:spLocks/>
            </p:cNvSpPr>
            <p:nvPr/>
          </p:nvSpPr>
          <p:spPr bwMode="auto">
            <a:xfrm>
              <a:off x="7680325" y="1076326"/>
              <a:ext cx="407988" cy="446088"/>
            </a:xfrm>
            <a:custGeom>
              <a:avLst/>
              <a:gdLst>
                <a:gd name="T0" fmla="*/ 73 w 133"/>
                <a:gd name="T1" fmla="*/ 141 h 145"/>
                <a:gd name="T2" fmla="*/ 133 w 133"/>
                <a:gd name="T3" fmla="*/ 31 h 145"/>
                <a:gd name="T4" fmla="*/ 114 w 133"/>
                <a:gd name="T5" fmla="*/ 0 h 145"/>
                <a:gd name="T6" fmla="*/ 114 w 133"/>
                <a:gd name="T7" fmla="*/ 0 h 145"/>
                <a:gd name="T8" fmla="*/ 84 w 133"/>
                <a:gd name="T9" fmla="*/ 35 h 145"/>
                <a:gd name="T10" fmla="*/ 54 w 133"/>
                <a:gd name="T11" fmla="*/ 0 h 145"/>
                <a:gd name="T12" fmla="*/ 0 w 133"/>
                <a:gd name="T13" fmla="*/ 91 h 145"/>
                <a:gd name="T14" fmla="*/ 1 w 133"/>
                <a:gd name="T15" fmla="*/ 108 h 145"/>
                <a:gd name="T16" fmla="*/ 73 w 133"/>
                <a:gd name="T17" fmla="*/ 145 h 145"/>
                <a:gd name="T18" fmla="*/ 73 w 133"/>
                <a:gd name="T19" fmla="*/ 14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45">
                  <a:moveTo>
                    <a:pt x="73" y="141"/>
                  </a:moveTo>
                  <a:cubicBezTo>
                    <a:pt x="73" y="94"/>
                    <a:pt x="96" y="52"/>
                    <a:pt x="133" y="31"/>
                  </a:cubicBezTo>
                  <a:cubicBezTo>
                    <a:pt x="124" y="22"/>
                    <a:pt x="117" y="12"/>
                    <a:pt x="114" y="0"/>
                  </a:cubicBezTo>
                  <a:cubicBezTo>
                    <a:pt x="114" y="0"/>
                    <a:pt x="114" y="0"/>
                    <a:pt x="114" y="0"/>
                  </a:cubicBezTo>
                  <a:cubicBezTo>
                    <a:pt x="84" y="35"/>
                    <a:pt x="84" y="35"/>
                    <a:pt x="84" y="35"/>
                  </a:cubicBezTo>
                  <a:cubicBezTo>
                    <a:pt x="54" y="0"/>
                    <a:pt x="54" y="0"/>
                    <a:pt x="54" y="0"/>
                  </a:cubicBezTo>
                  <a:cubicBezTo>
                    <a:pt x="22" y="14"/>
                    <a:pt x="0" y="50"/>
                    <a:pt x="0" y="91"/>
                  </a:cubicBezTo>
                  <a:cubicBezTo>
                    <a:pt x="0" y="97"/>
                    <a:pt x="1" y="102"/>
                    <a:pt x="1" y="108"/>
                  </a:cubicBezTo>
                  <a:cubicBezTo>
                    <a:pt x="17" y="128"/>
                    <a:pt x="43" y="142"/>
                    <a:pt x="73" y="145"/>
                  </a:cubicBezTo>
                  <a:cubicBezTo>
                    <a:pt x="73" y="143"/>
                    <a:pt x="73" y="142"/>
                    <a:pt x="73"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Arial" pitchFamily="34" charset="0"/>
              </a:endParaRPr>
            </a:p>
          </p:txBody>
        </p:sp>
      </p:grpSp>
      <p:sp>
        <p:nvSpPr>
          <p:cNvPr id="73" name="Slide Number Placeholder 3"/>
          <p:cNvSpPr>
            <a:spLocks noGrp="1"/>
          </p:cNvSpPr>
          <p:nvPr>
            <p:ph type="sldNum" sz="quarter" idx="4"/>
          </p:nvPr>
        </p:nvSpPr>
        <p:spPr>
          <a:xfrm>
            <a:off x="8355013" y="6545263"/>
            <a:ext cx="762000" cy="282575"/>
          </a:xfrm>
        </p:spPr>
        <p:txBody>
          <a:bodyPr/>
          <a:lstStyle/>
          <a:p>
            <a:fld id="{2982B3FC-1CAF-4292-AF53-DD37E7130B9E}"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373331146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EIDS PMO Sub-Programs</a:t>
            </a:r>
            <a:endParaRPr lang="en-US" sz="3200" dirty="0"/>
          </a:p>
        </p:txBody>
      </p:sp>
      <p:grpSp>
        <p:nvGrpSpPr>
          <p:cNvPr id="3" name="Group 11"/>
          <p:cNvGrpSpPr>
            <a:grpSpLocks/>
          </p:cNvGrpSpPr>
          <p:nvPr/>
        </p:nvGrpSpPr>
        <p:grpSpPr bwMode="auto">
          <a:xfrm>
            <a:off x="273050" y="2298700"/>
            <a:ext cx="2667000" cy="2127250"/>
            <a:chOff x="153328" y="1508823"/>
            <a:chExt cx="2665701" cy="2125801"/>
          </a:xfrm>
        </p:grpSpPr>
        <p:sp>
          <p:nvSpPr>
            <p:cNvPr id="4" name="Rectangle 127"/>
            <p:cNvSpPr>
              <a:spLocks noChangeArrowheads="1"/>
            </p:cNvSpPr>
            <p:nvPr/>
          </p:nvSpPr>
          <p:spPr bwMode="auto">
            <a:xfrm>
              <a:off x="153328" y="1807844"/>
              <a:ext cx="2665701" cy="182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45702" rIns="45720" bIns="45702"/>
            <a:lstStyle>
              <a:lvl1pPr marL="342900" indent="-342900">
                <a:spcBef>
                  <a:spcPct val="20000"/>
                </a:spcBef>
                <a:buFont typeface="Lucida Sans Unicode" pitchFamily="34" charset="0"/>
                <a:buChar char="∎"/>
                <a:tabLst>
                  <a:tab pos="7315200" algn="r"/>
                </a:tabLst>
                <a:defRPr sz="2800">
                  <a:solidFill>
                    <a:schemeClr val="tx1"/>
                  </a:solidFill>
                  <a:latin typeface="Calibri" pitchFamily="34" charset="0"/>
                </a:defRPr>
              </a:lvl1pPr>
              <a:lvl2pPr marL="109538" indent="-109538">
                <a:spcBef>
                  <a:spcPct val="20000"/>
                </a:spcBef>
                <a:buFont typeface="Wingdings" pitchFamily="2" charset="2"/>
                <a:buChar char="q"/>
                <a:tabLst>
                  <a:tab pos="7315200" algn="r"/>
                </a:tabLst>
                <a:defRPr sz="2400">
                  <a:solidFill>
                    <a:schemeClr val="tx1"/>
                  </a:solidFill>
                  <a:latin typeface="Calibri" pitchFamily="34" charset="0"/>
                </a:defRPr>
              </a:lvl2pPr>
              <a:lvl3pPr marL="1143000" indent="-228600">
                <a:spcBef>
                  <a:spcPct val="20000"/>
                </a:spcBef>
                <a:buFont typeface="Wingdings" pitchFamily="2" charset="2"/>
                <a:buChar char="§"/>
                <a:tabLst>
                  <a:tab pos="7315200" algn="r"/>
                </a:tabLst>
                <a:defRPr sz="2200">
                  <a:solidFill>
                    <a:schemeClr val="tx1"/>
                  </a:solidFill>
                  <a:latin typeface="Calibri" pitchFamily="34" charset="0"/>
                </a:defRPr>
              </a:lvl3pPr>
              <a:lvl4pPr marL="1600200" indent="-228600">
                <a:spcBef>
                  <a:spcPct val="20000"/>
                </a:spcBef>
                <a:buFont typeface="Lucida Sans Unicode" pitchFamily="34" charset="0"/>
                <a:buChar char="▻"/>
                <a:tabLst>
                  <a:tab pos="7315200" algn="r"/>
                </a:tabLst>
                <a:defRPr sz="2000">
                  <a:solidFill>
                    <a:schemeClr val="tx1"/>
                  </a:solidFill>
                  <a:latin typeface="Calibri" pitchFamily="34" charset="0"/>
                </a:defRPr>
              </a:lvl4pPr>
              <a:lvl5pPr marL="2057400" indent="-228600">
                <a:spcBef>
                  <a:spcPct val="20000"/>
                </a:spcBef>
                <a:buFont typeface="Lucida Sans Unicode" pitchFamily="34" charset="0"/>
                <a:buChar char="▹"/>
                <a:tabLst>
                  <a:tab pos="7315200" algn="r"/>
                </a:tabLst>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tabLst>
                  <a:tab pos="7315200" algn="r"/>
                </a:tabLst>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tabLst>
                  <a:tab pos="7315200" algn="r"/>
                </a:tabLst>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tabLst>
                  <a:tab pos="7315200" algn="r"/>
                </a:tabLst>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tabLst>
                  <a:tab pos="7315200" algn="r"/>
                </a:tabLst>
                <a:defRPr sz="2000">
                  <a:solidFill>
                    <a:schemeClr val="tx1"/>
                  </a:solidFill>
                  <a:latin typeface="Calibri" pitchFamily="34" charset="0"/>
                </a:defRPr>
              </a:lvl9pPr>
            </a:lstStyle>
            <a:p>
              <a:pPr lvl="1">
                <a:lnSpc>
                  <a:spcPct val="90000"/>
                </a:lnSpc>
                <a:spcBef>
                  <a:spcPts val="300"/>
                </a:spcBef>
                <a:buClr>
                  <a:srgbClr val="000000"/>
                </a:buClr>
                <a:buFont typeface="Wingdings" pitchFamily="2" charset="2"/>
                <a:buChar char="§"/>
              </a:pPr>
              <a:r>
                <a:rPr lang="en-US" altLang="en-US" sz="1100">
                  <a:solidFill>
                    <a:srgbClr val="000000"/>
                  </a:solidFill>
                </a:rPr>
                <a:t>CarePoint Application Portal</a:t>
              </a:r>
            </a:p>
            <a:p>
              <a:pPr lvl="1">
                <a:lnSpc>
                  <a:spcPct val="90000"/>
                </a:lnSpc>
                <a:spcBef>
                  <a:spcPts val="300"/>
                </a:spcBef>
                <a:buClr>
                  <a:srgbClr val="000000"/>
                </a:buClr>
                <a:buFont typeface="Wingdings" pitchFamily="2" charset="2"/>
                <a:buChar char="§"/>
              </a:pPr>
              <a:r>
                <a:rPr lang="en-US" altLang="en-US" sz="1100">
                  <a:solidFill>
                    <a:srgbClr val="000000"/>
                  </a:solidFill>
                </a:rPr>
                <a:t>National Intrepid Center of Excellence (NICOE)</a:t>
              </a:r>
            </a:p>
            <a:p>
              <a:pPr lvl="1">
                <a:lnSpc>
                  <a:spcPct val="90000"/>
                </a:lnSpc>
                <a:spcBef>
                  <a:spcPts val="300"/>
                </a:spcBef>
                <a:buClr>
                  <a:srgbClr val="000000"/>
                </a:buClr>
                <a:buFont typeface="Wingdings" pitchFamily="2" charset="2"/>
                <a:buChar char="§"/>
              </a:pPr>
              <a:r>
                <a:rPr lang="en-US" altLang="en-US" sz="1100">
                  <a:solidFill>
                    <a:srgbClr val="000000"/>
                  </a:solidFill>
                </a:rPr>
                <a:t>eDQ – Electronic Data Quality</a:t>
              </a:r>
            </a:p>
            <a:p>
              <a:pPr lvl="1">
                <a:lnSpc>
                  <a:spcPct val="90000"/>
                </a:lnSpc>
                <a:spcBef>
                  <a:spcPts val="300"/>
                </a:spcBef>
                <a:buClr>
                  <a:srgbClr val="000000"/>
                </a:buClr>
                <a:buFont typeface="Wingdings" pitchFamily="2" charset="2"/>
                <a:buChar char="§"/>
              </a:pPr>
              <a:r>
                <a:rPr lang="en-US" altLang="en-US" sz="1100">
                  <a:solidFill>
                    <a:srgbClr val="000000"/>
                  </a:solidFill>
                </a:rPr>
                <a:t>AFMS Dashboard</a:t>
              </a:r>
            </a:p>
            <a:p>
              <a:pPr lvl="1">
                <a:lnSpc>
                  <a:spcPct val="90000"/>
                </a:lnSpc>
                <a:spcBef>
                  <a:spcPts val="300"/>
                </a:spcBef>
                <a:buClr>
                  <a:srgbClr val="000000"/>
                </a:buClr>
                <a:buFont typeface="Wingdings" pitchFamily="2" charset="2"/>
                <a:buChar char="§"/>
              </a:pPr>
              <a:r>
                <a:rPr lang="en-US" altLang="en-US" sz="1100">
                  <a:solidFill>
                    <a:srgbClr val="000000"/>
                  </a:solidFill>
                </a:rPr>
                <a:t>eMSM – enhance Multi Service Market</a:t>
              </a:r>
            </a:p>
            <a:p>
              <a:pPr lvl="1">
                <a:lnSpc>
                  <a:spcPct val="90000"/>
                </a:lnSpc>
                <a:spcBef>
                  <a:spcPts val="300"/>
                </a:spcBef>
                <a:buClr>
                  <a:srgbClr val="000000"/>
                </a:buClr>
                <a:buFont typeface="Wingdings" pitchFamily="2" charset="2"/>
                <a:buChar char="§"/>
              </a:pPr>
              <a:r>
                <a:rPr lang="en-US" altLang="en-US" sz="1100">
                  <a:solidFill>
                    <a:srgbClr val="000000"/>
                  </a:solidFill>
                </a:rPr>
                <a:t>MHS Dashboard (formerly P4I)</a:t>
              </a:r>
            </a:p>
            <a:p>
              <a:pPr lvl="1">
                <a:lnSpc>
                  <a:spcPct val="90000"/>
                </a:lnSpc>
                <a:spcBef>
                  <a:spcPts val="300"/>
                </a:spcBef>
                <a:buClr>
                  <a:srgbClr val="000000"/>
                </a:buClr>
                <a:buFont typeface="Wingdings" pitchFamily="2" charset="2"/>
                <a:buChar char="§"/>
              </a:pPr>
              <a:r>
                <a:rPr lang="en-US" altLang="en-US" sz="1100">
                  <a:solidFill>
                    <a:srgbClr val="000000"/>
                  </a:solidFill>
                </a:rPr>
                <a:t>DART – Direct Access Reporting Tool</a:t>
              </a:r>
            </a:p>
            <a:p>
              <a:pPr lvl="1">
                <a:lnSpc>
                  <a:spcPct val="90000"/>
                </a:lnSpc>
                <a:spcBef>
                  <a:spcPts val="300"/>
                </a:spcBef>
                <a:buClr>
                  <a:srgbClr val="000000"/>
                </a:buClr>
                <a:buFont typeface="Wingdings" pitchFamily="2" charset="2"/>
                <a:buChar char="§"/>
              </a:pPr>
              <a:r>
                <a:rPr lang="en-US" altLang="en-US" sz="1100">
                  <a:solidFill>
                    <a:srgbClr val="000000"/>
                  </a:solidFill>
                </a:rPr>
                <a:t>RMPMT – Referral Management Program Management Tool</a:t>
              </a:r>
            </a:p>
            <a:p>
              <a:pPr lvl="1">
                <a:lnSpc>
                  <a:spcPct val="90000"/>
                </a:lnSpc>
                <a:spcBef>
                  <a:spcPts val="300"/>
                </a:spcBef>
                <a:buClr>
                  <a:srgbClr val="000000"/>
                </a:buClr>
                <a:buFont typeface="Wingdings" pitchFamily="2" charset="2"/>
                <a:buChar char="§"/>
              </a:pPr>
              <a:r>
                <a:rPr lang="en-US" altLang="en-US" sz="1100">
                  <a:solidFill>
                    <a:srgbClr val="000000"/>
                  </a:solidFill>
                </a:rPr>
                <a:t>DoD/VA</a:t>
              </a:r>
            </a:p>
            <a:p>
              <a:pPr lvl="1">
                <a:lnSpc>
                  <a:spcPct val="90000"/>
                </a:lnSpc>
                <a:spcBef>
                  <a:spcPts val="300"/>
                </a:spcBef>
                <a:buClr>
                  <a:srgbClr val="000000"/>
                </a:buClr>
                <a:buFont typeface="Wingdings" pitchFamily="2" charset="2"/>
                <a:buChar char="§"/>
              </a:pPr>
              <a:r>
                <a:rPr lang="en-US" altLang="en-US" sz="1100">
                  <a:solidFill>
                    <a:srgbClr val="000000"/>
                  </a:solidFill>
                </a:rPr>
                <a:t>CAIB – Community Action Integration Board</a:t>
              </a:r>
            </a:p>
            <a:p>
              <a:pPr lvl="1">
                <a:lnSpc>
                  <a:spcPct val="90000"/>
                </a:lnSpc>
                <a:spcBef>
                  <a:spcPts val="300"/>
                </a:spcBef>
                <a:buClr>
                  <a:srgbClr val="000000"/>
                </a:buClr>
                <a:buFont typeface="Wingdings" pitchFamily="2" charset="2"/>
                <a:buChar char="§"/>
              </a:pPr>
              <a:r>
                <a:rPr lang="en-US" altLang="en-US" sz="1100">
                  <a:solidFill>
                    <a:srgbClr val="000000"/>
                  </a:solidFill>
                </a:rPr>
                <a:t>MHSPHP – Military Health Service Population Health Portal</a:t>
              </a:r>
            </a:p>
            <a:p>
              <a:pPr lvl="1">
                <a:lnSpc>
                  <a:spcPct val="90000"/>
                </a:lnSpc>
                <a:spcBef>
                  <a:spcPts val="300"/>
                </a:spcBef>
                <a:buClr>
                  <a:srgbClr val="000000"/>
                </a:buClr>
                <a:buFont typeface="Wingdings" pitchFamily="2" charset="2"/>
                <a:buChar char="§"/>
              </a:pPr>
              <a:r>
                <a:rPr lang="en-US" altLang="en-US" sz="1100">
                  <a:solidFill>
                    <a:srgbClr val="000000"/>
                  </a:solidFill>
                </a:rPr>
                <a:t>SDA – Service Delivery Assessment</a:t>
              </a:r>
            </a:p>
          </p:txBody>
        </p:sp>
        <p:sp>
          <p:nvSpPr>
            <p:cNvPr id="5" name="TextBox 126"/>
            <p:cNvSpPr txBox="1">
              <a:spLocks noChangeArrowheads="1"/>
            </p:cNvSpPr>
            <p:nvPr/>
          </p:nvSpPr>
          <p:spPr bwMode="auto">
            <a:xfrm>
              <a:off x="166426" y="1508823"/>
              <a:ext cx="2651760" cy="274638"/>
            </a:xfrm>
            <a:prstGeom prst="rect">
              <a:avLst/>
            </a:prstGeom>
            <a:solidFill>
              <a:srgbClr val="2A437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7" tIns="45702" rIns="91407" bIns="45702" anchor="ctr"/>
            <a:lstStyle>
              <a:lvl1pPr defTabSz="1462088">
                <a:spcBef>
                  <a:spcPct val="20000"/>
                </a:spcBef>
                <a:buFont typeface="Lucida Sans Unicode" pitchFamily="34" charset="0"/>
                <a:buChar char="∎"/>
                <a:defRPr sz="2800">
                  <a:solidFill>
                    <a:schemeClr val="tx1"/>
                  </a:solidFill>
                  <a:latin typeface="Calibri" pitchFamily="34" charset="0"/>
                </a:defRPr>
              </a:lvl1pPr>
              <a:lvl2pPr marL="742950" indent="-285750" defTabSz="1462088">
                <a:spcBef>
                  <a:spcPct val="20000"/>
                </a:spcBef>
                <a:buFont typeface="Wingdings" pitchFamily="2" charset="2"/>
                <a:buChar char="q"/>
                <a:defRPr sz="2400">
                  <a:solidFill>
                    <a:schemeClr val="tx1"/>
                  </a:solidFill>
                  <a:latin typeface="Calibri" pitchFamily="34" charset="0"/>
                </a:defRPr>
              </a:lvl2pPr>
              <a:lvl3pPr marL="1143000" indent="-228600" defTabSz="1462088">
                <a:spcBef>
                  <a:spcPct val="20000"/>
                </a:spcBef>
                <a:buFont typeface="Wingdings" pitchFamily="2" charset="2"/>
                <a:buChar char="§"/>
                <a:defRPr sz="2200">
                  <a:solidFill>
                    <a:schemeClr val="tx1"/>
                  </a:solidFill>
                  <a:latin typeface="Calibri" pitchFamily="34" charset="0"/>
                </a:defRPr>
              </a:lvl3pPr>
              <a:lvl4pPr marL="1600200" indent="-228600" defTabSz="1462088">
                <a:spcBef>
                  <a:spcPct val="20000"/>
                </a:spcBef>
                <a:buFont typeface="Lucida Sans Unicode" pitchFamily="34" charset="0"/>
                <a:buChar char="▻"/>
                <a:defRPr sz="2000">
                  <a:solidFill>
                    <a:schemeClr val="tx1"/>
                  </a:solidFill>
                  <a:latin typeface="Calibri" pitchFamily="34" charset="0"/>
                </a:defRPr>
              </a:lvl4pPr>
              <a:lvl5pPr marL="2057400" indent="-228600" defTabSz="1462088">
                <a:spcBef>
                  <a:spcPct val="20000"/>
                </a:spcBef>
                <a:buFont typeface="Lucida Sans Unicode" pitchFamily="34" charset="0"/>
                <a:buChar char="▹"/>
                <a:defRPr sz="2000">
                  <a:solidFill>
                    <a:schemeClr val="tx1"/>
                  </a:solidFill>
                  <a:latin typeface="Calibri" pitchFamily="34" charset="0"/>
                </a:defRPr>
              </a:lvl5pPr>
              <a:lvl6pPr marL="2514600" indent="-228600" defTabSz="1462088"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defTabSz="1462088"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defTabSz="1462088"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defTabSz="1462088"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lgn="ctr">
                <a:spcBef>
                  <a:spcPct val="0"/>
                </a:spcBef>
                <a:buFontTx/>
                <a:buNone/>
              </a:pPr>
              <a:r>
                <a:rPr lang="en-US" altLang="en-US" sz="1200" b="1">
                  <a:solidFill>
                    <a:srgbClr val="FFFFFF"/>
                  </a:solidFill>
                </a:rPr>
                <a:t>CEIP APPLICATIONS</a:t>
              </a:r>
            </a:p>
          </p:txBody>
        </p:sp>
      </p:grpSp>
      <p:grpSp>
        <p:nvGrpSpPr>
          <p:cNvPr id="6" name="Group 12"/>
          <p:cNvGrpSpPr>
            <a:grpSpLocks/>
          </p:cNvGrpSpPr>
          <p:nvPr/>
        </p:nvGrpSpPr>
        <p:grpSpPr bwMode="auto">
          <a:xfrm>
            <a:off x="3219450" y="2298700"/>
            <a:ext cx="2670175" cy="2130425"/>
            <a:chOff x="3219983" y="1508823"/>
            <a:chExt cx="2669088" cy="2129038"/>
          </a:xfrm>
        </p:grpSpPr>
        <p:sp>
          <p:nvSpPr>
            <p:cNvPr id="7" name="TextBox 124"/>
            <p:cNvSpPr txBox="1">
              <a:spLocks noChangeArrowheads="1"/>
            </p:cNvSpPr>
            <p:nvPr/>
          </p:nvSpPr>
          <p:spPr bwMode="auto">
            <a:xfrm>
              <a:off x="3237311" y="1508823"/>
              <a:ext cx="2651760" cy="2746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7" tIns="45702" rIns="91407" bIns="45702" anchor="ctr"/>
            <a:lstStyle>
              <a:lvl1pPr defTabSz="1462088">
                <a:spcBef>
                  <a:spcPct val="20000"/>
                </a:spcBef>
                <a:buFont typeface="Lucida Sans Unicode" pitchFamily="34" charset="0"/>
                <a:buChar char="∎"/>
                <a:defRPr sz="2800">
                  <a:solidFill>
                    <a:schemeClr val="tx1"/>
                  </a:solidFill>
                  <a:latin typeface="Calibri" pitchFamily="34" charset="0"/>
                </a:defRPr>
              </a:lvl1pPr>
              <a:lvl2pPr marL="742950" indent="-285750" defTabSz="1462088">
                <a:spcBef>
                  <a:spcPct val="20000"/>
                </a:spcBef>
                <a:buFont typeface="Wingdings" pitchFamily="2" charset="2"/>
                <a:buChar char="q"/>
                <a:defRPr sz="2400">
                  <a:solidFill>
                    <a:schemeClr val="tx1"/>
                  </a:solidFill>
                  <a:latin typeface="Calibri" pitchFamily="34" charset="0"/>
                </a:defRPr>
              </a:lvl2pPr>
              <a:lvl3pPr marL="1143000" indent="-228600" defTabSz="1462088">
                <a:spcBef>
                  <a:spcPct val="20000"/>
                </a:spcBef>
                <a:buFont typeface="Wingdings" pitchFamily="2" charset="2"/>
                <a:buChar char="§"/>
                <a:defRPr sz="2200">
                  <a:solidFill>
                    <a:schemeClr val="tx1"/>
                  </a:solidFill>
                  <a:latin typeface="Calibri" pitchFamily="34" charset="0"/>
                </a:defRPr>
              </a:lvl3pPr>
              <a:lvl4pPr marL="1600200" indent="-228600" defTabSz="1462088">
                <a:spcBef>
                  <a:spcPct val="20000"/>
                </a:spcBef>
                <a:buFont typeface="Lucida Sans Unicode" pitchFamily="34" charset="0"/>
                <a:buChar char="▻"/>
                <a:defRPr sz="2000">
                  <a:solidFill>
                    <a:schemeClr val="tx1"/>
                  </a:solidFill>
                  <a:latin typeface="Calibri" pitchFamily="34" charset="0"/>
                </a:defRPr>
              </a:lvl4pPr>
              <a:lvl5pPr marL="2057400" indent="-228600" defTabSz="1462088">
                <a:spcBef>
                  <a:spcPct val="20000"/>
                </a:spcBef>
                <a:buFont typeface="Lucida Sans Unicode" pitchFamily="34" charset="0"/>
                <a:buChar char="▹"/>
                <a:defRPr sz="2000">
                  <a:solidFill>
                    <a:schemeClr val="tx1"/>
                  </a:solidFill>
                  <a:latin typeface="Calibri" pitchFamily="34" charset="0"/>
                </a:defRPr>
              </a:lvl5pPr>
              <a:lvl6pPr marL="2514600" indent="-228600" defTabSz="1462088"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defTabSz="1462088"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defTabSz="1462088"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defTabSz="1462088"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lgn="ctr">
                <a:spcBef>
                  <a:spcPct val="0"/>
                </a:spcBef>
                <a:buFontTx/>
                <a:buNone/>
              </a:pPr>
              <a:r>
                <a:rPr lang="en-US" altLang="en-US" sz="1200" b="1">
                  <a:solidFill>
                    <a:srgbClr val="FFFFFF"/>
                  </a:solidFill>
                </a:rPr>
                <a:t>SDD DATA SYSTEMS</a:t>
              </a:r>
            </a:p>
          </p:txBody>
        </p:sp>
        <p:sp>
          <p:nvSpPr>
            <p:cNvPr id="8" name="Rectangle 127"/>
            <p:cNvSpPr>
              <a:spLocks noChangeArrowheads="1"/>
            </p:cNvSpPr>
            <p:nvPr/>
          </p:nvSpPr>
          <p:spPr bwMode="auto">
            <a:xfrm>
              <a:off x="3219983" y="1811081"/>
              <a:ext cx="2665701" cy="182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45702" rIns="45720" bIns="45702"/>
            <a:lstStyle>
              <a:lvl1pPr marL="342900" indent="-342900">
                <a:spcBef>
                  <a:spcPct val="20000"/>
                </a:spcBef>
                <a:buFont typeface="Lucida Sans Unicode" pitchFamily="34" charset="0"/>
                <a:buChar char="∎"/>
                <a:tabLst>
                  <a:tab pos="7315200" algn="r"/>
                </a:tabLst>
                <a:defRPr sz="2800">
                  <a:solidFill>
                    <a:schemeClr val="tx1"/>
                  </a:solidFill>
                  <a:latin typeface="Calibri" pitchFamily="34" charset="0"/>
                </a:defRPr>
              </a:lvl1pPr>
              <a:lvl2pPr marL="109538" indent="-109538">
                <a:spcBef>
                  <a:spcPct val="20000"/>
                </a:spcBef>
                <a:buFont typeface="Wingdings" pitchFamily="2" charset="2"/>
                <a:buChar char="q"/>
                <a:tabLst>
                  <a:tab pos="7315200" algn="r"/>
                </a:tabLst>
                <a:defRPr sz="2400">
                  <a:solidFill>
                    <a:schemeClr val="tx1"/>
                  </a:solidFill>
                  <a:latin typeface="Calibri" pitchFamily="34" charset="0"/>
                </a:defRPr>
              </a:lvl2pPr>
              <a:lvl3pPr marL="1143000" indent="-228600">
                <a:spcBef>
                  <a:spcPct val="20000"/>
                </a:spcBef>
                <a:buFont typeface="Wingdings" pitchFamily="2" charset="2"/>
                <a:buChar char="§"/>
                <a:tabLst>
                  <a:tab pos="7315200" algn="r"/>
                </a:tabLst>
                <a:defRPr sz="2200">
                  <a:solidFill>
                    <a:schemeClr val="tx1"/>
                  </a:solidFill>
                  <a:latin typeface="Calibri" pitchFamily="34" charset="0"/>
                </a:defRPr>
              </a:lvl3pPr>
              <a:lvl4pPr marL="1600200" indent="-228600">
                <a:spcBef>
                  <a:spcPct val="20000"/>
                </a:spcBef>
                <a:buFont typeface="Lucida Sans Unicode" pitchFamily="34" charset="0"/>
                <a:buChar char="▻"/>
                <a:tabLst>
                  <a:tab pos="7315200" algn="r"/>
                </a:tabLst>
                <a:defRPr sz="2000">
                  <a:solidFill>
                    <a:schemeClr val="tx1"/>
                  </a:solidFill>
                  <a:latin typeface="Calibri" pitchFamily="34" charset="0"/>
                </a:defRPr>
              </a:lvl4pPr>
              <a:lvl5pPr marL="2057400" indent="-228600">
                <a:spcBef>
                  <a:spcPct val="20000"/>
                </a:spcBef>
                <a:buFont typeface="Lucida Sans Unicode" pitchFamily="34" charset="0"/>
                <a:buChar char="▹"/>
                <a:tabLst>
                  <a:tab pos="7315200" algn="r"/>
                </a:tabLst>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tabLst>
                  <a:tab pos="7315200" algn="r"/>
                </a:tabLst>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tabLst>
                  <a:tab pos="7315200" algn="r"/>
                </a:tabLst>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tabLst>
                  <a:tab pos="7315200" algn="r"/>
                </a:tabLst>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tabLst>
                  <a:tab pos="7315200" algn="r"/>
                </a:tabLst>
                <a:defRPr sz="2000">
                  <a:solidFill>
                    <a:schemeClr val="tx1"/>
                  </a:solidFill>
                  <a:latin typeface="Calibri" pitchFamily="34" charset="0"/>
                </a:defRPr>
              </a:lvl9pPr>
            </a:lstStyle>
            <a:p>
              <a:pPr lvl="1">
                <a:lnSpc>
                  <a:spcPct val="90000"/>
                </a:lnSpc>
                <a:spcBef>
                  <a:spcPts val="300"/>
                </a:spcBef>
                <a:buClr>
                  <a:srgbClr val="000000"/>
                </a:buClr>
                <a:buFont typeface="Wingdings" pitchFamily="2" charset="2"/>
                <a:buChar char="§"/>
              </a:pPr>
              <a:r>
                <a:rPr lang="en-US" altLang="en-US" sz="1100" dirty="0">
                  <a:solidFill>
                    <a:srgbClr val="000000"/>
                  </a:solidFill>
                </a:rPr>
                <a:t>HSDW – Health Services Data Warehouse</a:t>
              </a:r>
            </a:p>
            <a:p>
              <a:pPr lvl="1">
                <a:lnSpc>
                  <a:spcPct val="90000"/>
                </a:lnSpc>
                <a:spcBef>
                  <a:spcPts val="300"/>
                </a:spcBef>
                <a:buClr>
                  <a:srgbClr val="000000"/>
                </a:buClr>
                <a:buFont typeface="Wingdings" pitchFamily="2" charset="2"/>
                <a:buChar char="§"/>
              </a:pPr>
              <a:r>
                <a:rPr lang="en-US" altLang="en-US" sz="1100" dirty="0" err="1">
                  <a:solidFill>
                    <a:srgbClr val="000000"/>
                  </a:solidFill>
                </a:rPr>
                <a:t>CareMart</a:t>
              </a:r>
              <a:r>
                <a:rPr lang="en-US" altLang="en-US" sz="1100" dirty="0">
                  <a:solidFill>
                    <a:srgbClr val="000000"/>
                  </a:solidFill>
                </a:rPr>
                <a:t>, CDR Mart, </a:t>
              </a:r>
              <a:r>
                <a:rPr lang="en-US" altLang="en-US" sz="1100" dirty="0" err="1">
                  <a:solidFill>
                    <a:srgbClr val="000000"/>
                  </a:solidFill>
                </a:rPr>
                <a:t>nMART</a:t>
              </a:r>
              <a:r>
                <a:rPr lang="en-US" altLang="en-US" sz="1100" dirty="0">
                  <a:solidFill>
                    <a:srgbClr val="000000"/>
                  </a:solidFill>
                </a:rPr>
                <a:t>, </a:t>
              </a:r>
              <a:r>
                <a:rPr lang="en-US" altLang="en-US" sz="1100" dirty="0" err="1">
                  <a:solidFill>
                    <a:srgbClr val="000000"/>
                  </a:solidFill>
                </a:rPr>
                <a:t>DaVINCI</a:t>
              </a:r>
              <a:endParaRPr lang="en-US" altLang="en-US" sz="1100" dirty="0">
                <a:solidFill>
                  <a:srgbClr val="000000"/>
                </a:solidFill>
              </a:endParaRPr>
            </a:p>
            <a:p>
              <a:pPr lvl="1">
                <a:lnSpc>
                  <a:spcPct val="90000"/>
                </a:lnSpc>
                <a:spcBef>
                  <a:spcPts val="300"/>
                </a:spcBef>
                <a:buClr>
                  <a:srgbClr val="000000"/>
                </a:buClr>
                <a:buFont typeface="Wingdings" pitchFamily="2" charset="2"/>
                <a:buChar char="§"/>
              </a:pPr>
              <a:r>
                <a:rPr lang="en-US" altLang="en-US" sz="1100" dirty="0">
                  <a:solidFill>
                    <a:srgbClr val="000000"/>
                  </a:solidFill>
                </a:rPr>
                <a:t>COHORT – Composite Occupational Health and Operational Risk Tracker</a:t>
              </a:r>
            </a:p>
            <a:p>
              <a:pPr lvl="1">
                <a:lnSpc>
                  <a:spcPct val="90000"/>
                </a:lnSpc>
                <a:spcBef>
                  <a:spcPts val="300"/>
                </a:spcBef>
                <a:buClr>
                  <a:srgbClr val="000000"/>
                </a:buClr>
                <a:buFont typeface="Wingdings" pitchFamily="2" charset="2"/>
                <a:buChar char="§"/>
              </a:pPr>
              <a:r>
                <a:rPr lang="en-US" altLang="en-US" sz="1100" dirty="0">
                  <a:solidFill>
                    <a:srgbClr val="000000"/>
                  </a:solidFill>
                </a:rPr>
                <a:t>ODS – Operational Data Storage</a:t>
              </a:r>
            </a:p>
            <a:p>
              <a:pPr lvl="1">
                <a:lnSpc>
                  <a:spcPct val="90000"/>
                </a:lnSpc>
                <a:spcBef>
                  <a:spcPts val="300"/>
                </a:spcBef>
                <a:buClr>
                  <a:srgbClr val="000000"/>
                </a:buClr>
                <a:buFont typeface="Wingdings" pitchFamily="2" charset="2"/>
                <a:buChar char="§"/>
              </a:pPr>
              <a:r>
                <a:rPr lang="en-US" altLang="en-US" sz="1100" dirty="0">
                  <a:solidFill>
                    <a:srgbClr val="000000"/>
                  </a:solidFill>
                </a:rPr>
                <a:t>RMS – Referral Management System</a:t>
              </a:r>
            </a:p>
            <a:p>
              <a:pPr lvl="1">
                <a:lnSpc>
                  <a:spcPct val="90000"/>
                </a:lnSpc>
                <a:spcBef>
                  <a:spcPts val="300"/>
                </a:spcBef>
                <a:buClr>
                  <a:srgbClr val="000000"/>
                </a:buClr>
                <a:buFont typeface="Wingdings" pitchFamily="2" charset="2"/>
                <a:buChar char="§"/>
              </a:pPr>
              <a:r>
                <a:rPr lang="en-US" altLang="en-US" sz="1100" dirty="0" err="1">
                  <a:solidFill>
                    <a:srgbClr val="000000"/>
                  </a:solidFill>
                </a:rPr>
                <a:t>NICoE</a:t>
              </a:r>
              <a:r>
                <a:rPr lang="en-US" altLang="en-US" sz="1100" dirty="0">
                  <a:solidFill>
                    <a:srgbClr val="000000"/>
                  </a:solidFill>
                </a:rPr>
                <a:t> – National Intrepid Center of Excellence</a:t>
              </a:r>
            </a:p>
            <a:p>
              <a:pPr lvl="1">
                <a:lnSpc>
                  <a:spcPct val="90000"/>
                </a:lnSpc>
                <a:spcBef>
                  <a:spcPts val="300"/>
                </a:spcBef>
                <a:buClr>
                  <a:srgbClr val="000000"/>
                </a:buClr>
                <a:buFont typeface="Wingdings" pitchFamily="2" charset="2"/>
                <a:buChar char="§"/>
              </a:pPr>
              <a:r>
                <a:rPr lang="en-US" altLang="en-US" sz="1100" dirty="0">
                  <a:solidFill>
                    <a:srgbClr val="000000"/>
                  </a:solidFill>
                </a:rPr>
                <a:t>AFCHIPS – Air Force Corporate Health Information Processing System</a:t>
              </a:r>
            </a:p>
            <a:p>
              <a:pPr lvl="1">
                <a:lnSpc>
                  <a:spcPct val="90000"/>
                </a:lnSpc>
                <a:spcBef>
                  <a:spcPts val="300"/>
                </a:spcBef>
                <a:buClr>
                  <a:srgbClr val="000000"/>
                </a:buClr>
                <a:buFont typeface="Wingdings" pitchFamily="2" charset="2"/>
                <a:buChar char="§"/>
              </a:pPr>
              <a:r>
                <a:rPr lang="en-US" altLang="en-US" sz="1100" dirty="0">
                  <a:solidFill>
                    <a:srgbClr val="000000"/>
                  </a:solidFill>
                </a:rPr>
                <a:t>ACS DAL – Enterprise Service Bus </a:t>
              </a:r>
            </a:p>
            <a:p>
              <a:pPr lvl="1">
                <a:lnSpc>
                  <a:spcPct val="90000"/>
                </a:lnSpc>
                <a:spcBef>
                  <a:spcPts val="300"/>
                </a:spcBef>
                <a:buClr>
                  <a:srgbClr val="000000"/>
                </a:buClr>
                <a:buFont typeface="Wingdings" pitchFamily="2" charset="2"/>
                <a:buChar char="§"/>
              </a:pPr>
              <a:r>
                <a:rPr lang="en-US" altLang="en-US" sz="1100" dirty="0">
                  <a:solidFill>
                    <a:srgbClr val="000000"/>
                  </a:solidFill>
                </a:rPr>
                <a:t>AFMS </a:t>
              </a:r>
              <a:r>
                <a:rPr lang="en-US" altLang="en-US" sz="1100" dirty="0" err="1">
                  <a:solidFill>
                    <a:srgbClr val="000000"/>
                  </a:solidFill>
                </a:rPr>
                <a:t>Kx</a:t>
              </a:r>
              <a:r>
                <a:rPr lang="en-US" altLang="en-US" sz="1100" dirty="0">
                  <a:solidFill>
                    <a:srgbClr val="000000"/>
                  </a:solidFill>
                </a:rPr>
                <a:t> – AFMS Knowledge Exchange</a:t>
              </a:r>
            </a:p>
            <a:p>
              <a:pPr lvl="1">
                <a:lnSpc>
                  <a:spcPct val="90000"/>
                </a:lnSpc>
                <a:spcBef>
                  <a:spcPts val="300"/>
                </a:spcBef>
                <a:buClr>
                  <a:srgbClr val="000000"/>
                </a:buClr>
                <a:buFont typeface="Wingdings" pitchFamily="2" charset="2"/>
                <a:buChar char="§"/>
              </a:pPr>
              <a:r>
                <a:rPr lang="en-US" altLang="en-US" sz="1100" dirty="0" err="1">
                  <a:solidFill>
                    <a:srgbClr val="000000"/>
                  </a:solidFill>
                </a:rPr>
                <a:t>MiCare</a:t>
              </a:r>
              <a:endParaRPr lang="en-US" altLang="en-US" sz="1100" dirty="0">
                <a:solidFill>
                  <a:srgbClr val="000000"/>
                </a:solidFill>
              </a:endParaRPr>
            </a:p>
            <a:p>
              <a:pPr lvl="1">
                <a:lnSpc>
                  <a:spcPct val="90000"/>
                </a:lnSpc>
                <a:spcBef>
                  <a:spcPts val="300"/>
                </a:spcBef>
                <a:buClr>
                  <a:srgbClr val="000000"/>
                </a:buClr>
                <a:buFont typeface="Wingdings" pitchFamily="2" charset="2"/>
                <a:buChar char="§"/>
              </a:pPr>
              <a:r>
                <a:rPr lang="en-US" altLang="en-US" sz="1100" dirty="0">
                  <a:solidFill>
                    <a:srgbClr val="000000"/>
                  </a:solidFill>
                </a:rPr>
                <a:t>CHAS – </a:t>
              </a:r>
              <a:r>
                <a:rPr lang="en-US" altLang="en-US" sz="1100" dirty="0" err="1">
                  <a:solidFill>
                    <a:srgbClr val="000000"/>
                  </a:solidFill>
                </a:rPr>
                <a:t>CarePoint</a:t>
              </a:r>
              <a:r>
                <a:rPr lang="en-US" altLang="en-US" sz="1100" dirty="0">
                  <a:solidFill>
                    <a:srgbClr val="000000"/>
                  </a:solidFill>
                </a:rPr>
                <a:t> Health Application Suite</a:t>
              </a:r>
            </a:p>
            <a:p>
              <a:pPr lvl="1">
                <a:lnSpc>
                  <a:spcPct val="90000"/>
                </a:lnSpc>
                <a:spcBef>
                  <a:spcPts val="300"/>
                </a:spcBef>
                <a:buClr>
                  <a:srgbClr val="000000"/>
                </a:buClr>
                <a:buFont typeface="Wingdings" pitchFamily="2" charset="2"/>
                <a:buChar char="§"/>
              </a:pPr>
              <a:r>
                <a:rPr lang="en-US" altLang="en-US" sz="1100" dirty="0">
                  <a:solidFill>
                    <a:srgbClr val="000000"/>
                  </a:solidFill>
                </a:rPr>
                <a:t>Army Regional Knowledge Exchange (RKC) – PCMH Dashboard</a:t>
              </a:r>
            </a:p>
            <a:p>
              <a:pPr lvl="1">
                <a:lnSpc>
                  <a:spcPct val="90000"/>
                </a:lnSpc>
                <a:spcBef>
                  <a:spcPts val="300"/>
                </a:spcBef>
                <a:buClr>
                  <a:srgbClr val="000000"/>
                </a:buClr>
                <a:buFont typeface="Wingdings" pitchFamily="2" charset="2"/>
                <a:buChar char="§"/>
              </a:pPr>
              <a:r>
                <a:rPr lang="en-US" altLang="en-US" sz="1100" dirty="0">
                  <a:solidFill>
                    <a:srgbClr val="000000"/>
                  </a:solidFill>
                </a:rPr>
                <a:t>M2/MDR </a:t>
              </a:r>
              <a:r>
                <a:rPr lang="en-US" altLang="en-US" sz="1100" dirty="0" smtClean="0">
                  <a:solidFill>
                    <a:srgbClr val="000000"/>
                  </a:solidFill>
                </a:rPr>
                <a:t>(Effective 1Jul2017)</a:t>
              </a:r>
              <a:endParaRPr lang="en-US" altLang="en-US" sz="1100" dirty="0">
                <a:solidFill>
                  <a:srgbClr val="000000"/>
                </a:solidFill>
              </a:endParaRPr>
            </a:p>
          </p:txBody>
        </p:sp>
      </p:grpSp>
      <p:grpSp>
        <p:nvGrpSpPr>
          <p:cNvPr id="9" name="Group 13"/>
          <p:cNvGrpSpPr>
            <a:grpSpLocks/>
          </p:cNvGrpSpPr>
          <p:nvPr/>
        </p:nvGrpSpPr>
        <p:grpSpPr bwMode="auto">
          <a:xfrm>
            <a:off x="6169025" y="2298700"/>
            <a:ext cx="2665413" cy="2130425"/>
            <a:chOff x="5928857" y="1508823"/>
            <a:chExt cx="2665701" cy="2129038"/>
          </a:xfrm>
        </p:grpSpPr>
        <p:sp>
          <p:nvSpPr>
            <p:cNvPr id="10" name="TextBox 123"/>
            <p:cNvSpPr txBox="1">
              <a:spLocks noChangeArrowheads="1"/>
            </p:cNvSpPr>
            <p:nvPr/>
          </p:nvSpPr>
          <p:spPr bwMode="auto">
            <a:xfrm>
              <a:off x="5935216" y="1508823"/>
              <a:ext cx="2651760" cy="274638"/>
            </a:xfrm>
            <a:prstGeom prst="rect">
              <a:avLst/>
            </a:prstGeom>
            <a:solidFill>
              <a:srgbClr val="4066B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7" tIns="45702" rIns="91407" bIns="45702" anchor="ctr"/>
            <a:lstStyle>
              <a:lvl1pPr defTabSz="1462088">
                <a:spcBef>
                  <a:spcPct val="20000"/>
                </a:spcBef>
                <a:buFont typeface="Lucida Sans Unicode" pitchFamily="34" charset="0"/>
                <a:buChar char="∎"/>
                <a:defRPr sz="2800">
                  <a:solidFill>
                    <a:schemeClr val="tx1"/>
                  </a:solidFill>
                  <a:latin typeface="Calibri" pitchFamily="34" charset="0"/>
                </a:defRPr>
              </a:lvl1pPr>
              <a:lvl2pPr marL="742950" indent="-285750" defTabSz="1462088">
                <a:spcBef>
                  <a:spcPct val="20000"/>
                </a:spcBef>
                <a:buFont typeface="Wingdings" pitchFamily="2" charset="2"/>
                <a:buChar char="q"/>
                <a:defRPr sz="2400">
                  <a:solidFill>
                    <a:schemeClr val="tx1"/>
                  </a:solidFill>
                  <a:latin typeface="Calibri" pitchFamily="34" charset="0"/>
                </a:defRPr>
              </a:lvl2pPr>
              <a:lvl3pPr marL="1143000" indent="-228600" defTabSz="1462088">
                <a:spcBef>
                  <a:spcPct val="20000"/>
                </a:spcBef>
                <a:buFont typeface="Wingdings" pitchFamily="2" charset="2"/>
                <a:buChar char="§"/>
                <a:defRPr sz="2200">
                  <a:solidFill>
                    <a:schemeClr val="tx1"/>
                  </a:solidFill>
                  <a:latin typeface="Calibri" pitchFamily="34" charset="0"/>
                </a:defRPr>
              </a:lvl3pPr>
              <a:lvl4pPr marL="1600200" indent="-228600" defTabSz="1462088">
                <a:spcBef>
                  <a:spcPct val="20000"/>
                </a:spcBef>
                <a:buFont typeface="Lucida Sans Unicode" pitchFamily="34" charset="0"/>
                <a:buChar char="▻"/>
                <a:defRPr sz="2000">
                  <a:solidFill>
                    <a:schemeClr val="tx1"/>
                  </a:solidFill>
                  <a:latin typeface="Calibri" pitchFamily="34" charset="0"/>
                </a:defRPr>
              </a:lvl4pPr>
              <a:lvl5pPr marL="2057400" indent="-228600" defTabSz="1462088">
                <a:spcBef>
                  <a:spcPct val="20000"/>
                </a:spcBef>
                <a:buFont typeface="Lucida Sans Unicode" pitchFamily="34" charset="0"/>
                <a:buChar char="▹"/>
                <a:defRPr sz="2000">
                  <a:solidFill>
                    <a:schemeClr val="tx1"/>
                  </a:solidFill>
                  <a:latin typeface="Calibri" pitchFamily="34" charset="0"/>
                </a:defRPr>
              </a:lvl5pPr>
              <a:lvl6pPr marL="2514600" indent="-228600" defTabSz="1462088"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defTabSz="1462088"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defTabSz="1462088"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defTabSz="1462088"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lgn="ctr">
                <a:spcBef>
                  <a:spcPct val="0"/>
                </a:spcBef>
                <a:buFontTx/>
                <a:buNone/>
              </a:pPr>
              <a:r>
                <a:rPr lang="en-US" altLang="en-US" sz="1200" b="1">
                  <a:solidFill>
                    <a:srgbClr val="FFFFFF"/>
                  </a:solidFill>
                </a:rPr>
                <a:t>NON-SDD SYSTEMS/INTIATIVES</a:t>
              </a:r>
            </a:p>
          </p:txBody>
        </p:sp>
        <p:sp>
          <p:nvSpPr>
            <p:cNvPr id="11" name="Rectangle 127"/>
            <p:cNvSpPr>
              <a:spLocks noChangeArrowheads="1"/>
            </p:cNvSpPr>
            <p:nvPr/>
          </p:nvSpPr>
          <p:spPr bwMode="auto">
            <a:xfrm>
              <a:off x="5928857" y="1811081"/>
              <a:ext cx="2665701" cy="182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45702" rIns="45720" bIns="45702"/>
            <a:lstStyle>
              <a:lvl1pPr marL="342900" indent="-342900">
                <a:spcBef>
                  <a:spcPct val="20000"/>
                </a:spcBef>
                <a:buFont typeface="Lucida Sans Unicode" pitchFamily="34" charset="0"/>
                <a:buChar char="∎"/>
                <a:tabLst>
                  <a:tab pos="7315200" algn="r"/>
                </a:tabLst>
                <a:defRPr sz="2800">
                  <a:solidFill>
                    <a:schemeClr val="tx1"/>
                  </a:solidFill>
                  <a:latin typeface="Calibri" pitchFamily="34" charset="0"/>
                </a:defRPr>
              </a:lvl1pPr>
              <a:lvl2pPr marL="109538" indent="-109538">
                <a:spcBef>
                  <a:spcPct val="20000"/>
                </a:spcBef>
                <a:buFont typeface="Wingdings" pitchFamily="2" charset="2"/>
                <a:buChar char="q"/>
                <a:tabLst>
                  <a:tab pos="7315200" algn="r"/>
                </a:tabLst>
                <a:defRPr sz="2400">
                  <a:solidFill>
                    <a:schemeClr val="tx1"/>
                  </a:solidFill>
                  <a:latin typeface="Calibri" pitchFamily="34" charset="0"/>
                </a:defRPr>
              </a:lvl2pPr>
              <a:lvl3pPr marL="1143000" indent="-228600">
                <a:spcBef>
                  <a:spcPct val="20000"/>
                </a:spcBef>
                <a:buFont typeface="Wingdings" pitchFamily="2" charset="2"/>
                <a:buChar char="§"/>
                <a:tabLst>
                  <a:tab pos="7315200" algn="r"/>
                </a:tabLst>
                <a:defRPr sz="2200">
                  <a:solidFill>
                    <a:schemeClr val="tx1"/>
                  </a:solidFill>
                  <a:latin typeface="Calibri" pitchFamily="34" charset="0"/>
                </a:defRPr>
              </a:lvl3pPr>
              <a:lvl4pPr marL="1600200" indent="-228600">
                <a:spcBef>
                  <a:spcPct val="20000"/>
                </a:spcBef>
                <a:buFont typeface="Lucida Sans Unicode" pitchFamily="34" charset="0"/>
                <a:buChar char="▻"/>
                <a:tabLst>
                  <a:tab pos="7315200" algn="r"/>
                </a:tabLst>
                <a:defRPr sz="2000">
                  <a:solidFill>
                    <a:schemeClr val="tx1"/>
                  </a:solidFill>
                  <a:latin typeface="Calibri" pitchFamily="34" charset="0"/>
                </a:defRPr>
              </a:lvl4pPr>
              <a:lvl5pPr marL="2057400" indent="-228600">
                <a:spcBef>
                  <a:spcPct val="20000"/>
                </a:spcBef>
                <a:buFont typeface="Lucida Sans Unicode" pitchFamily="34" charset="0"/>
                <a:buChar char="▹"/>
                <a:tabLst>
                  <a:tab pos="7315200" algn="r"/>
                </a:tabLst>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tabLst>
                  <a:tab pos="7315200" algn="r"/>
                </a:tabLst>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tabLst>
                  <a:tab pos="7315200" algn="r"/>
                </a:tabLst>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tabLst>
                  <a:tab pos="7315200" algn="r"/>
                </a:tabLst>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tabLst>
                  <a:tab pos="7315200" algn="r"/>
                </a:tabLst>
                <a:defRPr sz="2000">
                  <a:solidFill>
                    <a:schemeClr val="tx1"/>
                  </a:solidFill>
                  <a:latin typeface="Calibri" pitchFamily="34" charset="0"/>
                </a:defRPr>
              </a:lvl9pPr>
            </a:lstStyle>
            <a:p>
              <a:pPr lvl="1">
                <a:lnSpc>
                  <a:spcPct val="90000"/>
                </a:lnSpc>
                <a:spcBef>
                  <a:spcPts val="300"/>
                </a:spcBef>
                <a:buClr>
                  <a:srgbClr val="000000"/>
                </a:buClr>
                <a:buFont typeface="Wingdings" pitchFamily="2" charset="2"/>
                <a:buChar char="§"/>
              </a:pPr>
              <a:r>
                <a:rPr lang="en-US" altLang="en-US" sz="1100">
                  <a:solidFill>
                    <a:srgbClr val="000000"/>
                  </a:solidFill>
                </a:rPr>
                <a:t>AFHSB – Defense Medical Surveillance System</a:t>
              </a:r>
            </a:p>
            <a:p>
              <a:pPr lvl="1">
                <a:lnSpc>
                  <a:spcPct val="90000"/>
                </a:lnSpc>
                <a:spcBef>
                  <a:spcPts val="300"/>
                </a:spcBef>
                <a:buClr>
                  <a:srgbClr val="000000"/>
                </a:buClr>
                <a:buFont typeface="Wingdings" pitchFamily="2" charset="2"/>
                <a:buChar char="§"/>
              </a:pPr>
              <a:r>
                <a:rPr lang="en-US" altLang="en-US" sz="1100">
                  <a:solidFill>
                    <a:srgbClr val="000000"/>
                  </a:solidFill>
                </a:rPr>
                <a:t>Enterprise Services (ZBR) data warehouse effort</a:t>
              </a:r>
            </a:p>
            <a:p>
              <a:pPr lvl="1">
                <a:lnSpc>
                  <a:spcPct val="90000"/>
                </a:lnSpc>
                <a:spcBef>
                  <a:spcPts val="300"/>
                </a:spcBef>
                <a:buClr>
                  <a:srgbClr val="000000"/>
                </a:buClr>
                <a:buFont typeface="Wingdings" pitchFamily="2" charset="2"/>
                <a:buChar char="§"/>
              </a:pPr>
              <a:r>
                <a:rPr lang="en-US" altLang="en-US" sz="1100">
                  <a:solidFill>
                    <a:srgbClr val="000000"/>
                  </a:solidFill>
                </a:rPr>
                <a:t>Legacy Data/Record migration</a:t>
              </a:r>
            </a:p>
            <a:p>
              <a:pPr lvl="1">
                <a:lnSpc>
                  <a:spcPct val="90000"/>
                </a:lnSpc>
                <a:spcBef>
                  <a:spcPts val="300"/>
                </a:spcBef>
                <a:buClr>
                  <a:srgbClr val="000000"/>
                </a:buClr>
                <a:buFont typeface="Wingdings" pitchFamily="2" charset="2"/>
                <a:buChar char="§"/>
              </a:pPr>
              <a:r>
                <a:rPr lang="en-US" altLang="en-US" sz="1100">
                  <a:solidFill>
                    <a:srgbClr val="000000"/>
                  </a:solidFill>
                </a:rPr>
                <a:t>MHS GENESIS Integration (Interface efforts, data transition strategy)</a:t>
              </a:r>
            </a:p>
          </p:txBody>
        </p:sp>
      </p:grpSp>
      <p:sp>
        <p:nvSpPr>
          <p:cNvPr id="12" name="Content Placeholder 1"/>
          <p:cNvSpPr txBox="1">
            <a:spLocks/>
          </p:cNvSpPr>
          <p:nvPr/>
        </p:nvSpPr>
        <p:spPr bwMode="auto">
          <a:xfrm>
            <a:off x="457200" y="1323975"/>
            <a:ext cx="82296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lgn="ctr">
              <a:buFont typeface="Lucida Sans Unicode" pitchFamily="34" charset="0"/>
              <a:buNone/>
            </a:pPr>
            <a:r>
              <a:rPr lang="en-US" altLang="en-US" sz="2000" dirty="0"/>
              <a:t>EIDS is oversees the Clinical Enterprise Intelligence Program (CEIP), SDD data systems, and other non-SDD systems and initiatives.</a:t>
            </a:r>
          </a:p>
        </p:txBody>
      </p:sp>
      <p:sp>
        <p:nvSpPr>
          <p:cNvPr id="13" name="Slide Number Placeholder 3"/>
          <p:cNvSpPr>
            <a:spLocks noGrp="1"/>
          </p:cNvSpPr>
          <p:nvPr>
            <p:ph type="sldNum" sz="quarter" idx="4"/>
          </p:nvPr>
        </p:nvSpPr>
        <p:spPr>
          <a:xfrm>
            <a:off x="8355013" y="6545263"/>
            <a:ext cx="762000" cy="282575"/>
          </a:xfrm>
        </p:spPr>
        <p:txBody>
          <a:bodyPr/>
          <a:lstStyle/>
          <a:p>
            <a:fld id="{2982B3FC-1CAF-4292-AF53-DD37E7130B9E}"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69571593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Custom Design">
  <a:themeElements>
    <a:clrScheme name="DHA">
      <a:dk1>
        <a:srgbClr val="990000"/>
      </a:dk1>
      <a:lt1>
        <a:sysClr val="window" lastClr="FFFFFF"/>
      </a:lt1>
      <a:dk2>
        <a:srgbClr val="002060"/>
      </a:dk2>
      <a:lt2>
        <a:srgbClr val="DBE5F1"/>
      </a:lt2>
      <a:accent1>
        <a:srgbClr val="990000"/>
      </a:accent1>
      <a:accent2>
        <a:srgbClr val="DECBCB"/>
      </a:accent2>
      <a:accent3>
        <a:srgbClr val="002060"/>
      </a:accent3>
      <a:accent4>
        <a:srgbClr val="DBE5F1"/>
      </a:accent4>
      <a:accent5>
        <a:srgbClr val="7F7F7F"/>
      </a:accent5>
      <a:accent6>
        <a:srgbClr val="F2F2F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PEO DHMS 8 Nov update">
  <a:themeElements>
    <a:clrScheme name="DHMS">
      <a:dk1>
        <a:sysClr val="windowText" lastClr="000000"/>
      </a:dk1>
      <a:lt1>
        <a:sysClr val="window" lastClr="FFFFFF"/>
      </a:lt1>
      <a:dk2>
        <a:srgbClr val="003876"/>
      </a:dk2>
      <a:lt2>
        <a:srgbClr val="EEECE1"/>
      </a:lt2>
      <a:accent1>
        <a:srgbClr val="3198D7"/>
      </a:accent1>
      <a:accent2>
        <a:srgbClr val="C0504D"/>
      </a:accent2>
      <a:accent3>
        <a:srgbClr val="9EB558"/>
      </a:accent3>
      <a:accent4>
        <a:srgbClr val="8064A2"/>
      </a:accent4>
      <a:accent5>
        <a:srgbClr val="007DA4"/>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smtClean="0">
            <a:solidFill>
              <a:schemeClr val="tx2"/>
            </a:solidFill>
          </a:defRPr>
        </a:defPPr>
      </a:lstStyle>
    </a:txDef>
  </a:objectDefaults>
  <a:extraClrSchemeLst/>
</a:theme>
</file>

<file path=ppt/theme/theme3.xml><?xml version="1.0" encoding="utf-8"?>
<a:theme xmlns:a="http://schemas.openxmlformats.org/drawingml/2006/main" name="2_Custom Design">
  <a:themeElements>
    <a:clrScheme name="DHA">
      <a:dk1>
        <a:srgbClr val="990000"/>
      </a:dk1>
      <a:lt1>
        <a:sysClr val="window" lastClr="FFFFFF"/>
      </a:lt1>
      <a:dk2>
        <a:srgbClr val="002060"/>
      </a:dk2>
      <a:lt2>
        <a:srgbClr val="DBE5F1"/>
      </a:lt2>
      <a:accent1>
        <a:srgbClr val="990000"/>
      </a:accent1>
      <a:accent2>
        <a:srgbClr val="DECBCB"/>
      </a:accent2>
      <a:accent3>
        <a:srgbClr val="002060"/>
      </a:accent3>
      <a:accent4>
        <a:srgbClr val="DBE5F1"/>
      </a:accent4>
      <a:accent5>
        <a:srgbClr val="7F7F7F"/>
      </a:accent5>
      <a:accent6>
        <a:srgbClr val="F2F2F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13070</TotalTime>
  <Words>10399</Words>
  <Application>Microsoft Office PowerPoint</Application>
  <PresentationFormat>On-screen Show (4:3)</PresentationFormat>
  <Paragraphs>1093</Paragraphs>
  <Slides>62</Slides>
  <Notes>28</Notes>
  <HiddenSlides>0</HiddenSlides>
  <MMClips>0</MMClips>
  <ScaleCrop>false</ScaleCrop>
  <HeadingPairs>
    <vt:vector size="4" baseType="variant">
      <vt:variant>
        <vt:lpstr>Theme</vt:lpstr>
      </vt:variant>
      <vt:variant>
        <vt:i4>3</vt:i4>
      </vt:variant>
      <vt:variant>
        <vt:lpstr>Slide Titles</vt:lpstr>
      </vt:variant>
      <vt:variant>
        <vt:i4>62</vt:i4>
      </vt:variant>
    </vt:vector>
  </HeadingPairs>
  <TitlesOfParts>
    <vt:vector size="65" baseType="lpstr">
      <vt:lpstr>1_Custom Design</vt:lpstr>
      <vt:lpstr>8_PEO DHMS 8 Nov update</vt:lpstr>
      <vt:lpstr>2_Custom Design</vt:lpstr>
      <vt:lpstr>PowerPoint Presentation</vt:lpstr>
      <vt:lpstr>Meeting Rules of Engagement</vt:lpstr>
      <vt:lpstr>Agenda</vt:lpstr>
      <vt:lpstr>PowerPoint Presentation</vt:lpstr>
      <vt:lpstr>Data Consolidation</vt:lpstr>
      <vt:lpstr>Enterprise Intelligence and Data Solutions (EIDS) Mission and Delivery</vt:lpstr>
      <vt:lpstr>DHA HIT Data Vision</vt:lpstr>
      <vt:lpstr>EIDS PMO Structure and Components</vt:lpstr>
      <vt:lpstr>EIDS PMO Sub-Programs</vt:lpstr>
      <vt:lpstr>Current State [Data Flow]</vt:lpstr>
      <vt:lpstr>Data Modernization – External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 Portal</vt:lpstr>
      <vt:lpstr>PowerPoint Presentation</vt:lpstr>
      <vt:lpstr>CAREPOINT Stack</vt:lpstr>
      <vt:lpstr>PowerPoint Presentation</vt:lpstr>
      <vt:lpstr>Agenda</vt:lpstr>
      <vt:lpstr>Data Flow Conventions</vt:lpstr>
      <vt:lpstr>Demo:  CPM</vt:lpstr>
      <vt:lpstr>Register / Check-In Patient</vt:lpstr>
      <vt:lpstr>Legacy Data Migration</vt:lpstr>
      <vt:lpstr>Where Does the Data Go?</vt:lpstr>
      <vt:lpstr>Where Does the Data Go? (cont’d)</vt:lpstr>
      <vt:lpstr>Where Does the Data Go? (cont’d)</vt:lpstr>
      <vt:lpstr>Demo:  Nurse/Medic</vt:lpstr>
      <vt:lpstr>Demo:  Physician</vt:lpstr>
      <vt:lpstr>Radiology Orders/Imaging/Reporting</vt:lpstr>
      <vt:lpstr>PowerPoint Presentation</vt:lpstr>
      <vt:lpstr>PowerPoint Presentation</vt:lpstr>
      <vt:lpstr>PowerPoint Presentation</vt:lpstr>
      <vt:lpstr>PowerPoint Presentation</vt:lpstr>
      <vt:lpstr>PowerPoint Presentation</vt:lpstr>
      <vt:lpstr>Prescriptions</vt:lpstr>
      <vt:lpstr>Nurse and Physician Workflows</vt:lpstr>
      <vt:lpstr>PowerPoint Presentation</vt:lpstr>
      <vt:lpstr>Examples of Synchronous and Asynchronous</vt:lpstr>
      <vt:lpstr>Discern Rules Framework (Synchronous)</vt:lpstr>
      <vt:lpstr>Discern Rules Framework (Asynchronous)</vt:lpstr>
      <vt:lpstr>Synchronous vs Asynchronous</vt:lpstr>
      <vt:lpstr>Discern Request</vt:lpstr>
      <vt:lpstr>Demo:  Physician</vt:lpstr>
      <vt:lpstr>PowerPoint Presentation</vt:lpstr>
      <vt:lpstr>Demo:  Physician/Nurse/Medic</vt:lpstr>
      <vt:lpstr>PowerPoint Presentation</vt:lpstr>
      <vt:lpstr>Demo:  Physician</vt:lpstr>
      <vt:lpstr>PowerPoint Presentation</vt:lpstr>
      <vt:lpstr>PowerPoint Presentation</vt:lpstr>
      <vt:lpstr>Demo:  Advance</vt:lpstr>
      <vt:lpstr>PowerPoint Presentation</vt:lpstr>
      <vt:lpstr>PowerPoint Presentation</vt:lpstr>
      <vt:lpstr>PowerPoint Presentation</vt:lpstr>
      <vt:lpstr>PowerPoint Presentation</vt:lpstr>
      <vt:lpstr>PowerPoint Presentation</vt:lpstr>
    </vt:vector>
  </TitlesOfParts>
  <Company>Department of Defense - Health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Morse, John, CIV, OASD(HA)/TMA</dc:creator>
  <cp:lastModifiedBy>Jackson, Tia, CTR, DHA</cp:lastModifiedBy>
  <cp:revision>332</cp:revision>
  <dcterms:created xsi:type="dcterms:W3CDTF">2013-11-13T13:29:37Z</dcterms:created>
  <dcterms:modified xsi:type="dcterms:W3CDTF">2017-06-14T17:42:34Z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