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256" r:id="rId2"/>
    <p:sldId id="257" r:id="rId3"/>
    <p:sldId id="258" r:id="rId4"/>
    <p:sldId id="259" r:id="rId5"/>
    <p:sldId id="274" r:id="rId6"/>
    <p:sldId id="277" r:id="rId7"/>
    <p:sldId id="276" r:id="rId8"/>
    <p:sldId id="278" r:id="rId9"/>
    <p:sldId id="279" r:id="rId10"/>
    <p:sldId id="280" r:id="rId11"/>
    <p:sldId id="275" r:id="rId12"/>
    <p:sldId id="281" r:id="rId13"/>
    <p:sldId id="282" r:id="rId14"/>
    <p:sldId id="283" r:id="rId15"/>
    <p:sldId id="284" r:id="rId16"/>
    <p:sldId id="285" r:id="rId17"/>
    <p:sldId id="290" r:id="rId18"/>
    <p:sldId id="287" r:id="rId19"/>
    <p:sldId id="288" r:id="rId20"/>
    <p:sldId id="289" r:id="rId21"/>
    <p:sldId id="286"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64" d="100"/>
          <a:sy n="64" d="100"/>
        </p:scale>
        <p:origin x="45"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D19835-B1C4-4C8B-A9B5-41CE327A69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9BABC-0FD3-4FAF-9F31-4583340BC1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8805C2-30DC-4976-B20D-79E1283C2D24}" type="datetimeFigureOut">
              <a:rPr lang="en-US" smtClean="0"/>
              <a:t>3/25/2018</a:t>
            </a:fld>
            <a:endParaRPr lang="en-US"/>
          </a:p>
        </p:txBody>
      </p:sp>
      <p:sp>
        <p:nvSpPr>
          <p:cNvPr id="4" name="Footer Placeholder 3">
            <a:extLst>
              <a:ext uri="{FF2B5EF4-FFF2-40B4-BE49-F238E27FC236}">
                <a16:creationId xmlns:a16="http://schemas.microsoft.com/office/drawing/2014/main" id="{7C695854-981F-4D4E-8ED6-104BE0A3D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From: http://softwaretestingfundamentals.com/integration-testing/</a:t>
            </a:r>
          </a:p>
        </p:txBody>
      </p:sp>
      <p:sp>
        <p:nvSpPr>
          <p:cNvPr id="5" name="Slide Number Placeholder 4">
            <a:extLst>
              <a:ext uri="{FF2B5EF4-FFF2-40B4-BE49-F238E27FC236}">
                <a16:creationId xmlns:a16="http://schemas.microsoft.com/office/drawing/2014/main" id="{DF780E12-E617-418B-BDDC-713CD8DCC0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70E62A-2DE2-4AE1-B907-8DE6F9069D07}" type="slidenum">
              <a:rPr lang="en-US" smtClean="0"/>
              <a:t>‹#›</a:t>
            </a:fld>
            <a:endParaRPr lang="en-US"/>
          </a:p>
        </p:txBody>
      </p:sp>
    </p:spTree>
    <p:extLst>
      <p:ext uri="{BB962C8B-B14F-4D97-AF65-F5344CB8AC3E}">
        <p14:creationId xmlns:p14="http://schemas.microsoft.com/office/powerpoint/2010/main" val="336578262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1282C-1117-4CEB-8A99-4E315034E2DB}" type="datetimeFigureOut">
              <a:rPr lang="en-US" smtClean="0"/>
              <a:t>3/25/2018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From: http://softwaretestingfundamentals.com/integration-testing/</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BDDE-373B-4D6D-BF18-7BD0606859EA}" type="slidenum">
              <a:rPr lang="en-US" smtClean="0"/>
              <a:t>‹#›</a:t>
            </a:fld>
            <a:endParaRPr lang="en-US"/>
          </a:p>
        </p:txBody>
      </p:sp>
    </p:spTree>
    <p:extLst>
      <p:ext uri="{BB962C8B-B14F-4D97-AF65-F5344CB8AC3E}">
        <p14:creationId xmlns:p14="http://schemas.microsoft.com/office/powerpoint/2010/main" val="280803332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8ED54869-F0AF-4B97-B971-8EC82CCBC298}" type="datetimeFigureOut">
              <a:rPr lang="en-US" smtClean="0"/>
              <a:t>3/25/2018</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136321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65582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71577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5712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137747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D54869-F0AF-4B97-B971-8EC82CCBC298}"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198685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D54869-F0AF-4B97-B971-8EC82CCBC298}" type="datetimeFigureOut">
              <a:rPr lang="en-US" smtClean="0"/>
              <a:t>3/25/2018</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672838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54869-F0AF-4B97-B971-8EC82CCBC298}"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3568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54869-F0AF-4B97-B971-8EC82CCBC298}"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02490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8ED54869-F0AF-4B97-B971-8EC82CCBC298}" type="datetimeFigureOut">
              <a:rPr lang="en-US" smtClean="0"/>
              <a:t>3/25/2018</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67691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D54869-F0AF-4B97-B971-8EC82CCBC298}"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145330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234980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54869-F0AF-4B97-B971-8EC82CCBC298}"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81207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54869-F0AF-4B97-B971-8EC82CCBC298}"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61315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54869-F0AF-4B97-B971-8EC82CCBC298}"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151990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7467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D54869-F0AF-4B97-B971-8EC82CCBC298}"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1663-8FC4-434C-A40D-8F499553DBBA}" type="slidenum">
              <a:rPr lang="en-US" smtClean="0"/>
              <a:t>‹#›</a:t>
            </a:fld>
            <a:endParaRPr lang="en-US"/>
          </a:p>
        </p:txBody>
      </p:sp>
    </p:spTree>
    <p:extLst>
      <p:ext uri="{BB962C8B-B14F-4D97-AF65-F5344CB8AC3E}">
        <p14:creationId xmlns:p14="http://schemas.microsoft.com/office/powerpoint/2010/main" val="372635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D54869-F0AF-4B97-B971-8EC82CCBC298}" type="datetimeFigureOut">
              <a:rPr lang="en-US" smtClean="0"/>
              <a:t>3/25/2018</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C81663-8FC4-434C-A40D-8F499553DBBA}" type="slidenum">
              <a:rPr lang="en-US" smtClean="0"/>
              <a:t>‹#›</a:t>
            </a:fld>
            <a:endParaRPr lang="en-US"/>
          </a:p>
        </p:txBody>
      </p:sp>
    </p:spTree>
    <p:extLst>
      <p:ext uri="{BB962C8B-B14F-4D97-AF65-F5344CB8AC3E}">
        <p14:creationId xmlns:p14="http://schemas.microsoft.com/office/powerpoint/2010/main" val="48104232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6BFE-5DB4-4F80-81D4-11F84CA62B97}"/>
              </a:ext>
            </a:extLst>
          </p:cNvPr>
          <p:cNvSpPr>
            <a:spLocks noGrp="1"/>
          </p:cNvSpPr>
          <p:nvPr>
            <p:ph type="ctrTitle"/>
          </p:nvPr>
        </p:nvSpPr>
        <p:spPr>
          <a:xfrm>
            <a:off x="2721010" y="3229492"/>
            <a:ext cx="4079477" cy="2387600"/>
          </a:xfrm>
        </p:spPr>
        <p:txBody>
          <a:bodyPr>
            <a:normAutofit fontScale="90000"/>
          </a:bodyPr>
          <a:lstStyle/>
          <a:p>
            <a:pPr algn="ctr"/>
            <a:r>
              <a:rPr lang="en-US" dirty="0"/>
              <a:t>Database fundamentals:</a:t>
            </a:r>
            <a:br>
              <a:rPr lang="en-US" dirty="0"/>
            </a:br>
            <a:r>
              <a:rPr lang="en-US" dirty="0">
                <a:solidFill>
                  <a:srgbClr val="FFFF00"/>
                </a:solidFill>
              </a:rPr>
              <a:t>Data modeling</a:t>
            </a:r>
          </a:p>
        </p:txBody>
      </p:sp>
      <p:sp>
        <p:nvSpPr>
          <p:cNvPr id="3" name="Subtitle 2">
            <a:extLst>
              <a:ext uri="{FF2B5EF4-FFF2-40B4-BE49-F238E27FC236}">
                <a16:creationId xmlns:a16="http://schemas.microsoft.com/office/drawing/2014/main" id="{574F9DD9-0112-4426-B0F5-6202675912A4}"/>
              </a:ext>
            </a:extLst>
          </p:cNvPr>
          <p:cNvSpPr>
            <a:spLocks noGrp="1"/>
          </p:cNvSpPr>
          <p:nvPr>
            <p:ph type="subTitle" idx="1"/>
          </p:nvPr>
        </p:nvSpPr>
        <p:spPr>
          <a:xfrm>
            <a:off x="1463909" y="5602940"/>
            <a:ext cx="6593681" cy="1655762"/>
          </a:xfrm>
        </p:spPr>
        <p:txBody>
          <a:bodyPr/>
          <a:lstStyle/>
          <a:p>
            <a:pPr algn="ctr">
              <a:spcBef>
                <a:spcPts val="0"/>
              </a:spcBef>
            </a:pPr>
            <a:r>
              <a:rPr lang="en-US" dirty="0"/>
              <a:t>Victor Lin</a:t>
            </a:r>
          </a:p>
          <a:p>
            <a:pPr algn="ctr">
              <a:spcBef>
                <a:spcPts val="0"/>
              </a:spcBef>
            </a:pPr>
            <a:r>
              <a:rPr lang="en-US" dirty="0" err="1"/>
              <a:t>Dod</a:t>
            </a:r>
            <a:r>
              <a:rPr lang="en-US" dirty="0"/>
              <a:t> clinical informatics fellowship</a:t>
            </a:r>
          </a:p>
        </p:txBody>
      </p:sp>
      <p:pic>
        <p:nvPicPr>
          <p:cNvPr id="5" name="Picture 4">
            <a:extLst>
              <a:ext uri="{FF2B5EF4-FFF2-40B4-BE49-F238E27FC236}">
                <a16:creationId xmlns:a16="http://schemas.microsoft.com/office/drawing/2014/main" id="{E11E5FAF-EF3A-4D84-89F7-90CBB62C8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909" y="0"/>
            <a:ext cx="6241035" cy="3379230"/>
          </a:xfrm>
          <a:prstGeom prst="rect">
            <a:avLst/>
          </a:prstGeom>
        </p:spPr>
      </p:pic>
    </p:spTree>
    <p:extLst>
      <p:ext uri="{BB962C8B-B14F-4D97-AF65-F5344CB8AC3E}">
        <p14:creationId xmlns:p14="http://schemas.microsoft.com/office/powerpoint/2010/main" val="240576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7093-027A-4B2E-AD22-CB81E43DC61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9D2D7BA-1AC1-414B-B10E-21ED63C03C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9684" y="1019331"/>
            <a:ext cx="8398934" cy="4876800"/>
          </a:xfrm>
        </p:spPr>
      </p:pic>
      <p:sp>
        <p:nvSpPr>
          <p:cNvPr id="4" name="Content Placeholder 3">
            <a:extLst>
              <a:ext uri="{FF2B5EF4-FFF2-40B4-BE49-F238E27FC236}">
                <a16:creationId xmlns:a16="http://schemas.microsoft.com/office/drawing/2014/main" id="{534DE1A2-2331-43BB-9E8C-53FA5D97FCD2}"/>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01252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8FEF-336F-4768-8536-C4F4C9940855}"/>
              </a:ext>
            </a:extLst>
          </p:cNvPr>
          <p:cNvSpPr>
            <a:spLocks noGrp="1"/>
          </p:cNvSpPr>
          <p:nvPr>
            <p:ph type="title"/>
          </p:nvPr>
        </p:nvSpPr>
        <p:spPr/>
        <p:txBody>
          <a:bodyPr/>
          <a:lstStyle/>
          <a:p>
            <a:r>
              <a:rPr lang="en-US" dirty="0"/>
              <a:t>Database design</a:t>
            </a:r>
          </a:p>
        </p:txBody>
      </p:sp>
      <p:sp>
        <p:nvSpPr>
          <p:cNvPr id="3" name="Content Placeholder 2">
            <a:extLst>
              <a:ext uri="{FF2B5EF4-FFF2-40B4-BE49-F238E27FC236}">
                <a16:creationId xmlns:a16="http://schemas.microsoft.com/office/drawing/2014/main" id="{EF8EBE1C-61DD-4D31-BD01-A998E2A18903}"/>
              </a:ext>
            </a:extLst>
          </p:cNvPr>
          <p:cNvSpPr>
            <a:spLocks noGrp="1"/>
          </p:cNvSpPr>
          <p:nvPr>
            <p:ph idx="1"/>
          </p:nvPr>
        </p:nvSpPr>
        <p:spPr>
          <a:xfrm>
            <a:off x="584615" y="1813810"/>
            <a:ext cx="8484433" cy="5044190"/>
          </a:xfrm>
        </p:spPr>
        <p:txBody>
          <a:bodyPr>
            <a:normAutofit/>
          </a:bodyPr>
          <a:lstStyle/>
          <a:p>
            <a:pPr marL="0" indent="0">
              <a:buNone/>
            </a:pPr>
            <a:r>
              <a:rPr lang="en-US" dirty="0"/>
              <a:t>Three phases of database design (traditional methods):</a:t>
            </a:r>
          </a:p>
          <a:p>
            <a:pPr marL="457200" indent="-457200">
              <a:buFont typeface="+mj-lt"/>
              <a:buAutoNum type="arabicPeriod"/>
            </a:pPr>
            <a:r>
              <a:rPr lang="en-US" dirty="0"/>
              <a:t>Requirements analysis.</a:t>
            </a:r>
          </a:p>
          <a:p>
            <a:pPr lvl="1"/>
            <a:r>
              <a:rPr lang="en-US" sz="2400" dirty="0"/>
              <a:t>Assessment of the information requirements of the organization.</a:t>
            </a:r>
          </a:p>
          <a:p>
            <a:pPr marL="457200" indent="-457200">
              <a:buFont typeface="+mj-lt"/>
              <a:buAutoNum type="arabicPeriod"/>
            </a:pPr>
            <a:r>
              <a:rPr lang="en-US" dirty="0"/>
              <a:t>Data modeling.</a:t>
            </a:r>
          </a:p>
          <a:p>
            <a:pPr lvl="1"/>
            <a:r>
              <a:rPr lang="en-US" sz="2400" dirty="0"/>
              <a:t>Modeling of database structure.  Define attributes (fields).</a:t>
            </a:r>
          </a:p>
          <a:p>
            <a:pPr marL="457200" indent="-457200">
              <a:buFont typeface="+mj-lt"/>
              <a:buAutoNum type="arabicPeriod"/>
            </a:pPr>
            <a:r>
              <a:rPr lang="en-US" dirty="0"/>
              <a:t>Normalization.</a:t>
            </a:r>
          </a:p>
          <a:p>
            <a:pPr lvl="1"/>
            <a:r>
              <a:rPr lang="en-US" sz="2400" dirty="0"/>
              <a:t>Decomposition of large tables into smaller ones.  Elimination of redundant data.</a:t>
            </a:r>
          </a:p>
          <a:p>
            <a:pPr marL="457200" indent="-457200">
              <a:buFont typeface="+mj-lt"/>
              <a:buAutoNum type="arabicPeriod"/>
            </a:pPr>
            <a:endParaRPr lang="en-US" dirty="0"/>
          </a:p>
        </p:txBody>
      </p:sp>
    </p:spTree>
    <p:extLst>
      <p:ext uri="{BB962C8B-B14F-4D97-AF65-F5344CB8AC3E}">
        <p14:creationId xmlns:p14="http://schemas.microsoft.com/office/powerpoint/2010/main" val="281271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2B15-864E-4B7D-90E5-85A98785A3A3}"/>
              </a:ext>
            </a:extLst>
          </p:cNvPr>
          <p:cNvSpPr>
            <a:spLocks noGrp="1"/>
          </p:cNvSpPr>
          <p:nvPr>
            <p:ph type="title"/>
          </p:nvPr>
        </p:nvSpPr>
        <p:spPr/>
        <p:txBody>
          <a:bodyPr/>
          <a:lstStyle/>
          <a:p>
            <a:r>
              <a:rPr lang="en-US" dirty="0"/>
              <a:t>Data modeling</a:t>
            </a:r>
          </a:p>
        </p:txBody>
      </p:sp>
      <p:sp>
        <p:nvSpPr>
          <p:cNvPr id="3" name="Content Placeholder 2">
            <a:extLst>
              <a:ext uri="{FF2B5EF4-FFF2-40B4-BE49-F238E27FC236}">
                <a16:creationId xmlns:a16="http://schemas.microsoft.com/office/drawing/2014/main" id="{77850A84-8C5C-44DF-9EED-8E78523D4E77}"/>
              </a:ext>
            </a:extLst>
          </p:cNvPr>
          <p:cNvSpPr>
            <a:spLocks noGrp="1"/>
          </p:cNvSpPr>
          <p:nvPr>
            <p:ph idx="1"/>
          </p:nvPr>
        </p:nvSpPr>
        <p:spPr/>
        <p:txBody>
          <a:bodyPr/>
          <a:lstStyle/>
          <a:p>
            <a:r>
              <a:rPr lang="en-US" dirty="0"/>
              <a:t>In database design, the process of creating a database schema/structure is known as </a:t>
            </a:r>
            <a:r>
              <a:rPr lang="en-US" i="1" dirty="0"/>
              <a:t>data modeling</a:t>
            </a:r>
            <a:r>
              <a:rPr lang="en-US" dirty="0"/>
              <a:t>, which is when the entities, attributes, and entity relationships are worked out.</a:t>
            </a:r>
          </a:p>
          <a:p>
            <a:r>
              <a:rPr lang="en-US" dirty="0"/>
              <a:t>Typically based on the three-model (schema) approach.</a:t>
            </a:r>
          </a:p>
          <a:p>
            <a:r>
              <a:rPr lang="en-US" dirty="0"/>
              <a:t>The data model is eventually implemented within a database.</a:t>
            </a:r>
          </a:p>
        </p:txBody>
      </p:sp>
    </p:spTree>
    <p:extLst>
      <p:ext uri="{BB962C8B-B14F-4D97-AF65-F5344CB8AC3E}">
        <p14:creationId xmlns:p14="http://schemas.microsoft.com/office/powerpoint/2010/main" val="170360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1695-8729-4AC2-86F8-425F617170FB}"/>
              </a:ext>
            </a:extLst>
          </p:cNvPr>
          <p:cNvSpPr>
            <a:spLocks noGrp="1"/>
          </p:cNvSpPr>
          <p:nvPr>
            <p:ph type="title"/>
          </p:nvPr>
        </p:nvSpPr>
        <p:spPr/>
        <p:txBody>
          <a:bodyPr/>
          <a:lstStyle/>
          <a:p>
            <a:r>
              <a:rPr lang="en-US" dirty="0"/>
              <a:t>Why do we need data modeling?</a:t>
            </a:r>
          </a:p>
        </p:txBody>
      </p:sp>
      <p:sp>
        <p:nvSpPr>
          <p:cNvPr id="3" name="Content Placeholder 2">
            <a:extLst>
              <a:ext uri="{FF2B5EF4-FFF2-40B4-BE49-F238E27FC236}">
                <a16:creationId xmlns:a16="http://schemas.microsoft.com/office/drawing/2014/main" id="{2F5D464E-6891-4D96-B789-8FD6AB9A006E}"/>
              </a:ext>
            </a:extLst>
          </p:cNvPr>
          <p:cNvSpPr>
            <a:spLocks noGrp="1"/>
          </p:cNvSpPr>
          <p:nvPr>
            <p:ph idx="1"/>
          </p:nvPr>
        </p:nvSpPr>
        <p:spPr/>
        <p:txBody>
          <a:bodyPr/>
          <a:lstStyle/>
          <a:p>
            <a:r>
              <a:rPr lang="en-US" dirty="0"/>
              <a:t>Helps in the visual representation of data.</a:t>
            </a:r>
          </a:p>
          <a:p>
            <a:r>
              <a:rPr lang="en-US" dirty="0"/>
              <a:t>Helps to enforce business rules and compliance with government/regulatory policies.</a:t>
            </a:r>
          </a:p>
          <a:p>
            <a:r>
              <a:rPr lang="en-US" dirty="0"/>
              <a:t>Enhances consistency in naming conventions, semantics, data quality etc.</a:t>
            </a:r>
          </a:p>
          <a:p>
            <a:r>
              <a:rPr lang="en-US" dirty="0"/>
              <a:t>Helps to ensure that all required data objects are represented.</a:t>
            </a:r>
          </a:p>
        </p:txBody>
      </p:sp>
    </p:spTree>
    <p:extLst>
      <p:ext uri="{BB962C8B-B14F-4D97-AF65-F5344CB8AC3E}">
        <p14:creationId xmlns:p14="http://schemas.microsoft.com/office/powerpoint/2010/main" val="309968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D2C3-EC65-4946-945A-499035A65025}"/>
              </a:ext>
            </a:extLst>
          </p:cNvPr>
          <p:cNvSpPr>
            <a:spLocks noGrp="1"/>
          </p:cNvSpPr>
          <p:nvPr>
            <p:ph type="title"/>
          </p:nvPr>
        </p:nvSpPr>
        <p:spPr/>
        <p:txBody>
          <a:bodyPr/>
          <a:lstStyle/>
          <a:p>
            <a:r>
              <a:rPr lang="en-US" dirty="0"/>
              <a:t>Why do we need data modeling</a:t>
            </a:r>
          </a:p>
        </p:txBody>
      </p:sp>
      <p:sp>
        <p:nvSpPr>
          <p:cNvPr id="3" name="Content Placeholder 2">
            <a:extLst>
              <a:ext uri="{FF2B5EF4-FFF2-40B4-BE49-F238E27FC236}">
                <a16:creationId xmlns:a16="http://schemas.microsoft.com/office/drawing/2014/main" id="{364E9E5C-5FBA-42D8-A0F4-72ED091B3474}"/>
              </a:ext>
            </a:extLst>
          </p:cNvPr>
          <p:cNvSpPr>
            <a:spLocks noGrp="1"/>
          </p:cNvSpPr>
          <p:nvPr>
            <p:ph idx="1"/>
          </p:nvPr>
        </p:nvSpPr>
        <p:spPr>
          <a:xfrm>
            <a:off x="856060" y="2249486"/>
            <a:ext cx="7429499" cy="4001411"/>
          </a:xfrm>
        </p:spPr>
        <p:txBody>
          <a:bodyPr>
            <a:normAutofit lnSpcReduction="10000"/>
          </a:bodyPr>
          <a:lstStyle/>
          <a:p>
            <a:r>
              <a:rPr lang="en-US" dirty="0"/>
              <a:t>Helps to identify redundant and missing data.</a:t>
            </a:r>
          </a:p>
          <a:p>
            <a:r>
              <a:rPr lang="en-US" dirty="0"/>
              <a:t>Helps to define the relationships and the keys (primary, foreign).</a:t>
            </a:r>
          </a:p>
          <a:p>
            <a:r>
              <a:rPr lang="en-US" dirty="0"/>
              <a:t>Helps to manage data as a resource.</a:t>
            </a:r>
          </a:p>
          <a:p>
            <a:r>
              <a:rPr lang="en-US" dirty="0"/>
              <a:t>Over the long run, can facilitate the efficiency of IT infrastructure maintenance and upgrades.</a:t>
            </a:r>
          </a:p>
          <a:p>
            <a:r>
              <a:rPr lang="en-US" dirty="0"/>
              <a:t>Can help facilitate communication within and across organizations.</a:t>
            </a:r>
          </a:p>
          <a:p>
            <a:endParaRPr lang="en-US" dirty="0"/>
          </a:p>
        </p:txBody>
      </p:sp>
    </p:spTree>
    <p:extLst>
      <p:ext uri="{BB962C8B-B14F-4D97-AF65-F5344CB8AC3E}">
        <p14:creationId xmlns:p14="http://schemas.microsoft.com/office/powerpoint/2010/main" val="234326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AA93-C5A5-4CE1-8310-FBEA83EF93BD}"/>
              </a:ext>
            </a:extLst>
          </p:cNvPr>
          <p:cNvSpPr>
            <a:spLocks noGrp="1"/>
          </p:cNvSpPr>
          <p:nvPr>
            <p:ph type="title"/>
          </p:nvPr>
        </p:nvSpPr>
        <p:spPr/>
        <p:txBody>
          <a:bodyPr/>
          <a:lstStyle/>
          <a:p>
            <a:r>
              <a:rPr lang="en-US" dirty="0"/>
              <a:t>The data model</a:t>
            </a:r>
          </a:p>
        </p:txBody>
      </p:sp>
      <p:sp>
        <p:nvSpPr>
          <p:cNvPr id="3" name="Content Placeholder 2">
            <a:extLst>
              <a:ext uri="{FF2B5EF4-FFF2-40B4-BE49-F238E27FC236}">
                <a16:creationId xmlns:a16="http://schemas.microsoft.com/office/drawing/2014/main" id="{E994F96E-B6D1-4C40-92FE-F97416CC4DFE}"/>
              </a:ext>
            </a:extLst>
          </p:cNvPr>
          <p:cNvSpPr>
            <a:spLocks noGrp="1"/>
          </p:cNvSpPr>
          <p:nvPr>
            <p:ph idx="1"/>
          </p:nvPr>
        </p:nvSpPr>
        <p:spPr/>
        <p:txBody>
          <a:bodyPr>
            <a:normAutofit lnSpcReduction="10000"/>
          </a:bodyPr>
          <a:lstStyle/>
          <a:p>
            <a:r>
              <a:rPr lang="en-US" dirty="0"/>
              <a:t>A model that organizes data and standardizes relationships implemented (eventually) in the database.</a:t>
            </a:r>
          </a:p>
          <a:p>
            <a:r>
              <a:rPr lang="en-US" dirty="0"/>
              <a:t>Similar to an architect’s plan/drawings.</a:t>
            </a:r>
          </a:p>
          <a:p>
            <a:r>
              <a:rPr lang="en-US" dirty="0"/>
              <a:t>Determines the structure of the data.</a:t>
            </a:r>
          </a:p>
          <a:p>
            <a:r>
              <a:rPr lang="en-US" dirty="0"/>
              <a:t>With the data model, the emphasis is on what data are needed and how they should be organized (versus on the operations to be performed on the data).</a:t>
            </a:r>
          </a:p>
        </p:txBody>
      </p:sp>
    </p:spTree>
    <p:extLst>
      <p:ext uri="{BB962C8B-B14F-4D97-AF65-F5344CB8AC3E}">
        <p14:creationId xmlns:p14="http://schemas.microsoft.com/office/powerpoint/2010/main" val="313172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0693-AF17-49D4-B0BD-92C2C1CD3E92}"/>
              </a:ext>
            </a:extLst>
          </p:cNvPr>
          <p:cNvSpPr>
            <a:spLocks noGrp="1"/>
          </p:cNvSpPr>
          <p:nvPr>
            <p:ph type="title"/>
          </p:nvPr>
        </p:nvSpPr>
        <p:spPr/>
        <p:txBody>
          <a:bodyPr/>
          <a:lstStyle/>
          <a:p>
            <a:r>
              <a:rPr lang="en-US" dirty="0"/>
              <a:t>The data model</a:t>
            </a:r>
          </a:p>
        </p:txBody>
      </p:sp>
      <p:sp>
        <p:nvSpPr>
          <p:cNvPr id="3" name="Content Placeholder 2">
            <a:extLst>
              <a:ext uri="{FF2B5EF4-FFF2-40B4-BE49-F238E27FC236}">
                <a16:creationId xmlns:a16="http://schemas.microsoft.com/office/drawing/2014/main" id="{C89C911F-58CE-4289-9F62-A18DDFC054FD}"/>
              </a:ext>
            </a:extLst>
          </p:cNvPr>
          <p:cNvSpPr>
            <a:spLocks noGrp="1"/>
          </p:cNvSpPr>
          <p:nvPr>
            <p:ph idx="1"/>
          </p:nvPr>
        </p:nvSpPr>
        <p:spPr>
          <a:xfrm>
            <a:off x="856060" y="1956216"/>
            <a:ext cx="7429499" cy="4152275"/>
          </a:xfrm>
        </p:spPr>
        <p:txBody>
          <a:bodyPr>
            <a:noAutofit/>
          </a:bodyPr>
          <a:lstStyle/>
          <a:p>
            <a:r>
              <a:rPr lang="en-US" dirty="0"/>
              <a:t>The three-model (schema) approach typically follows the path through the following three models :</a:t>
            </a:r>
          </a:p>
          <a:p>
            <a:pPr lvl="1"/>
            <a:r>
              <a:rPr lang="en-US" sz="2400" dirty="0"/>
              <a:t>Conceptual model.</a:t>
            </a:r>
          </a:p>
          <a:p>
            <a:pPr lvl="1"/>
            <a:r>
              <a:rPr lang="en-US" sz="2400" dirty="0"/>
              <a:t>Logical model.</a:t>
            </a:r>
          </a:p>
          <a:p>
            <a:pPr lvl="1"/>
            <a:r>
              <a:rPr lang="en-US" sz="2400" dirty="0"/>
              <a:t>Physical model.</a:t>
            </a:r>
          </a:p>
          <a:p>
            <a:r>
              <a:rPr lang="en-US" dirty="0"/>
              <a:t>The progression is from the most abstract to the most concrete as one moves from the conceptual model to the physical model.  Sometimes the conceptual and logical models are viewed as one.</a:t>
            </a:r>
          </a:p>
        </p:txBody>
      </p:sp>
    </p:spTree>
    <p:extLst>
      <p:ext uri="{BB962C8B-B14F-4D97-AF65-F5344CB8AC3E}">
        <p14:creationId xmlns:p14="http://schemas.microsoft.com/office/powerpoint/2010/main" val="343915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CC43-705E-4DB7-992F-9AD164DEFBC1}"/>
              </a:ext>
            </a:extLst>
          </p:cNvPr>
          <p:cNvSpPr>
            <a:spLocks noGrp="1"/>
          </p:cNvSpPr>
          <p:nvPr>
            <p:ph type="title"/>
          </p:nvPr>
        </p:nvSpPr>
        <p:spPr/>
        <p:txBody>
          <a:bodyPr/>
          <a:lstStyle/>
          <a:p>
            <a:r>
              <a:rPr lang="en-US" dirty="0"/>
              <a:t>Data model pyramid</a:t>
            </a:r>
          </a:p>
        </p:txBody>
      </p:sp>
      <p:pic>
        <p:nvPicPr>
          <p:cNvPr id="5" name="Content Placeholder 4">
            <a:extLst>
              <a:ext uri="{FF2B5EF4-FFF2-40B4-BE49-F238E27FC236}">
                <a16:creationId xmlns:a16="http://schemas.microsoft.com/office/drawing/2014/main" id="{601D48C3-AE0D-4946-87DC-875924299F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180" y="1971207"/>
            <a:ext cx="8083718" cy="4140660"/>
          </a:xfrm>
        </p:spPr>
      </p:pic>
    </p:spTree>
    <p:extLst>
      <p:ext uri="{BB962C8B-B14F-4D97-AF65-F5344CB8AC3E}">
        <p14:creationId xmlns:p14="http://schemas.microsoft.com/office/powerpoint/2010/main" val="224224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B418-C8D5-47DD-85E9-353C09F2AEFC}"/>
              </a:ext>
            </a:extLst>
          </p:cNvPr>
          <p:cNvSpPr>
            <a:spLocks noGrp="1"/>
          </p:cNvSpPr>
          <p:nvPr>
            <p:ph type="title"/>
          </p:nvPr>
        </p:nvSpPr>
        <p:spPr/>
        <p:txBody>
          <a:bodyPr/>
          <a:lstStyle/>
          <a:p>
            <a:r>
              <a:rPr lang="en-US" dirty="0"/>
              <a:t>Conceptual model</a:t>
            </a:r>
          </a:p>
        </p:txBody>
      </p:sp>
      <p:sp>
        <p:nvSpPr>
          <p:cNvPr id="3" name="Content Placeholder 2">
            <a:extLst>
              <a:ext uri="{FF2B5EF4-FFF2-40B4-BE49-F238E27FC236}">
                <a16:creationId xmlns:a16="http://schemas.microsoft.com/office/drawing/2014/main" id="{57ED2CF9-DB45-49CC-BFCB-9AC4232066FE}"/>
              </a:ext>
            </a:extLst>
          </p:cNvPr>
          <p:cNvSpPr>
            <a:spLocks noGrp="1"/>
          </p:cNvSpPr>
          <p:nvPr>
            <p:ph idx="1"/>
          </p:nvPr>
        </p:nvSpPr>
        <p:spPr/>
        <p:txBody>
          <a:bodyPr/>
          <a:lstStyle/>
          <a:p>
            <a:r>
              <a:rPr lang="en-US" dirty="0"/>
              <a:t>Represents the “semantics” (scope of the model), and organizes and defines business concepts or rules.</a:t>
            </a:r>
          </a:p>
          <a:p>
            <a:r>
              <a:rPr lang="en-US" dirty="0"/>
              <a:t>Establishes the basic database relationships (entity relationships).</a:t>
            </a:r>
          </a:p>
          <a:p>
            <a:r>
              <a:rPr lang="en-US" dirty="0"/>
              <a:t>Typically involves business stakeholders and data architects.</a:t>
            </a:r>
          </a:p>
          <a:p>
            <a:r>
              <a:rPr lang="en-US" dirty="0"/>
              <a:t>Insufficient detail to construct the actual database.</a:t>
            </a:r>
          </a:p>
        </p:txBody>
      </p:sp>
    </p:spTree>
    <p:extLst>
      <p:ext uri="{BB962C8B-B14F-4D97-AF65-F5344CB8AC3E}">
        <p14:creationId xmlns:p14="http://schemas.microsoft.com/office/powerpoint/2010/main" val="256690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FC40-664D-4AA0-9AB5-BACBFEC8A157}"/>
              </a:ext>
            </a:extLst>
          </p:cNvPr>
          <p:cNvSpPr>
            <a:spLocks noGrp="1"/>
          </p:cNvSpPr>
          <p:nvPr>
            <p:ph type="title"/>
          </p:nvPr>
        </p:nvSpPr>
        <p:spPr/>
        <p:txBody>
          <a:bodyPr/>
          <a:lstStyle/>
          <a:p>
            <a:r>
              <a:rPr lang="en-US" dirty="0"/>
              <a:t>Logical model</a:t>
            </a:r>
          </a:p>
        </p:txBody>
      </p:sp>
      <p:sp>
        <p:nvSpPr>
          <p:cNvPr id="3" name="Content Placeholder 2">
            <a:extLst>
              <a:ext uri="{FF2B5EF4-FFF2-40B4-BE49-F238E27FC236}">
                <a16:creationId xmlns:a16="http://schemas.microsoft.com/office/drawing/2014/main" id="{B5A75AF2-6BD1-4383-BB5D-59E45BAD38B1}"/>
              </a:ext>
            </a:extLst>
          </p:cNvPr>
          <p:cNvSpPr>
            <a:spLocks noGrp="1"/>
          </p:cNvSpPr>
          <p:nvPr>
            <p:ph idx="1"/>
          </p:nvPr>
        </p:nvSpPr>
        <p:spPr/>
        <p:txBody>
          <a:bodyPr>
            <a:normAutofit lnSpcReduction="10000"/>
          </a:bodyPr>
          <a:lstStyle/>
          <a:p>
            <a:r>
              <a:rPr lang="en-US" dirty="0"/>
              <a:t>Based on structures identified in the conceptual model.</a:t>
            </a:r>
          </a:p>
          <a:p>
            <a:r>
              <a:rPr lang="en-US" dirty="0"/>
              <a:t>Focus is on logical data structures and relationships (e.g. keys).</a:t>
            </a:r>
          </a:p>
          <a:p>
            <a:r>
              <a:rPr lang="en-US" dirty="0"/>
              <a:t>The “database models” such as relational, hierarchical, and network models could fall under the logical model.</a:t>
            </a:r>
          </a:p>
          <a:p>
            <a:r>
              <a:rPr lang="en-US" dirty="0"/>
              <a:t>Data architects and business analysts would be involved.</a:t>
            </a:r>
          </a:p>
          <a:p>
            <a:r>
              <a:rPr lang="en-US" dirty="0"/>
              <a:t>DBMS/technology agnostic.</a:t>
            </a:r>
          </a:p>
        </p:txBody>
      </p:sp>
    </p:spTree>
    <p:extLst>
      <p:ext uri="{BB962C8B-B14F-4D97-AF65-F5344CB8AC3E}">
        <p14:creationId xmlns:p14="http://schemas.microsoft.com/office/powerpoint/2010/main" val="305947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A413-A687-408E-BF5A-D89A5AB27F4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83FE021-0220-4ACB-9375-34238C6B283D}"/>
              </a:ext>
            </a:extLst>
          </p:cNvPr>
          <p:cNvSpPr>
            <a:spLocks noGrp="1"/>
          </p:cNvSpPr>
          <p:nvPr>
            <p:ph idx="1"/>
          </p:nvPr>
        </p:nvSpPr>
        <p:spPr>
          <a:xfrm>
            <a:off x="856060" y="2249487"/>
            <a:ext cx="7429499" cy="4013854"/>
          </a:xfrm>
        </p:spPr>
        <p:txBody>
          <a:bodyPr>
            <a:normAutofit/>
          </a:bodyPr>
          <a:lstStyle/>
          <a:p>
            <a:r>
              <a:rPr lang="en-US" dirty="0"/>
              <a:t>Review database basics including entities, attributes, keys, and schema.</a:t>
            </a:r>
          </a:p>
          <a:p>
            <a:r>
              <a:rPr lang="en-US" dirty="0"/>
              <a:t>Describe entity relationships.</a:t>
            </a:r>
          </a:p>
          <a:p>
            <a:r>
              <a:rPr lang="en-US" dirty="0"/>
              <a:t>Introduce the concept of data modeling as it relates to database design.</a:t>
            </a:r>
          </a:p>
          <a:p>
            <a:r>
              <a:rPr lang="en-US" dirty="0"/>
              <a:t>Discuss the conceptual, logical, and physical data models.</a:t>
            </a:r>
          </a:p>
          <a:p>
            <a:endParaRPr lang="en-US" dirty="0"/>
          </a:p>
          <a:p>
            <a:endParaRPr lang="en-US" dirty="0"/>
          </a:p>
        </p:txBody>
      </p:sp>
    </p:spTree>
    <p:extLst>
      <p:ext uri="{BB962C8B-B14F-4D97-AF65-F5344CB8AC3E}">
        <p14:creationId xmlns:p14="http://schemas.microsoft.com/office/powerpoint/2010/main" val="415922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9DCD-313F-4384-879F-7CF5BFC6D7AF}"/>
              </a:ext>
            </a:extLst>
          </p:cNvPr>
          <p:cNvSpPr>
            <a:spLocks noGrp="1"/>
          </p:cNvSpPr>
          <p:nvPr>
            <p:ph type="title"/>
          </p:nvPr>
        </p:nvSpPr>
        <p:spPr/>
        <p:txBody>
          <a:bodyPr/>
          <a:lstStyle/>
          <a:p>
            <a:r>
              <a:rPr lang="en-US" dirty="0"/>
              <a:t>Physical model</a:t>
            </a:r>
          </a:p>
        </p:txBody>
      </p:sp>
      <p:sp>
        <p:nvSpPr>
          <p:cNvPr id="3" name="Content Placeholder 2">
            <a:extLst>
              <a:ext uri="{FF2B5EF4-FFF2-40B4-BE49-F238E27FC236}">
                <a16:creationId xmlns:a16="http://schemas.microsoft.com/office/drawing/2014/main" id="{B83D58EC-7702-4EDA-9B44-B90626BB650B}"/>
              </a:ext>
            </a:extLst>
          </p:cNvPr>
          <p:cNvSpPr>
            <a:spLocks noGrp="1"/>
          </p:cNvSpPr>
          <p:nvPr>
            <p:ph idx="1"/>
          </p:nvPr>
        </p:nvSpPr>
        <p:spPr/>
        <p:txBody>
          <a:bodyPr/>
          <a:lstStyle/>
          <a:p>
            <a:r>
              <a:rPr lang="en-US" dirty="0"/>
              <a:t>Describes the specific database system that will be implemented for a particular DBMS system.</a:t>
            </a:r>
          </a:p>
          <a:p>
            <a:r>
              <a:rPr lang="en-US" dirty="0"/>
              <a:t>This data model is detailed enough to build the actual database, with all the characteristics and table/column names.</a:t>
            </a:r>
          </a:p>
          <a:p>
            <a:r>
              <a:rPr lang="en-US" dirty="0"/>
              <a:t>Database administrators/developers transform attributes into columns and assign data types.</a:t>
            </a:r>
          </a:p>
        </p:txBody>
      </p:sp>
    </p:spTree>
    <p:extLst>
      <p:ext uri="{BB962C8B-B14F-4D97-AF65-F5344CB8AC3E}">
        <p14:creationId xmlns:p14="http://schemas.microsoft.com/office/powerpoint/2010/main" val="261222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E990-A806-42C1-BB83-704F3F1E2279}"/>
              </a:ext>
            </a:extLst>
          </p:cNvPr>
          <p:cNvSpPr>
            <a:spLocks noGrp="1"/>
          </p:cNvSpPr>
          <p:nvPr>
            <p:ph type="title"/>
          </p:nvPr>
        </p:nvSpPr>
        <p:spPr/>
        <p:txBody>
          <a:bodyPr/>
          <a:lstStyle/>
          <a:p>
            <a:r>
              <a:rPr lang="en-US" dirty="0"/>
              <a:t>The 3 models and database design</a:t>
            </a:r>
          </a:p>
        </p:txBody>
      </p:sp>
      <p:pic>
        <p:nvPicPr>
          <p:cNvPr id="5" name="Content Placeholder 4" descr="Screen Clipping">
            <a:extLst>
              <a:ext uri="{FF2B5EF4-FFF2-40B4-BE49-F238E27FC236}">
                <a16:creationId xmlns:a16="http://schemas.microsoft.com/office/drawing/2014/main" id="{AAD8D1A2-8D70-490F-A117-8D8AC9E8B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897" y="2368446"/>
            <a:ext cx="5855425" cy="3994097"/>
          </a:xfrm>
        </p:spPr>
      </p:pic>
    </p:spTree>
    <p:extLst>
      <p:ext uri="{BB962C8B-B14F-4D97-AF65-F5344CB8AC3E}">
        <p14:creationId xmlns:p14="http://schemas.microsoft.com/office/powerpoint/2010/main" val="30388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7FEC-E719-4072-A6E2-0181737BA014}"/>
              </a:ext>
            </a:extLst>
          </p:cNvPr>
          <p:cNvSpPr>
            <a:spLocks noGrp="1"/>
          </p:cNvSpPr>
          <p:nvPr>
            <p:ph type="title"/>
          </p:nvPr>
        </p:nvSpPr>
        <p:spPr/>
        <p:txBody>
          <a:bodyPr/>
          <a:lstStyle/>
          <a:p>
            <a:r>
              <a:rPr lang="en-US" dirty="0"/>
              <a:t>Questions?</a:t>
            </a:r>
          </a:p>
        </p:txBody>
      </p:sp>
      <p:pic>
        <p:nvPicPr>
          <p:cNvPr id="11" name="Content Placeholder 10">
            <a:extLst>
              <a:ext uri="{FF2B5EF4-FFF2-40B4-BE49-F238E27FC236}">
                <a16:creationId xmlns:a16="http://schemas.microsoft.com/office/drawing/2014/main" id="{CD21813C-70A4-4C3E-AAF7-8F579643E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811" y="2031167"/>
            <a:ext cx="5485658" cy="4122295"/>
          </a:xfrm>
        </p:spPr>
      </p:pic>
    </p:spTree>
    <p:extLst>
      <p:ext uri="{BB962C8B-B14F-4D97-AF65-F5344CB8AC3E}">
        <p14:creationId xmlns:p14="http://schemas.microsoft.com/office/powerpoint/2010/main" val="369035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DCE8-9124-4B3D-A496-BE0D4309A40E}"/>
              </a:ext>
            </a:extLst>
          </p:cNvPr>
          <p:cNvSpPr>
            <a:spLocks noGrp="1"/>
          </p:cNvSpPr>
          <p:nvPr>
            <p:ph type="title"/>
          </p:nvPr>
        </p:nvSpPr>
        <p:spPr/>
        <p:txBody>
          <a:bodyPr/>
          <a:lstStyle/>
          <a:p>
            <a:r>
              <a:rPr lang="en-US" dirty="0"/>
              <a:t>Review of Database basics</a:t>
            </a:r>
          </a:p>
        </p:txBody>
      </p:sp>
      <p:sp>
        <p:nvSpPr>
          <p:cNvPr id="3" name="Content Placeholder 2">
            <a:extLst>
              <a:ext uri="{FF2B5EF4-FFF2-40B4-BE49-F238E27FC236}">
                <a16:creationId xmlns:a16="http://schemas.microsoft.com/office/drawing/2014/main" id="{3F33257F-0363-42D7-B9A6-1163074263A2}"/>
              </a:ext>
            </a:extLst>
          </p:cNvPr>
          <p:cNvSpPr>
            <a:spLocks noGrp="1"/>
          </p:cNvSpPr>
          <p:nvPr>
            <p:ph idx="1"/>
          </p:nvPr>
        </p:nvSpPr>
        <p:spPr/>
        <p:txBody>
          <a:bodyPr>
            <a:noAutofit/>
          </a:bodyPr>
          <a:lstStyle/>
          <a:p>
            <a:r>
              <a:rPr lang="en-US" dirty="0"/>
              <a:t>Database is an organized collection of data.</a:t>
            </a:r>
          </a:p>
          <a:p>
            <a:r>
              <a:rPr lang="en-US" dirty="0"/>
              <a:t>A “container” or “filing cabinet.”</a:t>
            </a:r>
          </a:p>
          <a:p>
            <a:r>
              <a:rPr lang="en-US" dirty="0"/>
              <a:t>Database table=“file” (structured list of data of specific type).</a:t>
            </a:r>
          </a:p>
          <a:p>
            <a:r>
              <a:rPr lang="en-US" dirty="0"/>
              <a:t>Database is used for a specific purpose.</a:t>
            </a:r>
          </a:p>
          <a:p>
            <a:r>
              <a:rPr lang="en-US" dirty="0"/>
              <a:t>Can be electronic/digital or paper.</a:t>
            </a:r>
          </a:p>
          <a:p>
            <a:r>
              <a:rPr lang="en-US" dirty="0"/>
              <a:t>Enables content search.</a:t>
            </a:r>
          </a:p>
        </p:txBody>
      </p:sp>
    </p:spTree>
    <p:extLst>
      <p:ext uri="{BB962C8B-B14F-4D97-AF65-F5344CB8AC3E}">
        <p14:creationId xmlns:p14="http://schemas.microsoft.com/office/powerpoint/2010/main" val="209677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D3BF-A657-4C72-BBEF-69FC3C0D4E62}"/>
              </a:ext>
            </a:extLst>
          </p:cNvPr>
          <p:cNvSpPr>
            <a:spLocks noGrp="1"/>
          </p:cNvSpPr>
          <p:nvPr>
            <p:ph type="title"/>
          </p:nvPr>
        </p:nvSpPr>
        <p:spPr/>
        <p:txBody>
          <a:bodyPr/>
          <a:lstStyle/>
          <a:p>
            <a:r>
              <a:rPr lang="en-US" dirty="0"/>
              <a:t>Database basics: entities and attributes</a:t>
            </a:r>
          </a:p>
        </p:txBody>
      </p:sp>
      <p:sp>
        <p:nvSpPr>
          <p:cNvPr id="3" name="Content Placeholder 2">
            <a:extLst>
              <a:ext uri="{FF2B5EF4-FFF2-40B4-BE49-F238E27FC236}">
                <a16:creationId xmlns:a16="http://schemas.microsoft.com/office/drawing/2014/main" id="{24481399-53A1-4F35-A737-3A10104C21E1}"/>
              </a:ext>
            </a:extLst>
          </p:cNvPr>
          <p:cNvSpPr>
            <a:spLocks noGrp="1"/>
          </p:cNvSpPr>
          <p:nvPr>
            <p:ph idx="1"/>
          </p:nvPr>
        </p:nvSpPr>
        <p:spPr>
          <a:xfrm>
            <a:off x="856060" y="2249487"/>
            <a:ext cx="7429499" cy="4133384"/>
          </a:xfrm>
        </p:spPr>
        <p:txBody>
          <a:bodyPr>
            <a:normAutofit/>
          </a:bodyPr>
          <a:lstStyle/>
          <a:p>
            <a:r>
              <a:rPr lang="en-US" dirty="0"/>
              <a:t>A database table contains information about </a:t>
            </a:r>
            <a:r>
              <a:rPr lang="en-US" i="1" dirty="0"/>
              <a:t>entities</a:t>
            </a:r>
            <a:r>
              <a:rPr lang="en-US" dirty="0"/>
              <a:t> (rows), which have specific characteristics called </a:t>
            </a:r>
            <a:r>
              <a:rPr lang="en-US" i="1" dirty="0"/>
              <a:t>attributes</a:t>
            </a:r>
            <a:r>
              <a:rPr lang="en-US" dirty="0"/>
              <a:t> (columns).</a:t>
            </a:r>
          </a:p>
          <a:p>
            <a:pPr marL="0" indent="0">
              <a:buNone/>
            </a:pPr>
            <a:endParaRPr lang="en-US" dirty="0"/>
          </a:p>
          <a:p>
            <a:endParaRPr lang="en-US" dirty="0"/>
          </a:p>
        </p:txBody>
      </p:sp>
      <p:pic>
        <p:nvPicPr>
          <p:cNvPr id="5" name="Picture 4">
            <a:extLst>
              <a:ext uri="{FF2B5EF4-FFF2-40B4-BE49-F238E27FC236}">
                <a16:creationId xmlns:a16="http://schemas.microsoft.com/office/drawing/2014/main" id="{E40FFCBA-89B4-441E-9062-8D35C5E08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7" y="3887512"/>
            <a:ext cx="9144000" cy="2573233"/>
          </a:xfrm>
          <a:prstGeom prst="rect">
            <a:avLst/>
          </a:prstGeom>
        </p:spPr>
      </p:pic>
    </p:spTree>
    <p:extLst>
      <p:ext uri="{BB962C8B-B14F-4D97-AF65-F5344CB8AC3E}">
        <p14:creationId xmlns:p14="http://schemas.microsoft.com/office/powerpoint/2010/main" val="285958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7089-719D-4119-A2C8-010FD2E38262}"/>
              </a:ext>
            </a:extLst>
          </p:cNvPr>
          <p:cNvSpPr>
            <a:spLocks noGrp="1"/>
          </p:cNvSpPr>
          <p:nvPr>
            <p:ph type="title"/>
          </p:nvPr>
        </p:nvSpPr>
        <p:spPr/>
        <p:txBody>
          <a:bodyPr/>
          <a:lstStyle/>
          <a:p>
            <a:r>
              <a:rPr lang="en-US" dirty="0"/>
              <a:t>Database Basics: Keys and relationship</a:t>
            </a:r>
          </a:p>
        </p:txBody>
      </p:sp>
      <p:sp>
        <p:nvSpPr>
          <p:cNvPr id="10" name="Content Placeholder 9">
            <a:extLst>
              <a:ext uri="{FF2B5EF4-FFF2-40B4-BE49-F238E27FC236}">
                <a16:creationId xmlns:a16="http://schemas.microsoft.com/office/drawing/2014/main" id="{B87C3014-B4FA-4910-A15D-29357A8C808C}"/>
              </a:ext>
            </a:extLst>
          </p:cNvPr>
          <p:cNvSpPr>
            <a:spLocks noGrp="1"/>
          </p:cNvSpPr>
          <p:nvPr>
            <p:ph idx="1"/>
          </p:nvPr>
        </p:nvSpPr>
        <p:spPr>
          <a:xfrm>
            <a:off x="848566" y="1938363"/>
            <a:ext cx="7429499" cy="950913"/>
          </a:xfrm>
        </p:spPr>
        <p:txBody>
          <a:bodyPr>
            <a:normAutofit fontScale="92500"/>
          </a:bodyPr>
          <a:lstStyle/>
          <a:p>
            <a:r>
              <a:rPr lang="en-US" dirty="0"/>
              <a:t>Each table has a </a:t>
            </a:r>
            <a:r>
              <a:rPr lang="en-US" i="1" dirty="0"/>
              <a:t>primary key</a:t>
            </a:r>
            <a:r>
              <a:rPr lang="en-US" dirty="0"/>
              <a:t>, and </a:t>
            </a:r>
            <a:r>
              <a:rPr lang="en-US" i="1" dirty="0"/>
              <a:t>relationships</a:t>
            </a:r>
            <a:r>
              <a:rPr lang="en-US" dirty="0"/>
              <a:t> between tables are established via the </a:t>
            </a:r>
            <a:r>
              <a:rPr lang="en-US" i="1" dirty="0"/>
              <a:t>foreign keys</a:t>
            </a:r>
            <a:r>
              <a:rPr lang="en-US" dirty="0"/>
              <a:t>.  Keys are attributes.</a:t>
            </a:r>
          </a:p>
        </p:txBody>
      </p:sp>
      <p:pic>
        <p:nvPicPr>
          <p:cNvPr id="12" name="Picture 11">
            <a:extLst>
              <a:ext uri="{FF2B5EF4-FFF2-40B4-BE49-F238E27FC236}">
                <a16:creationId xmlns:a16="http://schemas.microsoft.com/office/drawing/2014/main" id="{5A525AFA-367A-4381-8E76-19D2C9580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027" y="2799335"/>
            <a:ext cx="6190224" cy="4062334"/>
          </a:xfrm>
          <a:prstGeom prst="rect">
            <a:avLst/>
          </a:prstGeom>
        </p:spPr>
      </p:pic>
    </p:spTree>
    <p:extLst>
      <p:ext uri="{BB962C8B-B14F-4D97-AF65-F5344CB8AC3E}">
        <p14:creationId xmlns:p14="http://schemas.microsoft.com/office/powerpoint/2010/main" val="93961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7089-719D-4119-A2C8-010FD2E38262}"/>
              </a:ext>
            </a:extLst>
          </p:cNvPr>
          <p:cNvSpPr>
            <a:spLocks noGrp="1"/>
          </p:cNvSpPr>
          <p:nvPr>
            <p:ph type="title"/>
          </p:nvPr>
        </p:nvSpPr>
        <p:spPr/>
        <p:txBody>
          <a:bodyPr/>
          <a:lstStyle/>
          <a:p>
            <a:r>
              <a:rPr lang="en-US" dirty="0"/>
              <a:t>Database schema</a:t>
            </a:r>
          </a:p>
        </p:txBody>
      </p:sp>
      <p:sp>
        <p:nvSpPr>
          <p:cNvPr id="3" name="Content Placeholder 2">
            <a:extLst>
              <a:ext uri="{FF2B5EF4-FFF2-40B4-BE49-F238E27FC236}">
                <a16:creationId xmlns:a16="http://schemas.microsoft.com/office/drawing/2014/main" id="{70C03755-C188-46B7-9F1C-5B963229936C}"/>
              </a:ext>
            </a:extLst>
          </p:cNvPr>
          <p:cNvSpPr>
            <a:spLocks noGrp="1"/>
          </p:cNvSpPr>
          <p:nvPr>
            <p:ph idx="1"/>
          </p:nvPr>
        </p:nvSpPr>
        <p:spPr>
          <a:xfrm>
            <a:off x="856060" y="1731364"/>
            <a:ext cx="7429499" cy="4504544"/>
          </a:xfrm>
        </p:spPr>
        <p:txBody>
          <a:bodyPr>
            <a:normAutofit lnSpcReduction="10000"/>
          </a:bodyPr>
          <a:lstStyle/>
          <a:p>
            <a:r>
              <a:rPr lang="en-US" dirty="0"/>
              <a:t>A database table contains characteristics and properties that define how data is stored.  This set of information is called a </a:t>
            </a:r>
            <a:r>
              <a:rPr lang="en-US" i="1" dirty="0"/>
              <a:t>schema (scheme), </a:t>
            </a:r>
            <a:r>
              <a:rPr lang="en-US" dirty="0"/>
              <a:t>essentially the table’s metadata.</a:t>
            </a:r>
          </a:p>
          <a:p>
            <a:r>
              <a:rPr lang="en-US" dirty="0"/>
              <a:t>In the schema, the attributes are listed, and each attribute’s data type and characteristics (e.g. whether it is the primary key) are specified.</a:t>
            </a:r>
          </a:p>
          <a:p>
            <a:r>
              <a:rPr lang="en-US" dirty="0"/>
              <a:t>Schemas describe a table (layouts, properties), and can also delineate the relationship between tables in a database (</a:t>
            </a:r>
            <a:r>
              <a:rPr lang="en-US" i="1" dirty="0"/>
              <a:t>entity relationships</a:t>
            </a:r>
            <a:r>
              <a:rPr lang="en-US" dirty="0"/>
              <a:t>).</a:t>
            </a:r>
          </a:p>
        </p:txBody>
      </p:sp>
    </p:spTree>
    <p:extLst>
      <p:ext uri="{BB962C8B-B14F-4D97-AF65-F5344CB8AC3E}">
        <p14:creationId xmlns:p14="http://schemas.microsoft.com/office/powerpoint/2010/main" val="282133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4F9-55B6-4A30-A3F0-4087B68F04B6}"/>
              </a:ext>
            </a:extLst>
          </p:cNvPr>
          <p:cNvSpPr>
            <a:spLocks noGrp="1"/>
          </p:cNvSpPr>
          <p:nvPr>
            <p:ph type="title"/>
          </p:nvPr>
        </p:nvSpPr>
        <p:spPr/>
        <p:txBody>
          <a:bodyPr/>
          <a:lstStyle/>
          <a:p>
            <a:r>
              <a:rPr lang="en-US" dirty="0"/>
              <a:t>Database schema</a:t>
            </a:r>
          </a:p>
        </p:txBody>
      </p:sp>
      <p:sp>
        <p:nvSpPr>
          <p:cNvPr id="4" name="Content Placeholder 3">
            <a:extLst>
              <a:ext uri="{FF2B5EF4-FFF2-40B4-BE49-F238E27FC236}">
                <a16:creationId xmlns:a16="http://schemas.microsoft.com/office/drawing/2014/main" id="{1026F8A1-8924-4B70-B835-D4C9D0EEDC79}"/>
              </a:ext>
            </a:extLst>
          </p:cNvPr>
          <p:cNvSpPr>
            <a:spLocks noGrp="1"/>
          </p:cNvSpPr>
          <p:nvPr>
            <p:ph idx="1"/>
          </p:nvPr>
        </p:nvSpPr>
        <p:spPr>
          <a:xfrm>
            <a:off x="2257640" y="4808707"/>
            <a:ext cx="7429499" cy="1177365"/>
          </a:xfrm>
        </p:spPr>
        <p:txBody>
          <a:bodyPr>
            <a:noAutofit/>
          </a:bodyPr>
          <a:lstStyle/>
          <a:p>
            <a:pPr marL="0" indent="0">
              <a:spcBef>
                <a:spcPts val="0"/>
              </a:spcBef>
              <a:buNone/>
            </a:pPr>
            <a:r>
              <a:rPr lang="en-US" sz="2000" u="sng" dirty="0" err="1"/>
              <a:t>StudentID</a:t>
            </a:r>
            <a:endParaRPr lang="en-US" sz="2000" dirty="0"/>
          </a:p>
          <a:p>
            <a:pPr marL="0" indent="0">
              <a:spcBef>
                <a:spcPts val="0"/>
              </a:spcBef>
              <a:buNone/>
            </a:pPr>
            <a:r>
              <a:rPr lang="en-US" sz="2000" dirty="0"/>
              <a:t>Data type: Number</a:t>
            </a:r>
          </a:p>
          <a:p>
            <a:pPr marL="0" indent="0">
              <a:spcBef>
                <a:spcPts val="0"/>
              </a:spcBef>
              <a:buNone/>
            </a:pPr>
            <a:r>
              <a:rPr lang="en-US" sz="2000" dirty="0"/>
              <a:t>Primary key: Yes</a:t>
            </a:r>
          </a:p>
        </p:txBody>
      </p:sp>
      <p:pic>
        <p:nvPicPr>
          <p:cNvPr id="7" name="Picture 6">
            <a:extLst>
              <a:ext uri="{FF2B5EF4-FFF2-40B4-BE49-F238E27FC236}">
                <a16:creationId xmlns:a16="http://schemas.microsoft.com/office/drawing/2014/main" id="{6CB55CCA-54BF-4A14-BAEC-1D1AFECF7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10" y="1723869"/>
            <a:ext cx="6832598" cy="2801365"/>
          </a:xfrm>
          <a:prstGeom prst="rect">
            <a:avLst/>
          </a:prstGeom>
        </p:spPr>
      </p:pic>
      <p:sp>
        <p:nvSpPr>
          <p:cNvPr id="8" name="TextBox 7">
            <a:extLst>
              <a:ext uri="{FF2B5EF4-FFF2-40B4-BE49-F238E27FC236}">
                <a16:creationId xmlns:a16="http://schemas.microsoft.com/office/drawing/2014/main" id="{2A01FA2D-8AC1-4896-B113-150063AAA2E8}"/>
              </a:ext>
            </a:extLst>
          </p:cNvPr>
          <p:cNvSpPr txBox="1"/>
          <p:nvPr/>
        </p:nvSpPr>
        <p:spPr>
          <a:xfrm>
            <a:off x="1154510" y="3331637"/>
            <a:ext cx="883466" cy="400110"/>
          </a:xfrm>
          <a:prstGeom prst="rect">
            <a:avLst/>
          </a:prstGeom>
          <a:solidFill>
            <a:schemeClr val="tx1"/>
          </a:solidFill>
        </p:spPr>
        <p:txBody>
          <a:bodyPr wrap="square" rtlCol="0">
            <a:spAutoFit/>
          </a:bodyPr>
          <a:lstStyle/>
          <a:p>
            <a:r>
              <a:rPr lang="en-US" sz="2000" dirty="0">
                <a:solidFill>
                  <a:srgbClr val="333399"/>
                </a:solidFill>
              </a:rPr>
              <a:t>Entities</a:t>
            </a:r>
          </a:p>
        </p:txBody>
      </p:sp>
    </p:spTree>
    <p:extLst>
      <p:ext uri="{BB962C8B-B14F-4D97-AF65-F5344CB8AC3E}">
        <p14:creationId xmlns:p14="http://schemas.microsoft.com/office/powerpoint/2010/main" val="58080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580A-8D20-4DCC-9C8C-C82F1FB4E1E1}"/>
              </a:ext>
            </a:extLst>
          </p:cNvPr>
          <p:cNvSpPr>
            <a:spLocks noGrp="1"/>
          </p:cNvSpPr>
          <p:nvPr>
            <p:ph type="title"/>
          </p:nvPr>
        </p:nvSpPr>
        <p:spPr/>
        <p:txBody>
          <a:bodyPr/>
          <a:lstStyle/>
          <a:p>
            <a:r>
              <a:rPr lang="en-US" dirty="0"/>
              <a:t>Entity relationships</a:t>
            </a:r>
          </a:p>
        </p:txBody>
      </p:sp>
      <p:sp>
        <p:nvSpPr>
          <p:cNvPr id="3" name="Content Placeholder 2">
            <a:extLst>
              <a:ext uri="{FF2B5EF4-FFF2-40B4-BE49-F238E27FC236}">
                <a16:creationId xmlns:a16="http://schemas.microsoft.com/office/drawing/2014/main" id="{AEE9CB74-47AF-4485-ACCB-E86C09374490}"/>
              </a:ext>
            </a:extLst>
          </p:cNvPr>
          <p:cNvSpPr>
            <a:spLocks noGrp="1"/>
          </p:cNvSpPr>
          <p:nvPr>
            <p:ph idx="1"/>
          </p:nvPr>
        </p:nvSpPr>
        <p:spPr>
          <a:xfrm>
            <a:off x="749508" y="1821306"/>
            <a:ext cx="7622499" cy="4527028"/>
          </a:xfrm>
        </p:spPr>
        <p:txBody>
          <a:bodyPr>
            <a:normAutofit/>
          </a:bodyPr>
          <a:lstStyle/>
          <a:p>
            <a:r>
              <a:rPr lang="en-US" dirty="0"/>
              <a:t>One-to-one</a:t>
            </a:r>
          </a:p>
          <a:p>
            <a:pPr lvl="1"/>
            <a:r>
              <a:rPr lang="en-US" dirty="0"/>
              <a:t>A pair of tables have one-to-one relationship when a single record (entity, row) in table #1 is related to one record in table #2.</a:t>
            </a:r>
          </a:p>
          <a:p>
            <a:r>
              <a:rPr lang="en-US" dirty="0"/>
              <a:t>One-to-many</a:t>
            </a:r>
          </a:p>
          <a:p>
            <a:pPr lvl="1"/>
            <a:r>
              <a:rPr lang="en-US" dirty="0"/>
              <a:t>A single record in table #1 can be related to one or more records in table #2, but not vice versa.</a:t>
            </a:r>
          </a:p>
          <a:p>
            <a:r>
              <a:rPr lang="en-US" dirty="0"/>
              <a:t>Many-to-many</a:t>
            </a:r>
          </a:p>
          <a:p>
            <a:pPr lvl="1"/>
            <a:r>
              <a:rPr lang="en-US" dirty="0"/>
              <a:t>A single record in table #1 can be related to one or more records in table #2, and a single record in table #2 can be related to one or more records in table #1.</a:t>
            </a:r>
          </a:p>
          <a:p>
            <a:pPr lvl="1"/>
            <a:endParaRPr lang="en-US" dirty="0"/>
          </a:p>
        </p:txBody>
      </p:sp>
    </p:spTree>
    <p:extLst>
      <p:ext uri="{BB962C8B-B14F-4D97-AF65-F5344CB8AC3E}">
        <p14:creationId xmlns:p14="http://schemas.microsoft.com/office/powerpoint/2010/main" val="428830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1808-CFF8-46F9-AD03-3B6D2FBF7FAE}"/>
              </a:ext>
            </a:extLst>
          </p:cNvPr>
          <p:cNvSpPr>
            <a:spLocks noGrp="1"/>
          </p:cNvSpPr>
          <p:nvPr>
            <p:ph type="title"/>
          </p:nvPr>
        </p:nvSpPr>
        <p:spPr/>
        <p:txBody>
          <a:bodyPr/>
          <a:lstStyle/>
          <a:p>
            <a:r>
              <a:rPr lang="en-US" dirty="0"/>
              <a:t>Entity relationships</a:t>
            </a:r>
          </a:p>
        </p:txBody>
      </p:sp>
      <p:pic>
        <p:nvPicPr>
          <p:cNvPr id="7" name="Content Placeholder 6">
            <a:extLst>
              <a:ext uri="{FF2B5EF4-FFF2-40B4-BE49-F238E27FC236}">
                <a16:creationId xmlns:a16="http://schemas.microsoft.com/office/drawing/2014/main" id="{2B8F3F60-B31A-4091-B721-7BAAFF5236E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6984" y="2158584"/>
            <a:ext cx="3284161" cy="3717560"/>
          </a:xfrm>
        </p:spPr>
      </p:pic>
      <p:sp>
        <p:nvSpPr>
          <p:cNvPr id="5" name="Content Placeholder 4">
            <a:extLst>
              <a:ext uri="{FF2B5EF4-FFF2-40B4-BE49-F238E27FC236}">
                <a16:creationId xmlns:a16="http://schemas.microsoft.com/office/drawing/2014/main" id="{84C3DD44-272B-42C0-95B6-6CF858AA5C58}"/>
              </a:ext>
            </a:extLst>
          </p:cNvPr>
          <p:cNvSpPr>
            <a:spLocks noGrp="1"/>
          </p:cNvSpPr>
          <p:nvPr>
            <p:ph sz="half" idx="2"/>
          </p:nvPr>
        </p:nvSpPr>
        <p:spPr>
          <a:xfrm>
            <a:off x="4071145" y="2338466"/>
            <a:ext cx="4796853" cy="3717560"/>
          </a:xfrm>
        </p:spPr>
        <p:txBody>
          <a:bodyPr>
            <a:normAutofit lnSpcReduction="10000"/>
          </a:bodyPr>
          <a:lstStyle/>
          <a:p>
            <a:r>
              <a:rPr lang="en-US" dirty="0"/>
              <a:t>One-to-one Ex: Each instructor has one office space.</a:t>
            </a:r>
          </a:p>
          <a:p>
            <a:r>
              <a:rPr lang="en-US" dirty="0"/>
              <a:t>One-to-many Ex: Each instructor can teach multiple courses, but each course has one instructor.</a:t>
            </a:r>
          </a:p>
          <a:p>
            <a:r>
              <a:rPr lang="en-US" dirty="0"/>
              <a:t>Many-to-many Ex: Each student can take multiple courses, and each course can have multiple students.</a:t>
            </a:r>
          </a:p>
          <a:p>
            <a:endParaRPr lang="en-US" dirty="0"/>
          </a:p>
        </p:txBody>
      </p:sp>
    </p:spTree>
    <p:extLst>
      <p:ext uri="{BB962C8B-B14F-4D97-AF65-F5344CB8AC3E}">
        <p14:creationId xmlns:p14="http://schemas.microsoft.com/office/powerpoint/2010/main" val="1538407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3632</TotalTime>
  <Words>923</Words>
  <Application>Microsoft Office PowerPoint</Application>
  <PresentationFormat>On-screen Show (4:3)</PresentationFormat>
  <Paragraphs>91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Tw Cen MT</vt:lpstr>
      <vt:lpstr>Circuit</vt:lpstr>
      <vt:lpstr>Database fundamentals: Data modeling</vt:lpstr>
      <vt:lpstr>Learning objectives</vt:lpstr>
      <vt:lpstr>Review of Database basics</vt:lpstr>
      <vt:lpstr>Database basics: entities and attributes</vt:lpstr>
      <vt:lpstr>Database Basics: Keys and relationship</vt:lpstr>
      <vt:lpstr>Database schema</vt:lpstr>
      <vt:lpstr>Database schema</vt:lpstr>
      <vt:lpstr>Entity relationships</vt:lpstr>
      <vt:lpstr>Entity relationships</vt:lpstr>
      <vt:lpstr>PowerPoint Presentation</vt:lpstr>
      <vt:lpstr>Database design</vt:lpstr>
      <vt:lpstr>Data modeling</vt:lpstr>
      <vt:lpstr>Why do we need data modeling?</vt:lpstr>
      <vt:lpstr>Why do we need data modeling</vt:lpstr>
      <vt:lpstr>The data model</vt:lpstr>
      <vt:lpstr>The data model</vt:lpstr>
      <vt:lpstr>Data model pyramid</vt:lpstr>
      <vt:lpstr>Conceptual model</vt:lpstr>
      <vt:lpstr>Logical model</vt:lpstr>
      <vt:lpstr>Physical model</vt:lpstr>
      <vt:lpstr>The 3 models and database design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dc:title>
  <dc:creator>victor lin</dc:creator>
  <cp:lastModifiedBy>victor lin</cp:lastModifiedBy>
  <cp:revision>92</cp:revision>
  <dcterms:created xsi:type="dcterms:W3CDTF">2018-01-16T20:05:43Z</dcterms:created>
  <dcterms:modified xsi:type="dcterms:W3CDTF">2018-03-26T06:51:01Z</dcterms:modified>
</cp:coreProperties>
</file>