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2" r:id="rId20"/>
    <p:sldId id="274" r:id="rId21"/>
    <p:sldId id="275" r:id="rId22"/>
    <p:sldId id="276" r:id="rId23"/>
    <p:sldId id="277" r:id="rId24"/>
    <p:sldId id="283" r:id="rId25"/>
    <p:sldId id="284" r:id="rId26"/>
    <p:sldId id="278" r:id="rId27"/>
    <p:sldId id="279" r:id="rId28"/>
    <p:sldId id="285" r:id="rId29"/>
    <p:sldId id="280" r:id="rId30"/>
    <p:sldId id="286" r:id="rId31"/>
    <p:sldId id="281"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85" d="100"/>
          <a:sy n="85" d="100"/>
        </p:scale>
        <p:origin x="48"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9/18/2018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9/18/2018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9E945-05DD-4855-9B5F-D5D3DED1260F}"/>
              </a:ext>
            </a:extLst>
          </p:cNvPr>
          <p:cNvSpPr>
            <a:spLocks noGrp="1"/>
          </p:cNvSpPr>
          <p:nvPr>
            <p:ph type="ctrTitle"/>
          </p:nvPr>
        </p:nvSpPr>
        <p:spPr>
          <a:xfrm>
            <a:off x="1876424" y="1122363"/>
            <a:ext cx="8791575" cy="2883046"/>
          </a:xfrm>
        </p:spPr>
        <p:txBody>
          <a:bodyPr/>
          <a:lstStyle/>
          <a:p>
            <a:r>
              <a:rPr lang="en-US" dirty="0"/>
              <a:t>Data Governance</a:t>
            </a:r>
          </a:p>
        </p:txBody>
      </p:sp>
      <p:sp>
        <p:nvSpPr>
          <p:cNvPr id="3" name="Subtitle 2">
            <a:extLst>
              <a:ext uri="{FF2B5EF4-FFF2-40B4-BE49-F238E27FC236}">
                <a16:creationId xmlns:a16="http://schemas.microsoft.com/office/drawing/2014/main" id="{3BA122F4-1FFC-40B4-ABC8-E5F656FC9DCF}"/>
              </a:ext>
            </a:extLst>
          </p:cNvPr>
          <p:cNvSpPr>
            <a:spLocks noGrp="1"/>
          </p:cNvSpPr>
          <p:nvPr>
            <p:ph type="subTitle" idx="1"/>
          </p:nvPr>
        </p:nvSpPr>
        <p:spPr>
          <a:xfrm>
            <a:off x="1876424" y="4061506"/>
            <a:ext cx="8791575" cy="1196293"/>
          </a:xfrm>
        </p:spPr>
        <p:txBody>
          <a:bodyPr/>
          <a:lstStyle/>
          <a:p>
            <a:r>
              <a:rPr lang="en-US" dirty="0"/>
              <a:t>Bob Marshall, MD MPH MISM FAAFP</a:t>
            </a:r>
            <a:br>
              <a:rPr lang="en-US" dirty="0"/>
            </a:br>
            <a:r>
              <a:rPr lang="en-US" dirty="0"/>
              <a:t>Program Director, DoD/MAMC Clinical Informatics Fellowship</a:t>
            </a:r>
          </a:p>
        </p:txBody>
      </p:sp>
      <p:pic>
        <p:nvPicPr>
          <p:cNvPr id="7" name="Picture 6">
            <a:extLst>
              <a:ext uri="{FF2B5EF4-FFF2-40B4-BE49-F238E27FC236}">
                <a16:creationId xmlns:a16="http://schemas.microsoft.com/office/drawing/2014/main" id="{051012EA-AF4A-4E83-AFD6-F4027F1D6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6654" y="5613"/>
            <a:ext cx="3418515" cy="2563886"/>
          </a:xfrm>
          <a:prstGeom prst="rect">
            <a:avLst/>
          </a:prstGeom>
          <a:ln>
            <a:noFill/>
          </a:ln>
          <a:effectLst>
            <a:softEdge rad="112500"/>
          </a:effectLst>
        </p:spPr>
      </p:pic>
    </p:spTree>
    <p:extLst>
      <p:ext uri="{BB962C8B-B14F-4D97-AF65-F5344CB8AC3E}">
        <p14:creationId xmlns:p14="http://schemas.microsoft.com/office/powerpoint/2010/main" val="355333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Quality</a:t>
            </a:r>
          </a:p>
        </p:txBody>
      </p:sp>
      <p:sp>
        <p:nvSpPr>
          <p:cNvPr id="3" name="Content Placeholder 2"/>
          <p:cNvSpPr>
            <a:spLocks noGrp="1"/>
          </p:cNvSpPr>
          <p:nvPr>
            <p:ph idx="1"/>
          </p:nvPr>
        </p:nvSpPr>
        <p:spPr/>
        <p:txBody>
          <a:bodyPr/>
          <a:lstStyle/>
          <a:p>
            <a:r>
              <a:rPr lang="en-US" dirty="0"/>
              <a:t>Data quality is the driving force behind most data governance activities. Accuracy, completeness and consistency across data sources are the crucial hallmarks of successful initiatives.</a:t>
            </a:r>
          </a:p>
          <a:p>
            <a:r>
              <a:rPr lang="en-US" dirty="0"/>
              <a:t>Data scrubbing, also known as data cleansing, is a common element in the data quality initiative, as it identifies, correlates and removes duplicated instances of the same data points</a:t>
            </a:r>
          </a:p>
        </p:txBody>
      </p:sp>
    </p:spTree>
    <p:extLst>
      <p:ext uri="{BB962C8B-B14F-4D97-AF65-F5344CB8AC3E}">
        <p14:creationId xmlns:p14="http://schemas.microsoft.com/office/powerpoint/2010/main" val="4110518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Master Data Management            </a:t>
            </a:r>
            <a:r>
              <a:rPr lang="en-US" sz="2800" dirty="0"/>
              <a:t>1 of 3       </a:t>
            </a:r>
          </a:p>
        </p:txBody>
      </p:sp>
      <p:sp>
        <p:nvSpPr>
          <p:cNvPr id="3" name="Content Placeholder 2"/>
          <p:cNvSpPr>
            <a:spLocks noGrp="1"/>
          </p:cNvSpPr>
          <p:nvPr>
            <p:ph idx="1"/>
          </p:nvPr>
        </p:nvSpPr>
        <p:spPr/>
        <p:txBody>
          <a:bodyPr/>
          <a:lstStyle/>
          <a:p>
            <a:r>
              <a:rPr lang="en-US" dirty="0"/>
              <a:t>Data governance touches on nearly every aspect of data management, but one area of data management very closely associated with data governance processes is master data management (MDM)</a:t>
            </a:r>
          </a:p>
          <a:p>
            <a:r>
              <a:rPr lang="en-US" dirty="0"/>
              <a:t>This is a discipline that establishes a master reference to ensure consistent use of data across large organizations</a:t>
            </a:r>
          </a:p>
        </p:txBody>
      </p:sp>
    </p:spTree>
    <p:extLst>
      <p:ext uri="{BB962C8B-B14F-4D97-AF65-F5344CB8AC3E}">
        <p14:creationId xmlns:p14="http://schemas.microsoft.com/office/powerpoint/2010/main" val="356671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Master Data Management            </a:t>
            </a:r>
            <a:r>
              <a:rPr lang="en-US" sz="2800" dirty="0"/>
              <a:t>2 of 3 </a:t>
            </a:r>
            <a:endParaRPr lang="en-US" dirty="0"/>
          </a:p>
        </p:txBody>
      </p:sp>
      <p:sp>
        <p:nvSpPr>
          <p:cNvPr id="3" name="Content Placeholder 2"/>
          <p:cNvSpPr>
            <a:spLocks noGrp="1"/>
          </p:cNvSpPr>
          <p:nvPr>
            <p:ph idx="1"/>
          </p:nvPr>
        </p:nvSpPr>
        <p:spPr/>
        <p:txBody>
          <a:bodyPr/>
          <a:lstStyle/>
          <a:p>
            <a:r>
              <a:rPr lang="en-US" dirty="0"/>
              <a:t>Metadata repositories, which hold data about data, are often used in establishing cross-group reference data in MDM programs. </a:t>
            </a:r>
          </a:p>
          <a:p>
            <a:r>
              <a:rPr lang="en-US" dirty="0"/>
              <a:t>Product and customer data is a major emphasis of MDM systems. </a:t>
            </a:r>
          </a:p>
          <a:p>
            <a:r>
              <a:rPr lang="en-US" dirty="0"/>
              <a:t>As with data governance generally, master data management projects can also encounter controversy within organizations, as different product groups or lines of business in the company promote different views on how to best present data</a:t>
            </a:r>
          </a:p>
        </p:txBody>
      </p:sp>
    </p:spTree>
    <p:extLst>
      <p:ext uri="{BB962C8B-B14F-4D97-AF65-F5344CB8AC3E}">
        <p14:creationId xmlns:p14="http://schemas.microsoft.com/office/powerpoint/2010/main" val="2848326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Master Data Management            </a:t>
            </a:r>
            <a:r>
              <a:rPr lang="en-US" sz="2800" dirty="0"/>
              <a:t>3 of 3 </a:t>
            </a:r>
            <a:endParaRPr lang="en-US" dirty="0"/>
          </a:p>
        </p:txBody>
      </p:sp>
      <p:sp>
        <p:nvSpPr>
          <p:cNvPr id="3" name="Content Placeholder 2"/>
          <p:cNvSpPr>
            <a:spLocks noGrp="1"/>
          </p:cNvSpPr>
          <p:nvPr>
            <p:ph idx="1"/>
          </p:nvPr>
        </p:nvSpPr>
        <p:spPr/>
        <p:txBody>
          <a:bodyPr/>
          <a:lstStyle/>
          <a:p>
            <a:r>
              <a:rPr lang="en-US" dirty="0"/>
              <a:t>The purview of master data management expanded as corporate computing came to include much more externally generated data, often collected via the web or the cloud</a:t>
            </a:r>
          </a:p>
          <a:p>
            <a:r>
              <a:rPr lang="en-US" dirty="0"/>
              <a:t>Much of this data is unstructured and different in nature from the structured relational data that was traditionally the focus of MDM</a:t>
            </a:r>
          </a:p>
          <a:p>
            <a:r>
              <a:rPr lang="en-US" dirty="0"/>
              <a:t>That is one of the reasons that some MDM tools have begun to utilize graph data stores that support descriptions of more complex data interrelationships</a:t>
            </a:r>
          </a:p>
        </p:txBody>
      </p:sp>
    </p:spTree>
    <p:extLst>
      <p:ext uri="{BB962C8B-B14F-4D97-AF65-F5344CB8AC3E}">
        <p14:creationId xmlns:p14="http://schemas.microsoft.com/office/powerpoint/2010/main" val="831168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Cases for Data Governance         1 of 2</a:t>
            </a:r>
          </a:p>
        </p:txBody>
      </p:sp>
      <p:sp>
        <p:nvSpPr>
          <p:cNvPr id="3" name="Content Placeholder 2"/>
          <p:cNvSpPr>
            <a:spLocks noGrp="1"/>
          </p:cNvSpPr>
          <p:nvPr>
            <p:ph idx="1"/>
          </p:nvPr>
        </p:nvSpPr>
        <p:spPr/>
        <p:txBody>
          <a:bodyPr/>
          <a:lstStyle/>
          <a:p>
            <a:r>
              <a:rPr lang="en-US" dirty="0"/>
              <a:t>Data governance is a particularly important component of mergers and acquisitions, business process management, legacy modernization, financial and regulatory compliance, credit risk management, analytics, business intelligence applications, data warehouses, and data lakes</a:t>
            </a:r>
          </a:p>
          <a:p>
            <a:r>
              <a:rPr lang="en-US" dirty="0"/>
              <a:t>As data uses expand and new technologies emerge, data governance will gain wider application</a:t>
            </a:r>
          </a:p>
          <a:p>
            <a:endParaRPr lang="en-US" dirty="0"/>
          </a:p>
        </p:txBody>
      </p:sp>
    </p:spTree>
    <p:extLst>
      <p:ext uri="{BB962C8B-B14F-4D97-AF65-F5344CB8AC3E}">
        <p14:creationId xmlns:p14="http://schemas.microsoft.com/office/powerpoint/2010/main" val="874254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Cases for Data Governance         2 of 2</a:t>
            </a:r>
          </a:p>
        </p:txBody>
      </p:sp>
      <p:sp>
        <p:nvSpPr>
          <p:cNvPr id="3" name="Content Placeholder 2"/>
          <p:cNvSpPr>
            <a:spLocks noGrp="1"/>
          </p:cNvSpPr>
          <p:nvPr>
            <p:ph idx="1"/>
          </p:nvPr>
        </p:nvSpPr>
        <p:spPr/>
        <p:txBody>
          <a:bodyPr/>
          <a:lstStyle/>
          <a:p>
            <a:r>
              <a:rPr lang="en-US" dirty="0"/>
              <a:t>Numerous high-profile data breaches have made data security a more central part of data governance efforts</a:t>
            </a:r>
          </a:p>
          <a:p>
            <a:r>
              <a:rPr lang="en-US" dirty="0"/>
              <a:t>Calls for data privacy have also led to the inclusion of data protection and data privacy audits as part of data governance programs</a:t>
            </a:r>
          </a:p>
          <a:p>
            <a:r>
              <a:rPr lang="en-US" dirty="0"/>
              <a:t>The European Union's (EU's) directive concerning General Data Protection Regulation (GDPR) is an example of a use case for data governance</a:t>
            </a:r>
          </a:p>
        </p:txBody>
      </p:sp>
    </p:spTree>
    <p:extLst>
      <p:ext uri="{BB962C8B-B14F-4D97-AF65-F5344CB8AC3E}">
        <p14:creationId xmlns:p14="http://schemas.microsoft.com/office/powerpoint/2010/main" val="19452222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94832" y="3713704"/>
            <a:ext cx="9309676" cy="1545592"/>
          </a:xfrm>
        </p:spPr>
        <p:txBody>
          <a:bodyPr/>
          <a:lstStyle/>
          <a:p>
            <a:r>
              <a:rPr lang="en-US" dirty="0"/>
              <a:t>Avoiding Mistakes in Data Governance – Data Governance Best Practices</a:t>
            </a:r>
          </a:p>
        </p:txBody>
      </p:sp>
      <p:pic>
        <p:nvPicPr>
          <p:cNvPr id="3" name="Picture 2">
            <a:extLst>
              <a:ext uri="{FF2B5EF4-FFF2-40B4-BE49-F238E27FC236}">
                <a16:creationId xmlns:a16="http://schemas.microsoft.com/office/drawing/2014/main" id="{A6F70925-F0D9-44F9-AADF-4E03B7E7D1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3179" y="463338"/>
            <a:ext cx="8275953" cy="2770290"/>
          </a:xfrm>
          <a:prstGeom prst="rect">
            <a:avLst/>
          </a:prstGeom>
          <a:ln>
            <a:noFill/>
          </a:ln>
          <a:effectLst>
            <a:softEdge rad="112500"/>
          </a:effectLst>
        </p:spPr>
      </p:pic>
    </p:spTree>
    <p:extLst>
      <p:ext uri="{BB962C8B-B14F-4D97-AF65-F5344CB8AC3E}">
        <p14:creationId xmlns:p14="http://schemas.microsoft.com/office/powerpoint/2010/main" val="4142072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 Failing to Define Data Governance</a:t>
            </a:r>
          </a:p>
        </p:txBody>
      </p:sp>
      <p:sp>
        <p:nvSpPr>
          <p:cNvPr id="3" name="Content Placeholder 2"/>
          <p:cNvSpPr>
            <a:spLocks noGrp="1"/>
          </p:cNvSpPr>
          <p:nvPr>
            <p:ph idx="1"/>
          </p:nvPr>
        </p:nvSpPr>
        <p:spPr>
          <a:xfrm>
            <a:off x="1141412" y="1896533"/>
            <a:ext cx="9905999" cy="4318000"/>
          </a:xfrm>
        </p:spPr>
        <p:txBody>
          <a:bodyPr>
            <a:normAutofit lnSpcReduction="10000"/>
          </a:bodyPr>
          <a:lstStyle/>
          <a:p>
            <a:r>
              <a:rPr lang="en-US" dirty="0"/>
              <a:t>What is really important is how you define data governance and how your organization understands it </a:t>
            </a:r>
          </a:p>
          <a:p>
            <a:r>
              <a:rPr lang="en-US" dirty="0"/>
              <a:t>The most common definitional mistake companies make is using “data governance” synonymously with “data management” </a:t>
            </a:r>
          </a:p>
          <a:p>
            <a:r>
              <a:rPr lang="en-US" dirty="0"/>
              <a:t>Data governance is the decision-rights and policy-making for corporate data, while data management is the tactical execution of those policies</a:t>
            </a:r>
          </a:p>
          <a:p>
            <a:r>
              <a:rPr lang="en-US" dirty="0"/>
              <a:t>Both require executive commitment, and both require investment, but data governance is business-driven by definition, while data management is a diverse and skills-rich IT function that ideally reports to the CIO </a:t>
            </a:r>
          </a:p>
        </p:txBody>
      </p:sp>
    </p:spTree>
    <p:extLst>
      <p:ext uri="{BB962C8B-B14F-4D97-AF65-F5344CB8AC3E}">
        <p14:creationId xmlns:p14="http://schemas.microsoft.com/office/powerpoint/2010/main" val="3748261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 Failing to Design Data Governance</a:t>
            </a:r>
          </a:p>
        </p:txBody>
      </p:sp>
      <p:sp>
        <p:nvSpPr>
          <p:cNvPr id="3" name="Content Placeholder 2"/>
          <p:cNvSpPr>
            <a:spLocks noGrp="1"/>
          </p:cNvSpPr>
          <p:nvPr>
            <p:ph idx="1"/>
          </p:nvPr>
        </p:nvSpPr>
        <p:spPr/>
        <p:txBody>
          <a:bodyPr/>
          <a:lstStyle/>
          <a:p>
            <a:r>
              <a:rPr lang="en-US" dirty="0"/>
              <a:t>As with any strategic initiative that enlists both business and IT and is process-centric and highly visible, data governance must be designed. </a:t>
            </a:r>
          </a:p>
          <a:p>
            <a:r>
              <a:rPr lang="en-US" dirty="0"/>
              <a:t>Designing data governance means tailoring it to your company’s/ organization’s specific culture, organizational structure, incumbent ownership environment, and current decision-making processes. </a:t>
            </a:r>
          </a:p>
          <a:p>
            <a:r>
              <a:rPr lang="en-US" dirty="0"/>
              <a:t>It means articulating the value proposition for cross-functional and formal decisions about corporate/organizational information</a:t>
            </a:r>
          </a:p>
        </p:txBody>
      </p:sp>
    </p:spTree>
    <p:extLst>
      <p:ext uri="{BB962C8B-B14F-4D97-AF65-F5344CB8AC3E}">
        <p14:creationId xmlns:p14="http://schemas.microsoft.com/office/powerpoint/2010/main" val="1086152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10203920" cy="1478570"/>
          </a:xfrm>
        </p:spPr>
        <p:txBody>
          <a:bodyPr/>
          <a:lstStyle/>
          <a:p>
            <a:r>
              <a:rPr lang="en-US" dirty="0"/>
              <a:t>#2 – Failing to Design Data Governance  </a:t>
            </a:r>
            <a:r>
              <a:rPr lang="en-US" sz="2800" dirty="0" err="1"/>
              <a:t>cont</a:t>
            </a:r>
            <a:endParaRPr lang="en-US" sz="2800" dirty="0"/>
          </a:p>
        </p:txBody>
      </p:sp>
      <p:sp>
        <p:nvSpPr>
          <p:cNvPr id="3" name="Content Placeholder 2"/>
          <p:cNvSpPr>
            <a:spLocks noGrp="1"/>
          </p:cNvSpPr>
          <p:nvPr>
            <p:ph idx="1"/>
          </p:nvPr>
        </p:nvSpPr>
        <p:spPr/>
        <p:txBody>
          <a:bodyPr/>
          <a:lstStyle/>
          <a:p>
            <a:r>
              <a:rPr lang="en-US" dirty="0"/>
              <a:t>No two companies treat these issues in exactly the same way, and data governance is never exactly the same across companies </a:t>
            </a:r>
          </a:p>
          <a:p>
            <a:r>
              <a:rPr lang="en-US" dirty="0"/>
              <a:t>Deliberate data governance design ensures that governance supports the company’s/organization’s culture, organizational structure, implicit hierarchies, and way of doing business, while making sure its value is well understood and ultimately measurable </a:t>
            </a:r>
          </a:p>
        </p:txBody>
      </p:sp>
    </p:spTree>
    <p:extLst>
      <p:ext uri="{BB962C8B-B14F-4D97-AF65-F5344CB8AC3E}">
        <p14:creationId xmlns:p14="http://schemas.microsoft.com/office/powerpoint/2010/main" val="1237410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A8674-2187-4469-86F9-76E29F1EED24}"/>
              </a:ext>
            </a:extLst>
          </p:cNvPr>
          <p:cNvSpPr>
            <a:spLocks noGrp="1"/>
          </p:cNvSpPr>
          <p:nvPr>
            <p:ph type="title"/>
          </p:nvPr>
        </p:nvSpPr>
        <p:spPr/>
        <p:txBody>
          <a:bodyPr/>
          <a:lstStyle/>
          <a:p>
            <a:r>
              <a:rPr lang="en-US" dirty="0"/>
              <a:t>Goals and Objectives</a:t>
            </a:r>
          </a:p>
        </p:txBody>
      </p:sp>
      <p:sp>
        <p:nvSpPr>
          <p:cNvPr id="3" name="Content Placeholder 2">
            <a:extLst>
              <a:ext uri="{FF2B5EF4-FFF2-40B4-BE49-F238E27FC236}">
                <a16:creationId xmlns:a16="http://schemas.microsoft.com/office/drawing/2014/main" id="{ACABCEC1-F6A5-4328-B376-9F3CCF358AF5}"/>
              </a:ext>
            </a:extLst>
          </p:cNvPr>
          <p:cNvSpPr>
            <a:spLocks noGrp="1"/>
          </p:cNvSpPr>
          <p:nvPr>
            <p:ph idx="1"/>
          </p:nvPr>
        </p:nvSpPr>
        <p:spPr/>
        <p:txBody>
          <a:bodyPr/>
          <a:lstStyle/>
          <a:p>
            <a:r>
              <a:rPr lang="en-US" dirty="0"/>
              <a:t>Definition of Data Governance</a:t>
            </a:r>
          </a:p>
          <a:p>
            <a:r>
              <a:rPr lang="en-US" dirty="0"/>
              <a:t>Implementing Data Governance</a:t>
            </a:r>
          </a:p>
          <a:p>
            <a:r>
              <a:rPr lang="en-US" dirty="0"/>
              <a:t>Data Stewardship/Data Quality/Master Data Management</a:t>
            </a:r>
          </a:p>
          <a:p>
            <a:r>
              <a:rPr lang="en-US" dirty="0"/>
              <a:t>Data Governance Use Cases</a:t>
            </a:r>
          </a:p>
          <a:p>
            <a:r>
              <a:rPr lang="en-US" dirty="0"/>
              <a:t>10 Mistakes to Avoid with Data Governance</a:t>
            </a:r>
          </a:p>
        </p:txBody>
      </p:sp>
    </p:spTree>
    <p:extLst>
      <p:ext uri="{BB962C8B-B14F-4D97-AF65-F5344CB8AC3E}">
        <p14:creationId xmlns:p14="http://schemas.microsoft.com/office/powerpoint/2010/main" val="2268703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 Prematurely Launching a Council</a:t>
            </a:r>
          </a:p>
        </p:txBody>
      </p:sp>
      <p:sp>
        <p:nvSpPr>
          <p:cNvPr id="3" name="Content Placeholder 2"/>
          <p:cNvSpPr>
            <a:spLocks noGrp="1"/>
          </p:cNvSpPr>
          <p:nvPr>
            <p:ph idx="1"/>
          </p:nvPr>
        </p:nvSpPr>
        <p:spPr/>
        <p:txBody>
          <a:bodyPr>
            <a:normAutofit/>
          </a:bodyPr>
          <a:lstStyle/>
          <a:p>
            <a:r>
              <a:rPr lang="en-US" dirty="0"/>
              <a:t>Well-meaning people who see the need for data governance will gravitate toward the “who” conversation (Who should be on the council? Who will sponsor it?) before understanding the “what” and the “how” </a:t>
            </a:r>
          </a:p>
          <a:p>
            <a:r>
              <a:rPr lang="en-US" dirty="0"/>
              <a:t>Until a core team of stakeholders deliberately designs a data governance framework (including guiding principles, decision rights, and the appropriate governing bodies), no sanctioned, cross-functional council will have either the clarity or the mission to affect change</a:t>
            </a:r>
          </a:p>
        </p:txBody>
      </p:sp>
    </p:spTree>
    <p:extLst>
      <p:ext uri="{BB962C8B-B14F-4D97-AF65-F5344CB8AC3E}">
        <p14:creationId xmlns:p14="http://schemas.microsoft.com/office/powerpoint/2010/main" val="712989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 Treating DG as a Project</a:t>
            </a:r>
          </a:p>
        </p:txBody>
      </p:sp>
      <p:sp>
        <p:nvSpPr>
          <p:cNvPr id="3" name="Content Placeholder 2"/>
          <p:cNvSpPr>
            <a:spLocks noGrp="1"/>
          </p:cNvSpPr>
          <p:nvPr>
            <p:ph idx="1"/>
          </p:nvPr>
        </p:nvSpPr>
        <p:spPr>
          <a:xfrm>
            <a:off x="1141412" y="2249486"/>
            <a:ext cx="9905999" cy="3897313"/>
          </a:xfrm>
        </p:spPr>
        <p:txBody>
          <a:bodyPr>
            <a:normAutofit fontScale="92500" lnSpcReduction="10000"/>
          </a:bodyPr>
          <a:lstStyle/>
          <a:p>
            <a:r>
              <a:rPr lang="en-US" dirty="0"/>
              <a:t>When an initiative is deemed a project, it is, by definition, finite</a:t>
            </a:r>
          </a:p>
          <a:p>
            <a:r>
              <a:rPr lang="en-US" dirty="0"/>
              <a:t>The reality of data governance is that it should be continuous and systemic</a:t>
            </a:r>
          </a:p>
          <a:p>
            <a:r>
              <a:rPr lang="en-US" dirty="0"/>
              <a:t>As information needs change, data volumes increase, and new data enters the organization via new systems or third parties, decisions about how to treat, access, clean, and enforce rules about data will not only continue, but they’ll likely also proliferate</a:t>
            </a:r>
          </a:p>
          <a:p>
            <a:r>
              <a:rPr lang="en-US" dirty="0"/>
              <a:t>A structured, formal, and permanent process for making these policies and decisions should be retrofitted into the way a company/organization develops its data and conducts its business </a:t>
            </a:r>
          </a:p>
        </p:txBody>
      </p:sp>
    </p:spTree>
    <p:extLst>
      <p:ext uri="{BB962C8B-B14F-4D97-AF65-F5344CB8AC3E}">
        <p14:creationId xmlns:p14="http://schemas.microsoft.com/office/powerpoint/2010/main" val="1926013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 Ignoring Existing Steering Committees</a:t>
            </a:r>
          </a:p>
        </p:txBody>
      </p:sp>
      <p:sp>
        <p:nvSpPr>
          <p:cNvPr id="3" name="Content Placeholder 2"/>
          <p:cNvSpPr>
            <a:spLocks noGrp="1"/>
          </p:cNvSpPr>
          <p:nvPr>
            <p:ph idx="1"/>
          </p:nvPr>
        </p:nvSpPr>
        <p:spPr>
          <a:xfrm>
            <a:off x="1141412" y="2097088"/>
            <a:ext cx="9905999" cy="3998912"/>
          </a:xfrm>
        </p:spPr>
        <p:txBody>
          <a:bodyPr>
            <a:normAutofit fontScale="92500" lnSpcReduction="10000"/>
          </a:bodyPr>
          <a:lstStyle/>
          <a:p>
            <a:r>
              <a:rPr lang="en-US" dirty="0"/>
              <a:t>A key indicator of data governance success is an environment that encourages decision-making bodies </a:t>
            </a:r>
          </a:p>
          <a:p>
            <a:r>
              <a:rPr lang="en-US" dirty="0"/>
              <a:t>In instances in which the company/organization has already institutionalized steering committees, it would be foolish not to leverage their knowledge and clout </a:t>
            </a:r>
          </a:p>
          <a:p>
            <a:r>
              <a:rPr lang="en-US" dirty="0"/>
              <a:t>By inviting incumbent decision-making bodies to participate in the data governance process, you effectively institutionalize data governance as a component of corporate/organizational policy making</a:t>
            </a:r>
          </a:p>
          <a:p>
            <a:r>
              <a:rPr lang="en-US" dirty="0"/>
              <a:t>You also implicitly enlist the support of a variety of individuals, and change occurs one person at a time </a:t>
            </a:r>
          </a:p>
        </p:txBody>
      </p:sp>
    </p:spTree>
    <p:extLst>
      <p:ext uri="{BB962C8B-B14F-4D97-AF65-F5344CB8AC3E}">
        <p14:creationId xmlns:p14="http://schemas.microsoft.com/office/powerpoint/2010/main" val="3495490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 Overlooking Cultural Considerations  </a:t>
            </a:r>
            <a:r>
              <a:rPr lang="en-US" sz="2800" dirty="0"/>
              <a:t>1 of 3 </a:t>
            </a:r>
          </a:p>
        </p:txBody>
      </p:sp>
      <p:sp>
        <p:nvSpPr>
          <p:cNvPr id="3" name="Content Placeholder 2"/>
          <p:cNvSpPr>
            <a:spLocks noGrp="1"/>
          </p:cNvSpPr>
          <p:nvPr>
            <p:ph idx="1"/>
          </p:nvPr>
        </p:nvSpPr>
        <p:spPr/>
        <p:txBody>
          <a:bodyPr/>
          <a:lstStyle/>
          <a:p>
            <a:r>
              <a:rPr lang="en-US" dirty="0"/>
              <a:t>Changing entrenched organizational paradigms and behaviors is perhaps the biggest obstacle for any governance effort </a:t>
            </a:r>
          </a:p>
          <a:p>
            <a:r>
              <a:rPr lang="en-US" dirty="0"/>
              <a:t>Examples include a corporate culture that stresses consensus over clear accountability, the absence of decision-making protocols, individuals unaccustomed to making decisions, or poor communication and planning</a:t>
            </a:r>
          </a:p>
          <a:p>
            <a:r>
              <a:rPr lang="en-US" dirty="0"/>
              <a:t>Common organizational constraints can derail governance before it begins </a:t>
            </a:r>
          </a:p>
        </p:txBody>
      </p:sp>
    </p:spTree>
    <p:extLst>
      <p:ext uri="{BB962C8B-B14F-4D97-AF65-F5344CB8AC3E}">
        <p14:creationId xmlns:p14="http://schemas.microsoft.com/office/powerpoint/2010/main" val="2119362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 Overlooking Cultural Considerations  </a:t>
            </a:r>
            <a:r>
              <a:rPr lang="en-US" sz="2800" dirty="0"/>
              <a:t>2 of 3</a:t>
            </a:r>
            <a:endParaRPr lang="en-US" dirty="0"/>
          </a:p>
        </p:txBody>
      </p:sp>
      <p:sp>
        <p:nvSpPr>
          <p:cNvPr id="3" name="Content Placeholder 2"/>
          <p:cNvSpPr>
            <a:spLocks noGrp="1"/>
          </p:cNvSpPr>
          <p:nvPr>
            <p:ph idx="1"/>
          </p:nvPr>
        </p:nvSpPr>
        <p:spPr/>
        <p:txBody>
          <a:bodyPr>
            <a:normAutofit fontScale="92500" lnSpcReduction="20000"/>
          </a:bodyPr>
          <a:lstStyle/>
          <a:p>
            <a:r>
              <a:rPr lang="en-US" dirty="0"/>
              <a:t>Regardless of your organization’s explicit structure and biases, establishing unambiguous decision rights is a requirement for governance to thrive. </a:t>
            </a:r>
          </a:p>
          <a:p>
            <a:r>
              <a:rPr lang="en-US" dirty="0"/>
              <a:t>Existing cultural norms should inform, but not necessarily dictate, how decision rights and accountability are assigned. </a:t>
            </a:r>
          </a:p>
          <a:p>
            <a:r>
              <a:rPr lang="en-US" dirty="0"/>
              <a:t>Effective governance often challenges intrinsic ideas about what decision making means. </a:t>
            </a:r>
          </a:p>
          <a:p>
            <a:r>
              <a:rPr lang="en-US" dirty="0"/>
              <a:t>Therefore, the governance program must also clearly articulate its mission and value, develop communication plans, and plan for, champion, and reward change—often one business constituent or person at a time </a:t>
            </a:r>
          </a:p>
        </p:txBody>
      </p:sp>
    </p:spTree>
    <p:extLst>
      <p:ext uri="{BB962C8B-B14F-4D97-AF65-F5344CB8AC3E}">
        <p14:creationId xmlns:p14="http://schemas.microsoft.com/office/powerpoint/2010/main" val="1214822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 Overlooking Cultural Considerations  </a:t>
            </a:r>
            <a:r>
              <a:rPr lang="en-US" sz="2800" dirty="0"/>
              <a:t>3 of 3</a:t>
            </a:r>
            <a:endParaRPr lang="en-US" dirty="0"/>
          </a:p>
        </p:txBody>
      </p:sp>
      <p:sp>
        <p:nvSpPr>
          <p:cNvPr id="3" name="Content Placeholder 2"/>
          <p:cNvSpPr>
            <a:spLocks noGrp="1"/>
          </p:cNvSpPr>
          <p:nvPr>
            <p:ph idx="1"/>
          </p:nvPr>
        </p:nvSpPr>
        <p:spPr>
          <a:xfrm>
            <a:off x="1141412" y="2249487"/>
            <a:ext cx="9905999" cy="3965046"/>
          </a:xfrm>
        </p:spPr>
        <p:txBody>
          <a:bodyPr/>
          <a:lstStyle/>
          <a:p>
            <a:r>
              <a:rPr lang="en-US" dirty="0"/>
              <a:t>Remember: one size does not fit all</a:t>
            </a:r>
          </a:p>
          <a:p>
            <a:r>
              <a:rPr lang="en-US" dirty="0"/>
              <a:t>The governance design must address the unique challenges and biases in the specific organization</a:t>
            </a:r>
          </a:p>
          <a:p>
            <a:r>
              <a:rPr lang="en-US" dirty="0"/>
              <a:t>Although change is hard, companies with effective governance processes can generate up to 40 percent higher ROI on their IT investments than their competitors, according to researchers Peter Weill and Jeanne Ross</a:t>
            </a:r>
          </a:p>
          <a:p>
            <a:r>
              <a:rPr lang="en-US" dirty="0"/>
              <a:t>When it comes to governance, patience and perseverance really do pay off</a:t>
            </a:r>
          </a:p>
        </p:txBody>
      </p:sp>
    </p:spTree>
    <p:extLst>
      <p:ext uri="{BB962C8B-B14F-4D97-AF65-F5344CB8AC3E}">
        <p14:creationId xmlns:p14="http://schemas.microsoft.com/office/powerpoint/2010/main" val="3314429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 Prematurely Pitching Data Governance</a:t>
            </a:r>
          </a:p>
        </p:txBody>
      </p:sp>
      <p:sp>
        <p:nvSpPr>
          <p:cNvPr id="3" name="Content Placeholder 2"/>
          <p:cNvSpPr>
            <a:spLocks noGrp="1"/>
          </p:cNvSpPr>
          <p:nvPr>
            <p:ph idx="1"/>
          </p:nvPr>
        </p:nvSpPr>
        <p:spPr/>
        <p:txBody>
          <a:bodyPr/>
          <a:lstStyle/>
          <a:p>
            <a:r>
              <a:rPr lang="en-US" dirty="0"/>
              <a:t>In today’s environment, executives and staff alike are wary of the sweeping reforms and lofty benefits typically promised by enterprise programs</a:t>
            </a:r>
          </a:p>
          <a:p>
            <a:r>
              <a:rPr lang="en-US" dirty="0"/>
              <a:t>Soliciting C-level executive sponsorship, broadly evangelizing expected outcomes, or establishing working teams without a clearly defined vision or framework to achieve the intended solution are all fraught with risk</a:t>
            </a:r>
          </a:p>
          <a:p>
            <a:endParaRPr lang="en-US" dirty="0"/>
          </a:p>
        </p:txBody>
      </p:sp>
    </p:spTree>
    <p:extLst>
      <p:ext uri="{BB962C8B-B14F-4D97-AF65-F5344CB8AC3E}">
        <p14:creationId xmlns:p14="http://schemas.microsoft.com/office/powerpoint/2010/main" val="1031628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 Expecting Too Much from a Sponsor   </a:t>
            </a:r>
            <a:r>
              <a:rPr lang="en-US" sz="2800" dirty="0"/>
              <a:t>1 of 2</a:t>
            </a:r>
          </a:p>
        </p:txBody>
      </p:sp>
      <p:sp>
        <p:nvSpPr>
          <p:cNvPr id="3" name="Content Placeholder 2"/>
          <p:cNvSpPr>
            <a:spLocks noGrp="1"/>
          </p:cNvSpPr>
          <p:nvPr>
            <p:ph idx="1"/>
          </p:nvPr>
        </p:nvSpPr>
        <p:spPr/>
        <p:txBody>
          <a:bodyPr/>
          <a:lstStyle/>
          <a:p>
            <a:r>
              <a:rPr lang="en-US" dirty="0"/>
              <a:t>Executive support and management sponsorship for data governance are critical. </a:t>
            </a:r>
          </a:p>
          <a:p>
            <a:r>
              <a:rPr lang="en-US" dirty="0"/>
              <a:t>A motivated sponsor, with a clear vision and the ability to communicate it to both senior executives and those he manages, is an important contributor to governance success. </a:t>
            </a:r>
          </a:p>
          <a:p>
            <a:r>
              <a:rPr lang="en-US" dirty="0"/>
              <a:t>That being said, there is a limit to what even a great sponsor can be expected to do</a:t>
            </a:r>
          </a:p>
        </p:txBody>
      </p:sp>
    </p:spTree>
    <p:extLst>
      <p:ext uri="{BB962C8B-B14F-4D97-AF65-F5344CB8AC3E}">
        <p14:creationId xmlns:p14="http://schemas.microsoft.com/office/powerpoint/2010/main" val="543649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 Expecting Too Much from a Sponsor    </a:t>
            </a:r>
            <a:r>
              <a:rPr lang="en-US" sz="2800" dirty="0"/>
              <a:t>2 of 2</a:t>
            </a:r>
            <a:endParaRPr lang="en-US" dirty="0"/>
          </a:p>
        </p:txBody>
      </p:sp>
      <p:sp>
        <p:nvSpPr>
          <p:cNvPr id="3" name="Content Placeholder 2"/>
          <p:cNvSpPr>
            <a:spLocks noGrp="1"/>
          </p:cNvSpPr>
          <p:nvPr>
            <p:ph idx="1"/>
          </p:nvPr>
        </p:nvSpPr>
        <p:spPr>
          <a:xfrm>
            <a:off x="1141412" y="2249486"/>
            <a:ext cx="9905999" cy="3897313"/>
          </a:xfrm>
        </p:spPr>
        <p:txBody>
          <a:bodyPr>
            <a:normAutofit lnSpcReduction="10000"/>
          </a:bodyPr>
          <a:lstStyle/>
          <a:p>
            <a:r>
              <a:rPr lang="en-US" dirty="0"/>
              <a:t>Sponsors, particularly those at the executive level, believe that value lies in their support, not their participation</a:t>
            </a:r>
          </a:p>
          <a:p>
            <a:r>
              <a:rPr lang="en-US" dirty="0"/>
              <a:t>They are, therefore, best leveraged to communicate the vision and objectives of data governance to their respective organizations</a:t>
            </a:r>
          </a:p>
          <a:p>
            <a:r>
              <a:rPr lang="en-US" dirty="0"/>
              <a:t>When it comes to sanctioning and evangelizing the program or rallying the troops, nothing beats an effective and engaged sponsor</a:t>
            </a:r>
          </a:p>
          <a:p>
            <a:r>
              <a:rPr lang="en-US" dirty="0"/>
              <a:t>Just don’t expect them to do the heavy lifting involved in data governance design</a:t>
            </a:r>
          </a:p>
        </p:txBody>
      </p:sp>
    </p:spTree>
    <p:extLst>
      <p:ext uri="{BB962C8B-B14F-4D97-AF65-F5344CB8AC3E}">
        <p14:creationId xmlns:p14="http://schemas.microsoft.com/office/powerpoint/2010/main" val="2113837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 Relying on the Big Bang     </a:t>
            </a:r>
            <a:r>
              <a:rPr lang="en-US" sz="2800" dirty="0"/>
              <a:t>1 of 2</a:t>
            </a:r>
          </a:p>
        </p:txBody>
      </p:sp>
      <p:sp>
        <p:nvSpPr>
          <p:cNvPr id="3" name="Content Placeholder 2"/>
          <p:cNvSpPr>
            <a:spLocks noGrp="1"/>
          </p:cNvSpPr>
          <p:nvPr>
            <p:ph idx="1"/>
          </p:nvPr>
        </p:nvSpPr>
        <p:spPr>
          <a:xfrm>
            <a:off x="1141412" y="2249487"/>
            <a:ext cx="9905999" cy="3880380"/>
          </a:xfrm>
        </p:spPr>
        <p:txBody>
          <a:bodyPr>
            <a:normAutofit fontScale="92500" lnSpcReduction="10000"/>
          </a:bodyPr>
          <a:lstStyle/>
          <a:p>
            <a:r>
              <a:rPr lang="en-US" dirty="0"/>
              <a:t>The mantra think globally, act locally is particularly apt when embarking upon data governance</a:t>
            </a:r>
          </a:p>
          <a:p>
            <a:r>
              <a:rPr lang="en-US" dirty="0"/>
              <a:t>The issues addressed by data governance are far-flung and pervasive, ranging from arbitration of cross-functional data usage to information privacy, security, and access policies</a:t>
            </a:r>
          </a:p>
          <a:p>
            <a:r>
              <a:rPr lang="en-US" dirty="0"/>
              <a:t>As a result, governance initiatives attempting to address an array of enterprise needs in one big bang are quickly squelched by role confusion, prioritization debates, “emergency” development projects, and a general backlash of the incumbent culture </a:t>
            </a:r>
          </a:p>
        </p:txBody>
      </p:sp>
    </p:spTree>
    <p:extLst>
      <p:ext uri="{BB962C8B-B14F-4D97-AF65-F5344CB8AC3E}">
        <p14:creationId xmlns:p14="http://schemas.microsoft.com/office/powerpoint/2010/main" val="872075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0D9E8-E84E-4BDA-A7B4-A64B6049F0F6}"/>
              </a:ext>
            </a:extLst>
          </p:cNvPr>
          <p:cNvSpPr>
            <a:spLocks noGrp="1"/>
          </p:cNvSpPr>
          <p:nvPr>
            <p:ph type="title"/>
          </p:nvPr>
        </p:nvSpPr>
        <p:spPr/>
        <p:txBody>
          <a:bodyPr/>
          <a:lstStyle/>
          <a:p>
            <a:r>
              <a:rPr lang="en-US" dirty="0"/>
              <a:t>Definition</a:t>
            </a:r>
          </a:p>
        </p:txBody>
      </p:sp>
      <p:sp>
        <p:nvSpPr>
          <p:cNvPr id="3" name="Content Placeholder 2">
            <a:extLst>
              <a:ext uri="{FF2B5EF4-FFF2-40B4-BE49-F238E27FC236}">
                <a16:creationId xmlns:a16="http://schemas.microsoft.com/office/drawing/2014/main" id="{7F2B7571-FEB4-46E6-B307-7E0F032AFA22}"/>
              </a:ext>
            </a:extLst>
          </p:cNvPr>
          <p:cNvSpPr>
            <a:spLocks noGrp="1"/>
          </p:cNvSpPr>
          <p:nvPr>
            <p:ph idx="1"/>
          </p:nvPr>
        </p:nvSpPr>
        <p:spPr/>
        <p:txBody>
          <a:bodyPr/>
          <a:lstStyle/>
          <a:p>
            <a:r>
              <a:rPr lang="en-US" dirty="0"/>
              <a:t>Data governance (DG) is the overall management of the availability, usability, integrity and security of data used in an enterprise</a:t>
            </a:r>
          </a:p>
          <a:p>
            <a:r>
              <a:rPr lang="en-US" dirty="0"/>
              <a:t>A sound data governance program includes a governing body or council, a defined set of procedures and a plan to execute those procedures</a:t>
            </a:r>
          </a:p>
          <a:p>
            <a:r>
              <a:rPr lang="en-US" dirty="0"/>
              <a:t>Businesses benefit from data governance because it ensures data is consistent and trustworthy</a:t>
            </a:r>
          </a:p>
        </p:txBody>
      </p:sp>
    </p:spTree>
    <p:extLst>
      <p:ext uri="{BB962C8B-B14F-4D97-AF65-F5344CB8AC3E}">
        <p14:creationId xmlns:p14="http://schemas.microsoft.com/office/powerpoint/2010/main" val="2511398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 Relying on the Big Bang     </a:t>
            </a:r>
            <a:r>
              <a:rPr lang="en-US" sz="2800" dirty="0"/>
              <a:t>2 of 2</a:t>
            </a:r>
            <a:endParaRPr lang="en-US" dirty="0"/>
          </a:p>
        </p:txBody>
      </p:sp>
      <p:sp>
        <p:nvSpPr>
          <p:cNvPr id="3" name="Content Placeholder 2"/>
          <p:cNvSpPr>
            <a:spLocks noGrp="1"/>
          </p:cNvSpPr>
          <p:nvPr>
            <p:ph idx="1"/>
          </p:nvPr>
        </p:nvSpPr>
        <p:spPr>
          <a:xfrm>
            <a:off x="1141412" y="2249487"/>
            <a:ext cx="9905999" cy="3965046"/>
          </a:xfrm>
        </p:spPr>
        <p:txBody>
          <a:bodyPr>
            <a:normAutofit/>
          </a:bodyPr>
          <a:lstStyle/>
          <a:p>
            <a:r>
              <a:rPr lang="en-US" dirty="0"/>
              <a:t>To avoid these risks, successful programs begin with a series of tightly scoped initiatives with clearly articulated business value and sponsorship </a:t>
            </a:r>
          </a:p>
          <a:p>
            <a:r>
              <a:rPr lang="en-US" dirty="0"/>
              <a:t>While an incremental approach takes time, not to mention patience, it engenders business support by demonstrating the value of governance in a context relevant to each stakeholder or sponsor</a:t>
            </a:r>
          </a:p>
          <a:p>
            <a:r>
              <a:rPr lang="en-US" dirty="0"/>
              <a:t>Most important, a phased approach establishes data governance as a repeatable, core business practice rather than a standalone “once and done” project </a:t>
            </a:r>
          </a:p>
        </p:txBody>
      </p:sp>
    </p:spTree>
    <p:extLst>
      <p:ext uri="{BB962C8B-B14F-4D97-AF65-F5344CB8AC3E}">
        <p14:creationId xmlns:p14="http://schemas.microsoft.com/office/powerpoint/2010/main" val="41161403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 Being Ill-Equipped to Execute       </a:t>
            </a:r>
            <a:r>
              <a:rPr lang="en-US" sz="2800" dirty="0"/>
              <a:t>1 of 3</a:t>
            </a:r>
          </a:p>
        </p:txBody>
      </p:sp>
      <p:sp>
        <p:nvSpPr>
          <p:cNvPr id="3" name="Content Placeholder 2"/>
          <p:cNvSpPr>
            <a:spLocks noGrp="1"/>
          </p:cNvSpPr>
          <p:nvPr>
            <p:ph idx="1"/>
          </p:nvPr>
        </p:nvSpPr>
        <p:spPr/>
        <p:txBody>
          <a:bodyPr>
            <a:normAutofit fontScale="92500"/>
          </a:bodyPr>
          <a:lstStyle/>
          <a:p>
            <a:r>
              <a:rPr lang="en-US" dirty="0"/>
              <a:t>The need for ongoing maintenance and auditing is frequently overlooked or underestimated</a:t>
            </a:r>
          </a:p>
          <a:p>
            <a:r>
              <a:rPr lang="en-US" dirty="0"/>
              <a:t>Because data is constantly being generated, new applications are added, business processes change, and users come and go, data management becomes a full-time endeavor </a:t>
            </a:r>
          </a:p>
          <a:p>
            <a:r>
              <a:rPr lang="en-US" dirty="0"/>
              <a:t>Vigilance is required to monitor compliance with existing standards, enforce new behaviors, and ensure that old habits don’t creep back into common usage </a:t>
            </a:r>
          </a:p>
        </p:txBody>
      </p:sp>
    </p:spTree>
    <p:extLst>
      <p:ext uri="{BB962C8B-B14F-4D97-AF65-F5344CB8AC3E}">
        <p14:creationId xmlns:p14="http://schemas.microsoft.com/office/powerpoint/2010/main" val="33976135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 Being Ill-Equipped to Execute       </a:t>
            </a:r>
            <a:r>
              <a:rPr lang="en-US" sz="2800" dirty="0"/>
              <a:t>2 of 3</a:t>
            </a:r>
            <a:endParaRPr lang="en-US" dirty="0"/>
          </a:p>
        </p:txBody>
      </p:sp>
      <p:sp>
        <p:nvSpPr>
          <p:cNvPr id="3" name="Content Placeholder 2"/>
          <p:cNvSpPr>
            <a:spLocks noGrp="1"/>
          </p:cNvSpPr>
          <p:nvPr>
            <p:ph idx="1"/>
          </p:nvPr>
        </p:nvSpPr>
        <p:spPr>
          <a:xfrm>
            <a:off x="1141412" y="2249486"/>
            <a:ext cx="9905999" cy="3998913"/>
          </a:xfrm>
        </p:spPr>
        <p:txBody>
          <a:bodyPr>
            <a:normAutofit fontScale="92500" lnSpcReduction="10000"/>
          </a:bodyPr>
          <a:lstStyle/>
          <a:p>
            <a:r>
              <a:rPr lang="en-US" dirty="0"/>
              <a:t>SAP defines data management as the tactical, day-to-day execution of data governance policies</a:t>
            </a:r>
          </a:p>
          <a:p>
            <a:r>
              <a:rPr lang="en-US" dirty="0"/>
              <a:t>For example, a typical data governance policy may mandate that sensitive customer data be stored in secure formats and available only to authorized users</a:t>
            </a:r>
          </a:p>
          <a:p>
            <a:r>
              <a:rPr lang="en-US" dirty="0"/>
              <a:t>Implementation of an appropriate storage algorithm and ongoing maintenance of user permissions are data management functions typically handled by resources in IT, security, or by a formally designated data management group</a:t>
            </a:r>
          </a:p>
          <a:p>
            <a:r>
              <a:rPr lang="en-US" dirty="0"/>
              <a:t>Such a group should be equipped to tackle these issues as the business continues to evolve </a:t>
            </a:r>
          </a:p>
        </p:txBody>
      </p:sp>
    </p:spTree>
    <p:extLst>
      <p:ext uri="{BB962C8B-B14F-4D97-AF65-F5344CB8AC3E}">
        <p14:creationId xmlns:p14="http://schemas.microsoft.com/office/powerpoint/2010/main" val="17336121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 Being Ill-Equipped to Execute       </a:t>
            </a:r>
            <a:r>
              <a:rPr lang="en-US" sz="2800" dirty="0"/>
              <a:t>3 of 3</a:t>
            </a:r>
            <a:endParaRPr lang="en-US" dirty="0"/>
          </a:p>
        </p:txBody>
      </p:sp>
      <p:sp>
        <p:nvSpPr>
          <p:cNvPr id="3" name="Content Placeholder 2"/>
          <p:cNvSpPr>
            <a:spLocks noGrp="1"/>
          </p:cNvSpPr>
          <p:nvPr>
            <p:ph idx="1"/>
          </p:nvPr>
        </p:nvSpPr>
        <p:spPr/>
        <p:txBody>
          <a:bodyPr/>
          <a:lstStyle/>
          <a:p>
            <a:r>
              <a:rPr lang="en-US" dirty="0"/>
              <a:t>Data governance and data management are symbiotic by nature</a:t>
            </a:r>
          </a:p>
          <a:p>
            <a:r>
              <a:rPr lang="en-US" dirty="0"/>
              <a:t>The most relevant or vital data governance policy is of little merit just sitting on a desk</a:t>
            </a:r>
          </a:p>
          <a:p>
            <a:r>
              <a:rPr lang="en-US" dirty="0"/>
              <a:t>To be perceived as valuable, data governance must be measured, ultimately demonstrating positive outcomes and hard payback</a:t>
            </a:r>
          </a:p>
          <a:p>
            <a:r>
              <a:rPr lang="en-US" dirty="0"/>
              <a:t>To do that, you must be able to manage data in a structured and tactical way </a:t>
            </a:r>
          </a:p>
        </p:txBody>
      </p:sp>
    </p:spTree>
    <p:extLst>
      <p:ext uri="{BB962C8B-B14F-4D97-AF65-F5344CB8AC3E}">
        <p14:creationId xmlns:p14="http://schemas.microsoft.com/office/powerpoint/2010/main" val="19720110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and Questions</a:t>
            </a:r>
          </a:p>
        </p:txBody>
      </p:sp>
      <p:pic>
        <p:nvPicPr>
          <p:cNvPr id="13" name="Content Placeholder 12">
            <a:extLst>
              <a:ext uri="{FF2B5EF4-FFF2-40B4-BE49-F238E27FC236}">
                <a16:creationId xmlns:a16="http://schemas.microsoft.com/office/drawing/2014/main" id="{CBC6987B-24A6-4577-857D-0DAC81873EC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29301" y="1629400"/>
            <a:ext cx="6383970" cy="4979823"/>
          </a:xfrm>
          <a:prstGeom prst="rect">
            <a:avLst/>
          </a:prstGeom>
          <a:ln>
            <a:noFill/>
          </a:ln>
          <a:effectLst>
            <a:softEdge rad="112500"/>
          </a:effectLst>
        </p:spPr>
      </p:pic>
    </p:spTree>
    <p:extLst>
      <p:ext uri="{BB962C8B-B14F-4D97-AF65-F5344CB8AC3E}">
        <p14:creationId xmlns:p14="http://schemas.microsoft.com/office/powerpoint/2010/main" val="360591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D44E1-A4BF-4214-8FC8-0A78E8A2B3AD}"/>
              </a:ext>
            </a:extLst>
          </p:cNvPr>
          <p:cNvSpPr>
            <a:spLocks noGrp="1"/>
          </p:cNvSpPr>
          <p:nvPr>
            <p:ph type="title"/>
          </p:nvPr>
        </p:nvSpPr>
        <p:spPr/>
        <p:txBody>
          <a:bodyPr/>
          <a:lstStyle/>
          <a:p>
            <a:r>
              <a:rPr lang="en-US" dirty="0"/>
              <a:t>Implementing Data Governance         </a:t>
            </a:r>
            <a:r>
              <a:rPr lang="en-US" sz="2800" dirty="0"/>
              <a:t>1 of 4</a:t>
            </a:r>
          </a:p>
        </p:txBody>
      </p:sp>
      <p:sp>
        <p:nvSpPr>
          <p:cNvPr id="3" name="Content Placeholder 2">
            <a:extLst>
              <a:ext uri="{FF2B5EF4-FFF2-40B4-BE49-F238E27FC236}">
                <a16:creationId xmlns:a16="http://schemas.microsoft.com/office/drawing/2014/main" id="{6E2EC542-005B-4529-BD0E-666C3CF5FF5F}"/>
              </a:ext>
            </a:extLst>
          </p:cNvPr>
          <p:cNvSpPr>
            <a:spLocks noGrp="1"/>
          </p:cNvSpPr>
          <p:nvPr>
            <p:ph idx="1"/>
          </p:nvPr>
        </p:nvSpPr>
        <p:spPr/>
        <p:txBody>
          <a:bodyPr/>
          <a:lstStyle/>
          <a:p>
            <a:r>
              <a:rPr lang="en-US" dirty="0"/>
              <a:t>The initial step in implementing a data governance framework involves defining the owners or custodians of the data assets in the enterprise</a:t>
            </a:r>
          </a:p>
          <a:p>
            <a:r>
              <a:rPr lang="en-US" dirty="0"/>
              <a:t>This role is called data stewardship</a:t>
            </a:r>
          </a:p>
          <a:p>
            <a:r>
              <a:rPr lang="en-US" dirty="0"/>
              <a:t>Processes must then be defined to effectively cover how the data will be stored, archived, backed up and protected from mishaps, theft or attacks</a:t>
            </a:r>
          </a:p>
        </p:txBody>
      </p:sp>
    </p:spTree>
    <p:extLst>
      <p:ext uri="{BB962C8B-B14F-4D97-AF65-F5344CB8AC3E}">
        <p14:creationId xmlns:p14="http://schemas.microsoft.com/office/powerpoint/2010/main" val="1007417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Data Governance         </a:t>
            </a:r>
            <a:r>
              <a:rPr lang="en-US" sz="2800" dirty="0"/>
              <a:t>2 of 4</a:t>
            </a:r>
            <a:endParaRPr lang="en-US" dirty="0"/>
          </a:p>
        </p:txBody>
      </p:sp>
      <p:sp>
        <p:nvSpPr>
          <p:cNvPr id="3" name="Content Placeholder 2"/>
          <p:cNvSpPr>
            <a:spLocks noGrp="1"/>
          </p:cNvSpPr>
          <p:nvPr>
            <p:ph idx="1"/>
          </p:nvPr>
        </p:nvSpPr>
        <p:spPr/>
        <p:txBody>
          <a:bodyPr/>
          <a:lstStyle/>
          <a:p>
            <a:r>
              <a:rPr lang="en-US" dirty="0"/>
              <a:t>A set of standards and procedures must be developed that defines how the data is to be used by authorized personnel. </a:t>
            </a:r>
          </a:p>
          <a:p>
            <a:r>
              <a:rPr lang="en-US" dirty="0"/>
              <a:t>Moreover, a set of controls and audit procedures must be put into place that ensures ongoing compliance with internal data policies and external government regulations, and that guarantees data is used in a consistent manner across multiple enterprise applications</a:t>
            </a:r>
          </a:p>
        </p:txBody>
      </p:sp>
    </p:spTree>
    <p:extLst>
      <p:ext uri="{BB962C8B-B14F-4D97-AF65-F5344CB8AC3E}">
        <p14:creationId xmlns:p14="http://schemas.microsoft.com/office/powerpoint/2010/main" val="2682493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Data Governance         </a:t>
            </a:r>
            <a:r>
              <a:rPr lang="en-US" sz="2800" dirty="0"/>
              <a:t>3 of 4</a:t>
            </a:r>
            <a:endParaRPr lang="en-US" dirty="0"/>
          </a:p>
        </p:txBody>
      </p:sp>
      <p:sp>
        <p:nvSpPr>
          <p:cNvPr id="3" name="Content Placeholder 2"/>
          <p:cNvSpPr>
            <a:spLocks noGrp="1"/>
          </p:cNvSpPr>
          <p:nvPr>
            <p:ph idx="1"/>
          </p:nvPr>
        </p:nvSpPr>
        <p:spPr/>
        <p:txBody>
          <a:bodyPr>
            <a:normAutofit lnSpcReduction="10000"/>
          </a:bodyPr>
          <a:lstStyle/>
          <a:p>
            <a:r>
              <a:rPr lang="en-US" dirty="0"/>
              <a:t>Once an overarching strategy is defined and data owners and custodians are identified, data governance teams are often formed to implement policies and procedures for handling data. These teams can comprise business managers, data managers and staff, as well as end users familiar with relevant data domains within the organization. Associations dedicated to promoting best practices in such data governance processes include the Data Governance Institute, the Data Management Association (DAMA) and the Data Governance Professionals Organization</a:t>
            </a:r>
          </a:p>
        </p:txBody>
      </p:sp>
    </p:spTree>
    <p:extLst>
      <p:ext uri="{BB962C8B-B14F-4D97-AF65-F5344CB8AC3E}">
        <p14:creationId xmlns:p14="http://schemas.microsoft.com/office/powerpoint/2010/main" val="3014647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517" y="0"/>
            <a:ext cx="10396968" cy="6858000"/>
          </a:xfrm>
          <a:prstGeom prst="rect">
            <a:avLst/>
          </a:prstGeom>
        </p:spPr>
      </p:pic>
    </p:spTree>
    <p:extLst>
      <p:ext uri="{BB962C8B-B14F-4D97-AF65-F5344CB8AC3E}">
        <p14:creationId xmlns:p14="http://schemas.microsoft.com/office/powerpoint/2010/main" val="1793141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Data Governance         </a:t>
            </a:r>
            <a:r>
              <a:rPr lang="en-US" sz="2800" dirty="0"/>
              <a:t>4 of 4</a:t>
            </a:r>
            <a:endParaRPr lang="en-US" dirty="0"/>
          </a:p>
        </p:txBody>
      </p:sp>
      <p:sp>
        <p:nvSpPr>
          <p:cNvPr id="3" name="Content Placeholder 2"/>
          <p:cNvSpPr>
            <a:spLocks noGrp="1"/>
          </p:cNvSpPr>
          <p:nvPr>
            <p:ph idx="1"/>
          </p:nvPr>
        </p:nvSpPr>
        <p:spPr/>
        <p:txBody>
          <a:bodyPr/>
          <a:lstStyle/>
          <a:p>
            <a:r>
              <a:rPr lang="en-US" dirty="0"/>
              <a:t>the early steps in data governance efforts can be the most difficult, as it is characteristic that different parts of an organization have diverging views of key enterprise data entities -- such as customer or product; these differences must effectively be resolved as part of the data governance process. To the extent that data governance may impose strictures on how data is handled, it can become controversial in organizations</a:t>
            </a:r>
          </a:p>
        </p:txBody>
      </p:sp>
    </p:spTree>
    <p:extLst>
      <p:ext uri="{BB962C8B-B14F-4D97-AF65-F5344CB8AC3E}">
        <p14:creationId xmlns:p14="http://schemas.microsoft.com/office/powerpoint/2010/main" val="2171054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Stewardship</a:t>
            </a:r>
          </a:p>
        </p:txBody>
      </p:sp>
      <p:sp>
        <p:nvSpPr>
          <p:cNvPr id="3" name="Content Placeholder 2"/>
          <p:cNvSpPr>
            <a:spLocks noGrp="1"/>
          </p:cNvSpPr>
          <p:nvPr>
            <p:ph idx="1"/>
          </p:nvPr>
        </p:nvSpPr>
        <p:spPr/>
        <p:txBody>
          <a:bodyPr/>
          <a:lstStyle/>
          <a:p>
            <a:r>
              <a:rPr lang="en-US" dirty="0"/>
              <a:t>An essential trait of the data steward is to be accountable for various portions of the data. The major objective of such data governance is to assure data quality in terms of accuracy, accessibility, consistency, completeness and updating</a:t>
            </a:r>
          </a:p>
          <a:p>
            <a:r>
              <a:rPr lang="en-US" dirty="0"/>
              <a:t>Data stewards work with individuals positioned in the overall data lifecycle to help ensure data use conforms to a company's data governance policies</a:t>
            </a:r>
          </a:p>
        </p:txBody>
      </p:sp>
    </p:spTree>
    <p:extLst>
      <p:ext uri="{BB962C8B-B14F-4D97-AF65-F5344CB8AC3E}">
        <p14:creationId xmlns:p14="http://schemas.microsoft.com/office/powerpoint/2010/main" val="21312341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Circuit</Template>
  <TotalTime>253</TotalTime>
  <Words>1979</Words>
  <Application>Microsoft Office PowerPoint</Application>
  <PresentationFormat>Widescreen</PresentationFormat>
  <Paragraphs>122</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Trebuchet MS</vt:lpstr>
      <vt:lpstr>Tw Cen MT</vt:lpstr>
      <vt:lpstr>Circuit</vt:lpstr>
      <vt:lpstr>Data Governance</vt:lpstr>
      <vt:lpstr>Goals and Objectives</vt:lpstr>
      <vt:lpstr>Definition</vt:lpstr>
      <vt:lpstr>Implementing Data Governance         1 of 4</vt:lpstr>
      <vt:lpstr>Implementing Data Governance         2 of 4</vt:lpstr>
      <vt:lpstr>Implementing Data Governance         3 of 4</vt:lpstr>
      <vt:lpstr>PowerPoint Presentation</vt:lpstr>
      <vt:lpstr>Implementing Data Governance         4 of 4</vt:lpstr>
      <vt:lpstr>Data Stewardship</vt:lpstr>
      <vt:lpstr>Data Quality</vt:lpstr>
      <vt:lpstr>Master Data Management            1 of 3       </vt:lpstr>
      <vt:lpstr>Master Data Management            2 of 3 </vt:lpstr>
      <vt:lpstr>Master Data Management            3 of 3 </vt:lpstr>
      <vt:lpstr>Use Cases for Data Governance         1 of 2</vt:lpstr>
      <vt:lpstr>Use Cases for Data Governance         2 of 2</vt:lpstr>
      <vt:lpstr>Avoiding Mistakes in Data Governance – Data Governance Best Practices</vt:lpstr>
      <vt:lpstr>#1 – Failing to Define Data Governance</vt:lpstr>
      <vt:lpstr>#2 – Failing to Design Data Governance</vt:lpstr>
      <vt:lpstr>#2 – Failing to Design Data Governance  cont</vt:lpstr>
      <vt:lpstr>#3 – Prematurely Launching a Council</vt:lpstr>
      <vt:lpstr>#4 – Treating DG as a Project</vt:lpstr>
      <vt:lpstr>#5 – Ignoring Existing Steering Committees</vt:lpstr>
      <vt:lpstr>#6 – Overlooking Cultural Considerations  1 of 3 </vt:lpstr>
      <vt:lpstr>#6 – Overlooking Cultural Considerations  2 of 3</vt:lpstr>
      <vt:lpstr>#6 – Overlooking Cultural Considerations  3 of 3</vt:lpstr>
      <vt:lpstr>#7 – Prematurely Pitching Data Governance</vt:lpstr>
      <vt:lpstr>#8 – Expecting Too Much from a Sponsor   1 of 2</vt:lpstr>
      <vt:lpstr>#8 – Expecting Too Much from a Sponsor    2 of 2</vt:lpstr>
      <vt:lpstr>#9 – Relying on the Big Bang     1 of 2</vt:lpstr>
      <vt:lpstr>#9 – Relying on the Big Bang     2 of 2</vt:lpstr>
      <vt:lpstr>#10 – Being Ill-Equipped to Execute       1 of 3</vt:lpstr>
      <vt:lpstr>#10 – Being Ill-Equipped to Execute       2 of 3</vt:lpstr>
      <vt:lpstr>#10 – Being Ill-Equipped to Execute       3 of 3</vt:lpstr>
      <vt:lpstr>Discussion and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Governance</dc:title>
  <dc:creator>Bob Marshall</dc:creator>
  <cp:lastModifiedBy>Bob Marshall</cp:lastModifiedBy>
  <cp:revision>15</cp:revision>
  <dcterms:created xsi:type="dcterms:W3CDTF">2018-09-15T23:26:38Z</dcterms:created>
  <dcterms:modified xsi:type="dcterms:W3CDTF">2018-09-18T20:59:51Z</dcterms:modified>
</cp:coreProperties>
</file>