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3" r:id="rId1"/>
    <p:sldMasterId id="2147484103" r:id="rId2"/>
    <p:sldMasterId id="2147484115" r:id="rId3"/>
    <p:sldMasterId id="2147484127" r:id="rId4"/>
    <p:sldMasterId id="2147484267" r:id="rId5"/>
    <p:sldMasterId id="2147484405" r:id="rId6"/>
  </p:sldMasterIdLst>
  <p:notesMasterIdLst>
    <p:notesMasterId r:id="rId94"/>
  </p:notesMasterIdLst>
  <p:sldIdLst>
    <p:sldId id="256" r:id="rId7"/>
    <p:sldId id="742" r:id="rId8"/>
    <p:sldId id="261" r:id="rId9"/>
    <p:sldId id="806" r:id="rId10"/>
    <p:sldId id="468" r:id="rId11"/>
    <p:sldId id="469" r:id="rId12"/>
    <p:sldId id="470" r:id="rId13"/>
    <p:sldId id="471" r:id="rId14"/>
    <p:sldId id="472" r:id="rId15"/>
    <p:sldId id="743" r:id="rId16"/>
    <p:sldId id="600" r:id="rId17"/>
    <p:sldId id="687" r:id="rId18"/>
    <p:sldId id="745" r:id="rId19"/>
    <p:sldId id="602" r:id="rId20"/>
    <p:sldId id="692" r:id="rId21"/>
    <p:sldId id="693" r:id="rId22"/>
    <p:sldId id="751" r:id="rId23"/>
    <p:sldId id="697" r:id="rId24"/>
    <p:sldId id="698" r:id="rId25"/>
    <p:sldId id="694" r:id="rId26"/>
    <p:sldId id="767" r:id="rId27"/>
    <p:sldId id="768" r:id="rId28"/>
    <p:sldId id="701" r:id="rId29"/>
    <p:sldId id="750" r:id="rId30"/>
    <p:sldId id="791" r:id="rId31"/>
    <p:sldId id="774" r:id="rId32"/>
    <p:sldId id="775" r:id="rId33"/>
    <p:sldId id="788" r:id="rId34"/>
    <p:sldId id="652" r:id="rId35"/>
    <p:sldId id="656" r:id="rId36"/>
    <p:sldId id="777" r:id="rId37"/>
    <p:sldId id="778" r:id="rId38"/>
    <p:sldId id="546" r:id="rId39"/>
    <p:sldId id="548" r:id="rId40"/>
    <p:sldId id="727" r:id="rId41"/>
    <p:sldId id="549" r:id="rId42"/>
    <p:sldId id="552" r:id="rId43"/>
    <p:sldId id="554" r:id="rId44"/>
    <p:sldId id="804" r:id="rId45"/>
    <p:sldId id="423" r:id="rId46"/>
    <p:sldId id="732" r:id="rId47"/>
    <p:sldId id="733" r:id="rId48"/>
    <p:sldId id="805" r:id="rId49"/>
    <p:sldId id="426" r:id="rId50"/>
    <p:sldId id="780" r:id="rId51"/>
    <p:sldId id="784" r:id="rId52"/>
    <p:sldId id="282" r:id="rId53"/>
    <p:sldId id="596" r:id="rId54"/>
    <p:sldId id="284" r:id="rId55"/>
    <p:sldId id="330" r:id="rId56"/>
    <p:sldId id="786" r:id="rId57"/>
    <p:sldId id="753" r:id="rId58"/>
    <p:sldId id="779" r:id="rId59"/>
    <p:sldId id="637" r:id="rId60"/>
    <p:sldId id="754" r:id="rId61"/>
    <p:sldId id="685" r:id="rId62"/>
    <p:sldId id="765" r:id="rId63"/>
    <p:sldId id="793" r:id="rId64"/>
    <p:sldId id="794" r:id="rId65"/>
    <p:sldId id="795" r:id="rId66"/>
    <p:sldId id="689" r:id="rId67"/>
    <p:sldId id="583" r:id="rId68"/>
    <p:sldId id="585" r:id="rId69"/>
    <p:sldId id="586" r:id="rId70"/>
    <p:sldId id="591" r:id="rId71"/>
    <p:sldId id="592" r:id="rId72"/>
    <p:sldId id="686" r:id="rId73"/>
    <p:sldId id="807" r:id="rId74"/>
    <p:sldId id="808" r:id="rId75"/>
    <p:sldId id="677" r:id="rId76"/>
    <p:sldId id="678" r:id="rId77"/>
    <p:sldId id="759" r:id="rId78"/>
    <p:sldId id="544" r:id="rId79"/>
    <p:sldId id="735" r:id="rId80"/>
    <p:sldId id="728" r:id="rId81"/>
    <p:sldId id="486" r:id="rId82"/>
    <p:sldId id="766" r:id="rId83"/>
    <p:sldId id="705" r:id="rId84"/>
    <p:sldId id="704" r:id="rId85"/>
    <p:sldId id="424" r:id="rId86"/>
    <p:sldId id="797" r:id="rId87"/>
    <p:sldId id="798" r:id="rId88"/>
    <p:sldId id="799" r:id="rId89"/>
    <p:sldId id="800" r:id="rId90"/>
    <p:sldId id="801" r:id="rId91"/>
    <p:sldId id="802" r:id="rId92"/>
    <p:sldId id="803"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F82319-0065-414F-AF6B-D877D353D6D7}">
          <p14:sldIdLst>
            <p14:sldId id="256"/>
            <p14:sldId id="742"/>
            <p14:sldId id="261"/>
            <p14:sldId id="806"/>
            <p14:sldId id="468"/>
            <p14:sldId id="469"/>
            <p14:sldId id="470"/>
            <p14:sldId id="471"/>
            <p14:sldId id="472"/>
            <p14:sldId id="743"/>
            <p14:sldId id="600"/>
            <p14:sldId id="687"/>
            <p14:sldId id="745"/>
            <p14:sldId id="602"/>
            <p14:sldId id="692"/>
            <p14:sldId id="693"/>
            <p14:sldId id="751"/>
            <p14:sldId id="697"/>
            <p14:sldId id="698"/>
            <p14:sldId id="694"/>
            <p14:sldId id="767"/>
            <p14:sldId id="768"/>
            <p14:sldId id="701"/>
            <p14:sldId id="750"/>
            <p14:sldId id="791"/>
            <p14:sldId id="774"/>
            <p14:sldId id="775"/>
            <p14:sldId id="788"/>
            <p14:sldId id="652"/>
            <p14:sldId id="656"/>
            <p14:sldId id="777"/>
            <p14:sldId id="778"/>
            <p14:sldId id="546"/>
            <p14:sldId id="548"/>
            <p14:sldId id="727"/>
            <p14:sldId id="549"/>
            <p14:sldId id="552"/>
            <p14:sldId id="554"/>
            <p14:sldId id="804"/>
            <p14:sldId id="423"/>
            <p14:sldId id="732"/>
            <p14:sldId id="733"/>
            <p14:sldId id="805"/>
            <p14:sldId id="426"/>
            <p14:sldId id="780"/>
            <p14:sldId id="784"/>
            <p14:sldId id="282"/>
            <p14:sldId id="596"/>
            <p14:sldId id="284"/>
            <p14:sldId id="330"/>
            <p14:sldId id="786"/>
            <p14:sldId id="753"/>
            <p14:sldId id="779"/>
            <p14:sldId id="637"/>
            <p14:sldId id="754"/>
            <p14:sldId id="685"/>
            <p14:sldId id="765"/>
            <p14:sldId id="793"/>
            <p14:sldId id="794"/>
            <p14:sldId id="795"/>
            <p14:sldId id="689"/>
            <p14:sldId id="583"/>
            <p14:sldId id="585"/>
            <p14:sldId id="586"/>
            <p14:sldId id="591"/>
            <p14:sldId id="592"/>
            <p14:sldId id="686"/>
            <p14:sldId id="807"/>
            <p14:sldId id="808"/>
            <p14:sldId id="677"/>
            <p14:sldId id="678"/>
            <p14:sldId id="759"/>
            <p14:sldId id="544"/>
            <p14:sldId id="735"/>
            <p14:sldId id="728"/>
            <p14:sldId id="486"/>
            <p14:sldId id="766"/>
            <p14:sldId id="705"/>
            <p14:sldId id="704"/>
            <p14:sldId id="424"/>
            <p14:sldId id="797"/>
            <p14:sldId id="798"/>
            <p14:sldId id="799"/>
            <p14:sldId id="800"/>
            <p14:sldId id="801"/>
            <p14:sldId id="802"/>
            <p14:sldId id="8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00"/>
    <a:srgbClr val="FF5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p:restoredTop sz="82791"/>
  </p:normalViewPr>
  <p:slideViewPr>
    <p:cSldViewPr snapToGrid="0" snapToObjects="1">
      <p:cViewPr varScale="1">
        <p:scale>
          <a:sx n="88" d="100"/>
          <a:sy n="88" d="100"/>
        </p:scale>
        <p:origin x="555" y="45"/>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file:///\\bamcdept2\surgery\Pamplin%20Research\Combined%20Data\Card%20Sorts\manuscrpt%20numbe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amcdept2\surgery\Pamplin%20Research\Combined%20Data\Card%20Sorts\manuscrpt%20nu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title>
      <c:tx>
        <c:rich>
          <a:bodyPr/>
          <a:lstStyle/>
          <a:p>
            <a:pPr>
              <a:defRPr/>
            </a:pPr>
            <a:r>
              <a:rPr lang="en-US"/>
              <a:t>Average Perceived </a:t>
            </a:r>
            <a:r>
              <a:rPr lang="en-US" dirty="0"/>
              <a:t>Illness Severity of</a:t>
            </a:r>
            <a:r>
              <a:rPr lang="en-US" baseline="0" dirty="0"/>
              <a:t> Patients on whom at least 5 sorts were performed</a:t>
            </a:r>
            <a:endParaRPr lang="en-US" dirty="0"/>
          </a:p>
        </c:rich>
      </c:tx>
      <c:overlay val="0"/>
    </c:title>
    <c:autoTitleDeleted val="0"/>
    <c:plotArea>
      <c:layout/>
      <c:stockChart>
        <c:ser>
          <c:idx val="0"/>
          <c:order val="0"/>
          <c:spPr>
            <a:ln w="47625">
              <a:noFill/>
            </a:ln>
          </c:spPr>
          <c:marker>
            <c:symbol val="none"/>
          </c:marker>
          <c:val>
            <c:numRef>
              <c:f>Sheet3!$G$33:$G$49</c:f>
              <c:numCache>
                <c:formatCode>0.0</c:formatCode>
                <c:ptCount val="17"/>
                <c:pt idx="0">
                  <c:v>1</c:v>
                </c:pt>
                <c:pt idx="1">
                  <c:v>1.804737854124365</c:v>
                </c:pt>
                <c:pt idx="2">
                  <c:v>4.0944168329703938</c:v>
                </c:pt>
                <c:pt idx="3">
                  <c:v>4.154700538379223</c:v>
                </c:pt>
                <c:pt idx="4">
                  <c:v>4.5443934749723303</c:v>
                </c:pt>
                <c:pt idx="5">
                  <c:v>4.7074271077563381</c:v>
                </c:pt>
                <c:pt idx="6">
                  <c:v>6.1602468994692856</c:v>
                </c:pt>
                <c:pt idx="7">
                  <c:v>6.5</c:v>
                </c:pt>
                <c:pt idx="8">
                  <c:v>6.5488088481701494</c:v>
                </c:pt>
                <c:pt idx="9">
                  <c:v>6.7247448713915698</c:v>
                </c:pt>
                <c:pt idx="10">
                  <c:v>8.549358868961793</c:v>
                </c:pt>
                <c:pt idx="11">
                  <c:v>8.588854381999818</c:v>
                </c:pt>
                <c:pt idx="12">
                  <c:v>7.7071067811865479</c:v>
                </c:pt>
                <c:pt idx="13">
                  <c:v>9.0366600265340686</c:v>
                </c:pt>
                <c:pt idx="14">
                  <c:v>9.25</c:v>
                </c:pt>
                <c:pt idx="15">
                  <c:v>10.154700538379251</c:v>
                </c:pt>
                <c:pt idx="16">
                  <c:v>10</c:v>
                </c:pt>
              </c:numCache>
            </c:numRef>
          </c:val>
          <c:smooth val="0"/>
          <c:extLst>
            <c:ext xmlns:c16="http://schemas.microsoft.com/office/drawing/2014/chart" uri="{C3380CC4-5D6E-409C-BE32-E72D297353CC}">
              <c16:uniqueId val="{00000000-9EC2-48B4-81CB-583D32E52C48}"/>
            </c:ext>
          </c:extLst>
        </c:ser>
        <c:ser>
          <c:idx val="1"/>
          <c:order val="1"/>
          <c:spPr>
            <a:ln w="47625">
              <a:noFill/>
            </a:ln>
          </c:spPr>
          <c:marker>
            <c:symbol val="none"/>
          </c:marker>
          <c:val>
            <c:numRef>
              <c:f>Sheet3!$H$33:$H$49</c:f>
              <c:numCache>
                <c:formatCode>0.0</c:formatCode>
                <c:ptCount val="17"/>
                <c:pt idx="0">
                  <c:v>1</c:v>
                </c:pt>
                <c:pt idx="1">
                  <c:v>0.86192881254230203</c:v>
                </c:pt>
                <c:pt idx="2">
                  <c:v>1.3341545956010059</c:v>
                </c:pt>
                <c:pt idx="3">
                  <c:v>1.8452994616207481</c:v>
                </c:pt>
                <c:pt idx="4">
                  <c:v>2.1222731916943371</c:v>
                </c:pt>
                <c:pt idx="5">
                  <c:v>2.7925728922436601</c:v>
                </c:pt>
                <c:pt idx="6">
                  <c:v>1.8397531005307131</c:v>
                </c:pt>
                <c:pt idx="7">
                  <c:v>4.5</c:v>
                </c:pt>
                <c:pt idx="8">
                  <c:v>4.4511911518298479</c:v>
                </c:pt>
                <c:pt idx="9">
                  <c:v>4.2752551286084106</c:v>
                </c:pt>
                <c:pt idx="10">
                  <c:v>4.6506411310382072</c:v>
                </c:pt>
                <c:pt idx="11">
                  <c:v>5.0111456180001683</c:v>
                </c:pt>
                <c:pt idx="12">
                  <c:v>6.2928932188134494</c:v>
                </c:pt>
                <c:pt idx="13">
                  <c:v>7.3633399734659033</c:v>
                </c:pt>
                <c:pt idx="14">
                  <c:v>8.25</c:v>
                </c:pt>
                <c:pt idx="15">
                  <c:v>7.8452994616207503</c:v>
                </c:pt>
                <c:pt idx="16">
                  <c:v>10</c:v>
                </c:pt>
              </c:numCache>
            </c:numRef>
          </c:val>
          <c:smooth val="0"/>
          <c:extLst>
            <c:ext xmlns:c16="http://schemas.microsoft.com/office/drawing/2014/chart" uri="{C3380CC4-5D6E-409C-BE32-E72D297353CC}">
              <c16:uniqueId val="{00000001-9EC2-48B4-81CB-583D32E52C48}"/>
            </c:ext>
          </c:extLst>
        </c:ser>
        <c:ser>
          <c:idx val="2"/>
          <c:order val="2"/>
          <c:spPr>
            <a:ln w="47625">
              <a:noFill/>
            </a:ln>
          </c:spPr>
          <c:marker>
            <c:symbol val="dash"/>
            <c:size val="9"/>
          </c:marker>
          <c:val>
            <c:numRef>
              <c:f>Sheet3!$I$33:$I$49</c:f>
              <c:numCache>
                <c:formatCode>General</c:formatCode>
                <c:ptCount val="17"/>
                <c:pt idx="0">
                  <c:v>1</c:v>
                </c:pt>
                <c:pt idx="1">
                  <c:v>1.333333333333333</c:v>
                </c:pt>
                <c:pt idx="2">
                  <c:v>2.714285714285714</c:v>
                </c:pt>
                <c:pt idx="3">
                  <c:v>3</c:v>
                </c:pt>
                <c:pt idx="4">
                  <c:v>3.333333333333333</c:v>
                </c:pt>
                <c:pt idx="5">
                  <c:v>3.75</c:v>
                </c:pt>
                <c:pt idx="6">
                  <c:v>4</c:v>
                </c:pt>
                <c:pt idx="7">
                  <c:v>5.5</c:v>
                </c:pt>
                <c:pt idx="8">
                  <c:v>5.5</c:v>
                </c:pt>
                <c:pt idx="9">
                  <c:v>5.5</c:v>
                </c:pt>
                <c:pt idx="10">
                  <c:v>6.6</c:v>
                </c:pt>
                <c:pt idx="11">
                  <c:v>6.8</c:v>
                </c:pt>
                <c:pt idx="12">
                  <c:v>7</c:v>
                </c:pt>
                <c:pt idx="13">
                  <c:v>8.2000000000000011</c:v>
                </c:pt>
                <c:pt idx="14">
                  <c:v>8.75</c:v>
                </c:pt>
                <c:pt idx="15">
                  <c:v>9</c:v>
                </c:pt>
                <c:pt idx="16">
                  <c:v>10</c:v>
                </c:pt>
              </c:numCache>
            </c:numRef>
          </c:val>
          <c:smooth val="0"/>
          <c:extLst>
            <c:ext xmlns:c16="http://schemas.microsoft.com/office/drawing/2014/chart" uri="{C3380CC4-5D6E-409C-BE32-E72D297353CC}">
              <c16:uniqueId val="{00000002-9EC2-48B4-81CB-583D32E52C48}"/>
            </c:ext>
          </c:extLst>
        </c:ser>
        <c:dLbls>
          <c:showLegendKey val="0"/>
          <c:showVal val="0"/>
          <c:showCatName val="0"/>
          <c:showSerName val="0"/>
          <c:showPercent val="0"/>
          <c:showBubbleSize val="0"/>
        </c:dLbls>
        <c:hiLowLines/>
        <c:axId val="242918736"/>
        <c:axId val="242921856"/>
      </c:stockChart>
      <c:catAx>
        <c:axId val="242918736"/>
        <c:scaling>
          <c:orientation val="minMax"/>
        </c:scaling>
        <c:delete val="0"/>
        <c:axPos val="b"/>
        <c:title>
          <c:tx>
            <c:rich>
              <a:bodyPr/>
              <a:lstStyle/>
              <a:p>
                <a:pPr>
                  <a:defRPr/>
                </a:pPr>
                <a:r>
                  <a:rPr lang="en-US"/>
                  <a:t>Patient Number</a:t>
                </a:r>
              </a:p>
            </c:rich>
          </c:tx>
          <c:overlay val="0"/>
        </c:title>
        <c:majorTickMark val="none"/>
        <c:minorTickMark val="none"/>
        <c:tickLblPos val="nextTo"/>
        <c:crossAx val="242921856"/>
        <c:crosses val="autoZero"/>
        <c:auto val="1"/>
        <c:lblAlgn val="ctr"/>
        <c:lblOffset val="100"/>
        <c:noMultiLvlLbl val="0"/>
      </c:catAx>
      <c:valAx>
        <c:axId val="242921856"/>
        <c:scaling>
          <c:orientation val="minMax"/>
          <c:min val="0"/>
        </c:scaling>
        <c:delete val="0"/>
        <c:axPos val="l"/>
        <c:majorGridlines/>
        <c:title>
          <c:tx>
            <c:rich>
              <a:bodyPr/>
              <a:lstStyle/>
              <a:p>
                <a:pPr>
                  <a:defRPr/>
                </a:pPr>
                <a:r>
                  <a:rPr lang="en-US"/>
                  <a:t>Average Illness Severity</a:t>
                </a:r>
              </a:p>
            </c:rich>
          </c:tx>
          <c:overlay val="0"/>
        </c:title>
        <c:numFmt formatCode="0.0" sourceLinked="1"/>
        <c:majorTickMark val="none"/>
        <c:minorTickMark val="none"/>
        <c:tickLblPos val="nextTo"/>
        <c:crossAx val="242918736"/>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dirty="0"/>
              <a:t>Standard Deviation of Clinician Perception of Illness Severity by average Perception of Illness Severity</a:t>
            </a:r>
          </a:p>
        </c:rich>
      </c:tx>
      <c:overlay val="0"/>
    </c:title>
    <c:autoTitleDeleted val="0"/>
    <c:plotArea>
      <c:layout/>
      <c:lineChart>
        <c:grouping val="standard"/>
        <c:varyColors val="0"/>
        <c:ser>
          <c:idx val="0"/>
          <c:order val="0"/>
          <c:marker>
            <c:symbol val="none"/>
          </c:marker>
          <c:val>
            <c:numRef>
              <c:f>Sheet3!$D$33:$D$49</c:f>
              <c:numCache>
                <c:formatCode>General</c:formatCode>
                <c:ptCount val="17"/>
                <c:pt idx="0">
                  <c:v>0</c:v>
                </c:pt>
                <c:pt idx="1">
                  <c:v>0.47140452079103201</c:v>
                </c:pt>
                <c:pt idx="2">
                  <c:v>1.3801311186847081</c:v>
                </c:pt>
                <c:pt idx="3">
                  <c:v>1.1547005383792519</c:v>
                </c:pt>
                <c:pt idx="4">
                  <c:v>1.211060141638997</c:v>
                </c:pt>
                <c:pt idx="5">
                  <c:v>0.95742710775633799</c:v>
                </c:pt>
                <c:pt idx="6">
                  <c:v>2.1602468994692861</c:v>
                </c:pt>
                <c:pt idx="7">
                  <c:v>1</c:v>
                </c:pt>
                <c:pt idx="8">
                  <c:v>1.0488088481701521</c:v>
                </c:pt>
                <c:pt idx="9">
                  <c:v>1.2247448713915901</c:v>
                </c:pt>
                <c:pt idx="10">
                  <c:v>1.9493588689617929</c:v>
                </c:pt>
                <c:pt idx="11">
                  <c:v>1.7888543819998319</c:v>
                </c:pt>
                <c:pt idx="12">
                  <c:v>0.70710678118654802</c:v>
                </c:pt>
                <c:pt idx="13">
                  <c:v>0.83666002653407601</c:v>
                </c:pt>
                <c:pt idx="14">
                  <c:v>0.5</c:v>
                </c:pt>
                <c:pt idx="15">
                  <c:v>1.1547005383792519</c:v>
                </c:pt>
                <c:pt idx="16">
                  <c:v>0</c:v>
                </c:pt>
              </c:numCache>
            </c:numRef>
          </c:val>
          <c:smooth val="0"/>
          <c:extLst>
            <c:ext xmlns:c16="http://schemas.microsoft.com/office/drawing/2014/chart" uri="{C3380CC4-5D6E-409C-BE32-E72D297353CC}">
              <c16:uniqueId val="{00000000-57E5-4F45-8B3B-3D9E847EE5E9}"/>
            </c:ext>
          </c:extLst>
        </c:ser>
        <c:dLbls>
          <c:showLegendKey val="0"/>
          <c:showVal val="0"/>
          <c:showCatName val="0"/>
          <c:showSerName val="0"/>
          <c:showPercent val="0"/>
          <c:showBubbleSize val="0"/>
        </c:dLbls>
        <c:hiLowLines/>
        <c:smooth val="0"/>
        <c:axId val="236516112"/>
        <c:axId val="242975216"/>
      </c:lineChart>
      <c:catAx>
        <c:axId val="236516112"/>
        <c:scaling>
          <c:orientation val="minMax"/>
        </c:scaling>
        <c:delete val="0"/>
        <c:axPos val="b"/>
        <c:title>
          <c:tx>
            <c:rich>
              <a:bodyPr/>
              <a:lstStyle/>
              <a:p>
                <a:pPr>
                  <a:defRPr/>
                </a:pPr>
                <a:r>
                  <a:rPr lang="en-US"/>
                  <a:t>Average Illness Severity</a:t>
                </a:r>
              </a:p>
            </c:rich>
          </c:tx>
          <c:overlay val="0"/>
        </c:title>
        <c:majorTickMark val="none"/>
        <c:minorTickMark val="none"/>
        <c:tickLblPos val="nextTo"/>
        <c:crossAx val="242975216"/>
        <c:crosses val="autoZero"/>
        <c:auto val="1"/>
        <c:lblAlgn val="ctr"/>
        <c:lblOffset val="100"/>
        <c:noMultiLvlLbl val="0"/>
      </c:catAx>
      <c:valAx>
        <c:axId val="242975216"/>
        <c:scaling>
          <c:orientation val="minMax"/>
        </c:scaling>
        <c:delete val="0"/>
        <c:axPos val="l"/>
        <c:majorGridlines/>
        <c:title>
          <c:tx>
            <c:rich>
              <a:bodyPr/>
              <a:lstStyle/>
              <a:p>
                <a:pPr>
                  <a:defRPr/>
                </a:pPr>
                <a:r>
                  <a:rPr lang="en-US"/>
                  <a:t>SD</a:t>
                </a:r>
              </a:p>
            </c:rich>
          </c:tx>
          <c:overlay val="0"/>
        </c:title>
        <c:numFmt formatCode="General" sourceLinked="1"/>
        <c:majorTickMark val="out"/>
        <c:minorTickMark val="none"/>
        <c:tickLblPos val="nextTo"/>
        <c:crossAx val="236516112"/>
        <c:crosses val="autoZero"/>
        <c:crossBetween val="between"/>
      </c:valAx>
    </c:plotArea>
    <c:plotVisOnly val="1"/>
    <c:dispBlanksAs val="gap"/>
    <c:showDLblsOverMax val="0"/>
  </c:chart>
  <c:spPr>
    <a:ln>
      <a:solidFill>
        <a:schemeClr val="tx1"/>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4EE5D-C6AB-6149-9D9B-2623131424CC}"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2F7F0-876D-F744-A9D6-3FA4850F0261}" type="slidenum">
              <a:rPr lang="en-US" smtClean="0"/>
              <a:t>‹#›</a:t>
            </a:fld>
            <a:endParaRPr lang="en-US"/>
          </a:p>
        </p:txBody>
      </p:sp>
    </p:spTree>
    <p:extLst>
      <p:ext uri="{BB962C8B-B14F-4D97-AF65-F5344CB8AC3E}">
        <p14:creationId xmlns:p14="http://schemas.microsoft.com/office/powerpoint/2010/main" val="1144556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disclosures other than to say my opinions are my own and that this work is support by a </a:t>
            </a:r>
            <a:r>
              <a:rPr lang="en-US" dirty="0" err="1"/>
              <a:t>DoD</a:t>
            </a:r>
            <a:r>
              <a:rPr lang="en-US" baseline="0" dirty="0"/>
              <a:t> grant.</a:t>
            </a:r>
            <a:endParaRPr lang="en-US" dirty="0"/>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3</a:t>
            </a:fld>
            <a:endParaRPr lang="en-US"/>
          </a:p>
        </p:txBody>
      </p:sp>
    </p:spTree>
    <p:extLst>
      <p:ext uri="{BB962C8B-B14F-4D97-AF65-F5344CB8AC3E}">
        <p14:creationId xmlns:p14="http://schemas.microsoft.com/office/powerpoint/2010/main" val="1371177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Arial" charset="0"/>
                <a:ea typeface="+mn-ea"/>
                <a:cs typeface="+mn-cs"/>
              </a:rPr>
              <a:t>We have found that words clouds, are an effective method to visually demonstrate the remarkable differences between the mental models that different clinician types use to evaluate patient condition.  </a:t>
            </a:r>
          </a:p>
          <a:p>
            <a:pPr lvl="0"/>
            <a:r>
              <a:rPr lang="en-US" sz="1100" kern="1200" dirty="0">
                <a:solidFill>
                  <a:schemeClr val="tx1"/>
                </a:solidFill>
                <a:effectLst/>
                <a:latin typeface="Arial" charset="0"/>
                <a:ea typeface="+mn-ea"/>
                <a:cs typeface="+mn-cs"/>
              </a:rPr>
              <a:t>On your left side are all of the cards chosen by attending physicians that were important to their assessment of patient condition whereas on your right are the cards chosen by nurses. </a:t>
            </a:r>
          </a:p>
          <a:p>
            <a:pPr lvl="0"/>
            <a:r>
              <a:rPr lang="en-US" sz="1100" kern="1200" dirty="0">
                <a:solidFill>
                  <a:schemeClr val="tx1"/>
                </a:solidFill>
                <a:effectLst/>
                <a:latin typeface="Arial" charset="0"/>
                <a:ea typeface="+mn-ea"/>
                <a:cs typeface="+mn-cs"/>
              </a:rPr>
              <a:t>The relative size of the words represents the frequency with which that card was chosen.  </a:t>
            </a:r>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24</a:t>
            </a:fld>
            <a:endParaRPr lang="en-US"/>
          </a:p>
        </p:txBody>
      </p:sp>
    </p:spTree>
    <p:extLst>
      <p:ext uri="{BB962C8B-B14F-4D97-AF65-F5344CB8AC3E}">
        <p14:creationId xmlns:p14="http://schemas.microsoft.com/office/powerpoint/2010/main" val="70018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2185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2000">
                <a:latin typeface="Lucida Grande" charset="0"/>
                <a:ea typeface="Lucida Grande" charset="0"/>
                <a:cs typeface="Lucida Grande" charset="0"/>
                <a:sym typeface="Lucida Grande" charset="0"/>
              </a:rPr>
              <a:t>8 weeks before intervention, then 2 months pilot, then one year evaluation.</a:t>
            </a:r>
          </a:p>
        </p:txBody>
      </p:sp>
    </p:spTree>
    <p:extLst>
      <p:ext uri="{BB962C8B-B14F-4D97-AF65-F5344CB8AC3E}">
        <p14:creationId xmlns:p14="http://schemas.microsoft.com/office/powerpoint/2010/main" val="87140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2A658-372C-45BD-9311-F997108D5E92}" type="slidenum">
              <a:rPr lang="en-US" smtClean="0"/>
              <a:pPr/>
              <a:t>27</a:t>
            </a:fld>
            <a:endParaRPr lang="en-US"/>
          </a:p>
        </p:txBody>
      </p:sp>
    </p:spTree>
    <p:extLst>
      <p:ext uri="{BB962C8B-B14F-4D97-AF65-F5344CB8AC3E}">
        <p14:creationId xmlns:p14="http://schemas.microsoft.com/office/powerpoint/2010/main" val="167858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Flexibility, emergent</a:t>
            </a:r>
            <a:r>
              <a:rPr lang="en-US" baseline="0" dirty="0"/>
              <a:t> vice traditional </a:t>
            </a:r>
            <a:r>
              <a:rPr lang="en-US" baseline="0" dirty="0" err="1"/>
              <a:t>heirarchies</a:t>
            </a:r>
            <a:r>
              <a:rPr lang="en-US" baseline="0" dirty="0"/>
              <a:t>.</a:t>
            </a:r>
            <a:endParaRPr lang="en-US" dirty="0"/>
          </a:p>
        </p:txBody>
      </p:sp>
      <p:sp>
        <p:nvSpPr>
          <p:cNvPr id="4" name="Slide Number Placeholder 3"/>
          <p:cNvSpPr>
            <a:spLocks noGrp="1"/>
          </p:cNvSpPr>
          <p:nvPr>
            <p:ph type="sldNum" sz="quarter" idx="10"/>
          </p:nvPr>
        </p:nvSpPr>
        <p:spPr/>
        <p:txBody>
          <a:bodyPr/>
          <a:lstStyle/>
          <a:p>
            <a:fld id="{EB69C186-4B9E-4D61-A6F7-2D1A3D470CB9}" type="slidenum">
              <a:rPr lang="en-US" smtClean="0"/>
              <a:pPr/>
              <a:t>29</a:t>
            </a:fld>
            <a:endParaRPr lang="en-US"/>
          </a:p>
        </p:txBody>
      </p:sp>
    </p:spTree>
    <p:extLst>
      <p:ext uri="{BB962C8B-B14F-4D97-AF65-F5344CB8AC3E}">
        <p14:creationId xmlns:p14="http://schemas.microsoft.com/office/powerpoint/2010/main" val="45976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Evaluation</a:t>
            </a:r>
            <a:r>
              <a:rPr lang="en-US" dirty="0"/>
              <a:t> (labs, imaging, procedures)</a:t>
            </a:r>
          </a:p>
          <a:p>
            <a:pPr lvl="1"/>
            <a:r>
              <a:rPr lang="en-US" b="1" dirty="0"/>
              <a:t>Diagnosis</a:t>
            </a:r>
          </a:p>
          <a:p>
            <a:pPr lvl="1"/>
            <a:r>
              <a:rPr lang="en-US" b="1" dirty="0"/>
              <a:t>Therapy </a:t>
            </a:r>
            <a:r>
              <a:rPr lang="en-US" dirty="0"/>
              <a:t>(medical, surgical/procedural)</a:t>
            </a:r>
          </a:p>
          <a:p>
            <a:pPr lvl="1"/>
            <a:r>
              <a:rPr lang="en-US" dirty="0"/>
              <a:t>Discussion (information gathering and information sharing with patient’s and colleagues)</a:t>
            </a:r>
          </a:p>
          <a:p>
            <a:pPr lvl="1"/>
            <a:r>
              <a:rPr lang="en-US" dirty="0"/>
              <a:t>“Management” (disposition, timing of, balancing, cross leveling)</a:t>
            </a:r>
          </a:p>
          <a:p>
            <a:pPr lvl="1"/>
            <a:r>
              <a:rPr lang="en-US" dirty="0"/>
              <a:t>Synchronization of care</a:t>
            </a:r>
          </a:p>
          <a:p>
            <a:pPr lvl="1"/>
            <a:r>
              <a:rPr lang="en-US" dirty="0"/>
              <a:t>Resource utilization</a:t>
            </a:r>
          </a:p>
          <a:p>
            <a:endParaRPr lang="en-US" dirty="0"/>
          </a:p>
        </p:txBody>
      </p:sp>
      <p:sp>
        <p:nvSpPr>
          <p:cNvPr id="4" name="Slide Number Placeholder 3"/>
          <p:cNvSpPr>
            <a:spLocks noGrp="1"/>
          </p:cNvSpPr>
          <p:nvPr>
            <p:ph type="sldNum" sz="quarter" idx="10"/>
          </p:nvPr>
        </p:nvSpPr>
        <p:spPr/>
        <p:txBody>
          <a:bodyPr/>
          <a:lstStyle/>
          <a:p>
            <a:fld id="{DCD47F92-2034-AC4F-B318-AEACC6F3BFA8}" type="slidenum">
              <a:rPr lang="en-US" smtClean="0"/>
              <a:t>34</a:t>
            </a:fld>
            <a:endParaRPr lang="en-US"/>
          </a:p>
        </p:txBody>
      </p:sp>
    </p:spTree>
    <p:extLst>
      <p:ext uri="{BB962C8B-B14F-4D97-AF65-F5344CB8AC3E}">
        <p14:creationId xmlns:p14="http://schemas.microsoft.com/office/powerpoint/2010/main" val="159074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47F92-2034-AC4F-B318-AEACC6F3BFA8}" type="slidenum">
              <a:rPr lang="en-US" smtClean="0"/>
              <a:t>35</a:t>
            </a:fld>
            <a:endParaRPr lang="en-US"/>
          </a:p>
        </p:txBody>
      </p:sp>
    </p:spTree>
    <p:extLst>
      <p:ext uri="{BB962C8B-B14F-4D97-AF65-F5344CB8AC3E}">
        <p14:creationId xmlns:p14="http://schemas.microsoft.com/office/powerpoint/2010/main" val="182327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Representativeness</a:t>
            </a:r>
            <a:r>
              <a:rPr lang="en-US" baseline="0" dirty="0"/>
              <a:t> error: thinking guided by a prototype so you fail to consider possibilities that contradict the prototype and attribute </a:t>
            </a:r>
            <a:r>
              <a:rPr lang="en-US" baseline="0" dirty="0" err="1"/>
              <a:t>symptosm</a:t>
            </a:r>
            <a:r>
              <a:rPr lang="en-US" baseline="0" dirty="0"/>
              <a:t> to the wrong cause.</a:t>
            </a:r>
          </a:p>
          <a:p>
            <a:r>
              <a:rPr lang="en-US" baseline="0" dirty="0"/>
              <a:t>Attribution </a:t>
            </a:r>
            <a:r>
              <a:rPr lang="en-US" baseline="0" dirty="0" err="1"/>
              <a:t>effor</a:t>
            </a:r>
            <a:r>
              <a:rPr lang="en-US" baseline="0" dirty="0"/>
              <a:t>: </a:t>
            </a:r>
            <a:r>
              <a:rPr lang="en-US" baseline="0" dirty="0" err="1"/>
              <a:t>pattients</a:t>
            </a:r>
            <a:r>
              <a:rPr lang="en-US" baseline="0" dirty="0"/>
              <a:t> fit a negative stereotype</a:t>
            </a:r>
          </a:p>
          <a:p>
            <a:r>
              <a:rPr lang="en-US" baseline="0" dirty="0"/>
              <a:t>Affective error: natural tendency to prefer what we hope will happen; value too highly information that fulfills our desires.  A wish</a:t>
            </a:r>
          </a:p>
          <a:p>
            <a:r>
              <a:rPr lang="en-US" baseline="0" dirty="0"/>
              <a:t>Availability bias: </a:t>
            </a:r>
            <a:r>
              <a:rPr lang="en-US" baseline="0" dirty="0" err="1"/>
              <a:t>tendancy</a:t>
            </a:r>
            <a:r>
              <a:rPr lang="en-US" baseline="0" dirty="0"/>
              <a:t> to judge </a:t>
            </a:r>
            <a:r>
              <a:rPr lang="en-US" baseline="0" dirty="0" err="1"/>
              <a:t>liklihood</a:t>
            </a:r>
            <a:r>
              <a:rPr lang="en-US" baseline="0" dirty="0"/>
              <a:t> of an event by the ease with which relevant examples come to mind.</a:t>
            </a:r>
          </a:p>
          <a:p>
            <a:r>
              <a:rPr lang="en-US" baseline="0" dirty="0"/>
              <a:t>Confirmation bias: cherry picking information that confirms diagnosis and rationalizing others. An expectation.</a:t>
            </a:r>
          </a:p>
          <a:p>
            <a:r>
              <a:rPr lang="en-US" baseline="0" dirty="0"/>
              <a:t>Anchoring: quickly and firmly latches on to a single possibility</a:t>
            </a:r>
          </a:p>
          <a:p>
            <a:r>
              <a:rPr lang="en-US" baseline="0" dirty="0"/>
              <a:t>Diagnosis momentum: once a diagnosis is made, it stays.</a:t>
            </a:r>
          </a:p>
          <a:p>
            <a:endParaRPr lang="en-US" dirty="0"/>
          </a:p>
        </p:txBody>
      </p:sp>
      <p:sp>
        <p:nvSpPr>
          <p:cNvPr id="4" name="Slide Number Placeholder 3"/>
          <p:cNvSpPr>
            <a:spLocks noGrp="1"/>
          </p:cNvSpPr>
          <p:nvPr>
            <p:ph type="sldNum" sz="quarter" idx="10"/>
          </p:nvPr>
        </p:nvSpPr>
        <p:spPr/>
        <p:txBody>
          <a:bodyPr/>
          <a:lstStyle/>
          <a:p>
            <a:fld id="{DCD47F92-2034-AC4F-B318-AEACC6F3BFA8}" type="slidenum">
              <a:rPr lang="en-US" smtClean="0"/>
              <a:t>36</a:t>
            </a:fld>
            <a:endParaRPr lang="en-US"/>
          </a:p>
        </p:txBody>
      </p:sp>
    </p:spTree>
    <p:extLst>
      <p:ext uri="{BB962C8B-B14F-4D97-AF65-F5344CB8AC3E}">
        <p14:creationId xmlns:p14="http://schemas.microsoft.com/office/powerpoint/2010/main" val="205605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Anchoring: </a:t>
            </a:r>
            <a:r>
              <a:rPr lang="en-US" sz="1200" kern="1200" dirty="0">
                <a:solidFill>
                  <a:schemeClr val="tx1"/>
                </a:solidFill>
                <a:effectLst/>
                <a:latin typeface="+mn-lt"/>
                <a:ea typeface="+mn-ea"/>
                <a:cs typeface="+mn-cs"/>
              </a:rPr>
              <a:t>he tendency to perceptually lock onto salient features in the patient’s initial presentation too early in the diagnostic process, and failing to adjust this initial impression in the light of later information. This CDR may be severely compounded by the confirmation bias.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Availability: the disposition to judge things as being more likely, or frequently occurring, if they readily come to mind. Thus, recent experience with a disease may inflate the likelihood of its being diagnosed. Conversely, if a disease has not been seen for a long time (is less available), it may be underdiagnosed.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Commission bias: results from the obligation toward beneficence, in that harm to the patient can only be prevented by active intervention. It is the tendency toward action rather than inaction. It is more likely in over-confident physicians. Commission bias is less common than omission bias.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Confirmation bias: the tendency to look for confirming evidence to support a diagnosis rather than look for disconfirming evidence to refute it, despite the latter often being more persuasive and definitive.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Overconfidence bias: a universal tendency to believe we know more than we do. Overconfidence reflects a tendency to act on incomplete information, intuitions, or hunches. Too much faith is placed in opinion instead of carefully gathered evidence. The bias may be augmented by both anchoring and availability, and catastrophic outcomes may result when there is a prevailing commission bias.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Diagnosis momentum: once diagnostic labels are attached to patients they tend to become stickier and stickier. Through intermediaries (patients, paramedics, nurses, physicians), what might have started as a possibility gathers increasing momentum until it becomes definite, and all other possibilities are excluded.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Fundamental attribution error: the tendency to be judgmental and blame patients for their illnesses (dispositional causes) rather than examine the circumstances (situational factors) that might have been responsible. In particular, psychiatric patients, minorities, and other marginalized groups tend to suffer from this CDR. Cultural differences exist in terms of the respective weights attributed to dispositional and situational causes. </a:t>
            </a:r>
            <a:endParaRPr lang="en-US" dirty="0"/>
          </a:p>
          <a:p>
            <a:endParaRPr lang="en-US" dirty="0"/>
          </a:p>
          <a:p>
            <a:r>
              <a:rPr lang="en-US" sz="1200" kern="1200" dirty="0">
                <a:solidFill>
                  <a:schemeClr val="tx1"/>
                </a:solidFill>
                <a:effectLst/>
                <a:latin typeface="+mn-lt"/>
                <a:ea typeface="+mn-ea"/>
                <a:cs typeface="+mn-cs"/>
              </a:rPr>
              <a:t>Order effects: information transfer is a U-function: we tend to remember the beginning part (primacy effect) or the end (</a:t>
            </a:r>
            <a:r>
              <a:rPr lang="en-US" sz="1200" kern="1200" dirty="0" err="1">
                <a:solidFill>
                  <a:schemeClr val="tx1"/>
                </a:solidFill>
                <a:effectLst/>
                <a:latin typeface="+mn-lt"/>
                <a:ea typeface="+mn-ea"/>
                <a:cs typeface="+mn-cs"/>
              </a:rPr>
              <a:t>recency</a:t>
            </a:r>
            <a:r>
              <a:rPr lang="en-US" sz="1200" kern="1200" dirty="0">
                <a:solidFill>
                  <a:schemeClr val="tx1"/>
                </a:solidFill>
                <a:effectLst/>
                <a:latin typeface="+mn-lt"/>
                <a:ea typeface="+mn-ea"/>
                <a:cs typeface="+mn-cs"/>
              </a:rPr>
              <a:t> effect). Primacy effect may be augmented by anchoring. In transitions of care, in which information transferred from patients, nurses, or other physicians is being evaluated, care should be taken to give due consideration to all information, regardless of the order in which it was presented.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Outcome bias: the tendency to opt for diagnostic decisions that will lead to good outcomes, rather than those associated with bad outcomes, thereby avoiding chagrin associated with the latter. It is a form of value bias in that physicians may express a stronger likelihood in their decision-making for what they hope will happen rather than for what they really believe might happen. This may result in serious diagnoses being minimized.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Premature closure: a powerful CDR accounting for a high proportion of missed diagnoses. It is the tendency to apply premature closure to the decision- making process, accepting a diagnosis before it has been fully verified. The consequences of the bias are reflected in the maxim: ‘‘When the diagnosis is made, the thinking stops.’’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Sutton’s slip: takes its name from the apocryphal story of the Brooklyn bank-robber Willie Sutton who, when asked by the Judge why he robbed banks, is alleged to have replied: ‘‘Because that’s where the money is!’’ The diagnostic strategy of going for the obvious is referred to as Sutton’s law. The slip occurs when possibilities other than the obvious are not given sufficient consideration.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Triage cueing: the triage process occurs throughout the health care system, from the self-triage of patients to the selection of a specialist by the referring physician. In the emergency department, triage is a formal process that results in patients being sent in particular directions, which cues their subsequent management. Many CDRs are initiated at triage, leading to the maxim: ‘‘Geography is destiny.’’ </a:t>
            </a:r>
            <a:endParaRPr lang="en-US" dirty="0"/>
          </a:p>
          <a:p>
            <a:endParaRPr lang="en-US" dirty="0"/>
          </a:p>
        </p:txBody>
      </p:sp>
      <p:sp>
        <p:nvSpPr>
          <p:cNvPr id="4" name="Slide Number Placeholder 3"/>
          <p:cNvSpPr>
            <a:spLocks noGrp="1"/>
          </p:cNvSpPr>
          <p:nvPr>
            <p:ph type="sldNum" sz="quarter" idx="10"/>
          </p:nvPr>
        </p:nvSpPr>
        <p:spPr/>
        <p:txBody>
          <a:bodyPr/>
          <a:lstStyle/>
          <a:p>
            <a:fld id="{DCD47F92-2034-AC4F-B318-AEACC6F3BFA8}" type="slidenum">
              <a:rPr lang="en-US" smtClean="0"/>
              <a:t>37</a:t>
            </a:fld>
            <a:endParaRPr lang="en-US"/>
          </a:p>
        </p:txBody>
      </p:sp>
    </p:spTree>
    <p:extLst>
      <p:ext uri="{BB962C8B-B14F-4D97-AF65-F5344CB8AC3E}">
        <p14:creationId xmlns:p14="http://schemas.microsoft.com/office/powerpoint/2010/main" val="404316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Representativeness</a:t>
            </a:r>
            <a:r>
              <a:rPr lang="en-US" baseline="0" dirty="0"/>
              <a:t> error: thinking guided by a prototype so you fail to consider possibilities that contradict the prototype and attribute </a:t>
            </a:r>
            <a:r>
              <a:rPr lang="en-US" baseline="0" dirty="0" err="1"/>
              <a:t>symptosm</a:t>
            </a:r>
            <a:r>
              <a:rPr lang="en-US" baseline="0" dirty="0"/>
              <a:t> to the wrong cause.</a:t>
            </a:r>
          </a:p>
          <a:p>
            <a:r>
              <a:rPr lang="en-US" baseline="0" dirty="0"/>
              <a:t>Attribution </a:t>
            </a:r>
            <a:r>
              <a:rPr lang="en-US" baseline="0" dirty="0" err="1"/>
              <a:t>effor</a:t>
            </a:r>
            <a:r>
              <a:rPr lang="en-US" baseline="0" dirty="0"/>
              <a:t>: </a:t>
            </a:r>
            <a:r>
              <a:rPr lang="en-US" baseline="0" dirty="0" err="1"/>
              <a:t>pattients</a:t>
            </a:r>
            <a:r>
              <a:rPr lang="en-US" baseline="0" dirty="0"/>
              <a:t> fit a negative stereotype</a:t>
            </a:r>
          </a:p>
          <a:p>
            <a:r>
              <a:rPr lang="en-US" baseline="0" dirty="0"/>
              <a:t>Affective error: natural tendency to prefer what we hope will happen; value too highly information that fulfills our desires.  A wish</a:t>
            </a:r>
          </a:p>
          <a:p>
            <a:r>
              <a:rPr lang="en-US" baseline="0" dirty="0"/>
              <a:t>Availability bias: </a:t>
            </a:r>
            <a:r>
              <a:rPr lang="en-US" baseline="0" dirty="0" err="1"/>
              <a:t>tendancy</a:t>
            </a:r>
            <a:r>
              <a:rPr lang="en-US" baseline="0" dirty="0"/>
              <a:t> to judge </a:t>
            </a:r>
            <a:r>
              <a:rPr lang="en-US" baseline="0" dirty="0" err="1"/>
              <a:t>liklihood</a:t>
            </a:r>
            <a:r>
              <a:rPr lang="en-US" baseline="0" dirty="0"/>
              <a:t> of an event by the ease with which relevant examples come to mind.</a:t>
            </a:r>
          </a:p>
          <a:p>
            <a:r>
              <a:rPr lang="en-US" baseline="0" dirty="0"/>
              <a:t>Confirmation bias: cherry picking information that confirms diagnosis and rationalizing others. An expectation.</a:t>
            </a:r>
          </a:p>
          <a:p>
            <a:r>
              <a:rPr lang="en-US" baseline="0" dirty="0"/>
              <a:t>Anchoring: quickly and firmly latches on to a single possibility</a:t>
            </a:r>
          </a:p>
          <a:p>
            <a:r>
              <a:rPr lang="en-US" baseline="0" dirty="0"/>
              <a:t>Diagnosis momentum: once a diagnosis is made, it stays.</a:t>
            </a:r>
          </a:p>
          <a:p>
            <a:endParaRPr lang="en-US" dirty="0"/>
          </a:p>
        </p:txBody>
      </p:sp>
      <p:sp>
        <p:nvSpPr>
          <p:cNvPr id="4" name="Slide Number Placeholder 3"/>
          <p:cNvSpPr>
            <a:spLocks noGrp="1"/>
          </p:cNvSpPr>
          <p:nvPr>
            <p:ph type="sldNum" sz="quarter" idx="10"/>
          </p:nvPr>
        </p:nvSpPr>
        <p:spPr/>
        <p:txBody>
          <a:bodyPr/>
          <a:lstStyle/>
          <a:p>
            <a:fld id="{DCD47F92-2034-AC4F-B318-AEACC6F3BFA8}" type="slidenum">
              <a:rPr lang="en-US" smtClean="0"/>
              <a:t>39</a:t>
            </a:fld>
            <a:endParaRPr lang="en-US"/>
          </a:p>
        </p:txBody>
      </p:sp>
    </p:spTree>
    <p:extLst>
      <p:ext uri="{BB962C8B-B14F-4D97-AF65-F5344CB8AC3E}">
        <p14:creationId xmlns:p14="http://schemas.microsoft.com/office/powerpoint/2010/main" val="574625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a:t>Ml/kg/24 hrs  con  = 258 +/-  152        dss = 151 +/-68   IVY et al 250 ml/kg threshold</a:t>
            </a:r>
          </a:p>
          <a:p>
            <a:endParaRPr lang="en-US"/>
          </a:p>
          <a:p>
            <a:r>
              <a:rPr lang="en-US"/>
              <a:t>Ml/kg/tbsa/24 hr = con  7.1 +/- 4.5    dss  4.7 +/- 2.2</a:t>
            </a:r>
          </a:p>
        </p:txBody>
      </p:sp>
      <p:sp>
        <p:nvSpPr>
          <p:cNvPr id="53252" name="Slide Number Placeholder 3"/>
          <p:cNvSpPr>
            <a:spLocks noGrp="1"/>
          </p:cNvSpPr>
          <p:nvPr>
            <p:ph type="sldNum" sz="quarter" idx="5"/>
          </p:nvPr>
        </p:nvSpPr>
        <p:spPr>
          <a:noFill/>
        </p:spPr>
        <p:txBody>
          <a:bodyPr/>
          <a:lstStyle/>
          <a:p>
            <a:fld id="{2DB60498-6AB4-4BB7-9EF0-4869CCD75789}" type="slidenum">
              <a:rPr lang="en-US" smtClean="0"/>
              <a:pPr/>
              <a:t>43</a:t>
            </a:fld>
            <a:endParaRPr lang="en-US"/>
          </a:p>
        </p:txBody>
      </p:sp>
    </p:spTree>
    <p:extLst>
      <p:ext uri="{BB962C8B-B14F-4D97-AF65-F5344CB8AC3E}">
        <p14:creationId xmlns:p14="http://schemas.microsoft.com/office/powerpoint/2010/main" val="62667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205 bed,</a:t>
            </a:r>
            <a:r>
              <a:rPr lang="en-US" baseline="0" dirty="0"/>
              <a:t> tertiary care, regional referral medical center and level 2 trauma center.  It was built in 1994 and it, along with NMSD, serves as the primary evacuation hospital for a war in the pacific theater.</a:t>
            </a:r>
            <a:endParaRPr lang="en-US" dirty="0"/>
          </a:p>
        </p:txBody>
      </p:sp>
      <p:sp>
        <p:nvSpPr>
          <p:cNvPr id="4" name="Slide Number Placeholder 3"/>
          <p:cNvSpPr>
            <a:spLocks noGrp="1"/>
          </p:cNvSpPr>
          <p:nvPr>
            <p:ph type="sldNum" sz="quarter" idx="10"/>
          </p:nvPr>
        </p:nvSpPr>
        <p:spPr/>
        <p:txBody>
          <a:bodyPr/>
          <a:lstStyle/>
          <a:p>
            <a:fld id="{C152F7F0-876D-F744-A9D6-3FA4850F0261}" type="slidenum">
              <a:rPr lang="en-US" smtClean="0"/>
              <a:t>4</a:t>
            </a:fld>
            <a:endParaRPr lang="en-US"/>
          </a:p>
        </p:txBody>
      </p:sp>
    </p:spTree>
    <p:extLst>
      <p:ext uri="{BB962C8B-B14F-4D97-AF65-F5344CB8AC3E}">
        <p14:creationId xmlns:p14="http://schemas.microsoft.com/office/powerpoint/2010/main" val="85536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selects target SpO</a:t>
            </a:r>
            <a:r>
              <a:rPr lang="en-US" baseline="-25000" dirty="0"/>
              <a:t>2</a:t>
            </a:r>
            <a:r>
              <a:rPr lang="en-US" dirty="0"/>
              <a:t> and ETCO</a:t>
            </a:r>
            <a:r>
              <a:rPr lang="en-US" baseline="-25000" dirty="0"/>
              <a:t>2</a:t>
            </a:r>
            <a:r>
              <a:rPr lang="en-US" dirty="0"/>
              <a:t> </a:t>
            </a:r>
          </a:p>
          <a:p>
            <a:r>
              <a:rPr lang="en-US" dirty="0"/>
              <a:t>Ventilation controller adjusts P</a:t>
            </a:r>
            <a:r>
              <a:rPr lang="en-US" baseline="-25000" dirty="0"/>
              <a:t>INSP</a:t>
            </a:r>
            <a:r>
              <a:rPr lang="en-US" dirty="0"/>
              <a:t> and RR</a:t>
            </a:r>
          </a:p>
          <a:p>
            <a:pPr lvl="1"/>
            <a:r>
              <a:rPr lang="en-US" dirty="0"/>
              <a:t>RR-VT combination is a function of the Otis least-work-of-breathing formula</a:t>
            </a:r>
          </a:p>
          <a:p>
            <a:r>
              <a:rPr lang="en-US" dirty="0"/>
              <a:t>Oxygenation controller adjusts FiO</a:t>
            </a:r>
            <a:r>
              <a:rPr lang="en-US" baseline="-25000" dirty="0"/>
              <a:t>2</a:t>
            </a:r>
            <a:r>
              <a:rPr lang="en-US" dirty="0"/>
              <a:t> and PEEP </a:t>
            </a:r>
          </a:p>
          <a:p>
            <a:r>
              <a:rPr lang="en-US" dirty="0"/>
              <a:t>Delivers a volume-targeted pressure-controlled breath</a:t>
            </a:r>
          </a:p>
          <a:p>
            <a:endParaRPr lang="en-US" dirty="0"/>
          </a:p>
        </p:txBody>
      </p:sp>
      <p:sp>
        <p:nvSpPr>
          <p:cNvPr id="4" name="Slide Number Placeholder 3"/>
          <p:cNvSpPr>
            <a:spLocks noGrp="1"/>
          </p:cNvSpPr>
          <p:nvPr>
            <p:ph type="sldNum" sz="quarter" idx="10"/>
          </p:nvPr>
        </p:nvSpPr>
        <p:spPr/>
        <p:txBody>
          <a:bodyPr/>
          <a:lstStyle/>
          <a:p>
            <a:fld id="{C152F7F0-876D-F744-A9D6-3FA4850F0261}" type="slidenum">
              <a:rPr lang="en-US" smtClean="0"/>
              <a:t>47</a:t>
            </a:fld>
            <a:endParaRPr lang="en-US"/>
          </a:p>
        </p:txBody>
      </p:sp>
    </p:spTree>
    <p:extLst>
      <p:ext uri="{BB962C8B-B14F-4D97-AF65-F5344CB8AC3E}">
        <p14:creationId xmlns:p14="http://schemas.microsoft.com/office/powerpoint/2010/main" val="387736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C7B2A-EEBC-479B-802F-722BCDEF21DC}" type="slidenum">
              <a:rPr lang="en-US" smtClean="0"/>
              <a:t>48</a:t>
            </a:fld>
            <a:endParaRPr lang="en-US"/>
          </a:p>
        </p:txBody>
      </p:sp>
    </p:spTree>
    <p:extLst>
      <p:ext uri="{BB962C8B-B14F-4D97-AF65-F5344CB8AC3E}">
        <p14:creationId xmlns:p14="http://schemas.microsoft.com/office/powerpoint/2010/main" val="421587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0DEE01F-56F6-EB4E-ABFF-748F26245855}" type="slidenum">
              <a:rPr lang="en-US" sz="1200"/>
              <a:pPr/>
              <a:t>50</a:t>
            </a:fld>
            <a:endParaRPr lang="en-US" sz="1200" dirty="0"/>
          </a:p>
        </p:txBody>
      </p:sp>
      <p:sp>
        <p:nvSpPr>
          <p:cNvPr id="1116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a:xfrm>
            <a:off x="701040" y="4415790"/>
            <a:ext cx="5608320" cy="418338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63032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supervised learning, a machine learning methodology, and the MIMIC (</a:t>
            </a:r>
            <a:r>
              <a:rPr lang="en-US" sz="1200" kern="1200" dirty="0" err="1">
                <a:solidFill>
                  <a:schemeClr val="tx1"/>
                </a:solidFill>
                <a:effectLst/>
                <a:latin typeface="+mn-lt"/>
                <a:ea typeface="+mn-ea"/>
                <a:cs typeface="+mn-cs"/>
              </a:rPr>
              <a:t>Multiparameter</a:t>
            </a:r>
            <a:r>
              <a:rPr lang="en-US" sz="1200" kern="1200" dirty="0">
                <a:solidFill>
                  <a:schemeClr val="tx1"/>
                </a:solidFill>
                <a:effectLst/>
                <a:latin typeface="+mn-lt"/>
                <a:ea typeface="+mn-ea"/>
                <a:cs typeface="+mn-cs"/>
              </a:rPr>
              <a:t> Intelligent Monitoring in Intensive Care)–II Clinical Database (40), we trained a model that accounts for the censoring effects of clinical interventions on patient outcomes.  Moreover, when learning predictive risk scores, current methods (34, 36, 37) often have not accounted for the censoring effects of clinical interventions on patient outcomes (38). For instance, a patient with severe sepsis who received fluids and never developed septic shock would be treated as a negative case, despite the possibility that he or she might have developed septic shock in the absence of such treatment and therefore could be considered a positive case up until the time of treatment (38). Methods that assume that these patients are negative and do not account for the uncertainty in the outcome due to censoring can yield scores that underestimate the probability of a positive outcome (38, 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analyzed routinely available physiological and laboratory data from intensive care unit patients and developed “</a:t>
            </a:r>
            <a:r>
              <a:rPr lang="en-US" sz="1200" kern="1200" dirty="0" err="1">
                <a:solidFill>
                  <a:schemeClr val="tx1"/>
                </a:solidFill>
                <a:effectLst/>
                <a:latin typeface="+mn-lt"/>
                <a:ea typeface="+mn-ea"/>
                <a:cs typeface="+mn-cs"/>
              </a:rPr>
              <a:t>TREWScore</a:t>
            </a:r>
            <a:r>
              <a:rPr lang="en-US" sz="1200" kern="1200" dirty="0">
                <a:solidFill>
                  <a:schemeClr val="tx1"/>
                </a:solidFill>
                <a:effectLst/>
                <a:latin typeface="+mn-lt"/>
                <a:ea typeface="+mn-ea"/>
                <a:cs typeface="+mn-cs"/>
              </a:rPr>
              <a:t>,” a targeted real-time early warning score that predicts which patients will develop septic shock. </a:t>
            </a:r>
            <a:r>
              <a:rPr lang="en-US" sz="1200" kern="1200" dirty="0" err="1">
                <a:solidFill>
                  <a:schemeClr val="tx1"/>
                </a:solidFill>
                <a:effectLst/>
                <a:latin typeface="+mn-lt"/>
                <a:ea typeface="+mn-ea"/>
                <a:cs typeface="+mn-cs"/>
              </a:rPr>
              <a:t>TREWScore</a:t>
            </a:r>
            <a:r>
              <a:rPr lang="en-US" sz="1200" kern="1200" dirty="0">
                <a:solidFill>
                  <a:schemeClr val="tx1"/>
                </a:solidFill>
                <a:effectLst/>
                <a:latin typeface="+mn-lt"/>
                <a:ea typeface="+mn-ea"/>
                <a:cs typeface="+mn-cs"/>
              </a:rPr>
              <a:t> identified patients before the onset of septic shock with an area under the ROC (receiver operating characteristic) curve (AUC) of 0.83 [95% confidence interval (CI), 0.81 to 0.85]. At a specificity of 0.67, </a:t>
            </a:r>
            <a:r>
              <a:rPr lang="en-US" sz="1200" kern="1200" dirty="0" err="1">
                <a:solidFill>
                  <a:schemeClr val="tx1"/>
                </a:solidFill>
                <a:effectLst/>
                <a:latin typeface="+mn-lt"/>
                <a:ea typeface="+mn-ea"/>
                <a:cs typeface="+mn-cs"/>
              </a:rPr>
              <a:t>TREWScore</a:t>
            </a:r>
            <a:r>
              <a:rPr lang="en-US" sz="1200" kern="1200" dirty="0">
                <a:solidFill>
                  <a:schemeClr val="tx1"/>
                </a:solidFill>
                <a:effectLst/>
                <a:latin typeface="+mn-lt"/>
                <a:ea typeface="+mn-ea"/>
                <a:cs typeface="+mn-cs"/>
              </a:rPr>
              <a:t> achieved a sensitivity of 0.85 and identified patients a median of 28.2 [interquartile range (IQR), 10.6 to 94.2] hours before onset. Of those identified, two-thirds were identified before any sepsis-related organ dysfunction.</a:t>
            </a:r>
          </a:p>
        </p:txBody>
      </p:sp>
      <p:sp>
        <p:nvSpPr>
          <p:cNvPr id="4" name="Slide Number Placeholder 3"/>
          <p:cNvSpPr>
            <a:spLocks noGrp="1"/>
          </p:cNvSpPr>
          <p:nvPr>
            <p:ph type="sldNum" sz="quarter" idx="10"/>
          </p:nvPr>
        </p:nvSpPr>
        <p:spPr/>
        <p:txBody>
          <a:bodyPr/>
          <a:lstStyle/>
          <a:p>
            <a:fld id="{DCD47F92-2034-AC4F-B318-AEACC6F3BFA8}" type="slidenum">
              <a:rPr lang="en-US" smtClean="0"/>
              <a:t>54</a:t>
            </a:fld>
            <a:endParaRPr lang="en-US"/>
          </a:p>
        </p:txBody>
      </p:sp>
    </p:spTree>
    <p:extLst>
      <p:ext uri="{BB962C8B-B14F-4D97-AF65-F5344CB8AC3E}">
        <p14:creationId xmlns:p14="http://schemas.microsoft.com/office/powerpoint/2010/main" val="167062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47F92-2034-AC4F-B318-AEACC6F3BFA8}" type="slidenum">
              <a:rPr lang="en-US" smtClean="0"/>
              <a:t>65</a:t>
            </a:fld>
            <a:endParaRPr lang="en-US"/>
          </a:p>
        </p:txBody>
      </p:sp>
    </p:spTree>
    <p:extLst>
      <p:ext uri="{BB962C8B-B14F-4D97-AF65-F5344CB8AC3E}">
        <p14:creationId xmlns:p14="http://schemas.microsoft.com/office/powerpoint/2010/main" val="45234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not really just the</a:t>
            </a:r>
            <a:r>
              <a:rPr lang="en-US" baseline="0" dirty="0"/>
              <a:t> eyes that matter!  I venture to guess that </a:t>
            </a:r>
            <a:r>
              <a:rPr lang="en-US" i="1" baseline="0" dirty="0"/>
              <a:t>his</a:t>
            </a:r>
            <a:r>
              <a:rPr lang="en-US" i="0" baseline="0" dirty="0"/>
              <a:t> eyes are better than some other people’s eye.  Really, we’re after his instinct, his experience, his understanding, and, we want to improve upon them!</a:t>
            </a:r>
            <a:endParaRPr lang="en-US" dirty="0"/>
          </a:p>
        </p:txBody>
      </p:sp>
      <p:sp>
        <p:nvSpPr>
          <p:cNvPr id="4" name="Slide Number Placeholder 3"/>
          <p:cNvSpPr>
            <a:spLocks noGrp="1"/>
          </p:cNvSpPr>
          <p:nvPr>
            <p:ph type="sldNum" sz="quarter" idx="10"/>
          </p:nvPr>
        </p:nvSpPr>
        <p:spPr/>
        <p:txBody>
          <a:bodyPr/>
          <a:lstStyle/>
          <a:p>
            <a:fld id="{21E2650E-60AE-4D51-832F-F3B25C3AAE06}" type="slidenum">
              <a:rPr lang="en-US" smtClean="0"/>
              <a:pPr/>
              <a:t>69</a:t>
            </a:fld>
            <a:endParaRPr lang="en-US"/>
          </a:p>
        </p:txBody>
      </p:sp>
    </p:spTree>
    <p:extLst>
      <p:ext uri="{BB962C8B-B14F-4D97-AF65-F5344CB8AC3E}">
        <p14:creationId xmlns:p14="http://schemas.microsoft.com/office/powerpoint/2010/main" val="1348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General conclusions</a:t>
            </a:r>
            <a:r>
              <a:rPr lang="en-US" baseline="0" dirty="0"/>
              <a:t> from today presentation. </a:t>
            </a:r>
            <a:endParaRPr lang="en-US" dirty="0"/>
          </a:p>
        </p:txBody>
      </p:sp>
      <p:sp>
        <p:nvSpPr>
          <p:cNvPr id="4" name="Slide Number Placeholder 3"/>
          <p:cNvSpPr>
            <a:spLocks noGrp="1"/>
          </p:cNvSpPr>
          <p:nvPr>
            <p:ph type="sldNum" sz="quarter" idx="10"/>
          </p:nvPr>
        </p:nvSpPr>
        <p:spPr/>
        <p:txBody>
          <a:bodyPr/>
          <a:lstStyle/>
          <a:p>
            <a:fld id="{1F0582E6-5AEF-48FC-9E86-2927DB96394C}"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516348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Salinece</a:t>
            </a:r>
            <a:r>
              <a:rPr lang="en-US" dirty="0"/>
              <a:t> = right information, right person, right time, to make the right decision</a:t>
            </a:r>
          </a:p>
        </p:txBody>
      </p:sp>
      <p:sp>
        <p:nvSpPr>
          <p:cNvPr id="4" name="Slide Number Placeholder 3"/>
          <p:cNvSpPr>
            <a:spLocks noGrp="1"/>
          </p:cNvSpPr>
          <p:nvPr>
            <p:ph type="sldNum" sz="quarter" idx="10"/>
          </p:nvPr>
        </p:nvSpPr>
        <p:spPr/>
        <p:txBody>
          <a:bodyPr/>
          <a:lstStyle/>
          <a:p>
            <a:fld id="{DCD47F92-2034-AC4F-B318-AEACC6F3BFA8}" type="slidenum">
              <a:rPr lang="en-US" smtClean="0"/>
              <a:t>78</a:t>
            </a:fld>
            <a:endParaRPr lang="en-US"/>
          </a:p>
        </p:txBody>
      </p:sp>
    </p:spTree>
    <p:extLst>
      <p:ext uri="{BB962C8B-B14F-4D97-AF65-F5344CB8AC3E}">
        <p14:creationId xmlns:p14="http://schemas.microsoft.com/office/powerpoint/2010/main" val="160427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patient is </a:t>
            </a:r>
            <a:r>
              <a:rPr lang="en-US" dirty="0" err="1"/>
              <a:t>dyssynchronous</a:t>
            </a:r>
            <a:r>
              <a:rPr lang="en-US" baseline="0" dirty="0"/>
              <a:t>, in pain, anxious, pale, etc.</a:t>
            </a:r>
            <a:endParaRPr lang="en-US" dirty="0"/>
          </a:p>
        </p:txBody>
      </p:sp>
      <p:sp>
        <p:nvSpPr>
          <p:cNvPr id="4" name="Slide Number Placeholder 3"/>
          <p:cNvSpPr>
            <a:spLocks noGrp="1"/>
          </p:cNvSpPr>
          <p:nvPr>
            <p:ph type="sldNum" sz="quarter" idx="10"/>
          </p:nvPr>
        </p:nvSpPr>
        <p:spPr/>
        <p:txBody>
          <a:bodyPr/>
          <a:lstStyle/>
          <a:p>
            <a:fld id="{F727FA47-2F20-3C45-A0A9-34CA88637257}" type="slidenum">
              <a:rPr lang="en-US" smtClean="0"/>
              <a:t>80</a:t>
            </a:fld>
            <a:endParaRPr lang="en-US"/>
          </a:p>
        </p:txBody>
      </p:sp>
    </p:spTree>
    <p:extLst>
      <p:ext uri="{BB962C8B-B14F-4D97-AF65-F5344CB8AC3E}">
        <p14:creationId xmlns:p14="http://schemas.microsoft.com/office/powerpoint/2010/main" val="157484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final card set included 97 cards:</a:t>
            </a:r>
          </a:p>
          <a:p>
            <a:pPr lvl="1"/>
            <a:r>
              <a:rPr lang="en-US" sz="2000" dirty="0"/>
              <a:t>67 cards in 10 categories of “features” used to determine patient condition</a:t>
            </a:r>
          </a:p>
          <a:p>
            <a:pPr lvl="1"/>
            <a:r>
              <a:rPr lang="en-US" sz="2000" dirty="0"/>
              <a:t>30 cards in 9 categories of “treatments”  </a:t>
            </a:r>
          </a:p>
          <a:p>
            <a:endParaRPr lang="en-US" dirty="0"/>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81</a:t>
            </a:fld>
            <a:endParaRPr lang="en-US"/>
          </a:p>
        </p:txBody>
      </p:sp>
    </p:spTree>
    <p:extLst>
      <p:ext uri="{BB962C8B-B14F-4D97-AF65-F5344CB8AC3E}">
        <p14:creationId xmlns:p14="http://schemas.microsoft.com/office/powerpoint/2010/main" val="77356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9BD8BD-6B5E-5547-BC5B-A9E589B7CAE3}" type="slidenum">
              <a:rPr lang="en-US" smtClean="0"/>
              <a:t>15</a:t>
            </a:fld>
            <a:endParaRPr lang="en-US"/>
          </a:p>
        </p:txBody>
      </p:sp>
    </p:spTree>
    <p:extLst>
      <p:ext uri="{BB962C8B-B14F-4D97-AF65-F5344CB8AC3E}">
        <p14:creationId xmlns:p14="http://schemas.microsoft.com/office/powerpoint/2010/main" val="2073561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Arial" charset="0"/>
                <a:ea typeface="+mn-ea"/>
                <a:cs typeface="+mn-cs"/>
              </a:rPr>
              <a:t>The final card sort looked like this where the card in the bottom left corner was most important and the on in the top right least important of the 10 most important cards.  This image shows example sorts of a “most sick” patient on your left and a least sick patient on your right.  </a:t>
            </a:r>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82</a:t>
            </a:fld>
            <a:endParaRPr lang="en-US"/>
          </a:p>
        </p:txBody>
      </p:sp>
    </p:spTree>
    <p:extLst>
      <p:ext uri="{BB962C8B-B14F-4D97-AF65-F5344CB8AC3E}">
        <p14:creationId xmlns:p14="http://schemas.microsoft.com/office/powerpoint/2010/main" val="1422406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a:t>
            </a:r>
            <a:r>
              <a:rPr lang="en-US" baseline="0" dirty="0"/>
              <a:t> version of our early tools used to improve team understanding of patient condition and care priorities.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87</a:t>
            </a:fld>
            <a:endParaRPr lang="en-US"/>
          </a:p>
        </p:txBody>
      </p:sp>
    </p:spTree>
    <p:extLst>
      <p:ext uri="{BB962C8B-B14F-4D97-AF65-F5344CB8AC3E}">
        <p14:creationId xmlns:p14="http://schemas.microsoft.com/office/powerpoint/2010/main" val="166489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8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19C5C2-0E81-407D-A254-8C85EE214CC4}"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180798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a:t>
            </a:r>
          </a:p>
          <a:p>
            <a:r>
              <a:rPr lang="en-US" dirty="0" err="1"/>
              <a:t>Pneumo</a:t>
            </a:r>
            <a:endParaRPr lang="en-US" dirty="0"/>
          </a:p>
          <a:p>
            <a:r>
              <a:rPr lang="en-US" dirty="0"/>
              <a:t>Inexperienced</a:t>
            </a:r>
          </a:p>
          <a:p>
            <a:r>
              <a:rPr lang="en-US" dirty="0"/>
              <a:t>Experienced</a:t>
            </a:r>
          </a:p>
          <a:p>
            <a:r>
              <a:rPr lang="en-US" dirty="0"/>
              <a:t>Introduce</a:t>
            </a:r>
            <a:r>
              <a:rPr lang="en-US" baseline="0" dirty="0"/>
              <a:t> an ultrasound?</a:t>
            </a:r>
          </a:p>
          <a:p>
            <a:r>
              <a:rPr lang="en-US" baseline="0" dirty="0"/>
              <a:t>Introduce a checklist?</a:t>
            </a:r>
            <a:endParaRPr lang="en-US" dirty="0"/>
          </a:p>
        </p:txBody>
      </p:sp>
      <p:sp>
        <p:nvSpPr>
          <p:cNvPr id="4" name="Slide Number Placeholder 3"/>
          <p:cNvSpPr>
            <a:spLocks noGrp="1"/>
          </p:cNvSpPr>
          <p:nvPr>
            <p:ph type="sldNum" sz="quarter" idx="10"/>
          </p:nvPr>
        </p:nvSpPr>
        <p:spPr/>
        <p:txBody>
          <a:bodyPr/>
          <a:lstStyle/>
          <a:p>
            <a:fld id="{469BD8BD-6B5E-5547-BC5B-A9E589B7CAE3}" type="slidenum">
              <a:rPr lang="en-US" smtClean="0"/>
              <a:t>18</a:t>
            </a:fld>
            <a:endParaRPr lang="en-US"/>
          </a:p>
        </p:txBody>
      </p:sp>
    </p:spTree>
    <p:extLst>
      <p:ext uri="{BB962C8B-B14F-4D97-AF65-F5344CB8AC3E}">
        <p14:creationId xmlns:p14="http://schemas.microsoft.com/office/powerpoint/2010/main" val="162975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a:t>
            </a:r>
          </a:p>
          <a:p>
            <a:r>
              <a:rPr lang="en-US" dirty="0" err="1"/>
              <a:t>Pneumo</a:t>
            </a:r>
            <a:endParaRPr lang="en-US" dirty="0"/>
          </a:p>
          <a:p>
            <a:r>
              <a:rPr lang="en-US" dirty="0"/>
              <a:t>Inexperienced</a:t>
            </a:r>
          </a:p>
          <a:p>
            <a:r>
              <a:rPr lang="en-US" dirty="0"/>
              <a:t>Experienced</a:t>
            </a:r>
          </a:p>
          <a:p>
            <a:r>
              <a:rPr lang="en-US" dirty="0"/>
              <a:t>Introduce</a:t>
            </a:r>
            <a:r>
              <a:rPr lang="en-US" baseline="0" dirty="0"/>
              <a:t> an ultrasound?</a:t>
            </a:r>
          </a:p>
          <a:p>
            <a:r>
              <a:rPr lang="en-US" baseline="0" dirty="0"/>
              <a:t>Introduce a checklist?</a:t>
            </a:r>
            <a:endParaRPr lang="en-US" dirty="0"/>
          </a:p>
        </p:txBody>
      </p:sp>
      <p:sp>
        <p:nvSpPr>
          <p:cNvPr id="4" name="Slide Number Placeholder 3"/>
          <p:cNvSpPr>
            <a:spLocks noGrp="1"/>
          </p:cNvSpPr>
          <p:nvPr>
            <p:ph type="sldNum" sz="quarter" idx="10"/>
          </p:nvPr>
        </p:nvSpPr>
        <p:spPr/>
        <p:txBody>
          <a:bodyPr/>
          <a:lstStyle/>
          <a:p>
            <a:fld id="{469BD8BD-6B5E-5547-BC5B-A9E589B7CAE3}" type="slidenum">
              <a:rPr lang="en-US" smtClean="0"/>
              <a:t>19</a:t>
            </a:fld>
            <a:endParaRPr lang="en-US"/>
          </a:p>
        </p:txBody>
      </p:sp>
    </p:spTree>
    <p:extLst>
      <p:ext uri="{BB962C8B-B14F-4D97-AF65-F5344CB8AC3E}">
        <p14:creationId xmlns:p14="http://schemas.microsoft.com/office/powerpoint/2010/main" val="1792002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Clinician “Discussed Care Network”</a:t>
            </a:r>
          </a:p>
          <a:p>
            <a:r>
              <a:rPr lang="en-US" dirty="0"/>
              <a:t>Spoke to patient network</a:t>
            </a:r>
          </a:p>
          <a:p>
            <a:endParaRPr lang="en-US" dirty="0"/>
          </a:p>
          <a:p>
            <a:r>
              <a:rPr lang="en-US" dirty="0"/>
              <a:t>72 actors</a:t>
            </a:r>
            <a:r>
              <a:rPr lang="en-US" baseline="0" dirty="0"/>
              <a:t> in the discussed care network (25 other, 36 </a:t>
            </a:r>
            <a:r>
              <a:rPr lang="en-US" baseline="0" dirty="0" err="1"/>
              <a:t>rn</a:t>
            </a:r>
            <a:r>
              <a:rPr lang="en-US" baseline="0" dirty="0"/>
              <a:t>, 7 md, 4 </a:t>
            </a:r>
            <a:r>
              <a:rPr lang="en-US" baseline="0" dirty="0" err="1"/>
              <a:t>ms</a:t>
            </a:r>
            <a:r>
              <a:rPr lang="en-US" baseline="0" dirty="0"/>
              <a:t>)</a:t>
            </a:r>
          </a:p>
          <a:p>
            <a:r>
              <a:rPr lang="en-US" dirty="0"/>
              <a:t>21 </a:t>
            </a:r>
            <a:r>
              <a:rPr lang="en-US" dirty="0" err="1"/>
              <a:t>pts</a:t>
            </a:r>
            <a:r>
              <a:rPr lang="en-US" dirty="0"/>
              <a:t> 40 direct actors</a:t>
            </a:r>
          </a:p>
        </p:txBody>
      </p:sp>
      <p:sp>
        <p:nvSpPr>
          <p:cNvPr id="4" name="Slide Number Placeholder 3"/>
          <p:cNvSpPr>
            <a:spLocks noGrp="1"/>
          </p:cNvSpPr>
          <p:nvPr>
            <p:ph type="sldNum" sz="quarter" idx="10"/>
          </p:nvPr>
        </p:nvSpPr>
        <p:spPr/>
        <p:txBody>
          <a:bodyPr/>
          <a:lstStyle/>
          <a:p>
            <a:fld id="{F727FA47-2F20-3C45-A0A9-34CA88637257}" type="slidenum">
              <a:rPr lang="en-US" smtClean="0"/>
              <a:t>20</a:t>
            </a:fld>
            <a:endParaRPr lang="en-US"/>
          </a:p>
        </p:txBody>
      </p:sp>
    </p:spTree>
    <p:extLst>
      <p:ext uri="{BB962C8B-B14F-4D97-AF65-F5344CB8AC3E}">
        <p14:creationId xmlns:p14="http://schemas.microsoft.com/office/powerpoint/2010/main" val="103344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a:t>
            </a:r>
            <a:r>
              <a:rPr lang="en-US" baseline="0" dirty="0"/>
              <a:t>t you to consider a time when, in the course of clinical care, you had a different opinion about a patient’s condition than the rest of the team.</a:t>
            </a:r>
          </a:p>
          <a:p>
            <a:endParaRPr lang="en-US" baseline="0" dirty="0"/>
          </a:p>
          <a:p>
            <a:r>
              <a:rPr lang="en-US" baseline="0" dirty="0"/>
              <a:t>Perhaps you had a, sense, a gut feeling that the patient was much sicker than other considered him to be and that he needed something different than what the team wanted to do.  In this scenario, the team is prioritizing rehabilitation but bedside nurse thinks the patient is just getting worse and will not tolerate it.</a:t>
            </a:r>
          </a:p>
          <a:p>
            <a:endParaRPr lang="en-US" baseline="0" dirty="0"/>
          </a:p>
          <a:p>
            <a:r>
              <a:rPr lang="en-US" baseline="0" dirty="0"/>
              <a:t>We have witnessed this phenomena on many occasions and have observed its affect on daily care goal completion and we naturally assume that these discrepancies impact patient outcomes.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This problem prompted us to seek ways to better understand it and create tools to mitigate it.</a:t>
            </a:r>
          </a:p>
          <a:p>
            <a:endParaRPr lang="en-US" baseline="0" dirty="0"/>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22</a:t>
            </a:fld>
            <a:endParaRPr lang="en-US"/>
          </a:p>
        </p:txBody>
      </p:sp>
    </p:spTree>
    <p:extLst>
      <p:ext uri="{BB962C8B-B14F-4D97-AF65-F5344CB8AC3E}">
        <p14:creationId xmlns:p14="http://schemas.microsoft.com/office/powerpoint/2010/main" val="147303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graphs represent the</a:t>
            </a:r>
            <a:r>
              <a:rPr lang="en-US" baseline="0" dirty="0"/>
              <a:t> distribution of the severity of illness scores amongst clinicians about patients for whom we performed at least 5 sorts.  The distribution suggests that there is more uncertainty about patient condition in patients with middle severity of illness.</a:t>
            </a:r>
            <a:endParaRPr lang="en-US" dirty="0"/>
          </a:p>
        </p:txBody>
      </p:sp>
      <p:sp>
        <p:nvSpPr>
          <p:cNvPr id="4" name="Slide Number Placeholder 3"/>
          <p:cNvSpPr>
            <a:spLocks noGrp="1"/>
          </p:cNvSpPr>
          <p:nvPr>
            <p:ph type="sldNum" sz="quarter" idx="10"/>
          </p:nvPr>
        </p:nvSpPr>
        <p:spPr/>
        <p:txBody>
          <a:bodyPr/>
          <a:lstStyle/>
          <a:p>
            <a:pPr>
              <a:defRPr/>
            </a:pPr>
            <a:fld id="{25EB6A84-196E-4E13-9E67-6EFFF2B5EB54}" type="slidenum">
              <a:rPr lang="en-US" smtClean="0"/>
              <a:pPr>
                <a:defRPr/>
              </a:pPr>
              <a:t>23</a:t>
            </a:fld>
            <a:endParaRPr lang="en-US"/>
          </a:p>
        </p:txBody>
      </p:sp>
    </p:spTree>
    <p:extLst>
      <p:ext uri="{BB962C8B-B14F-4D97-AF65-F5344CB8AC3E}">
        <p14:creationId xmlns:p14="http://schemas.microsoft.com/office/powerpoint/2010/main" val="180961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14278908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86516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955560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23182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7021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364917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104408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88823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550246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950258" y="1689847"/>
            <a:ext cx="11241737"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609601" y="2196354"/>
            <a:ext cx="7112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609600" y="3560619"/>
            <a:ext cx="7112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9B63A-98AE-4E38-AF1E-115AA7619780}"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5B3C-CA0B-4BC2-A0B7-42BD3CB76DAE}" type="slidenum">
              <a:rPr lang="en-US" smtClean="0"/>
              <a:pPr/>
              <a:t>‹#›</a:t>
            </a:fld>
            <a:endParaRPr lang="en-US"/>
          </a:p>
        </p:txBody>
      </p:sp>
    </p:spTree>
    <p:extLst>
      <p:ext uri="{BB962C8B-B14F-4D97-AF65-F5344CB8AC3E}">
        <p14:creationId xmlns:p14="http://schemas.microsoft.com/office/powerpoint/2010/main" val="51367732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7289663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555340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343322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07766060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1577384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B38F2-B891-574D-A738-693908ED7D39}"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90805203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57201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B38F2-B891-574D-A738-693908ED7D39}"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043016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86811564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415764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991395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8555132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65198822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4" name="Text Box 1"/>
          <p:cNvSpPr txBox="1">
            <a:spLocks noGrp="1" noChangeArrowheads="1"/>
          </p:cNvSpPr>
          <p:nvPr>
            <p:ph type="sldNum" sz="quarter" idx="10"/>
          </p:nvPr>
        </p:nvSpPr>
        <p:spPr>
          <a:xfrm>
            <a:off x="11267017" y="6503988"/>
            <a:ext cx="313267" cy="215900"/>
          </a:xfrm>
          <a:prstGeom prst="rect">
            <a:avLst/>
          </a:prstGeom>
          <a:ln/>
        </p:spPr>
        <p:txBody>
          <a:bodyPr/>
          <a:lstStyle>
            <a:lvl1pPr>
              <a:defRPr/>
            </a:lvl1pPr>
          </a:lstStyle>
          <a:p>
            <a:pPr>
              <a:defRPr/>
            </a:pPr>
            <a:fld id="{27D02394-980C-43D6-9204-191874266497}" type="slidenum">
              <a:rPr lang="en-US"/>
              <a:pPr>
                <a:defRPr/>
              </a:pPr>
              <a:t>‹#›</a:t>
            </a:fld>
            <a:endParaRPr lang="en-US" dirty="0"/>
          </a:p>
        </p:txBody>
      </p:sp>
    </p:spTree>
    <p:extLst>
      <p:ext uri="{BB962C8B-B14F-4D97-AF65-F5344CB8AC3E}">
        <p14:creationId xmlns:p14="http://schemas.microsoft.com/office/powerpoint/2010/main" val="2104711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950258" y="1689847"/>
            <a:ext cx="11241737"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609601" y="2196354"/>
            <a:ext cx="7112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609600" y="3560619"/>
            <a:ext cx="7112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9B63A-98AE-4E38-AF1E-115AA7619780}" type="datetimeFigureOut">
              <a:rPr lang="en-US" smtClean="0"/>
              <a:pPr/>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5B3C-CA0B-4BC2-A0B7-42BD3CB76DAE}" type="slidenum">
              <a:rPr lang="en-US" smtClean="0"/>
              <a:pPr/>
              <a:t>‹#›</a:t>
            </a:fld>
            <a:endParaRPr lang="en-US"/>
          </a:p>
        </p:txBody>
      </p:sp>
    </p:spTree>
    <p:extLst>
      <p:ext uri="{BB962C8B-B14F-4D97-AF65-F5344CB8AC3E}">
        <p14:creationId xmlns:p14="http://schemas.microsoft.com/office/powerpoint/2010/main" val="59875937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0566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4720897"/>
            <a:ext cx="8534400" cy="9179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79914609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pperplate Gothic Bold"/>
                <a:cs typeface="Copperplate Gothic Bold"/>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408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356351"/>
            <a:ext cx="1819459" cy="365125"/>
          </a:xfrm>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a:xfrm>
            <a:off x="5535448" y="6356351"/>
            <a:ext cx="3202152" cy="365125"/>
          </a:xfrm>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678736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37600" y="6368723"/>
            <a:ext cx="2844800" cy="365125"/>
          </a:xfrm>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a:xfrm>
            <a:off x="5453702" y="6356351"/>
            <a:ext cx="3168285" cy="365125"/>
          </a:xfrm>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87803304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pperplate Gothic Bold"/>
                <a:cs typeface="Copperplate Gothic Bold"/>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74124877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pperplate Gothic Bold"/>
                <a:cs typeface="Copperplate Gothic Bold"/>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B38F2-B891-574D-A738-693908ED7D39}"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40855417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pperplate Gothic Bold"/>
                <a:cs typeface="Copperplate Gothic Bold"/>
              </a:defRPr>
            </a:lvl1pPr>
          </a:lstStyle>
          <a:p>
            <a:r>
              <a:rPr lang="en-US"/>
              <a:t>Click to edit Master title style</a:t>
            </a:r>
          </a:p>
        </p:txBody>
      </p:sp>
      <p:sp>
        <p:nvSpPr>
          <p:cNvPr id="3" name="Date Placeholder 2"/>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857811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B38F2-B891-574D-A738-693908ED7D39}"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980834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59181121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50454738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204727" y="6356351"/>
            <a:ext cx="2844800" cy="365125"/>
          </a:xfrm>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a:xfrm>
            <a:off x="5465380" y="6356351"/>
            <a:ext cx="3739347" cy="365125"/>
          </a:xfrm>
        </p:spPr>
        <p:txBody>
          <a:bodyPr/>
          <a:lstStyle/>
          <a:p>
            <a:endParaRPr lang="en-US"/>
          </a:p>
        </p:txBody>
      </p:sp>
      <p:sp>
        <p:nvSpPr>
          <p:cNvPr id="7" name="Slide Number Placeholder 6"/>
          <p:cNvSpPr>
            <a:spLocks noGrp="1"/>
          </p:cNvSpPr>
          <p:nvPr>
            <p:ph type="sldNum" sz="quarter" idx="12"/>
          </p:nvPr>
        </p:nvSpPr>
        <p:spPr>
          <a:xfrm>
            <a:off x="9204727" y="6356351"/>
            <a:ext cx="2844800" cy="365125"/>
          </a:xfr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19849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pperplate Gothic Bold"/>
                <a:cs typeface="Copperplate Gothic Bold"/>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343598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06290337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0566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4720897"/>
            <a:ext cx="8534400" cy="9179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48DE6A-DA57-B847-993B-9EB78504DB1F}"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1208588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408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356351"/>
            <a:ext cx="1819459" cy="365125"/>
          </a:xfrm>
        </p:spPr>
        <p:txBody>
          <a:bodyPr/>
          <a:lstStyle/>
          <a:p>
            <a:fld id="{EB48DE6A-DA57-B847-993B-9EB78504DB1F}" type="datetimeFigureOut">
              <a:rPr lang="en-US" smtClean="0"/>
              <a:t>5/13/2019</a:t>
            </a:fld>
            <a:endParaRPr lang="en-US"/>
          </a:p>
        </p:txBody>
      </p:sp>
      <p:sp>
        <p:nvSpPr>
          <p:cNvPr id="5" name="Footer Placeholder 4"/>
          <p:cNvSpPr>
            <a:spLocks noGrp="1"/>
          </p:cNvSpPr>
          <p:nvPr>
            <p:ph type="ftr" sz="quarter" idx="11"/>
          </p:nvPr>
        </p:nvSpPr>
        <p:spPr>
          <a:xfrm>
            <a:off x="5535448" y="6356351"/>
            <a:ext cx="3202152" cy="365125"/>
          </a:xfrm>
        </p:spPr>
        <p:txBody>
          <a:bodyPr/>
          <a:lstStyle/>
          <a:p>
            <a:endParaRPr lang="en-US"/>
          </a:p>
        </p:txBody>
      </p:sp>
      <p:sp>
        <p:nvSpPr>
          <p:cNvPr id="6" name="Slide Number Placeholder 5"/>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18516618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37600" y="6368723"/>
            <a:ext cx="2844800" cy="365125"/>
          </a:xfrm>
        </p:spPr>
        <p:txBody>
          <a:bodyPr/>
          <a:lstStyle/>
          <a:p>
            <a:fld id="{EB48DE6A-DA57-B847-993B-9EB78504DB1F}" type="datetimeFigureOut">
              <a:rPr lang="en-US" smtClean="0"/>
              <a:t>5/13/2019</a:t>
            </a:fld>
            <a:endParaRPr lang="en-US"/>
          </a:p>
        </p:txBody>
      </p:sp>
      <p:sp>
        <p:nvSpPr>
          <p:cNvPr id="5" name="Footer Placeholder 4"/>
          <p:cNvSpPr>
            <a:spLocks noGrp="1"/>
          </p:cNvSpPr>
          <p:nvPr>
            <p:ph type="ftr" sz="quarter" idx="11"/>
          </p:nvPr>
        </p:nvSpPr>
        <p:spPr>
          <a:xfrm>
            <a:off x="5453702" y="6356351"/>
            <a:ext cx="3168285" cy="365125"/>
          </a:xfrm>
        </p:spPr>
        <p:txBody>
          <a:bodyPr/>
          <a:lstStyle/>
          <a:p>
            <a:endParaRPr lang="en-US"/>
          </a:p>
        </p:txBody>
      </p:sp>
      <p:sp>
        <p:nvSpPr>
          <p:cNvPr id="6" name="Slide Number Placeholder 5"/>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1695822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48DE6A-DA57-B847-993B-9EB78504DB1F}"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293172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48DE6A-DA57-B847-993B-9EB78504DB1F}"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1027578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48DE6A-DA57-B847-993B-9EB78504DB1F}"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448444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8DE6A-DA57-B847-993B-9EB78504DB1F}"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148425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EB38F2-B891-574D-A738-693908ED7D39}"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30800669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48DE6A-DA57-B847-993B-9EB78504DB1F}"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754229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48DE6A-DA57-B847-993B-9EB78504DB1F}"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1889679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8DE6A-DA57-B847-993B-9EB78504DB1F}"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715062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8DE6A-DA57-B847-993B-9EB78504DB1F}"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0542-E7DF-F34F-AAE0-58B434181DB8}" type="slidenum">
              <a:rPr lang="en-US" smtClean="0"/>
              <a:t>‹#›</a:t>
            </a:fld>
            <a:endParaRPr lang="en-US"/>
          </a:p>
        </p:txBody>
      </p:sp>
    </p:spTree>
    <p:extLst>
      <p:ext uri="{BB962C8B-B14F-4D97-AF65-F5344CB8AC3E}">
        <p14:creationId xmlns:p14="http://schemas.microsoft.com/office/powerpoint/2010/main" val="736663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6346"/>
            <a:ext cx="10972800" cy="50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6"/>
          <p:cNvSpPr>
            <a:spLocks noGrp="1" noChangeArrowheads="1"/>
          </p:cNvSpPr>
          <p:nvPr>
            <p:ph type="title"/>
          </p:nvPr>
        </p:nvSpPr>
        <p:spPr bwMode="auto">
          <a:xfrm>
            <a:off x="609600" y="272667"/>
            <a:ext cx="10972800" cy="590550"/>
          </a:xfrm>
          <a:prstGeom prst="rect">
            <a:avLst/>
          </a:prstGeom>
          <a:noFill/>
          <a:ln w="9525">
            <a:noFill/>
            <a:miter lim="800000"/>
            <a:headEnd/>
            <a:tailEnd/>
          </a:ln>
        </p:spPr>
        <p:txBody>
          <a:bodyPr vert="horz" wrap="square" lIns="86493" tIns="43247" rIns="86493" bIns="43247"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5747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7" y="4406802"/>
            <a:ext cx="10363604" cy="1361777"/>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963587" y="2906613"/>
            <a:ext cx="10363604" cy="1500188"/>
          </a:xfrm>
        </p:spPr>
        <p:txBody>
          <a:bodyPr anchor="b"/>
          <a:lstStyle>
            <a:lvl1pPr marL="0" indent="0">
              <a:buNone/>
              <a:defRPr sz="1900"/>
            </a:lvl1pPr>
            <a:lvl2pPr marL="432465" indent="0">
              <a:buNone/>
              <a:defRPr sz="1700"/>
            </a:lvl2pPr>
            <a:lvl3pPr marL="864931" indent="0">
              <a:buNone/>
              <a:defRPr sz="1500"/>
            </a:lvl3pPr>
            <a:lvl4pPr marL="1297396" indent="0">
              <a:buNone/>
              <a:defRPr sz="1300"/>
            </a:lvl4pPr>
            <a:lvl5pPr marL="1729862" indent="0">
              <a:buNone/>
              <a:defRPr sz="1300"/>
            </a:lvl5pPr>
            <a:lvl6pPr marL="2162327" indent="0">
              <a:buNone/>
              <a:defRPr sz="1300"/>
            </a:lvl6pPr>
            <a:lvl7pPr marL="2594793" indent="0">
              <a:buNone/>
              <a:defRPr sz="1300"/>
            </a:lvl7pPr>
            <a:lvl8pPr marL="3027258" indent="0">
              <a:buNone/>
              <a:defRPr sz="1300"/>
            </a:lvl8pPr>
            <a:lvl9pPr marL="3459724" indent="0">
              <a:buNone/>
              <a:defRPr sz="1300"/>
            </a:lvl9pPr>
          </a:lstStyle>
          <a:p>
            <a:pPr lvl="0"/>
            <a:r>
              <a:rPr lang="en-US"/>
              <a:t>Click to edit Master text styles</a:t>
            </a:r>
          </a:p>
        </p:txBody>
      </p:sp>
    </p:spTree>
    <p:extLst>
      <p:ext uri="{BB962C8B-B14F-4D97-AF65-F5344CB8AC3E}">
        <p14:creationId xmlns:p14="http://schemas.microsoft.com/office/powerpoint/2010/main" val="210352337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95" y="1366346"/>
            <a:ext cx="5390444" cy="4908330"/>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2763" y="1366346"/>
            <a:ext cx="5390444" cy="4918840"/>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49948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600" y="285963"/>
            <a:ext cx="10972800" cy="590550"/>
          </a:xfrm>
        </p:spPr>
        <p:txBody>
          <a:bodyPr/>
          <a:lstStyle/>
          <a:p>
            <a:r>
              <a:rPr lang="en-US"/>
              <a:t>Click to edit Master title style</a:t>
            </a:r>
            <a:endParaRPr lang="en-US" dirty="0"/>
          </a:p>
        </p:txBody>
      </p:sp>
    </p:spTree>
    <p:extLst>
      <p:ext uri="{BB962C8B-B14F-4D97-AF65-F5344CB8AC3E}">
        <p14:creationId xmlns:p14="http://schemas.microsoft.com/office/powerpoint/2010/main" val="1135582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 y="950061"/>
            <a:ext cx="6084388" cy="2925253"/>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949397"/>
            <a:ext cx="6096000" cy="2926081"/>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bwMode="auto">
          <a:xfrm rot="5400000">
            <a:off x="3247292" y="3791243"/>
            <a:ext cx="56974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1" y="3882693"/>
            <a:ext cx="1219200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5" name="Content Placeholder 2"/>
          <p:cNvSpPr>
            <a:spLocks noGrp="1"/>
          </p:cNvSpPr>
          <p:nvPr>
            <p:ph sz="half" idx="11"/>
          </p:nvPr>
        </p:nvSpPr>
        <p:spPr>
          <a:xfrm>
            <a:off x="1" y="3882354"/>
            <a:ext cx="6084388" cy="2701327"/>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12"/>
          </p:nvPr>
        </p:nvSpPr>
        <p:spPr>
          <a:xfrm>
            <a:off x="6101360" y="3882354"/>
            <a:ext cx="6090640" cy="2692617"/>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0629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 y="950061"/>
            <a:ext cx="6084388" cy="5638747"/>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949397"/>
            <a:ext cx="6096000" cy="2926081"/>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bwMode="auto">
          <a:xfrm rot="5400000">
            <a:off x="3247292" y="3791243"/>
            <a:ext cx="5697416"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6084605" y="3882693"/>
            <a:ext cx="6107395"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6" name="Content Placeholder 3"/>
          <p:cNvSpPr>
            <a:spLocks noGrp="1"/>
          </p:cNvSpPr>
          <p:nvPr>
            <p:ph sz="half" idx="12"/>
          </p:nvPr>
        </p:nvSpPr>
        <p:spPr>
          <a:xfrm>
            <a:off x="6101360" y="3882354"/>
            <a:ext cx="6090640" cy="2692617"/>
          </a:xfrm>
        </p:spPr>
        <p:txBody>
          <a:bodyPr/>
          <a:lstStyle>
            <a:lvl1pPr>
              <a:defRPr sz="1600"/>
            </a:lvl1pPr>
            <a:lvl2pPr>
              <a:defRPr sz="1400"/>
            </a:lvl2pPr>
            <a:lvl3pPr>
              <a:defRPr sz="1200"/>
            </a:lvl3pPr>
            <a:lvl4pPr>
              <a:defRPr sz="1100"/>
            </a:lvl4pPr>
            <a:lvl5pPr>
              <a:defRPr sz="11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685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232866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45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58115295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4" name="Text Box 1"/>
          <p:cNvSpPr txBox="1">
            <a:spLocks noGrp="1" noChangeArrowheads="1"/>
          </p:cNvSpPr>
          <p:nvPr>
            <p:ph type="sldNum" sz="quarter" idx="10"/>
          </p:nvPr>
        </p:nvSpPr>
        <p:spPr>
          <a:xfrm>
            <a:off x="11267017" y="6503988"/>
            <a:ext cx="313267" cy="215900"/>
          </a:xfrm>
          <a:prstGeom prst="rect">
            <a:avLst/>
          </a:prstGeom>
          <a:ln/>
        </p:spPr>
        <p:txBody>
          <a:bodyPr/>
          <a:lstStyle>
            <a:lvl1pPr>
              <a:defRPr/>
            </a:lvl1pPr>
          </a:lstStyle>
          <a:p>
            <a:pPr>
              <a:defRPr/>
            </a:pPr>
            <a:fld id="{27D02394-980C-43D6-9204-191874266497}" type="slidenum">
              <a:rPr lang="en-US"/>
              <a:pPr>
                <a:defRPr/>
              </a:pPr>
              <a:t>‹#›</a:t>
            </a:fld>
            <a:endParaRPr lang="en-US" dirty="0"/>
          </a:p>
        </p:txBody>
      </p:sp>
    </p:spTree>
    <p:extLst>
      <p:ext uri="{BB962C8B-B14F-4D97-AF65-F5344CB8AC3E}">
        <p14:creationId xmlns:p14="http://schemas.microsoft.com/office/powerpoint/2010/main" val="13592888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75331639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5726021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642604018"/>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34344834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EB38F2-B891-574D-A738-693908ED7D39}"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69320262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557800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5EB38F2-B891-574D-A738-693908ED7D39}"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18903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862803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78668295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516538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329685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302090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2A038171-E4BB-A646-8C64-DB19CE15D28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374771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006008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850812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EB38F2-B891-574D-A738-693908ED7D39}"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1661733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7364415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EB38F2-B891-574D-A738-693908ED7D39}" type="datetimeFigureOut">
              <a:rPr lang="en-US" smtClean="0"/>
              <a:t>5/13/2019</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2A038171-E4BB-A646-8C64-DB19CE15D289}" type="slidenum">
              <a:rPr lang="en-US" smtClean="0"/>
              <a:t>‹#›</a:t>
            </a:fld>
            <a:endParaRPr lang="en-US"/>
          </a:p>
        </p:txBody>
      </p:sp>
    </p:spTree>
    <p:extLst>
      <p:ext uri="{BB962C8B-B14F-4D97-AF65-F5344CB8AC3E}">
        <p14:creationId xmlns:p14="http://schemas.microsoft.com/office/powerpoint/2010/main" val="14241000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21287598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B38F2-B891-574D-A738-693908ED7D3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38171-E4BB-A646-8C64-DB19CE15D289}" type="slidenum">
              <a:rPr lang="en-US" smtClean="0"/>
              <a:t>‹#›</a:t>
            </a:fld>
            <a:endParaRPr lang="en-US"/>
          </a:p>
        </p:txBody>
      </p:sp>
    </p:spTree>
    <p:extLst>
      <p:ext uri="{BB962C8B-B14F-4D97-AF65-F5344CB8AC3E}">
        <p14:creationId xmlns:p14="http://schemas.microsoft.com/office/powerpoint/2010/main" val="988819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6.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11.gi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0.jpeg"/><Relationship Id="rId5" Type="http://schemas.openxmlformats.org/officeDocument/2006/relationships/slideLayout" Target="../slideLayouts/slideLayout58.xml"/><Relationship Id="rId10"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4.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3" cstate="email">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5EB38F2-B891-574D-A738-693908ED7D39}" type="datetimeFigureOut">
              <a:rPr lang="en-US" smtClean="0"/>
              <a:t>5/13/2019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A038171-E4BB-A646-8C64-DB19CE15D289}" type="slidenum">
              <a:rPr lang="en-US" smtClean="0"/>
              <a:t>‹#›</a:t>
            </a:fld>
            <a:endParaRPr lang="en-US"/>
          </a:p>
        </p:txBody>
      </p:sp>
    </p:spTree>
    <p:extLst>
      <p:ext uri="{BB962C8B-B14F-4D97-AF65-F5344CB8AC3E}">
        <p14:creationId xmlns:p14="http://schemas.microsoft.com/office/powerpoint/2010/main" val="924055277"/>
      </p:ext>
    </p:extLst>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278"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B38F2-B891-574D-A738-693908ED7D39}" type="datetimeFigureOut">
              <a:rPr lang="en-US" smtClean="0"/>
              <a:t>5/13/2019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38171-E4BB-A646-8C64-DB19CE15D289}" type="slidenum">
              <a:rPr lang="en-US" smtClean="0"/>
              <a:t>‹#›</a:t>
            </a:fld>
            <a:endParaRPr lang="en-US"/>
          </a:p>
        </p:txBody>
      </p:sp>
    </p:spTree>
    <p:extLst>
      <p:ext uri="{BB962C8B-B14F-4D97-AF65-F5344CB8AC3E}">
        <p14:creationId xmlns:p14="http://schemas.microsoft.com/office/powerpoint/2010/main" val="1051233232"/>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39" r:id="rId12"/>
    <p:sldLayoutId id="21474842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3206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B38F2-B891-574D-A738-693908ED7D39}" type="datetimeFigureOut">
              <a:rPr lang="en-US" smtClean="0"/>
              <a:t>5/13/2019</a:t>
            </a:fld>
            <a:endParaRPr lang="en-US"/>
          </a:p>
        </p:txBody>
      </p:sp>
      <p:sp>
        <p:nvSpPr>
          <p:cNvPr id="5" name="Footer Placeholder 4"/>
          <p:cNvSpPr>
            <a:spLocks noGrp="1"/>
          </p:cNvSpPr>
          <p:nvPr>
            <p:ph type="ftr" sz="quarter" idx="3"/>
          </p:nvPr>
        </p:nvSpPr>
        <p:spPr>
          <a:xfrm>
            <a:off x="3454400" y="6356351"/>
            <a:ext cx="37393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5120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38171-E4BB-A646-8C64-DB19CE15D289}" type="slidenum">
              <a:rPr lang="en-US" smtClean="0"/>
              <a:t>‹#›</a:t>
            </a:fld>
            <a:endParaRPr lang="en-US"/>
          </a:p>
        </p:txBody>
      </p:sp>
    </p:spTree>
    <p:extLst>
      <p:ext uri="{BB962C8B-B14F-4D97-AF65-F5344CB8AC3E}">
        <p14:creationId xmlns:p14="http://schemas.microsoft.com/office/powerpoint/2010/main" val="2018539794"/>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8DE6A-DA57-B847-993B-9EB78504DB1F}" type="datetimeFigureOut">
              <a:rPr lang="en-US" smtClean="0"/>
              <a:t>5/13/2019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90542-E7DF-F34F-AAE0-58B434181DB8}" type="slidenum">
              <a:rPr lang="en-US" smtClean="0"/>
              <a:t>‹#›</a:t>
            </a:fld>
            <a:endParaRPr lang="en-US"/>
          </a:p>
        </p:txBody>
      </p:sp>
    </p:spTree>
    <p:extLst>
      <p:ext uri="{BB962C8B-B14F-4D97-AF65-F5344CB8AC3E}">
        <p14:creationId xmlns:p14="http://schemas.microsoft.com/office/powerpoint/2010/main" val="1447997458"/>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570038"/>
            <a:ext cx="10972800" cy="4525962"/>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26"/>
          <p:cNvSpPr>
            <a:spLocks noGrp="1" noChangeArrowheads="1"/>
          </p:cNvSpPr>
          <p:nvPr>
            <p:ph type="title"/>
          </p:nvPr>
        </p:nvSpPr>
        <p:spPr bwMode="auto">
          <a:xfrm>
            <a:off x="609600" y="272667"/>
            <a:ext cx="10972800" cy="590550"/>
          </a:xfrm>
          <a:prstGeom prst="rect">
            <a:avLst/>
          </a:prstGeom>
          <a:noFill/>
          <a:ln w="9525">
            <a:noFill/>
            <a:miter lim="800000"/>
            <a:headEnd/>
            <a:tailEnd/>
          </a:ln>
        </p:spPr>
        <p:txBody>
          <a:bodyPr vert="horz" wrap="square" lIns="86493" tIns="43247" rIns="86493" bIns="43247" numCol="1" anchor="ctr" anchorCtr="0" compatLnSpc="1">
            <a:prstTxWarp prst="textNoShape">
              <a:avLst/>
            </a:prstTxWarp>
          </a:bodyPr>
          <a:lstStyle/>
          <a:p>
            <a:pPr lvl="0"/>
            <a:r>
              <a:rPr lang="en-US"/>
              <a:t>Click to edit Master title style</a:t>
            </a:r>
          </a:p>
        </p:txBody>
      </p:sp>
      <p:pic>
        <p:nvPicPr>
          <p:cNvPr id="2" name="Picture 1" descr="header.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1"/>
            <a:ext cx="12192000" cy="969594"/>
          </a:xfrm>
          <a:prstGeom prst="rect">
            <a:avLst/>
          </a:prstGeom>
        </p:spPr>
      </p:pic>
      <p:pic>
        <p:nvPicPr>
          <p:cNvPr id="3" name="Picture 2" descr="army-logo.gi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6258" y="129735"/>
            <a:ext cx="642500" cy="638951"/>
          </a:xfrm>
          <a:prstGeom prst="rect">
            <a:avLst/>
          </a:prstGeom>
        </p:spPr>
      </p:pic>
      <p:pic>
        <p:nvPicPr>
          <p:cNvPr id="4" name="Picture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91649" y="113391"/>
            <a:ext cx="920617" cy="651871"/>
          </a:xfrm>
          <a:prstGeom prst="rect">
            <a:avLst/>
          </a:prstGeom>
        </p:spPr>
      </p:pic>
      <p:pic>
        <p:nvPicPr>
          <p:cNvPr id="5" name="Picture 4" descr="footer.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6444516"/>
            <a:ext cx="12192000" cy="413484"/>
          </a:xfrm>
          <a:prstGeom prst="rect">
            <a:avLst/>
          </a:prstGeom>
        </p:spPr>
      </p:pic>
    </p:spTree>
    <p:extLst>
      <p:ext uri="{BB962C8B-B14F-4D97-AF65-F5344CB8AC3E}">
        <p14:creationId xmlns:p14="http://schemas.microsoft.com/office/powerpoint/2010/main" val="979126134"/>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Lst>
  <p:txStyles>
    <p:titleStyle>
      <a:lvl1pPr algn="ctr" rtl="0" eaLnBrk="1" fontAlgn="base" hangingPunct="1">
        <a:spcBef>
          <a:spcPct val="0"/>
        </a:spcBef>
        <a:spcAft>
          <a:spcPct val="0"/>
        </a:spcAft>
        <a:defRPr sz="3000" b="1">
          <a:solidFill>
            <a:srgbClr val="660033"/>
          </a:solidFill>
          <a:latin typeface="+mj-lt"/>
          <a:ea typeface="+mj-ea"/>
          <a:cs typeface="+mj-cs"/>
        </a:defRPr>
      </a:lvl1pPr>
      <a:lvl2pPr algn="ctr" rtl="0" eaLnBrk="1" fontAlgn="base" hangingPunct="1">
        <a:spcBef>
          <a:spcPct val="0"/>
        </a:spcBef>
        <a:spcAft>
          <a:spcPct val="0"/>
        </a:spcAft>
        <a:defRPr sz="3000" b="1">
          <a:solidFill>
            <a:srgbClr val="660033"/>
          </a:solidFill>
          <a:latin typeface="Arial" charset="0"/>
        </a:defRPr>
      </a:lvl2pPr>
      <a:lvl3pPr algn="ctr" rtl="0" eaLnBrk="1" fontAlgn="base" hangingPunct="1">
        <a:spcBef>
          <a:spcPct val="0"/>
        </a:spcBef>
        <a:spcAft>
          <a:spcPct val="0"/>
        </a:spcAft>
        <a:defRPr sz="3000" b="1">
          <a:solidFill>
            <a:srgbClr val="660033"/>
          </a:solidFill>
          <a:latin typeface="Arial" charset="0"/>
        </a:defRPr>
      </a:lvl3pPr>
      <a:lvl4pPr algn="ctr" rtl="0" eaLnBrk="1" fontAlgn="base" hangingPunct="1">
        <a:spcBef>
          <a:spcPct val="0"/>
        </a:spcBef>
        <a:spcAft>
          <a:spcPct val="0"/>
        </a:spcAft>
        <a:defRPr sz="3000" b="1">
          <a:solidFill>
            <a:srgbClr val="660033"/>
          </a:solidFill>
          <a:latin typeface="Arial" charset="0"/>
        </a:defRPr>
      </a:lvl4pPr>
      <a:lvl5pPr algn="ctr" rtl="0" eaLnBrk="1" fontAlgn="base" hangingPunct="1">
        <a:spcBef>
          <a:spcPct val="0"/>
        </a:spcBef>
        <a:spcAft>
          <a:spcPct val="0"/>
        </a:spcAft>
        <a:defRPr sz="3000" b="1">
          <a:solidFill>
            <a:srgbClr val="660033"/>
          </a:solidFill>
          <a:latin typeface="Arial" charset="0"/>
        </a:defRPr>
      </a:lvl5pPr>
      <a:lvl6pPr marL="432465" algn="ctr" defTabSz="914485" rtl="0" eaLnBrk="1" fontAlgn="base" hangingPunct="1">
        <a:spcBef>
          <a:spcPct val="0"/>
        </a:spcBef>
        <a:spcAft>
          <a:spcPct val="0"/>
        </a:spcAft>
        <a:defRPr sz="3000" b="1">
          <a:solidFill>
            <a:srgbClr val="660033"/>
          </a:solidFill>
          <a:latin typeface="Arial" charset="0"/>
        </a:defRPr>
      </a:lvl6pPr>
      <a:lvl7pPr marL="864931" algn="ctr" defTabSz="914485" rtl="0" eaLnBrk="1" fontAlgn="base" hangingPunct="1">
        <a:spcBef>
          <a:spcPct val="0"/>
        </a:spcBef>
        <a:spcAft>
          <a:spcPct val="0"/>
        </a:spcAft>
        <a:defRPr sz="3000" b="1">
          <a:solidFill>
            <a:srgbClr val="660033"/>
          </a:solidFill>
          <a:latin typeface="Arial" charset="0"/>
        </a:defRPr>
      </a:lvl7pPr>
      <a:lvl8pPr marL="1297396" algn="ctr" defTabSz="914485" rtl="0" eaLnBrk="1" fontAlgn="base" hangingPunct="1">
        <a:spcBef>
          <a:spcPct val="0"/>
        </a:spcBef>
        <a:spcAft>
          <a:spcPct val="0"/>
        </a:spcAft>
        <a:defRPr sz="3000" b="1">
          <a:solidFill>
            <a:srgbClr val="660033"/>
          </a:solidFill>
          <a:latin typeface="Arial" charset="0"/>
        </a:defRPr>
      </a:lvl8pPr>
      <a:lvl9pPr marL="1729862" algn="ctr" defTabSz="914485" rtl="0" eaLnBrk="1" fontAlgn="base" hangingPunct="1">
        <a:spcBef>
          <a:spcPct val="0"/>
        </a:spcBef>
        <a:spcAft>
          <a:spcPct val="0"/>
        </a:spcAft>
        <a:defRPr sz="3000" b="1">
          <a:solidFill>
            <a:srgbClr val="660033"/>
          </a:solidFill>
          <a:latin typeface="Arial" charset="0"/>
        </a:defRPr>
      </a:lvl9pPr>
    </p:titleStyle>
    <p:bodyStyle>
      <a:lvl1pPr marL="215900" indent="-215900" algn="l" rtl="0" eaLnBrk="1" fontAlgn="base" hangingPunct="1">
        <a:spcBef>
          <a:spcPct val="20000"/>
        </a:spcBef>
        <a:spcAft>
          <a:spcPct val="0"/>
        </a:spcAft>
        <a:buClr>
          <a:srgbClr val="660033"/>
        </a:buClr>
        <a:buSzPct val="125000"/>
        <a:buChar char="•"/>
        <a:defRPr sz="2300">
          <a:solidFill>
            <a:schemeClr val="tx1"/>
          </a:solidFill>
          <a:latin typeface="+mn-lt"/>
          <a:ea typeface="+mn-ea"/>
          <a:cs typeface="+mn-cs"/>
        </a:defRPr>
      </a:lvl1pPr>
      <a:lvl2pPr marL="742950" indent="-285750" algn="l" rtl="0" eaLnBrk="1" fontAlgn="base" hangingPunct="1">
        <a:spcBef>
          <a:spcPct val="20000"/>
        </a:spcBef>
        <a:spcAft>
          <a:spcPct val="0"/>
        </a:spcAft>
        <a:buClr>
          <a:srgbClr val="660033"/>
        </a:buClr>
        <a:buChar char="–"/>
        <a:defRPr sz="2100">
          <a:solidFill>
            <a:schemeClr val="tx1"/>
          </a:solidFill>
          <a:latin typeface="+mn-lt"/>
        </a:defRPr>
      </a:lvl2pPr>
      <a:lvl3pPr marL="1081088" indent="-165100" algn="l" rtl="0" eaLnBrk="1" fontAlgn="base" hangingPunct="1">
        <a:spcBef>
          <a:spcPct val="20000"/>
        </a:spcBef>
        <a:spcAft>
          <a:spcPct val="0"/>
        </a:spcAft>
        <a:buClr>
          <a:srgbClr val="660033"/>
        </a:buClr>
        <a:buChar char="•"/>
        <a:defRPr sz="1900">
          <a:solidFill>
            <a:schemeClr val="tx1"/>
          </a:solidFill>
          <a:latin typeface="+mn-lt"/>
        </a:defRPr>
      </a:lvl3pPr>
      <a:lvl4pPr marL="1600200" indent="-228600" algn="l" rtl="0" eaLnBrk="1" fontAlgn="base" hangingPunct="1">
        <a:spcBef>
          <a:spcPct val="20000"/>
        </a:spcBef>
        <a:spcAft>
          <a:spcPct val="0"/>
        </a:spcAft>
        <a:buClr>
          <a:srgbClr val="660033"/>
        </a:buClr>
        <a:buChar char="–"/>
        <a:defRPr>
          <a:solidFill>
            <a:schemeClr val="tx1"/>
          </a:solidFill>
          <a:latin typeface="+mn-lt"/>
        </a:defRPr>
      </a:lvl4pPr>
      <a:lvl5pPr marL="2001838" indent="-173038" algn="l" rtl="0" eaLnBrk="1" fontAlgn="base" hangingPunct="1">
        <a:spcBef>
          <a:spcPct val="20000"/>
        </a:spcBef>
        <a:spcAft>
          <a:spcPct val="0"/>
        </a:spcAft>
        <a:buClr>
          <a:srgbClr val="660033"/>
        </a:buClr>
        <a:buChar char="»"/>
        <a:defRPr sz="1500">
          <a:solidFill>
            <a:schemeClr val="tx1"/>
          </a:solidFill>
          <a:latin typeface="+mn-lt"/>
        </a:defRPr>
      </a:lvl5pPr>
      <a:lvl6pPr marL="2435622" indent="-174187" algn="l" defTabSz="914485" rtl="0" eaLnBrk="1" fontAlgn="base" hangingPunct="1">
        <a:spcBef>
          <a:spcPct val="20000"/>
        </a:spcBef>
        <a:spcAft>
          <a:spcPct val="0"/>
        </a:spcAft>
        <a:buClr>
          <a:srgbClr val="660033"/>
        </a:buClr>
        <a:buChar char="»"/>
        <a:defRPr sz="1500">
          <a:solidFill>
            <a:schemeClr val="tx1"/>
          </a:solidFill>
          <a:latin typeface="+mn-lt"/>
        </a:defRPr>
      </a:lvl6pPr>
      <a:lvl7pPr marL="2868087" indent="-174187" algn="l" defTabSz="914485" rtl="0" eaLnBrk="1" fontAlgn="base" hangingPunct="1">
        <a:spcBef>
          <a:spcPct val="20000"/>
        </a:spcBef>
        <a:spcAft>
          <a:spcPct val="0"/>
        </a:spcAft>
        <a:buClr>
          <a:srgbClr val="660033"/>
        </a:buClr>
        <a:buChar char="»"/>
        <a:defRPr sz="1500">
          <a:solidFill>
            <a:schemeClr val="tx1"/>
          </a:solidFill>
          <a:latin typeface="+mn-lt"/>
        </a:defRPr>
      </a:lvl7pPr>
      <a:lvl8pPr marL="3300553" indent="-174187" algn="l" defTabSz="914485" rtl="0" eaLnBrk="1" fontAlgn="base" hangingPunct="1">
        <a:spcBef>
          <a:spcPct val="20000"/>
        </a:spcBef>
        <a:spcAft>
          <a:spcPct val="0"/>
        </a:spcAft>
        <a:buClr>
          <a:srgbClr val="660033"/>
        </a:buClr>
        <a:buChar char="»"/>
        <a:defRPr sz="1500">
          <a:solidFill>
            <a:schemeClr val="tx1"/>
          </a:solidFill>
          <a:latin typeface="+mn-lt"/>
        </a:defRPr>
      </a:lvl8pPr>
      <a:lvl9pPr marL="3733018" indent="-174187" algn="l" defTabSz="914485" rtl="0" eaLnBrk="1" fontAlgn="base" hangingPunct="1">
        <a:spcBef>
          <a:spcPct val="20000"/>
        </a:spcBef>
        <a:spcAft>
          <a:spcPct val="0"/>
        </a:spcAft>
        <a:buClr>
          <a:srgbClr val="660033"/>
        </a:buClr>
        <a:buChar char="»"/>
        <a:defRPr sz="1500">
          <a:solidFill>
            <a:schemeClr val="tx1"/>
          </a:solidFill>
          <a:latin typeface="+mn-lt"/>
        </a:defRPr>
      </a:lvl9pPr>
    </p:bodyStyle>
    <p:otherStyle>
      <a:defPPr>
        <a:defRPr lang="en-US"/>
      </a:defPPr>
      <a:lvl1pPr marL="0" algn="l" defTabSz="864931" rtl="0" eaLnBrk="1" latinLnBrk="0" hangingPunct="1">
        <a:defRPr sz="1700" kern="1200">
          <a:solidFill>
            <a:schemeClr val="tx1"/>
          </a:solidFill>
          <a:latin typeface="+mn-lt"/>
          <a:ea typeface="+mn-ea"/>
          <a:cs typeface="+mn-cs"/>
        </a:defRPr>
      </a:lvl1pPr>
      <a:lvl2pPr marL="432465" algn="l" defTabSz="864931" rtl="0" eaLnBrk="1" latinLnBrk="0" hangingPunct="1">
        <a:defRPr sz="1700" kern="1200">
          <a:solidFill>
            <a:schemeClr val="tx1"/>
          </a:solidFill>
          <a:latin typeface="+mn-lt"/>
          <a:ea typeface="+mn-ea"/>
          <a:cs typeface="+mn-cs"/>
        </a:defRPr>
      </a:lvl2pPr>
      <a:lvl3pPr marL="864931" algn="l" defTabSz="864931" rtl="0" eaLnBrk="1" latinLnBrk="0" hangingPunct="1">
        <a:defRPr sz="1700" kern="1200">
          <a:solidFill>
            <a:schemeClr val="tx1"/>
          </a:solidFill>
          <a:latin typeface="+mn-lt"/>
          <a:ea typeface="+mn-ea"/>
          <a:cs typeface="+mn-cs"/>
        </a:defRPr>
      </a:lvl3pPr>
      <a:lvl4pPr marL="1297396" algn="l" defTabSz="864931" rtl="0" eaLnBrk="1" latinLnBrk="0" hangingPunct="1">
        <a:defRPr sz="1700" kern="1200">
          <a:solidFill>
            <a:schemeClr val="tx1"/>
          </a:solidFill>
          <a:latin typeface="+mn-lt"/>
          <a:ea typeface="+mn-ea"/>
          <a:cs typeface="+mn-cs"/>
        </a:defRPr>
      </a:lvl4pPr>
      <a:lvl5pPr marL="1729862" algn="l" defTabSz="864931" rtl="0" eaLnBrk="1" latinLnBrk="0" hangingPunct="1">
        <a:defRPr sz="1700" kern="1200">
          <a:solidFill>
            <a:schemeClr val="tx1"/>
          </a:solidFill>
          <a:latin typeface="+mn-lt"/>
          <a:ea typeface="+mn-ea"/>
          <a:cs typeface="+mn-cs"/>
        </a:defRPr>
      </a:lvl5pPr>
      <a:lvl6pPr marL="2162327" algn="l" defTabSz="864931" rtl="0" eaLnBrk="1" latinLnBrk="0" hangingPunct="1">
        <a:defRPr sz="1700" kern="1200">
          <a:solidFill>
            <a:schemeClr val="tx1"/>
          </a:solidFill>
          <a:latin typeface="+mn-lt"/>
          <a:ea typeface="+mn-ea"/>
          <a:cs typeface="+mn-cs"/>
        </a:defRPr>
      </a:lvl6pPr>
      <a:lvl7pPr marL="2594793" algn="l" defTabSz="864931" rtl="0" eaLnBrk="1" latinLnBrk="0" hangingPunct="1">
        <a:defRPr sz="1700" kern="1200">
          <a:solidFill>
            <a:schemeClr val="tx1"/>
          </a:solidFill>
          <a:latin typeface="+mn-lt"/>
          <a:ea typeface="+mn-ea"/>
          <a:cs typeface="+mn-cs"/>
        </a:defRPr>
      </a:lvl7pPr>
      <a:lvl8pPr marL="3027258" algn="l" defTabSz="864931" rtl="0" eaLnBrk="1" latinLnBrk="0" hangingPunct="1">
        <a:defRPr sz="1700" kern="1200">
          <a:solidFill>
            <a:schemeClr val="tx1"/>
          </a:solidFill>
          <a:latin typeface="+mn-lt"/>
          <a:ea typeface="+mn-ea"/>
          <a:cs typeface="+mn-cs"/>
        </a:defRPr>
      </a:lvl8pPr>
      <a:lvl9pPr marL="3459724" algn="l" defTabSz="864931"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EB38F2-B891-574D-A738-693908ED7D39}" type="datetimeFigureOut">
              <a:rPr lang="en-US" smtClean="0"/>
              <a:t>5/13/2019</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A038171-E4BB-A646-8C64-DB19CE15D289}" type="slidenum">
              <a:rPr lang="en-US" smtClean="0"/>
              <a:t>‹#›</a:t>
            </a:fld>
            <a:endParaRPr lang="en-US"/>
          </a:p>
        </p:txBody>
      </p:sp>
    </p:spTree>
    <p:extLst>
      <p:ext uri="{BB962C8B-B14F-4D97-AF65-F5344CB8AC3E}">
        <p14:creationId xmlns:p14="http://schemas.microsoft.com/office/powerpoint/2010/main" val="724263142"/>
      </p:ext>
    </p:extLst>
  </p:cSld>
  <p:clrMap bg1="dk1" tx1="lt1" bg2="dk2" tx2="lt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4.tiff"/></Relationships>
</file>

<file path=ppt/slides/_rels/slide3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0.xml"/><Relationship Id="rId4" Type="http://schemas.openxmlformats.org/officeDocument/2006/relationships/image" Target="../media/image49.tiff"/></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5.xml"/><Relationship Id="rId4" Type="http://schemas.openxmlformats.org/officeDocument/2006/relationships/image" Target="../media/image52.tiff"/></Relationships>
</file>

<file path=ppt/slides/_rels/slide4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5.xml"/><Relationship Id="rId4" Type="http://schemas.openxmlformats.org/officeDocument/2006/relationships/image" Target="../media/image53.tiff"/></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54.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55.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25.xml"/><Relationship Id="rId5" Type="http://schemas.openxmlformats.org/officeDocument/2006/relationships/image" Target="../media/image94.tiff"/><Relationship Id="rId4" Type="http://schemas.openxmlformats.org/officeDocument/2006/relationships/image" Target="../media/image93.tiff"/></Relationships>
</file>

<file path=ppt/slides/_rels/slide62.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5.tiff"/><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00.tiff"/><Relationship Id="rId4" Type="http://schemas.openxmlformats.org/officeDocument/2006/relationships/image" Target="../media/image99.tiff"/></Relationships>
</file>

<file path=ppt/slides/_rels/slide66.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openxmlformats.org/officeDocument/2006/relationships/image" Target="../media/image10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19.jpeg"/><Relationship Id="rId5" Type="http://schemas.openxmlformats.org/officeDocument/2006/relationships/image" Target="../media/image117.emf"/><Relationship Id="rId4" Type="http://schemas.openxmlformats.org/officeDocument/2006/relationships/image" Target="../media/image117.emf"/></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US" sz="4800" dirty="0"/>
              <a:t>Augmenting Clinical Performance in Emergency or Critical Care: </a:t>
            </a:r>
            <a:br>
              <a:rPr lang="en-US" sz="4800" dirty="0"/>
            </a:br>
            <a:r>
              <a:rPr lang="en-US" sz="4800" dirty="0">
                <a:solidFill>
                  <a:srgbClr val="FF0000"/>
                </a:solidFill>
              </a:rPr>
              <a:t>Telemedicine to Automation</a:t>
            </a:r>
          </a:p>
        </p:txBody>
      </p:sp>
      <p:sp>
        <p:nvSpPr>
          <p:cNvPr id="3" name="Subtitle 2"/>
          <p:cNvSpPr>
            <a:spLocks noGrp="1"/>
          </p:cNvSpPr>
          <p:nvPr>
            <p:ph type="subTitle" idx="1"/>
          </p:nvPr>
        </p:nvSpPr>
        <p:spPr>
          <a:xfrm>
            <a:off x="1154955" y="4777379"/>
            <a:ext cx="8825658" cy="1413213"/>
          </a:xfrm>
        </p:spPr>
        <p:txBody>
          <a:bodyPr>
            <a:normAutofit fontScale="92500" lnSpcReduction="20000"/>
          </a:bodyPr>
          <a:lstStyle/>
          <a:p>
            <a:r>
              <a:rPr lang="en-US" dirty="0">
                <a:solidFill>
                  <a:schemeClr val="tx1"/>
                </a:solidFill>
              </a:rPr>
              <a:t>LTC Jeremy Pamplin, MD, FCCM, FACP</a:t>
            </a:r>
          </a:p>
          <a:p>
            <a:r>
              <a:rPr lang="en-US" dirty="0">
                <a:solidFill>
                  <a:schemeClr val="tx1"/>
                </a:solidFill>
              </a:rPr>
              <a:t>director, Virtual Critical Care</a:t>
            </a:r>
          </a:p>
          <a:p>
            <a:r>
              <a:rPr lang="en-US" dirty="0">
                <a:solidFill>
                  <a:schemeClr val="tx1"/>
                </a:solidFill>
              </a:rPr>
              <a:t>Madigan Army Medical Center</a:t>
            </a:r>
          </a:p>
          <a:p>
            <a:r>
              <a:rPr lang="en-US" dirty="0">
                <a:solidFill>
                  <a:schemeClr val="tx1"/>
                </a:solidFill>
              </a:rPr>
              <a:t>Joint Base Lewis-</a:t>
            </a:r>
            <a:r>
              <a:rPr lang="en-US" dirty="0" err="1">
                <a:solidFill>
                  <a:schemeClr val="tx1"/>
                </a:solidFill>
              </a:rPr>
              <a:t>McChord</a:t>
            </a:r>
            <a:r>
              <a:rPr lang="en-US" dirty="0">
                <a:solidFill>
                  <a:schemeClr val="tx1"/>
                </a:solidFill>
              </a:rPr>
              <a:t>, Washington</a:t>
            </a:r>
          </a:p>
        </p:txBody>
      </p:sp>
    </p:spTree>
    <p:extLst>
      <p:ext uri="{BB962C8B-B14F-4D97-AF65-F5344CB8AC3E}">
        <p14:creationId xmlns:p14="http://schemas.microsoft.com/office/powerpoint/2010/main" val="117417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46707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p:cNvSpPr>
          <p:nvPr/>
        </p:nvSpPr>
        <p:spPr bwMode="auto">
          <a:xfrm>
            <a:off x="8594758" y="6609006"/>
            <a:ext cx="3436005" cy="215444"/>
          </a:xfrm>
          <a:prstGeom prst="rect">
            <a:avLst/>
          </a:prstGeom>
          <a:noFill/>
          <a:ln w="12700" cap="flat">
            <a:noFill/>
            <a:miter lim="800000"/>
            <a:headEnd type="none" w="med" len="med"/>
            <a:tailEnd type="none" w="med" len="med"/>
          </a:ln>
          <a:effectLst/>
        </p:spPr>
        <p:txBody>
          <a:bodyPr wrap="none" lIns="0" tIns="0" rIns="0" bIns="0" anchor="ctr">
            <a:spAutoFit/>
          </a:bodyPr>
          <a:lstStyle/>
          <a:p>
            <a:pPr algn="r"/>
            <a:r>
              <a:rPr lang="en-US" sz="1400" dirty="0">
                <a:solidFill>
                  <a:srgbClr val="00B050"/>
                </a:solidFill>
                <a:latin typeface="Calibri Bold" charset="0"/>
                <a:ea typeface="Calibri Bold" charset="0"/>
                <a:cs typeface="Calibri Bold" charset="0"/>
                <a:sym typeface="Calibri Bold" charset="0"/>
              </a:rPr>
              <a:t>http://</a:t>
            </a:r>
            <a:r>
              <a:rPr lang="en-US" sz="1400" dirty="0" err="1">
                <a:solidFill>
                  <a:srgbClr val="00B050"/>
                </a:solidFill>
                <a:latin typeface="Calibri Bold" charset="0"/>
                <a:ea typeface="Calibri Bold" charset="0"/>
                <a:cs typeface="Calibri Bold" charset="0"/>
                <a:sym typeface="Calibri Bold" charset="0"/>
              </a:rPr>
              <a:t>www.cdc.gov</a:t>
            </a:r>
            <a:r>
              <a:rPr lang="en-US" sz="1400" dirty="0">
                <a:solidFill>
                  <a:srgbClr val="00B050"/>
                </a:solidFill>
                <a:latin typeface="Calibri Bold" charset="0"/>
                <a:ea typeface="Calibri Bold" charset="0"/>
                <a:cs typeface="Calibri Bold" charset="0"/>
                <a:sym typeface="Calibri Bold" charset="0"/>
              </a:rPr>
              <a:t>/</a:t>
            </a:r>
            <a:r>
              <a:rPr lang="en-US" sz="1400" dirty="0" err="1">
                <a:solidFill>
                  <a:srgbClr val="00B050"/>
                </a:solidFill>
                <a:latin typeface="Calibri Bold" charset="0"/>
                <a:ea typeface="Calibri Bold" charset="0"/>
                <a:cs typeface="Calibri Bold" charset="0"/>
                <a:sym typeface="Calibri Bold" charset="0"/>
              </a:rPr>
              <a:t>nchs</a:t>
            </a:r>
            <a:r>
              <a:rPr lang="en-US" sz="1400" dirty="0">
                <a:solidFill>
                  <a:srgbClr val="00B050"/>
                </a:solidFill>
                <a:latin typeface="Calibri Bold" charset="0"/>
                <a:ea typeface="Calibri Bold" charset="0"/>
                <a:cs typeface="Calibri Bold" charset="0"/>
                <a:sym typeface="Calibri Bold" charset="0"/>
              </a:rPr>
              <a:t>/</a:t>
            </a:r>
            <a:r>
              <a:rPr lang="en-US" sz="1400" dirty="0" err="1">
                <a:solidFill>
                  <a:srgbClr val="00B050"/>
                </a:solidFill>
                <a:latin typeface="Calibri Bold" charset="0"/>
                <a:ea typeface="Calibri Bold" charset="0"/>
                <a:cs typeface="Calibri Bold" charset="0"/>
                <a:sym typeface="Calibri Bold" charset="0"/>
              </a:rPr>
              <a:t>fastats</a:t>
            </a:r>
            <a:r>
              <a:rPr lang="en-US" sz="1400" dirty="0">
                <a:solidFill>
                  <a:srgbClr val="00B050"/>
                </a:solidFill>
                <a:latin typeface="Calibri Bold" charset="0"/>
                <a:ea typeface="Calibri Bold" charset="0"/>
                <a:cs typeface="Calibri Bold" charset="0"/>
                <a:sym typeface="Calibri Bold" charset="0"/>
              </a:rPr>
              <a:t>/</a:t>
            </a:r>
            <a:r>
              <a:rPr lang="en-US" sz="1400" dirty="0" err="1">
                <a:solidFill>
                  <a:srgbClr val="00B050"/>
                </a:solidFill>
                <a:latin typeface="Calibri Bold" charset="0"/>
                <a:ea typeface="Calibri Bold" charset="0"/>
                <a:cs typeface="Calibri Bold" charset="0"/>
                <a:sym typeface="Calibri Bold" charset="0"/>
              </a:rPr>
              <a:t>deaths.htm</a:t>
            </a:r>
            <a:endParaRPr lang="en-US" sz="1400" dirty="0">
              <a:solidFill>
                <a:srgbClr val="00B050"/>
              </a:solidFill>
              <a:latin typeface="Calibri Bold" charset="0"/>
              <a:ea typeface="Calibri Bold" charset="0"/>
              <a:cs typeface="Calibri Bold" charset="0"/>
              <a:sym typeface="Calibri Bold" charset="0"/>
            </a:endParaRPr>
          </a:p>
        </p:txBody>
      </p:sp>
      <p:sp>
        <p:nvSpPr>
          <p:cNvPr id="5" name="Content Placeholder 4"/>
          <p:cNvSpPr>
            <a:spLocks noGrp="1"/>
          </p:cNvSpPr>
          <p:nvPr>
            <p:ph idx="1"/>
          </p:nvPr>
        </p:nvSpPr>
        <p:spPr>
          <a:ln/>
        </p:spPr>
        <p:txBody>
          <a:bodyPr vert="horz" lIns="91440" tIns="45720" rIns="91440" bIns="45720" rtlCol="0">
            <a:normAutofit fontScale="92500" lnSpcReduction="10000"/>
          </a:bodyPr>
          <a:lstStyle/>
          <a:p>
            <a:r>
              <a:rPr lang="en-US" sz="2700" dirty="0"/>
              <a:t>Heart disease: 611,105</a:t>
            </a:r>
          </a:p>
          <a:p>
            <a:r>
              <a:rPr lang="da-DK" sz="2700" dirty="0"/>
              <a:t>Cancer: 584,881</a:t>
            </a:r>
          </a:p>
          <a:p>
            <a:r>
              <a:rPr lang="da-DK" sz="2700" dirty="0" err="1">
                <a:solidFill>
                  <a:srgbClr val="FFC000"/>
                </a:solidFill>
              </a:rPr>
              <a:t>Preventable</a:t>
            </a:r>
            <a:r>
              <a:rPr lang="da-DK" sz="2700" dirty="0">
                <a:solidFill>
                  <a:srgbClr val="FFC000"/>
                </a:solidFill>
              </a:rPr>
              <a:t> </a:t>
            </a:r>
            <a:r>
              <a:rPr lang="da-DK" sz="2700" dirty="0" err="1">
                <a:solidFill>
                  <a:srgbClr val="FFC000"/>
                </a:solidFill>
              </a:rPr>
              <a:t>Adverse</a:t>
            </a:r>
            <a:r>
              <a:rPr lang="da-DK" sz="2700" dirty="0">
                <a:solidFill>
                  <a:srgbClr val="FFC000"/>
                </a:solidFill>
              </a:rPr>
              <a:t> Events: 200,000-400,000</a:t>
            </a:r>
          </a:p>
          <a:p>
            <a:r>
              <a:rPr lang="da-DK" sz="2700" dirty="0" err="1"/>
              <a:t>Chronic</a:t>
            </a:r>
            <a:r>
              <a:rPr lang="da-DK" sz="2700" dirty="0"/>
              <a:t> </a:t>
            </a:r>
            <a:r>
              <a:rPr lang="da-DK" sz="2700" dirty="0" err="1"/>
              <a:t>lower</a:t>
            </a:r>
            <a:r>
              <a:rPr lang="da-DK" sz="2700" dirty="0"/>
              <a:t> </a:t>
            </a:r>
            <a:r>
              <a:rPr lang="da-DK" sz="2700" dirty="0" err="1"/>
              <a:t>respiratory</a:t>
            </a:r>
            <a:r>
              <a:rPr lang="da-DK" sz="2700" dirty="0"/>
              <a:t> </a:t>
            </a:r>
            <a:r>
              <a:rPr lang="da-DK" sz="2700" dirty="0" err="1"/>
              <a:t>diseases</a:t>
            </a:r>
            <a:r>
              <a:rPr lang="da-DK" sz="2700" dirty="0"/>
              <a:t>: 149,205</a:t>
            </a:r>
          </a:p>
          <a:p>
            <a:r>
              <a:rPr lang="da-DK" sz="2700" dirty="0" err="1"/>
              <a:t>Accidents</a:t>
            </a:r>
            <a:r>
              <a:rPr lang="da-DK" sz="2700" dirty="0"/>
              <a:t> (</a:t>
            </a:r>
            <a:r>
              <a:rPr lang="da-DK" sz="2700" dirty="0" err="1"/>
              <a:t>unintentional</a:t>
            </a:r>
            <a:r>
              <a:rPr lang="da-DK" sz="2700" dirty="0"/>
              <a:t> injuries): 130,557</a:t>
            </a:r>
          </a:p>
          <a:p>
            <a:r>
              <a:rPr lang="da-DK" sz="2700" dirty="0" err="1"/>
              <a:t>Stroke</a:t>
            </a:r>
            <a:r>
              <a:rPr lang="da-DK" sz="2700" dirty="0"/>
              <a:t> (</a:t>
            </a:r>
            <a:r>
              <a:rPr lang="da-DK" sz="2700" dirty="0" err="1"/>
              <a:t>cerebrovascular</a:t>
            </a:r>
            <a:r>
              <a:rPr lang="da-DK" sz="2700" dirty="0"/>
              <a:t> </a:t>
            </a:r>
            <a:r>
              <a:rPr lang="da-DK" sz="2700" dirty="0" err="1"/>
              <a:t>diseases</a:t>
            </a:r>
            <a:r>
              <a:rPr lang="da-DK" sz="2700" dirty="0"/>
              <a:t>): 128,978</a:t>
            </a:r>
          </a:p>
          <a:p>
            <a:r>
              <a:rPr lang="da-DK" sz="2700" dirty="0" err="1"/>
              <a:t>Alzheimer's</a:t>
            </a:r>
            <a:r>
              <a:rPr lang="da-DK" sz="2700" dirty="0"/>
              <a:t> </a:t>
            </a:r>
            <a:r>
              <a:rPr lang="da-DK" sz="2700" dirty="0" err="1"/>
              <a:t>disease</a:t>
            </a:r>
            <a:r>
              <a:rPr lang="da-DK" sz="2700" dirty="0"/>
              <a:t>: 84,767</a:t>
            </a:r>
          </a:p>
          <a:p>
            <a:r>
              <a:rPr lang="de-DE" sz="2700" dirty="0"/>
              <a:t>Diabetes: 75,578</a:t>
            </a:r>
          </a:p>
          <a:p>
            <a:r>
              <a:rPr lang="de-DE" sz="2700" dirty="0"/>
              <a:t>Influenza </a:t>
            </a:r>
            <a:r>
              <a:rPr lang="de-DE" sz="2700" dirty="0" err="1"/>
              <a:t>and</a:t>
            </a:r>
            <a:r>
              <a:rPr lang="de-DE" sz="2700" dirty="0"/>
              <a:t> </a:t>
            </a:r>
            <a:r>
              <a:rPr lang="de-DE" sz="2700" dirty="0" err="1"/>
              <a:t>Pneumonia</a:t>
            </a:r>
            <a:r>
              <a:rPr lang="de-DE" sz="2700" dirty="0"/>
              <a:t>: 56,979</a:t>
            </a:r>
          </a:p>
          <a:p>
            <a:r>
              <a:rPr lang="de-DE" sz="2700" dirty="0"/>
              <a:t>Nephritis, </a:t>
            </a:r>
            <a:r>
              <a:rPr lang="de-DE" sz="2700" dirty="0" err="1"/>
              <a:t>nephrotic</a:t>
            </a:r>
            <a:r>
              <a:rPr lang="de-DE" sz="2700" dirty="0"/>
              <a:t> </a:t>
            </a:r>
            <a:r>
              <a:rPr lang="de-DE" sz="2700" dirty="0" err="1"/>
              <a:t>syndrome</a:t>
            </a:r>
            <a:r>
              <a:rPr lang="de-DE" sz="2700" dirty="0"/>
              <a:t>, </a:t>
            </a:r>
            <a:r>
              <a:rPr lang="de-DE" sz="2700" dirty="0" err="1"/>
              <a:t>and</a:t>
            </a:r>
            <a:r>
              <a:rPr lang="de-DE" sz="2700" dirty="0"/>
              <a:t> </a:t>
            </a:r>
            <a:r>
              <a:rPr lang="de-DE" sz="2700" dirty="0" err="1"/>
              <a:t>nephrosis</a:t>
            </a:r>
            <a:r>
              <a:rPr lang="de-DE" sz="2700" dirty="0"/>
              <a:t>: 47,112</a:t>
            </a:r>
          </a:p>
          <a:p>
            <a:r>
              <a:rPr lang="de-DE" sz="2700" dirty="0"/>
              <a:t>Intentional </a:t>
            </a:r>
            <a:r>
              <a:rPr lang="de-DE" sz="2700" dirty="0" err="1"/>
              <a:t>self-harm</a:t>
            </a:r>
            <a:r>
              <a:rPr lang="de-DE" sz="2700" dirty="0"/>
              <a:t> (</a:t>
            </a:r>
            <a:r>
              <a:rPr lang="de-DE" sz="2700" dirty="0" err="1"/>
              <a:t>suicide</a:t>
            </a:r>
            <a:r>
              <a:rPr lang="de-DE" sz="2700" dirty="0"/>
              <a:t>): 41,149</a:t>
            </a:r>
            <a:endParaRPr lang="en-US" sz="2700" dirty="0"/>
          </a:p>
        </p:txBody>
      </p:sp>
      <p:sp>
        <p:nvSpPr>
          <p:cNvPr id="4" name="Title 3"/>
          <p:cNvSpPr>
            <a:spLocks noGrp="1"/>
          </p:cNvSpPr>
          <p:nvPr>
            <p:ph type="title"/>
          </p:nvPr>
        </p:nvSpPr>
        <p:spPr>
          <a:xfrm>
            <a:off x="891540" y="249807"/>
            <a:ext cx="9315450" cy="590550"/>
          </a:xfrm>
          <a:ln/>
        </p:spPr>
        <p:txBody>
          <a:bodyPr vert="horz" lIns="91440" tIns="45720" rIns="91440" bIns="45720" rtlCol="0" anchor="t">
            <a:noAutofit/>
          </a:bodyPr>
          <a:lstStyle/>
          <a:p>
            <a:pPr algn="l"/>
            <a:r>
              <a:rPr lang="en-US" sz="4000"/>
              <a:t>Leading </a:t>
            </a:r>
            <a:r>
              <a:rPr lang="en-US" sz="4000" dirty="0"/>
              <a:t>causes of death</a:t>
            </a:r>
          </a:p>
        </p:txBody>
      </p:sp>
      <p:sp>
        <p:nvSpPr>
          <p:cNvPr id="2" name="Rectangle 1"/>
          <p:cNvSpPr/>
          <p:nvPr/>
        </p:nvSpPr>
        <p:spPr>
          <a:xfrm>
            <a:off x="5934763" y="6093024"/>
            <a:ext cx="6096000" cy="307777"/>
          </a:xfrm>
          <a:prstGeom prst="rect">
            <a:avLst/>
          </a:prstGeom>
        </p:spPr>
        <p:txBody>
          <a:bodyPr>
            <a:spAutoFit/>
          </a:bodyPr>
          <a:lstStyle/>
          <a:p>
            <a:pPr algn="r"/>
            <a:r>
              <a:rPr lang="en-US" sz="1400" b="1" dirty="0">
                <a:solidFill>
                  <a:srgbClr val="00B050"/>
                </a:solidFill>
              </a:rPr>
              <a:t>James JT. J Patient </a:t>
            </a:r>
            <a:r>
              <a:rPr lang="en-US" sz="1400" b="1" dirty="0" err="1">
                <a:solidFill>
                  <a:srgbClr val="00B050"/>
                </a:solidFill>
              </a:rPr>
              <a:t>Saf</a:t>
            </a:r>
            <a:r>
              <a:rPr lang="en-US" sz="1400" b="1" dirty="0">
                <a:solidFill>
                  <a:srgbClr val="00B050"/>
                </a:solidFill>
              </a:rPr>
              <a:t>. 2013;9(3):122-128. </a:t>
            </a:r>
          </a:p>
        </p:txBody>
      </p:sp>
    </p:spTree>
    <p:extLst>
      <p:ext uri="{BB962C8B-B14F-4D97-AF65-F5344CB8AC3E}">
        <p14:creationId xmlns:p14="http://schemas.microsoft.com/office/powerpoint/2010/main" val="6257322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3600" i="1" dirty="0"/>
              <a:t>“The hardest thing about being a doctor is that you learn best from your mistakes, mistakes made on living people” </a:t>
            </a:r>
            <a:br>
              <a:rPr lang="en-US" sz="3600" i="1" dirty="0"/>
            </a:br>
            <a:r>
              <a:rPr lang="en-US" sz="3600" i="1" dirty="0"/>
              <a:t>	</a:t>
            </a:r>
            <a:r>
              <a:rPr lang="en-US" sz="3100" dirty="0">
                <a:solidFill>
                  <a:schemeClr val="bg1">
                    <a:lumMod val="50000"/>
                  </a:schemeClr>
                </a:solidFill>
              </a:rPr>
              <a:t>–</a:t>
            </a:r>
            <a:r>
              <a:rPr lang="en-US" sz="3100" dirty="0"/>
              <a:t> </a:t>
            </a:r>
            <a:r>
              <a:rPr lang="en-US" sz="3100" dirty="0">
                <a:solidFill>
                  <a:schemeClr val="bg1">
                    <a:lumMod val="50000"/>
                  </a:schemeClr>
                </a:solidFill>
              </a:rPr>
              <a:t>Karen Delgado</a:t>
            </a:r>
          </a:p>
        </p:txBody>
      </p:sp>
      <p:sp>
        <p:nvSpPr>
          <p:cNvPr id="5" name="Content Placeholder 4"/>
          <p:cNvSpPr>
            <a:spLocks noGrp="1"/>
          </p:cNvSpPr>
          <p:nvPr>
            <p:ph idx="1"/>
          </p:nvPr>
        </p:nvSpPr>
        <p:spPr>
          <a:solidFill>
            <a:schemeClr val="bg1"/>
          </a:solidFill>
        </p:spPr>
        <p:txBody>
          <a:bodyPr/>
          <a:lstStyle/>
          <a:p>
            <a:r>
              <a:rPr lang="en-US" dirty="0"/>
              <a:t>“Technical errors are a small fraction of incorrect diagnoses &amp; treatments.  Most errors are mistakes in thinking” and communicating.</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25014" b="16908"/>
          <a:stretch/>
        </p:blipFill>
        <p:spPr>
          <a:xfrm>
            <a:off x="2494944" y="3036940"/>
            <a:ext cx="7202112" cy="3140023"/>
          </a:xfrm>
          <a:prstGeom prst="rect">
            <a:avLst/>
          </a:prstGeom>
        </p:spPr>
      </p:pic>
      <p:sp>
        <p:nvSpPr>
          <p:cNvPr id="6" name="Rectangle 5"/>
          <p:cNvSpPr/>
          <p:nvPr/>
        </p:nvSpPr>
        <p:spPr>
          <a:xfrm>
            <a:off x="7532370" y="6211669"/>
            <a:ext cx="4659630" cy="646331"/>
          </a:xfrm>
          <a:prstGeom prst="rect">
            <a:avLst/>
          </a:prstGeom>
          <a:noFill/>
        </p:spPr>
        <p:txBody>
          <a:bodyPr wrap="square">
            <a:spAutoFit/>
          </a:bodyPr>
          <a:lstStyle/>
          <a:p>
            <a:pPr algn="r"/>
            <a:r>
              <a:rPr lang="en-US" sz="1200" b="1" dirty="0" err="1">
                <a:solidFill>
                  <a:srgbClr val="00B050"/>
                </a:solidFill>
                <a:latin typeface="ArialMT" charset="0"/>
              </a:rPr>
              <a:t>Groopman</a:t>
            </a:r>
            <a:r>
              <a:rPr lang="en-US" sz="1200" b="1" dirty="0">
                <a:solidFill>
                  <a:srgbClr val="00B050"/>
                </a:solidFill>
                <a:latin typeface="ArialMT" charset="0"/>
              </a:rPr>
              <a:t>, Jerome E., and Michael Prichard. </a:t>
            </a:r>
          </a:p>
          <a:p>
            <a:pPr algn="r"/>
            <a:r>
              <a:rPr lang="en-US" sz="1200" b="1" i="1" dirty="0">
                <a:solidFill>
                  <a:srgbClr val="00B050"/>
                </a:solidFill>
                <a:latin typeface="ArialMT" charset="0"/>
              </a:rPr>
              <a:t>How doctors think</a:t>
            </a:r>
            <a:r>
              <a:rPr lang="en-US" sz="1200" b="1" dirty="0">
                <a:solidFill>
                  <a:srgbClr val="00B050"/>
                </a:solidFill>
                <a:latin typeface="ArialMT" charset="0"/>
              </a:rPr>
              <a:t>. Boston: Houghton Mifflin, 2007.</a:t>
            </a:r>
          </a:p>
          <a:p>
            <a:pPr algn="r"/>
            <a:r>
              <a:rPr lang="en-US" sz="1200" b="1" dirty="0">
                <a:solidFill>
                  <a:srgbClr val="00B050"/>
                </a:solidFill>
                <a:latin typeface="ArialMT" charset="0"/>
              </a:rPr>
              <a:t>The Joint Commission 2016</a:t>
            </a:r>
            <a:endParaRPr lang="en-US" sz="1200" b="1" dirty="0">
              <a:solidFill>
                <a:srgbClr val="00B050"/>
              </a:solidFill>
            </a:endParaRPr>
          </a:p>
        </p:txBody>
      </p:sp>
    </p:spTree>
    <p:extLst>
      <p:ext uri="{BB962C8B-B14F-4D97-AF65-F5344CB8AC3E}">
        <p14:creationId xmlns:p14="http://schemas.microsoft.com/office/powerpoint/2010/main" val="1831414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Background</a:t>
            </a:r>
          </a:p>
          <a:p>
            <a:pPr lvl="1"/>
            <a:r>
              <a:rPr lang="en-US" dirty="0"/>
              <a:t>Simple vs. Complex</a:t>
            </a:r>
          </a:p>
          <a:p>
            <a:r>
              <a:rPr lang="en-US" dirty="0"/>
              <a:t>CDSS</a:t>
            </a:r>
          </a:p>
          <a:p>
            <a:r>
              <a:rPr lang="en-US" dirty="0"/>
              <a:t>Telemedicine</a:t>
            </a:r>
          </a:p>
          <a:p>
            <a:r>
              <a:rPr lang="en-US" dirty="0"/>
              <a:t>Automation</a:t>
            </a:r>
          </a:p>
          <a:p>
            <a:r>
              <a:rPr lang="en-US" dirty="0"/>
              <a:t>Conclusions</a:t>
            </a:r>
          </a:p>
        </p:txBody>
      </p:sp>
      <p:sp>
        <p:nvSpPr>
          <p:cNvPr id="2" name="Title 1"/>
          <p:cNvSpPr>
            <a:spLocks noGrp="1"/>
          </p:cNvSpPr>
          <p:nvPr>
            <p:ph type="title"/>
          </p:nvPr>
        </p:nvSpPr>
        <p:spPr/>
        <p:txBody>
          <a:bodyPr/>
          <a:lstStyle/>
          <a:p>
            <a:r>
              <a:rPr lang="en-US" sz="4400" dirty="0"/>
              <a:t>Outline</a:t>
            </a:r>
          </a:p>
        </p:txBody>
      </p:sp>
    </p:spTree>
    <p:extLst>
      <p:ext uri="{BB962C8B-B14F-4D97-AF65-F5344CB8AC3E}">
        <p14:creationId xmlns:p14="http://schemas.microsoft.com/office/powerpoint/2010/main" val="70359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dirty="0"/>
              <a:t>Background</a:t>
            </a:r>
          </a:p>
        </p:txBody>
      </p:sp>
      <p:sp>
        <p:nvSpPr>
          <p:cNvPr id="5" name="Text Placeholder 4"/>
          <p:cNvSpPr>
            <a:spLocks noGrp="1"/>
          </p:cNvSpPr>
          <p:nvPr>
            <p:ph type="subTitle" idx="1"/>
          </p:nvPr>
        </p:nvSpPr>
        <p:spPr/>
        <p:txBody>
          <a:bodyPr/>
          <a:lstStyle/>
          <a:p>
            <a:r>
              <a:rPr lang="en-US" dirty="0">
                <a:solidFill>
                  <a:schemeClr val="tx1"/>
                </a:solidFill>
              </a:rPr>
              <a:t>What do we need help with anyway?</a:t>
            </a:r>
          </a:p>
        </p:txBody>
      </p:sp>
    </p:spTree>
    <p:extLst>
      <p:ext uri="{BB962C8B-B14F-4D97-AF65-F5344CB8AC3E}">
        <p14:creationId xmlns:p14="http://schemas.microsoft.com/office/powerpoint/2010/main" val="631265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985747"/>
          </a:xfrm>
        </p:spPr>
        <p:txBody>
          <a:bodyPr/>
          <a:lstStyle/>
          <a:p>
            <a:r>
              <a:rPr lang="en-US" dirty="0"/>
              <a:t>Evolution of ICU</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9052" y="1955846"/>
            <a:ext cx="2532953" cy="353280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879052" y="5671788"/>
            <a:ext cx="2532953" cy="461665"/>
          </a:xfrm>
          <a:prstGeom prst="rect">
            <a:avLst/>
          </a:prstGeom>
          <a:noFill/>
        </p:spPr>
        <p:txBody>
          <a:bodyPr wrap="square" rtlCol="0">
            <a:spAutoFit/>
          </a:bodyPr>
          <a:lstStyle/>
          <a:p>
            <a:pPr algn="ctr"/>
            <a:r>
              <a:rPr lang="en-US" sz="2400" b="1" dirty="0"/>
              <a:t>1950s</a:t>
            </a:r>
          </a:p>
        </p:txBody>
      </p:sp>
      <p:sp>
        <p:nvSpPr>
          <p:cNvPr id="11" name="Right Arrow 10"/>
          <p:cNvSpPr/>
          <p:nvPr/>
        </p:nvSpPr>
        <p:spPr bwMode="auto">
          <a:xfrm>
            <a:off x="4412005" y="3312002"/>
            <a:ext cx="1595935" cy="514207"/>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dirty="0">
              <a:solidFill>
                <a:schemeClr val="tx1"/>
              </a:solidFill>
              <a:latin typeface="Arial" charset="0"/>
            </a:endParaRPr>
          </a:p>
        </p:txBody>
      </p:sp>
      <p:sp>
        <p:nvSpPr>
          <p:cNvPr id="12" name="TextBox 11"/>
          <p:cNvSpPr txBox="1"/>
          <p:nvPr/>
        </p:nvSpPr>
        <p:spPr>
          <a:xfrm>
            <a:off x="5959226" y="5613445"/>
            <a:ext cx="1335862" cy="461665"/>
          </a:xfrm>
          <a:prstGeom prst="rect">
            <a:avLst/>
          </a:prstGeom>
          <a:noFill/>
        </p:spPr>
        <p:txBody>
          <a:bodyPr wrap="square" rtlCol="0">
            <a:spAutoFit/>
          </a:bodyPr>
          <a:lstStyle/>
          <a:p>
            <a:pPr algn="ctr"/>
            <a:r>
              <a:rPr lang="en-US" sz="2400" b="1" dirty="0"/>
              <a:t>Present</a:t>
            </a:r>
          </a:p>
        </p:txBody>
      </p:sp>
      <p:grpSp>
        <p:nvGrpSpPr>
          <p:cNvPr id="16" name="Group 15"/>
          <p:cNvGrpSpPr/>
          <p:nvPr/>
        </p:nvGrpSpPr>
        <p:grpSpPr>
          <a:xfrm>
            <a:off x="6007940" y="1936209"/>
            <a:ext cx="5434376" cy="4311887"/>
            <a:chOff x="6007940" y="1936209"/>
            <a:chExt cx="5434376" cy="4311887"/>
          </a:xfrm>
        </p:grpSpPr>
        <p:pic>
          <p:nvPicPr>
            <p:cNvPr id="6146" name="Picture 3" descr="C:\Gulf photos\P002350.BM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7941" y="1936209"/>
              <a:ext cx="4817179" cy="3530773"/>
            </a:xfrm>
            <a:prstGeom prst="rect">
              <a:avLst/>
            </a:prstGeom>
            <a:solidFill>
              <a:srgbClr val="FFFFFF"/>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007940" y="1980128"/>
              <a:ext cx="4817179" cy="923330"/>
            </a:xfrm>
            <a:prstGeom prst="rect">
              <a:avLst/>
            </a:prstGeom>
            <a:noFill/>
            <a:effectLst>
              <a:outerShdw blurRad="50800" dist="38100" dir="2700000" algn="tl" rotWithShape="0">
                <a:prstClr val="black"/>
              </a:outerShdw>
            </a:effectLst>
          </p:spPr>
          <p:txBody>
            <a:bodyPr wrap="square">
              <a:spAutoFit/>
            </a:bodyPr>
            <a:lstStyle/>
            <a:p>
              <a:pPr algn="ctr"/>
              <a:r>
                <a:rPr lang="en-US" spc="50" dirty="0">
                  <a:ln w="12700" cmpd="sng">
                    <a:solidFill>
                      <a:schemeClr val="tx1">
                        <a:alpha val="16000"/>
                      </a:schemeClr>
                    </a:solidFill>
                    <a:prstDash val="solid"/>
                  </a:ln>
                  <a:solidFill>
                    <a:srgbClr val="70AD47">
                      <a:tint val="1000"/>
                    </a:srgbClr>
                  </a:solidFill>
                  <a:effectLst>
                    <a:outerShdw blurRad="50800" dist="38100" dir="2700000" algn="tl" rotWithShape="0">
                      <a:prstClr val="black">
                        <a:alpha val="40000"/>
                      </a:prstClr>
                    </a:outerShdw>
                  </a:effectLst>
                </a:rPr>
                <a:t>Surgical Intensive Care Unit</a:t>
              </a:r>
            </a:p>
            <a:p>
              <a:pPr algn="ctr"/>
              <a:r>
                <a:rPr lang="en-US" spc="50" dirty="0">
                  <a:ln w="12700" cmpd="sng">
                    <a:solidFill>
                      <a:schemeClr val="tx1">
                        <a:alpha val="16000"/>
                      </a:schemeClr>
                    </a:solidFill>
                    <a:prstDash val="solid"/>
                  </a:ln>
                  <a:solidFill>
                    <a:srgbClr val="70AD47">
                      <a:tint val="1000"/>
                    </a:srgbClr>
                  </a:solidFill>
                  <a:effectLst>
                    <a:outerShdw blurRad="50800" dist="38100" dir="2700000" algn="tl" rotWithShape="0">
                      <a:prstClr val="black">
                        <a:alpha val="40000"/>
                      </a:prstClr>
                    </a:outerShdw>
                  </a:effectLst>
                </a:rPr>
                <a:t>USNS Comfort Hospital Ship, </a:t>
              </a:r>
            </a:p>
            <a:p>
              <a:pPr algn="ctr"/>
              <a:r>
                <a:rPr lang="en-US" spc="50" dirty="0">
                  <a:ln w="12700" cmpd="sng">
                    <a:solidFill>
                      <a:schemeClr val="tx1">
                        <a:alpha val="16000"/>
                      </a:schemeClr>
                    </a:solidFill>
                    <a:prstDash val="solid"/>
                  </a:ln>
                  <a:solidFill>
                    <a:srgbClr val="70AD47">
                      <a:tint val="1000"/>
                    </a:srgbClr>
                  </a:solidFill>
                  <a:effectLst>
                    <a:outerShdw blurRad="50800" dist="38100" dir="2700000" algn="tl" rotWithShape="0">
                      <a:prstClr val="black">
                        <a:alpha val="40000"/>
                      </a:prstClr>
                    </a:outerShdw>
                  </a:effectLst>
                </a:rPr>
                <a:t>Persian Gulf, 2003</a:t>
              </a:r>
            </a:p>
          </p:txBody>
        </p:sp>
        <p:grpSp>
          <p:nvGrpSpPr>
            <p:cNvPr id="15" name="Group 14"/>
            <p:cNvGrpSpPr/>
            <p:nvPr/>
          </p:nvGrpSpPr>
          <p:grpSpPr>
            <a:xfrm>
              <a:off x="7295088" y="4913818"/>
              <a:ext cx="4147228" cy="1334278"/>
              <a:chOff x="6677891" y="5347856"/>
              <a:chExt cx="4147228" cy="1334278"/>
            </a:xfrm>
          </p:grpSpPr>
          <p:sp>
            <p:nvSpPr>
              <p:cNvPr id="14" name="Rectangle 13"/>
              <p:cNvSpPr/>
              <p:nvPr/>
            </p:nvSpPr>
            <p:spPr bwMode="auto">
              <a:xfrm>
                <a:off x="6677891" y="5347856"/>
                <a:ext cx="4147228" cy="133427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charset="0"/>
                </a:endParaRPr>
              </a:p>
            </p:txBody>
          </p:sp>
          <p:sp>
            <p:nvSpPr>
              <p:cNvPr id="2" name="TextBox 1"/>
              <p:cNvSpPr txBox="1"/>
              <p:nvPr/>
            </p:nvSpPr>
            <p:spPr>
              <a:xfrm>
                <a:off x="6810237" y="5463338"/>
                <a:ext cx="4014882" cy="369332"/>
              </a:xfrm>
              <a:prstGeom prst="rect">
                <a:avLst/>
              </a:prstGeom>
              <a:solidFill>
                <a:srgbClr val="FFFFFF"/>
              </a:solidFill>
            </p:spPr>
            <p:txBody>
              <a:bodyPr wrap="square" rtlCol="0">
                <a:spAutoFit/>
              </a:bodyPr>
              <a:lstStyle/>
              <a:p>
                <a:r>
                  <a:rPr lang="en-US" dirty="0"/>
                  <a:t>Average of 178 activities/patient/day! </a:t>
                </a:r>
              </a:p>
            </p:txBody>
          </p:sp>
          <p:sp>
            <p:nvSpPr>
              <p:cNvPr id="7" name="TextBox 6"/>
              <p:cNvSpPr txBox="1"/>
              <p:nvPr/>
            </p:nvSpPr>
            <p:spPr>
              <a:xfrm>
                <a:off x="7464238" y="5778071"/>
                <a:ext cx="1353440" cy="646331"/>
              </a:xfrm>
              <a:prstGeom prst="rect">
                <a:avLst/>
              </a:prstGeom>
              <a:solidFill>
                <a:srgbClr val="FFFFFF"/>
              </a:solidFill>
            </p:spPr>
            <p:txBody>
              <a:bodyPr wrap="square" rtlCol="0">
                <a:spAutoFit/>
              </a:bodyPr>
              <a:lstStyle>
                <a:defPPr>
                  <a:defRPr lang="en-US"/>
                </a:defPPr>
                <a:lvl1pPr>
                  <a:defRPr sz="240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z="1200" dirty="0">
                    <a:ln>
                      <a:noFill/>
                    </a:ln>
                    <a:solidFill>
                      <a:schemeClr val="tx1"/>
                    </a:solidFill>
                    <a:effectLst/>
                  </a:rPr>
                  <a:t>84% 1 RN,</a:t>
                </a:r>
              </a:p>
              <a:p>
                <a:r>
                  <a:rPr lang="en-US" sz="1200" dirty="0">
                    <a:ln>
                      <a:noFill/>
                    </a:ln>
                    <a:solidFill>
                      <a:schemeClr val="tx1"/>
                    </a:solidFill>
                    <a:effectLst/>
                  </a:rPr>
                  <a:t>3% RNs &amp; MDs</a:t>
                </a:r>
              </a:p>
              <a:p>
                <a:r>
                  <a:rPr lang="en-US" sz="1200" dirty="0">
                    <a:ln>
                      <a:noFill/>
                    </a:ln>
                    <a:solidFill>
                      <a:schemeClr val="tx1"/>
                    </a:solidFill>
                    <a:effectLst/>
                  </a:rPr>
                  <a:t>2.7% 2 RNs</a:t>
                </a:r>
              </a:p>
            </p:txBody>
          </p:sp>
          <p:sp>
            <p:nvSpPr>
              <p:cNvPr id="13" name="TextBox 12"/>
              <p:cNvSpPr txBox="1"/>
              <p:nvPr/>
            </p:nvSpPr>
            <p:spPr>
              <a:xfrm>
                <a:off x="8817678" y="5764992"/>
                <a:ext cx="1254577" cy="646331"/>
              </a:xfrm>
              <a:prstGeom prst="rect">
                <a:avLst/>
              </a:prstGeom>
              <a:solidFill>
                <a:srgbClr val="FFFFFF"/>
              </a:solidFill>
            </p:spPr>
            <p:txBody>
              <a:bodyPr wrap="square" rtlCol="0">
                <a:spAutoFit/>
              </a:bodyPr>
              <a:lstStyle>
                <a:defPPr>
                  <a:defRPr lang="en-US"/>
                </a:defPPr>
                <a:lvl1pPr>
                  <a:defRPr sz="240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z="1200" dirty="0">
                    <a:ln>
                      <a:noFill/>
                    </a:ln>
                    <a:solidFill>
                      <a:schemeClr val="tx1"/>
                    </a:solidFill>
                    <a:effectLst/>
                  </a:rPr>
                  <a:t>4.7% 1 MD</a:t>
                </a:r>
              </a:p>
              <a:p>
                <a:r>
                  <a:rPr lang="en-US" sz="1200" dirty="0">
                    <a:ln>
                      <a:noFill/>
                    </a:ln>
                    <a:solidFill>
                      <a:schemeClr val="tx1"/>
                    </a:solidFill>
                    <a:effectLst/>
                  </a:rPr>
                  <a:t>3% Other</a:t>
                </a:r>
              </a:p>
              <a:p>
                <a:r>
                  <a:rPr lang="en-US" sz="1200" dirty="0">
                    <a:ln>
                      <a:noFill/>
                    </a:ln>
                    <a:solidFill>
                      <a:schemeClr val="tx1"/>
                    </a:solidFill>
                    <a:effectLst/>
                  </a:rPr>
                  <a:t>2.2% 2 MDs</a:t>
                </a:r>
              </a:p>
            </p:txBody>
          </p:sp>
          <p:sp>
            <p:nvSpPr>
              <p:cNvPr id="10" name="Rectangle 9"/>
              <p:cNvSpPr/>
              <p:nvPr/>
            </p:nvSpPr>
            <p:spPr>
              <a:xfrm>
                <a:off x="7464238" y="6405133"/>
                <a:ext cx="2372488" cy="276999"/>
              </a:xfrm>
              <a:prstGeom prst="rect">
                <a:avLst/>
              </a:prstGeom>
              <a:solidFill>
                <a:srgbClr val="FFFFFF"/>
              </a:solidFill>
            </p:spPr>
            <p:txBody>
              <a:bodyPr wrap="square" rtlCol="0">
                <a:spAutoFit/>
              </a:bodyPr>
              <a:lstStyle/>
              <a:p>
                <a:pPr algn="ctr"/>
                <a:r>
                  <a:rPr lang="en-US" sz="1200" dirty="0" err="1">
                    <a:solidFill>
                      <a:srgbClr val="00B050"/>
                    </a:solidFill>
                  </a:rPr>
                  <a:t>Crit</a:t>
                </a:r>
                <a:r>
                  <a:rPr lang="en-US" sz="1200" dirty="0">
                    <a:solidFill>
                      <a:srgbClr val="00B050"/>
                    </a:solidFill>
                  </a:rPr>
                  <a:t> Care Med. 1995;23(2):294</a:t>
                </a:r>
              </a:p>
            </p:txBody>
          </p:sp>
        </p:grpSp>
      </p:grpSp>
    </p:spTree>
    <p:extLst>
      <p:ext uri="{BB962C8B-B14F-4D97-AF65-F5344CB8AC3E}">
        <p14:creationId xmlns:p14="http://schemas.microsoft.com/office/powerpoint/2010/main" val="182664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a:xfrm>
            <a:off x="1524000" y="272667"/>
            <a:ext cx="8229600" cy="590550"/>
          </a:xfrm>
          <a:noFill/>
          <a:ln w="9525">
            <a:noFill/>
            <a:miter lim="800000"/>
            <a:headEnd/>
            <a:tailEnd/>
          </a:ln>
        </p:spPr>
        <p:txBody>
          <a:bodyPr vert="horz" wrap="square" lIns="86493" tIns="43247" rIns="86493" bIns="43247" numCol="1" rtlCol="0" anchor="ctr" anchorCtr="0" compatLnSpc="1">
            <a:prstTxWarp prst="textNoShape">
              <a:avLst/>
            </a:prstTxWarp>
            <a:noAutofit/>
          </a:bodyPr>
          <a:lstStyle/>
          <a:p>
            <a:r>
              <a:rPr lang="en-US" dirty="0"/>
              <a:t>How about this?</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0568" y="1289510"/>
            <a:ext cx="8470016" cy="4692743"/>
          </a:xfrm>
          <a:prstGeom prst="rect">
            <a:avLst/>
          </a:prstGeom>
          <a:noFill/>
          <a:ln w="9525">
            <a:noFill/>
            <a:miter lim="800000"/>
            <a:headEnd/>
            <a:tailEnd/>
          </a:ln>
        </p:spPr>
      </p:pic>
      <p:sp>
        <p:nvSpPr>
          <p:cNvPr id="6" name="TextBox 5"/>
          <p:cNvSpPr txBox="1"/>
          <p:nvPr/>
        </p:nvSpPr>
        <p:spPr>
          <a:xfrm>
            <a:off x="1850568" y="5828133"/>
            <a:ext cx="6988631" cy="584776"/>
          </a:xfrm>
          <a:prstGeom prst="rect">
            <a:avLst/>
          </a:prstGeom>
          <a:noFill/>
        </p:spPr>
        <p:txBody>
          <a:bodyPr wrap="square" rtlCol="0">
            <a:spAutoFit/>
          </a:bodyPr>
          <a:lstStyle/>
          <a:p>
            <a:r>
              <a:rPr lang="en-US" sz="1600" i="1" dirty="0"/>
              <a:t>Microbiology, labs, medications, chest X-ray, Nurses </a:t>
            </a:r>
            <a:r>
              <a:rPr lang="en-US" sz="1600" i="1" dirty="0" err="1"/>
              <a:t>flowsheet</a:t>
            </a:r>
            <a:r>
              <a:rPr lang="en-US" sz="1600" i="1" dirty="0"/>
              <a:t>, Clinical notes (history and impression/plan) – </a:t>
            </a:r>
            <a:r>
              <a:rPr lang="en-US" sz="1600" b="1" i="1" u="sng" dirty="0"/>
              <a:t>Vitals excluded</a:t>
            </a:r>
          </a:p>
        </p:txBody>
      </p:sp>
      <p:sp>
        <p:nvSpPr>
          <p:cNvPr id="3" name="TextBox 2"/>
          <p:cNvSpPr txBox="1"/>
          <p:nvPr/>
        </p:nvSpPr>
        <p:spPr>
          <a:xfrm>
            <a:off x="8586776" y="6519446"/>
            <a:ext cx="3467616" cy="338554"/>
          </a:xfrm>
          <a:prstGeom prst="rect">
            <a:avLst/>
          </a:prstGeom>
          <a:noFill/>
        </p:spPr>
        <p:txBody>
          <a:bodyPr wrap="none" rtlCol="0">
            <a:spAutoFit/>
          </a:bodyPr>
          <a:lstStyle/>
          <a:p>
            <a:r>
              <a:rPr lang="en-US" sz="1600" dirty="0">
                <a:solidFill>
                  <a:srgbClr val="00B050"/>
                </a:solidFill>
              </a:rPr>
              <a:t>**Slide courtesy </a:t>
            </a:r>
            <a:r>
              <a:rPr lang="en-US" sz="1600">
                <a:solidFill>
                  <a:srgbClr val="00B050"/>
                </a:solidFill>
              </a:rPr>
              <a:t>of Dr. </a:t>
            </a:r>
            <a:r>
              <a:rPr lang="en-US" sz="1600" dirty="0" err="1">
                <a:solidFill>
                  <a:srgbClr val="00B050"/>
                </a:solidFill>
              </a:rPr>
              <a:t>Herasavich</a:t>
            </a:r>
            <a:endParaRPr lang="en-US" sz="1600" dirty="0">
              <a:solidFill>
                <a:srgbClr val="00B050"/>
              </a:solidFill>
            </a:endParaRPr>
          </a:p>
        </p:txBody>
      </p:sp>
    </p:spTree>
    <p:extLst>
      <p:ext uri="{BB962C8B-B14F-4D97-AF65-F5344CB8AC3E}">
        <p14:creationId xmlns:p14="http://schemas.microsoft.com/office/powerpoint/2010/main" val="983322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2335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Example</a:t>
            </a:r>
          </a:p>
        </p:txBody>
      </p:sp>
      <p:sp>
        <p:nvSpPr>
          <p:cNvPr id="7" name="Text Placeholder 6"/>
          <p:cNvSpPr>
            <a:spLocks noGrp="1"/>
          </p:cNvSpPr>
          <p:nvPr>
            <p:ph type="body" idx="1"/>
          </p:nvPr>
        </p:nvSpPr>
        <p:spPr>
          <a:xfrm>
            <a:off x="1981200" y="2779714"/>
            <a:ext cx="4040188" cy="639762"/>
          </a:xfrm>
        </p:spPr>
        <p:txBody>
          <a:bodyPr/>
          <a:lstStyle/>
          <a:p>
            <a:r>
              <a:rPr lang="en-US" dirty="0">
                <a:solidFill>
                  <a:srgbClr val="FFC000"/>
                </a:solidFill>
              </a:rPr>
              <a:t>Physician = EM Staff</a:t>
            </a:r>
          </a:p>
        </p:txBody>
      </p:sp>
      <p:sp>
        <p:nvSpPr>
          <p:cNvPr id="3" name="Content Placeholder 2"/>
          <p:cNvSpPr>
            <a:spLocks noGrp="1"/>
          </p:cNvSpPr>
          <p:nvPr>
            <p:ph sz="half" idx="2"/>
          </p:nvPr>
        </p:nvSpPr>
        <p:spPr>
          <a:xfrm>
            <a:off x="1981200" y="3419477"/>
            <a:ext cx="4040188" cy="3263899"/>
          </a:xfrm>
        </p:spPr>
        <p:txBody>
          <a:bodyPr/>
          <a:lstStyle/>
          <a:p>
            <a:r>
              <a:rPr lang="en-US" dirty="0"/>
              <a:t>Patient gets Chest Tube</a:t>
            </a:r>
          </a:p>
          <a:p>
            <a:endParaRPr lang="en-US" dirty="0"/>
          </a:p>
          <a:p>
            <a:r>
              <a:rPr lang="en-US" dirty="0"/>
              <a:t>What if there is an ultrasound available?</a:t>
            </a:r>
          </a:p>
        </p:txBody>
      </p:sp>
      <p:sp>
        <p:nvSpPr>
          <p:cNvPr id="8" name="Text Placeholder 7"/>
          <p:cNvSpPr>
            <a:spLocks noGrp="1"/>
          </p:cNvSpPr>
          <p:nvPr>
            <p:ph type="body" sz="quarter" idx="3"/>
          </p:nvPr>
        </p:nvSpPr>
        <p:spPr>
          <a:xfrm>
            <a:off x="6169026" y="2779714"/>
            <a:ext cx="4388138" cy="639762"/>
          </a:xfrm>
        </p:spPr>
        <p:txBody>
          <a:bodyPr/>
          <a:lstStyle/>
          <a:p>
            <a:r>
              <a:rPr lang="en-US" dirty="0">
                <a:solidFill>
                  <a:srgbClr val="FFC000"/>
                </a:solidFill>
              </a:rPr>
              <a:t>Physician = Recent IM Grad</a:t>
            </a:r>
          </a:p>
        </p:txBody>
      </p:sp>
      <p:sp>
        <p:nvSpPr>
          <p:cNvPr id="9" name="Content Placeholder 8"/>
          <p:cNvSpPr>
            <a:spLocks noGrp="1"/>
          </p:cNvSpPr>
          <p:nvPr>
            <p:ph sz="quarter" idx="4"/>
          </p:nvPr>
        </p:nvSpPr>
        <p:spPr>
          <a:xfrm>
            <a:off x="6169026" y="3419477"/>
            <a:ext cx="4041775" cy="3263899"/>
          </a:xfrm>
        </p:spPr>
        <p:txBody>
          <a:bodyPr>
            <a:normAutofit lnSpcReduction="10000"/>
          </a:bodyPr>
          <a:lstStyle/>
          <a:p>
            <a:r>
              <a:rPr lang="en-US" dirty="0"/>
              <a:t>Patient gets….. </a:t>
            </a:r>
          </a:p>
          <a:p>
            <a:pPr lvl="1"/>
            <a:r>
              <a:rPr lang="en-US" dirty="0"/>
              <a:t>Differential diagnosis?</a:t>
            </a:r>
          </a:p>
          <a:p>
            <a:pPr lvl="1"/>
            <a:r>
              <a:rPr lang="en-US" dirty="0"/>
              <a:t>A chest x-ray?</a:t>
            </a:r>
          </a:p>
          <a:p>
            <a:pPr lvl="1"/>
            <a:r>
              <a:rPr lang="en-US" dirty="0"/>
              <a:t>Needle decompression?</a:t>
            </a:r>
          </a:p>
          <a:p>
            <a:r>
              <a:rPr lang="en-US" dirty="0"/>
              <a:t>What if there is an ultrasound available?</a:t>
            </a:r>
          </a:p>
          <a:p>
            <a:pPr lvl="1"/>
            <a:r>
              <a:rPr lang="en-US" dirty="0"/>
              <a:t>What if it could automatically detect pneumothorax or not?</a:t>
            </a:r>
          </a:p>
          <a:p>
            <a:r>
              <a:rPr lang="en-US" dirty="0"/>
              <a:t>What if there were a step-by-step checklist? With pictures?</a:t>
            </a:r>
          </a:p>
        </p:txBody>
      </p:sp>
      <p:sp>
        <p:nvSpPr>
          <p:cNvPr id="10" name="Content Placeholder 2"/>
          <p:cNvSpPr txBox="1">
            <a:spLocks/>
          </p:cNvSpPr>
          <p:nvPr/>
        </p:nvSpPr>
        <p:spPr>
          <a:xfrm>
            <a:off x="1981200" y="1600201"/>
            <a:ext cx="8229600" cy="130492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3200" dirty="0"/>
              <a:t>Blunt Trauma Patient</a:t>
            </a:r>
          </a:p>
          <a:p>
            <a:r>
              <a:rPr lang="en-US" sz="3200" dirty="0"/>
              <a:t>Primary survey = suspected pneumothorax</a:t>
            </a:r>
          </a:p>
        </p:txBody>
      </p:sp>
    </p:spTree>
    <p:extLst>
      <p:ext uri="{BB962C8B-B14F-4D97-AF65-F5344CB8AC3E}">
        <p14:creationId xmlns:p14="http://schemas.microsoft.com/office/powerpoint/2010/main" val="2985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P spid="8" grpId="0" build="p"/>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Complexity</a:t>
            </a:r>
          </a:p>
        </p:txBody>
      </p:sp>
      <p:sp>
        <p:nvSpPr>
          <p:cNvPr id="10" name="Content Placeholder 2"/>
          <p:cNvSpPr txBox="1">
            <a:spLocks/>
          </p:cNvSpPr>
          <p:nvPr/>
        </p:nvSpPr>
        <p:spPr>
          <a:xfrm>
            <a:off x="1981200" y="1600201"/>
            <a:ext cx="8229600" cy="487679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3200" dirty="0">
                <a:solidFill>
                  <a:schemeClr val="tx1">
                    <a:lumMod val="95000"/>
                  </a:schemeClr>
                </a:solidFill>
              </a:rPr>
              <a:t>The decisions that are made are not only related to the therapy for a pneumothorax.</a:t>
            </a:r>
          </a:p>
          <a:p>
            <a:r>
              <a:rPr lang="en-US" sz="3200" dirty="0">
                <a:solidFill>
                  <a:schemeClr val="tx1">
                    <a:lumMod val="95000"/>
                  </a:schemeClr>
                </a:solidFill>
              </a:rPr>
              <a:t>They are related to:</a:t>
            </a:r>
          </a:p>
          <a:p>
            <a:pPr lvl="1"/>
            <a:r>
              <a:rPr lang="en-US" dirty="0">
                <a:solidFill>
                  <a:schemeClr val="tx1">
                    <a:lumMod val="95000"/>
                  </a:schemeClr>
                </a:solidFill>
              </a:rPr>
              <a:t>The diagnosis (pneumothorax)</a:t>
            </a:r>
          </a:p>
          <a:p>
            <a:pPr lvl="1"/>
            <a:r>
              <a:rPr lang="en-US" dirty="0">
                <a:solidFill>
                  <a:schemeClr val="tx1">
                    <a:lumMod val="95000"/>
                  </a:schemeClr>
                </a:solidFill>
              </a:rPr>
              <a:t>The provider type, knowledge, &amp; experience (surgeon, intern, resident)</a:t>
            </a:r>
          </a:p>
          <a:p>
            <a:pPr lvl="1"/>
            <a:r>
              <a:rPr lang="en-US" dirty="0">
                <a:solidFill>
                  <a:schemeClr val="tx1">
                    <a:lumMod val="95000"/>
                  </a:schemeClr>
                </a:solidFill>
              </a:rPr>
              <a:t>The available equipment (chest tube, ultrasound, X-ray)</a:t>
            </a:r>
          </a:p>
          <a:p>
            <a:pPr lvl="1"/>
            <a:r>
              <a:rPr lang="en-US" dirty="0">
                <a:solidFill>
                  <a:schemeClr val="tx1">
                    <a:lumMod val="95000"/>
                  </a:schemeClr>
                </a:solidFill>
              </a:rPr>
              <a:t>The patient’s condition/preferences</a:t>
            </a:r>
          </a:p>
          <a:p>
            <a:pPr lvl="1"/>
            <a:r>
              <a:rPr lang="en-US" dirty="0">
                <a:solidFill>
                  <a:schemeClr val="tx1">
                    <a:lumMod val="95000"/>
                  </a:schemeClr>
                </a:solidFill>
              </a:rPr>
              <a:t>Time available</a:t>
            </a:r>
          </a:p>
          <a:p>
            <a:pPr lvl="1"/>
            <a:r>
              <a:rPr lang="en-US" dirty="0">
                <a:solidFill>
                  <a:schemeClr val="tx1">
                    <a:lumMod val="95000"/>
                  </a:schemeClr>
                </a:solidFill>
              </a:rPr>
              <a:t>Information available ( SpO</a:t>
            </a:r>
            <a:r>
              <a:rPr lang="en-US" baseline="-25000" dirty="0">
                <a:solidFill>
                  <a:schemeClr val="tx1">
                    <a:lumMod val="95000"/>
                  </a:schemeClr>
                </a:solidFill>
              </a:rPr>
              <a:t>2</a:t>
            </a:r>
            <a:r>
              <a:rPr lang="en-US" dirty="0">
                <a:solidFill>
                  <a:schemeClr val="tx1">
                    <a:lumMod val="95000"/>
                  </a:schemeClr>
                </a:solidFill>
              </a:rPr>
              <a:t>, Prior </a:t>
            </a:r>
            <a:r>
              <a:rPr lang="en-US" dirty="0" err="1">
                <a:solidFill>
                  <a:schemeClr val="tx1">
                    <a:lumMod val="95000"/>
                  </a:schemeClr>
                </a:solidFill>
              </a:rPr>
              <a:t>Pneumonectomy</a:t>
            </a:r>
            <a:r>
              <a:rPr lang="en-US" dirty="0">
                <a:solidFill>
                  <a:schemeClr val="tx1">
                    <a:lumMod val="95000"/>
                  </a:schemeClr>
                </a:solidFill>
              </a:rPr>
              <a:t>)</a:t>
            </a:r>
          </a:p>
          <a:p>
            <a:pPr lvl="1"/>
            <a:r>
              <a:rPr lang="en-US" dirty="0">
                <a:solidFill>
                  <a:schemeClr val="tx1">
                    <a:lumMod val="95000"/>
                  </a:schemeClr>
                </a:solidFill>
              </a:rPr>
              <a:t>System resources (other physicians/consultants)</a:t>
            </a:r>
          </a:p>
        </p:txBody>
      </p:sp>
    </p:spTree>
    <p:extLst>
      <p:ext uri="{BB962C8B-B14F-4D97-AF65-F5344CB8AC3E}">
        <p14:creationId xmlns:p14="http://schemas.microsoft.com/office/powerpoint/2010/main" val="1391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 fail and simple tools don’t work</a:t>
            </a:r>
          </a:p>
        </p:txBody>
      </p:sp>
      <p:sp>
        <p:nvSpPr>
          <p:cNvPr id="4" name="Text Placeholder 3"/>
          <p:cNvSpPr>
            <a:spLocks noGrp="1"/>
          </p:cNvSpPr>
          <p:nvPr>
            <p:ph type="body" idx="1"/>
          </p:nvPr>
        </p:nvSpPr>
        <p:spPr/>
        <p:txBody>
          <a:bodyPr/>
          <a:lstStyle/>
          <a:p>
            <a:r>
              <a:rPr lang="en-US" dirty="0"/>
              <a:t>Embracing technology to improve performance and patient care.</a:t>
            </a:r>
          </a:p>
        </p:txBody>
      </p:sp>
    </p:spTree>
    <p:extLst>
      <p:ext uri="{BB962C8B-B14F-4D97-AF65-F5344CB8AC3E}">
        <p14:creationId xmlns:p14="http://schemas.microsoft.com/office/powerpoint/2010/main" val="13573616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111" y="137935"/>
            <a:ext cx="9404723" cy="1400530"/>
          </a:xfrm>
        </p:spPr>
        <p:txBody>
          <a:bodyPr/>
          <a:lstStyle/>
          <a:p>
            <a:r>
              <a:rPr lang="en-US" sz="4400" dirty="0"/>
              <a:t>Care </a:t>
            </a:r>
            <a:r>
              <a:rPr lang="en-US" sz="4400"/>
              <a:t>in context: the ICU Network</a:t>
            </a:r>
            <a:endParaRPr lang="en-US" sz="44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990600"/>
            <a:ext cx="4483580"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7400" y="3262577"/>
            <a:ext cx="4786510" cy="3595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1828800" y="4876800"/>
            <a:ext cx="3918060" cy="923330"/>
          </a:xfrm>
          <a:prstGeom prst="rect">
            <a:avLst/>
          </a:prstGeom>
          <a:noFill/>
        </p:spPr>
        <p:txBody>
          <a:bodyPr wrap="none" rtlCol="0">
            <a:spAutoFit/>
          </a:bodyPr>
          <a:lstStyle/>
          <a:p>
            <a:r>
              <a:rPr lang="en-US" dirty="0"/>
              <a:t>The clinician “discussion network”</a:t>
            </a:r>
          </a:p>
          <a:p>
            <a:pPr marL="285750" indent="-285750">
              <a:buFontTx/>
              <a:buChar char="-"/>
            </a:pPr>
            <a:r>
              <a:rPr lang="en-US" dirty="0"/>
              <a:t>Who do we talk to daily?</a:t>
            </a:r>
          </a:p>
          <a:p>
            <a:pPr marL="285750" indent="-285750">
              <a:buFontTx/>
              <a:buChar char="-"/>
            </a:pPr>
            <a:r>
              <a:rPr lang="en-US" dirty="0"/>
              <a:t>72 actors!</a:t>
            </a:r>
          </a:p>
        </p:txBody>
      </p:sp>
      <p:sp>
        <p:nvSpPr>
          <p:cNvPr id="11" name="TextBox 10"/>
          <p:cNvSpPr txBox="1"/>
          <p:nvPr/>
        </p:nvSpPr>
        <p:spPr>
          <a:xfrm>
            <a:off x="6477001" y="2133600"/>
            <a:ext cx="3871573" cy="923330"/>
          </a:xfrm>
          <a:prstGeom prst="rect">
            <a:avLst/>
          </a:prstGeom>
          <a:noFill/>
        </p:spPr>
        <p:txBody>
          <a:bodyPr wrap="none" rtlCol="0">
            <a:spAutoFit/>
          </a:bodyPr>
          <a:lstStyle/>
          <a:p>
            <a:r>
              <a:rPr lang="en-US" dirty="0"/>
              <a:t>The patient “discussion network”</a:t>
            </a:r>
          </a:p>
          <a:p>
            <a:pPr marL="285750" indent="-285750">
              <a:buFontTx/>
              <a:buChar char="-"/>
            </a:pPr>
            <a:r>
              <a:rPr lang="en-US" dirty="0"/>
              <a:t>Who talks to the patient daily?</a:t>
            </a:r>
          </a:p>
          <a:p>
            <a:pPr marL="285750" indent="-285750">
              <a:buFontTx/>
              <a:buChar char="-"/>
            </a:pPr>
            <a:r>
              <a:rPr lang="en-US" dirty="0"/>
              <a:t>21 patients, 40 clinicians</a:t>
            </a:r>
          </a:p>
        </p:txBody>
      </p:sp>
      <p:sp>
        <p:nvSpPr>
          <p:cNvPr id="2" name="Rectangle 1"/>
          <p:cNvSpPr/>
          <p:nvPr/>
        </p:nvSpPr>
        <p:spPr>
          <a:xfrm>
            <a:off x="1524000" y="6477001"/>
            <a:ext cx="5334000" cy="307777"/>
          </a:xfrm>
          <a:prstGeom prst="rect">
            <a:avLst/>
          </a:prstGeom>
        </p:spPr>
        <p:txBody>
          <a:bodyPr wrap="square">
            <a:spAutoFit/>
          </a:bodyPr>
          <a:lstStyle/>
          <a:p>
            <a:r>
              <a:rPr lang="en-US" sz="1400" dirty="0" err="1">
                <a:solidFill>
                  <a:srgbClr val="008000"/>
                </a:solidFill>
              </a:rPr>
              <a:t>Shoham</a:t>
            </a:r>
            <a:r>
              <a:rPr lang="en-US" sz="1400" dirty="0">
                <a:solidFill>
                  <a:srgbClr val="008000"/>
                </a:solidFill>
              </a:rPr>
              <a:t>. J Burn Care Res. 2015;36(5):551-557. </a:t>
            </a:r>
          </a:p>
        </p:txBody>
      </p:sp>
    </p:spTree>
    <p:extLst>
      <p:ext uri="{BB962C8B-B14F-4D97-AF65-F5344CB8AC3E}">
        <p14:creationId xmlns:p14="http://schemas.microsoft.com/office/powerpoint/2010/main" val="2119690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Grp="1" noChangeArrowheads="1"/>
          </p:cNvSpPr>
          <p:nvPr>
            <p:ph type="title"/>
          </p:nvPr>
        </p:nvSpPr>
        <p:spPr>
          <a:ln/>
        </p:spPr>
        <p:txBody>
          <a:bodyPr/>
          <a:lstStyle/>
          <a:p>
            <a:r>
              <a:rPr lang="en-US" dirty="0"/>
              <a:t>A team of experts is not an expert team!</a:t>
            </a:r>
          </a:p>
        </p:txBody>
      </p:sp>
      <p:sp>
        <p:nvSpPr>
          <p:cNvPr id="140290" name="Rectangle 2"/>
          <p:cNvSpPr>
            <a:spLocks noGrp="1" noChangeArrowheads="1"/>
          </p:cNvSpPr>
          <p:nvPr>
            <p:ph idx="1"/>
          </p:nvPr>
        </p:nvSpPr>
        <p:spPr>
          <a:ln/>
        </p:spPr>
        <p:txBody>
          <a:bodyPr/>
          <a:lstStyle/>
          <a:p>
            <a:pPr marL="469908"/>
            <a:endParaRPr lang="en-US" dirty="0"/>
          </a:p>
        </p:txBody>
      </p:sp>
      <p:pic>
        <p:nvPicPr>
          <p:cNvPr id="140292" name="Picture 4"/>
          <p:cNvPicPr>
            <a:picLocks noChangeAspect="1" noChangeArrowheads="1"/>
          </p:cNvPicPr>
          <p:nvPr/>
        </p:nvPicPr>
        <p:blipFill>
          <a:blip r:embed="rId2" cstate="email"/>
          <a:srcRect/>
          <a:stretch>
            <a:fillRect/>
          </a:stretch>
        </p:blipFill>
        <p:spPr bwMode="auto">
          <a:xfrm>
            <a:off x="0" y="1960004"/>
            <a:ext cx="7974211" cy="2491383"/>
          </a:xfrm>
          <a:prstGeom prst="rect">
            <a:avLst/>
          </a:prstGeom>
          <a:noFill/>
          <a:ln w="12700" cap="flat">
            <a:noFill/>
            <a:miter lim="800000"/>
            <a:headEnd/>
            <a:tailEnd/>
          </a:ln>
        </p:spPr>
      </p:pic>
      <p:sp>
        <p:nvSpPr>
          <p:cNvPr id="140294" name="Rectangle 6"/>
          <p:cNvSpPr>
            <a:spLocks/>
          </p:cNvSpPr>
          <p:nvPr/>
        </p:nvSpPr>
        <p:spPr bwMode="auto">
          <a:xfrm>
            <a:off x="6324600" y="6585644"/>
            <a:ext cx="4334470" cy="272356"/>
          </a:xfrm>
          <a:prstGeom prst="rect">
            <a:avLst/>
          </a:prstGeom>
          <a:noFill/>
          <a:ln w="12700" cap="flat">
            <a:noFill/>
            <a:miter lim="800000"/>
            <a:headEnd type="none" w="med" len="med"/>
            <a:tailEnd type="none" w="med" len="med"/>
          </a:ln>
          <a:effectLst/>
        </p:spPr>
        <p:txBody>
          <a:bodyPr lIns="0" tIns="0" rIns="0" bIns="0" anchor="ctr"/>
          <a:lstStyle/>
          <a:p>
            <a:pPr algn="r"/>
            <a:r>
              <a:rPr lang="en-US" sz="1300" b="1" dirty="0">
                <a:solidFill>
                  <a:srgbClr val="008000"/>
                </a:solidFill>
                <a:latin typeface="Calibri Bold" charset="0"/>
                <a:ea typeface="Calibri Bold" charset="0"/>
                <a:cs typeface="Calibri Bold" charset="0"/>
                <a:sym typeface="Calibri Bold" charset="0"/>
              </a:rPr>
              <a:t>Catchpole KR, et al. Pediatric Anesthesia 2007 17: 470</a:t>
            </a:r>
          </a:p>
        </p:txBody>
      </p:sp>
      <p:pic>
        <p:nvPicPr>
          <p:cNvPr id="140291" name="Picture 3"/>
          <p:cNvPicPr>
            <a:picLocks noChangeAspect="1" noChangeArrowheads="1"/>
          </p:cNvPicPr>
          <p:nvPr/>
        </p:nvPicPr>
        <p:blipFill>
          <a:blip r:embed="rId3"/>
          <a:srcRect/>
          <a:stretch>
            <a:fillRect/>
          </a:stretch>
        </p:blipFill>
        <p:spPr bwMode="auto">
          <a:xfrm>
            <a:off x="4948434" y="2924472"/>
            <a:ext cx="5501804" cy="3661172"/>
          </a:xfrm>
          <a:prstGeom prst="rect">
            <a:avLst/>
          </a:prstGeom>
          <a:noFill/>
          <a:ln w="12700" cap="flat">
            <a:noFill/>
            <a:miter lim="800000"/>
            <a:headEnd/>
            <a:tailEnd/>
          </a:ln>
        </p:spPr>
      </p:pic>
    </p:spTree>
    <p:extLst>
      <p:ext uri="{BB962C8B-B14F-4D97-AF65-F5344CB8AC3E}">
        <p14:creationId xmlns:p14="http://schemas.microsoft.com/office/powerpoint/2010/main" val="8112684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Consider this…</a:t>
            </a:r>
          </a:p>
        </p:txBody>
      </p:sp>
      <p:sp>
        <p:nvSpPr>
          <p:cNvPr id="5" name="Content Placeholder 4"/>
          <p:cNvSpPr>
            <a:spLocks noGrp="1"/>
          </p:cNvSpPr>
          <p:nvPr>
            <p:ph sz="half" idx="1"/>
          </p:nvPr>
        </p:nvSpPr>
        <p:spPr>
          <a:xfrm>
            <a:off x="1975197" y="1308474"/>
            <a:ext cx="4042833" cy="4908330"/>
          </a:xfrm>
        </p:spPr>
        <p:txBody>
          <a:bodyPr/>
          <a:lstStyle/>
          <a:p>
            <a:endParaRPr lang="en-US" dirty="0"/>
          </a:p>
          <a:p>
            <a:endParaRPr lang="en-US" dirty="0"/>
          </a:p>
          <a:p>
            <a:pPr>
              <a:buNone/>
            </a:pPr>
            <a:endParaRPr lang="en-US" dirty="0"/>
          </a:p>
        </p:txBody>
      </p:sp>
      <p:sp>
        <p:nvSpPr>
          <p:cNvPr id="3" name="Rectangle 2"/>
          <p:cNvSpPr/>
          <p:nvPr/>
        </p:nvSpPr>
        <p:spPr>
          <a:xfrm>
            <a:off x="1710613" y="1140310"/>
            <a:ext cx="4572000" cy="5632311"/>
          </a:xfrm>
          <a:prstGeom prst="rect">
            <a:avLst/>
          </a:prstGeom>
        </p:spPr>
        <p:txBody>
          <a:bodyPr>
            <a:spAutoFit/>
          </a:bodyPr>
          <a:lstStyle/>
          <a:p>
            <a:pPr marL="285750" indent="-285750">
              <a:buFont typeface="Arial" panose="020B0604020202020204" pitchFamily="34" charset="0"/>
              <a:buChar char="•"/>
            </a:pPr>
            <a:r>
              <a:rPr lang="en-US" dirty="0"/>
              <a:t>A time when your opinion was different than the rest of the team</a:t>
            </a:r>
          </a:p>
          <a:p>
            <a:pPr marL="717550" lvl="1" indent="-285750">
              <a:buFont typeface="Courier New" panose="02070309020205020404" pitchFamily="49" charset="0"/>
              <a:buChar char="o"/>
            </a:pPr>
            <a:endParaRPr lang="en-US" dirty="0"/>
          </a:p>
          <a:p>
            <a:pPr marL="285750" indent="-285750">
              <a:buFont typeface="Arial" panose="020B0604020202020204" pitchFamily="34" charset="0"/>
              <a:buChar char="•"/>
            </a:pPr>
            <a:r>
              <a:rPr lang="en-US" dirty="0"/>
              <a:t>We have witnessed this phenomena:</a:t>
            </a:r>
          </a:p>
          <a:p>
            <a:pPr marL="717550" lvl="1" indent="-285750">
              <a:buFont typeface="Arial" panose="020B0604020202020204" pitchFamily="34" charset="0"/>
              <a:buChar char="•"/>
            </a:pPr>
            <a:endParaRPr lang="en-US" dirty="0"/>
          </a:p>
          <a:p>
            <a:pPr lvl="1" algn="ctr"/>
            <a:r>
              <a:rPr lang="en-US" dirty="0">
                <a:solidFill>
                  <a:srgbClr val="FFFF00"/>
                </a:solidFill>
              </a:rPr>
              <a:t>Clinicians having the </a:t>
            </a:r>
            <a:r>
              <a:rPr lang="en-US" b="1" dirty="0">
                <a:solidFill>
                  <a:srgbClr val="FFFF00"/>
                </a:solidFill>
              </a:rPr>
              <a:t>same information about a patient </a:t>
            </a:r>
            <a:r>
              <a:rPr lang="en-US" dirty="0">
                <a:solidFill>
                  <a:srgbClr val="FFFF00"/>
                </a:solidFill>
              </a:rPr>
              <a:t>may</a:t>
            </a:r>
            <a:r>
              <a:rPr lang="en-US" b="1" dirty="0">
                <a:solidFill>
                  <a:srgbClr val="FFFF00"/>
                </a:solidFill>
              </a:rPr>
              <a:t> </a:t>
            </a:r>
            <a:r>
              <a:rPr lang="en-US" dirty="0">
                <a:solidFill>
                  <a:srgbClr val="FFFF00"/>
                </a:solidFill>
              </a:rPr>
              <a:t>have a VERY different opinions about appropriate treatment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demonstrates a lack of shared understanding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may impede effective collaboration and impact patient outcomes.  </a:t>
            </a:r>
          </a:p>
          <a:p>
            <a:pPr marL="285750" indent="-285750">
              <a:buFont typeface="Arial" panose="020B0604020202020204" pitchFamily="34" charset="0"/>
              <a:buChar char="•"/>
            </a:pPr>
            <a:endParaRPr lang="en-US" dirty="0"/>
          </a:p>
          <a:p>
            <a:pPr lvl="1"/>
            <a:endParaRPr lang="en-US" dirty="0"/>
          </a:p>
          <a:p>
            <a:pPr lvl="1"/>
            <a:endParaRPr lang="en-US" dirty="0"/>
          </a:p>
          <a:p>
            <a:endParaRPr lang="en-US" dirty="0"/>
          </a:p>
        </p:txBody>
      </p:sp>
      <p:pic>
        <p:nvPicPr>
          <p:cNvPr id="24"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282614" y="3916157"/>
            <a:ext cx="4041775" cy="2447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loud Callout 6"/>
          <p:cNvSpPr/>
          <p:nvPr/>
        </p:nvSpPr>
        <p:spPr bwMode="auto">
          <a:xfrm>
            <a:off x="8099853" y="2699013"/>
            <a:ext cx="2457464" cy="1120924"/>
          </a:xfrm>
          <a:prstGeom prst="cloudCallout">
            <a:avLst>
              <a:gd name="adj1" fmla="val -7654"/>
              <a:gd name="adj2" fmla="val 85831"/>
            </a:avLst>
          </a:prstGeom>
          <a:solidFill>
            <a:schemeClr val="accent2">
              <a:lumMod val="60000"/>
              <a:lumOff val="40000"/>
              <a:alpha val="3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66788" fontAlgn="base">
              <a:spcBef>
                <a:spcPct val="0"/>
              </a:spcBef>
              <a:spcAft>
                <a:spcPct val="0"/>
              </a:spcAft>
            </a:pPr>
            <a:r>
              <a:rPr lang="en-US" dirty="0">
                <a:latin typeface="Arial" charset="0"/>
              </a:rPr>
              <a:t>He and his wife don’t want that</a:t>
            </a:r>
            <a:r>
              <a:rPr lang="mr-IN" dirty="0">
                <a:latin typeface="Arial" charset="0"/>
              </a:rPr>
              <a:t>…</a:t>
            </a:r>
            <a:r>
              <a:rPr lang="en-US" dirty="0">
                <a:latin typeface="Arial" charset="0"/>
              </a:rPr>
              <a:t>.</a:t>
            </a:r>
          </a:p>
        </p:txBody>
      </p:sp>
      <p:sp>
        <p:nvSpPr>
          <p:cNvPr id="19" name="Cloud Callout 18"/>
          <p:cNvSpPr/>
          <p:nvPr/>
        </p:nvSpPr>
        <p:spPr bwMode="auto">
          <a:xfrm>
            <a:off x="8186273" y="2091560"/>
            <a:ext cx="972475" cy="752757"/>
          </a:xfrm>
          <a:prstGeom prst="cloudCallout">
            <a:avLst>
              <a:gd name="adj1" fmla="val -42155"/>
              <a:gd name="adj2" fmla="val 14130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66788" fontAlgn="base">
              <a:spcBef>
                <a:spcPct val="0"/>
              </a:spcBef>
              <a:spcAft>
                <a:spcPct val="0"/>
              </a:spcAft>
            </a:pPr>
            <a:r>
              <a:rPr lang="en-US" sz="1600" dirty="0"/>
              <a:t>Yep</a:t>
            </a:r>
          </a:p>
        </p:txBody>
      </p:sp>
      <p:sp>
        <p:nvSpPr>
          <p:cNvPr id="2" name="Rectangular Callout 1"/>
          <p:cNvSpPr/>
          <p:nvPr/>
        </p:nvSpPr>
        <p:spPr bwMode="auto">
          <a:xfrm>
            <a:off x="6282613" y="1108910"/>
            <a:ext cx="3807318" cy="613200"/>
          </a:xfrm>
          <a:prstGeom prst="wedgeRectCallout">
            <a:avLst>
              <a:gd name="adj1" fmla="val -43930"/>
              <a:gd name="adj2" fmla="val 5603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66788" fontAlgn="base">
              <a:spcBef>
                <a:spcPct val="0"/>
              </a:spcBef>
              <a:spcAft>
                <a:spcPct val="0"/>
              </a:spcAft>
            </a:pPr>
            <a:r>
              <a:rPr lang="en-US" sz="1900" dirty="0">
                <a:latin typeface="Arial" charset="0"/>
              </a:rPr>
              <a:t>This patient needs </a:t>
            </a:r>
            <a:r>
              <a:rPr lang="en-US" sz="1900" dirty="0"/>
              <a:t>to be intubated</a:t>
            </a:r>
            <a:endParaRPr lang="en-US" sz="1900" dirty="0">
              <a:latin typeface="Arial" charset="0"/>
            </a:endParaRPr>
          </a:p>
        </p:txBody>
      </p:sp>
      <p:sp>
        <p:nvSpPr>
          <p:cNvPr id="26" name="Cloud Callout 25"/>
          <p:cNvSpPr/>
          <p:nvPr/>
        </p:nvSpPr>
        <p:spPr bwMode="auto">
          <a:xfrm>
            <a:off x="7528090" y="1946257"/>
            <a:ext cx="972475" cy="752757"/>
          </a:xfrm>
          <a:prstGeom prst="cloudCallout">
            <a:avLst>
              <a:gd name="adj1" fmla="val -20112"/>
              <a:gd name="adj2" fmla="val 25020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66788" fontAlgn="base">
              <a:spcBef>
                <a:spcPct val="0"/>
              </a:spcBef>
              <a:spcAft>
                <a:spcPct val="0"/>
              </a:spcAft>
            </a:pPr>
            <a:r>
              <a:rPr lang="en-US" sz="1600" dirty="0"/>
              <a:t>Yep</a:t>
            </a:r>
          </a:p>
        </p:txBody>
      </p:sp>
      <p:sp>
        <p:nvSpPr>
          <p:cNvPr id="20" name="Cloud Callout 19"/>
          <p:cNvSpPr/>
          <p:nvPr/>
        </p:nvSpPr>
        <p:spPr bwMode="auto">
          <a:xfrm>
            <a:off x="7115502" y="2894029"/>
            <a:ext cx="935423" cy="730892"/>
          </a:xfrm>
          <a:prstGeom prst="cloudCallout">
            <a:avLst>
              <a:gd name="adj1" fmla="val -51970"/>
              <a:gd name="adj2" fmla="val 12767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r>
              <a:rPr lang="en-US" sz="1900" dirty="0">
                <a:latin typeface="Arial" charset="0"/>
              </a:rPr>
              <a:t>Yep</a:t>
            </a:r>
          </a:p>
        </p:txBody>
      </p:sp>
    </p:spTree>
    <p:extLst>
      <p:ext uri="{BB962C8B-B14F-4D97-AF65-F5344CB8AC3E}">
        <p14:creationId xmlns:p14="http://schemas.microsoft.com/office/powerpoint/2010/main" val="17219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9" presetClass="entr" presetSubtype="0" fill="hold" grpId="0" nodeType="afterEffect">
                                  <p:stCondLst>
                                    <p:cond delay="25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250"/>
                                        <p:tgtEl>
                                          <p:spTgt spid="20"/>
                                        </p:tgtEl>
                                      </p:cBhvr>
                                    </p:animEffect>
                                  </p:childTnLst>
                                </p:cTn>
                              </p:par>
                            </p:childTnLst>
                          </p:cTn>
                        </p:par>
                        <p:par>
                          <p:cTn id="17" fill="hold">
                            <p:stCondLst>
                              <p:cond delay="500"/>
                            </p:stCondLst>
                            <p:childTnLst>
                              <p:par>
                                <p:cTn id="18" presetID="9" presetClass="entr" presetSubtype="0" fill="hold" grpId="0" nodeType="afterEffect">
                                  <p:stCondLst>
                                    <p:cond delay="50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250"/>
                                        <p:tgtEl>
                                          <p:spTgt spid="26"/>
                                        </p:tgtEl>
                                      </p:cBhvr>
                                    </p:animEffect>
                                  </p:childTnLst>
                                </p:cTn>
                              </p:par>
                            </p:childTnLst>
                          </p:cTn>
                        </p:par>
                        <p:par>
                          <p:cTn id="21" fill="hold">
                            <p:stCondLst>
                              <p:cond delay="1250"/>
                            </p:stCondLst>
                            <p:childTnLst>
                              <p:par>
                                <p:cTn id="22" presetID="9" presetClass="entr" presetSubtype="0" fill="hold" grpId="0" nodeType="afterEffect">
                                  <p:stCondLst>
                                    <p:cond delay="75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250"/>
                                        <p:tgtEl>
                                          <p:spTgt spid="19"/>
                                        </p:tgtEl>
                                      </p:cBhvr>
                                    </p:animEffect>
                                  </p:childTnLst>
                                </p:cTn>
                              </p:par>
                            </p:childTnLst>
                          </p:cTn>
                        </p:par>
                        <p:par>
                          <p:cTn id="25" fill="hold">
                            <p:stCondLst>
                              <p:cond delay="2250"/>
                            </p:stCondLst>
                            <p:childTnLst>
                              <p:par>
                                <p:cTn id="26" presetID="22" presetClass="entr" presetSubtype="4" fill="hold" grpId="0" nodeType="afterEffect">
                                  <p:stCondLst>
                                    <p:cond delay="75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 grpId="0" animBg="1"/>
      <p:bldP spid="26"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753985" y="269337"/>
            <a:ext cx="8229600" cy="590550"/>
          </a:xfrm>
        </p:spPr>
        <p:txBody>
          <a:bodyPr>
            <a:normAutofit fontScale="90000"/>
          </a:bodyPr>
          <a:lstStyle/>
          <a:p>
            <a:r>
              <a:rPr lang="en-US" dirty="0"/>
              <a:t>Perception of Illness Severity</a:t>
            </a:r>
          </a:p>
        </p:txBody>
      </p:sp>
      <p:grpSp>
        <p:nvGrpSpPr>
          <p:cNvPr id="14" name="Group 13"/>
          <p:cNvGrpSpPr/>
          <p:nvPr/>
        </p:nvGrpSpPr>
        <p:grpSpPr>
          <a:xfrm>
            <a:off x="1572828" y="1024520"/>
            <a:ext cx="8574657" cy="2806236"/>
            <a:chOff x="276043" y="1041146"/>
            <a:chExt cx="8574657" cy="2806236"/>
          </a:xfrm>
        </p:grpSpPr>
        <p:graphicFrame>
          <p:nvGraphicFramePr>
            <p:cNvPr id="15" name="Chart 14"/>
            <p:cNvGraphicFramePr>
              <a:graphicFrameLocks/>
            </p:cNvGraphicFramePr>
            <p:nvPr>
              <p:extLst>
                <p:ext uri="{D42A27DB-BD31-4B8C-83A1-F6EECF244321}">
                  <p14:modId xmlns:p14="http://schemas.microsoft.com/office/powerpoint/2010/main" val="1886681863"/>
                </p:ext>
              </p:extLst>
            </p:nvPr>
          </p:nvGraphicFramePr>
          <p:xfrm>
            <a:off x="276043" y="1041146"/>
            <a:ext cx="8574657" cy="280623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1110585" y="3245807"/>
              <a:ext cx="7563288" cy="461665"/>
            </a:xfrm>
            <a:prstGeom prst="rect">
              <a:avLst/>
            </a:prstGeom>
            <a:solidFill>
              <a:srgbClr val="FFFFFF"/>
            </a:solidFill>
          </p:spPr>
          <p:txBody>
            <a:bodyPr wrap="none" rtlCol="0">
              <a:spAutoFit/>
            </a:bodyPr>
            <a:lstStyle/>
            <a:p>
              <a:pPr algn="ctr"/>
              <a:r>
                <a:rPr lang="en-US" sz="1200" spc="50" dirty="0"/>
                <a:t>1       1.3      2.7       3       3.3     3.75      4        5.5     5.5      5.5      6.6      6.8       7       8.2      8.75      9       10</a:t>
              </a:r>
            </a:p>
            <a:p>
              <a:pPr algn="ctr"/>
              <a:r>
                <a:rPr lang="en-US" sz="1200" dirty="0"/>
                <a:t>Average Illness Severity</a:t>
              </a:r>
            </a:p>
          </p:txBody>
        </p:sp>
      </p:grpSp>
      <p:grpSp>
        <p:nvGrpSpPr>
          <p:cNvPr id="17" name="Group 16"/>
          <p:cNvGrpSpPr/>
          <p:nvPr/>
        </p:nvGrpSpPr>
        <p:grpSpPr>
          <a:xfrm>
            <a:off x="1572830" y="3830754"/>
            <a:ext cx="8574657" cy="2622431"/>
            <a:chOff x="276045" y="3847380"/>
            <a:chExt cx="8574657" cy="2622431"/>
          </a:xfrm>
        </p:grpSpPr>
        <p:graphicFrame>
          <p:nvGraphicFramePr>
            <p:cNvPr id="18" name="Chart 17"/>
            <p:cNvGraphicFramePr>
              <a:graphicFrameLocks/>
            </p:cNvGraphicFramePr>
            <p:nvPr>
              <p:extLst>
                <p:ext uri="{D42A27DB-BD31-4B8C-83A1-F6EECF244321}">
                  <p14:modId xmlns:p14="http://schemas.microsoft.com/office/powerpoint/2010/main" val="1866023486"/>
                </p:ext>
              </p:extLst>
            </p:nvPr>
          </p:nvGraphicFramePr>
          <p:xfrm>
            <a:off x="276045" y="3847380"/>
            <a:ext cx="8574657" cy="2622431"/>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1008884" y="5900599"/>
              <a:ext cx="7669137" cy="461665"/>
            </a:xfrm>
            <a:prstGeom prst="rect">
              <a:avLst/>
            </a:prstGeom>
            <a:solidFill>
              <a:srgbClr val="FFFFFF"/>
            </a:solidFill>
          </p:spPr>
          <p:txBody>
            <a:bodyPr wrap="none" rtlCol="0">
              <a:spAutoFit/>
            </a:bodyPr>
            <a:lstStyle/>
            <a:p>
              <a:pPr algn="ctr"/>
              <a:r>
                <a:rPr lang="en-US" sz="1200" spc="50" dirty="0"/>
                <a:t>1       1.3      2.7       3       3.3     3.75      4        5.5     5.5      5.5      6.6      6.8       7       8.2      8.75      9       10</a:t>
              </a:r>
            </a:p>
            <a:p>
              <a:pPr algn="ctr"/>
              <a:r>
                <a:rPr lang="en-US" sz="1200" dirty="0"/>
                <a:t>Average Illness Severity</a:t>
              </a:r>
            </a:p>
          </p:txBody>
        </p:sp>
      </p:grpSp>
      <p:sp>
        <p:nvSpPr>
          <p:cNvPr id="20" name="Rectangle 19"/>
          <p:cNvSpPr/>
          <p:nvPr/>
        </p:nvSpPr>
        <p:spPr bwMode="auto">
          <a:xfrm>
            <a:off x="5159101" y="2126073"/>
            <a:ext cx="2565780" cy="1333940"/>
          </a:xfrm>
          <a:prstGeom prst="rect">
            <a:avLst/>
          </a:prstGeom>
          <a:solidFill>
            <a:srgbClr val="FFFF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charset="0"/>
            </a:endParaRPr>
          </a:p>
        </p:txBody>
      </p:sp>
      <p:sp>
        <p:nvSpPr>
          <p:cNvPr id="21" name="Rectangle 20"/>
          <p:cNvSpPr/>
          <p:nvPr/>
        </p:nvSpPr>
        <p:spPr bwMode="auto">
          <a:xfrm>
            <a:off x="4968033" y="4691852"/>
            <a:ext cx="2756848" cy="1422953"/>
          </a:xfrm>
          <a:prstGeom prst="rect">
            <a:avLst/>
          </a:prstGeom>
          <a:solidFill>
            <a:srgbClr val="FFFF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52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2307" y="616167"/>
            <a:ext cx="4381500" cy="550777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2632" y="1332935"/>
            <a:ext cx="5095368" cy="5513106"/>
          </a:xfrm>
          <a:prstGeom prst="rect">
            <a:avLst/>
          </a:prstGeom>
        </p:spPr>
      </p:pic>
      <p:sp>
        <p:nvSpPr>
          <p:cNvPr id="2" name="Title 1"/>
          <p:cNvSpPr>
            <a:spLocks noGrp="1"/>
          </p:cNvSpPr>
          <p:nvPr>
            <p:ph type="title"/>
          </p:nvPr>
        </p:nvSpPr>
        <p:spPr>
          <a:xfrm>
            <a:off x="1918333" y="0"/>
            <a:ext cx="8229600" cy="590550"/>
          </a:xfrm>
        </p:spPr>
        <p:txBody>
          <a:bodyPr>
            <a:normAutofit fontScale="90000"/>
          </a:bodyPr>
          <a:lstStyle/>
          <a:p>
            <a:r>
              <a:rPr lang="en-US" dirty="0"/>
              <a:t>Word Clouds</a:t>
            </a: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63826" y="617669"/>
            <a:ext cx="4381500" cy="2727238"/>
          </a:xfrm>
          <a:prstGeom prst="rect">
            <a:avLst/>
          </a:prstGeom>
        </p:spPr>
      </p:pic>
      <p:grpSp>
        <p:nvGrpSpPr>
          <p:cNvPr id="11" name="Group 10"/>
          <p:cNvGrpSpPr/>
          <p:nvPr/>
        </p:nvGrpSpPr>
        <p:grpSpPr>
          <a:xfrm>
            <a:off x="5384039" y="679043"/>
            <a:ext cx="5095367" cy="685261"/>
            <a:chOff x="4048633" y="641317"/>
            <a:chExt cx="5095367" cy="685261"/>
          </a:xfrm>
        </p:grpSpPr>
        <p:sp>
          <p:nvSpPr>
            <p:cNvPr id="10" name="Rectangle 9"/>
            <p:cNvSpPr/>
            <p:nvPr/>
          </p:nvSpPr>
          <p:spPr bwMode="auto">
            <a:xfrm>
              <a:off x="5104798" y="641317"/>
              <a:ext cx="2904453" cy="679041"/>
            </a:xfrm>
            <a:prstGeom prst="rect">
              <a:avLst/>
            </a:prstGeom>
            <a:solidFill>
              <a:srgbClr val="FFFF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9" name="TextBox 8"/>
            <p:cNvSpPr txBox="1"/>
            <p:nvPr/>
          </p:nvSpPr>
          <p:spPr>
            <a:xfrm>
              <a:off x="4048633" y="680247"/>
              <a:ext cx="5095367" cy="646331"/>
            </a:xfrm>
            <a:prstGeom prst="rect">
              <a:avLst/>
            </a:prstGeom>
            <a:noFill/>
          </p:spPr>
          <p:txBody>
            <a:bodyPr wrap="square" rtlCol="0">
              <a:spAutoFit/>
            </a:bodyPr>
            <a:lstStyle/>
            <a:p>
              <a:pPr algn="ctr"/>
              <a:r>
                <a:rPr lang="en-US" dirty="0"/>
                <a:t>Nurses</a:t>
              </a:r>
            </a:p>
            <a:p>
              <a:pPr algn="ctr"/>
              <a:r>
                <a:rPr lang="en-US" dirty="0"/>
                <a:t>61Card Sorts, 56 Patients </a:t>
              </a:r>
            </a:p>
          </p:txBody>
        </p:sp>
      </p:grpSp>
      <p:grpSp>
        <p:nvGrpSpPr>
          <p:cNvPr id="16" name="Group 15"/>
          <p:cNvGrpSpPr/>
          <p:nvPr/>
        </p:nvGrpSpPr>
        <p:grpSpPr>
          <a:xfrm>
            <a:off x="1146811" y="6084715"/>
            <a:ext cx="5095367" cy="685261"/>
            <a:chOff x="4048633" y="641317"/>
            <a:chExt cx="5095367" cy="685261"/>
          </a:xfrm>
        </p:grpSpPr>
        <p:sp>
          <p:nvSpPr>
            <p:cNvPr id="17" name="Rectangle 16"/>
            <p:cNvSpPr/>
            <p:nvPr/>
          </p:nvSpPr>
          <p:spPr bwMode="auto">
            <a:xfrm>
              <a:off x="5104798" y="641317"/>
              <a:ext cx="2904453" cy="679041"/>
            </a:xfrm>
            <a:prstGeom prst="rect">
              <a:avLst/>
            </a:prstGeom>
            <a:solidFill>
              <a:srgbClr val="FFFF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18" name="TextBox 17"/>
            <p:cNvSpPr txBox="1"/>
            <p:nvPr/>
          </p:nvSpPr>
          <p:spPr>
            <a:xfrm>
              <a:off x="4048633" y="680247"/>
              <a:ext cx="5095367" cy="646331"/>
            </a:xfrm>
            <a:prstGeom prst="rect">
              <a:avLst/>
            </a:prstGeom>
            <a:noFill/>
          </p:spPr>
          <p:txBody>
            <a:bodyPr wrap="square" rtlCol="0">
              <a:spAutoFit/>
            </a:bodyPr>
            <a:lstStyle/>
            <a:p>
              <a:pPr algn="ctr"/>
              <a:r>
                <a:rPr lang="en-US" dirty="0"/>
                <a:t>Attending Physicians</a:t>
              </a:r>
            </a:p>
            <a:p>
              <a:pPr algn="ctr"/>
              <a:r>
                <a:rPr lang="en-US" dirty="0"/>
                <a:t>25 Sorts, 23 Patients </a:t>
              </a:r>
            </a:p>
          </p:txBody>
        </p:sp>
      </p:grpSp>
    </p:spTree>
    <p:extLst>
      <p:ext uri="{BB962C8B-B14F-4D97-AF65-F5344CB8AC3E}">
        <p14:creationId xmlns:p14="http://schemas.microsoft.com/office/powerpoint/2010/main" val="16051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97104"/>
            <a:ext cx="9144000" cy="5916706"/>
          </a:xfrm>
          <a:prstGeom prst="rect">
            <a:avLst/>
          </a:prstGeom>
        </p:spPr>
      </p:pic>
      <p:sp>
        <p:nvSpPr>
          <p:cNvPr id="53249" name="Rectangle 1"/>
          <p:cNvSpPr>
            <a:spLocks noGrp="1" noChangeArrowheads="1"/>
          </p:cNvSpPr>
          <p:nvPr>
            <p:ph type="ctrTitle"/>
          </p:nvPr>
        </p:nvSpPr>
        <p:spPr>
          <a:xfrm>
            <a:off x="0" y="2"/>
            <a:ext cx="10668000" cy="761999"/>
          </a:xfrm>
          <a:ln/>
        </p:spPr>
        <p:txBody>
          <a:bodyPr>
            <a:noAutofit/>
          </a:bodyPr>
          <a:lstStyle/>
          <a:p>
            <a:pPr algn="ctr"/>
            <a:r>
              <a:rPr lang="en-US" sz="4000" dirty="0"/>
              <a:t>Medical Care in a Joint Cognitive System</a:t>
            </a:r>
          </a:p>
        </p:txBody>
      </p:sp>
      <p:sp>
        <p:nvSpPr>
          <p:cNvPr id="3" name="Subtitle 2"/>
          <p:cNvSpPr>
            <a:spLocks noGrp="1"/>
          </p:cNvSpPr>
          <p:nvPr>
            <p:ph type="subTitle" idx="1"/>
          </p:nvPr>
        </p:nvSpPr>
        <p:spPr>
          <a:xfrm>
            <a:off x="1524000" y="1105031"/>
            <a:ext cx="9144000" cy="861420"/>
          </a:xfrm>
          <a:solidFill>
            <a:schemeClr val="bg2"/>
          </a:solidFill>
        </p:spPr>
        <p:txBody>
          <a:bodyPr/>
          <a:lstStyle/>
          <a:p>
            <a:pPr lvl="0"/>
            <a:r>
              <a:rPr lang="en-US" dirty="0">
                <a:solidFill>
                  <a:srgbClr val="0070C0"/>
                </a:solidFill>
              </a:rPr>
              <a:t>Is nuanced and varies due to beliefs, personalities, experiences, biases resources, cultures, professional backgrounds</a:t>
            </a:r>
          </a:p>
        </p:txBody>
      </p:sp>
      <p:sp>
        <p:nvSpPr>
          <p:cNvPr id="4" name="Rectangle 3"/>
          <p:cNvSpPr/>
          <p:nvPr/>
        </p:nvSpPr>
        <p:spPr>
          <a:xfrm>
            <a:off x="1524000" y="4180344"/>
            <a:ext cx="9143999" cy="2677656"/>
          </a:xfrm>
          <a:prstGeom prst="rect">
            <a:avLst/>
          </a:prstGeom>
          <a:solidFill>
            <a:schemeClr val="tx1"/>
          </a:solidFill>
        </p:spPr>
        <p:txBody>
          <a:bodyPr wrap="square">
            <a:spAutoFit/>
          </a:bodyPr>
          <a:lstStyle/>
          <a:p>
            <a:pPr lvl="0" algn="ctr"/>
            <a:r>
              <a:rPr lang="en-US" sz="2400" dirty="0">
                <a:solidFill>
                  <a:schemeClr val="bg1"/>
                </a:solidFill>
                <a:latin typeface="Cochin" charset="0"/>
                <a:ea typeface="Cochin" charset="0"/>
                <a:cs typeface="Cochin" charset="0"/>
                <a:sym typeface="Cochin" charset="0"/>
              </a:rPr>
              <a:t>“In complex systems, </a:t>
            </a:r>
            <a:r>
              <a:rPr lang="en-US" sz="2400" dirty="0">
                <a:solidFill>
                  <a:srgbClr val="FF9300"/>
                </a:solidFill>
                <a:latin typeface="Cochin" charset="0"/>
                <a:ea typeface="Cochin" charset="0"/>
                <a:cs typeface="Cochin" charset="0"/>
                <a:sym typeface="Cochin" charset="0"/>
              </a:rPr>
              <a:t>relationships are key</a:t>
            </a:r>
            <a:r>
              <a:rPr lang="en-US" sz="2400" dirty="0">
                <a:solidFill>
                  <a:schemeClr val="bg1"/>
                </a:solidFill>
                <a:latin typeface="Cochin" charset="0"/>
                <a:ea typeface="Cochin" charset="0"/>
                <a:cs typeface="Cochin" charset="0"/>
                <a:sym typeface="Cochin" charset="0"/>
              </a:rPr>
              <a:t>.  Connections or relationships define how complex systems work; an organization is its relationships not its flow chart . . .  </a:t>
            </a:r>
            <a:r>
              <a:rPr lang="en-US" sz="2400" b="1" dirty="0">
                <a:solidFill>
                  <a:schemeClr val="bg1"/>
                </a:solidFill>
                <a:latin typeface="Cochin" charset="0"/>
                <a:ea typeface="Cochin" charset="0"/>
                <a:cs typeface="Cochin" charset="0"/>
                <a:sym typeface="Cochin" charset="0"/>
              </a:rPr>
              <a:t>Yet we long for </a:t>
            </a:r>
            <a:r>
              <a:rPr lang="en-US" sz="2400" b="1" dirty="0">
                <a:solidFill>
                  <a:srgbClr val="FF0000"/>
                </a:solidFill>
                <a:latin typeface="Cochin" charset="0"/>
                <a:ea typeface="Cochin" charset="0"/>
                <a:cs typeface="Cochin" charset="0"/>
                <a:sym typeface="Cochin" charset="0"/>
              </a:rPr>
              <a:t>simple solutions to our complex social problems</a:t>
            </a:r>
            <a:r>
              <a:rPr lang="en-US" sz="2400" b="1" dirty="0">
                <a:solidFill>
                  <a:schemeClr val="bg1"/>
                </a:solidFill>
                <a:latin typeface="Cochin" charset="0"/>
                <a:ea typeface="Cochin" charset="0"/>
                <a:cs typeface="Cochin" charset="0"/>
                <a:sym typeface="Cochin" charset="0"/>
              </a:rPr>
              <a:t> and are drawn to mechanical solutions that prescribe </a:t>
            </a:r>
            <a:r>
              <a:rPr lang="en-US" sz="2400" b="1" dirty="0">
                <a:solidFill>
                  <a:srgbClr val="FF0000"/>
                </a:solidFill>
                <a:latin typeface="Cochin" charset="0"/>
                <a:ea typeface="Cochin" charset="0"/>
                <a:cs typeface="Cochin" charset="0"/>
                <a:sym typeface="Cochin" charset="0"/>
              </a:rPr>
              <a:t>one-size-fits-all</a:t>
            </a:r>
            <a:r>
              <a:rPr lang="en-US" sz="2400" b="1" dirty="0">
                <a:solidFill>
                  <a:schemeClr val="bg1"/>
                </a:solidFill>
                <a:latin typeface="Cochin" charset="0"/>
                <a:ea typeface="Cochin" charset="0"/>
                <a:cs typeface="Cochin" charset="0"/>
                <a:sym typeface="Cochin" charset="0"/>
              </a:rPr>
              <a:t> remedies &amp; measurable results.</a:t>
            </a:r>
            <a:r>
              <a:rPr lang="en-US" sz="2400" dirty="0">
                <a:solidFill>
                  <a:schemeClr val="bg1"/>
                </a:solidFill>
                <a:latin typeface="Cochin" charset="0"/>
                <a:ea typeface="Cochin" charset="0"/>
                <a:cs typeface="Cochin" charset="0"/>
                <a:sym typeface="Cochin" charset="0"/>
              </a:rPr>
              <a:t>”</a:t>
            </a:r>
          </a:p>
          <a:p>
            <a:pPr lvl="0" algn="ctr"/>
            <a:endParaRPr lang="en-US" sz="2400" dirty="0">
              <a:solidFill>
                <a:schemeClr val="bg1"/>
              </a:solidFill>
              <a:latin typeface="Cochin" charset="0"/>
              <a:sym typeface="Cochin" charset="0"/>
            </a:endParaRPr>
          </a:p>
        </p:txBody>
      </p:sp>
      <p:sp>
        <p:nvSpPr>
          <p:cNvPr id="6" name="Rectangle 3"/>
          <p:cNvSpPr>
            <a:spLocks/>
          </p:cNvSpPr>
          <p:nvPr/>
        </p:nvSpPr>
        <p:spPr bwMode="auto">
          <a:xfrm>
            <a:off x="6515694" y="6547940"/>
            <a:ext cx="4152305" cy="310060"/>
          </a:xfrm>
          <a:prstGeom prst="rect">
            <a:avLst/>
          </a:prstGeom>
          <a:noFill/>
          <a:ln w="12700" cap="flat">
            <a:noFill/>
            <a:miter lim="800000"/>
            <a:headEnd type="none" w="med" len="med"/>
            <a:tailEnd type="none" w="med" len="med"/>
          </a:ln>
          <a:effectLst/>
        </p:spPr>
        <p:txBody>
          <a:bodyPr lIns="0" tIns="0" rIns="0" bIns="0" anchor="ctr"/>
          <a:lstStyle/>
          <a:p>
            <a:pPr algn="r"/>
            <a:r>
              <a:rPr lang="en-US" sz="1400" dirty="0">
                <a:solidFill>
                  <a:srgbClr val="00B050"/>
                </a:solidFill>
                <a:latin typeface="Calibri Bold" charset="0"/>
                <a:ea typeface="Calibri Bold" charset="0"/>
                <a:cs typeface="Calibri Bold" charset="0"/>
                <a:sym typeface="Calibri Bold" charset="0"/>
              </a:rPr>
              <a:t>Scott CM, </a:t>
            </a:r>
            <a:r>
              <a:rPr lang="en-US" sz="1400" dirty="0" err="1">
                <a:solidFill>
                  <a:srgbClr val="00B050"/>
                </a:solidFill>
                <a:latin typeface="Calibri Bold" charset="0"/>
                <a:ea typeface="Calibri Bold" charset="0"/>
                <a:cs typeface="Calibri Bold" charset="0"/>
                <a:sym typeface="Calibri Bold" charset="0"/>
              </a:rPr>
              <a:t>Hofmeyer</a:t>
            </a:r>
            <a:r>
              <a:rPr lang="en-US" sz="1400" dirty="0">
                <a:solidFill>
                  <a:srgbClr val="00B050"/>
                </a:solidFill>
                <a:latin typeface="Calibri Bold" charset="0"/>
                <a:ea typeface="Calibri Bold" charset="0"/>
                <a:cs typeface="Calibri Bold" charset="0"/>
                <a:sym typeface="Calibri Bold" charset="0"/>
              </a:rPr>
              <a:t> AT. J Interferon Care. 2007;21:491</a:t>
            </a:r>
          </a:p>
        </p:txBody>
      </p:sp>
    </p:spTree>
    <p:extLst>
      <p:ext uri="{BB962C8B-B14F-4D97-AF65-F5344CB8AC3E}">
        <p14:creationId xmlns:p14="http://schemas.microsoft.com/office/powerpoint/2010/main" val="1586339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ChangeArrowheads="1"/>
          </p:cNvSpPr>
          <p:nvPr>
            <p:ph type="title"/>
          </p:nvPr>
        </p:nvSpPr>
        <p:spPr>
          <a:ln/>
        </p:spPr>
        <p:txBody>
          <a:bodyPr/>
          <a:lstStyle/>
          <a:p>
            <a:endParaRPr lang="en-US"/>
          </a:p>
        </p:txBody>
      </p:sp>
      <p:sp>
        <p:nvSpPr>
          <p:cNvPr id="120834" name="Rectangle 2"/>
          <p:cNvSpPr>
            <a:spLocks noGrp="1" noChangeArrowheads="1"/>
          </p:cNvSpPr>
          <p:nvPr>
            <p:ph idx="1"/>
          </p:nvPr>
        </p:nvSpPr>
        <p:spPr>
          <a:xfrm>
            <a:off x="1837041" y="1696381"/>
            <a:ext cx="8503920" cy="4572000"/>
          </a:xfrm>
          <a:ln/>
        </p:spPr>
        <p:txBody>
          <a:bodyPr>
            <a:normAutofit fontScale="92500"/>
          </a:bodyPr>
          <a:lstStyle/>
          <a:p>
            <a:pPr marL="469908"/>
            <a:r>
              <a:rPr lang="en-US" sz="2200" dirty="0"/>
              <a:t>A prospective cohort study to evaluate and improve the effectiveness of communication during patient care rounds</a:t>
            </a:r>
          </a:p>
          <a:p>
            <a:pPr marL="469908">
              <a:spcBef>
                <a:spcPts val="2189"/>
              </a:spcBef>
            </a:pPr>
            <a:r>
              <a:rPr lang="en-US" sz="2200" dirty="0"/>
              <a:t>16 bed surgical oncology ICU</a:t>
            </a:r>
          </a:p>
          <a:p>
            <a:pPr marL="469908">
              <a:spcBef>
                <a:spcPts val="2189"/>
              </a:spcBef>
            </a:pPr>
            <a:r>
              <a:rPr lang="en-US" sz="2200" dirty="0"/>
              <a:t>Evaluated the Effectiveness of rounds using a 5 pt. </a:t>
            </a:r>
            <a:r>
              <a:rPr lang="en-US" sz="2200" dirty="0" err="1"/>
              <a:t>Likert</a:t>
            </a:r>
            <a:r>
              <a:rPr lang="en-US" sz="2200" dirty="0"/>
              <a:t> scale (nurses and residents)</a:t>
            </a:r>
          </a:p>
          <a:p>
            <a:pPr marL="782436" lvl="1">
              <a:spcBef>
                <a:spcPts val="2189"/>
              </a:spcBef>
            </a:pPr>
            <a:r>
              <a:rPr lang="en-US" sz="2000" dirty="0"/>
              <a:t>“How well do you understand the goals of care for this patient today?” </a:t>
            </a:r>
          </a:p>
          <a:p>
            <a:pPr marL="782436" lvl="1">
              <a:spcBef>
                <a:spcPts val="2189"/>
              </a:spcBef>
            </a:pPr>
            <a:r>
              <a:rPr lang="en-US" sz="2000" dirty="0"/>
              <a:t>“How well do you understand what work needs to be accomplished to get this patient to the next level of care?”</a:t>
            </a:r>
          </a:p>
          <a:p>
            <a:pPr marL="469908">
              <a:spcBef>
                <a:spcPts val="2189"/>
              </a:spcBef>
            </a:pPr>
            <a:r>
              <a:rPr lang="en-US" sz="2200" dirty="0"/>
              <a:t>Intervention: Implementation of a daily goals form</a:t>
            </a:r>
          </a:p>
        </p:txBody>
      </p:sp>
      <p:pic>
        <p:nvPicPr>
          <p:cNvPr id="120835" name="Picture 3"/>
          <p:cNvPicPr>
            <a:picLocks noChangeAspect="1" noChangeArrowheads="1"/>
          </p:cNvPicPr>
          <p:nvPr/>
        </p:nvPicPr>
        <p:blipFill>
          <a:blip r:embed="rId3" cstate="email"/>
          <a:srcRect/>
          <a:stretch>
            <a:fillRect/>
          </a:stretch>
        </p:blipFill>
        <p:spPr bwMode="auto">
          <a:xfrm>
            <a:off x="1721571" y="176362"/>
            <a:ext cx="8768953" cy="1473398"/>
          </a:xfrm>
          <a:prstGeom prst="rect">
            <a:avLst/>
          </a:prstGeom>
          <a:noFill/>
          <a:ln w="12700" cap="flat">
            <a:noFill/>
            <a:miter lim="800000"/>
            <a:headEnd/>
            <a:tailEnd/>
          </a:ln>
        </p:spPr>
      </p:pic>
      <p:sp>
        <p:nvSpPr>
          <p:cNvPr id="120836" name="Rectangle 4"/>
          <p:cNvSpPr>
            <a:spLocks/>
          </p:cNvSpPr>
          <p:nvPr/>
        </p:nvSpPr>
        <p:spPr bwMode="auto">
          <a:xfrm>
            <a:off x="6129867" y="6292055"/>
            <a:ext cx="4276511" cy="464344"/>
          </a:xfrm>
          <a:prstGeom prst="rect">
            <a:avLst/>
          </a:prstGeom>
          <a:noFill/>
          <a:ln w="12700" cap="flat">
            <a:noFill/>
            <a:miter lim="800000"/>
            <a:headEnd type="none" w="med" len="med"/>
            <a:tailEnd type="none" w="med" len="med"/>
          </a:ln>
          <a:effectLst>
            <a:outerShdw dist="25399" dir="2700000" algn="ctr" rotWithShape="0">
              <a:srgbClr val="000000">
                <a:alpha val="75000"/>
              </a:srgbClr>
            </a:outerShdw>
          </a:effectLst>
        </p:spPr>
        <p:txBody>
          <a:bodyPr lIns="0" tIns="0" rIns="0" bIns="0" anchor="ctr"/>
          <a:lstStyle/>
          <a:p>
            <a:pPr algn="r"/>
            <a:r>
              <a:rPr lang="en-US" sz="1300" dirty="0" err="1">
                <a:solidFill>
                  <a:schemeClr val="accent2">
                    <a:lumMod val="60000"/>
                    <a:lumOff val="40000"/>
                  </a:schemeClr>
                </a:solidFill>
                <a:latin typeface="Calibri Bold" charset="0"/>
                <a:ea typeface="Calibri Bold" charset="0"/>
                <a:cs typeface="Calibri Bold" charset="0"/>
                <a:sym typeface="Calibri Bold" charset="0"/>
              </a:rPr>
              <a:t>Pronovost</a:t>
            </a:r>
            <a:r>
              <a:rPr lang="en-US" sz="1300" dirty="0">
                <a:solidFill>
                  <a:schemeClr val="accent2">
                    <a:lumMod val="60000"/>
                    <a:lumOff val="40000"/>
                  </a:schemeClr>
                </a:solidFill>
                <a:latin typeface="Calibri Bold" charset="0"/>
                <a:ea typeface="Calibri Bold" charset="0"/>
                <a:cs typeface="Calibri Bold" charset="0"/>
                <a:sym typeface="Calibri Bold" charset="0"/>
              </a:rPr>
              <a:t> P, et al. J </a:t>
            </a:r>
            <a:r>
              <a:rPr lang="en-US" sz="1300" dirty="0" err="1">
                <a:solidFill>
                  <a:schemeClr val="accent2">
                    <a:lumMod val="60000"/>
                    <a:lumOff val="40000"/>
                  </a:schemeClr>
                </a:solidFill>
                <a:latin typeface="Calibri Bold" charset="0"/>
                <a:ea typeface="Calibri Bold" charset="0"/>
                <a:cs typeface="Calibri Bold" charset="0"/>
                <a:sym typeface="Calibri Bold" charset="0"/>
              </a:rPr>
              <a:t>Crit</a:t>
            </a:r>
            <a:r>
              <a:rPr lang="en-US" sz="1300" dirty="0">
                <a:solidFill>
                  <a:schemeClr val="accent2">
                    <a:lumMod val="60000"/>
                    <a:lumOff val="40000"/>
                  </a:schemeClr>
                </a:solidFill>
                <a:latin typeface="Calibri Bold" charset="0"/>
                <a:ea typeface="Calibri Bold" charset="0"/>
                <a:cs typeface="Calibri Bold" charset="0"/>
                <a:sym typeface="Calibri Bold" charset="0"/>
              </a:rPr>
              <a:t> Care. 2003;18:71</a:t>
            </a:r>
          </a:p>
        </p:txBody>
      </p:sp>
    </p:spTree>
    <p:extLst>
      <p:ext uri="{BB962C8B-B14F-4D97-AF65-F5344CB8AC3E}">
        <p14:creationId xmlns:p14="http://schemas.microsoft.com/office/powerpoint/2010/main" val="15720451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88721"/>
            <a:ext cx="8229600" cy="4819695"/>
          </a:xfrm>
        </p:spPr>
        <p:txBody>
          <a:bodyPr>
            <a:normAutofit fontScale="77500" lnSpcReduction="20000"/>
          </a:bodyPr>
          <a:lstStyle/>
          <a:p>
            <a:r>
              <a:rPr lang="en-US" sz="2400" dirty="0"/>
              <a:t>Decreased ICU Length of Stay</a:t>
            </a:r>
          </a:p>
          <a:p>
            <a:pPr lvl="1"/>
            <a:r>
              <a:rPr lang="en-US" dirty="0" err="1">
                <a:solidFill>
                  <a:srgbClr val="00B050"/>
                </a:solidFill>
              </a:rPr>
              <a:t>Pronovost</a:t>
            </a:r>
            <a:r>
              <a:rPr lang="en-US" dirty="0">
                <a:solidFill>
                  <a:srgbClr val="00B050"/>
                </a:solidFill>
              </a:rPr>
              <a:t> P, et al. J </a:t>
            </a:r>
            <a:r>
              <a:rPr lang="en-US" dirty="0" err="1">
                <a:solidFill>
                  <a:srgbClr val="00B050"/>
                </a:solidFill>
              </a:rPr>
              <a:t>Crit</a:t>
            </a:r>
            <a:r>
              <a:rPr lang="en-US" dirty="0">
                <a:solidFill>
                  <a:srgbClr val="00B050"/>
                </a:solidFill>
              </a:rPr>
              <a:t> Care. 2003;18:71-75</a:t>
            </a:r>
          </a:p>
          <a:p>
            <a:pPr lvl="1"/>
            <a:r>
              <a:rPr lang="en-US" dirty="0">
                <a:solidFill>
                  <a:srgbClr val="00B050"/>
                </a:solidFill>
              </a:rPr>
              <a:t>Dubose JJ, et al. J Trauma. 2008;64:22-27</a:t>
            </a:r>
          </a:p>
          <a:p>
            <a:pPr lvl="2"/>
            <a:endParaRPr lang="en-US" sz="1200" dirty="0"/>
          </a:p>
          <a:p>
            <a:r>
              <a:rPr lang="en-US" sz="2400" dirty="0"/>
              <a:t>Decreased Infectious Complications</a:t>
            </a:r>
          </a:p>
          <a:p>
            <a:pPr lvl="1"/>
            <a:r>
              <a:rPr lang="en-US" dirty="0">
                <a:solidFill>
                  <a:srgbClr val="00B050"/>
                </a:solidFill>
              </a:rPr>
              <a:t>Wall RJ, et al. </a:t>
            </a:r>
            <a:r>
              <a:rPr lang="en-US" dirty="0" err="1">
                <a:solidFill>
                  <a:srgbClr val="00B050"/>
                </a:solidFill>
              </a:rPr>
              <a:t>Qual</a:t>
            </a:r>
            <a:r>
              <a:rPr lang="en-US" dirty="0">
                <a:solidFill>
                  <a:srgbClr val="00B050"/>
                </a:solidFill>
              </a:rPr>
              <a:t> </a:t>
            </a:r>
            <a:r>
              <a:rPr lang="en-US" dirty="0" err="1">
                <a:solidFill>
                  <a:srgbClr val="00B050"/>
                </a:solidFill>
              </a:rPr>
              <a:t>Saf</a:t>
            </a:r>
            <a:r>
              <a:rPr lang="en-US" dirty="0">
                <a:solidFill>
                  <a:srgbClr val="00B050"/>
                </a:solidFill>
              </a:rPr>
              <a:t> Health Care. 2005;14:295-302</a:t>
            </a:r>
          </a:p>
          <a:p>
            <a:pPr lvl="1"/>
            <a:r>
              <a:rPr lang="nl-NL" dirty="0">
                <a:solidFill>
                  <a:srgbClr val="00B050"/>
                </a:solidFill>
              </a:rPr>
              <a:t>Pronovost P, et al.</a:t>
            </a:r>
            <a:r>
              <a:rPr lang="en-US" dirty="0">
                <a:solidFill>
                  <a:srgbClr val="00B050"/>
                </a:solidFill>
              </a:rPr>
              <a:t>  </a:t>
            </a:r>
            <a:r>
              <a:rPr lang="nl-NL" dirty="0">
                <a:solidFill>
                  <a:srgbClr val="00B050"/>
                </a:solidFill>
              </a:rPr>
              <a:t>N Engl J Med. 2006;355:2725-2732</a:t>
            </a:r>
            <a:endParaRPr lang="en-US" sz="1600" dirty="0">
              <a:solidFill>
                <a:srgbClr val="00B050"/>
              </a:solidFill>
            </a:endParaRPr>
          </a:p>
          <a:p>
            <a:pPr lvl="1"/>
            <a:r>
              <a:rPr lang="en-US" dirty="0">
                <a:solidFill>
                  <a:srgbClr val="00B050"/>
                </a:solidFill>
              </a:rPr>
              <a:t>Reilly L, et al. </a:t>
            </a:r>
            <a:r>
              <a:rPr lang="es-ES" dirty="0">
                <a:solidFill>
                  <a:srgbClr val="00B050"/>
                </a:solidFill>
              </a:rPr>
              <a:t>AACN </a:t>
            </a:r>
            <a:r>
              <a:rPr lang="es-ES" dirty="0" err="1">
                <a:solidFill>
                  <a:srgbClr val="00B050"/>
                </a:solidFill>
              </a:rPr>
              <a:t>Adv</a:t>
            </a:r>
            <a:r>
              <a:rPr lang="es-ES" dirty="0">
                <a:solidFill>
                  <a:srgbClr val="00B050"/>
                </a:solidFill>
              </a:rPr>
              <a:t> </a:t>
            </a:r>
            <a:r>
              <a:rPr lang="es-ES" dirty="0" err="1">
                <a:solidFill>
                  <a:srgbClr val="00B050"/>
                </a:solidFill>
              </a:rPr>
              <a:t>Crit</a:t>
            </a:r>
            <a:r>
              <a:rPr lang="es-ES" dirty="0">
                <a:solidFill>
                  <a:srgbClr val="00B050"/>
                </a:solidFill>
              </a:rPr>
              <a:t> </a:t>
            </a:r>
            <a:r>
              <a:rPr lang="es-ES" dirty="0" err="1">
                <a:solidFill>
                  <a:srgbClr val="00B050"/>
                </a:solidFill>
              </a:rPr>
              <a:t>Care</a:t>
            </a:r>
            <a:r>
              <a:rPr lang="es-ES" dirty="0">
                <a:solidFill>
                  <a:srgbClr val="00B050"/>
                </a:solidFill>
              </a:rPr>
              <a:t>. 2006;17:272-283</a:t>
            </a:r>
          </a:p>
          <a:p>
            <a:pPr lvl="1"/>
            <a:r>
              <a:rPr lang="en-US" dirty="0">
                <a:solidFill>
                  <a:srgbClr val="00B050"/>
                </a:solidFill>
              </a:rPr>
              <a:t>Dubose JJ, et al. J Trauma. 2008;64:22-27</a:t>
            </a:r>
            <a:endParaRPr lang="en-US" sz="1600" dirty="0">
              <a:solidFill>
                <a:srgbClr val="00B050"/>
              </a:solidFill>
            </a:endParaRPr>
          </a:p>
          <a:p>
            <a:pPr lvl="1"/>
            <a:r>
              <a:rPr lang="nl-NL" dirty="0">
                <a:solidFill>
                  <a:srgbClr val="00B050"/>
                </a:solidFill>
              </a:rPr>
              <a:t>Schulman J, et al.</a:t>
            </a:r>
            <a:r>
              <a:rPr lang="en-US" i="1" dirty="0">
                <a:solidFill>
                  <a:srgbClr val="00B050"/>
                </a:solidFill>
              </a:rPr>
              <a:t> </a:t>
            </a:r>
            <a:r>
              <a:rPr lang="en-US" dirty="0">
                <a:solidFill>
                  <a:srgbClr val="00B050"/>
                </a:solidFill>
              </a:rPr>
              <a:t>Pediatrics. 2011;127:436-444</a:t>
            </a:r>
            <a:endParaRPr lang="en-US" sz="1600" dirty="0">
              <a:solidFill>
                <a:srgbClr val="00B050"/>
              </a:solidFill>
            </a:endParaRPr>
          </a:p>
          <a:p>
            <a:pPr lvl="1"/>
            <a:endParaRPr lang="en-US" sz="500" dirty="0"/>
          </a:p>
          <a:p>
            <a:r>
              <a:rPr lang="en-US" sz="2400" dirty="0"/>
              <a:t>Decreased Mortality Rates</a:t>
            </a:r>
          </a:p>
          <a:p>
            <a:pPr lvl="1"/>
            <a:r>
              <a:rPr lang="en-US" dirty="0">
                <a:solidFill>
                  <a:srgbClr val="00B050"/>
                </a:solidFill>
              </a:rPr>
              <a:t>Haynes AB, et al. N </a:t>
            </a:r>
            <a:r>
              <a:rPr lang="en-US" dirty="0" err="1">
                <a:solidFill>
                  <a:srgbClr val="00B050"/>
                </a:solidFill>
              </a:rPr>
              <a:t>Engl</a:t>
            </a:r>
            <a:r>
              <a:rPr lang="en-US" dirty="0">
                <a:solidFill>
                  <a:srgbClr val="00B050"/>
                </a:solidFill>
              </a:rPr>
              <a:t> J Med. 2009;360:491-499</a:t>
            </a:r>
            <a:endParaRPr lang="en-US" sz="1600" dirty="0">
              <a:solidFill>
                <a:srgbClr val="00B050"/>
              </a:solidFill>
            </a:endParaRPr>
          </a:p>
          <a:p>
            <a:pPr lvl="1"/>
            <a:r>
              <a:rPr lang="en-US" dirty="0">
                <a:solidFill>
                  <a:srgbClr val="00B050"/>
                </a:solidFill>
              </a:rPr>
              <a:t>Weiss CH, et al. Am J </a:t>
            </a:r>
            <a:r>
              <a:rPr lang="en-US" dirty="0" err="1">
                <a:solidFill>
                  <a:srgbClr val="00B050"/>
                </a:solidFill>
              </a:rPr>
              <a:t>Respir</a:t>
            </a:r>
            <a:r>
              <a:rPr lang="en-US" dirty="0">
                <a:solidFill>
                  <a:srgbClr val="00B050"/>
                </a:solidFill>
              </a:rPr>
              <a:t> </a:t>
            </a:r>
            <a:r>
              <a:rPr lang="en-US" dirty="0" err="1">
                <a:solidFill>
                  <a:srgbClr val="00B050"/>
                </a:solidFill>
              </a:rPr>
              <a:t>Crit</a:t>
            </a:r>
            <a:r>
              <a:rPr lang="en-US" dirty="0">
                <a:solidFill>
                  <a:srgbClr val="00B050"/>
                </a:solidFill>
              </a:rPr>
              <a:t> Care Med. 2011</a:t>
            </a:r>
          </a:p>
          <a:p>
            <a:r>
              <a:rPr lang="en-US" dirty="0"/>
              <a:t>Communication changes occur when checklist review is mandated in group settings</a:t>
            </a:r>
          </a:p>
          <a:p>
            <a:pPr lvl="1"/>
            <a:r>
              <a:rPr lang="en-US" sz="1900" dirty="0">
                <a:solidFill>
                  <a:srgbClr val="00B050"/>
                </a:solidFill>
              </a:rPr>
              <a:t>Weiss CH, et al. Am J </a:t>
            </a:r>
            <a:r>
              <a:rPr lang="en-US" sz="1900" dirty="0" err="1">
                <a:solidFill>
                  <a:srgbClr val="00B050"/>
                </a:solidFill>
              </a:rPr>
              <a:t>Respir</a:t>
            </a:r>
            <a:r>
              <a:rPr lang="en-US" sz="1900" dirty="0">
                <a:solidFill>
                  <a:srgbClr val="00B050"/>
                </a:solidFill>
              </a:rPr>
              <a:t> </a:t>
            </a:r>
            <a:r>
              <a:rPr lang="en-US" sz="1900" dirty="0" err="1">
                <a:solidFill>
                  <a:srgbClr val="00B050"/>
                </a:solidFill>
              </a:rPr>
              <a:t>Crit</a:t>
            </a:r>
            <a:r>
              <a:rPr lang="en-US" sz="1900" dirty="0">
                <a:solidFill>
                  <a:srgbClr val="00B050"/>
                </a:solidFill>
              </a:rPr>
              <a:t> Care Med. 2011</a:t>
            </a:r>
          </a:p>
          <a:p>
            <a:pPr lvl="1"/>
            <a:r>
              <a:rPr lang="en-US" sz="1900" dirty="0">
                <a:solidFill>
                  <a:srgbClr val="00B050"/>
                </a:solidFill>
              </a:rPr>
              <a:t>Newkirk M, Pamplin JC. J Trauma Acute Care Surg. 2012;73(2 </a:t>
            </a:r>
            <a:r>
              <a:rPr lang="en-US" sz="1900" dirty="0" err="1">
                <a:solidFill>
                  <a:srgbClr val="00B050"/>
                </a:solidFill>
              </a:rPr>
              <a:t>Suppl</a:t>
            </a:r>
            <a:r>
              <a:rPr lang="en-US" sz="1900" dirty="0">
                <a:solidFill>
                  <a:srgbClr val="00B050"/>
                </a:solidFill>
              </a:rPr>
              <a:t> 1):S75-S82</a:t>
            </a:r>
            <a:r>
              <a:rPr lang="en-US" dirty="0"/>
              <a:t> </a:t>
            </a:r>
          </a:p>
        </p:txBody>
      </p:sp>
      <p:sp>
        <p:nvSpPr>
          <p:cNvPr id="2" name="Title 1"/>
          <p:cNvSpPr>
            <a:spLocks noGrp="1"/>
          </p:cNvSpPr>
          <p:nvPr>
            <p:ph type="title"/>
          </p:nvPr>
        </p:nvSpPr>
        <p:spPr>
          <a:xfrm>
            <a:off x="1981200" y="183198"/>
            <a:ext cx="8229600" cy="914082"/>
          </a:xfrm>
        </p:spPr>
        <p:txBody>
          <a:bodyPr vert="horz" lIns="91440" tIns="45720" rIns="91440" bIns="45720" rtlCol="0" anchor="ctr">
            <a:normAutofit/>
          </a:bodyPr>
          <a:lstStyle/>
          <a:p>
            <a:r>
              <a:rPr lang="en-US" dirty="0"/>
              <a:t>Checklists in Medicine</a:t>
            </a:r>
          </a:p>
        </p:txBody>
      </p:sp>
    </p:spTree>
    <p:extLst>
      <p:ext uri="{BB962C8B-B14F-4D97-AF65-F5344CB8AC3E}">
        <p14:creationId xmlns:p14="http://schemas.microsoft.com/office/powerpoint/2010/main" val="2086124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lets face it</a:t>
            </a:r>
          </a:p>
        </p:txBody>
      </p:sp>
      <p:sp>
        <p:nvSpPr>
          <p:cNvPr id="3" name="Content Placeholder 2"/>
          <p:cNvSpPr>
            <a:spLocks noGrp="1"/>
          </p:cNvSpPr>
          <p:nvPr>
            <p:ph idx="1"/>
          </p:nvPr>
        </p:nvSpPr>
        <p:spPr>
          <a:xfrm>
            <a:off x="1103312" y="1739104"/>
            <a:ext cx="2783261" cy="4509296"/>
          </a:xfrm>
        </p:spPr>
        <p:txBody>
          <a:bodyPr>
            <a:normAutofit/>
          </a:bodyPr>
          <a:lstStyle/>
          <a:p>
            <a:r>
              <a:rPr lang="en-US" sz="2800" dirty="0"/>
              <a:t>We hate checklists!</a:t>
            </a:r>
          </a:p>
          <a:p>
            <a:r>
              <a:rPr lang="en-US" sz="2800" dirty="0"/>
              <a:t>They don’t match the work we do.</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573" y="1739103"/>
            <a:ext cx="8025208" cy="4509296"/>
          </a:xfrm>
          <a:prstGeom prst="rect">
            <a:avLst/>
          </a:prstGeom>
        </p:spPr>
      </p:pic>
    </p:spTree>
    <p:extLst>
      <p:ext uri="{BB962C8B-B14F-4D97-AF65-F5344CB8AC3E}">
        <p14:creationId xmlns:p14="http://schemas.microsoft.com/office/powerpoint/2010/main" val="200435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5893"/>
            <a:ext cx="4449356" cy="291282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240" y="0"/>
            <a:ext cx="4552760" cy="2909112"/>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3505200"/>
            <a:ext cx="4451774" cy="3048446"/>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5159" y="3505200"/>
            <a:ext cx="4572000" cy="3048000"/>
          </a:xfrm>
          <a:prstGeom prst="rect">
            <a:avLst/>
          </a:prstGeom>
        </p:spPr>
      </p:pic>
      <p:sp>
        <p:nvSpPr>
          <p:cNvPr id="6" name="TextBox 5"/>
          <p:cNvSpPr txBox="1"/>
          <p:nvPr/>
        </p:nvSpPr>
        <p:spPr>
          <a:xfrm>
            <a:off x="4985486" y="2971801"/>
            <a:ext cx="2069797" cy="461665"/>
          </a:xfrm>
          <a:prstGeom prst="rect">
            <a:avLst/>
          </a:prstGeom>
          <a:noFill/>
        </p:spPr>
        <p:txBody>
          <a:bodyPr wrap="none" rtlCol="0">
            <a:spAutoFit/>
          </a:bodyPr>
          <a:lstStyle/>
          <a:p>
            <a:r>
              <a:rPr lang="en-US" sz="2400" b="1" dirty="0"/>
              <a:t>NO PATTERN!</a:t>
            </a:r>
          </a:p>
        </p:txBody>
      </p:sp>
      <p:sp>
        <p:nvSpPr>
          <p:cNvPr id="7" name="Rectangle 6"/>
          <p:cNvSpPr/>
          <p:nvPr/>
        </p:nvSpPr>
        <p:spPr>
          <a:xfrm>
            <a:off x="1524000" y="6543750"/>
            <a:ext cx="9144000" cy="314251"/>
          </a:xfrm>
          <a:prstGeom prst="rect">
            <a:avLst/>
          </a:prstGeom>
        </p:spPr>
        <p:txBody>
          <a:bodyPr wrap="square">
            <a:spAutoFit/>
          </a:bodyPr>
          <a:lstStyle/>
          <a:p>
            <a:pPr algn="r"/>
            <a:r>
              <a:rPr lang="en-US" sz="1400" dirty="0">
                <a:solidFill>
                  <a:srgbClr val="008000"/>
                </a:solidFill>
              </a:rPr>
              <a:t>Hutchins &amp; </a:t>
            </a:r>
            <a:r>
              <a:rPr lang="en-US" sz="1400" dirty="0" err="1">
                <a:solidFill>
                  <a:srgbClr val="008000"/>
                </a:solidFill>
              </a:rPr>
              <a:t>Effken</a:t>
            </a:r>
            <a:r>
              <a:rPr lang="en-US" sz="1400" dirty="0">
                <a:solidFill>
                  <a:srgbClr val="008000"/>
                </a:solidFill>
              </a:rPr>
              <a:t>. </a:t>
            </a:r>
            <a:r>
              <a:rPr lang="en-US" sz="1400" dirty="0" err="1">
                <a:solidFill>
                  <a:srgbClr val="008000"/>
                </a:solidFill>
              </a:rPr>
              <a:t>Int</a:t>
            </a:r>
            <a:r>
              <a:rPr lang="en-US" sz="1400" dirty="0">
                <a:solidFill>
                  <a:srgbClr val="008000"/>
                </a:solidFill>
              </a:rPr>
              <a:t> J Med Informatics. 2010;79:252</a:t>
            </a:r>
          </a:p>
        </p:txBody>
      </p:sp>
    </p:spTree>
    <p:extLst>
      <p:ext uri="{BB962C8B-B14F-4D97-AF65-F5344CB8AC3E}">
        <p14:creationId xmlns:p14="http://schemas.microsoft.com/office/powerpoint/2010/main" val="12923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Rectangle 2"/>
          <p:cNvSpPr/>
          <p:nvPr/>
        </p:nvSpPr>
        <p:spPr>
          <a:xfrm>
            <a:off x="2018522" y="1900336"/>
            <a:ext cx="8229600" cy="3539430"/>
          </a:xfrm>
          <a:prstGeom prst="rect">
            <a:avLst/>
          </a:prstGeom>
        </p:spPr>
        <p:txBody>
          <a:bodyPr wrap="square">
            <a:spAutoFit/>
          </a:bodyPr>
          <a:lstStyle/>
          <a:p>
            <a:pPr algn="ctr" eaLnBrk="1" hangingPunct="1"/>
            <a:r>
              <a:rPr lang="en-US" altLang="en-US" sz="2800" i="1" dirty="0"/>
              <a:t>The opinions or assertions contained herein are the private views of the author and are not to be construed as official or as reflecting the views of the Department of the Army or the Department of Defense. </a:t>
            </a:r>
          </a:p>
          <a:p>
            <a:pPr algn="ctr" eaLnBrk="1" hangingPunct="1"/>
            <a:endParaRPr lang="en-US" altLang="en-US" sz="2800" i="1" dirty="0"/>
          </a:p>
          <a:p>
            <a:pPr algn="ctr" eaLnBrk="1" hangingPunct="1"/>
            <a:endParaRPr lang="en-US" altLang="en-US" sz="2800" i="1" dirty="0"/>
          </a:p>
          <a:p>
            <a:pPr algn="ctr" eaLnBrk="1" hangingPunct="1"/>
            <a:r>
              <a:rPr lang="en-US" altLang="en-US" sz="2800" i="1" dirty="0"/>
              <a:t>I have no financial disclosures.</a:t>
            </a:r>
          </a:p>
        </p:txBody>
      </p:sp>
    </p:spTree>
    <p:extLst>
      <p:ext uri="{BB962C8B-B14F-4D97-AF65-F5344CB8AC3E}">
        <p14:creationId xmlns:p14="http://schemas.microsoft.com/office/powerpoint/2010/main" val="1188372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338"/>
            <a:ext cx="9144000" cy="2998839"/>
          </a:xfrm>
          <a:prstGeom prst="rect">
            <a:avLst/>
          </a:prstGeom>
        </p:spPr>
      </p:pic>
      <p:sp>
        <p:nvSpPr>
          <p:cNvPr id="3" name="Rectangle 2"/>
          <p:cNvSpPr/>
          <p:nvPr/>
        </p:nvSpPr>
        <p:spPr>
          <a:xfrm>
            <a:off x="1524000" y="6543750"/>
            <a:ext cx="9144000" cy="314251"/>
          </a:xfrm>
          <a:prstGeom prst="rect">
            <a:avLst/>
          </a:prstGeom>
        </p:spPr>
        <p:txBody>
          <a:bodyPr wrap="square">
            <a:spAutoFit/>
          </a:bodyPr>
          <a:lstStyle/>
          <a:p>
            <a:pPr algn="r"/>
            <a:r>
              <a:rPr lang="en-US" sz="1400" dirty="0" err="1">
                <a:solidFill>
                  <a:srgbClr val="008000"/>
                </a:solidFill>
              </a:rPr>
              <a:t>Ilan</a:t>
            </a:r>
            <a:r>
              <a:rPr lang="en-US" sz="1400" dirty="0">
                <a:solidFill>
                  <a:srgbClr val="008000"/>
                </a:solidFill>
              </a:rPr>
              <a:t>, et al. BMC Health </a:t>
            </a:r>
            <a:r>
              <a:rPr lang="en-US" sz="1400" dirty="0" err="1">
                <a:solidFill>
                  <a:srgbClr val="008000"/>
                </a:solidFill>
              </a:rPr>
              <a:t>Serv</a:t>
            </a:r>
            <a:r>
              <a:rPr lang="en-US" sz="1400" dirty="0">
                <a:solidFill>
                  <a:srgbClr val="008000"/>
                </a:solidFill>
              </a:rPr>
              <a:t> Res. 2012;12:11</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8535" y="3156155"/>
            <a:ext cx="4530990" cy="3387595"/>
          </a:xfrm>
          <a:prstGeom prst="rect">
            <a:avLst/>
          </a:prstGeom>
        </p:spPr>
      </p:pic>
    </p:spTree>
    <p:extLst>
      <p:ext uri="{BB962C8B-B14F-4D97-AF65-F5344CB8AC3E}">
        <p14:creationId xmlns:p14="http://schemas.microsoft.com/office/powerpoint/2010/main" val="25308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47129" y="1391285"/>
            <a:ext cx="6297742" cy="4351338"/>
          </a:xfrm>
          <a:prstGeom prst="rect">
            <a:avLst/>
          </a:prstGeom>
        </p:spPr>
      </p:pic>
      <p:sp>
        <p:nvSpPr>
          <p:cNvPr id="3" name="Title 2"/>
          <p:cNvSpPr>
            <a:spLocks noGrp="1"/>
          </p:cNvSpPr>
          <p:nvPr>
            <p:ph type="title"/>
          </p:nvPr>
        </p:nvSpPr>
        <p:spPr/>
        <p:txBody>
          <a:bodyPr/>
          <a:lstStyle/>
          <a:p>
            <a:r>
              <a:rPr lang="en-US" dirty="0"/>
              <a:t>Model of Cognitive Work in a BICU</a:t>
            </a:r>
          </a:p>
        </p:txBody>
      </p:sp>
      <p:sp>
        <p:nvSpPr>
          <p:cNvPr id="6" name="Rectangle 5"/>
          <p:cNvSpPr/>
          <p:nvPr/>
        </p:nvSpPr>
        <p:spPr>
          <a:xfrm>
            <a:off x="6196871" y="5915353"/>
            <a:ext cx="6096000" cy="523220"/>
          </a:xfrm>
          <a:prstGeom prst="rect">
            <a:avLst/>
          </a:prstGeom>
        </p:spPr>
        <p:txBody>
          <a:bodyPr>
            <a:spAutoFit/>
          </a:bodyPr>
          <a:lstStyle/>
          <a:p>
            <a:pPr algn="r"/>
            <a:r>
              <a:rPr lang="en-US" sz="1400" b="1" dirty="0">
                <a:solidFill>
                  <a:srgbClr val="00B050"/>
                </a:solidFill>
              </a:rPr>
              <a:t>Nemeth Support for ICU resilience using Cognitive Systems Engineering to build adaptive capacity. In: IEEE; 2014:654-658. </a:t>
            </a:r>
          </a:p>
        </p:txBody>
      </p:sp>
    </p:spTree>
    <p:extLst>
      <p:ext uri="{BB962C8B-B14F-4D97-AF65-F5344CB8AC3E}">
        <p14:creationId xmlns:p14="http://schemas.microsoft.com/office/powerpoint/2010/main" val="1982832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sz="5400" dirty="0"/>
              <a:t>What do we do that needs help?</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787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39720"/>
            <a:ext cx="9144000" cy="3718578"/>
          </a:xfrm>
        </p:spPr>
        <p:txBody>
          <a:bodyPr anchor="t">
            <a:normAutofit/>
          </a:bodyPr>
          <a:lstStyle/>
          <a:p>
            <a:r>
              <a:rPr lang="en-US" dirty="0"/>
              <a:t>Medical Decision Making</a:t>
            </a:r>
            <a:br>
              <a:rPr lang="en-US" dirty="0"/>
            </a:br>
            <a:r>
              <a:rPr lang="en-US" dirty="0"/>
              <a:t>Clinical Decision Making?</a:t>
            </a:r>
            <a:br>
              <a:rPr lang="en-US" dirty="0"/>
            </a:br>
            <a:r>
              <a:rPr lang="en-US" dirty="0"/>
              <a:t>Clinical Reasoning?</a:t>
            </a:r>
            <a:endParaRPr lang="en-US" strike="sngStrike" dirty="0"/>
          </a:p>
        </p:txBody>
      </p:sp>
      <p:sp>
        <p:nvSpPr>
          <p:cNvPr id="5" name="Title 1"/>
          <p:cNvSpPr txBox="1">
            <a:spLocks/>
          </p:cNvSpPr>
          <p:nvPr/>
        </p:nvSpPr>
        <p:spPr>
          <a:xfrm>
            <a:off x="1524000" y="2439720"/>
            <a:ext cx="9144000" cy="371857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Medical Decision Making</a:t>
            </a:r>
            <a:br>
              <a:rPr lang="en-US" dirty="0"/>
            </a:br>
            <a:endParaRPr lang="en-US" strike="sngStrike" dirty="0"/>
          </a:p>
        </p:txBody>
      </p:sp>
    </p:spTree>
    <p:extLst>
      <p:ext uri="{BB962C8B-B14F-4D97-AF65-F5344CB8AC3E}">
        <p14:creationId xmlns:p14="http://schemas.microsoft.com/office/powerpoint/2010/main" val="30058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Making by the Clinician</a:t>
            </a:r>
          </a:p>
        </p:txBody>
      </p:sp>
      <p:sp>
        <p:nvSpPr>
          <p:cNvPr id="3" name="Content Placeholder 2"/>
          <p:cNvSpPr>
            <a:spLocks noGrp="1"/>
          </p:cNvSpPr>
          <p:nvPr>
            <p:ph idx="1"/>
          </p:nvPr>
        </p:nvSpPr>
        <p:spPr>
          <a:xfrm>
            <a:off x="6608223" y="1825625"/>
            <a:ext cx="5039170" cy="4351338"/>
          </a:xfrm>
        </p:spPr>
        <p:txBody>
          <a:bodyPr>
            <a:normAutofit/>
          </a:bodyPr>
          <a:lstStyle/>
          <a:p>
            <a:pPr marL="457200" lvl="1" indent="0" algn="ctr">
              <a:buNone/>
            </a:pPr>
            <a:r>
              <a:rPr lang="en-US" sz="4000" b="1" dirty="0"/>
              <a:t>Evaluate</a:t>
            </a:r>
            <a:endParaRPr lang="en-US" sz="4000" dirty="0"/>
          </a:p>
          <a:p>
            <a:pPr marL="457200" lvl="1" indent="0" algn="ctr">
              <a:buNone/>
            </a:pPr>
            <a:r>
              <a:rPr lang="en-US" sz="4000" b="1" dirty="0"/>
              <a:t>Diagnose</a:t>
            </a:r>
          </a:p>
          <a:p>
            <a:pPr marL="457200" lvl="1" indent="0" algn="ctr">
              <a:buNone/>
            </a:pPr>
            <a:r>
              <a:rPr lang="en-US" sz="4000" b="1" dirty="0"/>
              <a:t>Treat</a:t>
            </a:r>
          </a:p>
          <a:p>
            <a:pPr marL="457200" lvl="1" indent="0" algn="ctr">
              <a:buNone/>
            </a:pPr>
            <a:r>
              <a:rPr lang="en-US" sz="4000" b="1" dirty="0"/>
              <a:t>Discuss</a:t>
            </a:r>
          </a:p>
          <a:p>
            <a:pPr marL="457200" lvl="1" indent="0" algn="ctr">
              <a:buNone/>
            </a:pPr>
            <a:r>
              <a:rPr lang="en-US" sz="4000" b="1" dirty="0"/>
              <a:t>“Manage”</a:t>
            </a:r>
          </a:p>
          <a:p>
            <a:pPr marL="457200" lvl="1" indent="0" algn="ctr">
              <a:buNone/>
            </a:pPr>
            <a:r>
              <a:rPr lang="en-US" sz="4000" b="1" dirty="0"/>
              <a:t>Synchronize Care</a:t>
            </a:r>
            <a:endParaRPr lang="en-US" b="1" dirty="0"/>
          </a:p>
        </p:txBody>
      </p:sp>
      <p:pic>
        <p:nvPicPr>
          <p:cNvPr id="4" name="Picture 3"/>
          <p:cNvPicPr>
            <a:picLocks noChangeAspect="1"/>
          </p:cNvPicPr>
          <p:nvPr/>
        </p:nvPicPr>
        <p:blipFill>
          <a:blip r:embed="rId3"/>
          <a:stretch>
            <a:fillRect/>
          </a:stretch>
        </p:blipFill>
        <p:spPr>
          <a:xfrm>
            <a:off x="838200" y="1685645"/>
            <a:ext cx="5770023" cy="4491318"/>
          </a:xfrm>
          <a:prstGeom prst="rect">
            <a:avLst/>
          </a:prstGeom>
        </p:spPr>
      </p:pic>
      <p:sp>
        <p:nvSpPr>
          <p:cNvPr id="6" name="Rectangle 5"/>
          <p:cNvSpPr/>
          <p:nvPr/>
        </p:nvSpPr>
        <p:spPr>
          <a:xfrm>
            <a:off x="6079808" y="6488668"/>
            <a:ext cx="6096000" cy="369332"/>
          </a:xfrm>
          <a:prstGeom prst="rect">
            <a:avLst/>
          </a:prstGeom>
        </p:spPr>
        <p:txBody>
          <a:bodyPr>
            <a:spAutoFit/>
          </a:bodyPr>
          <a:lstStyle/>
          <a:p>
            <a:pPr algn="r"/>
            <a:r>
              <a:rPr lang="en-US" dirty="0" err="1">
                <a:solidFill>
                  <a:srgbClr val="00B050"/>
                </a:solidFill>
              </a:rPr>
              <a:t>Acad</a:t>
            </a:r>
            <a:r>
              <a:rPr lang="en-US" dirty="0">
                <a:solidFill>
                  <a:srgbClr val="00B050"/>
                </a:solidFill>
              </a:rPr>
              <a:t> </a:t>
            </a:r>
            <a:r>
              <a:rPr lang="en-US" dirty="0" err="1">
                <a:solidFill>
                  <a:srgbClr val="00B050"/>
                </a:solidFill>
              </a:rPr>
              <a:t>Emerg</a:t>
            </a:r>
            <a:r>
              <a:rPr lang="en-US" dirty="0">
                <a:solidFill>
                  <a:srgbClr val="00B050"/>
                </a:solidFill>
              </a:rPr>
              <a:t> Med. 2002;9(11):1184-1204.</a:t>
            </a:r>
          </a:p>
        </p:txBody>
      </p:sp>
    </p:spTree>
    <p:extLst>
      <p:ext uri="{BB962C8B-B14F-4D97-AF65-F5344CB8AC3E}">
        <p14:creationId xmlns:p14="http://schemas.microsoft.com/office/powerpoint/2010/main" val="11098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12183036" cy="1636114"/>
            <a:chOff x="-524436" y="242046"/>
            <a:chExt cx="12183036" cy="1636114"/>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4436" y="242046"/>
              <a:ext cx="6361925" cy="163611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37490" y="242046"/>
              <a:ext cx="5821110" cy="1636114"/>
            </a:xfrm>
            <a:prstGeom prst="rect">
              <a:avLst/>
            </a:prstGeom>
          </p:spPr>
        </p:pic>
      </p:grpSp>
      <p:sp>
        <p:nvSpPr>
          <p:cNvPr id="5" name="Rectangle 4"/>
          <p:cNvSpPr/>
          <p:nvPr/>
        </p:nvSpPr>
        <p:spPr>
          <a:xfrm>
            <a:off x="5871882" y="6488668"/>
            <a:ext cx="6311153" cy="369332"/>
          </a:xfrm>
          <a:prstGeom prst="rect">
            <a:avLst/>
          </a:prstGeom>
        </p:spPr>
        <p:txBody>
          <a:bodyPr wrap="square">
            <a:spAutoFit/>
          </a:bodyPr>
          <a:lstStyle/>
          <a:p>
            <a:pPr algn="r"/>
            <a:r>
              <a:rPr lang="en-US" b="1" dirty="0">
                <a:solidFill>
                  <a:srgbClr val="00B050"/>
                </a:solidFill>
              </a:rPr>
              <a:t>Benner P. From novice to expert. Am J </a:t>
            </a:r>
            <a:r>
              <a:rPr lang="en-US" b="1" dirty="0" err="1">
                <a:solidFill>
                  <a:srgbClr val="00B050"/>
                </a:solidFill>
              </a:rPr>
              <a:t>Nurs</a:t>
            </a:r>
            <a:r>
              <a:rPr lang="en-US" b="1" dirty="0">
                <a:solidFill>
                  <a:srgbClr val="00B050"/>
                </a:solidFill>
              </a:rPr>
              <a:t>. 1982;82(3):402-407</a:t>
            </a:r>
          </a:p>
        </p:txBody>
      </p:sp>
      <p:graphicFrame>
        <p:nvGraphicFramePr>
          <p:cNvPr id="8" name="Table 7"/>
          <p:cNvGraphicFramePr>
            <a:graphicFrameLocks noGrp="1"/>
          </p:cNvGraphicFramePr>
          <p:nvPr>
            <p:extLst/>
          </p:nvPr>
        </p:nvGraphicFramePr>
        <p:xfrm>
          <a:off x="283881" y="1828801"/>
          <a:ext cx="11428506" cy="4656665"/>
        </p:xfrm>
        <a:graphic>
          <a:graphicData uri="http://schemas.openxmlformats.org/drawingml/2006/table">
            <a:tbl>
              <a:tblPr firstRow="1" bandRow="1">
                <a:effectLst>
                  <a:outerShdw blurRad="50800" dist="50800" dir="5400000" algn="ctr" rotWithShape="0">
                    <a:schemeClr val="bg1"/>
                  </a:outerShdw>
                </a:effectLst>
                <a:tableStyleId>{5940675A-B579-460E-94D1-54222C63F5DA}</a:tableStyleId>
              </a:tblPr>
              <a:tblGrid>
                <a:gridCol w="2288844">
                  <a:extLst>
                    <a:ext uri="{9D8B030D-6E8A-4147-A177-3AD203B41FA5}">
                      <a16:colId xmlns:a16="http://schemas.microsoft.com/office/drawing/2014/main" val="20000"/>
                    </a:ext>
                  </a:extLst>
                </a:gridCol>
                <a:gridCol w="4569831">
                  <a:extLst>
                    <a:ext uri="{9D8B030D-6E8A-4147-A177-3AD203B41FA5}">
                      <a16:colId xmlns:a16="http://schemas.microsoft.com/office/drawing/2014/main" val="20001"/>
                    </a:ext>
                  </a:extLst>
                </a:gridCol>
                <a:gridCol w="4569831">
                  <a:extLst>
                    <a:ext uri="{9D8B030D-6E8A-4147-A177-3AD203B41FA5}">
                      <a16:colId xmlns:a16="http://schemas.microsoft.com/office/drawing/2014/main" val="20002"/>
                    </a:ext>
                  </a:extLst>
                </a:gridCol>
              </a:tblGrid>
              <a:tr h="392990">
                <a:tc>
                  <a:txBody>
                    <a:bodyPr/>
                    <a:lstStyle/>
                    <a:p>
                      <a:pPr algn="ctr"/>
                      <a:r>
                        <a:rPr lang="en-US" b="1" dirty="0"/>
                        <a:t>Proficiency</a:t>
                      </a:r>
                    </a:p>
                  </a:txBody>
                  <a:tcPr>
                    <a:solidFill>
                      <a:schemeClr val="bg1"/>
                    </a:solidFill>
                  </a:tcPr>
                </a:tc>
                <a:tc>
                  <a:txBody>
                    <a:bodyPr/>
                    <a:lstStyle/>
                    <a:p>
                      <a:r>
                        <a:rPr lang="en-US" b="1" dirty="0"/>
                        <a:t>Situation: Action</a:t>
                      </a:r>
                    </a:p>
                  </a:txBody>
                  <a:tcPr>
                    <a:solidFill>
                      <a:schemeClr val="bg1"/>
                    </a:solidFill>
                  </a:tcPr>
                </a:tc>
                <a:tc>
                  <a:txBody>
                    <a:bodyPr/>
                    <a:lstStyle/>
                    <a:p>
                      <a:pPr algn="ctr"/>
                      <a:r>
                        <a:rPr lang="en-US" b="1" dirty="0"/>
                        <a:t>Thought Paradigm: Information</a:t>
                      </a:r>
                      <a:r>
                        <a:rPr lang="en-US" b="1" baseline="0" dirty="0"/>
                        <a:t> Source</a:t>
                      </a:r>
                      <a:endParaRPr lang="en-US" b="1" dirty="0"/>
                    </a:p>
                  </a:txBody>
                  <a:tcPr>
                    <a:solidFill>
                      <a:schemeClr val="bg1"/>
                    </a:solidFill>
                  </a:tcPr>
                </a:tc>
                <a:extLst>
                  <a:ext uri="{0D108BD9-81ED-4DB2-BD59-A6C34878D82A}">
                    <a16:rowId xmlns:a16="http://schemas.microsoft.com/office/drawing/2014/main" val="10000"/>
                  </a:ext>
                </a:extLst>
              </a:tr>
              <a:tr h="678312">
                <a:tc>
                  <a:txBody>
                    <a:bodyPr/>
                    <a:lstStyle/>
                    <a:p>
                      <a:pPr algn="ctr"/>
                      <a:r>
                        <a:rPr lang="en-US" dirty="0"/>
                        <a:t>Novice</a:t>
                      </a:r>
                    </a:p>
                  </a:txBody>
                  <a:tcPr>
                    <a:solidFill>
                      <a:schemeClr val="bg1"/>
                    </a:solidFill>
                  </a:tcPr>
                </a:tc>
                <a:tc>
                  <a:txBody>
                    <a:bodyPr/>
                    <a:lstStyle/>
                    <a:p>
                      <a:r>
                        <a:rPr lang="en-US" dirty="0"/>
                        <a:t>Situation</a:t>
                      </a:r>
                      <a:r>
                        <a:rPr lang="en-US" baseline="0" dirty="0"/>
                        <a:t> defined by objective, teachable attributes: </a:t>
                      </a:r>
                      <a:r>
                        <a:rPr lang="en-US" i="1" baseline="0" dirty="0"/>
                        <a:t>task focused</a:t>
                      </a:r>
                      <a:endParaRPr lang="en-US" dirty="0"/>
                    </a:p>
                  </a:txBody>
                  <a:tcPr>
                    <a:solidFill>
                      <a:schemeClr val="bg1"/>
                    </a:solidFill>
                  </a:tcPr>
                </a:tc>
                <a:tc>
                  <a:txBody>
                    <a:bodyPr/>
                    <a:lstStyle/>
                    <a:p>
                      <a:pPr algn="ctr"/>
                      <a:r>
                        <a:rPr lang="en-US" dirty="0"/>
                        <a:t>Abstract Principles &amp; Rules: data bits</a:t>
                      </a:r>
                    </a:p>
                  </a:txBody>
                  <a:tcP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9017">
                <a:tc>
                  <a:txBody>
                    <a:bodyPr/>
                    <a:lstStyle/>
                    <a:p>
                      <a:pPr algn="ctr"/>
                      <a:r>
                        <a:rPr lang="en-US" dirty="0"/>
                        <a:t>Advanced Beginner</a:t>
                      </a:r>
                    </a:p>
                  </a:txBody>
                  <a:tcPr>
                    <a:solidFill>
                      <a:schemeClr val="bg1"/>
                    </a:solidFill>
                  </a:tcPr>
                </a:tc>
                <a:tc>
                  <a:txBody>
                    <a:bodyPr/>
                    <a:lstStyle/>
                    <a:p>
                      <a:r>
                        <a:rPr lang="en-US" dirty="0"/>
                        <a:t>Recognizes </a:t>
                      </a:r>
                      <a:r>
                        <a:rPr lang="en-US" i="1" dirty="0"/>
                        <a:t>aspects</a:t>
                      </a:r>
                      <a:r>
                        <a:rPr lang="en-US" i="0" dirty="0"/>
                        <a:t> of situations</a:t>
                      </a:r>
                      <a:r>
                        <a:rPr lang="en-US" i="0" baseline="0" dirty="0"/>
                        <a:t> (patterns identified by prior experience): acceptable performance based on stimulus-response.</a:t>
                      </a:r>
                      <a:endParaRPr lang="en-US" dirty="0"/>
                    </a:p>
                  </a:txBody>
                  <a:tcPr>
                    <a:solidFill>
                      <a:schemeClr val="bg1"/>
                    </a:solidFill>
                  </a:tcPr>
                </a:tc>
                <a:tc>
                  <a:txBody>
                    <a:bodyPr/>
                    <a:lstStyle/>
                    <a:p>
                      <a:pPr algn="ctr"/>
                      <a:endParaRPr lang="en-US"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8312">
                <a:tc>
                  <a:txBody>
                    <a:bodyPr/>
                    <a:lstStyle/>
                    <a:p>
                      <a:pPr algn="ctr"/>
                      <a:r>
                        <a:rPr lang="en-US" dirty="0"/>
                        <a:t>Competent</a:t>
                      </a:r>
                    </a:p>
                  </a:txBody>
                  <a:tcPr>
                    <a:solidFill>
                      <a:schemeClr val="bg1"/>
                    </a:solidFill>
                  </a:tcPr>
                </a:tc>
                <a:tc>
                  <a:txBody>
                    <a:bodyPr/>
                    <a:lstStyle/>
                    <a:p>
                      <a:r>
                        <a:rPr lang="en-US" dirty="0"/>
                        <a:t>Actions in terms of long-range goals:</a:t>
                      </a:r>
                      <a:r>
                        <a:rPr lang="en-US" baseline="0" dirty="0"/>
                        <a:t> planned actions modify situation</a:t>
                      </a:r>
                      <a:endParaRPr lang="en-US" dirty="0"/>
                    </a:p>
                  </a:txBody>
                  <a:tcPr>
                    <a:solidFill>
                      <a:schemeClr val="bg1"/>
                    </a:solidFill>
                  </a:tcPr>
                </a:tc>
                <a:tc>
                  <a:txBody>
                    <a:bodyPr/>
                    <a:lstStyle/>
                    <a:p>
                      <a:pPr algn="ctr"/>
                      <a:endParaRPr lang="en-US"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59722">
                <a:tc>
                  <a:txBody>
                    <a:bodyPr/>
                    <a:lstStyle/>
                    <a:p>
                      <a:pPr algn="ctr"/>
                      <a:r>
                        <a:rPr lang="en-US" dirty="0"/>
                        <a:t>Proficient</a:t>
                      </a:r>
                    </a:p>
                  </a:txBody>
                  <a:tcPr>
                    <a:solidFill>
                      <a:schemeClr val="bg1"/>
                    </a:solidFill>
                  </a:tcPr>
                </a:tc>
                <a:tc>
                  <a:txBody>
                    <a:bodyPr/>
                    <a:lstStyle/>
                    <a:p>
                      <a:r>
                        <a:rPr lang="en-US" dirty="0"/>
                        <a:t>Perceives situation as whole: performance guided by</a:t>
                      </a:r>
                      <a:r>
                        <a:rPr lang="en-US" baseline="0" dirty="0"/>
                        <a:t> </a:t>
                      </a:r>
                      <a:r>
                        <a:rPr lang="en-US" i="1" baseline="0" dirty="0"/>
                        <a:t>maxims </a:t>
                      </a:r>
                      <a:r>
                        <a:rPr lang="en-US" i="0" baseline="0" dirty="0"/>
                        <a:t>(nuances that mean on thing at one time and quite another at another time)</a:t>
                      </a:r>
                      <a:endParaRPr lang="en-US" i="0"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Relies on past experience:</a:t>
                      </a:r>
                      <a:r>
                        <a:rPr lang="en-US" baseline="0" dirty="0"/>
                        <a:t> the</a:t>
                      </a:r>
                      <a:r>
                        <a:rPr lang="en-US" dirty="0"/>
                        <a:t> complete whole</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78312">
                <a:tc>
                  <a:txBody>
                    <a:bodyPr/>
                    <a:lstStyle/>
                    <a:p>
                      <a:pPr algn="ctr"/>
                      <a:r>
                        <a:rPr lang="en-US" dirty="0"/>
                        <a:t>Expert</a:t>
                      </a:r>
                    </a:p>
                  </a:txBody>
                  <a:tcPr>
                    <a:solidFill>
                      <a:schemeClr val="bg1"/>
                    </a:solidFill>
                  </a:tcPr>
                </a:tc>
                <a:tc>
                  <a:txBody>
                    <a:bodyPr/>
                    <a:lstStyle/>
                    <a:p>
                      <a:r>
                        <a:rPr lang="en-US" dirty="0"/>
                        <a:t>Not guided by analytical principle (</a:t>
                      </a:r>
                      <a:r>
                        <a:rPr lang="en-US" dirty="0" err="1"/>
                        <a:t>gule</a:t>
                      </a:r>
                      <a:r>
                        <a:rPr lang="en-US" dirty="0"/>
                        <a:t>, guideline, maxim): “I just know” what to do.</a:t>
                      </a:r>
                    </a:p>
                  </a:txBody>
                  <a:tcPr>
                    <a:solidFill>
                      <a:schemeClr val="bg1"/>
                    </a:solidFill>
                  </a:tcPr>
                </a:tc>
                <a:tc>
                  <a:txBody>
                    <a:bodyPr/>
                    <a:lstStyle/>
                    <a:p>
                      <a:pPr algn="ctr"/>
                      <a:endParaRPr lang="en-US" dirty="0"/>
                    </a:p>
                  </a:txBody>
                  <a:tcP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005"/>
                  </a:ext>
                </a:extLst>
              </a:tr>
            </a:tbl>
          </a:graphicData>
        </a:graphic>
      </p:graphicFrame>
      <p:cxnSp>
        <p:nvCxnSpPr>
          <p:cNvPr id="10" name="Straight Arrow Connector 9"/>
          <p:cNvCxnSpPr/>
          <p:nvPr/>
        </p:nvCxnSpPr>
        <p:spPr>
          <a:xfrm>
            <a:off x="9386047" y="2702858"/>
            <a:ext cx="13447" cy="2259106"/>
          </a:xfrm>
          <a:prstGeom prst="straightConnector1">
            <a:avLst/>
          </a:prstGeom>
          <a:ln w="155575">
            <a:tailEnd type="triangle"/>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396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368" y="365125"/>
            <a:ext cx="6554432" cy="1325563"/>
          </a:xfrm>
        </p:spPr>
        <p:txBody>
          <a:bodyPr>
            <a:noAutofit/>
          </a:bodyPr>
          <a:lstStyle/>
          <a:p>
            <a:r>
              <a:rPr lang="en-US" sz="2400" dirty="0"/>
              <a:t>“</a:t>
            </a:r>
            <a:r>
              <a:rPr lang="en-US" sz="2400" i="1" dirty="0"/>
              <a:t>The secret of the care of the patient is in caring for the patient.” </a:t>
            </a:r>
            <a:r>
              <a:rPr lang="en-US" sz="2400" dirty="0"/>
              <a:t>– Dr. Francis Weld Peabody, 1925</a:t>
            </a:r>
          </a:p>
        </p:txBody>
      </p:sp>
      <p:sp>
        <p:nvSpPr>
          <p:cNvPr id="3" name="Content Placeholder 2"/>
          <p:cNvSpPr>
            <a:spLocks noGrp="1"/>
          </p:cNvSpPr>
          <p:nvPr>
            <p:ph idx="1"/>
          </p:nvPr>
        </p:nvSpPr>
        <p:spPr>
          <a:xfrm>
            <a:off x="4799368" y="1825625"/>
            <a:ext cx="6554431" cy="4351338"/>
          </a:xfrm>
        </p:spPr>
        <p:txBody>
          <a:bodyPr/>
          <a:lstStyle/>
          <a:p>
            <a:r>
              <a:rPr lang="en-US" dirty="0"/>
              <a:t>Compared to didactic exercises of student and professor where a working diagnosis is developed over 20-30 minutes, expert clinicians form notion of a diagnosis within 20 seconds.</a:t>
            </a:r>
          </a:p>
          <a:p>
            <a:r>
              <a:rPr lang="en-US" dirty="0"/>
              <a:t>How?</a:t>
            </a:r>
          </a:p>
          <a:p>
            <a:pPr lvl="1"/>
            <a:r>
              <a:rPr lang="en-US" dirty="0"/>
              <a:t>Diagnoses start from the first sighting of the patient</a:t>
            </a:r>
            <a:r>
              <a:rPr lang="is-IS" dirty="0"/>
              <a:t>…</a:t>
            </a:r>
            <a:endParaRPr lang="en-US" dirty="0"/>
          </a:p>
        </p:txBody>
      </p:sp>
      <p:pic>
        <p:nvPicPr>
          <p:cNvPr id="4" name="Picture 3"/>
          <p:cNvPicPr>
            <a:picLocks noChangeAspect="1"/>
          </p:cNvPicPr>
          <p:nvPr/>
        </p:nvPicPr>
        <p:blipFill>
          <a:blip r:embed="rId3"/>
          <a:stretch>
            <a:fillRect/>
          </a:stretch>
        </p:blipFill>
        <p:spPr>
          <a:xfrm>
            <a:off x="80682" y="0"/>
            <a:ext cx="4560570" cy="6858000"/>
          </a:xfrm>
          <a:prstGeom prst="rect">
            <a:avLst/>
          </a:prstGeom>
        </p:spPr>
      </p:pic>
      <p:sp>
        <p:nvSpPr>
          <p:cNvPr id="5" name="Rectangle 4"/>
          <p:cNvSpPr/>
          <p:nvPr/>
        </p:nvSpPr>
        <p:spPr>
          <a:xfrm>
            <a:off x="6096000" y="6194316"/>
            <a:ext cx="6096000" cy="646331"/>
          </a:xfrm>
          <a:prstGeom prst="rect">
            <a:avLst/>
          </a:prstGeom>
        </p:spPr>
        <p:txBody>
          <a:bodyPr>
            <a:spAutoFit/>
          </a:bodyPr>
          <a:lstStyle/>
          <a:p>
            <a:pPr algn="r"/>
            <a:r>
              <a:rPr lang="en-US" b="1" dirty="0" err="1">
                <a:solidFill>
                  <a:srgbClr val="00B050"/>
                </a:solidFill>
                <a:latin typeface="ArialMT" charset="0"/>
              </a:rPr>
              <a:t>Groopman</a:t>
            </a:r>
            <a:r>
              <a:rPr lang="en-US" b="1" dirty="0">
                <a:solidFill>
                  <a:srgbClr val="00B050"/>
                </a:solidFill>
                <a:latin typeface="ArialMT" charset="0"/>
              </a:rPr>
              <a:t>, Jerome E., and Michael Prichard. </a:t>
            </a:r>
          </a:p>
          <a:p>
            <a:pPr algn="r"/>
            <a:r>
              <a:rPr lang="en-US" b="1" i="1" dirty="0">
                <a:solidFill>
                  <a:srgbClr val="00B050"/>
                </a:solidFill>
                <a:latin typeface="ArialMT" charset="0"/>
              </a:rPr>
              <a:t>How doctors think</a:t>
            </a:r>
            <a:r>
              <a:rPr lang="en-US" b="1" dirty="0">
                <a:solidFill>
                  <a:srgbClr val="00B050"/>
                </a:solidFill>
                <a:latin typeface="ArialMT" charset="0"/>
              </a:rPr>
              <a:t>. Boston: Houghton Mifflin, 2007.</a:t>
            </a:r>
            <a:endParaRPr lang="en-US" b="1" dirty="0">
              <a:solidFill>
                <a:srgbClr val="00B050"/>
              </a:solidFill>
            </a:endParaRPr>
          </a:p>
        </p:txBody>
      </p:sp>
    </p:spTree>
    <p:extLst>
      <p:ext uri="{BB962C8B-B14F-4D97-AF65-F5344CB8AC3E}">
        <p14:creationId xmlns:p14="http://schemas.microsoft.com/office/powerpoint/2010/main" val="155218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99595"/>
            <a:ext cx="10515600" cy="2136029"/>
          </a:xfrm>
          <a:effectLst>
            <a:glow rad="228600">
              <a:schemeClr val="accent4">
                <a:satMod val="175000"/>
                <a:alpha val="40000"/>
              </a:schemeClr>
            </a:glow>
            <a:outerShdw blurRad="50800" dist="38100" dir="2700000" algn="tl" rotWithShape="0">
              <a:prstClr val="black">
                <a:alpha val="40000"/>
              </a:prstClr>
            </a:outerShdw>
          </a:effectLst>
        </p:spPr>
        <p:txBody>
          <a:bodyPr>
            <a:normAutofit fontScale="90000"/>
          </a:bodyPr>
          <a:lstStyle/>
          <a:p>
            <a:pPr algn="ctr"/>
            <a:r>
              <a:rPr lang="en-US" sz="6000" dirty="0">
                <a:solidFill>
                  <a:srgbClr val="FF0000"/>
                </a:solidFill>
                <a:latin typeface="Stencil" charset="0"/>
                <a:ea typeface="Stencil" charset="0"/>
                <a:cs typeface="Stencil" charset="0"/>
              </a:rPr>
              <a:t>BEWARE!</a:t>
            </a:r>
            <a:br>
              <a:rPr lang="en-US" dirty="0"/>
            </a:br>
            <a:r>
              <a:rPr lang="en-US" sz="5300" dirty="0"/>
              <a:t>Heuristics, Biases, &amp; Cognitive Dispositions to Respond (CDRs)</a:t>
            </a:r>
          </a:p>
        </p:txBody>
      </p:sp>
      <p:pic>
        <p:nvPicPr>
          <p:cNvPr id="4" name="Picture 3"/>
          <p:cNvPicPr>
            <a:picLocks noChangeAspect="1"/>
          </p:cNvPicPr>
          <p:nvPr/>
        </p:nvPicPr>
        <p:blipFill>
          <a:blip r:embed="rId3"/>
          <a:stretch>
            <a:fillRect/>
          </a:stretch>
        </p:blipFill>
        <p:spPr>
          <a:xfrm>
            <a:off x="485458" y="3180976"/>
            <a:ext cx="11188700" cy="2082800"/>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6079808" y="6488668"/>
            <a:ext cx="6096000" cy="369332"/>
          </a:xfrm>
          <a:prstGeom prst="rect">
            <a:avLst/>
          </a:prstGeom>
        </p:spPr>
        <p:txBody>
          <a:bodyPr>
            <a:spAutoFit/>
          </a:bodyPr>
          <a:lstStyle/>
          <a:p>
            <a:pPr algn="r"/>
            <a:r>
              <a:rPr lang="en-US" b="1" dirty="0" err="1">
                <a:solidFill>
                  <a:srgbClr val="00B050"/>
                </a:solidFill>
              </a:rPr>
              <a:t>Croskerry</a:t>
            </a:r>
            <a:r>
              <a:rPr lang="en-US" b="1" dirty="0">
                <a:solidFill>
                  <a:srgbClr val="00B050"/>
                </a:solidFill>
              </a:rPr>
              <a:t> P. </a:t>
            </a:r>
            <a:r>
              <a:rPr lang="en-US" b="1" dirty="0" err="1">
                <a:solidFill>
                  <a:srgbClr val="00B050"/>
                </a:solidFill>
              </a:rPr>
              <a:t>Acad</a:t>
            </a:r>
            <a:r>
              <a:rPr lang="en-US" b="1" dirty="0">
                <a:solidFill>
                  <a:srgbClr val="00B050"/>
                </a:solidFill>
              </a:rPr>
              <a:t> </a:t>
            </a:r>
            <a:r>
              <a:rPr lang="en-US" b="1" dirty="0" err="1">
                <a:solidFill>
                  <a:srgbClr val="00B050"/>
                </a:solidFill>
              </a:rPr>
              <a:t>Emerg</a:t>
            </a:r>
            <a:r>
              <a:rPr lang="en-US" b="1" dirty="0">
                <a:solidFill>
                  <a:srgbClr val="00B050"/>
                </a:solidFill>
              </a:rPr>
              <a:t> Med. 2002;9(11):1184-1204.</a:t>
            </a:r>
          </a:p>
        </p:txBody>
      </p:sp>
      <p:sp>
        <p:nvSpPr>
          <p:cNvPr id="13" name="Rectangle 12"/>
          <p:cNvSpPr/>
          <p:nvPr/>
        </p:nvSpPr>
        <p:spPr>
          <a:xfrm>
            <a:off x="5985306" y="6119336"/>
            <a:ext cx="6096000" cy="369332"/>
          </a:xfrm>
          <a:prstGeom prst="rect">
            <a:avLst/>
          </a:prstGeom>
        </p:spPr>
        <p:txBody>
          <a:bodyPr>
            <a:spAutoFit/>
          </a:bodyPr>
          <a:lstStyle/>
          <a:p>
            <a:pPr algn="r"/>
            <a:r>
              <a:rPr lang="en-US" b="1" dirty="0" err="1">
                <a:solidFill>
                  <a:srgbClr val="00B050"/>
                </a:solidFill>
              </a:rPr>
              <a:t>Croskerry</a:t>
            </a:r>
            <a:r>
              <a:rPr lang="en-US" b="1" dirty="0">
                <a:solidFill>
                  <a:srgbClr val="00B050"/>
                </a:solidFill>
              </a:rPr>
              <a:t> P. </a:t>
            </a:r>
            <a:r>
              <a:rPr lang="en-US" b="1" dirty="0" err="1">
                <a:solidFill>
                  <a:srgbClr val="00B050"/>
                </a:solidFill>
              </a:rPr>
              <a:t>Acad</a:t>
            </a:r>
            <a:r>
              <a:rPr lang="en-US" b="1" dirty="0">
                <a:solidFill>
                  <a:srgbClr val="00B050"/>
                </a:solidFill>
              </a:rPr>
              <a:t> Med. 2003;78(8):775-780.</a:t>
            </a:r>
          </a:p>
        </p:txBody>
      </p:sp>
    </p:spTree>
    <p:extLst>
      <p:ext uri="{BB962C8B-B14F-4D97-AF65-F5344CB8AC3E}">
        <p14:creationId xmlns:p14="http://schemas.microsoft.com/office/powerpoint/2010/main" val="1670147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973"/>
            <a:ext cx="10515600" cy="1325563"/>
          </a:xfrm>
        </p:spPr>
        <p:txBody>
          <a:bodyPr anchor="t">
            <a:normAutofit/>
          </a:bodyPr>
          <a:lstStyle/>
          <a:p>
            <a:r>
              <a:rPr lang="en-US" sz="3200" dirty="0"/>
              <a:t>Cognitive </a:t>
            </a:r>
            <a:r>
              <a:rPr lang="en-US" sz="3200" dirty="0" err="1"/>
              <a:t>Debiasing</a:t>
            </a:r>
            <a:r>
              <a:rPr lang="en-US" sz="3200" dirty="0"/>
              <a:t> Strategies to Reduce Diagnostic Error</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 y="1027906"/>
            <a:ext cx="5016500" cy="5785037"/>
          </a:xfrm>
          <a:prstGeom prst="rect">
            <a:avLst/>
          </a:prstGeom>
          <a:ln>
            <a:solidFill>
              <a:schemeClr val="tx1"/>
            </a:solidFill>
          </a:ln>
        </p:spPr>
      </p:pic>
      <p:grpSp>
        <p:nvGrpSpPr>
          <p:cNvPr id="7" name="Group 6"/>
          <p:cNvGrpSpPr/>
          <p:nvPr/>
        </p:nvGrpSpPr>
        <p:grpSpPr>
          <a:xfrm>
            <a:off x="6337300" y="1003347"/>
            <a:ext cx="5016500" cy="5810670"/>
            <a:chOff x="6337300" y="1003347"/>
            <a:chExt cx="5016500" cy="5810670"/>
          </a:xfrm>
        </p:grpSpPr>
        <p:pic>
          <p:nvPicPr>
            <p:cNvPr id="5" name="Picture 4"/>
            <p:cNvPicPr>
              <a:picLocks noChangeAspect="1"/>
            </p:cNvPicPr>
            <p:nvPr/>
          </p:nvPicPr>
          <p:blipFill>
            <a:blip r:embed="rId3"/>
            <a:stretch>
              <a:fillRect/>
            </a:stretch>
          </p:blipFill>
          <p:spPr>
            <a:xfrm>
              <a:off x="6350000" y="1302217"/>
              <a:ext cx="5003800" cy="5511800"/>
            </a:xfrm>
            <a:prstGeom prst="rect">
              <a:avLst/>
            </a:prstGeom>
            <a:ln>
              <a:solidFill>
                <a:schemeClr val="tx1"/>
              </a:solidFill>
            </a:ln>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7300" y="1003347"/>
              <a:ext cx="5016500" cy="298870"/>
            </a:xfrm>
            <a:prstGeom prst="rect">
              <a:avLst/>
            </a:prstGeom>
            <a:ln>
              <a:solidFill>
                <a:schemeClr val="tx1"/>
              </a:solidFill>
            </a:ln>
          </p:spPr>
        </p:pic>
      </p:grpSp>
      <p:sp>
        <p:nvSpPr>
          <p:cNvPr id="8" name="Rectangle 7"/>
          <p:cNvSpPr/>
          <p:nvPr/>
        </p:nvSpPr>
        <p:spPr>
          <a:xfrm>
            <a:off x="5992906" y="624058"/>
            <a:ext cx="6096000" cy="369332"/>
          </a:xfrm>
          <a:prstGeom prst="rect">
            <a:avLst/>
          </a:prstGeom>
        </p:spPr>
        <p:txBody>
          <a:bodyPr>
            <a:spAutoFit/>
          </a:bodyPr>
          <a:lstStyle/>
          <a:p>
            <a:pPr algn="r"/>
            <a:r>
              <a:rPr lang="en-US" b="1" dirty="0" err="1">
                <a:solidFill>
                  <a:srgbClr val="00B050"/>
                </a:solidFill>
              </a:rPr>
              <a:t>Croskerry</a:t>
            </a:r>
            <a:r>
              <a:rPr lang="en-US" b="1" dirty="0">
                <a:solidFill>
                  <a:srgbClr val="00B050"/>
                </a:solidFill>
              </a:rPr>
              <a:t> P. </a:t>
            </a:r>
            <a:r>
              <a:rPr lang="en-US" b="1" dirty="0" err="1">
                <a:solidFill>
                  <a:srgbClr val="00B050"/>
                </a:solidFill>
              </a:rPr>
              <a:t>Acad</a:t>
            </a:r>
            <a:r>
              <a:rPr lang="en-US" b="1" dirty="0">
                <a:solidFill>
                  <a:srgbClr val="00B050"/>
                </a:solidFill>
              </a:rPr>
              <a:t> Med. 2003;78(8):775-780.</a:t>
            </a:r>
          </a:p>
        </p:txBody>
      </p:sp>
      <p:sp>
        <p:nvSpPr>
          <p:cNvPr id="3" name="Rectangle 2"/>
          <p:cNvSpPr/>
          <p:nvPr/>
        </p:nvSpPr>
        <p:spPr>
          <a:xfrm>
            <a:off x="959224" y="2715491"/>
            <a:ext cx="1437612" cy="374073"/>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9224" y="4613562"/>
            <a:ext cx="1437612" cy="512620"/>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46459" y="6096000"/>
            <a:ext cx="1437612" cy="374073"/>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322100" y="4294907"/>
            <a:ext cx="2235064" cy="554184"/>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768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367" y="628361"/>
            <a:ext cx="6554432" cy="1325563"/>
          </a:xfrm>
        </p:spPr>
        <p:txBody>
          <a:bodyPr>
            <a:noAutofit/>
          </a:bodyPr>
          <a:lstStyle/>
          <a:p>
            <a:r>
              <a:rPr lang="en-US" sz="4000" dirty="0"/>
              <a:t>How to defeat bias?</a:t>
            </a:r>
          </a:p>
        </p:txBody>
      </p:sp>
      <p:sp>
        <p:nvSpPr>
          <p:cNvPr id="3" name="Content Placeholder 2"/>
          <p:cNvSpPr>
            <a:spLocks noGrp="1"/>
          </p:cNvSpPr>
          <p:nvPr>
            <p:ph idx="1"/>
          </p:nvPr>
        </p:nvSpPr>
        <p:spPr>
          <a:xfrm>
            <a:off x="4799368" y="2078181"/>
            <a:ext cx="6554431" cy="4098781"/>
          </a:xfrm>
        </p:spPr>
        <p:txBody>
          <a:bodyPr anchor="ctr">
            <a:normAutofit/>
          </a:bodyPr>
          <a:lstStyle/>
          <a:p>
            <a:r>
              <a:rPr lang="en-US" sz="4400" dirty="0"/>
              <a:t>What doesn’t fit?</a:t>
            </a:r>
          </a:p>
          <a:p>
            <a:r>
              <a:rPr lang="en-US" sz="4400" dirty="0"/>
              <a:t>What else could it be?</a:t>
            </a:r>
          </a:p>
          <a:p>
            <a:endParaRPr lang="en-US" sz="4400" dirty="0"/>
          </a:p>
          <a:p>
            <a:r>
              <a:rPr lang="en-US" sz="4400" dirty="0"/>
              <a:t>Get a second opinion</a:t>
            </a:r>
            <a:r>
              <a:rPr lang="mr-IN" sz="4400" dirty="0"/>
              <a:t>…</a:t>
            </a:r>
            <a:endParaRPr lang="en-US" sz="4400" dirty="0"/>
          </a:p>
        </p:txBody>
      </p:sp>
      <p:pic>
        <p:nvPicPr>
          <p:cNvPr id="4" name="Picture 3"/>
          <p:cNvPicPr>
            <a:picLocks noChangeAspect="1"/>
          </p:cNvPicPr>
          <p:nvPr/>
        </p:nvPicPr>
        <p:blipFill>
          <a:blip r:embed="rId3"/>
          <a:stretch>
            <a:fillRect/>
          </a:stretch>
        </p:blipFill>
        <p:spPr>
          <a:xfrm>
            <a:off x="11407" y="0"/>
            <a:ext cx="4560570" cy="6858000"/>
          </a:xfrm>
          <a:prstGeom prst="rect">
            <a:avLst/>
          </a:prstGeom>
        </p:spPr>
      </p:pic>
      <p:sp>
        <p:nvSpPr>
          <p:cNvPr id="5" name="Rectangle 4"/>
          <p:cNvSpPr/>
          <p:nvPr/>
        </p:nvSpPr>
        <p:spPr>
          <a:xfrm>
            <a:off x="6096000" y="6194316"/>
            <a:ext cx="6096000" cy="646331"/>
          </a:xfrm>
          <a:prstGeom prst="rect">
            <a:avLst/>
          </a:prstGeom>
        </p:spPr>
        <p:txBody>
          <a:bodyPr>
            <a:spAutoFit/>
          </a:bodyPr>
          <a:lstStyle/>
          <a:p>
            <a:pPr algn="r"/>
            <a:r>
              <a:rPr lang="en-US" b="1" dirty="0" err="1">
                <a:solidFill>
                  <a:srgbClr val="00B050"/>
                </a:solidFill>
                <a:latin typeface="ArialMT" charset="0"/>
              </a:rPr>
              <a:t>Groopman</a:t>
            </a:r>
            <a:r>
              <a:rPr lang="en-US" b="1" dirty="0">
                <a:solidFill>
                  <a:srgbClr val="00B050"/>
                </a:solidFill>
                <a:latin typeface="ArialMT" charset="0"/>
              </a:rPr>
              <a:t>, Jerome E., and Michael Prichard. </a:t>
            </a:r>
          </a:p>
          <a:p>
            <a:pPr algn="r"/>
            <a:r>
              <a:rPr lang="en-US" b="1" i="1" dirty="0">
                <a:solidFill>
                  <a:srgbClr val="00B050"/>
                </a:solidFill>
                <a:latin typeface="ArialMT" charset="0"/>
              </a:rPr>
              <a:t>How doctors think</a:t>
            </a:r>
            <a:r>
              <a:rPr lang="en-US" b="1" dirty="0">
                <a:solidFill>
                  <a:srgbClr val="00B050"/>
                </a:solidFill>
                <a:latin typeface="ArialMT" charset="0"/>
              </a:rPr>
              <a:t>. Boston: Houghton Mifflin, 2007.</a:t>
            </a:r>
            <a:endParaRPr lang="en-US" b="1" dirty="0">
              <a:solidFill>
                <a:srgbClr val="00B050"/>
              </a:solidFill>
            </a:endParaRPr>
          </a:p>
        </p:txBody>
      </p:sp>
    </p:spTree>
    <p:extLst>
      <p:ext uri="{BB962C8B-B14F-4D97-AF65-F5344CB8AC3E}">
        <p14:creationId xmlns:p14="http://schemas.microsoft.com/office/powerpoint/2010/main" val="3387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Madigan Army Medical Center</a:t>
            </a:r>
          </a:p>
        </p:txBody>
      </p:sp>
      <p:pic>
        <p:nvPicPr>
          <p:cNvPr id="3" name="Picture 2"/>
          <p:cNvPicPr>
            <a:picLocks noChangeAspect="1"/>
          </p:cNvPicPr>
          <p:nvPr/>
        </p:nvPicPr>
        <p:blipFill>
          <a:blip r:embed="rId3"/>
          <a:stretch>
            <a:fillRect/>
          </a:stretch>
        </p:blipFill>
        <p:spPr>
          <a:xfrm>
            <a:off x="2298700" y="1305791"/>
            <a:ext cx="7594600" cy="4495800"/>
          </a:xfrm>
          <a:prstGeom prst="rect">
            <a:avLst/>
          </a:prstGeom>
        </p:spPr>
      </p:pic>
      <p:sp>
        <p:nvSpPr>
          <p:cNvPr id="4" name="Oval 3"/>
          <p:cNvSpPr/>
          <p:nvPr/>
        </p:nvSpPr>
        <p:spPr bwMode="auto">
          <a:xfrm>
            <a:off x="5334000" y="3325091"/>
            <a:ext cx="235527" cy="12469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4989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Promote novice to … more expert:</a:t>
            </a:r>
            <a:br>
              <a:rPr lang="en-US" dirty="0"/>
            </a:br>
            <a:r>
              <a:rPr lang="en-US" dirty="0"/>
              <a:t>Clinical Decision Support Systems</a:t>
            </a:r>
          </a:p>
        </p:txBody>
      </p:sp>
      <p:sp>
        <p:nvSpPr>
          <p:cNvPr id="3" name="Text Placeholder 2"/>
          <p:cNvSpPr>
            <a:spLocks noGrp="1"/>
          </p:cNvSpPr>
          <p:nvPr>
            <p:ph type="body" idx="1"/>
          </p:nvPr>
        </p:nvSpPr>
        <p:spPr/>
        <p:txBody>
          <a:bodyPr/>
          <a:lstStyle/>
          <a:p>
            <a:r>
              <a:rPr lang="en-US" dirty="0"/>
              <a:t>Improving clinical decision making with technology</a:t>
            </a:r>
          </a:p>
        </p:txBody>
      </p:sp>
    </p:spTree>
    <p:extLst>
      <p:ext uri="{BB962C8B-B14F-4D97-AF65-F5344CB8AC3E}">
        <p14:creationId xmlns:p14="http://schemas.microsoft.com/office/powerpoint/2010/main" val="1853894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51800" cy="1689100"/>
          </a:xfrm>
          <a:prstGeom prst="rect">
            <a:avLst/>
          </a:prstGeom>
        </p:spPr>
      </p:pic>
      <p:pic>
        <p:nvPicPr>
          <p:cNvPr id="3" name="Picture 2"/>
          <p:cNvPicPr>
            <a:picLocks noChangeAspect="1"/>
          </p:cNvPicPr>
          <p:nvPr/>
        </p:nvPicPr>
        <p:blipFill>
          <a:blip r:embed="rId3"/>
          <a:stretch>
            <a:fillRect/>
          </a:stretch>
        </p:blipFill>
        <p:spPr>
          <a:xfrm>
            <a:off x="562264" y="1730665"/>
            <a:ext cx="5969000" cy="317500"/>
          </a:xfrm>
          <a:prstGeom prst="rect">
            <a:avLst/>
          </a:prstGeom>
        </p:spPr>
      </p:pic>
      <p:pic>
        <p:nvPicPr>
          <p:cNvPr id="4" name="Picture 3"/>
          <p:cNvPicPr>
            <a:picLocks noChangeAspect="1"/>
          </p:cNvPicPr>
          <p:nvPr/>
        </p:nvPicPr>
        <p:blipFill>
          <a:blip r:embed="rId4"/>
          <a:stretch>
            <a:fillRect/>
          </a:stretch>
        </p:blipFill>
        <p:spPr>
          <a:xfrm>
            <a:off x="0" y="2348967"/>
            <a:ext cx="12192000" cy="4155121"/>
          </a:xfrm>
          <a:prstGeom prst="rect">
            <a:avLst/>
          </a:prstGeom>
        </p:spPr>
      </p:pic>
      <p:sp>
        <p:nvSpPr>
          <p:cNvPr id="5" name="Rectangle 4"/>
          <p:cNvSpPr/>
          <p:nvPr/>
        </p:nvSpPr>
        <p:spPr>
          <a:xfrm>
            <a:off x="6096003" y="6488668"/>
            <a:ext cx="6096000" cy="369332"/>
          </a:xfrm>
          <a:prstGeom prst="rect">
            <a:avLst/>
          </a:prstGeom>
        </p:spPr>
        <p:txBody>
          <a:bodyPr>
            <a:spAutoFit/>
          </a:bodyPr>
          <a:lstStyle/>
          <a:p>
            <a:pPr algn="r"/>
            <a:r>
              <a:rPr lang="en-US" b="1" dirty="0">
                <a:solidFill>
                  <a:srgbClr val="00B050"/>
                </a:solidFill>
              </a:rPr>
              <a:t>Intelligent Systems. 2014.</a:t>
            </a:r>
          </a:p>
        </p:txBody>
      </p:sp>
    </p:spTree>
    <p:extLst>
      <p:ext uri="{BB962C8B-B14F-4D97-AF65-F5344CB8AC3E}">
        <p14:creationId xmlns:p14="http://schemas.microsoft.com/office/powerpoint/2010/main" val="1764975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51800" cy="1689100"/>
          </a:xfrm>
          <a:prstGeom prst="rect">
            <a:avLst/>
          </a:prstGeom>
        </p:spPr>
      </p:pic>
      <p:pic>
        <p:nvPicPr>
          <p:cNvPr id="3" name="Picture 2"/>
          <p:cNvPicPr>
            <a:picLocks noChangeAspect="1"/>
          </p:cNvPicPr>
          <p:nvPr/>
        </p:nvPicPr>
        <p:blipFill>
          <a:blip r:embed="rId3"/>
          <a:stretch>
            <a:fillRect/>
          </a:stretch>
        </p:blipFill>
        <p:spPr>
          <a:xfrm>
            <a:off x="562264" y="1730665"/>
            <a:ext cx="5969000" cy="3175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008" y="2215514"/>
            <a:ext cx="6372256" cy="4379250"/>
          </a:xfrm>
          <a:prstGeom prst="rect">
            <a:avLst/>
          </a:prstGeom>
        </p:spPr>
      </p:pic>
      <p:graphicFrame>
        <p:nvGraphicFramePr>
          <p:cNvPr id="7" name="Table 6"/>
          <p:cNvGraphicFramePr>
            <a:graphicFrameLocks noGrp="1"/>
          </p:cNvGraphicFramePr>
          <p:nvPr>
            <p:extLst/>
          </p:nvPr>
        </p:nvGraphicFramePr>
        <p:xfrm>
          <a:off x="6698353" y="2215514"/>
          <a:ext cx="5216556" cy="4310793"/>
        </p:xfrm>
        <a:graphic>
          <a:graphicData uri="http://schemas.openxmlformats.org/drawingml/2006/table">
            <a:tbl>
              <a:tblPr firstRow="1" bandRow="1">
                <a:tableStyleId>{5C22544A-7EE6-4342-B048-85BDC9FD1C3A}</a:tableStyleId>
              </a:tblPr>
              <a:tblGrid>
                <a:gridCol w="1106469">
                  <a:extLst>
                    <a:ext uri="{9D8B030D-6E8A-4147-A177-3AD203B41FA5}">
                      <a16:colId xmlns:a16="http://schemas.microsoft.com/office/drawing/2014/main" val="20000"/>
                    </a:ext>
                  </a:extLst>
                </a:gridCol>
                <a:gridCol w="4110087">
                  <a:extLst>
                    <a:ext uri="{9D8B030D-6E8A-4147-A177-3AD203B41FA5}">
                      <a16:colId xmlns:a16="http://schemas.microsoft.com/office/drawing/2014/main" val="20001"/>
                    </a:ext>
                  </a:extLst>
                </a:gridCol>
              </a:tblGrid>
              <a:tr h="326577">
                <a:tc gridSpan="2">
                  <a:txBody>
                    <a:bodyPr/>
                    <a:lstStyle/>
                    <a:p>
                      <a:pPr algn="ctr"/>
                      <a:r>
                        <a:rPr lang="en-US" sz="1600" dirty="0"/>
                        <a:t>Levels</a:t>
                      </a:r>
                      <a:r>
                        <a:rPr lang="en-US" sz="1600" baseline="0" dirty="0"/>
                        <a:t> of Automation</a:t>
                      </a:r>
                      <a:endParaRPr lang="en-US" sz="1600" dirty="0"/>
                    </a:p>
                  </a:txBody>
                  <a:tcPr/>
                </a:tc>
                <a:tc hMerge="1">
                  <a:txBody>
                    <a:bodyPr/>
                    <a:lstStyle/>
                    <a:p>
                      <a:endParaRPr lang="en-US" dirty="0"/>
                    </a:p>
                  </a:txBody>
                  <a:tcPr/>
                </a:tc>
                <a:extLst>
                  <a:ext uri="{0D108BD9-81ED-4DB2-BD59-A6C34878D82A}">
                    <a16:rowId xmlns:a16="http://schemas.microsoft.com/office/drawing/2014/main" val="10000"/>
                  </a:ext>
                </a:extLst>
              </a:tr>
              <a:tr h="326577">
                <a:tc>
                  <a:txBody>
                    <a:bodyPr/>
                    <a:lstStyle/>
                    <a:p>
                      <a:pPr algn="ctr"/>
                      <a:r>
                        <a:rPr lang="en-US" sz="1400" dirty="0"/>
                        <a:t>Level</a:t>
                      </a:r>
                    </a:p>
                  </a:txBody>
                  <a:tcPr/>
                </a:tc>
                <a:tc>
                  <a:txBody>
                    <a:bodyPr/>
                    <a:lstStyle/>
                    <a:p>
                      <a:r>
                        <a:rPr lang="en-US" sz="1400" dirty="0"/>
                        <a:t>Computer Action</a:t>
                      </a:r>
                    </a:p>
                  </a:txBody>
                  <a:tcPr/>
                </a:tc>
                <a:extLst>
                  <a:ext uri="{0D108BD9-81ED-4DB2-BD59-A6C34878D82A}">
                    <a16:rowId xmlns:a16="http://schemas.microsoft.com/office/drawing/2014/main" val="10001"/>
                  </a:ext>
                </a:extLst>
              </a:tr>
              <a:tr h="326577">
                <a:tc>
                  <a:txBody>
                    <a:bodyPr/>
                    <a:lstStyle/>
                    <a:p>
                      <a:pPr algn="ctr"/>
                      <a:r>
                        <a:rPr lang="en-US" sz="1400" dirty="0"/>
                        <a:t>1</a:t>
                      </a:r>
                    </a:p>
                  </a:txBody>
                  <a:tcPr/>
                </a:tc>
                <a:tc>
                  <a:txBody>
                    <a:bodyPr/>
                    <a:lstStyle/>
                    <a:p>
                      <a:r>
                        <a:rPr lang="en-US" sz="1400" dirty="0"/>
                        <a:t>Offers no assistance</a:t>
                      </a:r>
                    </a:p>
                  </a:txBody>
                  <a:tcPr/>
                </a:tc>
                <a:extLst>
                  <a:ext uri="{0D108BD9-81ED-4DB2-BD59-A6C34878D82A}">
                    <a16:rowId xmlns:a16="http://schemas.microsoft.com/office/drawing/2014/main" val="10002"/>
                  </a:ext>
                </a:extLst>
              </a:tr>
              <a:tr h="326577">
                <a:tc>
                  <a:txBody>
                    <a:bodyPr/>
                    <a:lstStyle/>
                    <a:p>
                      <a:pPr algn="ctr"/>
                      <a:r>
                        <a:rPr lang="en-US" sz="1400" dirty="0"/>
                        <a:t>2</a:t>
                      </a:r>
                    </a:p>
                  </a:txBody>
                  <a:tcPr/>
                </a:tc>
                <a:tc>
                  <a:txBody>
                    <a:bodyPr/>
                    <a:lstStyle/>
                    <a:p>
                      <a:r>
                        <a:rPr lang="en-US" sz="1400" i="1" dirty="0"/>
                        <a:t>Offers</a:t>
                      </a:r>
                      <a:r>
                        <a:rPr lang="en-US" sz="1400" dirty="0"/>
                        <a:t> </a:t>
                      </a:r>
                      <a:r>
                        <a:rPr lang="en-US" sz="1400" b="1" i="1" dirty="0"/>
                        <a:t>complete</a:t>
                      </a:r>
                      <a:r>
                        <a:rPr lang="en-US" sz="1400" dirty="0"/>
                        <a:t> set of decision/action alternatives</a:t>
                      </a:r>
                    </a:p>
                  </a:txBody>
                  <a:tcPr/>
                </a:tc>
                <a:extLst>
                  <a:ext uri="{0D108BD9-81ED-4DB2-BD59-A6C34878D82A}">
                    <a16:rowId xmlns:a16="http://schemas.microsoft.com/office/drawing/2014/main" val="10003"/>
                  </a:ext>
                </a:extLst>
              </a:tr>
              <a:tr h="326577">
                <a:tc>
                  <a:txBody>
                    <a:bodyPr/>
                    <a:lstStyle/>
                    <a:p>
                      <a:pPr algn="ctr"/>
                      <a:r>
                        <a:rPr lang="en-US" sz="1400" dirty="0"/>
                        <a:t>3</a:t>
                      </a:r>
                    </a:p>
                  </a:txBody>
                  <a:tcPr/>
                </a:tc>
                <a:tc>
                  <a:txBody>
                    <a:bodyPr/>
                    <a:lstStyle/>
                    <a:p>
                      <a:r>
                        <a:rPr lang="en-US" sz="1400" i="1" dirty="0"/>
                        <a:t>Narrows</a:t>
                      </a:r>
                      <a:r>
                        <a:rPr lang="en-US" sz="1400" baseline="0" dirty="0"/>
                        <a:t> selection down to a </a:t>
                      </a:r>
                      <a:r>
                        <a:rPr lang="en-US" sz="1400" i="0" baseline="0" dirty="0"/>
                        <a:t>few</a:t>
                      </a:r>
                      <a:endParaRPr lang="en-US" sz="1400" i="0" dirty="0"/>
                    </a:p>
                  </a:txBody>
                  <a:tcPr/>
                </a:tc>
                <a:extLst>
                  <a:ext uri="{0D108BD9-81ED-4DB2-BD59-A6C34878D82A}">
                    <a16:rowId xmlns:a16="http://schemas.microsoft.com/office/drawing/2014/main" val="10004"/>
                  </a:ext>
                </a:extLst>
              </a:tr>
              <a:tr h="326577">
                <a:tc>
                  <a:txBody>
                    <a:bodyPr/>
                    <a:lstStyle/>
                    <a:p>
                      <a:pPr algn="ctr"/>
                      <a:r>
                        <a:rPr lang="en-US" sz="1400" dirty="0"/>
                        <a:t>4</a:t>
                      </a:r>
                    </a:p>
                  </a:txBody>
                  <a:tcPr/>
                </a:tc>
                <a:tc>
                  <a:txBody>
                    <a:bodyPr/>
                    <a:lstStyle/>
                    <a:p>
                      <a:r>
                        <a:rPr lang="en-US" sz="1400" i="1" baseline="0" dirty="0"/>
                        <a:t>Suggests</a:t>
                      </a:r>
                      <a:r>
                        <a:rPr lang="en-US" sz="1400" baseline="0" dirty="0"/>
                        <a:t> </a:t>
                      </a:r>
                      <a:r>
                        <a:rPr lang="en-US" sz="1400" i="1" baseline="0" dirty="0"/>
                        <a:t>one</a:t>
                      </a:r>
                      <a:r>
                        <a:rPr lang="en-US" sz="1400" baseline="0" dirty="0"/>
                        <a:t> option</a:t>
                      </a:r>
                      <a:endParaRPr lang="en-US" sz="1400" dirty="0"/>
                    </a:p>
                  </a:txBody>
                  <a:tcPr/>
                </a:tc>
                <a:extLst>
                  <a:ext uri="{0D108BD9-81ED-4DB2-BD59-A6C34878D82A}">
                    <a16:rowId xmlns:a16="http://schemas.microsoft.com/office/drawing/2014/main" val="10005"/>
                  </a:ext>
                </a:extLst>
              </a:tr>
              <a:tr h="326577">
                <a:tc>
                  <a:txBody>
                    <a:bodyPr/>
                    <a:lstStyle/>
                    <a:p>
                      <a:pPr algn="ctr"/>
                      <a:r>
                        <a:rPr lang="en-US" sz="1400" dirty="0"/>
                        <a:t>5</a:t>
                      </a:r>
                    </a:p>
                  </a:txBody>
                  <a:tcPr/>
                </a:tc>
                <a:tc>
                  <a:txBody>
                    <a:bodyPr/>
                    <a:lstStyle/>
                    <a:p>
                      <a:r>
                        <a:rPr lang="en-US" sz="1400" i="1" dirty="0"/>
                        <a:t>Executes</a:t>
                      </a:r>
                      <a:r>
                        <a:rPr lang="en-US" sz="1400" dirty="0"/>
                        <a:t> suggestion if human approves</a:t>
                      </a:r>
                    </a:p>
                  </a:txBody>
                  <a:tcPr/>
                </a:tc>
                <a:extLst>
                  <a:ext uri="{0D108BD9-81ED-4DB2-BD59-A6C34878D82A}">
                    <a16:rowId xmlns:a16="http://schemas.microsoft.com/office/drawing/2014/main" val="10006"/>
                  </a:ext>
                </a:extLst>
              </a:tr>
              <a:tr h="494395">
                <a:tc>
                  <a:txBody>
                    <a:bodyPr/>
                    <a:lstStyle/>
                    <a:p>
                      <a:pPr algn="ctr"/>
                      <a:r>
                        <a:rPr lang="en-US" sz="1400" dirty="0"/>
                        <a:t>6</a:t>
                      </a:r>
                    </a:p>
                  </a:txBody>
                  <a:tcPr/>
                </a:tc>
                <a:tc>
                  <a:txBody>
                    <a:bodyPr/>
                    <a:lstStyle/>
                    <a:p>
                      <a:r>
                        <a:rPr lang="en-US" sz="1400" dirty="0"/>
                        <a:t>Allows</a:t>
                      </a:r>
                      <a:r>
                        <a:rPr lang="en-US" sz="1400" baseline="0" dirty="0"/>
                        <a:t> human a restricted time to veto before execution</a:t>
                      </a:r>
                      <a:endParaRPr lang="en-US" sz="1400" dirty="0"/>
                    </a:p>
                  </a:txBody>
                  <a:tcPr/>
                </a:tc>
                <a:extLst>
                  <a:ext uri="{0D108BD9-81ED-4DB2-BD59-A6C34878D82A}">
                    <a16:rowId xmlns:a16="http://schemas.microsoft.com/office/drawing/2014/main" val="10007"/>
                  </a:ext>
                </a:extLst>
              </a:tr>
              <a:tr h="326577">
                <a:tc>
                  <a:txBody>
                    <a:bodyPr/>
                    <a:lstStyle/>
                    <a:p>
                      <a:pPr algn="ctr"/>
                      <a:r>
                        <a:rPr lang="en-US" sz="1400" dirty="0"/>
                        <a:t>7</a:t>
                      </a:r>
                    </a:p>
                  </a:txBody>
                  <a:tcPr/>
                </a:tc>
                <a:tc>
                  <a:txBody>
                    <a:bodyPr/>
                    <a:lstStyle/>
                    <a:p>
                      <a:r>
                        <a:rPr lang="en-US" sz="1400" i="1" dirty="0"/>
                        <a:t>Executes</a:t>
                      </a:r>
                      <a:r>
                        <a:rPr lang="en-US" sz="1400" dirty="0"/>
                        <a:t> automatically</a:t>
                      </a:r>
                      <a:r>
                        <a:rPr lang="en-US" sz="1400" baseline="0" dirty="0"/>
                        <a:t> </a:t>
                      </a:r>
                      <a:r>
                        <a:rPr lang="en-US" sz="1400" i="1" baseline="0" dirty="0"/>
                        <a:t>and</a:t>
                      </a:r>
                      <a:r>
                        <a:rPr lang="en-US" sz="1400" baseline="0" dirty="0"/>
                        <a:t> </a:t>
                      </a:r>
                      <a:r>
                        <a:rPr lang="en-US" sz="1400" i="1" baseline="0" dirty="0"/>
                        <a:t>informs</a:t>
                      </a:r>
                      <a:r>
                        <a:rPr lang="en-US" sz="1400" baseline="0" dirty="0"/>
                        <a:t> human</a:t>
                      </a:r>
                      <a:endParaRPr lang="en-US" sz="1400" dirty="0"/>
                    </a:p>
                  </a:txBody>
                  <a:tcPr/>
                </a:tc>
                <a:extLst>
                  <a:ext uri="{0D108BD9-81ED-4DB2-BD59-A6C34878D82A}">
                    <a16:rowId xmlns:a16="http://schemas.microsoft.com/office/drawing/2014/main" val="10008"/>
                  </a:ext>
                </a:extLst>
              </a:tr>
              <a:tr h="326577">
                <a:tc>
                  <a:txBody>
                    <a:bodyPr/>
                    <a:lstStyle/>
                    <a:p>
                      <a:pPr algn="ctr"/>
                      <a:r>
                        <a:rPr lang="en-US" sz="1400" dirty="0"/>
                        <a:t>8</a:t>
                      </a:r>
                    </a:p>
                  </a:txBody>
                  <a:tcPr/>
                </a:tc>
                <a:tc>
                  <a:txBody>
                    <a:bodyPr/>
                    <a:lstStyle/>
                    <a:p>
                      <a:r>
                        <a:rPr lang="en-US" sz="1400" i="1" dirty="0"/>
                        <a:t>Executes</a:t>
                      </a:r>
                      <a:r>
                        <a:rPr lang="en-US" sz="1400" dirty="0"/>
                        <a:t>;</a:t>
                      </a:r>
                      <a:r>
                        <a:rPr lang="en-US" sz="1400" baseline="0" dirty="0"/>
                        <a:t> </a:t>
                      </a:r>
                      <a:r>
                        <a:rPr lang="en-US" sz="1400" dirty="0"/>
                        <a:t>Informs human only if asked</a:t>
                      </a:r>
                    </a:p>
                  </a:txBody>
                  <a:tcPr/>
                </a:tc>
                <a:extLst>
                  <a:ext uri="{0D108BD9-81ED-4DB2-BD59-A6C34878D82A}">
                    <a16:rowId xmlns:a16="http://schemas.microsoft.com/office/drawing/2014/main" val="10009"/>
                  </a:ext>
                </a:extLst>
              </a:tr>
              <a:tr h="494395">
                <a:tc>
                  <a:txBody>
                    <a:bodyPr/>
                    <a:lstStyle/>
                    <a:p>
                      <a:pPr algn="ctr"/>
                      <a:r>
                        <a:rPr lang="en-US" sz="1400" dirty="0"/>
                        <a:t>9</a:t>
                      </a:r>
                    </a:p>
                  </a:txBody>
                  <a:tcPr/>
                </a:tc>
                <a:tc>
                  <a:txBody>
                    <a:bodyPr/>
                    <a:lstStyle/>
                    <a:p>
                      <a:r>
                        <a:rPr lang="en-US" sz="1400" i="1" dirty="0"/>
                        <a:t>Executes</a:t>
                      </a:r>
                      <a:r>
                        <a:rPr lang="en-US" sz="1400" dirty="0"/>
                        <a:t>;</a:t>
                      </a:r>
                      <a:r>
                        <a:rPr lang="en-US" sz="1400" baseline="0" dirty="0"/>
                        <a:t> I</a:t>
                      </a:r>
                      <a:r>
                        <a:rPr lang="en-US" sz="1400" dirty="0"/>
                        <a:t>nforms</a:t>
                      </a:r>
                      <a:r>
                        <a:rPr lang="en-US" sz="1400" baseline="0" dirty="0"/>
                        <a:t> human only if it (the computer) “decides to”</a:t>
                      </a:r>
                      <a:endParaRPr lang="en-US" sz="1400" dirty="0"/>
                    </a:p>
                  </a:txBody>
                  <a:tcPr/>
                </a:tc>
                <a:extLst>
                  <a:ext uri="{0D108BD9-81ED-4DB2-BD59-A6C34878D82A}">
                    <a16:rowId xmlns:a16="http://schemas.microsoft.com/office/drawing/2014/main" val="10010"/>
                  </a:ext>
                </a:extLst>
              </a:tr>
              <a:tr h="326577">
                <a:tc>
                  <a:txBody>
                    <a:bodyPr/>
                    <a:lstStyle/>
                    <a:p>
                      <a:pPr algn="ctr"/>
                      <a:r>
                        <a:rPr lang="en-US" sz="1400" dirty="0"/>
                        <a:t>10</a:t>
                      </a:r>
                    </a:p>
                  </a:txBody>
                  <a:tcPr/>
                </a:tc>
                <a:tc>
                  <a:txBody>
                    <a:bodyPr/>
                    <a:lstStyle/>
                    <a:p>
                      <a:r>
                        <a:rPr lang="en-US" sz="1400" dirty="0"/>
                        <a:t>Fully autonomous;</a:t>
                      </a:r>
                      <a:r>
                        <a:rPr lang="en-US" sz="1400" baseline="0" dirty="0"/>
                        <a:t> </a:t>
                      </a:r>
                      <a:r>
                        <a:rPr lang="en-US" sz="1400" i="1" baseline="0" dirty="0"/>
                        <a:t>ignores</a:t>
                      </a:r>
                      <a:r>
                        <a:rPr lang="en-US" sz="1400" baseline="0" dirty="0"/>
                        <a:t> the human</a:t>
                      </a:r>
                      <a:endParaRPr lang="en-US" sz="1400" dirty="0"/>
                    </a:p>
                  </a:txBody>
                  <a:tcPr/>
                </a:tc>
                <a:extLst>
                  <a:ext uri="{0D108BD9-81ED-4DB2-BD59-A6C34878D82A}">
                    <a16:rowId xmlns:a16="http://schemas.microsoft.com/office/drawing/2014/main" val="10011"/>
                  </a:ext>
                </a:extLst>
              </a:tr>
            </a:tbl>
          </a:graphicData>
        </a:graphic>
      </p:graphicFrame>
      <p:sp>
        <p:nvSpPr>
          <p:cNvPr id="8" name="Rectangle 7"/>
          <p:cNvSpPr/>
          <p:nvPr/>
        </p:nvSpPr>
        <p:spPr>
          <a:xfrm>
            <a:off x="6096003" y="6488668"/>
            <a:ext cx="6096000" cy="369332"/>
          </a:xfrm>
          <a:prstGeom prst="rect">
            <a:avLst/>
          </a:prstGeom>
        </p:spPr>
        <p:txBody>
          <a:bodyPr>
            <a:spAutoFit/>
          </a:bodyPr>
          <a:lstStyle/>
          <a:p>
            <a:pPr algn="r"/>
            <a:r>
              <a:rPr lang="en-US" b="1" dirty="0">
                <a:solidFill>
                  <a:srgbClr val="00B050"/>
                </a:solidFill>
              </a:rPr>
              <a:t>Intelligent Systems. 2014.</a:t>
            </a:r>
          </a:p>
        </p:txBody>
      </p:sp>
      <p:graphicFrame>
        <p:nvGraphicFramePr>
          <p:cNvPr id="10" name="Table 9"/>
          <p:cNvGraphicFramePr>
            <a:graphicFrameLocks noGrp="1"/>
          </p:cNvGraphicFramePr>
          <p:nvPr>
            <p:extLst/>
          </p:nvPr>
        </p:nvGraphicFramePr>
        <p:xfrm>
          <a:off x="6698353" y="2228627"/>
          <a:ext cx="5216556" cy="4297680"/>
        </p:xfrm>
        <a:graphic>
          <a:graphicData uri="http://schemas.openxmlformats.org/drawingml/2006/table">
            <a:tbl>
              <a:tblPr firstRow="1" bandRow="1">
                <a:tableStyleId>{5C22544A-7EE6-4342-B048-85BDC9FD1C3A}</a:tableStyleId>
              </a:tblPr>
              <a:tblGrid>
                <a:gridCol w="1984333">
                  <a:extLst>
                    <a:ext uri="{9D8B030D-6E8A-4147-A177-3AD203B41FA5}">
                      <a16:colId xmlns:a16="http://schemas.microsoft.com/office/drawing/2014/main" val="20000"/>
                    </a:ext>
                  </a:extLst>
                </a:gridCol>
                <a:gridCol w="3232223">
                  <a:extLst>
                    <a:ext uri="{9D8B030D-6E8A-4147-A177-3AD203B41FA5}">
                      <a16:colId xmlns:a16="http://schemas.microsoft.com/office/drawing/2014/main" val="20001"/>
                    </a:ext>
                  </a:extLst>
                </a:gridCol>
              </a:tblGrid>
              <a:tr h="370840">
                <a:tc>
                  <a:txBody>
                    <a:bodyPr/>
                    <a:lstStyle/>
                    <a:p>
                      <a:pPr algn="ctr"/>
                      <a:r>
                        <a:rPr lang="en-US" dirty="0"/>
                        <a:t>Cognitive behavior/task</a:t>
                      </a:r>
                    </a:p>
                  </a:txBody>
                  <a:tcPr anchor="ctr"/>
                </a:tc>
                <a:tc>
                  <a:txBody>
                    <a:bodyPr/>
                    <a:lstStyle/>
                    <a:p>
                      <a:pPr algn="ctr"/>
                      <a:r>
                        <a:rPr lang="en-US" dirty="0"/>
                        <a:t>Degree of Automation</a:t>
                      </a:r>
                    </a:p>
                  </a:txBody>
                  <a:tcPr anchor="ctr"/>
                </a:tc>
                <a:extLst>
                  <a:ext uri="{0D108BD9-81ED-4DB2-BD59-A6C34878D82A}">
                    <a16:rowId xmlns:a16="http://schemas.microsoft.com/office/drawing/2014/main" val="10000"/>
                  </a:ext>
                </a:extLst>
              </a:tr>
              <a:tr h="370840">
                <a:tc>
                  <a:txBody>
                    <a:bodyPr/>
                    <a:lstStyle/>
                    <a:p>
                      <a:pPr algn="l"/>
                      <a:r>
                        <a:rPr lang="en-US" b="1" dirty="0"/>
                        <a:t>Skill-Based</a:t>
                      </a:r>
                    </a:p>
                  </a:txBody>
                  <a:tcPr anchor="ctr"/>
                </a:tc>
                <a:tc>
                  <a:txBody>
                    <a:bodyPr/>
                    <a:lstStyle/>
                    <a:p>
                      <a:r>
                        <a:rPr lang="en-US" dirty="0"/>
                        <a:t>Best candidate for automation, assuming reliable sensors for</a:t>
                      </a:r>
                      <a:r>
                        <a:rPr lang="en-US" baseline="0" dirty="0"/>
                        <a:t> state and error feedback</a:t>
                      </a:r>
                      <a:endParaRPr lang="en-US" dirty="0"/>
                    </a:p>
                  </a:txBody>
                  <a:tcPr/>
                </a:tc>
                <a:extLst>
                  <a:ext uri="{0D108BD9-81ED-4DB2-BD59-A6C34878D82A}">
                    <a16:rowId xmlns:a16="http://schemas.microsoft.com/office/drawing/2014/main" val="10001"/>
                  </a:ext>
                </a:extLst>
              </a:tr>
              <a:tr h="370840">
                <a:tc>
                  <a:txBody>
                    <a:bodyPr/>
                    <a:lstStyle/>
                    <a:p>
                      <a:pPr algn="l"/>
                      <a:r>
                        <a:rPr lang="en-US" b="1" dirty="0"/>
                        <a:t>Rule-Based</a:t>
                      </a:r>
                    </a:p>
                  </a:txBody>
                  <a:tcPr anchor="ctr"/>
                </a:tc>
                <a:tc>
                  <a:txBody>
                    <a:bodyPr/>
                    <a:lstStyle/>
                    <a:p>
                      <a:r>
                        <a:rPr lang="en-US" dirty="0"/>
                        <a:t>Possible candidate for automation, if rule set is well-established and tested</a:t>
                      </a:r>
                    </a:p>
                  </a:txBody>
                  <a:tcPr/>
                </a:tc>
                <a:extLst>
                  <a:ext uri="{0D108BD9-81ED-4DB2-BD59-A6C34878D82A}">
                    <a16:rowId xmlns:a16="http://schemas.microsoft.com/office/drawing/2014/main" val="10002"/>
                  </a:ext>
                </a:extLst>
              </a:tr>
              <a:tr h="370840">
                <a:tc>
                  <a:txBody>
                    <a:bodyPr/>
                    <a:lstStyle/>
                    <a:p>
                      <a:pPr algn="l"/>
                      <a:r>
                        <a:rPr lang="en-US" b="1" dirty="0"/>
                        <a:t>Knowledge-Based</a:t>
                      </a:r>
                    </a:p>
                  </a:txBody>
                  <a:tcPr anchor="ctr"/>
                </a:tc>
                <a:tc>
                  <a:txBody>
                    <a:bodyPr/>
                    <a:lstStyle/>
                    <a:p>
                      <a:r>
                        <a:rPr lang="en-US" dirty="0"/>
                        <a:t>Some automation can be used to help organize, filter, and synthesize</a:t>
                      </a:r>
                      <a:r>
                        <a:rPr lang="en-US" baseline="0" dirty="0"/>
                        <a:t> data</a:t>
                      </a:r>
                      <a:endParaRPr lang="en-US" dirty="0"/>
                    </a:p>
                  </a:txBody>
                  <a:tcPr/>
                </a:tc>
                <a:extLst>
                  <a:ext uri="{0D108BD9-81ED-4DB2-BD59-A6C34878D82A}">
                    <a16:rowId xmlns:a16="http://schemas.microsoft.com/office/drawing/2014/main" val="10003"/>
                  </a:ext>
                </a:extLst>
              </a:tr>
              <a:tr h="370840">
                <a:tc>
                  <a:txBody>
                    <a:bodyPr/>
                    <a:lstStyle/>
                    <a:p>
                      <a:pPr algn="l"/>
                      <a:r>
                        <a:rPr lang="en-US" b="1" dirty="0"/>
                        <a:t>Expertise</a:t>
                      </a:r>
                    </a:p>
                  </a:txBody>
                  <a:tcPr anchor="ctr"/>
                </a:tc>
                <a:tc>
                  <a:txBody>
                    <a:bodyPr/>
                    <a:lstStyle/>
                    <a:p>
                      <a:r>
                        <a:rPr lang="en-US" dirty="0"/>
                        <a:t>Human reasoning is superior, but can be aided by automation as a teammate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514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a:spLocks noGrp="1"/>
          </p:cNvSpPr>
          <p:nvPr>
            <p:ph type="title"/>
          </p:nvPr>
        </p:nvSpPr>
        <p:spPr>
          <a:xfrm>
            <a:off x="1981200" y="0"/>
            <a:ext cx="8229600" cy="1040524"/>
          </a:xfrm>
        </p:spPr>
        <p:txBody>
          <a:bodyPr/>
          <a:lstStyle/>
          <a:p>
            <a:r>
              <a:rPr lang="en-US" sz="2800" dirty="0"/>
              <a:t>Burn Resuscitation Decision </a:t>
            </a:r>
            <a:br>
              <a:rPr lang="en-US" sz="2800" dirty="0"/>
            </a:br>
            <a:r>
              <a:rPr lang="en-US" sz="2800" dirty="0"/>
              <a:t>Support System – Clinical (BRDSS-C)</a:t>
            </a: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5"/>
          <a:stretch>
            <a:fillRect/>
          </a:stretch>
        </p:blipFill>
        <p:spPr bwMode="auto">
          <a:xfrm>
            <a:off x="1975945" y="1497033"/>
            <a:ext cx="8145518" cy="4505806"/>
          </a:xfrm>
          <a:prstGeom prst="rect">
            <a:avLst/>
          </a:prstGeom>
          <a:noFill/>
          <a:ln w="9525">
            <a:noFill/>
            <a:miter lim="800000"/>
            <a:headEnd/>
            <a:tailEnd/>
          </a:ln>
        </p:spPr>
      </p:pic>
    </p:spTree>
    <p:extLst>
      <p:ext uri="{BB962C8B-B14F-4D97-AF65-F5344CB8AC3E}">
        <p14:creationId xmlns:p14="http://schemas.microsoft.com/office/powerpoint/2010/main" val="925115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163746"/>
          </a:xfrm>
        </p:spPr>
        <p:txBody>
          <a:bodyPr>
            <a:normAutofit fontScale="90000"/>
          </a:bodyPr>
          <a:lstStyle/>
          <a:p>
            <a:r>
              <a:rPr lang="en-US" dirty="0"/>
              <a:t>Salient, Learning Displays: The Cooperative Communication System</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0278" y="1154296"/>
            <a:ext cx="8637722" cy="5392982"/>
          </a:xfrm>
          <a:prstGeom prst="rect">
            <a:avLst/>
          </a:prstGeom>
        </p:spPr>
      </p:pic>
    </p:spTree>
    <p:extLst>
      <p:ext uri="{BB962C8B-B14F-4D97-AF65-F5344CB8AC3E}">
        <p14:creationId xmlns:p14="http://schemas.microsoft.com/office/powerpoint/2010/main" val="1506524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M 2014 Condition Point Proof.xlsx.tiff"/>
          <p:cNvPicPr>
            <a:picLocks noChangeAspect="1"/>
          </p:cNvPicPr>
          <p:nvPr/>
        </p:nvPicPr>
        <p:blipFill rotWithShape="1">
          <a:blip r:embed="rId2" cstate="email">
            <a:extLst>
              <a:ext uri="{28A0092B-C50C-407E-A947-70E740481C1C}">
                <a14:useLocalDpi xmlns:a14="http://schemas.microsoft.com/office/drawing/2010/main"/>
              </a:ext>
            </a:extLst>
          </a:blip>
          <a:srcRect l="6533" t="8910" r="34071" b="8562"/>
          <a:stretch/>
        </p:blipFill>
        <p:spPr>
          <a:xfrm>
            <a:off x="1524000" y="0"/>
            <a:ext cx="9144000" cy="6858000"/>
          </a:xfrm>
          <a:prstGeom prst="rect">
            <a:avLst/>
          </a:prstGeom>
          <a:solidFill>
            <a:srgbClr val="3366FF"/>
          </a:solidFill>
          <a:ln>
            <a:solidFill>
              <a:srgbClr val="0000FF"/>
            </a:solidFill>
          </a:ln>
        </p:spPr>
      </p:pic>
      <p:sp>
        <p:nvSpPr>
          <p:cNvPr id="9" name="TextBox 8"/>
          <p:cNvSpPr txBox="1"/>
          <p:nvPr/>
        </p:nvSpPr>
        <p:spPr>
          <a:xfrm>
            <a:off x="-610998" y="4636901"/>
            <a:ext cx="184666" cy="369332"/>
          </a:xfrm>
          <a:prstGeom prst="rect">
            <a:avLst/>
          </a:prstGeom>
          <a:noFill/>
        </p:spPr>
        <p:txBody>
          <a:bodyPr wrap="none" rtlCol="0">
            <a:spAutoFit/>
          </a:bodyPr>
          <a:lstStyle/>
          <a:p>
            <a:endParaRPr lang="en-US" dirty="0"/>
          </a:p>
        </p:txBody>
      </p:sp>
      <p:sp>
        <p:nvSpPr>
          <p:cNvPr id="10" name="Rectangle 9"/>
          <p:cNvSpPr/>
          <p:nvPr/>
        </p:nvSpPr>
        <p:spPr>
          <a:xfrm>
            <a:off x="4123736" y="0"/>
            <a:ext cx="431293" cy="6858000"/>
          </a:xfrm>
          <a:prstGeom prst="rect">
            <a:avLst/>
          </a:prstGeom>
          <a:noFill/>
          <a:ln w="38100" cmpd="dbl">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4394498" y="53937"/>
            <a:ext cx="1538258" cy="1462271"/>
            <a:chOff x="4394498" y="53937"/>
            <a:chExt cx="1538258" cy="1462271"/>
          </a:xfrm>
          <a:solidFill>
            <a:schemeClr val="bg2"/>
          </a:solidFill>
        </p:grpSpPr>
        <p:grpSp>
          <p:nvGrpSpPr>
            <p:cNvPr id="18" name="Group 17"/>
            <p:cNvGrpSpPr/>
            <p:nvPr/>
          </p:nvGrpSpPr>
          <p:grpSpPr>
            <a:xfrm>
              <a:off x="4412953" y="649431"/>
              <a:ext cx="1513107" cy="503941"/>
              <a:chOff x="2416448" y="81064"/>
              <a:chExt cx="1513107" cy="503941"/>
            </a:xfrm>
            <a:grpFill/>
          </p:grpSpPr>
          <p:sp>
            <p:nvSpPr>
              <p:cNvPr id="19" name="Isosceles Triangle 18"/>
              <p:cNvSpPr/>
              <p:nvPr/>
            </p:nvSpPr>
            <p:spPr>
              <a:xfrm rot="17603657">
                <a:off x="2599947" y="-102435"/>
                <a:ext cx="366666" cy="733663"/>
              </a:xfrm>
              <a:prstGeom prst="triangle">
                <a:avLst/>
              </a:prstGeom>
              <a:grp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a:p>
            </p:txBody>
          </p:sp>
          <p:sp>
            <p:nvSpPr>
              <p:cNvPr id="20" name="TextBox 19"/>
              <p:cNvSpPr txBox="1"/>
              <p:nvPr/>
            </p:nvSpPr>
            <p:spPr>
              <a:xfrm>
                <a:off x="3102911" y="215673"/>
                <a:ext cx="826644" cy="369332"/>
              </a:xfrm>
              <a:prstGeom prst="rect">
                <a:avLst/>
              </a:prstGeom>
              <a:grpFill/>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14</a:t>
                </a:r>
                <a:r>
                  <a:rPr lang="en-US" dirty="0">
                    <a:latin typeface="Wingdings"/>
                    <a:ea typeface="Wingdings"/>
                    <a:cs typeface="Wingdings"/>
                    <a:sym typeface="Wingdings"/>
                  </a:rPr>
                  <a:t></a:t>
                </a:r>
                <a:endParaRPr lang="en-US" dirty="0"/>
              </a:p>
            </p:txBody>
          </p:sp>
        </p:grpSp>
        <p:grpSp>
          <p:nvGrpSpPr>
            <p:cNvPr id="14" name="Group 13"/>
            <p:cNvGrpSpPr/>
            <p:nvPr/>
          </p:nvGrpSpPr>
          <p:grpSpPr>
            <a:xfrm>
              <a:off x="4394498" y="53937"/>
              <a:ext cx="1538258" cy="1462271"/>
              <a:chOff x="4394498" y="53937"/>
              <a:chExt cx="1538258" cy="1462271"/>
            </a:xfrm>
            <a:grpFill/>
          </p:grpSpPr>
          <p:grpSp>
            <p:nvGrpSpPr>
              <p:cNvPr id="4" name="Group 3"/>
              <p:cNvGrpSpPr/>
              <p:nvPr/>
            </p:nvGrpSpPr>
            <p:grpSpPr>
              <a:xfrm>
                <a:off x="4397841" y="53937"/>
                <a:ext cx="1534915" cy="375303"/>
                <a:chOff x="2466520" y="101864"/>
                <a:chExt cx="1534915" cy="375303"/>
              </a:xfrm>
              <a:grpFill/>
            </p:grpSpPr>
            <p:sp>
              <p:nvSpPr>
                <p:cNvPr id="3" name="Isosceles Triangle 2"/>
                <p:cNvSpPr/>
                <p:nvPr/>
              </p:nvSpPr>
              <p:spPr>
                <a:xfrm rot="16200000">
                  <a:off x="2659637" y="-91253"/>
                  <a:ext cx="347430" cy="733663"/>
                </a:xfrm>
                <a:prstGeom prst="triangle">
                  <a:avLst/>
                </a:prstGeom>
                <a:grp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a:p>
              </p:txBody>
            </p:sp>
            <p:sp>
              <p:nvSpPr>
                <p:cNvPr id="2" name="TextBox 1"/>
                <p:cNvSpPr txBox="1"/>
                <p:nvPr/>
              </p:nvSpPr>
              <p:spPr>
                <a:xfrm>
                  <a:off x="3174791" y="107835"/>
                  <a:ext cx="826644" cy="369332"/>
                </a:xfrm>
                <a:prstGeom prst="rect">
                  <a:avLst/>
                </a:prstGeom>
                <a:grpFill/>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139</a:t>
                  </a:r>
                  <a:r>
                    <a:rPr lang="en-US" dirty="0">
                      <a:latin typeface="Wingdings"/>
                      <a:ea typeface="Wingdings"/>
                      <a:cs typeface="Wingdings"/>
                      <a:sym typeface="Wingdings"/>
                    </a:rPr>
                    <a:t></a:t>
                  </a:r>
                  <a:endParaRPr lang="en-US" dirty="0"/>
                </a:p>
              </p:txBody>
            </p:sp>
          </p:grpSp>
          <p:grpSp>
            <p:nvGrpSpPr>
              <p:cNvPr id="11" name="Group 10"/>
              <p:cNvGrpSpPr/>
              <p:nvPr/>
            </p:nvGrpSpPr>
            <p:grpSpPr>
              <a:xfrm>
                <a:off x="4416293" y="281355"/>
                <a:ext cx="1513107" cy="503941"/>
                <a:chOff x="2416448" y="81064"/>
                <a:chExt cx="1513107" cy="503941"/>
              </a:xfrm>
              <a:grpFill/>
            </p:grpSpPr>
            <p:sp>
              <p:nvSpPr>
                <p:cNvPr id="13" name="Isosceles Triangle 12"/>
                <p:cNvSpPr/>
                <p:nvPr/>
              </p:nvSpPr>
              <p:spPr>
                <a:xfrm rot="17603657">
                  <a:off x="2599947" y="-102435"/>
                  <a:ext cx="366666" cy="733663"/>
                </a:xfrm>
                <a:prstGeom prst="triangle">
                  <a:avLst/>
                </a:prstGeom>
                <a:grp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a:p>
              </p:txBody>
            </p:sp>
            <p:sp>
              <p:nvSpPr>
                <p:cNvPr id="12" name="TextBox 11"/>
                <p:cNvSpPr txBox="1"/>
                <p:nvPr/>
              </p:nvSpPr>
              <p:spPr>
                <a:xfrm>
                  <a:off x="3102911" y="215673"/>
                  <a:ext cx="826644" cy="369332"/>
                </a:xfrm>
                <a:prstGeom prst="rect">
                  <a:avLst/>
                </a:prstGeom>
                <a:grpFill/>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62</a:t>
                  </a:r>
                  <a:r>
                    <a:rPr lang="en-US" dirty="0">
                      <a:latin typeface="Wingdings"/>
                      <a:ea typeface="Wingdings"/>
                      <a:cs typeface="Wingdings"/>
                      <a:sym typeface="Wingdings"/>
                    </a:rPr>
                    <a:t></a:t>
                  </a:r>
                  <a:endParaRPr lang="en-US" dirty="0"/>
                </a:p>
              </p:txBody>
            </p:sp>
          </p:grpSp>
          <p:grpSp>
            <p:nvGrpSpPr>
              <p:cNvPr id="24" name="Group 23"/>
              <p:cNvGrpSpPr/>
              <p:nvPr/>
            </p:nvGrpSpPr>
            <p:grpSpPr>
              <a:xfrm>
                <a:off x="4394498" y="1140905"/>
                <a:ext cx="1534915" cy="375303"/>
                <a:chOff x="2466520" y="101864"/>
                <a:chExt cx="1534915" cy="375303"/>
              </a:xfrm>
              <a:grpFill/>
            </p:grpSpPr>
            <p:sp>
              <p:nvSpPr>
                <p:cNvPr id="25" name="Isosceles Triangle 24"/>
                <p:cNvSpPr/>
                <p:nvPr/>
              </p:nvSpPr>
              <p:spPr>
                <a:xfrm rot="16200000">
                  <a:off x="2659637" y="-91253"/>
                  <a:ext cx="347430" cy="733663"/>
                </a:xfrm>
                <a:prstGeom prst="triangle">
                  <a:avLst/>
                </a:prstGeom>
                <a:grp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a:p>
              </p:txBody>
            </p:sp>
            <p:sp>
              <p:nvSpPr>
                <p:cNvPr id="26" name="TextBox 25"/>
                <p:cNvSpPr txBox="1"/>
                <p:nvPr/>
              </p:nvSpPr>
              <p:spPr>
                <a:xfrm>
                  <a:off x="3174791" y="107835"/>
                  <a:ext cx="826644" cy="369332"/>
                </a:xfrm>
                <a:prstGeom prst="rect">
                  <a:avLst/>
                </a:prstGeom>
                <a:grpFill/>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30</a:t>
                  </a:r>
                  <a:r>
                    <a:rPr lang="en-US" dirty="0">
                      <a:latin typeface="Wingdings"/>
                      <a:ea typeface="Wingdings"/>
                      <a:cs typeface="Wingdings"/>
                      <a:sym typeface="Wingdings"/>
                    </a:rPr>
                    <a:t></a:t>
                  </a:r>
                  <a:endParaRPr lang="en-US" dirty="0"/>
                </a:p>
              </p:txBody>
            </p:sp>
          </p:grpSp>
        </p:grpSp>
      </p:grpSp>
      <p:grpSp>
        <p:nvGrpSpPr>
          <p:cNvPr id="7" name="Group 6"/>
          <p:cNvGrpSpPr/>
          <p:nvPr/>
        </p:nvGrpSpPr>
        <p:grpSpPr>
          <a:xfrm>
            <a:off x="6004651" y="107835"/>
            <a:ext cx="3357713" cy="6573183"/>
            <a:chOff x="6004651" y="107835"/>
            <a:chExt cx="3357713" cy="6573183"/>
          </a:xfrm>
        </p:grpSpPr>
        <p:sp>
          <p:nvSpPr>
            <p:cNvPr id="5" name="Right Brace 4"/>
            <p:cNvSpPr/>
            <p:nvPr/>
          </p:nvSpPr>
          <p:spPr>
            <a:xfrm>
              <a:off x="6004651" y="107835"/>
              <a:ext cx="443273" cy="1461762"/>
            </a:xfrm>
            <a:prstGeom prst="rightBrac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 name="Rectangle 5"/>
            <p:cNvSpPr/>
            <p:nvPr/>
          </p:nvSpPr>
          <p:spPr>
            <a:xfrm>
              <a:off x="6603668" y="155761"/>
              <a:ext cx="2758696" cy="6525257"/>
            </a:xfrm>
            <a:prstGeom prst="rect">
              <a:avLst/>
            </a:prstGeom>
            <a:solidFill>
              <a:schemeClr val="bg2"/>
            </a:solidFill>
          </p:spPr>
          <p:style>
            <a:lnRef idx="0">
              <a:schemeClr val="accent1"/>
            </a:lnRef>
            <a:fillRef idx="3">
              <a:schemeClr val="accent1"/>
            </a:fillRef>
            <a:effectRef idx="3">
              <a:schemeClr val="accent1"/>
            </a:effectRef>
            <a:fontRef idx="minor">
              <a:schemeClr val="lt1"/>
            </a:fontRef>
          </p:style>
          <p:txBody>
            <a:bodyPr rtlCol="0" anchor="t"/>
            <a:lstStyle/>
            <a:p>
              <a:r>
                <a:rPr lang="en-US" sz="1400" b="1" dirty="0">
                  <a:solidFill>
                    <a:srgbClr val="FFFF00"/>
                  </a:solidFill>
                </a:rPr>
                <a:t>WARNING!</a:t>
              </a:r>
              <a:r>
                <a:rPr lang="en-US" sz="1400" dirty="0"/>
                <a:t>  Sudden change in hemodynamics and dead space</a:t>
              </a:r>
            </a:p>
            <a:p>
              <a:endParaRPr lang="en-US" sz="1400" b="1" dirty="0">
                <a:solidFill>
                  <a:srgbClr val="FFFF00"/>
                </a:solidFill>
              </a:endParaRPr>
            </a:p>
            <a:p>
              <a:r>
                <a:rPr lang="en-US" sz="1400" b="1" dirty="0">
                  <a:solidFill>
                    <a:srgbClr val="FFFF00"/>
                  </a:solidFill>
                </a:rPr>
                <a:t>Consider:</a:t>
              </a:r>
              <a:r>
                <a:rPr lang="en-US" sz="1400" dirty="0"/>
                <a:t> PE</a:t>
              </a:r>
            </a:p>
            <a:p>
              <a:endParaRPr lang="en-US" sz="1400" b="1" dirty="0"/>
            </a:p>
            <a:p>
              <a:r>
                <a:rPr lang="en-US" sz="1400" b="1" dirty="0"/>
                <a:t>Alternatives</a:t>
              </a:r>
              <a:r>
                <a:rPr lang="en-US" sz="1400" dirty="0"/>
                <a:t>:</a:t>
              </a:r>
            </a:p>
            <a:p>
              <a:pPr marL="171450" indent="-171450">
                <a:buFontTx/>
                <a:buChar char="-"/>
              </a:pPr>
              <a:r>
                <a:rPr lang="en-US" sz="1400" dirty="0"/>
                <a:t>Tension Pneumothorax</a:t>
              </a:r>
            </a:p>
            <a:p>
              <a:pPr marL="171450" indent="-171450">
                <a:buFontTx/>
                <a:buChar char="-"/>
              </a:pPr>
              <a:r>
                <a:rPr lang="en-US" sz="1400" dirty="0"/>
                <a:t>Mucus Plug</a:t>
              </a:r>
            </a:p>
            <a:p>
              <a:pPr marL="171450" indent="-171450">
                <a:buFontTx/>
                <a:buChar char="-"/>
              </a:pPr>
              <a:r>
                <a:rPr lang="en-US" sz="1400" dirty="0"/>
                <a:t>Sepsis</a:t>
              </a:r>
            </a:p>
            <a:p>
              <a:endParaRPr lang="is-IS" sz="1400" dirty="0"/>
            </a:p>
            <a:p>
              <a:r>
                <a:rPr lang="is-IS" sz="1400" dirty="0"/>
                <a:t>… </a:t>
              </a:r>
              <a:r>
                <a:rPr lang="is-IS" sz="1400" u="sng" dirty="0"/>
                <a:t>(click for others)</a:t>
              </a:r>
            </a:p>
            <a:p>
              <a:endParaRPr lang="is-IS" sz="1400" u="sng" dirty="0"/>
            </a:p>
            <a:p>
              <a:endParaRPr lang="is-IS" sz="1400" u="sng" dirty="0"/>
            </a:p>
            <a:p>
              <a:endParaRPr lang="is-IS" sz="1400" u="sng" dirty="0"/>
            </a:p>
            <a:p>
              <a:r>
                <a:rPr lang="is-IS" sz="1400" b="1" dirty="0">
                  <a:solidFill>
                    <a:srgbClr val="00B0F0"/>
                  </a:solidFill>
                </a:rPr>
                <a:t>Diagnostics</a:t>
              </a:r>
              <a:endParaRPr lang="is-IS" sz="1400" dirty="0"/>
            </a:p>
            <a:p>
              <a:pPr marL="285750" indent="-285750">
                <a:buFontTx/>
                <a:buChar char="-"/>
              </a:pPr>
              <a:r>
                <a:rPr lang="is-IS" sz="1400" dirty="0"/>
                <a:t>TTE</a:t>
              </a:r>
            </a:p>
            <a:p>
              <a:pPr marL="285750" indent="-285750">
                <a:buFontTx/>
                <a:buChar char="-"/>
              </a:pPr>
              <a:r>
                <a:rPr lang="is-IS" sz="1400" dirty="0"/>
                <a:t>CXR</a:t>
              </a:r>
            </a:p>
            <a:p>
              <a:pPr marL="285750" indent="-285750">
                <a:buFontTx/>
                <a:buChar char="-"/>
              </a:pPr>
              <a:r>
                <a:rPr lang="is-IS" sz="1400" dirty="0"/>
                <a:t>CT PA</a:t>
              </a:r>
            </a:p>
            <a:p>
              <a:pPr marL="285750" indent="-285750">
                <a:buFontTx/>
                <a:buChar char="-"/>
              </a:pPr>
              <a:r>
                <a:rPr lang="is-IS" sz="1400" dirty="0"/>
                <a:t>PA Catheter</a:t>
              </a:r>
            </a:p>
            <a:p>
              <a:pPr marL="285750" indent="-285750">
                <a:buFontTx/>
                <a:buChar char="-"/>
              </a:pPr>
              <a:r>
                <a:rPr lang="en-US" sz="1400" dirty="0"/>
                <a:t>BNP</a:t>
              </a:r>
            </a:p>
            <a:p>
              <a:pPr marL="285750" indent="-285750">
                <a:buFontTx/>
                <a:buChar char="-"/>
              </a:pPr>
              <a:r>
                <a:rPr lang="en-US" sz="1400" dirty="0"/>
                <a:t>TI</a:t>
              </a:r>
            </a:p>
            <a:p>
              <a:r>
                <a:rPr lang="is-IS" sz="1400" dirty="0"/>
                <a:t>… </a:t>
              </a:r>
              <a:r>
                <a:rPr lang="is-IS" sz="1400" u="sng" dirty="0"/>
                <a:t>(click for others)</a:t>
              </a:r>
            </a:p>
            <a:p>
              <a:pPr marL="285750" indent="-285750">
                <a:buFontTx/>
                <a:buChar char="-"/>
              </a:pPr>
              <a:endParaRPr lang="en-US" sz="1400" dirty="0"/>
            </a:p>
            <a:p>
              <a:r>
                <a:rPr lang="en-US" sz="1400" b="1" dirty="0">
                  <a:solidFill>
                    <a:srgbClr val="00B050"/>
                  </a:solidFill>
                </a:rPr>
                <a:t>Therapeutics</a:t>
              </a:r>
            </a:p>
            <a:p>
              <a:pPr marL="285750" indent="-285750">
                <a:buFontTx/>
                <a:buChar char="-"/>
              </a:pPr>
              <a:r>
                <a:rPr lang="en-US" sz="1400" dirty="0"/>
                <a:t>TPA</a:t>
              </a:r>
            </a:p>
            <a:p>
              <a:pPr marL="285750" indent="-285750">
                <a:buFontTx/>
                <a:buChar char="-"/>
              </a:pPr>
              <a:r>
                <a:rPr lang="en-US" sz="1400" dirty="0"/>
                <a:t>Interventional Radiology</a:t>
              </a:r>
            </a:p>
            <a:p>
              <a:pPr marL="285750" indent="-285750">
                <a:buFontTx/>
                <a:buChar char="-"/>
              </a:pPr>
              <a:r>
                <a:rPr lang="en-US" sz="1400" dirty="0"/>
                <a:t>VA ECMO</a:t>
              </a:r>
            </a:p>
            <a:p>
              <a:pPr marL="285750" indent="-285750">
                <a:buFontTx/>
                <a:buChar char="-"/>
              </a:pPr>
              <a:r>
                <a:rPr lang="en-US" sz="1400" dirty="0"/>
                <a:t>Bronchoscopy</a:t>
              </a:r>
            </a:p>
            <a:p>
              <a:pPr marL="285750" indent="-285750">
                <a:buFontTx/>
                <a:buChar char="-"/>
              </a:pPr>
              <a:r>
                <a:rPr lang="en-US" sz="1400" dirty="0"/>
                <a:t>Antibiotics</a:t>
              </a:r>
            </a:p>
            <a:p>
              <a:pPr marL="285750" indent="-285750">
                <a:buFontTx/>
                <a:buChar char="-"/>
              </a:pPr>
              <a:endParaRPr lang="en-US" sz="1400" dirty="0"/>
            </a:p>
            <a:p>
              <a:pPr marL="285750" indent="-285750">
                <a:buFontTx/>
                <a:buChar char="-"/>
              </a:pPr>
              <a:endParaRPr lang="en-US" sz="1400" dirty="0"/>
            </a:p>
          </p:txBody>
        </p:sp>
      </p:grpSp>
    </p:spTree>
    <p:extLst>
      <p:ext uri="{BB962C8B-B14F-4D97-AF65-F5344CB8AC3E}">
        <p14:creationId xmlns:p14="http://schemas.microsoft.com/office/powerpoint/2010/main" val="12631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Automation in Medicine</a:t>
            </a:r>
          </a:p>
        </p:txBody>
      </p:sp>
      <p:sp>
        <p:nvSpPr>
          <p:cNvPr id="3" name="Subtitle 2"/>
          <p:cNvSpPr>
            <a:spLocks noGrp="1"/>
          </p:cNvSpPr>
          <p:nvPr>
            <p:ph type="subTitle" idx="1"/>
          </p:nvPr>
        </p:nvSpPr>
        <p:spPr/>
        <p:txBody>
          <a:bodyPr/>
          <a:lstStyle/>
          <a:p>
            <a:r>
              <a:rPr lang="en-US" dirty="0"/>
              <a:t>The future is now</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4981" y="3718932"/>
            <a:ext cx="4333754" cy="2978316"/>
          </a:xfrm>
          <a:prstGeom prst="rect">
            <a:avLst/>
          </a:prstGeom>
        </p:spPr>
      </p:pic>
      <p:cxnSp>
        <p:nvCxnSpPr>
          <p:cNvPr id="6" name="Straight Connector 5"/>
          <p:cNvCxnSpPr/>
          <p:nvPr/>
        </p:nvCxnSpPr>
        <p:spPr>
          <a:xfrm>
            <a:off x="8731050" y="3864077"/>
            <a:ext cx="0" cy="26399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424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4837" y="1375569"/>
            <a:ext cx="7315200" cy="4939323"/>
          </a:xfrm>
          <a:prstGeom prst="rect">
            <a:avLst/>
          </a:prstGeom>
        </p:spPr>
      </p:pic>
      <p:sp>
        <p:nvSpPr>
          <p:cNvPr id="5" name="Oval 4"/>
          <p:cNvSpPr/>
          <p:nvPr/>
        </p:nvSpPr>
        <p:spPr>
          <a:xfrm>
            <a:off x="5292437" y="1247918"/>
            <a:ext cx="2057400" cy="1474503"/>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70318" y="3332021"/>
            <a:ext cx="2362200" cy="2541303"/>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34837" y="5008421"/>
            <a:ext cx="1524000" cy="864903"/>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981200" y="152400"/>
            <a:ext cx="8229600" cy="590550"/>
          </a:xfrm>
        </p:spPr>
        <p:txBody>
          <a:bodyPr>
            <a:noAutofit/>
          </a:bodyPr>
          <a:lstStyle/>
          <a:p>
            <a:r>
              <a:rPr lang="en-US" sz="2400" dirty="0" err="1"/>
              <a:t>Intellivent</a:t>
            </a:r>
            <a:r>
              <a:rPr lang="en-US" sz="2400" dirty="0"/>
              <a:t>-ASV</a:t>
            </a:r>
            <a:r>
              <a:rPr lang="en-US" sz="2400" baseline="30000" dirty="0"/>
              <a:t>TM</a:t>
            </a:r>
            <a:br>
              <a:rPr lang="en-US" sz="2400" dirty="0"/>
            </a:br>
            <a:r>
              <a:rPr lang="en-US" sz="3200" dirty="0"/>
              <a:t>Adaptive Support Ventilation</a:t>
            </a:r>
          </a:p>
        </p:txBody>
      </p:sp>
    </p:spTree>
    <p:extLst>
      <p:ext uri="{BB962C8B-B14F-4D97-AF65-F5344CB8AC3E}">
        <p14:creationId xmlns:p14="http://schemas.microsoft.com/office/powerpoint/2010/main" val="18368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061" y="180765"/>
            <a:ext cx="5577051" cy="1854117"/>
          </a:xfrm>
          <a:prstGeom prst="rect">
            <a:avLst/>
          </a:prstGeom>
          <a:ln>
            <a:solidFill>
              <a:schemeClr val="tx1"/>
            </a:solidFill>
          </a:ln>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0957" y="1846677"/>
            <a:ext cx="5004907" cy="1528216"/>
          </a:xfrm>
          <a:prstGeom prst="rect">
            <a:avLst/>
          </a:prstGeom>
          <a:ln>
            <a:solidFill>
              <a:schemeClr val="tx1"/>
            </a:solidFill>
          </a:ln>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48789" y="180765"/>
            <a:ext cx="5181600" cy="2362200"/>
          </a:xfrm>
          <a:prstGeom prst="rect">
            <a:avLst/>
          </a:prstGeom>
          <a:ln>
            <a:solidFill>
              <a:srgbClr val="FF0000"/>
            </a:solidFill>
          </a:ln>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78413" y="2637867"/>
            <a:ext cx="6760405" cy="2148166"/>
          </a:xfrm>
          <a:prstGeom prst="rect">
            <a:avLst/>
          </a:prstGeom>
          <a:ln>
            <a:solidFill>
              <a:srgbClr val="FF0000"/>
            </a:solidFill>
          </a:ln>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95865" y="4933845"/>
            <a:ext cx="6242954" cy="1633670"/>
          </a:xfrm>
          <a:prstGeom prst="rect">
            <a:avLst/>
          </a:prstGeom>
          <a:ln>
            <a:solidFill>
              <a:srgbClr val="FF0000"/>
            </a:solidFill>
          </a:ln>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3731" y="3097500"/>
            <a:ext cx="4939519" cy="2200329"/>
          </a:xfrm>
          <a:prstGeom prst="rect">
            <a:avLst/>
          </a:prstGeom>
          <a:ln>
            <a:solidFill>
              <a:schemeClr val="tx1"/>
            </a:solidFill>
          </a:ln>
        </p:spPr>
      </p:pic>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9289" y="5297829"/>
            <a:ext cx="5226575" cy="1560171"/>
          </a:xfrm>
          <a:prstGeom prst="rect">
            <a:avLst/>
          </a:prstGeom>
          <a:ln>
            <a:solidFill>
              <a:schemeClr val="tx1"/>
            </a:solidFill>
          </a:ln>
        </p:spPr>
      </p:pic>
    </p:spTree>
    <p:extLst>
      <p:ext uri="{BB962C8B-B14F-4D97-AF65-F5344CB8AC3E}">
        <p14:creationId xmlns:p14="http://schemas.microsoft.com/office/powerpoint/2010/main" val="145612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9113" y="537208"/>
            <a:ext cx="9269050" cy="2348615"/>
          </a:xfrm>
          <a:prstGeom prst="rect">
            <a:avLst/>
          </a:prstGeom>
          <a:ln>
            <a:solidFill>
              <a:schemeClr val="tx1"/>
            </a:solidFill>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370" y="3536779"/>
            <a:ext cx="9387600" cy="1602380"/>
          </a:xfrm>
          <a:prstGeom prst="rect">
            <a:avLst/>
          </a:prstGeom>
        </p:spPr>
      </p:pic>
    </p:spTree>
    <p:extLst>
      <p:ext uri="{BB962C8B-B14F-4D97-AF65-F5344CB8AC3E}">
        <p14:creationId xmlns:p14="http://schemas.microsoft.com/office/powerpoint/2010/main" val="1551120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Case</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644765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6"/>
          <p:cNvGrpSpPr>
            <a:grpSpLocks/>
          </p:cNvGrpSpPr>
          <p:nvPr/>
        </p:nvGrpSpPr>
        <p:grpSpPr bwMode="auto">
          <a:xfrm>
            <a:off x="4566745" y="1182414"/>
            <a:ext cx="3048000" cy="1828800"/>
            <a:chOff x="2976" y="1344"/>
            <a:chExt cx="2640" cy="1968"/>
          </a:xfrm>
        </p:grpSpPr>
        <p:grpSp>
          <p:nvGrpSpPr>
            <p:cNvPr id="26" name="Group 17"/>
            <p:cNvGrpSpPr>
              <a:grpSpLocks/>
            </p:cNvGrpSpPr>
            <p:nvPr/>
          </p:nvGrpSpPr>
          <p:grpSpPr bwMode="auto">
            <a:xfrm rot="209639" flipH="1">
              <a:off x="2976" y="1344"/>
              <a:ext cx="2640" cy="1968"/>
              <a:chOff x="272" y="336"/>
              <a:chExt cx="5114" cy="3312"/>
            </a:xfrm>
          </p:grpSpPr>
          <p:sp>
            <p:nvSpPr>
              <p:cNvPr id="30" name="Freeform 18"/>
              <p:cNvSpPr>
                <a:spLocks/>
              </p:cNvSpPr>
              <p:nvPr/>
            </p:nvSpPr>
            <p:spPr bwMode="auto">
              <a:xfrm>
                <a:off x="3505" y="1919"/>
                <a:ext cx="333" cy="1550"/>
              </a:xfrm>
              <a:custGeom>
                <a:avLst/>
                <a:gdLst>
                  <a:gd name="T0" fmla="*/ 329 w 332"/>
                  <a:gd name="T1" fmla="*/ 160 h 1550"/>
                  <a:gd name="T2" fmla="*/ 289 w 332"/>
                  <a:gd name="T3" fmla="*/ 232 h 1550"/>
                  <a:gd name="T4" fmla="*/ 265 w 332"/>
                  <a:gd name="T5" fmla="*/ 328 h 1550"/>
                  <a:gd name="T6" fmla="*/ 233 w 332"/>
                  <a:gd name="T7" fmla="*/ 712 h 1550"/>
                  <a:gd name="T8" fmla="*/ 217 w 332"/>
                  <a:gd name="T9" fmla="*/ 1488 h 1550"/>
                  <a:gd name="T10" fmla="*/ 193 w 332"/>
                  <a:gd name="T11" fmla="*/ 1536 h 1550"/>
                  <a:gd name="T12" fmla="*/ 129 w 332"/>
                  <a:gd name="T13" fmla="*/ 1408 h 1550"/>
                  <a:gd name="T14" fmla="*/ 137 w 332"/>
                  <a:gd name="T15" fmla="*/ 1312 h 1550"/>
                  <a:gd name="T16" fmla="*/ 145 w 332"/>
                  <a:gd name="T17" fmla="*/ 1288 h 1550"/>
                  <a:gd name="T18" fmla="*/ 121 w 332"/>
                  <a:gd name="T19" fmla="*/ 1120 h 1550"/>
                  <a:gd name="T20" fmla="*/ 65 w 332"/>
                  <a:gd name="T21" fmla="*/ 872 h 1550"/>
                  <a:gd name="T22" fmla="*/ 41 w 332"/>
                  <a:gd name="T23" fmla="*/ 552 h 1550"/>
                  <a:gd name="T24" fmla="*/ 57 w 332"/>
                  <a:gd name="T25" fmla="*/ 472 h 1550"/>
                  <a:gd name="T26" fmla="*/ 73 w 332"/>
                  <a:gd name="T27" fmla="*/ 328 h 1550"/>
                  <a:gd name="T28" fmla="*/ 193 w 332"/>
                  <a:gd name="T29" fmla="*/ 0 h 1550"/>
                  <a:gd name="T30" fmla="*/ 305 w 332"/>
                  <a:gd name="T31" fmla="*/ 104 h 1550"/>
                  <a:gd name="T32" fmla="*/ 329 w 332"/>
                  <a:gd name="T33" fmla="*/ 160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1550">
                    <a:moveTo>
                      <a:pt x="329" y="160"/>
                    </a:moveTo>
                    <a:cubicBezTo>
                      <a:pt x="309" y="218"/>
                      <a:pt x="324" y="196"/>
                      <a:pt x="289" y="232"/>
                    </a:cubicBezTo>
                    <a:cubicBezTo>
                      <a:pt x="278" y="263"/>
                      <a:pt x="271" y="295"/>
                      <a:pt x="265" y="328"/>
                    </a:cubicBezTo>
                    <a:cubicBezTo>
                      <a:pt x="260" y="482"/>
                      <a:pt x="250" y="573"/>
                      <a:pt x="233" y="712"/>
                    </a:cubicBezTo>
                    <a:cubicBezTo>
                      <a:pt x="230" y="970"/>
                      <a:pt x="332" y="1256"/>
                      <a:pt x="217" y="1488"/>
                    </a:cubicBezTo>
                    <a:cubicBezTo>
                      <a:pt x="185" y="1550"/>
                      <a:pt x="213" y="1475"/>
                      <a:pt x="193" y="1536"/>
                    </a:cubicBezTo>
                    <a:cubicBezTo>
                      <a:pt x="178" y="1492"/>
                      <a:pt x="154" y="1446"/>
                      <a:pt x="129" y="1408"/>
                    </a:cubicBezTo>
                    <a:cubicBezTo>
                      <a:pt x="118" y="1343"/>
                      <a:pt x="115" y="1375"/>
                      <a:pt x="137" y="1312"/>
                    </a:cubicBezTo>
                    <a:cubicBezTo>
                      <a:pt x="139" y="1304"/>
                      <a:pt x="145" y="1288"/>
                      <a:pt x="145" y="1288"/>
                    </a:cubicBezTo>
                    <a:cubicBezTo>
                      <a:pt x="139" y="1231"/>
                      <a:pt x="134" y="1175"/>
                      <a:pt x="121" y="1120"/>
                    </a:cubicBezTo>
                    <a:cubicBezTo>
                      <a:pt x="119" y="1072"/>
                      <a:pt x="152" y="901"/>
                      <a:pt x="65" y="872"/>
                    </a:cubicBezTo>
                    <a:cubicBezTo>
                      <a:pt x="0" y="742"/>
                      <a:pt x="21" y="837"/>
                      <a:pt x="41" y="552"/>
                    </a:cubicBezTo>
                    <a:cubicBezTo>
                      <a:pt x="42" y="524"/>
                      <a:pt x="53" y="498"/>
                      <a:pt x="57" y="472"/>
                    </a:cubicBezTo>
                    <a:cubicBezTo>
                      <a:pt x="63" y="424"/>
                      <a:pt x="66" y="375"/>
                      <a:pt x="73" y="328"/>
                    </a:cubicBezTo>
                    <a:cubicBezTo>
                      <a:pt x="86" y="228"/>
                      <a:pt x="97" y="63"/>
                      <a:pt x="193" y="0"/>
                    </a:cubicBezTo>
                    <a:cubicBezTo>
                      <a:pt x="220" y="40"/>
                      <a:pt x="264" y="76"/>
                      <a:pt x="305" y="104"/>
                    </a:cubicBezTo>
                    <a:cubicBezTo>
                      <a:pt x="327" y="137"/>
                      <a:pt x="318" y="118"/>
                      <a:pt x="329" y="160"/>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1" name="Freeform 19"/>
              <p:cNvSpPr>
                <a:spLocks/>
              </p:cNvSpPr>
              <p:nvPr/>
            </p:nvSpPr>
            <p:spPr bwMode="auto">
              <a:xfrm>
                <a:off x="993" y="1824"/>
                <a:ext cx="557" cy="1472"/>
              </a:xfrm>
              <a:custGeom>
                <a:avLst/>
                <a:gdLst>
                  <a:gd name="T0" fmla="*/ 405 w 555"/>
                  <a:gd name="T1" fmla="*/ 0 h 1472"/>
                  <a:gd name="T2" fmla="*/ 448 w 555"/>
                  <a:gd name="T3" fmla="*/ 53 h 1472"/>
                  <a:gd name="T4" fmla="*/ 491 w 555"/>
                  <a:gd name="T5" fmla="*/ 96 h 1472"/>
                  <a:gd name="T6" fmla="*/ 555 w 555"/>
                  <a:gd name="T7" fmla="*/ 117 h 1472"/>
                  <a:gd name="T8" fmla="*/ 544 w 555"/>
                  <a:gd name="T9" fmla="*/ 149 h 1472"/>
                  <a:gd name="T10" fmla="*/ 501 w 555"/>
                  <a:gd name="T11" fmla="*/ 192 h 1472"/>
                  <a:gd name="T12" fmla="*/ 416 w 555"/>
                  <a:gd name="T13" fmla="*/ 341 h 1472"/>
                  <a:gd name="T14" fmla="*/ 341 w 555"/>
                  <a:gd name="T15" fmla="*/ 416 h 1472"/>
                  <a:gd name="T16" fmla="*/ 267 w 555"/>
                  <a:gd name="T17" fmla="*/ 491 h 1472"/>
                  <a:gd name="T18" fmla="*/ 213 w 555"/>
                  <a:gd name="T19" fmla="*/ 565 h 1472"/>
                  <a:gd name="T20" fmla="*/ 160 w 555"/>
                  <a:gd name="T21" fmla="*/ 693 h 1472"/>
                  <a:gd name="T22" fmla="*/ 149 w 555"/>
                  <a:gd name="T23" fmla="*/ 725 h 1472"/>
                  <a:gd name="T24" fmla="*/ 139 w 555"/>
                  <a:gd name="T25" fmla="*/ 1013 h 1472"/>
                  <a:gd name="T26" fmla="*/ 203 w 555"/>
                  <a:gd name="T27" fmla="*/ 1397 h 1472"/>
                  <a:gd name="T28" fmla="*/ 213 w 555"/>
                  <a:gd name="T29" fmla="*/ 1429 h 1472"/>
                  <a:gd name="T30" fmla="*/ 149 w 555"/>
                  <a:gd name="T31" fmla="*/ 1451 h 1472"/>
                  <a:gd name="T32" fmla="*/ 117 w 555"/>
                  <a:gd name="T33" fmla="*/ 1472 h 1472"/>
                  <a:gd name="T34" fmla="*/ 64 w 555"/>
                  <a:gd name="T35" fmla="*/ 1387 h 1472"/>
                  <a:gd name="T36" fmla="*/ 53 w 555"/>
                  <a:gd name="T37" fmla="*/ 1355 h 1472"/>
                  <a:gd name="T38" fmla="*/ 85 w 555"/>
                  <a:gd name="T39" fmla="*/ 1163 h 1472"/>
                  <a:gd name="T40" fmla="*/ 53 w 555"/>
                  <a:gd name="T41" fmla="*/ 981 h 1472"/>
                  <a:gd name="T42" fmla="*/ 43 w 555"/>
                  <a:gd name="T43" fmla="*/ 768 h 1472"/>
                  <a:gd name="T44" fmla="*/ 0 w 555"/>
                  <a:gd name="T45" fmla="*/ 725 h 1472"/>
                  <a:gd name="T46" fmla="*/ 64 w 555"/>
                  <a:gd name="T47" fmla="*/ 597 h 1472"/>
                  <a:gd name="T48" fmla="*/ 160 w 555"/>
                  <a:gd name="T49" fmla="*/ 512 h 1472"/>
                  <a:gd name="T50" fmla="*/ 203 w 555"/>
                  <a:gd name="T51" fmla="*/ 459 h 1472"/>
                  <a:gd name="T52" fmla="*/ 235 w 555"/>
                  <a:gd name="T53" fmla="*/ 363 h 1472"/>
                  <a:gd name="T54" fmla="*/ 277 w 555"/>
                  <a:gd name="T55" fmla="*/ 299 h 1472"/>
                  <a:gd name="T56" fmla="*/ 320 w 555"/>
                  <a:gd name="T57" fmla="*/ 213 h 1472"/>
                  <a:gd name="T58" fmla="*/ 363 w 555"/>
                  <a:gd name="T59" fmla="*/ 128 h 1472"/>
                  <a:gd name="T60" fmla="*/ 405 w 555"/>
                  <a:gd name="T61" fmla="*/ 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5" h="1472">
                    <a:moveTo>
                      <a:pt x="405" y="0"/>
                    </a:moveTo>
                    <a:cubicBezTo>
                      <a:pt x="426" y="83"/>
                      <a:pt x="396" y="16"/>
                      <a:pt x="448" y="53"/>
                    </a:cubicBezTo>
                    <a:cubicBezTo>
                      <a:pt x="464" y="64"/>
                      <a:pt x="471" y="89"/>
                      <a:pt x="491" y="96"/>
                    </a:cubicBezTo>
                    <a:cubicBezTo>
                      <a:pt x="512" y="103"/>
                      <a:pt x="555" y="117"/>
                      <a:pt x="555" y="117"/>
                    </a:cubicBezTo>
                    <a:cubicBezTo>
                      <a:pt x="551" y="127"/>
                      <a:pt x="550" y="139"/>
                      <a:pt x="544" y="149"/>
                    </a:cubicBezTo>
                    <a:cubicBezTo>
                      <a:pt x="532" y="165"/>
                      <a:pt x="501" y="192"/>
                      <a:pt x="501" y="192"/>
                    </a:cubicBezTo>
                    <a:cubicBezTo>
                      <a:pt x="480" y="254"/>
                      <a:pt x="458" y="291"/>
                      <a:pt x="416" y="341"/>
                    </a:cubicBezTo>
                    <a:cubicBezTo>
                      <a:pt x="393" y="367"/>
                      <a:pt x="360" y="386"/>
                      <a:pt x="341" y="416"/>
                    </a:cubicBezTo>
                    <a:cubicBezTo>
                      <a:pt x="292" y="489"/>
                      <a:pt x="323" y="471"/>
                      <a:pt x="267" y="491"/>
                    </a:cubicBezTo>
                    <a:cubicBezTo>
                      <a:pt x="241" y="515"/>
                      <a:pt x="238" y="540"/>
                      <a:pt x="213" y="565"/>
                    </a:cubicBezTo>
                    <a:cubicBezTo>
                      <a:pt x="198" y="610"/>
                      <a:pt x="175" y="645"/>
                      <a:pt x="160" y="693"/>
                    </a:cubicBezTo>
                    <a:cubicBezTo>
                      <a:pt x="156" y="703"/>
                      <a:pt x="149" y="725"/>
                      <a:pt x="149" y="725"/>
                    </a:cubicBezTo>
                    <a:cubicBezTo>
                      <a:pt x="142" y="818"/>
                      <a:pt x="119" y="920"/>
                      <a:pt x="139" y="1013"/>
                    </a:cubicBezTo>
                    <a:cubicBezTo>
                      <a:pt x="142" y="1094"/>
                      <a:pt x="119" y="1316"/>
                      <a:pt x="203" y="1397"/>
                    </a:cubicBezTo>
                    <a:cubicBezTo>
                      <a:pt x="206" y="1407"/>
                      <a:pt x="220" y="1421"/>
                      <a:pt x="213" y="1429"/>
                    </a:cubicBezTo>
                    <a:cubicBezTo>
                      <a:pt x="197" y="1444"/>
                      <a:pt x="167" y="1438"/>
                      <a:pt x="149" y="1451"/>
                    </a:cubicBezTo>
                    <a:cubicBezTo>
                      <a:pt x="138" y="1458"/>
                      <a:pt x="127" y="1465"/>
                      <a:pt x="117" y="1472"/>
                    </a:cubicBezTo>
                    <a:cubicBezTo>
                      <a:pt x="65" y="1438"/>
                      <a:pt x="89" y="1463"/>
                      <a:pt x="64" y="1387"/>
                    </a:cubicBezTo>
                    <a:cubicBezTo>
                      <a:pt x="60" y="1376"/>
                      <a:pt x="53" y="1355"/>
                      <a:pt x="53" y="1355"/>
                    </a:cubicBezTo>
                    <a:cubicBezTo>
                      <a:pt x="60" y="1287"/>
                      <a:pt x="72" y="1228"/>
                      <a:pt x="85" y="1163"/>
                    </a:cubicBezTo>
                    <a:cubicBezTo>
                      <a:pt x="66" y="1103"/>
                      <a:pt x="60" y="1042"/>
                      <a:pt x="53" y="981"/>
                    </a:cubicBezTo>
                    <a:cubicBezTo>
                      <a:pt x="49" y="910"/>
                      <a:pt x="57" y="837"/>
                      <a:pt x="43" y="768"/>
                    </a:cubicBezTo>
                    <a:cubicBezTo>
                      <a:pt x="38" y="748"/>
                      <a:pt x="0" y="725"/>
                      <a:pt x="0" y="725"/>
                    </a:cubicBezTo>
                    <a:cubicBezTo>
                      <a:pt x="26" y="684"/>
                      <a:pt x="29" y="631"/>
                      <a:pt x="64" y="597"/>
                    </a:cubicBezTo>
                    <a:cubicBezTo>
                      <a:pt x="127" y="533"/>
                      <a:pt x="71" y="647"/>
                      <a:pt x="160" y="512"/>
                    </a:cubicBezTo>
                    <a:cubicBezTo>
                      <a:pt x="186" y="471"/>
                      <a:pt x="171" y="488"/>
                      <a:pt x="203" y="459"/>
                    </a:cubicBezTo>
                    <a:cubicBezTo>
                      <a:pt x="213" y="426"/>
                      <a:pt x="216" y="391"/>
                      <a:pt x="235" y="363"/>
                    </a:cubicBezTo>
                    <a:cubicBezTo>
                      <a:pt x="249" y="341"/>
                      <a:pt x="268" y="323"/>
                      <a:pt x="277" y="299"/>
                    </a:cubicBezTo>
                    <a:cubicBezTo>
                      <a:pt x="302" y="225"/>
                      <a:pt x="283" y="251"/>
                      <a:pt x="320" y="213"/>
                    </a:cubicBezTo>
                    <a:cubicBezTo>
                      <a:pt x="332" y="177"/>
                      <a:pt x="335" y="154"/>
                      <a:pt x="363" y="128"/>
                    </a:cubicBezTo>
                    <a:cubicBezTo>
                      <a:pt x="375" y="88"/>
                      <a:pt x="405" y="39"/>
                      <a:pt x="405" y="0"/>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2" name="Freeform 20"/>
              <p:cNvSpPr>
                <a:spLocks/>
              </p:cNvSpPr>
              <p:nvPr/>
            </p:nvSpPr>
            <p:spPr bwMode="auto">
              <a:xfrm>
                <a:off x="719" y="3344"/>
                <a:ext cx="301" cy="204"/>
              </a:xfrm>
              <a:custGeom>
                <a:avLst/>
                <a:gdLst>
                  <a:gd name="T0" fmla="*/ 167 w 300"/>
                  <a:gd name="T1" fmla="*/ 0 h 203"/>
                  <a:gd name="T2" fmla="*/ 242 w 300"/>
                  <a:gd name="T3" fmla="*/ 86 h 203"/>
                  <a:gd name="T4" fmla="*/ 263 w 300"/>
                  <a:gd name="T5" fmla="*/ 118 h 203"/>
                  <a:gd name="T6" fmla="*/ 285 w 300"/>
                  <a:gd name="T7" fmla="*/ 150 h 203"/>
                  <a:gd name="T8" fmla="*/ 295 w 300"/>
                  <a:gd name="T9" fmla="*/ 182 h 203"/>
                  <a:gd name="T10" fmla="*/ 263 w 300"/>
                  <a:gd name="T11" fmla="*/ 192 h 203"/>
                  <a:gd name="T12" fmla="*/ 135 w 300"/>
                  <a:gd name="T13" fmla="*/ 203 h 203"/>
                  <a:gd name="T14" fmla="*/ 39 w 300"/>
                  <a:gd name="T15" fmla="*/ 182 h 203"/>
                  <a:gd name="T16" fmla="*/ 29 w 300"/>
                  <a:gd name="T17" fmla="*/ 150 h 203"/>
                  <a:gd name="T18" fmla="*/ 7 w 300"/>
                  <a:gd name="T19" fmla="*/ 128 h 203"/>
                  <a:gd name="T20" fmla="*/ 61 w 300"/>
                  <a:gd name="T21" fmla="*/ 128 h 203"/>
                  <a:gd name="T22" fmla="*/ 125 w 300"/>
                  <a:gd name="T23" fmla="*/ 118 h 203"/>
                  <a:gd name="T24" fmla="*/ 167 w 300"/>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 h="203">
                    <a:moveTo>
                      <a:pt x="167" y="0"/>
                    </a:moveTo>
                    <a:cubicBezTo>
                      <a:pt x="219" y="36"/>
                      <a:pt x="192" y="11"/>
                      <a:pt x="242" y="86"/>
                    </a:cubicBezTo>
                    <a:cubicBezTo>
                      <a:pt x="249" y="96"/>
                      <a:pt x="255" y="107"/>
                      <a:pt x="263" y="118"/>
                    </a:cubicBezTo>
                    <a:cubicBezTo>
                      <a:pt x="270" y="128"/>
                      <a:pt x="285" y="150"/>
                      <a:pt x="285" y="150"/>
                    </a:cubicBezTo>
                    <a:cubicBezTo>
                      <a:pt x="288" y="160"/>
                      <a:pt x="300" y="172"/>
                      <a:pt x="295" y="182"/>
                    </a:cubicBezTo>
                    <a:cubicBezTo>
                      <a:pt x="289" y="191"/>
                      <a:pt x="274" y="190"/>
                      <a:pt x="263" y="192"/>
                    </a:cubicBezTo>
                    <a:cubicBezTo>
                      <a:pt x="220" y="197"/>
                      <a:pt x="177" y="199"/>
                      <a:pt x="135" y="203"/>
                    </a:cubicBezTo>
                    <a:cubicBezTo>
                      <a:pt x="102" y="196"/>
                      <a:pt x="64" y="202"/>
                      <a:pt x="39" y="182"/>
                    </a:cubicBezTo>
                    <a:cubicBezTo>
                      <a:pt x="30" y="175"/>
                      <a:pt x="34" y="159"/>
                      <a:pt x="29" y="150"/>
                    </a:cubicBezTo>
                    <a:cubicBezTo>
                      <a:pt x="23" y="141"/>
                      <a:pt x="14" y="135"/>
                      <a:pt x="7" y="128"/>
                    </a:cubicBezTo>
                    <a:cubicBezTo>
                      <a:pt x="54" y="82"/>
                      <a:pt x="0" y="121"/>
                      <a:pt x="61" y="128"/>
                    </a:cubicBezTo>
                    <a:cubicBezTo>
                      <a:pt x="82" y="130"/>
                      <a:pt x="103" y="121"/>
                      <a:pt x="125" y="118"/>
                    </a:cubicBezTo>
                    <a:cubicBezTo>
                      <a:pt x="163" y="78"/>
                      <a:pt x="185" y="55"/>
                      <a:pt x="167" y="0"/>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3" name="Freeform 21"/>
              <p:cNvSpPr>
                <a:spLocks/>
              </p:cNvSpPr>
              <p:nvPr/>
            </p:nvSpPr>
            <p:spPr bwMode="auto">
              <a:xfrm>
                <a:off x="1074" y="3238"/>
                <a:ext cx="234" cy="138"/>
              </a:xfrm>
              <a:custGeom>
                <a:avLst/>
                <a:gdLst>
                  <a:gd name="T0" fmla="*/ 38 w 235"/>
                  <a:gd name="T1" fmla="*/ 53 h 138"/>
                  <a:gd name="T2" fmla="*/ 92 w 235"/>
                  <a:gd name="T3" fmla="*/ 21 h 138"/>
                  <a:gd name="T4" fmla="*/ 156 w 235"/>
                  <a:gd name="T5" fmla="*/ 0 h 138"/>
                  <a:gd name="T6" fmla="*/ 220 w 235"/>
                  <a:gd name="T7" fmla="*/ 96 h 138"/>
                  <a:gd name="T8" fmla="*/ 230 w 235"/>
                  <a:gd name="T9" fmla="*/ 128 h 138"/>
                  <a:gd name="T10" fmla="*/ 198 w 235"/>
                  <a:gd name="T11" fmla="*/ 138 h 138"/>
                  <a:gd name="T12" fmla="*/ 60 w 235"/>
                  <a:gd name="T13" fmla="*/ 106 h 138"/>
                  <a:gd name="T14" fmla="*/ 38 w 235"/>
                  <a:gd name="T15" fmla="*/ 53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5" h="138">
                    <a:moveTo>
                      <a:pt x="38" y="53"/>
                    </a:moveTo>
                    <a:cubicBezTo>
                      <a:pt x="56" y="42"/>
                      <a:pt x="72" y="29"/>
                      <a:pt x="92" y="21"/>
                    </a:cubicBezTo>
                    <a:cubicBezTo>
                      <a:pt x="112" y="11"/>
                      <a:pt x="156" y="0"/>
                      <a:pt x="156" y="0"/>
                    </a:cubicBezTo>
                    <a:cubicBezTo>
                      <a:pt x="180" y="37"/>
                      <a:pt x="187" y="63"/>
                      <a:pt x="220" y="96"/>
                    </a:cubicBezTo>
                    <a:cubicBezTo>
                      <a:pt x="223" y="106"/>
                      <a:pt x="235" y="118"/>
                      <a:pt x="230" y="128"/>
                    </a:cubicBezTo>
                    <a:cubicBezTo>
                      <a:pt x="224" y="137"/>
                      <a:pt x="209" y="138"/>
                      <a:pt x="198" y="138"/>
                    </a:cubicBezTo>
                    <a:cubicBezTo>
                      <a:pt x="133" y="132"/>
                      <a:pt x="109" y="123"/>
                      <a:pt x="60" y="106"/>
                    </a:cubicBezTo>
                    <a:cubicBezTo>
                      <a:pt x="54" y="100"/>
                      <a:pt x="0" y="53"/>
                      <a:pt x="38" y="53"/>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4" name="Freeform 22"/>
              <p:cNvSpPr>
                <a:spLocks/>
              </p:cNvSpPr>
              <p:nvPr/>
            </p:nvSpPr>
            <p:spPr bwMode="auto">
              <a:xfrm>
                <a:off x="3410" y="3486"/>
                <a:ext cx="202" cy="161"/>
              </a:xfrm>
              <a:custGeom>
                <a:avLst/>
                <a:gdLst>
                  <a:gd name="T0" fmla="*/ 150 w 203"/>
                  <a:gd name="T1" fmla="*/ 0 h 160"/>
                  <a:gd name="T2" fmla="*/ 182 w 203"/>
                  <a:gd name="T3" fmla="*/ 21 h 160"/>
                  <a:gd name="T4" fmla="*/ 203 w 203"/>
                  <a:gd name="T5" fmla="*/ 85 h 160"/>
                  <a:gd name="T6" fmla="*/ 192 w 203"/>
                  <a:gd name="T7" fmla="*/ 149 h 160"/>
                  <a:gd name="T8" fmla="*/ 160 w 203"/>
                  <a:gd name="T9" fmla="*/ 160 h 160"/>
                  <a:gd name="T10" fmla="*/ 0 w 203"/>
                  <a:gd name="T11" fmla="*/ 139 h 160"/>
                  <a:gd name="T12" fmla="*/ 86 w 203"/>
                  <a:gd name="T13" fmla="*/ 75 h 160"/>
                  <a:gd name="T14" fmla="*/ 150 w 203"/>
                  <a:gd name="T15" fmla="*/ 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160">
                    <a:moveTo>
                      <a:pt x="150" y="0"/>
                    </a:moveTo>
                    <a:cubicBezTo>
                      <a:pt x="160" y="7"/>
                      <a:pt x="175" y="10"/>
                      <a:pt x="182" y="21"/>
                    </a:cubicBezTo>
                    <a:cubicBezTo>
                      <a:pt x="193" y="40"/>
                      <a:pt x="203" y="85"/>
                      <a:pt x="203" y="85"/>
                    </a:cubicBezTo>
                    <a:cubicBezTo>
                      <a:pt x="199" y="106"/>
                      <a:pt x="202" y="130"/>
                      <a:pt x="192" y="149"/>
                    </a:cubicBezTo>
                    <a:cubicBezTo>
                      <a:pt x="186" y="158"/>
                      <a:pt x="171" y="160"/>
                      <a:pt x="160" y="160"/>
                    </a:cubicBezTo>
                    <a:cubicBezTo>
                      <a:pt x="106" y="160"/>
                      <a:pt x="53" y="144"/>
                      <a:pt x="0" y="139"/>
                    </a:cubicBezTo>
                    <a:cubicBezTo>
                      <a:pt x="25" y="113"/>
                      <a:pt x="86" y="75"/>
                      <a:pt x="86" y="75"/>
                    </a:cubicBezTo>
                    <a:cubicBezTo>
                      <a:pt x="105" y="45"/>
                      <a:pt x="124" y="24"/>
                      <a:pt x="150" y="0"/>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5" name="Freeform 23"/>
              <p:cNvSpPr>
                <a:spLocks/>
              </p:cNvSpPr>
              <p:nvPr/>
            </p:nvSpPr>
            <p:spPr bwMode="auto">
              <a:xfrm>
                <a:off x="3670" y="3349"/>
                <a:ext cx="152" cy="124"/>
              </a:xfrm>
              <a:custGeom>
                <a:avLst/>
                <a:gdLst>
                  <a:gd name="T0" fmla="*/ 54 w 150"/>
                  <a:gd name="T1" fmla="*/ 0 h 124"/>
                  <a:gd name="T2" fmla="*/ 128 w 150"/>
                  <a:gd name="T3" fmla="*/ 75 h 124"/>
                  <a:gd name="T4" fmla="*/ 150 w 150"/>
                  <a:gd name="T5" fmla="*/ 107 h 124"/>
                  <a:gd name="T6" fmla="*/ 0 w 150"/>
                  <a:gd name="T7" fmla="*/ 96 h 124"/>
                  <a:gd name="T8" fmla="*/ 54 w 150"/>
                  <a:gd name="T9" fmla="*/ 0 h 124"/>
                </a:gdLst>
                <a:ahLst/>
                <a:cxnLst>
                  <a:cxn ang="0">
                    <a:pos x="T0" y="T1"/>
                  </a:cxn>
                  <a:cxn ang="0">
                    <a:pos x="T2" y="T3"/>
                  </a:cxn>
                  <a:cxn ang="0">
                    <a:pos x="T4" y="T5"/>
                  </a:cxn>
                  <a:cxn ang="0">
                    <a:pos x="T6" y="T7"/>
                  </a:cxn>
                  <a:cxn ang="0">
                    <a:pos x="T8" y="T9"/>
                  </a:cxn>
                </a:cxnLst>
                <a:rect l="0" t="0" r="r" b="b"/>
                <a:pathLst>
                  <a:path w="150" h="124">
                    <a:moveTo>
                      <a:pt x="54" y="0"/>
                    </a:moveTo>
                    <a:cubicBezTo>
                      <a:pt x="110" y="19"/>
                      <a:pt x="78" y="1"/>
                      <a:pt x="128" y="75"/>
                    </a:cubicBezTo>
                    <a:cubicBezTo>
                      <a:pt x="135" y="85"/>
                      <a:pt x="150" y="107"/>
                      <a:pt x="150" y="107"/>
                    </a:cubicBezTo>
                    <a:cubicBezTo>
                      <a:pt x="99" y="124"/>
                      <a:pt x="52" y="104"/>
                      <a:pt x="0" y="96"/>
                    </a:cubicBezTo>
                    <a:cubicBezTo>
                      <a:pt x="35" y="62"/>
                      <a:pt x="79" y="57"/>
                      <a:pt x="54" y="0"/>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6" name="Freeform 24"/>
              <p:cNvSpPr>
                <a:spLocks/>
              </p:cNvSpPr>
              <p:nvPr/>
            </p:nvSpPr>
            <p:spPr bwMode="auto">
              <a:xfrm>
                <a:off x="5019" y="475"/>
                <a:ext cx="194" cy="152"/>
              </a:xfrm>
              <a:custGeom>
                <a:avLst/>
                <a:gdLst>
                  <a:gd name="T0" fmla="*/ 4 w 196"/>
                  <a:gd name="T1" fmla="*/ 0 h 149"/>
                  <a:gd name="T2" fmla="*/ 100 w 196"/>
                  <a:gd name="T3" fmla="*/ 64 h 149"/>
                  <a:gd name="T4" fmla="*/ 196 w 196"/>
                  <a:gd name="T5" fmla="*/ 96 h 149"/>
                  <a:gd name="T6" fmla="*/ 36 w 196"/>
                  <a:gd name="T7" fmla="*/ 128 h 149"/>
                  <a:gd name="T8" fmla="*/ 4 w 196"/>
                  <a:gd name="T9" fmla="*/ 0 h 149"/>
                </a:gdLst>
                <a:ahLst/>
                <a:cxnLst>
                  <a:cxn ang="0">
                    <a:pos x="T0" y="T1"/>
                  </a:cxn>
                  <a:cxn ang="0">
                    <a:pos x="T2" y="T3"/>
                  </a:cxn>
                  <a:cxn ang="0">
                    <a:pos x="T4" y="T5"/>
                  </a:cxn>
                  <a:cxn ang="0">
                    <a:pos x="T6" y="T7"/>
                  </a:cxn>
                  <a:cxn ang="0">
                    <a:pos x="T8" y="T9"/>
                  </a:cxn>
                </a:cxnLst>
                <a:rect l="0" t="0" r="r" b="b"/>
                <a:pathLst>
                  <a:path w="196" h="149">
                    <a:moveTo>
                      <a:pt x="4" y="0"/>
                    </a:moveTo>
                    <a:cubicBezTo>
                      <a:pt x="36" y="21"/>
                      <a:pt x="63" y="51"/>
                      <a:pt x="100" y="64"/>
                    </a:cubicBezTo>
                    <a:cubicBezTo>
                      <a:pt x="132" y="74"/>
                      <a:pt x="196" y="96"/>
                      <a:pt x="196" y="96"/>
                    </a:cubicBezTo>
                    <a:cubicBezTo>
                      <a:pt x="123" y="144"/>
                      <a:pt x="122" y="149"/>
                      <a:pt x="36" y="128"/>
                    </a:cubicBezTo>
                    <a:cubicBezTo>
                      <a:pt x="0" y="21"/>
                      <a:pt x="4" y="65"/>
                      <a:pt x="4" y="0"/>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7" name="Freeform 25"/>
              <p:cNvSpPr>
                <a:spLocks/>
              </p:cNvSpPr>
              <p:nvPr/>
            </p:nvSpPr>
            <p:spPr bwMode="auto">
              <a:xfrm>
                <a:off x="273" y="336"/>
                <a:ext cx="5114" cy="3263"/>
              </a:xfrm>
              <a:custGeom>
                <a:avLst/>
                <a:gdLst>
                  <a:gd name="T0" fmla="*/ 4672 w 5114"/>
                  <a:gd name="T1" fmla="*/ 832 h 3264"/>
                  <a:gd name="T2" fmla="*/ 5072 w 5114"/>
                  <a:gd name="T3" fmla="*/ 912 h 3264"/>
                  <a:gd name="T4" fmla="*/ 5040 w 5114"/>
                  <a:gd name="T5" fmla="*/ 848 h 3264"/>
                  <a:gd name="T6" fmla="*/ 5024 w 5114"/>
                  <a:gd name="T7" fmla="*/ 848 h 3264"/>
                  <a:gd name="T8" fmla="*/ 5024 w 5114"/>
                  <a:gd name="T9" fmla="*/ 608 h 3264"/>
                  <a:gd name="T10" fmla="*/ 4816 w 5114"/>
                  <a:gd name="T11" fmla="*/ 336 h 3264"/>
                  <a:gd name="T12" fmla="*/ 4640 w 5114"/>
                  <a:gd name="T13" fmla="*/ 80 h 3264"/>
                  <a:gd name="T14" fmla="*/ 4480 w 5114"/>
                  <a:gd name="T15" fmla="*/ 32 h 3264"/>
                  <a:gd name="T16" fmla="*/ 4032 w 5114"/>
                  <a:gd name="T17" fmla="*/ 144 h 3264"/>
                  <a:gd name="T18" fmla="*/ 3888 w 5114"/>
                  <a:gd name="T19" fmla="*/ 240 h 3264"/>
                  <a:gd name="T20" fmla="*/ 3312 w 5114"/>
                  <a:gd name="T21" fmla="*/ 240 h 3264"/>
                  <a:gd name="T22" fmla="*/ 2592 w 5114"/>
                  <a:gd name="T23" fmla="*/ 176 h 3264"/>
                  <a:gd name="T24" fmla="*/ 1152 w 5114"/>
                  <a:gd name="T25" fmla="*/ 16 h 3264"/>
                  <a:gd name="T26" fmla="*/ 736 w 5114"/>
                  <a:gd name="T27" fmla="*/ 64 h 3264"/>
                  <a:gd name="T28" fmla="*/ 544 w 5114"/>
                  <a:gd name="T29" fmla="*/ 208 h 3264"/>
                  <a:gd name="T30" fmla="*/ 352 w 5114"/>
                  <a:gd name="T31" fmla="*/ 320 h 3264"/>
                  <a:gd name="T32" fmla="*/ 256 w 5114"/>
                  <a:gd name="T33" fmla="*/ 384 h 3264"/>
                  <a:gd name="T34" fmla="*/ 0 w 5114"/>
                  <a:gd name="T35" fmla="*/ 944 h 3264"/>
                  <a:gd name="T36" fmla="*/ 176 w 5114"/>
                  <a:gd name="T37" fmla="*/ 1360 h 3264"/>
                  <a:gd name="T38" fmla="*/ 224 w 5114"/>
                  <a:gd name="T39" fmla="*/ 1216 h 3264"/>
                  <a:gd name="T40" fmla="*/ 224 w 5114"/>
                  <a:gd name="T41" fmla="*/ 1136 h 3264"/>
                  <a:gd name="T42" fmla="*/ 384 w 5114"/>
                  <a:gd name="T43" fmla="*/ 1552 h 3264"/>
                  <a:gd name="T44" fmla="*/ 352 w 5114"/>
                  <a:gd name="T45" fmla="*/ 2064 h 3264"/>
                  <a:gd name="T46" fmla="*/ 432 w 5114"/>
                  <a:gd name="T47" fmla="*/ 2448 h 3264"/>
                  <a:gd name="T48" fmla="*/ 384 w 5114"/>
                  <a:gd name="T49" fmla="*/ 2784 h 3264"/>
                  <a:gd name="T50" fmla="*/ 448 w 5114"/>
                  <a:gd name="T51" fmla="*/ 3008 h 3264"/>
                  <a:gd name="T52" fmla="*/ 624 w 5114"/>
                  <a:gd name="T53" fmla="*/ 3056 h 3264"/>
                  <a:gd name="T54" fmla="*/ 672 w 5114"/>
                  <a:gd name="T55" fmla="*/ 2240 h 3264"/>
                  <a:gd name="T56" fmla="*/ 784 w 5114"/>
                  <a:gd name="T57" fmla="*/ 2096 h 3264"/>
                  <a:gd name="T58" fmla="*/ 848 w 5114"/>
                  <a:gd name="T59" fmla="*/ 2000 h 3264"/>
                  <a:gd name="T60" fmla="*/ 1088 w 5114"/>
                  <a:gd name="T61" fmla="*/ 1552 h 3264"/>
                  <a:gd name="T62" fmla="*/ 1296 w 5114"/>
                  <a:gd name="T63" fmla="*/ 1328 h 3264"/>
                  <a:gd name="T64" fmla="*/ 1200 w 5114"/>
                  <a:gd name="T65" fmla="*/ 1408 h 3264"/>
                  <a:gd name="T66" fmla="*/ 1120 w 5114"/>
                  <a:gd name="T67" fmla="*/ 1472 h 3264"/>
                  <a:gd name="T68" fmla="*/ 1184 w 5114"/>
                  <a:gd name="T69" fmla="*/ 1536 h 3264"/>
                  <a:gd name="T70" fmla="*/ 1472 w 5114"/>
                  <a:gd name="T71" fmla="*/ 1680 h 3264"/>
                  <a:gd name="T72" fmla="*/ 2000 w 5114"/>
                  <a:gd name="T73" fmla="*/ 1792 h 3264"/>
                  <a:gd name="T74" fmla="*/ 2864 w 5114"/>
                  <a:gd name="T75" fmla="*/ 1712 h 3264"/>
                  <a:gd name="T76" fmla="*/ 2832 w 5114"/>
                  <a:gd name="T77" fmla="*/ 1648 h 3264"/>
                  <a:gd name="T78" fmla="*/ 2976 w 5114"/>
                  <a:gd name="T79" fmla="*/ 1936 h 3264"/>
                  <a:gd name="T80" fmla="*/ 3008 w 5114"/>
                  <a:gd name="T81" fmla="*/ 2032 h 3264"/>
                  <a:gd name="T82" fmla="*/ 3088 w 5114"/>
                  <a:gd name="T83" fmla="*/ 2464 h 3264"/>
                  <a:gd name="T84" fmla="*/ 3120 w 5114"/>
                  <a:gd name="T85" fmla="*/ 2896 h 3264"/>
                  <a:gd name="T86" fmla="*/ 3120 w 5114"/>
                  <a:gd name="T87" fmla="*/ 3168 h 3264"/>
                  <a:gd name="T88" fmla="*/ 3248 w 5114"/>
                  <a:gd name="T89" fmla="*/ 3200 h 3264"/>
                  <a:gd name="T90" fmla="*/ 3248 w 5114"/>
                  <a:gd name="T91" fmla="*/ 3008 h 3264"/>
                  <a:gd name="T92" fmla="*/ 3280 w 5114"/>
                  <a:gd name="T93" fmla="*/ 2784 h 3264"/>
                  <a:gd name="T94" fmla="*/ 3392 w 5114"/>
                  <a:gd name="T95" fmla="*/ 1808 h 3264"/>
                  <a:gd name="T96" fmla="*/ 3472 w 5114"/>
                  <a:gd name="T97" fmla="*/ 1616 h 3264"/>
                  <a:gd name="T98" fmla="*/ 3424 w 5114"/>
                  <a:gd name="T99" fmla="*/ 1760 h 3264"/>
                  <a:gd name="T100" fmla="*/ 3728 w 5114"/>
                  <a:gd name="T101" fmla="*/ 1552 h 3264"/>
                  <a:gd name="T102" fmla="*/ 3792 w 5114"/>
                  <a:gd name="T103" fmla="*/ 1328 h 3264"/>
                  <a:gd name="T104" fmla="*/ 4016 w 5114"/>
                  <a:gd name="T105" fmla="*/ 1136 h 3264"/>
                  <a:gd name="T106" fmla="*/ 4112 w 5114"/>
                  <a:gd name="T107" fmla="*/ 944 h 3264"/>
                  <a:gd name="T108" fmla="*/ 4192 w 5114"/>
                  <a:gd name="T109" fmla="*/ 848 h 3264"/>
                  <a:gd name="T110" fmla="*/ 4256 w 5114"/>
                  <a:gd name="T111" fmla="*/ 81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14" h="3264">
                    <a:moveTo>
                      <a:pt x="4256" y="816"/>
                    </a:moveTo>
                    <a:cubicBezTo>
                      <a:pt x="4399" y="795"/>
                      <a:pt x="4527" y="818"/>
                      <a:pt x="4672" y="832"/>
                    </a:cubicBezTo>
                    <a:cubicBezTo>
                      <a:pt x="4769" y="864"/>
                      <a:pt x="4874" y="886"/>
                      <a:pt x="4960" y="944"/>
                    </a:cubicBezTo>
                    <a:cubicBezTo>
                      <a:pt x="4996" y="931"/>
                      <a:pt x="5041" y="936"/>
                      <a:pt x="5072" y="912"/>
                    </a:cubicBezTo>
                    <a:cubicBezTo>
                      <a:pt x="5085" y="901"/>
                      <a:pt x="5082" y="880"/>
                      <a:pt x="5088" y="864"/>
                    </a:cubicBezTo>
                    <a:cubicBezTo>
                      <a:pt x="5072" y="858"/>
                      <a:pt x="5056" y="851"/>
                      <a:pt x="5040" y="848"/>
                    </a:cubicBezTo>
                    <a:cubicBezTo>
                      <a:pt x="5003" y="840"/>
                      <a:pt x="4965" y="832"/>
                      <a:pt x="4928" y="832"/>
                    </a:cubicBezTo>
                    <a:cubicBezTo>
                      <a:pt x="4895" y="832"/>
                      <a:pt x="4992" y="842"/>
                      <a:pt x="5024" y="848"/>
                    </a:cubicBezTo>
                    <a:cubicBezTo>
                      <a:pt x="5040" y="842"/>
                      <a:pt x="5060" y="843"/>
                      <a:pt x="5072" y="832"/>
                    </a:cubicBezTo>
                    <a:cubicBezTo>
                      <a:pt x="5114" y="789"/>
                      <a:pt x="5061" y="645"/>
                      <a:pt x="5024" y="608"/>
                    </a:cubicBezTo>
                    <a:cubicBezTo>
                      <a:pt x="5010" y="594"/>
                      <a:pt x="4992" y="586"/>
                      <a:pt x="4976" y="576"/>
                    </a:cubicBezTo>
                    <a:cubicBezTo>
                      <a:pt x="4945" y="483"/>
                      <a:pt x="4884" y="404"/>
                      <a:pt x="4816" y="336"/>
                    </a:cubicBezTo>
                    <a:cubicBezTo>
                      <a:pt x="4799" y="287"/>
                      <a:pt x="4782" y="184"/>
                      <a:pt x="4736" y="144"/>
                    </a:cubicBezTo>
                    <a:cubicBezTo>
                      <a:pt x="4707" y="118"/>
                      <a:pt x="4672" y="101"/>
                      <a:pt x="4640" y="80"/>
                    </a:cubicBezTo>
                    <a:cubicBezTo>
                      <a:pt x="4624" y="69"/>
                      <a:pt x="4611" y="50"/>
                      <a:pt x="4592" y="48"/>
                    </a:cubicBezTo>
                    <a:cubicBezTo>
                      <a:pt x="4554" y="42"/>
                      <a:pt x="4517" y="37"/>
                      <a:pt x="4480" y="32"/>
                    </a:cubicBezTo>
                    <a:cubicBezTo>
                      <a:pt x="4362" y="51"/>
                      <a:pt x="4241" y="74"/>
                      <a:pt x="4128" y="112"/>
                    </a:cubicBezTo>
                    <a:cubicBezTo>
                      <a:pt x="4096" y="122"/>
                      <a:pt x="4064" y="133"/>
                      <a:pt x="4032" y="144"/>
                    </a:cubicBezTo>
                    <a:cubicBezTo>
                      <a:pt x="4016" y="149"/>
                      <a:pt x="3984" y="160"/>
                      <a:pt x="3984" y="160"/>
                    </a:cubicBezTo>
                    <a:cubicBezTo>
                      <a:pt x="3953" y="190"/>
                      <a:pt x="3928" y="222"/>
                      <a:pt x="3888" y="240"/>
                    </a:cubicBezTo>
                    <a:cubicBezTo>
                      <a:pt x="3857" y="253"/>
                      <a:pt x="3792" y="272"/>
                      <a:pt x="3792" y="272"/>
                    </a:cubicBezTo>
                    <a:cubicBezTo>
                      <a:pt x="3477" y="232"/>
                      <a:pt x="3898" y="281"/>
                      <a:pt x="3312" y="240"/>
                    </a:cubicBezTo>
                    <a:cubicBezTo>
                      <a:pt x="3210" y="232"/>
                      <a:pt x="3128" y="197"/>
                      <a:pt x="3024" y="192"/>
                    </a:cubicBezTo>
                    <a:cubicBezTo>
                      <a:pt x="2880" y="184"/>
                      <a:pt x="2736" y="181"/>
                      <a:pt x="2592" y="176"/>
                    </a:cubicBezTo>
                    <a:cubicBezTo>
                      <a:pt x="2372" y="151"/>
                      <a:pt x="2154" y="120"/>
                      <a:pt x="1936" y="96"/>
                    </a:cubicBezTo>
                    <a:cubicBezTo>
                      <a:pt x="1678" y="10"/>
                      <a:pt x="1427" y="24"/>
                      <a:pt x="1152" y="16"/>
                    </a:cubicBezTo>
                    <a:cubicBezTo>
                      <a:pt x="1120" y="10"/>
                      <a:pt x="1088" y="0"/>
                      <a:pt x="1056" y="0"/>
                    </a:cubicBezTo>
                    <a:cubicBezTo>
                      <a:pt x="984" y="0"/>
                      <a:pt x="808" y="15"/>
                      <a:pt x="736" y="64"/>
                    </a:cubicBezTo>
                    <a:cubicBezTo>
                      <a:pt x="704" y="85"/>
                      <a:pt x="667" y="100"/>
                      <a:pt x="640" y="128"/>
                    </a:cubicBezTo>
                    <a:cubicBezTo>
                      <a:pt x="604" y="163"/>
                      <a:pt x="588" y="185"/>
                      <a:pt x="544" y="208"/>
                    </a:cubicBezTo>
                    <a:cubicBezTo>
                      <a:pt x="528" y="215"/>
                      <a:pt x="510" y="215"/>
                      <a:pt x="496" y="224"/>
                    </a:cubicBezTo>
                    <a:cubicBezTo>
                      <a:pt x="496" y="224"/>
                      <a:pt x="376" y="303"/>
                      <a:pt x="352" y="320"/>
                    </a:cubicBezTo>
                    <a:cubicBezTo>
                      <a:pt x="336" y="330"/>
                      <a:pt x="320" y="341"/>
                      <a:pt x="304" y="352"/>
                    </a:cubicBezTo>
                    <a:cubicBezTo>
                      <a:pt x="288" y="362"/>
                      <a:pt x="256" y="384"/>
                      <a:pt x="256" y="384"/>
                    </a:cubicBezTo>
                    <a:cubicBezTo>
                      <a:pt x="230" y="422"/>
                      <a:pt x="111" y="577"/>
                      <a:pt x="96" y="624"/>
                    </a:cubicBezTo>
                    <a:cubicBezTo>
                      <a:pt x="60" y="730"/>
                      <a:pt x="35" y="838"/>
                      <a:pt x="0" y="944"/>
                    </a:cubicBezTo>
                    <a:cubicBezTo>
                      <a:pt x="3" y="971"/>
                      <a:pt x="8" y="1077"/>
                      <a:pt x="32" y="1120"/>
                    </a:cubicBezTo>
                    <a:cubicBezTo>
                      <a:pt x="78" y="1203"/>
                      <a:pt x="145" y="1268"/>
                      <a:pt x="176" y="1360"/>
                    </a:cubicBezTo>
                    <a:cubicBezTo>
                      <a:pt x="186" y="1328"/>
                      <a:pt x="197" y="1296"/>
                      <a:pt x="208" y="1264"/>
                    </a:cubicBezTo>
                    <a:cubicBezTo>
                      <a:pt x="213" y="1248"/>
                      <a:pt x="224" y="1216"/>
                      <a:pt x="224" y="1216"/>
                    </a:cubicBezTo>
                    <a:cubicBezTo>
                      <a:pt x="241" y="1091"/>
                      <a:pt x="225" y="988"/>
                      <a:pt x="208" y="864"/>
                    </a:cubicBezTo>
                    <a:cubicBezTo>
                      <a:pt x="213" y="954"/>
                      <a:pt x="215" y="1045"/>
                      <a:pt x="224" y="1136"/>
                    </a:cubicBezTo>
                    <a:cubicBezTo>
                      <a:pt x="232" y="1229"/>
                      <a:pt x="274" y="1319"/>
                      <a:pt x="304" y="1408"/>
                    </a:cubicBezTo>
                    <a:cubicBezTo>
                      <a:pt x="314" y="1438"/>
                      <a:pt x="384" y="1552"/>
                      <a:pt x="384" y="1552"/>
                    </a:cubicBezTo>
                    <a:cubicBezTo>
                      <a:pt x="394" y="1584"/>
                      <a:pt x="416" y="1648"/>
                      <a:pt x="416" y="1648"/>
                    </a:cubicBezTo>
                    <a:cubicBezTo>
                      <a:pt x="381" y="1785"/>
                      <a:pt x="396" y="1929"/>
                      <a:pt x="352" y="2064"/>
                    </a:cubicBezTo>
                    <a:cubicBezTo>
                      <a:pt x="346" y="2101"/>
                      <a:pt x="336" y="2138"/>
                      <a:pt x="336" y="2176"/>
                    </a:cubicBezTo>
                    <a:cubicBezTo>
                      <a:pt x="336" y="2280"/>
                      <a:pt x="401" y="2356"/>
                      <a:pt x="432" y="2448"/>
                    </a:cubicBezTo>
                    <a:cubicBezTo>
                      <a:pt x="426" y="2528"/>
                      <a:pt x="427" y="2608"/>
                      <a:pt x="416" y="2688"/>
                    </a:cubicBezTo>
                    <a:cubicBezTo>
                      <a:pt x="411" y="2721"/>
                      <a:pt x="384" y="2784"/>
                      <a:pt x="384" y="2784"/>
                    </a:cubicBezTo>
                    <a:cubicBezTo>
                      <a:pt x="389" y="2828"/>
                      <a:pt x="391" y="2910"/>
                      <a:pt x="416" y="2960"/>
                    </a:cubicBezTo>
                    <a:cubicBezTo>
                      <a:pt x="424" y="2977"/>
                      <a:pt x="440" y="2990"/>
                      <a:pt x="448" y="3008"/>
                    </a:cubicBezTo>
                    <a:cubicBezTo>
                      <a:pt x="524" y="3179"/>
                      <a:pt x="439" y="3043"/>
                      <a:pt x="512" y="3152"/>
                    </a:cubicBezTo>
                    <a:cubicBezTo>
                      <a:pt x="581" y="3128"/>
                      <a:pt x="600" y="3127"/>
                      <a:pt x="624" y="3056"/>
                    </a:cubicBezTo>
                    <a:cubicBezTo>
                      <a:pt x="512" y="2888"/>
                      <a:pt x="576" y="2783"/>
                      <a:pt x="608" y="2528"/>
                    </a:cubicBezTo>
                    <a:cubicBezTo>
                      <a:pt x="617" y="2455"/>
                      <a:pt x="626" y="2307"/>
                      <a:pt x="672" y="2240"/>
                    </a:cubicBezTo>
                    <a:cubicBezTo>
                      <a:pt x="684" y="2221"/>
                      <a:pt x="706" y="2209"/>
                      <a:pt x="720" y="2192"/>
                    </a:cubicBezTo>
                    <a:cubicBezTo>
                      <a:pt x="743" y="2161"/>
                      <a:pt x="771" y="2132"/>
                      <a:pt x="784" y="2096"/>
                    </a:cubicBezTo>
                    <a:cubicBezTo>
                      <a:pt x="789" y="2080"/>
                      <a:pt x="790" y="2062"/>
                      <a:pt x="800" y="2048"/>
                    </a:cubicBezTo>
                    <a:cubicBezTo>
                      <a:pt x="812" y="2029"/>
                      <a:pt x="834" y="2017"/>
                      <a:pt x="848" y="2000"/>
                    </a:cubicBezTo>
                    <a:cubicBezTo>
                      <a:pt x="906" y="1925"/>
                      <a:pt x="955" y="1839"/>
                      <a:pt x="1008" y="1760"/>
                    </a:cubicBezTo>
                    <a:cubicBezTo>
                      <a:pt x="1052" y="1693"/>
                      <a:pt x="1052" y="1622"/>
                      <a:pt x="1088" y="1552"/>
                    </a:cubicBezTo>
                    <a:cubicBezTo>
                      <a:pt x="1116" y="1494"/>
                      <a:pt x="1164" y="1458"/>
                      <a:pt x="1216" y="1424"/>
                    </a:cubicBezTo>
                    <a:cubicBezTo>
                      <a:pt x="1239" y="1389"/>
                      <a:pt x="1272" y="1362"/>
                      <a:pt x="1296" y="1328"/>
                    </a:cubicBezTo>
                    <a:cubicBezTo>
                      <a:pt x="1305" y="1313"/>
                      <a:pt x="1323" y="1268"/>
                      <a:pt x="1312" y="1280"/>
                    </a:cubicBezTo>
                    <a:cubicBezTo>
                      <a:pt x="1125" y="1466"/>
                      <a:pt x="1335" y="1317"/>
                      <a:pt x="1200" y="1408"/>
                    </a:cubicBezTo>
                    <a:cubicBezTo>
                      <a:pt x="1189" y="1424"/>
                      <a:pt x="1183" y="1443"/>
                      <a:pt x="1168" y="1456"/>
                    </a:cubicBezTo>
                    <a:cubicBezTo>
                      <a:pt x="1154" y="1466"/>
                      <a:pt x="1127" y="1456"/>
                      <a:pt x="1120" y="1472"/>
                    </a:cubicBezTo>
                    <a:cubicBezTo>
                      <a:pt x="1112" y="1487"/>
                      <a:pt x="1124" y="1508"/>
                      <a:pt x="1136" y="1520"/>
                    </a:cubicBezTo>
                    <a:cubicBezTo>
                      <a:pt x="1147" y="1531"/>
                      <a:pt x="1169" y="1527"/>
                      <a:pt x="1184" y="1536"/>
                    </a:cubicBezTo>
                    <a:cubicBezTo>
                      <a:pt x="1217" y="1554"/>
                      <a:pt x="1248" y="1578"/>
                      <a:pt x="1280" y="1600"/>
                    </a:cubicBezTo>
                    <a:cubicBezTo>
                      <a:pt x="1340" y="1640"/>
                      <a:pt x="1407" y="1647"/>
                      <a:pt x="1472" y="1680"/>
                    </a:cubicBezTo>
                    <a:cubicBezTo>
                      <a:pt x="1577" y="1732"/>
                      <a:pt x="1611" y="1727"/>
                      <a:pt x="1744" y="1744"/>
                    </a:cubicBezTo>
                    <a:cubicBezTo>
                      <a:pt x="1830" y="1754"/>
                      <a:pt x="1914" y="1777"/>
                      <a:pt x="2000" y="1792"/>
                    </a:cubicBezTo>
                    <a:cubicBezTo>
                      <a:pt x="2109" y="1787"/>
                      <a:pt x="2548" y="1774"/>
                      <a:pt x="2704" y="1760"/>
                    </a:cubicBezTo>
                    <a:cubicBezTo>
                      <a:pt x="2759" y="1754"/>
                      <a:pt x="2864" y="1712"/>
                      <a:pt x="2864" y="1712"/>
                    </a:cubicBezTo>
                    <a:cubicBezTo>
                      <a:pt x="2862" y="1705"/>
                      <a:pt x="2843" y="1600"/>
                      <a:pt x="2816" y="1600"/>
                    </a:cubicBezTo>
                    <a:cubicBezTo>
                      <a:pt x="2799" y="1600"/>
                      <a:pt x="2823" y="1633"/>
                      <a:pt x="2832" y="1648"/>
                    </a:cubicBezTo>
                    <a:cubicBezTo>
                      <a:pt x="2850" y="1681"/>
                      <a:pt x="2874" y="1712"/>
                      <a:pt x="2896" y="1744"/>
                    </a:cubicBezTo>
                    <a:cubicBezTo>
                      <a:pt x="2936" y="1804"/>
                      <a:pt x="2952" y="1866"/>
                      <a:pt x="2976" y="1936"/>
                    </a:cubicBezTo>
                    <a:cubicBezTo>
                      <a:pt x="2981" y="1952"/>
                      <a:pt x="2986" y="1968"/>
                      <a:pt x="2992" y="1984"/>
                    </a:cubicBezTo>
                    <a:cubicBezTo>
                      <a:pt x="2997" y="2000"/>
                      <a:pt x="3008" y="2032"/>
                      <a:pt x="3008" y="2032"/>
                    </a:cubicBezTo>
                    <a:cubicBezTo>
                      <a:pt x="3013" y="2122"/>
                      <a:pt x="3012" y="2213"/>
                      <a:pt x="3024" y="2304"/>
                    </a:cubicBezTo>
                    <a:cubicBezTo>
                      <a:pt x="3033" y="2373"/>
                      <a:pt x="3062" y="2404"/>
                      <a:pt x="3088" y="2464"/>
                    </a:cubicBezTo>
                    <a:cubicBezTo>
                      <a:pt x="3109" y="2514"/>
                      <a:pt x="3118" y="2571"/>
                      <a:pt x="3136" y="2624"/>
                    </a:cubicBezTo>
                    <a:cubicBezTo>
                      <a:pt x="3130" y="2714"/>
                      <a:pt x="3127" y="2805"/>
                      <a:pt x="3120" y="2896"/>
                    </a:cubicBezTo>
                    <a:cubicBezTo>
                      <a:pt x="3116" y="2933"/>
                      <a:pt x="3104" y="2970"/>
                      <a:pt x="3104" y="3008"/>
                    </a:cubicBezTo>
                    <a:cubicBezTo>
                      <a:pt x="3104" y="3061"/>
                      <a:pt x="3110" y="3115"/>
                      <a:pt x="3120" y="3168"/>
                    </a:cubicBezTo>
                    <a:cubicBezTo>
                      <a:pt x="3126" y="3201"/>
                      <a:pt x="3152" y="3264"/>
                      <a:pt x="3152" y="3264"/>
                    </a:cubicBezTo>
                    <a:cubicBezTo>
                      <a:pt x="3184" y="3242"/>
                      <a:pt x="3216" y="3221"/>
                      <a:pt x="3248" y="3200"/>
                    </a:cubicBezTo>
                    <a:cubicBezTo>
                      <a:pt x="3264" y="3189"/>
                      <a:pt x="3296" y="3168"/>
                      <a:pt x="3296" y="3168"/>
                    </a:cubicBezTo>
                    <a:cubicBezTo>
                      <a:pt x="3271" y="3071"/>
                      <a:pt x="3286" y="3124"/>
                      <a:pt x="3248" y="3008"/>
                    </a:cubicBezTo>
                    <a:cubicBezTo>
                      <a:pt x="3242" y="2992"/>
                      <a:pt x="3232" y="2960"/>
                      <a:pt x="3232" y="2960"/>
                    </a:cubicBezTo>
                    <a:cubicBezTo>
                      <a:pt x="3272" y="2838"/>
                      <a:pt x="3257" y="2897"/>
                      <a:pt x="3280" y="2784"/>
                    </a:cubicBezTo>
                    <a:cubicBezTo>
                      <a:pt x="3292" y="2451"/>
                      <a:pt x="3292" y="2366"/>
                      <a:pt x="3360" y="2096"/>
                    </a:cubicBezTo>
                    <a:cubicBezTo>
                      <a:pt x="3370" y="1951"/>
                      <a:pt x="3359" y="1914"/>
                      <a:pt x="3392" y="1808"/>
                    </a:cubicBezTo>
                    <a:cubicBezTo>
                      <a:pt x="3453" y="1601"/>
                      <a:pt x="3391" y="1792"/>
                      <a:pt x="3456" y="1664"/>
                    </a:cubicBezTo>
                    <a:cubicBezTo>
                      <a:pt x="3463" y="1648"/>
                      <a:pt x="3483" y="1604"/>
                      <a:pt x="3472" y="1616"/>
                    </a:cubicBezTo>
                    <a:cubicBezTo>
                      <a:pt x="3444" y="1643"/>
                      <a:pt x="3408" y="1712"/>
                      <a:pt x="3408" y="1712"/>
                    </a:cubicBezTo>
                    <a:cubicBezTo>
                      <a:pt x="3413" y="1728"/>
                      <a:pt x="3407" y="1755"/>
                      <a:pt x="3424" y="1760"/>
                    </a:cubicBezTo>
                    <a:cubicBezTo>
                      <a:pt x="3454" y="1768"/>
                      <a:pt x="3532" y="1739"/>
                      <a:pt x="3568" y="1728"/>
                    </a:cubicBezTo>
                    <a:cubicBezTo>
                      <a:pt x="3613" y="1659"/>
                      <a:pt x="3689" y="1628"/>
                      <a:pt x="3728" y="1552"/>
                    </a:cubicBezTo>
                    <a:cubicBezTo>
                      <a:pt x="3747" y="1513"/>
                      <a:pt x="3749" y="1464"/>
                      <a:pt x="3760" y="1424"/>
                    </a:cubicBezTo>
                    <a:cubicBezTo>
                      <a:pt x="3768" y="1391"/>
                      <a:pt x="3763" y="1346"/>
                      <a:pt x="3792" y="1328"/>
                    </a:cubicBezTo>
                    <a:cubicBezTo>
                      <a:pt x="3808" y="1317"/>
                      <a:pt x="3824" y="1306"/>
                      <a:pt x="3840" y="1296"/>
                    </a:cubicBezTo>
                    <a:cubicBezTo>
                      <a:pt x="3883" y="1231"/>
                      <a:pt x="3951" y="1179"/>
                      <a:pt x="4016" y="1136"/>
                    </a:cubicBezTo>
                    <a:cubicBezTo>
                      <a:pt x="4026" y="1105"/>
                      <a:pt x="4096" y="992"/>
                      <a:pt x="4096" y="992"/>
                    </a:cubicBezTo>
                    <a:cubicBezTo>
                      <a:pt x="4101" y="976"/>
                      <a:pt x="4102" y="958"/>
                      <a:pt x="4112" y="944"/>
                    </a:cubicBezTo>
                    <a:cubicBezTo>
                      <a:pt x="4124" y="925"/>
                      <a:pt x="4145" y="913"/>
                      <a:pt x="4160" y="896"/>
                    </a:cubicBezTo>
                    <a:cubicBezTo>
                      <a:pt x="4172" y="881"/>
                      <a:pt x="4176" y="860"/>
                      <a:pt x="4192" y="848"/>
                    </a:cubicBezTo>
                    <a:cubicBezTo>
                      <a:pt x="4205" y="837"/>
                      <a:pt x="4224" y="839"/>
                      <a:pt x="4240" y="832"/>
                    </a:cubicBezTo>
                    <a:cubicBezTo>
                      <a:pt x="4246" y="828"/>
                      <a:pt x="4250" y="821"/>
                      <a:pt x="4256" y="816"/>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8" name="Freeform 26"/>
              <p:cNvSpPr>
                <a:spLocks/>
              </p:cNvSpPr>
              <p:nvPr/>
            </p:nvSpPr>
            <p:spPr bwMode="auto">
              <a:xfrm>
                <a:off x="4477" y="581"/>
                <a:ext cx="277" cy="325"/>
              </a:xfrm>
              <a:custGeom>
                <a:avLst/>
                <a:gdLst>
                  <a:gd name="T0" fmla="*/ 37 w 277"/>
                  <a:gd name="T1" fmla="*/ 21 h 325"/>
                  <a:gd name="T2" fmla="*/ 85 w 277"/>
                  <a:gd name="T3" fmla="*/ 197 h 325"/>
                  <a:gd name="T4" fmla="*/ 197 w 277"/>
                  <a:gd name="T5" fmla="*/ 325 h 325"/>
                  <a:gd name="T6" fmla="*/ 245 w 277"/>
                  <a:gd name="T7" fmla="*/ 293 h 325"/>
                  <a:gd name="T8" fmla="*/ 277 w 277"/>
                  <a:gd name="T9" fmla="*/ 197 h 325"/>
                  <a:gd name="T10" fmla="*/ 261 w 277"/>
                  <a:gd name="T11" fmla="*/ 117 h 325"/>
                  <a:gd name="T12" fmla="*/ 229 w 277"/>
                  <a:gd name="T13" fmla="*/ 5 h 325"/>
                </a:gdLst>
                <a:ahLst/>
                <a:cxnLst>
                  <a:cxn ang="0">
                    <a:pos x="T0" y="T1"/>
                  </a:cxn>
                  <a:cxn ang="0">
                    <a:pos x="T2" y="T3"/>
                  </a:cxn>
                  <a:cxn ang="0">
                    <a:pos x="T4" y="T5"/>
                  </a:cxn>
                  <a:cxn ang="0">
                    <a:pos x="T6" y="T7"/>
                  </a:cxn>
                  <a:cxn ang="0">
                    <a:pos x="T8" y="T9"/>
                  </a:cxn>
                  <a:cxn ang="0">
                    <a:pos x="T10" y="T11"/>
                  </a:cxn>
                  <a:cxn ang="0">
                    <a:pos x="T12" y="T13"/>
                  </a:cxn>
                </a:cxnLst>
                <a:rect l="0" t="0" r="r" b="b"/>
                <a:pathLst>
                  <a:path w="277" h="325">
                    <a:moveTo>
                      <a:pt x="37" y="21"/>
                    </a:moveTo>
                    <a:cubicBezTo>
                      <a:pt x="17" y="116"/>
                      <a:pt x="0" y="140"/>
                      <a:pt x="85" y="197"/>
                    </a:cubicBezTo>
                    <a:cubicBezTo>
                      <a:pt x="119" y="249"/>
                      <a:pt x="162" y="272"/>
                      <a:pt x="197" y="325"/>
                    </a:cubicBezTo>
                    <a:cubicBezTo>
                      <a:pt x="213" y="314"/>
                      <a:pt x="234" y="309"/>
                      <a:pt x="245" y="293"/>
                    </a:cubicBezTo>
                    <a:cubicBezTo>
                      <a:pt x="262" y="264"/>
                      <a:pt x="277" y="197"/>
                      <a:pt x="277" y="197"/>
                    </a:cubicBezTo>
                    <a:cubicBezTo>
                      <a:pt x="271" y="170"/>
                      <a:pt x="270" y="142"/>
                      <a:pt x="261" y="117"/>
                    </a:cubicBezTo>
                    <a:cubicBezTo>
                      <a:pt x="217" y="0"/>
                      <a:pt x="229" y="144"/>
                      <a:pt x="229" y="5"/>
                    </a:cubicBezTo>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39" name="Freeform 27"/>
              <p:cNvSpPr>
                <a:spLocks/>
              </p:cNvSpPr>
              <p:nvPr/>
            </p:nvSpPr>
            <p:spPr bwMode="auto">
              <a:xfrm>
                <a:off x="4759" y="619"/>
                <a:ext cx="184" cy="104"/>
              </a:xfrm>
              <a:custGeom>
                <a:avLst/>
                <a:gdLst>
                  <a:gd name="T0" fmla="*/ 12 w 183"/>
                  <a:gd name="T1" fmla="*/ 32 h 67"/>
                  <a:gd name="T2" fmla="*/ 60 w 183"/>
                  <a:gd name="T3" fmla="*/ 0 h 67"/>
                  <a:gd name="T4" fmla="*/ 124 w 183"/>
                  <a:gd name="T5" fmla="*/ 11 h 67"/>
                  <a:gd name="T6" fmla="*/ 183 w 183"/>
                  <a:gd name="T7" fmla="*/ 37 h 67"/>
                  <a:gd name="T8" fmla="*/ 135 w 183"/>
                  <a:gd name="T9" fmla="*/ 43 h 67"/>
                  <a:gd name="T10" fmla="*/ 103 w 183"/>
                  <a:gd name="T11" fmla="*/ 53 h 67"/>
                  <a:gd name="T12" fmla="*/ 55 w 183"/>
                  <a:gd name="T13" fmla="*/ 53 h 67"/>
                  <a:gd name="T14" fmla="*/ 23 w 183"/>
                  <a:gd name="T15" fmla="*/ 43 h 67"/>
                  <a:gd name="T16" fmla="*/ 12 w 183"/>
                  <a:gd name="T17"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67">
                    <a:moveTo>
                      <a:pt x="12" y="32"/>
                    </a:moveTo>
                    <a:cubicBezTo>
                      <a:pt x="33" y="21"/>
                      <a:pt x="38" y="6"/>
                      <a:pt x="60" y="0"/>
                    </a:cubicBezTo>
                    <a:cubicBezTo>
                      <a:pt x="77" y="1"/>
                      <a:pt x="105" y="0"/>
                      <a:pt x="124" y="11"/>
                    </a:cubicBezTo>
                    <a:cubicBezTo>
                      <a:pt x="173" y="38"/>
                      <a:pt x="136" y="28"/>
                      <a:pt x="183" y="37"/>
                    </a:cubicBezTo>
                    <a:cubicBezTo>
                      <a:pt x="167" y="39"/>
                      <a:pt x="150" y="39"/>
                      <a:pt x="135" y="43"/>
                    </a:cubicBezTo>
                    <a:cubicBezTo>
                      <a:pt x="124" y="45"/>
                      <a:pt x="103" y="53"/>
                      <a:pt x="103" y="53"/>
                    </a:cubicBezTo>
                    <a:cubicBezTo>
                      <a:pt x="81" y="67"/>
                      <a:pt x="78" y="60"/>
                      <a:pt x="55" y="53"/>
                    </a:cubicBezTo>
                    <a:cubicBezTo>
                      <a:pt x="44" y="49"/>
                      <a:pt x="23" y="43"/>
                      <a:pt x="23" y="43"/>
                    </a:cubicBezTo>
                    <a:cubicBezTo>
                      <a:pt x="5" y="31"/>
                      <a:pt x="0" y="32"/>
                      <a:pt x="12" y="32"/>
                    </a:cubicBezTo>
                    <a:close/>
                  </a:path>
                </a:pathLst>
              </a:cu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grpSp>
        <p:sp>
          <p:nvSpPr>
            <p:cNvPr id="27" name="Freeform 28"/>
            <p:cNvSpPr>
              <a:spLocks/>
            </p:cNvSpPr>
            <p:nvPr/>
          </p:nvSpPr>
          <p:spPr bwMode="auto">
            <a:xfrm>
              <a:off x="3032" y="1744"/>
              <a:ext cx="72" cy="41"/>
            </a:xfrm>
            <a:custGeom>
              <a:avLst/>
              <a:gdLst>
                <a:gd name="T0" fmla="*/ 0 w 72"/>
                <a:gd name="T1" fmla="*/ 40 h 40"/>
                <a:gd name="T2" fmla="*/ 72 w 72"/>
                <a:gd name="T3" fmla="*/ 0 h 40"/>
              </a:gdLst>
              <a:ahLst/>
              <a:cxnLst>
                <a:cxn ang="0">
                  <a:pos x="T0" y="T1"/>
                </a:cxn>
                <a:cxn ang="0">
                  <a:pos x="T2" y="T3"/>
                </a:cxn>
              </a:cxnLst>
              <a:rect l="0" t="0" r="r" b="b"/>
              <a:pathLst>
                <a:path w="72" h="40">
                  <a:moveTo>
                    <a:pt x="0" y="40"/>
                  </a:moveTo>
                  <a:cubicBezTo>
                    <a:pt x="33" y="32"/>
                    <a:pt x="49" y="23"/>
                    <a:pt x="72" y="0"/>
                  </a:cubicBezTo>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28" name="Freeform 29"/>
            <p:cNvSpPr>
              <a:spLocks/>
            </p:cNvSpPr>
            <p:nvPr/>
          </p:nvSpPr>
          <p:spPr bwMode="auto">
            <a:xfrm>
              <a:off x="3200" y="1407"/>
              <a:ext cx="48" cy="32"/>
            </a:xfrm>
            <a:custGeom>
              <a:avLst/>
              <a:gdLst>
                <a:gd name="T0" fmla="*/ 0 w 48"/>
                <a:gd name="T1" fmla="*/ 32 h 32"/>
                <a:gd name="T2" fmla="*/ 48 w 48"/>
                <a:gd name="T3" fmla="*/ 0 h 32"/>
              </a:gdLst>
              <a:ahLst/>
              <a:cxnLst>
                <a:cxn ang="0">
                  <a:pos x="T0" y="T1"/>
                </a:cxn>
                <a:cxn ang="0">
                  <a:pos x="T2" y="T3"/>
                </a:cxn>
              </a:cxnLst>
              <a:rect l="0" t="0" r="r" b="b"/>
              <a:pathLst>
                <a:path w="48" h="32">
                  <a:moveTo>
                    <a:pt x="0" y="32"/>
                  </a:moveTo>
                  <a:cubicBezTo>
                    <a:pt x="16" y="27"/>
                    <a:pt x="48" y="22"/>
                    <a:pt x="48" y="0"/>
                  </a:cubicBezTo>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sp>
          <p:nvSpPr>
            <p:cNvPr id="29" name="Freeform 30"/>
            <p:cNvSpPr>
              <a:spLocks/>
            </p:cNvSpPr>
            <p:nvPr/>
          </p:nvSpPr>
          <p:spPr bwMode="auto">
            <a:xfrm>
              <a:off x="3424" y="1359"/>
              <a:ext cx="96" cy="128"/>
            </a:xfrm>
            <a:custGeom>
              <a:avLst/>
              <a:gdLst>
                <a:gd name="T0" fmla="*/ 0 w 96"/>
                <a:gd name="T1" fmla="*/ 0 h 128"/>
                <a:gd name="T2" fmla="*/ 32 w 96"/>
                <a:gd name="T3" fmla="*/ 128 h 128"/>
                <a:gd name="T4" fmla="*/ 96 w 96"/>
                <a:gd name="T5" fmla="*/ 64 h 128"/>
              </a:gdLst>
              <a:ahLst/>
              <a:cxnLst>
                <a:cxn ang="0">
                  <a:pos x="T0" y="T1"/>
                </a:cxn>
                <a:cxn ang="0">
                  <a:pos x="T2" y="T3"/>
                </a:cxn>
                <a:cxn ang="0">
                  <a:pos x="T4" y="T5"/>
                </a:cxn>
              </a:cxnLst>
              <a:rect l="0" t="0" r="r" b="b"/>
              <a:pathLst>
                <a:path w="96" h="128">
                  <a:moveTo>
                    <a:pt x="0" y="0"/>
                  </a:moveTo>
                  <a:cubicBezTo>
                    <a:pt x="14" y="42"/>
                    <a:pt x="18" y="86"/>
                    <a:pt x="32" y="128"/>
                  </a:cubicBezTo>
                  <a:cubicBezTo>
                    <a:pt x="71" y="115"/>
                    <a:pt x="70" y="90"/>
                    <a:pt x="96" y="64"/>
                  </a:cubicBezTo>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p>
          </p:txBody>
        </p:sp>
      </p:grpSp>
      <p:sp>
        <p:nvSpPr>
          <p:cNvPr id="110594" name="Text Box 2"/>
          <p:cNvSpPr txBox="1">
            <a:spLocks noChangeArrowheads="1"/>
          </p:cNvSpPr>
          <p:nvPr/>
        </p:nvSpPr>
        <p:spPr bwMode="auto">
          <a:xfrm>
            <a:off x="2725738" y="727075"/>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b="1">
              <a:solidFill>
                <a:srgbClr val="000000"/>
              </a:solidFill>
              <a:latin typeface="Times New Roman" charset="0"/>
              <a:ea typeface="MS PGothic" charset="0"/>
              <a:cs typeface="MS PGothic" charset="0"/>
            </a:endParaRPr>
          </a:p>
        </p:txBody>
      </p:sp>
      <p:sp>
        <p:nvSpPr>
          <p:cNvPr id="110597" name="AutoShape 5"/>
          <p:cNvSpPr>
            <a:spLocks noChangeArrowheads="1"/>
          </p:cNvSpPr>
          <p:nvPr/>
        </p:nvSpPr>
        <p:spPr bwMode="auto">
          <a:xfrm>
            <a:off x="2436813" y="1143000"/>
            <a:ext cx="1295400" cy="1295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rgbClr val="993300"/>
            </a:solidFill>
            <a:miter lim="800000"/>
            <a:headEnd/>
            <a:tailEnd/>
          </a:ln>
          <a:effectLst>
            <a:outerShdw blurRad="63500" dist="38099" dir="2700000" algn="ctr" rotWithShape="0">
              <a:schemeClr val="bg2">
                <a:alpha val="74998"/>
              </a:schemeClr>
            </a:outerShdw>
          </a:effectLst>
        </p:spPr>
        <p:txBody>
          <a:bodyPr wrap="none" lIns="91433" tIns="45717" rIns="91433" bIns="45717" anchor="ctr"/>
          <a:lstStyle/>
          <a:p>
            <a:pPr algn="ctr" eaLnBrk="1" hangingPunct="1">
              <a:defRPr/>
            </a:pPr>
            <a:endParaRPr lang="en-US" b="1">
              <a:solidFill>
                <a:srgbClr val="000000"/>
              </a:solidFill>
              <a:latin typeface="Times New Roman" charset="0"/>
              <a:ea typeface="MS PGothic" charset="0"/>
              <a:cs typeface="MS PGothic" charset="0"/>
            </a:endParaRPr>
          </a:p>
        </p:txBody>
      </p:sp>
      <p:sp>
        <p:nvSpPr>
          <p:cNvPr id="110598" name="Line 6"/>
          <p:cNvSpPr>
            <a:spLocks noChangeShapeType="1"/>
          </p:cNvSpPr>
          <p:nvPr/>
        </p:nvSpPr>
        <p:spPr bwMode="auto">
          <a:xfrm>
            <a:off x="3937000" y="3430588"/>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ndParaRPr>
          </a:p>
        </p:txBody>
      </p:sp>
      <p:pic>
        <p:nvPicPr>
          <p:cNvPr id="68614" name="Picture 7" descr="Criticore Moni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43926" y="3363914"/>
            <a:ext cx="15144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Text Box 8"/>
          <p:cNvSpPr txBox="1">
            <a:spLocks noChangeArrowheads="1"/>
          </p:cNvSpPr>
          <p:nvPr/>
        </p:nvSpPr>
        <p:spPr bwMode="auto">
          <a:xfrm>
            <a:off x="8338308" y="2669629"/>
            <a:ext cx="1720093" cy="544767"/>
          </a:xfrm>
          <a:prstGeom prst="rect">
            <a:avLst/>
          </a:prstGeom>
          <a:solidFill>
            <a:srgbClr val="FFFFFF"/>
          </a:solidFill>
          <a:ln w="19050" cmpd="sng">
            <a:solidFill>
              <a:schemeClr val="tx1"/>
            </a:solidFill>
          </a:ln>
          <a:extLst/>
        </p:spPr>
        <p:txBody>
          <a:bodyPr vert="horz" wrap="square" lIns="45720" tIns="47625" rIns="91440" bIns="47625" numCol="1" anchor="ctr" anchorCtr="0" compatLnSpc="1">
            <a:prstTxWarp prst="textNoShape">
              <a:avLst/>
            </a:prstTxWarp>
          </a:bodyPr>
          <a:lstStyle>
            <a:defPPr>
              <a:defRPr lang="en-US"/>
            </a:defPPr>
            <a:lvl1pPr defTabSz="960438" eaLnBrk="0" fontAlgn="base" hangingPunct="0">
              <a:lnSpc>
                <a:spcPct val="80000"/>
              </a:lnSpc>
              <a:spcBef>
                <a:spcPct val="0"/>
              </a:spcBef>
              <a:spcAft>
                <a:spcPct val="0"/>
              </a:spcAft>
              <a:defRPr b="1">
                <a:solidFill>
                  <a:srgbClr val="0D2B88"/>
                </a:solidFill>
                <a:latin typeface="+mj-lt"/>
                <a:ea typeface="ＭＳ Ｐゴシック" charset="0"/>
                <a:cs typeface="ＭＳ Ｐゴシック" charset="0"/>
              </a:defRPr>
            </a:lvl1pPr>
            <a:lvl2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2pPr>
            <a:lvl3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3pPr>
            <a:lvl4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4pPr>
            <a:lvl5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5pPr>
            <a:lvl6pPr marL="457200" defTabSz="960438" fontAlgn="base">
              <a:lnSpc>
                <a:spcPts val="3000"/>
              </a:lnSpc>
              <a:spcBef>
                <a:spcPct val="0"/>
              </a:spcBef>
              <a:spcAft>
                <a:spcPct val="0"/>
              </a:spcAft>
              <a:defRPr sz="3200" b="1">
                <a:solidFill>
                  <a:srgbClr val="0D2B88"/>
                </a:solidFill>
                <a:latin typeface="Arial" charset="0"/>
              </a:defRPr>
            </a:lvl6pPr>
            <a:lvl7pPr marL="914400" defTabSz="960438" fontAlgn="base">
              <a:lnSpc>
                <a:spcPts val="3000"/>
              </a:lnSpc>
              <a:spcBef>
                <a:spcPct val="0"/>
              </a:spcBef>
              <a:spcAft>
                <a:spcPct val="0"/>
              </a:spcAft>
              <a:defRPr sz="3200" b="1">
                <a:solidFill>
                  <a:srgbClr val="0D2B88"/>
                </a:solidFill>
                <a:latin typeface="Arial" charset="0"/>
              </a:defRPr>
            </a:lvl7pPr>
            <a:lvl8pPr marL="1371600" defTabSz="960438" fontAlgn="base">
              <a:lnSpc>
                <a:spcPts val="3000"/>
              </a:lnSpc>
              <a:spcBef>
                <a:spcPct val="0"/>
              </a:spcBef>
              <a:spcAft>
                <a:spcPct val="0"/>
              </a:spcAft>
              <a:defRPr sz="3200" b="1">
                <a:solidFill>
                  <a:srgbClr val="0D2B88"/>
                </a:solidFill>
                <a:latin typeface="Arial" charset="0"/>
              </a:defRPr>
            </a:lvl8pPr>
            <a:lvl9pPr marL="1828800" defTabSz="960438" fontAlgn="base">
              <a:lnSpc>
                <a:spcPts val="3000"/>
              </a:lnSpc>
              <a:spcBef>
                <a:spcPct val="0"/>
              </a:spcBef>
              <a:spcAft>
                <a:spcPct val="0"/>
              </a:spcAft>
              <a:defRPr sz="3200" b="1">
                <a:solidFill>
                  <a:srgbClr val="0D2B88"/>
                </a:solidFill>
                <a:latin typeface="Arial" charset="0"/>
              </a:defRPr>
            </a:lvl9pPr>
          </a:lstStyle>
          <a:p>
            <a:pPr algn="ctr"/>
            <a:r>
              <a:rPr lang="en-US" dirty="0"/>
              <a:t>Urine Monitor</a:t>
            </a:r>
          </a:p>
        </p:txBody>
      </p:sp>
      <p:grpSp>
        <p:nvGrpSpPr>
          <p:cNvPr id="2" name="Group 9"/>
          <p:cNvGrpSpPr>
            <a:grpSpLocks/>
          </p:cNvGrpSpPr>
          <p:nvPr/>
        </p:nvGrpSpPr>
        <p:grpSpPr bwMode="auto">
          <a:xfrm>
            <a:off x="4953000" y="4800600"/>
            <a:ext cx="1828800" cy="1828800"/>
            <a:chOff x="2112" y="1440"/>
            <a:chExt cx="1296" cy="1344"/>
          </a:xfrm>
        </p:grpSpPr>
        <p:pic>
          <p:nvPicPr>
            <p:cNvPr id="68625" name="Picture 10" descr="Dell Precision M60">
              <a:hlinkClick r:id="" action="ppaction://noaction"/>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12" y="1440"/>
              <a:ext cx="129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11" descr="9 yo 8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52" y="1680"/>
              <a:ext cx="84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604" name="AutoShape 12"/>
          <p:cNvSpPr>
            <a:spLocks noChangeArrowheads="1"/>
          </p:cNvSpPr>
          <p:nvPr/>
        </p:nvSpPr>
        <p:spPr bwMode="auto">
          <a:xfrm rot="8968955" flipH="1">
            <a:off x="6823631" y="5055610"/>
            <a:ext cx="1524000" cy="686229"/>
          </a:xfrm>
          <a:prstGeom prst="leftArrow">
            <a:avLst>
              <a:gd name="adj1" fmla="val 50000"/>
              <a:gd name="adj2" fmla="val 69164"/>
            </a:avLst>
          </a:prstGeom>
          <a:solidFill>
            <a:srgbClr val="FF6600"/>
          </a:solidFill>
          <a:ln w="9525">
            <a:solidFill>
              <a:srgbClr val="993300"/>
            </a:solidFill>
            <a:miter lim="800000"/>
            <a:headEnd/>
            <a:tailEnd/>
          </a:ln>
          <a:effectLst>
            <a:outerShdw blurRad="63500" dist="38099" dir="2700000" algn="ctr" rotWithShape="0">
              <a:schemeClr val="bg2">
                <a:alpha val="74998"/>
              </a:schemeClr>
            </a:outerShdw>
          </a:effectLst>
        </p:spPr>
        <p:txBody>
          <a:bodyPr rot="10800000" wrap="none" lIns="91433" tIns="45717" rIns="91433" bIns="45717" anchor="ctr"/>
          <a:lstStyle/>
          <a:p>
            <a:pPr algn="ctr" eaLnBrk="1" hangingPunct="1">
              <a:defRPr/>
            </a:pPr>
            <a:endParaRPr lang="en-US" b="1">
              <a:solidFill>
                <a:srgbClr val="000000"/>
              </a:solidFill>
              <a:latin typeface="Times New Roman" charset="0"/>
              <a:ea typeface="MS PGothic" charset="0"/>
              <a:cs typeface="MS PGothic" charset="0"/>
            </a:endParaRPr>
          </a:p>
        </p:txBody>
      </p:sp>
      <p:sp>
        <p:nvSpPr>
          <p:cNvPr id="110605" name="Text Box 13"/>
          <p:cNvSpPr txBox="1">
            <a:spLocks noChangeArrowheads="1"/>
          </p:cNvSpPr>
          <p:nvPr/>
        </p:nvSpPr>
        <p:spPr bwMode="auto">
          <a:xfrm>
            <a:off x="4729656" y="3962401"/>
            <a:ext cx="2627585" cy="1008993"/>
          </a:xfrm>
          <a:prstGeom prst="rect">
            <a:avLst/>
          </a:prstGeom>
          <a:solidFill>
            <a:srgbClr val="FFFFFF"/>
          </a:solidFill>
          <a:ln w="19050" cmpd="sng">
            <a:solidFill>
              <a:schemeClr val="tx1"/>
            </a:solidFill>
          </a:ln>
          <a:extLst/>
        </p:spPr>
        <p:txBody>
          <a:bodyPr vert="horz" wrap="square" lIns="45720" tIns="47625" rIns="91440" bIns="47625" numCol="1" anchor="ctr" anchorCtr="0" compatLnSpc="1">
            <a:prstTxWarp prst="textNoShape">
              <a:avLst/>
            </a:prstTxWarp>
          </a:bodyPr>
          <a:lstStyle>
            <a:defPPr>
              <a:defRPr lang="en-US"/>
            </a:defPPr>
            <a:lvl1pPr defTabSz="960438" eaLnBrk="0" fontAlgn="base" hangingPunct="0">
              <a:lnSpc>
                <a:spcPct val="80000"/>
              </a:lnSpc>
              <a:spcBef>
                <a:spcPct val="0"/>
              </a:spcBef>
              <a:spcAft>
                <a:spcPct val="0"/>
              </a:spcAft>
              <a:defRPr b="1">
                <a:solidFill>
                  <a:srgbClr val="0D2B88"/>
                </a:solidFill>
                <a:latin typeface="+mj-lt"/>
                <a:ea typeface="ＭＳ Ｐゴシック" charset="0"/>
                <a:cs typeface="ＭＳ Ｐゴシック" charset="0"/>
              </a:defRPr>
            </a:lvl1pPr>
            <a:lvl2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2pPr>
            <a:lvl3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3pPr>
            <a:lvl4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4pPr>
            <a:lvl5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5pPr>
            <a:lvl6pPr marL="457200" defTabSz="960438" fontAlgn="base">
              <a:lnSpc>
                <a:spcPts val="3000"/>
              </a:lnSpc>
              <a:spcBef>
                <a:spcPct val="0"/>
              </a:spcBef>
              <a:spcAft>
                <a:spcPct val="0"/>
              </a:spcAft>
              <a:defRPr sz="3200" b="1">
                <a:solidFill>
                  <a:srgbClr val="0D2B88"/>
                </a:solidFill>
                <a:latin typeface="Arial" charset="0"/>
              </a:defRPr>
            </a:lvl6pPr>
            <a:lvl7pPr marL="914400" defTabSz="960438" fontAlgn="base">
              <a:lnSpc>
                <a:spcPts val="3000"/>
              </a:lnSpc>
              <a:spcBef>
                <a:spcPct val="0"/>
              </a:spcBef>
              <a:spcAft>
                <a:spcPct val="0"/>
              </a:spcAft>
              <a:defRPr sz="3200" b="1">
                <a:solidFill>
                  <a:srgbClr val="0D2B88"/>
                </a:solidFill>
                <a:latin typeface="Arial" charset="0"/>
              </a:defRPr>
            </a:lvl7pPr>
            <a:lvl8pPr marL="1371600" defTabSz="960438" fontAlgn="base">
              <a:lnSpc>
                <a:spcPts val="3000"/>
              </a:lnSpc>
              <a:spcBef>
                <a:spcPct val="0"/>
              </a:spcBef>
              <a:spcAft>
                <a:spcPct val="0"/>
              </a:spcAft>
              <a:defRPr sz="3200" b="1">
                <a:solidFill>
                  <a:srgbClr val="0D2B88"/>
                </a:solidFill>
                <a:latin typeface="Arial" charset="0"/>
              </a:defRPr>
            </a:lvl8pPr>
            <a:lvl9pPr marL="1828800" defTabSz="960438" fontAlgn="base">
              <a:lnSpc>
                <a:spcPts val="3000"/>
              </a:lnSpc>
              <a:spcBef>
                <a:spcPct val="0"/>
              </a:spcBef>
              <a:spcAft>
                <a:spcPct val="0"/>
              </a:spcAft>
              <a:defRPr sz="3200" b="1">
                <a:solidFill>
                  <a:srgbClr val="0D2B88"/>
                </a:solidFill>
                <a:latin typeface="Arial" charset="0"/>
              </a:defRPr>
            </a:lvl9pPr>
          </a:lstStyle>
          <a:p>
            <a:pPr algn="ctr"/>
            <a:r>
              <a:rPr lang="en-US" dirty="0"/>
              <a:t>BRDSS-A Software</a:t>
            </a:r>
          </a:p>
          <a:p>
            <a:pPr algn="ctr"/>
            <a:r>
              <a:rPr lang="en-US" dirty="0"/>
              <a:t>with IDEA as interface to the devices</a:t>
            </a:r>
          </a:p>
        </p:txBody>
      </p:sp>
      <p:sp>
        <p:nvSpPr>
          <p:cNvPr id="110607" name="Text Box 15"/>
          <p:cNvSpPr txBox="1">
            <a:spLocks noChangeArrowheads="1"/>
          </p:cNvSpPr>
          <p:nvPr/>
        </p:nvSpPr>
        <p:spPr bwMode="auto">
          <a:xfrm>
            <a:off x="2236532" y="2667000"/>
            <a:ext cx="10847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solidFill>
                  <a:srgbClr val="000000"/>
                </a:solidFill>
                <a:latin typeface="Times New Roman" charset="0"/>
                <a:ea typeface="MS PGothic" charset="0"/>
                <a:cs typeface="MS PGothic" charset="0"/>
              </a:rPr>
              <a:t>IV Pump</a:t>
            </a:r>
          </a:p>
        </p:txBody>
      </p:sp>
      <p:sp>
        <p:nvSpPr>
          <p:cNvPr id="110623" name="AutoShape 31"/>
          <p:cNvSpPr>
            <a:spLocks noChangeArrowheads="1"/>
          </p:cNvSpPr>
          <p:nvPr/>
        </p:nvSpPr>
        <p:spPr bwMode="auto">
          <a:xfrm>
            <a:off x="3957145" y="1744717"/>
            <a:ext cx="4267200" cy="457200"/>
          </a:xfrm>
          <a:prstGeom prst="roundRect">
            <a:avLst>
              <a:gd name="adj" fmla="val 16667"/>
            </a:avLst>
          </a:prstGeom>
          <a:solidFill>
            <a:srgbClr val="FFFFFF"/>
          </a:solidFill>
          <a:ln w="38100">
            <a:solidFill>
              <a:srgbClr val="8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b="1">
                <a:solidFill>
                  <a:srgbClr val="000000"/>
                </a:solidFill>
                <a:latin typeface="Verdana" charset="0"/>
                <a:ea typeface="MS PGothic" charset="0"/>
                <a:cs typeface="MS PGothic" charset="0"/>
              </a:rPr>
              <a:t>Patient + </a:t>
            </a:r>
            <a:r>
              <a:rPr lang="en-US" sz="1600" b="1">
                <a:solidFill>
                  <a:srgbClr val="000000"/>
                </a:solidFill>
                <a:latin typeface="Verdana" charset="0"/>
                <a:ea typeface="MS PGothic" charset="0"/>
                <a:cs typeface="MS PGothic" charset="0"/>
              </a:rPr>
              <a:t>IV</a:t>
            </a:r>
            <a:r>
              <a:rPr lang="en-US" sz="1400" b="1">
                <a:solidFill>
                  <a:srgbClr val="000000"/>
                </a:solidFill>
                <a:latin typeface="Verdana" charset="0"/>
                <a:ea typeface="MS PGothic" charset="0"/>
                <a:cs typeface="MS PGothic" charset="0"/>
              </a:rPr>
              <a:t> access &amp; bladder catheter</a:t>
            </a:r>
          </a:p>
        </p:txBody>
      </p:sp>
      <p:sp>
        <p:nvSpPr>
          <p:cNvPr id="110624" name="AutoShape 32"/>
          <p:cNvSpPr>
            <a:spLocks noChangeArrowheads="1"/>
          </p:cNvSpPr>
          <p:nvPr/>
        </p:nvSpPr>
        <p:spPr bwMode="auto">
          <a:xfrm rot="5400000">
            <a:off x="8380413" y="1219200"/>
            <a:ext cx="1295400" cy="1295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rgbClr val="993300"/>
            </a:solidFill>
            <a:miter lim="800000"/>
            <a:headEnd/>
            <a:tailEnd/>
          </a:ln>
          <a:effectLst>
            <a:outerShdw blurRad="63500" dist="38099" dir="2700000" algn="ctr" rotWithShape="0">
              <a:schemeClr val="bg2">
                <a:alpha val="74998"/>
              </a:schemeClr>
            </a:outerShdw>
          </a:effectLst>
        </p:spPr>
        <p:txBody>
          <a:bodyPr rot="10800000" vert="eaVert" wrap="none" lIns="91433" tIns="45717" rIns="91433" bIns="45717" anchor="ctr"/>
          <a:lstStyle/>
          <a:p>
            <a:pPr algn="ctr" eaLnBrk="1" hangingPunct="1">
              <a:defRPr/>
            </a:pPr>
            <a:endParaRPr lang="en-US" b="1">
              <a:solidFill>
                <a:srgbClr val="000000"/>
              </a:solidFill>
              <a:latin typeface="Times New Roman" charset="0"/>
              <a:ea typeface="MS PGothic" charset="0"/>
              <a:cs typeface="MS PGothic" charset="0"/>
            </a:endParaRPr>
          </a:p>
        </p:txBody>
      </p:sp>
      <p:sp>
        <p:nvSpPr>
          <p:cNvPr id="110626" name="AutoShape 34"/>
          <p:cNvSpPr>
            <a:spLocks noChangeArrowheads="1"/>
          </p:cNvSpPr>
          <p:nvPr/>
        </p:nvSpPr>
        <p:spPr bwMode="auto">
          <a:xfrm rot="-9189346" flipH="1" flipV="1">
            <a:off x="3465265" y="5172071"/>
            <a:ext cx="1524000" cy="727737"/>
          </a:xfrm>
          <a:prstGeom prst="leftArrow">
            <a:avLst>
              <a:gd name="adj1" fmla="val 50000"/>
              <a:gd name="adj2" fmla="val 69164"/>
            </a:avLst>
          </a:prstGeom>
          <a:solidFill>
            <a:srgbClr val="FF6600"/>
          </a:solidFill>
          <a:ln w="9525">
            <a:solidFill>
              <a:srgbClr val="993300"/>
            </a:solidFill>
            <a:miter lim="800000"/>
            <a:headEnd/>
            <a:tailEnd/>
          </a:ln>
          <a:effectLst>
            <a:outerShdw blurRad="63500" dist="38099" dir="2700000" algn="ctr" rotWithShape="0">
              <a:schemeClr val="bg2">
                <a:alpha val="74998"/>
              </a:schemeClr>
            </a:outerShdw>
          </a:effectLst>
        </p:spPr>
        <p:txBody>
          <a:bodyPr wrap="none" lIns="91433" tIns="45717" rIns="91433" bIns="45717" anchor="ctr"/>
          <a:lstStyle/>
          <a:p>
            <a:pPr algn="ctr" eaLnBrk="1" hangingPunct="1">
              <a:defRPr/>
            </a:pPr>
            <a:endParaRPr lang="en-US" b="1">
              <a:solidFill>
                <a:srgbClr val="000000"/>
              </a:solidFill>
              <a:latin typeface="Times New Roman" charset="0"/>
              <a:ea typeface="MS PGothic" charset="0"/>
              <a:cs typeface="MS PGothic" charset="0"/>
            </a:endParaRPr>
          </a:p>
        </p:txBody>
      </p:sp>
      <p:sp>
        <p:nvSpPr>
          <p:cNvPr id="20" name="Title 1"/>
          <p:cNvSpPr txBox="1">
            <a:spLocks/>
          </p:cNvSpPr>
          <p:nvPr/>
        </p:nvSpPr>
        <p:spPr bwMode="auto">
          <a:xfrm>
            <a:off x="1933478" y="4933271"/>
            <a:ext cx="1429832" cy="387800"/>
          </a:xfrm>
          <a:prstGeom prst="rect">
            <a:avLst/>
          </a:prstGeom>
          <a:solidFill>
            <a:srgbClr val="FFFFFF"/>
          </a:solidFill>
          <a:ln w="19050" cmpd="sng">
            <a:solidFill>
              <a:schemeClr val="tx1"/>
            </a:solidFill>
          </a:ln>
          <a:extLst>
            <a:ext uri="{FAA26D3D-D897-4be2-8F04-BA451C77F1D7}">
              <ma14:placeholderFlag xmlns:ma14="http://schemas.microsoft.com/office/mac/drawingml/2011/main" xmlns="" val="1"/>
            </a:ext>
          </a:extLst>
        </p:spPr>
        <p:txBody>
          <a:bodyPr vert="horz" wrap="square" lIns="45720" tIns="47625" rIns="91440" bIns="47625" numCol="1" anchor="ctr" anchorCtr="0" compatLnSpc="1">
            <a:prstTxWarp prst="textNoShape">
              <a:avLst/>
            </a:prstTxWarp>
          </a:bodyPr>
          <a:lstStyle>
            <a:lvl1pPr algn="l" defTabSz="960438" rtl="0" eaLnBrk="0" fontAlgn="base" hangingPunct="0">
              <a:lnSpc>
                <a:spcPts val="3000"/>
              </a:lnSpc>
              <a:spcBef>
                <a:spcPct val="0"/>
              </a:spcBef>
              <a:spcAft>
                <a:spcPct val="0"/>
              </a:spcAft>
              <a:defRPr sz="3200" b="1">
                <a:solidFill>
                  <a:srgbClr val="0D2B88"/>
                </a:solidFill>
                <a:latin typeface="+mj-lt"/>
                <a:ea typeface="ＭＳ Ｐゴシック" charset="0"/>
                <a:cs typeface="ＭＳ Ｐゴシック" charset="0"/>
              </a:defRPr>
            </a:lvl1pPr>
            <a:lvl2pPr algn="l" defTabSz="960438" rtl="0"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2pPr>
            <a:lvl3pPr algn="l" defTabSz="960438" rtl="0"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3pPr>
            <a:lvl4pPr algn="l" defTabSz="960438" rtl="0"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4pPr>
            <a:lvl5pPr algn="l" defTabSz="960438" rtl="0"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5pPr>
            <a:lvl6pPr marL="457200" algn="l" defTabSz="960438" rtl="0" fontAlgn="base">
              <a:lnSpc>
                <a:spcPts val="3000"/>
              </a:lnSpc>
              <a:spcBef>
                <a:spcPct val="0"/>
              </a:spcBef>
              <a:spcAft>
                <a:spcPct val="0"/>
              </a:spcAft>
              <a:defRPr sz="3200" b="1">
                <a:solidFill>
                  <a:srgbClr val="0D2B88"/>
                </a:solidFill>
                <a:latin typeface="Arial" charset="0"/>
              </a:defRPr>
            </a:lvl6pPr>
            <a:lvl7pPr marL="914400" algn="l" defTabSz="960438" rtl="0" fontAlgn="base">
              <a:lnSpc>
                <a:spcPts val="3000"/>
              </a:lnSpc>
              <a:spcBef>
                <a:spcPct val="0"/>
              </a:spcBef>
              <a:spcAft>
                <a:spcPct val="0"/>
              </a:spcAft>
              <a:defRPr sz="3200" b="1">
                <a:solidFill>
                  <a:srgbClr val="0D2B88"/>
                </a:solidFill>
                <a:latin typeface="Arial" charset="0"/>
              </a:defRPr>
            </a:lvl7pPr>
            <a:lvl8pPr marL="1371600" algn="l" defTabSz="960438" rtl="0" fontAlgn="base">
              <a:lnSpc>
                <a:spcPts val="3000"/>
              </a:lnSpc>
              <a:spcBef>
                <a:spcPct val="0"/>
              </a:spcBef>
              <a:spcAft>
                <a:spcPct val="0"/>
              </a:spcAft>
              <a:defRPr sz="3200" b="1">
                <a:solidFill>
                  <a:srgbClr val="0D2B88"/>
                </a:solidFill>
                <a:latin typeface="Arial" charset="0"/>
              </a:defRPr>
            </a:lvl8pPr>
            <a:lvl9pPr marL="1828800" algn="l" defTabSz="960438" rtl="0" fontAlgn="base">
              <a:lnSpc>
                <a:spcPts val="3000"/>
              </a:lnSpc>
              <a:spcBef>
                <a:spcPct val="0"/>
              </a:spcBef>
              <a:spcAft>
                <a:spcPct val="0"/>
              </a:spcAft>
              <a:defRPr sz="3200" b="1">
                <a:solidFill>
                  <a:srgbClr val="0D2B88"/>
                </a:solidFill>
                <a:latin typeface="Arial" charset="0"/>
              </a:defRPr>
            </a:lvl9pPr>
          </a:lstStyle>
          <a:p>
            <a:pPr algn="ctr">
              <a:lnSpc>
                <a:spcPct val="80000"/>
              </a:lnSpc>
            </a:pPr>
            <a:r>
              <a:rPr lang="en-US" sz="1800" dirty="0"/>
              <a:t>BodyGuard</a:t>
            </a:r>
          </a:p>
        </p:txBody>
      </p:sp>
      <p:sp>
        <p:nvSpPr>
          <p:cNvPr id="21" name="TextBox 20"/>
          <p:cNvSpPr txBox="1"/>
          <p:nvPr/>
        </p:nvSpPr>
        <p:spPr>
          <a:xfrm>
            <a:off x="2511912" y="2253735"/>
            <a:ext cx="1156198" cy="323165"/>
          </a:xfrm>
          <a:prstGeom prst="rect">
            <a:avLst/>
          </a:prstGeom>
          <a:solidFill>
            <a:srgbClr val="FFFFFF"/>
          </a:solidFill>
          <a:ln w="19050" cmpd="sng">
            <a:solidFill>
              <a:schemeClr val="tx1"/>
            </a:solidFill>
          </a:ln>
        </p:spPr>
        <p:txBody>
          <a:bodyPr vert="horz" wrap="square" lIns="45720" tIns="47625" rIns="91440" bIns="47625" numCol="1" anchor="ctr" anchorCtr="0" compatLnSpc="1">
            <a:prstTxWarp prst="textNoShape">
              <a:avLst/>
            </a:prstTxWarp>
          </a:bodyPr>
          <a:lstStyle>
            <a:defPPr>
              <a:defRPr lang="en-US"/>
            </a:defPPr>
            <a:lvl1pPr defTabSz="960438" eaLnBrk="0" fontAlgn="base" hangingPunct="0">
              <a:lnSpc>
                <a:spcPct val="80000"/>
              </a:lnSpc>
              <a:spcBef>
                <a:spcPct val="0"/>
              </a:spcBef>
              <a:spcAft>
                <a:spcPct val="0"/>
              </a:spcAft>
              <a:defRPr b="1">
                <a:solidFill>
                  <a:srgbClr val="0D2B88"/>
                </a:solidFill>
                <a:latin typeface="+mj-lt"/>
                <a:ea typeface="ＭＳ Ｐゴシック" charset="0"/>
                <a:cs typeface="ＭＳ Ｐゴシック" charset="0"/>
              </a:defRPr>
            </a:lvl1pPr>
            <a:lvl2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2pPr>
            <a:lvl3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3pPr>
            <a:lvl4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4pPr>
            <a:lvl5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5pPr>
            <a:lvl6pPr marL="457200" defTabSz="960438" fontAlgn="base">
              <a:lnSpc>
                <a:spcPts val="3000"/>
              </a:lnSpc>
              <a:spcBef>
                <a:spcPct val="0"/>
              </a:spcBef>
              <a:spcAft>
                <a:spcPct val="0"/>
              </a:spcAft>
              <a:defRPr sz="3200" b="1">
                <a:solidFill>
                  <a:srgbClr val="0D2B88"/>
                </a:solidFill>
                <a:latin typeface="Arial" charset="0"/>
              </a:defRPr>
            </a:lvl6pPr>
            <a:lvl7pPr marL="914400" defTabSz="960438" fontAlgn="base">
              <a:lnSpc>
                <a:spcPts val="3000"/>
              </a:lnSpc>
              <a:spcBef>
                <a:spcPct val="0"/>
              </a:spcBef>
              <a:spcAft>
                <a:spcPct val="0"/>
              </a:spcAft>
              <a:defRPr sz="3200" b="1">
                <a:solidFill>
                  <a:srgbClr val="0D2B88"/>
                </a:solidFill>
                <a:latin typeface="Arial" charset="0"/>
              </a:defRPr>
            </a:lvl7pPr>
            <a:lvl8pPr marL="1371600" defTabSz="960438" fontAlgn="base">
              <a:lnSpc>
                <a:spcPts val="3000"/>
              </a:lnSpc>
              <a:spcBef>
                <a:spcPct val="0"/>
              </a:spcBef>
              <a:spcAft>
                <a:spcPct val="0"/>
              </a:spcAft>
              <a:defRPr sz="3200" b="1">
                <a:solidFill>
                  <a:srgbClr val="0D2B88"/>
                </a:solidFill>
                <a:latin typeface="Arial" charset="0"/>
              </a:defRPr>
            </a:lvl8pPr>
            <a:lvl9pPr marL="1828800" defTabSz="960438" fontAlgn="base">
              <a:lnSpc>
                <a:spcPts val="3000"/>
              </a:lnSpc>
              <a:spcBef>
                <a:spcPct val="0"/>
              </a:spcBef>
              <a:spcAft>
                <a:spcPct val="0"/>
              </a:spcAft>
              <a:defRPr sz="3200" b="1">
                <a:solidFill>
                  <a:srgbClr val="0D2B88"/>
                </a:solidFill>
                <a:latin typeface="Arial" charset="0"/>
              </a:defRPr>
            </a:lvl9pPr>
          </a:lstStyle>
          <a:p>
            <a:r>
              <a:rPr lang="en-US" dirty="0"/>
              <a:t>IV Pump</a:t>
            </a:r>
          </a:p>
        </p:txBody>
      </p:sp>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52601" y="2626081"/>
            <a:ext cx="2913403" cy="2223079"/>
          </a:xfrm>
          <a:prstGeom prst="rect">
            <a:avLst/>
          </a:prstGeom>
        </p:spPr>
      </p:pic>
      <p:sp>
        <p:nvSpPr>
          <p:cNvPr id="23" name="Text Box 8"/>
          <p:cNvSpPr txBox="1">
            <a:spLocks noChangeArrowheads="1"/>
          </p:cNvSpPr>
          <p:nvPr/>
        </p:nvSpPr>
        <p:spPr bwMode="auto">
          <a:xfrm>
            <a:off x="8503174" y="5127171"/>
            <a:ext cx="1440755" cy="579946"/>
          </a:xfrm>
          <a:prstGeom prst="rect">
            <a:avLst/>
          </a:prstGeom>
          <a:solidFill>
            <a:srgbClr val="FFFFFF"/>
          </a:solidFill>
          <a:ln w="19050" cmpd="sng">
            <a:solidFill>
              <a:schemeClr val="tx1"/>
            </a:solidFill>
          </a:ln>
          <a:extLst/>
        </p:spPr>
        <p:txBody>
          <a:bodyPr vert="horz" wrap="square" lIns="45720" tIns="47625" rIns="91440" bIns="47625" numCol="1" anchor="ctr" anchorCtr="0" compatLnSpc="1">
            <a:prstTxWarp prst="textNoShape">
              <a:avLst/>
            </a:prstTxWarp>
          </a:bodyPr>
          <a:lstStyle>
            <a:defPPr>
              <a:defRPr lang="en-US"/>
            </a:defPPr>
            <a:lvl1pPr defTabSz="960438" eaLnBrk="0" fontAlgn="base" hangingPunct="0">
              <a:lnSpc>
                <a:spcPct val="80000"/>
              </a:lnSpc>
              <a:spcBef>
                <a:spcPct val="0"/>
              </a:spcBef>
              <a:spcAft>
                <a:spcPct val="0"/>
              </a:spcAft>
              <a:defRPr b="1">
                <a:solidFill>
                  <a:srgbClr val="0D2B88"/>
                </a:solidFill>
                <a:latin typeface="+mj-lt"/>
                <a:ea typeface="ＭＳ Ｐゴシック" charset="0"/>
                <a:cs typeface="ＭＳ Ｐゴシック" charset="0"/>
              </a:defRPr>
            </a:lvl1pPr>
            <a:lvl2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2pPr>
            <a:lvl3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3pPr>
            <a:lvl4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4pPr>
            <a:lvl5pPr defTabSz="960438" eaLnBrk="0" fontAlgn="base" hangingPunct="0">
              <a:lnSpc>
                <a:spcPts val="3000"/>
              </a:lnSpc>
              <a:spcBef>
                <a:spcPct val="0"/>
              </a:spcBef>
              <a:spcAft>
                <a:spcPct val="0"/>
              </a:spcAft>
              <a:defRPr sz="3200" b="1">
                <a:solidFill>
                  <a:srgbClr val="0D2B88"/>
                </a:solidFill>
                <a:latin typeface="Arial" charset="0"/>
                <a:ea typeface="ＭＳ Ｐゴシック" charset="0"/>
                <a:cs typeface="ＭＳ Ｐゴシック" charset="0"/>
              </a:defRPr>
            </a:lvl5pPr>
            <a:lvl6pPr marL="457200" defTabSz="960438" fontAlgn="base">
              <a:lnSpc>
                <a:spcPts val="3000"/>
              </a:lnSpc>
              <a:spcBef>
                <a:spcPct val="0"/>
              </a:spcBef>
              <a:spcAft>
                <a:spcPct val="0"/>
              </a:spcAft>
              <a:defRPr sz="3200" b="1">
                <a:solidFill>
                  <a:srgbClr val="0D2B88"/>
                </a:solidFill>
                <a:latin typeface="Arial" charset="0"/>
              </a:defRPr>
            </a:lvl6pPr>
            <a:lvl7pPr marL="914400" defTabSz="960438" fontAlgn="base">
              <a:lnSpc>
                <a:spcPts val="3000"/>
              </a:lnSpc>
              <a:spcBef>
                <a:spcPct val="0"/>
              </a:spcBef>
              <a:spcAft>
                <a:spcPct val="0"/>
              </a:spcAft>
              <a:defRPr sz="3200" b="1">
                <a:solidFill>
                  <a:srgbClr val="0D2B88"/>
                </a:solidFill>
                <a:latin typeface="Arial" charset="0"/>
              </a:defRPr>
            </a:lvl7pPr>
            <a:lvl8pPr marL="1371600" defTabSz="960438" fontAlgn="base">
              <a:lnSpc>
                <a:spcPts val="3000"/>
              </a:lnSpc>
              <a:spcBef>
                <a:spcPct val="0"/>
              </a:spcBef>
              <a:spcAft>
                <a:spcPct val="0"/>
              </a:spcAft>
              <a:defRPr sz="3200" b="1">
                <a:solidFill>
                  <a:srgbClr val="0D2B88"/>
                </a:solidFill>
                <a:latin typeface="Arial" charset="0"/>
              </a:defRPr>
            </a:lvl8pPr>
            <a:lvl9pPr marL="1828800" defTabSz="960438" fontAlgn="base">
              <a:lnSpc>
                <a:spcPts val="3000"/>
              </a:lnSpc>
              <a:spcBef>
                <a:spcPct val="0"/>
              </a:spcBef>
              <a:spcAft>
                <a:spcPct val="0"/>
              </a:spcAft>
              <a:defRPr sz="3200" b="1">
                <a:solidFill>
                  <a:srgbClr val="0D2B88"/>
                </a:solidFill>
                <a:latin typeface="Arial" charset="0"/>
              </a:defRPr>
            </a:lvl9pPr>
          </a:lstStyle>
          <a:p>
            <a:r>
              <a:rPr lang="en-US" dirty="0"/>
              <a:t>Bard Criticore</a:t>
            </a:r>
          </a:p>
        </p:txBody>
      </p:sp>
      <p:sp>
        <p:nvSpPr>
          <p:cNvPr id="40" name="Title 3"/>
          <p:cNvSpPr txBox="1">
            <a:spLocks/>
          </p:cNvSpPr>
          <p:nvPr/>
        </p:nvSpPr>
        <p:spPr>
          <a:xfrm>
            <a:off x="1981200" y="0"/>
            <a:ext cx="8229600" cy="1040524"/>
          </a:xfrm>
          <a:prstGeom prst="rect">
            <a:avLst/>
          </a:prstGeom>
        </p:spPr>
        <p:txBody>
          <a:bodyPr/>
          <a:lstStyle/>
          <a:p>
            <a:pPr algn="ctr" eaLnBrk="0" fontAlgn="base" hangingPunct="0">
              <a:spcBef>
                <a:spcPct val="0"/>
              </a:spcBef>
              <a:spcAft>
                <a:spcPct val="0"/>
              </a:spcAft>
              <a:defRPr/>
            </a:pPr>
            <a:r>
              <a:rPr lang="en-US" sz="2800" b="1" kern="0" dirty="0">
                <a:solidFill>
                  <a:srgbClr val="660033"/>
                </a:solidFill>
                <a:latin typeface="+mj-lt"/>
                <a:ea typeface="+mj-ea"/>
                <a:cs typeface="+mj-cs"/>
              </a:rPr>
              <a:t>Burn Resuscitation Decision </a:t>
            </a:r>
            <a:br>
              <a:rPr lang="en-US" sz="2800" b="1" kern="0" dirty="0">
                <a:solidFill>
                  <a:srgbClr val="660033"/>
                </a:solidFill>
                <a:latin typeface="+mj-lt"/>
                <a:ea typeface="+mj-ea"/>
                <a:cs typeface="+mj-cs"/>
              </a:rPr>
            </a:br>
            <a:r>
              <a:rPr lang="en-US" sz="2800" b="1" kern="0" dirty="0">
                <a:solidFill>
                  <a:srgbClr val="660033"/>
                </a:solidFill>
                <a:latin typeface="+mj-lt"/>
                <a:ea typeface="+mj-ea"/>
                <a:cs typeface="+mj-cs"/>
              </a:rPr>
              <a:t>Support System – Automated (BRDSS-A)</a:t>
            </a:r>
          </a:p>
        </p:txBody>
      </p:sp>
    </p:spTree>
    <p:extLst>
      <p:ext uri="{BB962C8B-B14F-4D97-AF65-F5344CB8AC3E}">
        <p14:creationId xmlns:p14="http://schemas.microsoft.com/office/powerpoint/2010/main" val="1347592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Performance Based on Rules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414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“Big Data”</a:t>
            </a:r>
          </a:p>
        </p:txBody>
      </p:sp>
      <p:sp>
        <p:nvSpPr>
          <p:cNvPr id="3" name="Subtitle 2"/>
          <p:cNvSpPr>
            <a:spLocks noGrp="1"/>
          </p:cNvSpPr>
          <p:nvPr>
            <p:ph type="subTitle" idx="1"/>
          </p:nvPr>
        </p:nvSpPr>
        <p:spPr/>
        <p:txBody>
          <a:bodyPr/>
          <a:lstStyle/>
          <a:p>
            <a:r>
              <a:rPr lang="en-US" dirty="0"/>
              <a:t>Moving toward Knowledge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4981" y="3718932"/>
            <a:ext cx="4333754" cy="2978316"/>
          </a:xfrm>
          <a:prstGeom prst="rect">
            <a:avLst/>
          </a:prstGeom>
        </p:spPr>
      </p:pic>
      <p:cxnSp>
        <p:nvCxnSpPr>
          <p:cNvPr id="5" name="Straight Connector 4"/>
          <p:cNvCxnSpPr/>
          <p:nvPr/>
        </p:nvCxnSpPr>
        <p:spPr>
          <a:xfrm>
            <a:off x="9379979" y="4057286"/>
            <a:ext cx="0" cy="26399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141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Various ways to train a computer</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5692" y="2519068"/>
            <a:ext cx="3146821" cy="4195762"/>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1011" y="1330598"/>
            <a:ext cx="2770239" cy="277023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3491" y="2271874"/>
            <a:ext cx="2861187" cy="2861187"/>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85656" y="2271874"/>
            <a:ext cx="2503407" cy="4197563"/>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47832" y="2271874"/>
            <a:ext cx="5596750" cy="4197563"/>
          </a:xfrm>
          <a:prstGeom prst="rect">
            <a:avLst/>
          </a:prstGeom>
        </p:spPr>
      </p:pic>
    </p:spTree>
    <p:extLst>
      <p:ext uri="{BB962C8B-B14F-4D97-AF65-F5344CB8AC3E}">
        <p14:creationId xmlns:p14="http://schemas.microsoft.com/office/powerpoint/2010/main" val="7256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85491" y="2274074"/>
            <a:ext cx="5487648" cy="4038517"/>
          </a:xfrm>
          <a:prstGeom prst="rect">
            <a:avLst/>
          </a:prstGeom>
        </p:spPr>
      </p:pic>
      <p:pic>
        <p:nvPicPr>
          <p:cNvPr id="2" name="Picture 1"/>
          <p:cNvPicPr>
            <a:picLocks noChangeAspect="1"/>
          </p:cNvPicPr>
          <p:nvPr/>
        </p:nvPicPr>
        <p:blipFill>
          <a:blip r:embed="rId4"/>
          <a:stretch>
            <a:fillRect/>
          </a:stretch>
        </p:blipFill>
        <p:spPr>
          <a:xfrm>
            <a:off x="0" y="0"/>
            <a:ext cx="12192000" cy="2173673"/>
          </a:xfrm>
          <a:prstGeom prst="rect">
            <a:avLst/>
          </a:prstGeom>
        </p:spPr>
      </p:pic>
      <p:sp>
        <p:nvSpPr>
          <p:cNvPr id="3" name="Rectangle 2"/>
          <p:cNvSpPr/>
          <p:nvPr/>
        </p:nvSpPr>
        <p:spPr>
          <a:xfrm>
            <a:off x="6096000" y="6572748"/>
            <a:ext cx="6096000" cy="276999"/>
          </a:xfrm>
          <a:prstGeom prst="rect">
            <a:avLst/>
          </a:prstGeom>
        </p:spPr>
        <p:txBody>
          <a:bodyPr>
            <a:spAutoFit/>
          </a:bodyPr>
          <a:lstStyle/>
          <a:p>
            <a:pPr algn="r"/>
            <a:r>
              <a:rPr lang="en-US" sz="1200" dirty="0" err="1">
                <a:solidFill>
                  <a:srgbClr val="00B050"/>
                </a:solidFill>
              </a:rPr>
              <a:t>Sci</a:t>
            </a:r>
            <a:r>
              <a:rPr lang="en-US" sz="1200" dirty="0">
                <a:solidFill>
                  <a:srgbClr val="00B050"/>
                </a:solidFill>
              </a:rPr>
              <a:t> </a:t>
            </a:r>
            <a:r>
              <a:rPr lang="en-US" sz="1200" dirty="0" err="1">
                <a:solidFill>
                  <a:srgbClr val="00B050"/>
                </a:solidFill>
              </a:rPr>
              <a:t>Transl</a:t>
            </a:r>
            <a:r>
              <a:rPr lang="en-US" sz="1200" dirty="0">
                <a:solidFill>
                  <a:srgbClr val="00B050"/>
                </a:solidFill>
              </a:rPr>
              <a:t> Med. 2015;7(299):299ra122-299ra122</a:t>
            </a:r>
          </a:p>
        </p:txBody>
      </p:sp>
      <p:grpSp>
        <p:nvGrpSpPr>
          <p:cNvPr id="10" name="Group 9"/>
          <p:cNvGrpSpPr/>
          <p:nvPr/>
        </p:nvGrpSpPr>
        <p:grpSpPr>
          <a:xfrm>
            <a:off x="162724" y="2268319"/>
            <a:ext cx="5386738" cy="4169012"/>
            <a:chOff x="162724" y="2406868"/>
            <a:chExt cx="5274051" cy="4081799"/>
          </a:xfrm>
        </p:grpSpPr>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l="-2"/>
            <a:stretch/>
          </p:blipFill>
          <p:spPr>
            <a:xfrm>
              <a:off x="162724" y="2406868"/>
              <a:ext cx="5274051" cy="4081799"/>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3915" y="2614080"/>
              <a:ext cx="1765554" cy="1187669"/>
            </a:xfrm>
            <a:prstGeom prst="rect">
              <a:avLst/>
            </a:prstGeom>
          </p:spPr>
        </p:pic>
      </p:grpSp>
      <p:grpSp>
        <p:nvGrpSpPr>
          <p:cNvPr id="9" name="Group 8"/>
          <p:cNvGrpSpPr/>
          <p:nvPr/>
        </p:nvGrpSpPr>
        <p:grpSpPr>
          <a:xfrm>
            <a:off x="6096000" y="2260219"/>
            <a:ext cx="5339255" cy="4411403"/>
            <a:chOff x="4645573" y="2173672"/>
            <a:chExt cx="5339255" cy="4411403"/>
          </a:xfrm>
        </p:grpSpPr>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45573" y="2173672"/>
              <a:ext cx="5339255" cy="4411403"/>
            </a:xfrm>
            <a:prstGeom prst="rect">
              <a:avLst/>
            </a:prstGeom>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05534" y="2614080"/>
              <a:ext cx="1804249" cy="1187670"/>
            </a:xfrm>
            <a:prstGeom prst="rect">
              <a:avLst/>
            </a:prstGeom>
          </p:spPr>
        </p:pic>
      </p:grpSp>
    </p:spTree>
    <p:extLst>
      <p:ext uri="{BB962C8B-B14F-4D97-AF65-F5344CB8AC3E}">
        <p14:creationId xmlns:p14="http://schemas.microsoft.com/office/powerpoint/2010/main" val="10755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4"/>
            <a:ext cx="12192000" cy="3222409"/>
          </a:xfrm>
          <a:prstGeom prst="rect">
            <a:avLst/>
          </a:prstGeom>
        </p:spPr>
      </p:pic>
      <p:pic>
        <p:nvPicPr>
          <p:cNvPr id="3" name="Picture 2"/>
          <p:cNvPicPr>
            <a:picLocks noChangeAspect="1"/>
          </p:cNvPicPr>
          <p:nvPr/>
        </p:nvPicPr>
        <p:blipFill>
          <a:blip r:embed="rId3"/>
          <a:stretch>
            <a:fillRect/>
          </a:stretch>
        </p:blipFill>
        <p:spPr>
          <a:xfrm>
            <a:off x="14751" y="3753183"/>
            <a:ext cx="12192000" cy="2861750"/>
          </a:xfrm>
          <a:prstGeom prst="rect">
            <a:avLst/>
          </a:prstGeom>
        </p:spPr>
      </p:pic>
      <p:sp>
        <p:nvSpPr>
          <p:cNvPr id="4" name="Rectangle 3"/>
          <p:cNvSpPr/>
          <p:nvPr/>
        </p:nvSpPr>
        <p:spPr>
          <a:xfrm>
            <a:off x="6100181" y="6245601"/>
            <a:ext cx="6096000" cy="369332"/>
          </a:xfrm>
          <a:prstGeom prst="rect">
            <a:avLst/>
          </a:prstGeom>
        </p:spPr>
        <p:txBody>
          <a:bodyPr>
            <a:spAutoFit/>
          </a:bodyPr>
          <a:lstStyle/>
          <a:p>
            <a:pPr algn="r"/>
            <a:r>
              <a:rPr lang="en-US" dirty="0">
                <a:solidFill>
                  <a:srgbClr val="00B050"/>
                </a:solidFill>
              </a:rPr>
              <a:t>JAMA. 2016;315(8):762–13. </a:t>
            </a:r>
          </a:p>
        </p:txBody>
      </p:sp>
      <p:sp>
        <p:nvSpPr>
          <p:cNvPr id="5" name="Rectangle 4"/>
          <p:cNvSpPr/>
          <p:nvPr/>
        </p:nvSpPr>
        <p:spPr>
          <a:xfrm>
            <a:off x="6110751" y="3132481"/>
            <a:ext cx="6096000" cy="369332"/>
          </a:xfrm>
          <a:prstGeom prst="rect">
            <a:avLst/>
          </a:prstGeom>
        </p:spPr>
        <p:txBody>
          <a:bodyPr>
            <a:spAutoFit/>
          </a:bodyPr>
          <a:lstStyle/>
          <a:p>
            <a:pPr algn="r"/>
            <a:r>
              <a:rPr lang="en-US" dirty="0">
                <a:solidFill>
                  <a:srgbClr val="00B050"/>
                </a:solidFill>
              </a:rPr>
              <a:t>1.	 </a:t>
            </a:r>
            <a:r>
              <a:rPr lang="en-US" dirty="0" err="1">
                <a:solidFill>
                  <a:srgbClr val="00B050"/>
                </a:solidFill>
              </a:rPr>
              <a:t>Crit</a:t>
            </a:r>
            <a:r>
              <a:rPr lang="en-US" dirty="0">
                <a:solidFill>
                  <a:srgbClr val="00B050"/>
                </a:solidFill>
              </a:rPr>
              <a:t> Care Med. 2016;44(2):368-374. </a:t>
            </a:r>
          </a:p>
        </p:txBody>
      </p:sp>
    </p:spTree>
    <p:extLst>
      <p:ext uri="{BB962C8B-B14F-4D97-AF65-F5344CB8AC3E}">
        <p14:creationId xmlns:p14="http://schemas.microsoft.com/office/powerpoint/2010/main" val="1945477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dirty="0"/>
              <a:t>Telemedicine</a:t>
            </a:r>
          </a:p>
        </p:txBody>
      </p:sp>
      <p:sp>
        <p:nvSpPr>
          <p:cNvPr id="5" name="Subtitle 4"/>
          <p:cNvSpPr>
            <a:spLocks noGrp="1"/>
          </p:cNvSpPr>
          <p:nvPr>
            <p:ph type="subTitle" idx="1"/>
          </p:nvPr>
        </p:nvSpPr>
        <p:spPr/>
        <p:txBody>
          <a:bodyPr/>
          <a:lstStyle/>
          <a:p>
            <a:r>
              <a:rPr lang="en-US" b="1" dirty="0">
                <a:solidFill>
                  <a:schemeClr val="tx1"/>
                </a:solidFill>
              </a:rPr>
              <a:t>The Present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3744" y="3601696"/>
            <a:ext cx="4738255" cy="3256304"/>
          </a:xfrm>
          <a:prstGeom prst="rect">
            <a:avLst/>
          </a:prstGeom>
        </p:spPr>
      </p:pic>
    </p:spTree>
    <p:extLst>
      <p:ext uri="{BB962C8B-B14F-4D97-AF65-F5344CB8AC3E}">
        <p14:creationId xmlns:p14="http://schemas.microsoft.com/office/powerpoint/2010/main" val="5223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04293" y="1330247"/>
            <a:ext cx="8946541" cy="4195481"/>
          </a:xfrm>
        </p:spPr>
        <p:txBody>
          <a:bodyPr/>
          <a:lstStyle/>
          <a:p>
            <a:r>
              <a:rPr lang="en-US" dirty="0"/>
              <a:t>House explosion</a:t>
            </a:r>
          </a:p>
          <a:p>
            <a:r>
              <a:rPr lang="en-US" dirty="0"/>
              <a:t>5 family members taken to a rural community emergency department</a:t>
            </a:r>
          </a:p>
          <a:p>
            <a:r>
              <a:rPr lang="en-US" dirty="0"/>
              <a:t>8 hours to transfer to two regional burn centers</a:t>
            </a:r>
          </a:p>
          <a:p>
            <a:r>
              <a:rPr lang="en-US" dirty="0"/>
              <a:t>Both parents and one child died.</a:t>
            </a:r>
          </a:p>
          <a:p>
            <a:endParaRPr lang="en-US" dirty="0"/>
          </a:p>
        </p:txBody>
      </p:sp>
      <p:sp>
        <p:nvSpPr>
          <p:cNvPr id="4" name="Title 3"/>
          <p:cNvSpPr>
            <a:spLocks noGrp="1"/>
          </p:cNvSpPr>
          <p:nvPr>
            <p:ph type="title"/>
          </p:nvPr>
        </p:nvSpPr>
        <p:spPr/>
        <p:txBody>
          <a:bodyPr/>
          <a:lstStyle/>
          <a:p>
            <a:r>
              <a:rPr lang="en-US" dirty="0"/>
              <a:t>Case</a:t>
            </a:r>
          </a:p>
        </p:txBody>
      </p:sp>
      <p:pic>
        <p:nvPicPr>
          <p:cNvPr id="13" name="Picture 12"/>
          <p:cNvPicPr>
            <a:picLocks noChangeAspect="1"/>
          </p:cNvPicPr>
          <p:nvPr/>
        </p:nvPicPr>
        <p:blipFill>
          <a:blip r:embed="rId2"/>
          <a:stretch>
            <a:fillRect/>
          </a:stretch>
        </p:blipFill>
        <p:spPr>
          <a:xfrm>
            <a:off x="2905431" y="3643102"/>
            <a:ext cx="6467373" cy="3064003"/>
          </a:xfrm>
          <a:prstGeom prst="rect">
            <a:avLst/>
          </a:prstGeom>
          <a:ln>
            <a:solidFill>
              <a:schemeClr val="tx1"/>
            </a:solidFill>
          </a:ln>
        </p:spPr>
      </p:pic>
    </p:spTree>
    <p:extLst>
      <p:ext uri="{BB962C8B-B14F-4D97-AF65-F5344CB8AC3E}">
        <p14:creationId xmlns:p14="http://schemas.microsoft.com/office/powerpoint/2010/main" val="202068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0" y="-18692"/>
            <a:ext cx="9167960" cy="466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0" y="3886200"/>
            <a:ext cx="916796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14800" y="5572125"/>
            <a:ext cx="7620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44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266700"/>
            <a:ext cx="5365006"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4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99542"/>
            <a:ext cx="8229600" cy="6194248"/>
          </a:xfrm>
        </p:spPr>
        <p:txBody>
          <a:bodyPr>
            <a:noAutofit/>
          </a:bodyPr>
          <a:lstStyle/>
          <a:p>
            <a:r>
              <a:rPr lang="en-US" sz="2800" dirty="0"/>
              <a:t>37 </a:t>
            </a:r>
            <a:r>
              <a:rPr lang="en-US" sz="2800" dirty="0" err="1"/>
              <a:t>yo</a:t>
            </a:r>
            <a:r>
              <a:rPr lang="en-US" sz="2800" dirty="0"/>
              <a:t> E6 presents with shortness of breath, cough, sputum production, room air hypoxia, and bilateral infiltrates on Chest X-Ray.</a:t>
            </a:r>
          </a:p>
          <a:p>
            <a:r>
              <a:rPr lang="en-US" sz="2800" dirty="0"/>
              <a:t>Diagnosed with Community Acquired Pneumonia, admitted to the ward.</a:t>
            </a:r>
          </a:p>
          <a:p>
            <a:r>
              <a:rPr lang="en-US" sz="2800" dirty="0"/>
              <a:t>Developed respiratory distress within a few hours.  RRT called, then code called to intubate the patient.</a:t>
            </a:r>
          </a:p>
          <a:p>
            <a:r>
              <a:rPr lang="en-US" sz="2800" dirty="0"/>
              <a:t>Patient intubated and brought to the ICU.  Antibiotics broadened.</a:t>
            </a:r>
          </a:p>
        </p:txBody>
      </p:sp>
    </p:spTree>
    <p:extLst>
      <p:ext uri="{BB962C8B-B14F-4D97-AF65-F5344CB8AC3E}">
        <p14:creationId xmlns:p14="http://schemas.microsoft.com/office/powerpoint/2010/main" val="11621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981200" y="1828800"/>
            <a:ext cx="8229600" cy="4724400"/>
          </a:xfrm>
        </p:spPr>
        <p:txBody>
          <a:bodyPr>
            <a:normAutofit fontScale="62500" lnSpcReduction="20000"/>
          </a:bodyPr>
          <a:lstStyle/>
          <a:p>
            <a:endParaRPr lang="en-US" dirty="0"/>
          </a:p>
          <a:p>
            <a:r>
              <a:rPr lang="en-US" dirty="0"/>
              <a:t>“</a:t>
            </a:r>
            <a:r>
              <a:rPr lang="en-US" dirty="0" err="1"/>
              <a:t>Telestroke</a:t>
            </a:r>
            <a:r>
              <a:rPr lang="en-US" dirty="0"/>
              <a:t> is a widespread and growing practice model.”</a:t>
            </a:r>
          </a:p>
          <a:p>
            <a:r>
              <a:rPr lang="en-US" dirty="0"/>
              <a:t>&gt;56 programs in &gt; 27 states.</a:t>
            </a:r>
          </a:p>
          <a:p>
            <a:r>
              <a:rPr lang="en-US" dirty="0"/>
              <a:t>ED consultation, triage, inpatient teleconsultation</a:t>
            </a:r>
          </a:p>
          <a:p>
            <a:r>
              <a:rPr lang="en-US" dirty="0"/>
              <a:t>Increases use of TPA and decreases “door to needle time” </a:t>
            </a:r>
          </a:p>
          <a:p>
            <a:pPr lvl="1"/>
            <a:r>
              <a:rPr lang="en-US" sz="2200" dirty="0" err="1">
                <a:solidFill>
                  <a:srgbClr val="00B050"/>
                </a:solidFill>
              </a:rPr>
              <a:t>Muthana</a:t>
            </a:r>
            <a:r>
              <a:rPr lang="en-US" sz="2200" dirty="0">
                <a:solidFill>
                  <a:srgbClr val="00B050"/>
                </a:solidFill>
              </a:rPr>
              <a:t>, Jamal N., et al. "Abstract T P211: Continued Participation in a </a:t>
            </a:r>
            <a:r>
              <a:rPr lang="en-US" sz="2200" dirty="0" err="1">
                <a:solidFill>
                  <a:srgbClr val="00B050"/>
                </a:solidFill>
              </a:rPr>
              <a:t>Telestroke</a:t>
            </a:r>
            <a:r>
              <a:rPr lang="en-US" sz="2200" dirty="0">
                <a:solidFill>
                  <a:srgbClr val="00B050"/>
                </a:solidFill>
              </a:rPr>
              <a:t> Program Improves Time to Intravenous Thrombolysis." Stroke 46.Suppl 1 (2015): ATP211-ATP211.</a:t>
            </a:r>
          </a:p>
          <a:p>
            <a:pPr lvl="1"/>
            <a:r>
              <a:rPr lang="en-US" sz="2200" dirty="0">
                <a:solidFill>
                  <a:srgbClr val="00B050"/>
                </a:solidFill>
              </a:rPr>
              <a:t>Hannah, Jessica A., et al. "Abstract TP308: Annual Trends in Door to Needle Time in a Statewide </a:t>
            </a:r>
            <a:r>
              <a:rPr lang="en-US" sz="2200" dirty="0" err="1">
                <a:solidFill>
                  <a:srgbClr val="00B050"/>
                </a:solidFill>
              </a:rPr>
              <a:t>Telestroke</a:t>
            </a:r>
            <a:r>
              <a:rPr lang="en-US" sz="2200" dirty="0">
                <a:solidFill>
                  <a:srgbClr val="00B050"/>
                </a:solidFill>
              </a:rPr>
              <a:t> Program." Stroke 47.Suppl 1 (2016): ATP308-ATP308.</a:t>
            </a:r>
          </a:p>
          <a:p>
            <a:r>
              <a:rPr lang="en-US" dirty="0"/>
              <a:t>Is cost effective</a:t>
            </a:r>
          </a:p>
          <a:p>
            <a:pPr lvl="1"/>
            <a:r>
              <a:rPr lang="en-US" sz="2300" dirty="0">
                <a:solidFill>
                  <a:srgbClr val="00B050"/>
                </a:solidFill>
              </a:rPr>
              <a:t>Switzer, Jeffrey A., et al. "Cost-effectiveness of hub-and-spoke </a:t>
            </a:r>
            <a:r>
              <a:rPr lang="en-US" sz="2300" dirty="0" err="1">
                <a:solidFill>
                  <a:srgbClr val="00B050"/>
                </a:solidFill>
              </a:rPr>
              <a:t>telestroke</a:t>
            </a:r>
            <a:r>
              <a:rPr lang="en-US" sz="2300" dirty="0">
                <a:solidFill>
                  <a:srgbClr val="00B050"/>
                </a:solidFill>
              </a:rPr>
              <a:t> networks for the management of acute ischemic stroke from the hospitals’ perspectives." </a:t>
            </a:r>
            <a:r>
              <a:rPr lang="en-US" sz="2300" i="1" dirty="0">
                <a:solidFill>
                  <a:srgbClr val="00B050"/>
                </a:solidFill>
              </a:rPr>
              <a:t>Circulation: Cardiovascular Quality and Outcomes</a:t>
            </a:r>
            <a:r>
              <a:rPr lang="en-US" sz="2300" dirty="0">
                <a:solidFill>
                  <a:srgbClr val="00B050"/>
                </a:solidFill>
              </a:rPr>
              <a:t> 6.1 (2013): 18-26.</a:t>
            </a:r>
          </a:p>
          <a:p>
            <a:r>
              <a:rPr lang="en-US" dirty="0"/>
              <a:t>Improves clinical decision making (appropriate use of TPA) and outcomes in stroke networked hospitals compared to non-networked hospitals</a:t>
            </a:r>
          </a:p>
          <a:p>
            <a:pPr lvl="1"/>
            <a:r>
              <a:rPr lang="en-US" sz="2200" dirty="0" err="1">
                <a:solidFill>
                  <a:srgbClr val="00B050"/>
                </a:solidFill>
              </a:rPr>
              <a:t>Bladin</a:t>
            </a:r>
            <a:r>
              <a:rPr lang="en-US" sz="2200" dirty="0">
                <a:solidFill>
                  <a:srgbClr val="00B050"/>
                </a:solidFill>
              </a:rPr>
              <a:t>, Christopher F., and Dominique A. </a:t>
            </a:r>
            <a:r>
              <a:rPr lang="en-US" sz="2200" dirty="0" err="1">
                <a:solidFill>
                  <a:srgbClr val="00B050"/>
                </a:solidFill>
              </a:rPr>
              <a:t>Cadilhac</a:t>
            </a:r>
            <a:r>
              <a:rPr lang="en-US" sz="2200" dirty="0">
                <a:solidFill>
                  <a:srgbClr val="00B050"/>
                </a:solidFill>
              </a:rPr>
              <a:t>. "Effect of </a:t>
            </a:r>
            <a:r>
              <a:rPr lang="en-US" sz="2200" dirty="0" err="1">
                <a:solidFill>
                  <a:srgbClr val="00B050"/>
                </a:solidFill>
              </a:rPr>
              <a:t>telestroke</a:t>
            </a:r>
            <a:r>
              <a:rPr lang="en-US" sz="2200" dirty="0">
                <a:solidFill>
                  <a:srgbClr val="00B050"/>
                </a:solidFill>
              </a:rPr>
              <a:t> on emergent stroke care and stroke outcomes." Stroke 45.6 (2014): 1876-1880.</a:t>
            </a:r>
          </a:p>
          <a:p>
            <a:pPr lvl="1"/>
            <a:r>
              <a:rPr lang="en-US" sz="2200" dirty="0" err="1">
                <a:solidFill>
                  <a:srgbClr val="00B050"/>
                </a:solidFill>
              </a:rPr>
              <a:t>Kepplinger</a:t>
            </a:r>
            <a:r>
              <a:rPr lang="en-US" sz="2200" dirty="0">
                <a:solidFill>
                  <a:srgbClr val="00B050"/>
                </a:solidFill>
              </a:rPr>
              <a:t>, Jessica, et al. "Safety and Efficacy of Intravenous Thrombolysis in </a:t>
            </a:r>
            <a:r>
              <a:rPr lang="en-US" sz="2200" dirty="0" err="1">
                <a:solidFill>
                  <a:srgbClr val="00B050"/>
                </a:solidFill>
              </a:rPr>
              <a:t>Telestroke</a:t>
            </a:r>
            <a:r>
              <a:rPr lang="en-US" sz="2200" dirty="0">
                <a:solidFill>
                  <a:srgbClr val="00B050"/>
                </a:solidFill>
              </a:rPr>
              <a:t> Networks: a Systematic Review and Meta-analysis." Stroke 47.Suppl 1 (2016): A81-A81.</a:t>
            </a:r>
          </a:p>
          <a:p>
            <a:pPr lvl="1"/>
            <a:endParaRPr lang="en-US" sz="2200" dirty="0">
              <a:solidFill>
                <a:srgbClr val="00B050"/>
              </a:solidFill>
            </a:endParaRPr>
          </a:p>
        </p:txBody>
      </p:sp>
      <p:grpSp>
        <p:nvGrpSpPr>
          <p:cNvPr id="8" name="Group 7"/>
          <p:cNvGrpSpPr/>
          <p:nvPr/>
        </p:nvGrpSpPr>
        <p:grpSpPr>
          <a:xfrm>
            <a:off x="2276476" y="19050"/>
            <a:ext cx="7639051" cy="1849398"/>
            <a:chOff x="257174" y="0"/>
            <a:chExt cx="7639051" cy="1849398"/>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175" y="0"/>
              <a:ext cx="76390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7174" y="1480066"/>
              <a:ext cx="7610475" cy="369332"/>
            </a:xfrm>
            <a:prstGeom prst="rect">
              <a:avLst/>
            </a:prstGeom>
          </p:spPr>
          <p:txBody>
            <a:bodyPr wrap="square">
              <a:spAutoFit/>
            </a:bodyPr>
            <a:lstStyle/>
            <a:p>
              <a:pPr algn="ctr"/>
              <a:r>
                <a:rPr lang="en-US" i="1" dirty="0">
                  <a:solidFill>
                    <a:srgbClr val="00B050"/>
                  </a:solidFill>
                </a:rPr>
                <a:t>Stroke</a:t>
              </a:r>
              <a:r>
                <a:rPr lang="en-US" dirty="0">
                  <a:solidFill>
                    <a:srgbClr val="00B050"/>
                  </a:solidFill>
                </a:rPr>
                <a:t> 43.8 (2012): 2078-2085.</a:t>
              </a:r>
            </a:p>
          </p:txBody>
        </p:sp>
      </p:grpSp>
    </p:spTree>
    <p:extLst>
      <p:ext uri="{BB962C8B-B14F-4D97-AF65-F5344CB8AC3E}">
        <p14:creationId xmlns:p14="http://schemas.microsoft.com/office/powerpoint/2010/main" val="479416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92175" y="130251"/>
            <a:ext cx="7109347" cy="265143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8577" y="2279177"/>
            <a:ext cx="7516542" cy="4183039"/>
          </a:xfrm>
          <a:prstGeom prst="rect">
            <a:avLst/>
          </a:prstGeom>
        </p:spPr>
      </p:pic>
      <p:sp>
        <p:nvSpPr>
          <p:cNvPr id="6" name="Rectangle 5"/>
          <p:cNvSpPr/>
          <p:nvPr/>
        </p:nvSpPr>
        <p:spPr>
          <a:xfrm>
            <a:off x="2620370" y="6462216"/>
            <a:ext cx="9457898" cy="338554"/>
          </a:xfrm>
          <a:prstGeom prst="rect">
            <a:avLst/>
          </a:prstGeom>
        </p:spPr>
        <p:txBody>
          <a:bodyPr wrap="square">
            <a:spAutoFit/>
          </a:bodyPr>
          <a:lstStyle/>
          <a:p>
            <a:pPr algn="r"/>
            <a:r>
              <a:rPr lang="en-US" sz="1600" dirty="0">
                <a:solidFill>
                  <a:srgbClr val="00B050"/>
                </a:solidFill>
              </a:rPr>
              <a:t>Goran SF. A Second Set of Eyes: An Introduction to Tele-ICU. Critical Care Nurse. 2010;30(4):46-55.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565" y="355581"/>
            <a:ext cx="2391012" cy="192359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7360" y="493311"/>
            <a:ext cx="2214640" cy="1785866"/>
          </a:xfrm>
          <a:prstGeom prst="rect">
            <a:avLst/>
          </a:prstGeom>
        </p:spPr>
      </p:pic>
    </p:spTree>
    <p:extLst>
      <p:ext uri="{BB962C8B-B14F-4D97-AF65-F5344CB8AC3E}">
        <p14:creationId xmlns:p14="http://schemas.microsoft.com/office/powerpoint/2010/main" val="940450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277" y="0"/>
            <a:ext cx="12093445" cy="6858000"/>
          </a:xfrm>
          <a:prstGeom prst="rect">
            <a:avLst/>
          </a:prstGeom>
        </p:spPr>
      </p:pic>
      <p:sp>
        <p:nvSpPr>
          <p:cNvPr id="8" name="Rectangle 7"/>
          <p:cNvSpPr/>
          <p:nvPr/>
        </p:nvSpPr>
        <p:spPr>
          <a:xfrm>
            <a:off x="6046722" y="2502457"/>
            <a:ext cx="6096000" cy="369332"/>
          </a:xfrm>
          <a:prstGeom prst="rect">
            <a:avLst/>
          </a:prstGeom>
        </p:spPr>
        <p:txBody>
          <a:bodyPr>
            <a:spAutoFit/>
          </a:bodyPr>
          <a:lstStyle/>
          <a:p>
            <a:pPr algn="r"/>
            <a:r>
              <a:rPr lang="en-US" b="1" dirty="0">
                <a:solidFill>
                  <a:srgbClr val="00B050"/>
                </a:solidFill>
              </a:rPr>
              <a:t>JAMA. 2011;305(21):2175-2183</a:t>
            </a:r>
          </a:p>
        </p:txBody>
      </p:sp>
    </p:spTree>
    <p:extLst>
      <p:ext uri="{BB962C8B-B14F-4D97-AF65-F5344CB8AC3E}">
        <p14:creationId xmlns:p14="http://schemas.microsoft.com/office/powerpoint/2010/main" val="1698305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9277" y="0"/>
            <a:ext cx="12093445" cy="6858000"/>
          </a:xfrm>
          <a:prstGeom prst="rect">
            <a:avLst/>
          </a:prstGeom>
        </p:spPr>
      </p:pic>
      <p:pic>
        <p:nvPicPr>
          <p:cNvPr id="5" name="Picture 4"/>
          <p:cNvPicPr>
            <a:picLocks noChangeAspect="1"/>
          </p:cNvPicPr>
          <p:nvPr/>
        </p:nvPicPr>
        <p:blipFill>
          <a:blip r:embed="rId3"/>
          <a:stretch>
            <a:fillRect/>
          </a:stretch>
        </p:blipFill>
        <p:spPr>
          <a:xfrm>
            <a:off x="2647950" y="2563812"/>
            <a:ext cx="9372600" cy="4165600"/>
          </a:xfrm>
          <a:prstGeom prst="rect">
            <a:avLst/>
          </a:prstGeom>
          <a:ln w="44450">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367301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2000"/>
          </a:blip>
          <a:stretch>
            <a:fillRect/>
          </a:stretch>
        </p:blipFill>
        <p:spPr>
          <a:xfrm>
            <a:off x="49277" y="0"/>
            <a:ext cx="12093445" cy="6858000"/>
          </a:xfrm>
          <a:prstGeom prst="rect">
            <a:avLst/>
          </a:prstGeom>
        </p:spPr>
      </p:pic>
      <p:pic>
        <p:nvPicPr>
          <p:cNvPr id="7" name="Picture 6"/>
          <p:cNvPicPr>
            <a:picLocks noChangeAspect="1"/>
          </p:cNvPicPr>
          <p:nvPr/>
        </p:nvPicPr>
        <p:blipFill>
          <a:blip r:embed="rId3"/>
          <a:stretch>
            <a:fillRect/>
          </a:stretch>
        </p:blipFill>
        <p:spPr>
          <a:xfrm>
            <a:off x="2682875" y="3100387"/>
            <a:ext cx="9283700" cy="3416300"/>
          </a:xfrm>
          <a:prstGeom prst="rect">
            <a:avLst/>
          </a:prstGeom>
          <a:ln w="44450">
            <a:solidFill>
              <a:schemeClr val="tx1"/>
            </a:solidFill>
          </a:ln>
          <a:effectLst>
            <a:outerShdw blurRad="190500" algn="tl" rotWithShape="0">
              <a:srgbClr val="000000">
                <a:alpha val="70000"/>
              </a:srgbClr>
            </a:outerShdw>
          </a:effectLst>
        </p:spPr>
      </p:pic>
      <p:sp>
        <p:nvSpPr>
          <p:cNvPr id="9" name="Rectangle 8"/>
          <p:cNvSpPr/>
          <p:nvPr/>
        </p:nvSpPr>
        <p:spPr>
          <a:xfrm>
            <a:off x="6046722" y="2531033"/>
            <a:ext cx="6096000" cy="369332"/>
          </a:xfrm>
          <a:prstGeom prst="rect">
            <a:avLst/>
          </a:prstGeom>
        </p:spPr>
        <p:txBody>
          <a:bodyPr>
            <a:spAutoFit/>
          </a:bodyPr>
          <a:lstStyle/>
          <a:p>
            <a:pPr algn="r"/>
            <a:r>
              <a:rPr lang="en-US" b="1" dirty="0">
                <a:solidFill>
                  <a:srgbClr val="00B050"/>
                </a:solidFill>
              </a:rPr>
              <a:t>JAMA. 2011;305(21):2175-2183</a:t>
            </a:r>
          </a:p>
        </p:txBody>
      </p:sp>
    </p:spTree>
    <p:extLst>
      <p:ext uri="{BB962C8B-B14F-4D97-AF65-F5344CB8AC3E}">
        <p14:creationId xmlns:p14="http://schemas.microsoft.com/office/powerpoint/2010/main" val="13669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7884" y="2619731"/>
            <a:ext cx="7256232" cy="4222376"/>
          </a:xfrm>
          <a:prstGeom prst="rect">
            <a:avLst/>
          </a:prstGeom>
          <a:ln>
            <a:solidFill>
              <a:schemeClr val="tx1"/>
            </a:solidFill>
          </a:ln>
        </p:spPr>
      </p:pic>
      <p:sp>
        <p:nvSpPr>
          <p:cNvPr id="6" name="Rectangle 5"/>
          <p:cNvSpPr/>
          <p:nvPr/>
        </p:nvSpPr>
        <p:spPr>
          <a:xfrm>
            <a:off x="6075218" y="6488668"/>
            <a:ext cx="6096000" cy="338554"/>
          </a:xfrm>
          <a:prstGeom prst="rect">
            <a:avLst/>
          </a:prstGeom>
        </p:spPr>
        <p:txBody>
          <a:bodyPr>
            <a:spAutoFit/>
          </a:bodyPr>
          <a:lstStyle/>
          <a:p>
            <a:pPr algn="r"/>
            <a:r>
              <a:rPr lang="en-US" sz="1600" b="1" dirty="0">
                <a:solidFill>
                  <a:srgbClr val="00B050"/>
                </a:solidFill>
              </a:rPr>
              <a:t>Chest. 2014;145(3):500-507</a:t>
            </a:r>
          </a:p>
        </p:txBody>
      </p:sp>
      <p:grpSp>
        <p:nvGrpSpPr>
          <p:cNvPr id="9" name="Group 8"/>
          <p:cNvGrpSpPr/>
          <p:nvPr/>
        </p:nvGrpSpPr>
        <p:grpSpPr>
          <a:xfrm>
            <a:off x="0" y="1"/>
            <a:ext cx="12192000" cy="2622175"/>
            <a:chOff x="0" y="1"/>
            <a:chExt cx="12192000" cy="2622175"/>
          </a:xfrm>
        </p:grpSpPr>
        <p:sp>
          <p:nvSpPr>
            <p:cNvPr id="8" name="Rectangle 7"/>
            <p:cNvSpPr/>
            <p:nvPr/>
          </p:nvSpPr>
          <p:spPr>
            <a:xfrm>
              <a:off x="0" y="1264024"/>
              <a:ext cx="12192000" cy="135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12192000" cy="16002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18129" y="1035424"/>
              <a:ext cx="8955742" cy="1584307"/>
            </a:xfrm>
            <a:prstGeom prst="rect">
              <a:avLst/>
            </a:prstGeom>
          </p:spPr>
        </p:pic>
      </p:grpSp>
      <p:sp>
        <p:nvSpPr>
          <p:cNvPr id="10" name="TextBox 9"/>
          <p:cNvSpPr txBox="1"/>
          <p:nvPr/>
        </p:nvSpPr>
        <p:spPr>
          <a:xfrm>
            <a:off x="20782" y="2848331"/>
            <a:ext cx="2447103" cy="2308324"/>
          </a:xfrm>
          <a:prstGeom prst="rect">
            <a:avLst/>
          </a:prstGeom>
          <a:noFill/>
        </p:spPr>
        <p:txBody>
          <a:bodyPr wrap="square" rtlCol="0">
            <a:spAutoFit/>
          </a:bodyPr>
          <a:lstStyle/>
          <a:p>
            <a:pPr marL="285750" indent="-285750">
              <a:buFont typeface="Arial" charset="0"/>
              <a:buChar char="•"/>
            </a:pPr>
            <a:r>
              <a:rPr lang="en-US" sz="1600" dirty="0">
                <a:solidFill>
                  <a:schemeClr val="bg1"/>
                </a:solidFill>
              </a:rPr>
              <a:t>56 ICUs</a:t>
            </a:r>
          </a:p>
          <a:p>
            <a:pPr marL="285750" indent="-285750">
              <a:buFont typeface="Arial" charset="0"/>
              <a:buChar char="•"/>
            </a:pPr>
            <a:r>
              <a:rPr lang="en-US" sz="1600" dirty="0">
                <a:solidFill>
                  <a:schemeClr val="bg1"/>
                </a:solidFill>
              </a:rPr>
              <a:t>13% Rural</a:t>
            </a:r>
          </a:p>
          <a:p>
            <a:pPr marL="285750" indent="-285750">
              <a:buFont typeface="Arial" charset="0"/>
              <a:buChar char="•"/>
            </a:pPr>
            <a:r>
              <a:rPr lang="en-US" sz="1600" dirty="0">
                <a:solidFill>
                  <a:schemeClr val="bg1"/>
                </a:solidFill>
              </a:rPr>
              <a:t>30 Suburban</a:t>
            </a:r>
          </a:p>
          <a:p>
            <a:pPr marL="285750" indent="-285750">
              <a:buFont typeface="Arial" charset="0"/>
              <a:buChar char="•"/>
            </a:pPr>
            <a:r>
              <a:rPr lang="en-US" sz="1600" dirty="0">
                <a:solidFill>
                  <a:schemeClr val="bg1"/>
                </a:solidFill>
              </a:rPr>
              <a:t>57% Urban</a:t>
            </a:r>
          </a:p>
          <a:p>
            <a:pPr marL="285750" indent="-285750">
              <a:buFont typeface="Arial" charset="0"/>
              <a:buChar char="•"/>
            </a:pPr>
            <a:r>
              <a:rPr lang="en-US" sz="1600" dirty="0">
                <a:solidFill>
                  <a:schemeClr val="bg1"/>
                </a:solidFill>
              </a:rPr>
              <a:t>38% Non-Teaching</a:t>
            </a:r>
          </a:p>
          <a:p>
            <a:pPr marL="285750" indent="-285750">
              <a:buFont typeface="Arial" charset="0"/>
              <a:buChar char="•"/>
            </a:pPr>
            <a:r>
              <a:rPr lang="en-US" sz="1600" dirty="0">
                <a:solidFill>
                  <a:schemeClr val="bg1"/>
                </a:solidFill>
              </a:rPr>
              <a:t>36% Unaffiliated Teaching</a:t>
            </a:r>
          </a:p>
          <a:p>
            <a:pPr marL="285750" indent="-285750">
              <a:buFont typeface="Arial" charset="0"/>
              <a:buChar char="•"/>
            </a:pPr>
            <a:r>
              <a:rPr lang="en-US" sz="1600" dirty="0">
                <a:solidFill>
                  <a:schemeClr val="bg1"/>
                </a:solidFill>
              </a:rPr>
              <a:t>27% Academic or University Affiliated</a:t>
            </a:r>
          </a:p>
        </p:txBody>
      </p:sp>
    </p:spTree>
    <p:extLst>
      <p:ext uri="{BB962C8B-B14F-4D97-AF65-F5344CB8AC3E}">
        <p14:creationId xmlns:p14="http://schemas.microsoft.com/office/powerpoint/2010/main" val="515847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2618820" y="2783568"/>
            <a:ext cx="6412673" cy="997527"/>
          </a:xfrm>
          <a:prstGeom prst="rect">
            <a:avLst/>
          </a:prstGeom>
        </p:spPr>
      </p:pic>
      <p:sp>
        <p:nvSpPr>
          <p:cNvPr id="6" name="Rectangle 5"/>
          <p:cNvSpPr/>
          <p:nvPr/>
        </p:nvSpPr>
        <p:spPr>
          <a:xfrm>
            <a:off x="6075218" y="6488668"/>
            <a:ext cx="6096000" cy="369332"/>
          </a:xfrm>
          <a:prstGeom prst="rect">
            <a:avLst/>
          </a:prstGeom>
        </p:spPr>
        <p:txBody>
          <a:bodyPr>
            <a:spAutoFit/>
          </a:bodyPr>
          <a:lstStyle/>
          <a:p>
            <a:pPr algn="r"/>
            <a:r>
              <a:rPr lang="en-US" b="1" dirty="0">
                <a:solidFill>
                  <a:srgbClr val="00B050"/>
                </a:solidFill>
              </a:rPr>
              <a:t>Chest. 2014;145(3):500-507</a:t>
            </a:r>
          </a:p>
        </p:txBody>
      </p:sp>
      <p:pic>
        <p:nvPicPr>
          <p:cNvPr id="2" name="Picture 1"/>
          <p:cNvPicPr>
            <a:picLocks noChangeAspect="1"/>
          </p:cNvPicPr>
          <p:nvPr/>
        </p:nvPicPr>
        <p:blipFill>
          <a:blip r:embed="rId3"/>
          <a:stretch>
            <a:fillRect/>
          </a:stretch>
        </p:blipFill>
        <p:spPr>
          <a:xfrm>
            <a:off x="1232646" y="67235"/>
            <a:ext cx="6054437" cy="6730418"/>
          </a:xfrm>
          <a:prstGeom prst="rect">
            <a:avLst/>
          </a:prstGeom>
        </p:spPr>
      </p:pic>
      <p:graphicFrame>
        <p:nvGraphicFramePr>
          <p:cNvPr id="8" name="Table 7"/>
          <p:cNvGraphicFramePr>
            <a:graphicFrameLocks noGrp="1"/>
          </p:cNvGraphicFramePr>
          <p:nvPr>
            <p:extLst/>
          </p:nvPr>
        </p:nvGraphicFramePr>
        <p:xfrm>
          <a:off x="7502881" y="854137"/>
          <a:ext cx="4236402" cy="3794760"/>
        </p:xfrm>
        <a:graphic>
          <a:graphicData uri="http://schemas.openxmlformats.org/drawingml/2006/table">
            <a:tbl>
              <a:tblPr firstRow="1" bandRow="1">
                <a:tableStyleId>{5940675A-B579-460E-94D1-54222C63F5DA}</a:tableStyleId>
              </a:tblPr>
              <a:tblGrid>
                <a:gridCol w="1576778">
                  <a:extLst>
                    <a:ext uri="{9D8B030D-6E8A-4147-A177-3AD203B41FA5}">
                      <a16:colId xmlns:a16="http://schemas.microsoft.com/office/drawing/2014/main" val="20000"/>
                    </a:ext>
                  </a:extLst>
                </a:gridCol>
                <a:gridCol w="1723831">
                  <a:extLst>
                    <a:ext uri="{9D8B030D-6E8A-4147-A177-3AD203B41FA5}">
                      <a16:colId xmlns:a16="http://schemas.microsoft.com/office/drawing/2014/main" val="20001"/>
                    </a:ext>
                  </a:extLst>
                </a:gridCol>
                <a:gridCol w="935793">
                  <a:extLst>
                    <a:ext uri="{9D8B030D-6E8A-4147-A177-3AD203B41FA5}">
                      <a16:colId xmlns:a16="http://schemas.microsoft.com/office/drawing/2014/main" val="20002"/>
                    </a:ext>
                  </a:extLst>
                </a:gridCol>
              </a:tblGrid>
              <a:tr h="370840">
                <a:tc gridSpan="3">
                  <a:txBody>
                    <a:bodyPr/>
                    <a:lstStyle/>
                    <a:p>
                      <a:pPr algn="ctr"/>
                      <a:r>
                        <a:rPr lang="en-US" sz="1600" b="1" dirty="0"/>
                        <a:t>Changes</a:t>
                      </a:r>
                      <a:r>
                        <a:rPr lang="en-US" sz="1600" b="1" baseline="0" dirty="0"/>
                        <a:t> in Survey Responses pre/post </a:t>
                      </a:r>
                      <a:r>
                        <a:rPr lang="en-US" sz="1600" b="1" baseline="0" dirty="0" err="1"/>
                        <a:t>teleICU</a:t>
                      </a:r>
                      <a:r>
                        <a:rPr lang="en-US" sz="1600" b="1" baseline="0" dirty="0"/>
                        <a:t> impact on Survival</a:t>
                      </a:r>
                      <a:endParaRPr lang="en-US" sz="1600" b="1" dirty="0"/>
                    </a:p>
                  </a:txBody>
                  <a:tcPr>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400" b="1" baseline="0" dirty="0">
                          <a:solidFill>
                            <a:schemeClr val="bg1"/>
                          </a:solidFill>
                        </a:rPr>
                        <a:t>Domain</a:t>
                      </a:r>
                      <a:endParaRPr lang="en-US" sz="1400" b="1" dirty="0">
                        <a:solidFill>
                          <a:schemeClr val="bg1"/>
                        </a:solidFill>
                      </a:endParaRPr>
                    </a:p>
                  </a:txBody>
                  <a:tcPr>
                    <a:solidFill>
                      <a:schemeClr val="accent1"/>
                    </a:solidFill>
                  </a:tcPr>
                </a:tc>
                <a:tc>
                  <a:txBody>
                    <a:bodyPr/>
                    <a:lstStyle/>
                    <a:p>
                      <a:pPr algn="ctr"/>
                      <a:r>
                        <a:rPr lang="en-US" sz="1400" b="1" dirty="0">
                          <a:solidFill>
                            <a:schemeClr val="bg1"/>
                          </a:solidFill>
                        </a:rPr>
                        <a:t>OR</a:t>
                      </a:r>
                    </a:p>
                  </a:txBody>
                  <a:tcPr>
                    <a:solidFill>
                      <a:schemeClr val="accent1"/>
                    </a:solidFill>
                  </a:tcPr>
                </a:tc>
                <a:tc>
                  <a:txBody>
                    <a:bodyPr/>
                    <a:lstStyle/>
                    <a:p>
                      <a:pPr algn="ctr"/>
                      <a:r>
                        <a:rPr lang="en-US" sz="1400" b="1" dirty="0">
                          <a:solidFill>
                            <a:schemeClr val="bg1"/>
                          </a:solidFill>
                        </a:rPr>
                        <a:t>P value</a:t>
                      </a:r>
                    </a:p>
                  </a:txBody>
                  <a:tcPr>
                    <a:solidFill>
                      <a:schemeClr val="accent1"/>
                    </a:solidFill>
                  </a:tcPr>
                </a:tc>
                <a:extLst>
                  <a:ext uri="{0D108BD9-81ED-4DB2-BD59-A6C34878D82A}">
                    <a16:rowId xmlns:a16="http://schemas.microsoft.com/office/drawing/2014/main" val="10001"/>
                  </a:ext>
                </a:extLst>
              </a:tr>
              <a:tr h="370840">
                <a:tc>
                  <a:txBody>
                    <a:bodyPr/>
                    <a:lstStyle/>
                    <a:p>
                      <a:r>
                        <a:rPr lang="en-US" sz="1400" dirty="0"/>
                        <a:t>ICU Characteristics</a:t>
                      </a:r>
                    </a:p>
                  </a:txBody>
                  <a:tcPr>
                    <a:solidFill>
                      <a:schemeClr val="bg1"/>
                    </a:solidFill>
                  </a:tcPr>
                </a:tc>
                <a:tc>
                  <a:txBody>
                    <a:bodyPr/>
                    <a:lstStyle/>
                    <a:p>
                      <a:pPr algn="ctr"/>
                      <a:r>
                        <a:rPr lang="en-US" sz="1400" dirty="0"/>
                        <a:t>0.07 (0.56-0.87)</a:t>
                      </a:r>
                    </a:p>
                  </a:txBody>
                  <a:tcPr>
                    <a:solidFill>
                      <a:schemeClr val="bg1"/>
                    </a:solidFill>
                  </a:tcPr>
                </a:tc>
                <a:tc>
                  <a:txBody>
                    <a:bodyPr/>
                    <a:lstStyle/>
                    <a:p>
                      <a:pPr algn="ctr"/>
                      <a:r>
                        <a:rPr lang="en-US" sz="1400" dirty="0"/>
                        <a:t>&lt;0.01</a:t>
                      </a:r>
                    </a:p>
                  </a:txBody>
                  <a:tcPr>
                    <a:solidFill>
                      <a:schemeClr val="bg1"/>
                    </a:solidFill>
                  </a:tcPr>
                </a:tc>
                <a:extLst>
                  <a:ext uri="{0D108BD9-81ED-4DB2-BD59-A6C34878D82A}">
                    <a16:rowId xmlns:a16="http://schemas.microsoft.com/office/drawing/2014/main" val="10002"/>
                  </a:ext>
                </a:extLst>
              </a:tr>
              <a:tr h="370840">
                <a:tc>
                  <a:txBody>
                    <a:bodyPr/>
                    <a:lstStyle/>
                    <a:p>
                      <a:r>
                        <a:rPr lang="en-US" sz="1400" dirty="0"/>
                        <a:t>MD Leadership</a:t>
                      </a:r>
                    </a:p>
                  </a:txBody>
                  <a:tcPr>
                    <a:solidFill>
                      <a:schemeClr val="bg1"/>
                    </a:solidFill>
                  </a:tcPr>
                </a:tc>
                <a:tc>
                  <a:txBody>
                    <a:bodyPr/>
                    <a:lstStyle/>
                    <a:p>
                      <a:pPr algn="ctr"/>
                      <a:r>
                        <a:rPr lang="en-US" sz="1400" dirty="0"/>
                        <a:t>0.8 (0.7-0.92)</a:t>
                      </a:r>
                    </a:p>
                  </a:txBody>
                  <a:tcPr>
                    <a:solidFill>
                      <a:schemeClr val="bg1"/>
                    </a:solidFill>
                  </a:tcPr>
                </a:tc>
                <a:tc>
                  <a:txBody>
                    <a:bodyPr/>
                    <a:lstStyle/>
                    <a:p>
                      <a:pPr algn="ctr"/>
                      <a:r>
                        <a:rPr lang="en-US" sz="1400" dirty="0"/>
                        <a:t>&lt;0.01</a:t>
                      </a:r>
                    </a:p>
                  </a:txBody>
                  <a:tcPr>
                    <a:solidFill>
                      <a:schemeClr val="bg1"/>
                    </a:solidFill>
                  </a:tcPr>
                </a:tc>
                <a:extLst>
                  <a:ext uri="{0D108BD9-81ED-4DB2-BD59-A6C34878D82A}">
                    <a16:rowId xmlns:a16="http://schemas.microsoft.com/office/drawing/2014/main" val="10003"/>
                  </a:ext>
                </a:extLst>
              </a:tr>
              <a:tr h="370840">
                <a:tc>
                  <a:txBody>
                    <a:bodyPr/>
                    <a:lstStyle/>
                    <a:p>
                      <a:r>
                        <a:rPr lang="en-US" sz="1400" dirty="0"/>
                        <a:t>Best</a:t>
                      </a:r>
                      <a:r>
                        <a:rPr lang="en-US" sz="1400" baseline="0" dirty="0"/>
                        <a:t> Practices &amp; Performance Review</a:t>
                      </a:r>
                      <a:endParaRPr lang="en-US" sz="1400" dirty="0"/>
                    </a:p>
                  </a:txBody>
                  <a:tcPr>
                    <a:solidFill>
                      <a:schemeClr val="bg1"/>
                    </a:solidFill>
                  </a:tcPr>
                </a:tc>
                <a:tc>
                  <a:txBody>
                    <a:bodyPr/>
                    <a:lstStyle/>
                    <a:p>
                      <a:pPr algn="ctr"/>
                      <a:r>
                        <a:rPr lang="en-US" sz="1400" dirty="0"/>
                        <a:t>0.71 (0.56-0.91)</a:t>
                      </a:r>
                    </a:p>
                  </a:txBody>
                  <a:tcPr>
                    <a:solidFill>
                      <a:schemeClr val="bg1"/>
                    </a:solidFill>
                  </a:tcPr>
                </a:tc>
                <a:tc>
                  <a:txBody>
                    <a:bodyPr/>
                    <a:lstStyle/>
                    <a:p>
                      <a:pPr algn="ctr"/>
                      <a:r>
                        <a:rPr lang="en-US" sz="1400" dirty="0"/>
                        <a:t>&lt;0.01</a:t>
                      </a:r>
                    </a:p>
                  </a:txBody>
                  <a:tcPr>
                    <a:solidFill>
                      <a:schemeClr val="bg1"/>
                    </a:solidFill>
                  </a:tcPr>
                </a:tc>
                <a:extLst>
                  <a:ext uri="{0D108BD9-81ED-4DB2-BD59-A6C34878D82A}">
                    <a16:rowId xmlns:a16="http://schemas.microsoft.com/office/drawing/2014/main" val="10004"/>
                  </a:ext>
                </a:extLst>
              </a:tr>
              <a:tr h="370840">
                <a:tc gridSpan="3">
                  <a:txBody>
                    <a:bodyPr/>
                    <a:lstStyle/>
                    <a:p>
                      <a:pPr marL="285750" indent="-285750">
                        <a:buFont typeface="Arial" charset="0"/>
                        <a:buChar char="•"/>
                      </a:pPr>
                      <a:r>
                        <a:rPr lang="en-US" sz="1400" dirty="0"/>
                        <a:t>Higher</a:t>
                      </a:r>
                      <a:r>
                        <a:rPr lang="en-US" sz="1400" baseline="0" dirty="0"/>
                        <a:t> % of intensivist care review in 1 </a:t>
                      </a:r>
                      <a:r>
                        <a:rPr lang="en-US" sz="1400" baseline="0" dirty="0" err="1"/>
                        <a:t>hr</a:t>
                      </a:r>
                      <a:r>
                        <a:rPr lang="en-US" sz="1400" baseline="0" dirty="0"/>
                        <a:t> of admit</a:t>
                      </a:r>
                    </a:p>
                    <a:p>
                      <a:pPr marL="285750" indent="-285750">
                        <a:buFont typeface="Arial" charset="0"/>
                        <a:buChar char="•"/>
                      </a:pPr>
                      <a:r>
                        <a:rPr lang="en-US" sz="1400" baseline="0" dirty="0"/>
                        <a:t>More frequent review of performance data</a:t>
                      </a:r>
                    </a:p>
                    <a:p>
                      <a:pPr marL="285750" indent="-285750">
                        <a:buFont typeface="Arial" charset="0"/>
                        <a:buChar char="•"/>
                      </a:pPr>
                      <a:r>
                        <a:rPr lang="en-US" sz="1400" baseline="0" dirty="0"/>
                        <a:t>Higher adherence to ”best practices”</a:t>
                      </a:r>
                    </a:p>
                    <a:p>
                      <a:pPr marL="285750" indent="-285750">
                        <a:buFont typeface="Arial" charset="0"/>
                        <a:buChar char="•"/>
                      </a:pPr>
                      <a:r>
                        <a:rPr lang="en-US" sz="1400" baseline="0" dirty="0"/>
                        <a:t>More rapid response to alerts and alarms</a:t>
                      </a:r>
                    </a:p>
                    <a:p>
                      <a:pPr marL="285750" indent="-285750">
                        <a:buFont typeface="Arial" charset="0"/>
                        <a:buChar char="•"/>
                      </a:pPr>
                      <a:r>
                        <a:rPr lang="en-US" sz="1400" baseline="0" dirty="0"/>
                        <a:t>More frequent interdisciplinary rounds</a:t>
                      </a:r>
                    </a:p>
                    <a:p>
                      <a:pPr marL="285750" indent="-285750">
                        <a:buFont typeface="Arial" charset="0"/>
                        <a:buChar char="•"/>
                      </a:pPr>
                      <a:r>
                        <a:rPr lang="en-US" sz="1400" baseline="0" dirty="0"/>
                        <a:t>More effective ICU committee as judged by leaders</a:t>
                      </a:r>
                      <a:endParaRPr lang="en-US" sz="1400" dirty="0"/>
                    </a:p>
                  </a:txBody>
                  <a:tcPr>
                    <a:solidFill>
                      <a:schemeClr val="bg1"/>
                    </a:solidFill>
                  </a:tcPr>
                </a:tc>
                <a:tc hMerge="1">
                  <a:txBody>
                    <a:bodyPr/>
                    <a:lstStyle/>
                    <a:p>
                      <a:pPr algn="ctr"/>
                      <a:endParaRPr lang="en-US" sz="1400" dirty="0"/>
                    </a:p>
                  </a:txBody>
                  <a:tcPr>
                    <a:solidFill>
                      <a:schemeClr val="bg1"/>
                    </a:solidFill>
                  </a:tcPr>
                </a:tc>
                <a:tc hMerge="1">
                  <a:txBody>
                    <a:bodyPr/>
                    <a:lstStyle/>
                    <a:p>
                      <a:pPr algn="ctr"/>
                      <a:endParaRPr lang="en-US" sz="1400" dirty="0"/>
                    </a:p>
                  </a:txBody>
                  <a:tcP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0185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Something we do every day</a:t>
            </a:r>
          </a:p>
          <a:p>
            <a:r>
              <a:rPr lang="en-US" dirty="0"/>
              <a:t>If you reach the limits of your knowledge or skills, you ask for help</a:t>
            </a:r>
          </a:p>
          <a:p>
            <a:r>
              <a:rPr lang="en-US" dirty="0"/>
              <a:t>Telemedicine offers the option to bring capability to patient vice patient to capability</a:t>
            </a:r>
          </a:p>
          <a:p>
            <a:r>
              <a:rPr lang="en-US" dirty="0"/>
              <a:t>Rapidly promotes “Novice” to “Expert” by bringing the expert into the care team</a:t>
            </a:r>
          </a:p>
        </p:txBody>
      </p:sp>
      <p:sp>
        <p:nvSpPr>
          <p:cNvPr id="3" name="Title 2"/>
          <p:cNvSpPr>
            <a:spLocks noGrp="1"/>
          </p:cNvSpPr>
          <p:nvPr>
            <p:ph type="title"/>
          </p:nvPr>
        </p:nvSpPr>
        <p:spPr>
          <a:xfrm>
            <a:off x="609600" y="0"/>
            <a:ext cx="10972800" cy="1143000"/>
          </a:xfrm>
        </p:spPr>
        <p:txBody>
          <a:bodyPr/>
          <a:lstStyle/>
          <a:p>
            <a:r>
              <a:rPr lang="en-US" sz="4000" dirty="0" err="1"/>
              <a:t>TeleICU</a:t>
            </a:r>
            <a:r>
              <a:rPr lang="en-US" sz="4000" dirty="0"/>
              <a:t> = </a:t>
            </a:r>
            <a:r>
              <a:rPr lang="en-US" sz="4000" dirty="0" err="1"/>
              <a:t>Teleconsultation</a:t>
            </a:r>
            <a:endParaRPr lang="en-US" sz="4000" dirty="0"/>
          </a:p>
        </p:txBody>
      </p:sp>
    </p:spTree>
    <p:extLst>
      <p:ext uri="{BB962C8B-B14F-4D97-AF65-F5344CB8AC3E}">
        <p14:creationId xmlns:p14="http://schemas.microsoft.com/office/powerpoint/2010/main" val="2023060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Future</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4981" y="3718932"/>
            <a:ext cx="4333754" cy="2978316"/>
          </a:xfrm>
          <a:prstGeom prst="rect">
            <a:avLst/>
          </a:prstGeom>
        </p:spPr>
      </p:pic>
      <p:cxnSp>
        <p:nvCxnSpPr>
          <p:cNvPr id="5" name="Straight Connector 4"/>
          <p:cNvCxnSpPr/>
          <p:nvPr/>
        </p:nvCxnSpPr>
        <p:spPr>
          <a:xfrm>
            <a:off x="10098603" y="4057286"/>
            <a:ext cx="0" cy="26399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148767"/>
      </p:ext>
    </p:extLst>
  </p:cSld>
  <p:clrMapOvr>
    <a:masterClrMapping/>
  </p:clrMapOvr>
  <p:transition spd="slow">
    <p:comb/>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most important “Monitor?”</a:t>
            </a:r>
          </a:p>
        </p:txBody>
      </p:sp>
      <p:sp>
        <p:nvSpPr>
          <p:cNvPr id="3" name="Content Placeholder 2"/>
          <p:cNvSpPr>
            <a:spLocks noGrp="1"/>
          </p:cNvSpPr>
          <p:nvPr>
            <p:ph idx="1"/>
          </p:nvPr>
        </p:nvSpPr>
        <p:spPr/>
        <p:txBody>
          <a:bodyPr/>
          <a:lstStyle/>
          <a:p>
            <a:endParaRPr lang="en-US" dirty="0"/>
          </a:p>
          <a:p>
            <a:pPr marL="1257300" lvl="3" indent="0">
              <a:buNone/>
            </a:pPr>
            <a:r>
              <a:rPr lang="en-US" sz="4800" dirty="0"/>
              <a:t>“My Eyes.”</a:t>
            </a:r>
          </a:p>
          <a:p>
            <a:pPr marL="2738438" lvl="3" indent="0">
              <a:buNone/>
            </a:pPr>
            <a:r>
              <a:rPr lang="en-US" dirty="0"/>
              <a:t>SGM Sims, Smart monitoring, 2010 (I think)</a:t>
            </a:r>
          </a:p>
        </p:txBody>
      </p:sp>
    </p:spTree>
    <p:extLst>
      <p:ext uri="{BB962C8B-B14F-4D97-AF65-F5344CB8AC3E}">
        <p14:creationId xmlns:p14="http://schemas.microsoft.com/office/powerpoint/2010/main" val="89058701"/>
      </p:ext>
    </p:extLst>
  </p:cSld>
  <p:clrMapOvr>
    <a:masterClrMapping/>
  </p:clrMapOvr>
  <mc:AlternateContent xmlns:mc="http://schemas.openxmlformats.org/markup-compatibility/2006" xmlns:p14="http://schemas.microsoft.com/office/powerpoint/2010/main">
    <mc:Choice Requires="p14">
      <p:transition spd="slow" p14:dur="2000" advTm="65580"/>
    </mc:Choice>
    <mc:Fallback xmlns="">
      <p:transition xmlns:p14="http://schemas.microsoft.com/office/powerpoint/2010/main" spd="slow" advTm="65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3414"/>
            <a:ext cx="8229600" cy="6094878"/>
          </a:xfrm>
        </p:spPr>
        <p:txBody>
          <a:bodyPr vert="horz" lIns="91440" tIns="45720" rIns="91440" bIns="45720" rtlCol="0">
            <a:noAutofit/>
          </a:bodyPr>
          <a:lstStyle/>
          <a:p>
            <a:r>
              <a:rPr lang="en-US" sz="2800" dirty="0"/>
              <a:t>Diagnosed with ARDS given low P:F ratio.</a:t>
            </a:r>
          </a:p>
          <a:p>
            <a:pPr lvl="1"/>
            <a:r>
              <a:rPr lang="en-US" sz="1600" dirty="0"/>
              <a:t>Placed on Low VT ventilation</a:t>
            </a:r>
          </a:p>
          <a:p>
            <a:pPr lvl="1"/>
            <a:r>
              <a:rPr lang="en-US" sz="1600" dirty="0"/>
              <a:t>Paralyzed</a:t>
            </a:r>
          </a:p>
          <a:p>
            <a:r>
              <a:rPr lang="en-US" sz="2800" dirty="0"/>
              <a:t>Oxygenation improved (PaO2 &gt; 200 on 60% FiO2, PEEP 10)</a:t>
            </a:r>
          </a:p>
          <a:p>
            <a:r>
              <a:rPr lang="en-US" sz="2800" dirty="0"/>
              <a:t>~36 </a:t>
            </a:r>
            <a:r>
              <a:rPr lang="en-US" sz="2800" dirty="0" err="1"/>
              <a:t>hrs</a:t>
            </a:r>
            <a:r>
              <a:rPr lang="en-US" sz="2800" dirty="0"/>
              <a:t> later, rapid decline requiring vasopressors.  PaO2 still &gt; 200 on 60% FiO2, PaCO2 rises and pH falls.  TTE shows “RV failure” and severe pulmonary hypertension.</a:t>
            </a:r>
          </a:p>
          <a:p>
            <a:r>
              <a:rPr lang="en-US" sz="2800" dirty="0"/>
              <a:t>PA catheter placed &amp; CT Surgery consulted for RVAD or ECMO.</a:t>
            </a:r>
          </a:p>
          <a:p>
            <a:pPr lvl="1"/>
            <a:r>
              <a:rPr lang="en-US" sz="1600" dirty="0"/>
              <a:t>Declines RVAD, suggests VA EMCO not appropriate given unknown reason for RV failure.</a:t>
            </a:r>
          </a:p>
        </p:txBody>
      </p:sp>
    </p:spTree>
    <p:extLst>
      <p:ext uri="{BB962C8B-B14F-4D97-AF65-F5344CB8AC3E}">
        <p14:creationId xmlns:p14="http://schemas.microsoft.com/office/powerpoint/2010/main" val="6666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2389" y="1033463"/>
            <a:ext cx="7472998" cy="3743008"/>
            <a:chOff x="1785302" y="2257742"/>
            <a:chExt cx="7275700" cy="3518623"/>
          </a:xfrm>
        </p:grpSpPr>
        <p:pic>
          <p:nvPicPr>
            <p:cNvPr id="2" name="Picture 1"/>
            <p:cNvPicPr/>
            <p:nvPr/>
          </p:nvPicPr>
          <p:blipFill>
            <a:blip r:embed="rId2">
              <a:extLst>
                <a:ext uri="{28A0092B-C50C-407E-A947-70E740481C1C}">
                  <a14:useLocalDpi xmlns:a14="http://schemas.microsoft.com/office/drawing/2010/main"/>
                </a:ext>
              </a:extLst>
            </a:blip>
            <a:srcRect/>
            <a:stretch>
              <a:fillRect/>
            </a:stretch>
          </p:blipFill>
          <p:spPr bwMode="auto">
            <a:xfrm>
              <a:off x="1785302" y="2257742"/>
              <a:ext cx="4741414" cy="3518623"/>
            </a:xfrm>
            <a:prstGeom prst="rect">
              <a:avLst/>
            </a:prstGeom>
            <a:noFill/>
            <a:ln>
              <a:noFill/>
            </a:ln>
            <a:extLst/>
          </p:spPr>
        </p:pic>
        <p:pic>
          <p:nvPicPr>
            <p:cNvPr id="3" name="Picture 2"/>
            <p:cNvPicPr/>
            <p:nvPr/>
          </p:nvPicPr>
          <p:blipFill>
            <a:blip r:embed="rId3">
              <a:extLst>
                <a:ext uri="{28A0092B-C50C-407E-A947-70E740481C1C}">
                  <a14:useLocalDpi xmlns:a14="http://schemas.microsoft.com/office/drawing/2010/main"/>
                </a:ext>
              </a:extLst>
            </a:blip>
            <a:srcRect/>
            <a:stretch>
              <a:fillRect/>
            </a:stretch>
          </p:blipFill>
          <p:spPr bwMode="auto">
            <a:xfrm>
              <a:off x="6526716" y="2257742"/>
              <a:ext cx="2534286" cy="3518623"/>
            </a:xfrm>
            <a:prstGeom prst="rect">
              <a:avLst/>
            </a:prstGeom>
            <a:noFill/>
            <a:ln>
              <a:noFill/>
            </a:ln>
            <a:extLst/>
          </p:spPr>
        </p:pic>
      </p:grpSp>
      <p:sp>
        <p:nvSpPr>
          <p:cNvPr id="5" name="Title 4"/>
          <p:cNvSpPr>
            <a:spLocks noGrp="1"/>
          </p:cNvSpPr>
          <p:nvPr>
            <p:ph type="title"/>
          </p:nvPr>
        </p:nvSpPr>
        <p:spPr>
          <a:xfrm>
            <a:off x="1342389" y="5200613"/>
            <a:ext cx="11644313" cy="657263"/>
          </a:xfrm>
        </p:spPr>
        <p:txBody>
          <a:bodyPr/>
          <a:lstStyle/>
          <a:p>
            <a:r>
              <a:rPr lang="en-US" sz="3200" dirty="0"/>
              <a:t>Implications for documentation?  Decision support?</a:t>
            </a:r>
          </a:p>
        </p:txBody>
      </p:sp>
      <p:sp>
        <p:nvSpPr>
          <p:cNvPr id="10" name="Title 4"/>
          <p:cNvSpPr txBox="1">
            <a:spLocks/>
          </p:cNvSpPr>
          <p:nvPr/>
        </p:nvSpPr>
        <p:spPr>
          <a:xfrm>
            <a:off x="381000" y="223800"/>
            <a:ext cx="11644313" cy="65726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Could we automatically map wounds?  Trauma?</a:t>
            </a:r>
          </a:p>
        </p:txBody>
      </p:sp>
    </p:spTree>
    <p:extLst>
      <p:ext uri="{BB962C8B-B14F-4D97-AF65-F5344CB8AC3E}">
        <p14:creationId xmlns:p14="http://schemas.microsoft.com/office/powerpoint/2010/main" val="17413067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2119038"/>
          </a:xfrm>
          <a:prstGeom prst="rect">
            <a:avLst/>
          </a:prstGeom>
        </p:spPr>
      </p:pic>
      <p:pic>
        <p:nvPicPr>
          <p:cNvPr id="5" name="Picture 4"/>
          <p:cNvPicPr>
            <a:picLocks noChangeAspect="1"/>
          </p:cNvPicPr>
          <p:nvPr/>
        </p:nvPicPr>
        <p:blipFill>
          <a:blip r:embed="rId3"/>
          <a:stretch>
            <a:fillRect/>
          </a:stretch>
        </p:blipFill>
        <p:spPr>
          <a:xfrm>
            <a:off x="3247696" y="1900510"/>
            <a:ext cx="5928501" cy="4878662"/>
          </a:xfrm>
          <a:prstGeom prst="rect">
            <a:avLst/>
          </a:prstGeom>
        </p:spPr>
      </p:pic>
      <p:sp>
        <p:nvSpPr>
          <p:cNvPr id="6" name="Rectangle 5"/>
          <p:cNvSpPr/>
          <p:nvPr/>
        </p:nvSpPr>
        <p:spPr>
          <a:xfrm>
            <a:off x="9343696" y="6396335"/>
            <a:ext cx="3426372" cy="461665"/>
          </a:xfrm>
          <a:prstGeom prst="rect">
            <a:avLst/>
          </a:prstGeom>
        </p:spPr>
        <p:txBody>
          <a:bodyPr wrap="square">
            <a:spAutoFit/>
          </a:bodyPr>
          <a:lstStyle/>
          <a:p>
            <a:r>
              <a:rPr lang="en-US" sz="1200" i="1">
                <a:solidFill>
                  <a:srgbClr val="242424"/>
                </a:solidFill>
                <a:latin typeface="ArialMT" charset="0"/>
              </a:rPr>
              <a:t>AMIA </a:t>
            </a:r>
            <a:r>
              <a:rPr lang="en-US" sz="1200" i="1" dirty="0">
                <a:solidFill>
                  <a:srgbClr val="242424"/>
                </a:solidFill>
                <a:latin typeface="ArialMT" charset="0"/>
              </a:rPr>
              <a:t>Summits on Translational Science Proceedings</a:t>
            </a:r>
            <a:r>
              <a:rPr lang="en-US" sz="1200" i="0" dirty="0">
                <a:solidFill>
                  <a:srgbClr val="242424"/>
                </a:solidFill>
                <a:latin typeface="ArialMT" charset="0"/>
              </a:rPr>
              <a:t>. 2013;2013:136-140.</a:t>
            </a:r>
            <a:endParaRPr lang="en-US" sz="1200" dirty="0"/>
          </a:p>
        </p:txBody>
      </p:sp>
    </p:spTree>
    <p:extLst>
      <p:ext uri="{BB962C8B-B14F-4D97-AF65-F5344CB8AC3E}">
        <p14:creationId xmlns:p14="http://schemas.microsoft.com/office/powerpoint/2010/main" val="235002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a:t>Conclusions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68627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2606" y="701214"/>
            <a:ext cx="9600330" cy="1598238"/>
          </a:xfrm>
        </p:spPr>
        <p:txBody>
          <a:bodyPr anchor="t">
            <a:normAutofit/>
          </a:bodyPr>
          <a:lstStyle/>
          <a:p>
            <a:pPr algn="ctr"/>
            <a:r>
              <a:rPr lang="en-US" dirty="0"/>
              <a:t>“Man is fallible, but maybe men are less so.” </a:t>
            </a:r>
          </a:p>
        </p:txBody>
      </p:sp>
      <p:sp>
        <p:nvSpPr>
          <p:cNvPr id="5" name="Text Placeholder 4"/>
          <p:cNvSpPr>
            <a:spLocks noGrp="1"/>
          </p:cNvSpPr>
          <p:nvPr>
            <p:ph type="body" idx="1"/>
          </p:nvPr>
        </p:nvSpPr>
        <p:spPr>
          <a:xfrm>
            <a:off x="3940902" y="2038379"/>
            <a:ext cx="6815792" cy="1500187"/>
          </a:xfrm>
        </p:spPr>
        <p:txBody>
          <a:bodyPr/>
          <a:lstStyle/>
          <a:p>
            <a:pPr algn="ctr"/>
            <a:r>
              <a:rPr lang="en-US" dirty="0"/>
              <a:t>- </a:t>
            </a:r>
            <a:r>
              <a:rPr lang="en-US" dirty="0" err="1"/>
              <a:t>Atul</a:t>
            </a:r>
            <a:r>
              <a:rPr lang="en-US" dirty="0"/>
              <a:t> </a:t>
            </a:r>
            <a:r>
              <a:rPr lang="en-US" dirty="0" err="1"/>
              <a:t>Gawande</a:t>
            </a:r>
            <a:r>
              <a:rPr lang="en-US" dirty="0"/>
              <a:t>, The Checklist Manifesto, 2010</a:t>
            </a:r>
          </a:p>
        </p:txBody>
      </p:sp>
      <p:sp>
        <p:nvSpPr>
          <p:cNvPr id="7" name="Title 3"/>
          <p:cNvSpPr txBox="1">
            <a:spLocks/>
          </p:cNvSpPr>
          <p:nvPr/>
        </p:nvSpPr>
        <p:spPr>
          <a:xfrm>
            <a:off x="1193369" y="3277492"/>
            <a:ext cx="10866772" cy="159823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5400" dirty="0">
                <a:solidFill>
                  <a:srgbClr val="FFC000"/>
                </a:solidFill>
              </a:rPr>
              <a:t>“And, perhaps, men + machines are even less so.”</a:t>
            </a:r>
          </a:p>
        </p:txBody>
      </p:sp>
      <p:sp>
        <p:nvSpPr>
          <p:cNvPr id="8" name="Text Placeholder 4"/>
          <p:cNvSpPr txBox="1">
            <a:spLocks/>
          </p:cNvSpPr>
          <p:nvPr/>
        </p:nvSpPr>
        <p:spPr>
          <a:xfrm>
            <a:off x="5244349" y="5014216"/>
            <a:ext cx="6815791"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ctr"/>
            <a:r>
              <a:rPr lang="en-US" dirty="0">
                <a:solidFill>
                  <a:schemeClr val="accent1">
                    <a:lumMod val="60000"/>
                    <a:lumOff val="40000"/>
                  </a:schemeClr>
                </a:solidFill>
              </a:rPr>
              <a:t>- Mary Cummings, Intelligent Systems, 2014</a:t>
            </a:r>
          </a:p>
        </p:txBody>
      </p:sp>
    </p:spTree>
    <p:extLst>
      <p:ext uri="{BB962C8B-B14F-4D97-AF65-F5344CB8AC3E}">
        <p14:creationId xmlns:p14="http://schemas.microsoft.com/office/powerpoint/2010/main" val="3326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email">
            <a:lum contrast="20000"/>
            <a:extLst>
              <a:ext uri="{28A0092B-C50C-407E-A947-70E740481C1C}">
                <a14:useLocalDpi xmlns:a14="http://schemas.microsoft.com/office/drawing/2010/main"/>
              </a:ext>
            </a:extLst>
          </a:blip>
          <a:srcRect/>
          <a:stretch>
            <a:fillRect/>
          </a:stretch>
        </p:blipFill>
        <p:spPr bwMode="auto">
          <a:xfrm>
            <a:off x="1676400" y="3400425"/>
            <a:ext cx="8756650" cy="1337732"/>
          </a:xfrm>
          <a:prstGeom prst="rect">
            <a:avLst/>
          </a:prstGeom>
          <a:noFill/>
        </p:spPr>
      </p:pic>
      <p:sp>
        <p:nvSpPr>
          <p:cNvPr id="7" name="TextBox 6"/>
          <p:cNvSpPr txBox="1"/>
          <p:nvPr/>
        </p:nvSpPr>
        <p:spPr>
          <a:xfrm>
            <a:off x="3657600" y="5918895"/>
            <a:ext cx="8534400" cy="584775"/>
          </a:xfrm>
          <a:prstGeom prst="rect">
            <a:avLst/>
          </a:prstGeom>
          <a:noFill/>
        </p:spPr>
        <p:txBody>
          <a:bodyPr wrap="square" rtlCol="0">
            <a:spAutoFit/>
          </a:bodyPr>
          <a:lstStyle/>
          <a:p>
            <a:pPr algn="r"/>
            <a:r>
              <a:rPr lang="en-US" sz="1600" dirty="0">
                <a:solidFill>
                  <a:srgbClr val="00B050"/>
                </a:solidFill>
              </a:rPr>
              <a:t>Hunter JS. Enhancing Friedman's “Fundamental Theorem of Biomedical Informatics”. </a:t>
            </a:r>
            <a:r>
              <a:rPr lang="en-US" sz="1600" i="1" dirty="0">
                <a:solidFill>
                  <a:srgbClr val="00B050"/>
                </a:solidFill>
              </a:rPr>
              <a:t>J Am Med Inform Assoc 2010;17:112-113</a:t>
            </a:r>
            <a:endParaRPr lang="en-US" sz="1600" dirty="0">
              <a:solidFill>
                <a:srgbClr val="00B050"/>
              </a:solidFill>
            </a:endParaRP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5600" y="1435100"/>
            <a:ext cx="6172200" cy="1524000"/>
          </a:xfrm>
          <a:prstGeom prst="rect">
            <a:avLst/>
          </a:prstGeom>
          <a:noFill/>
          <a:ln w="9525">
            <a:noFill/>
            <a:miter lim="800000"/>
            <a:headEnd/>
            <a:tailEnd/>
          </a:ln>
        </p:spPr>
      </p:pic>
      <p:grpSp>
        <p:nvGrpSpPr>
          <p:cNvPr id="3" name="Group 2"/>
          <p:cNvGrpSpPr/>
          <p:nvPr/>
        </p:nvGrpSpPr>
        <p:grpSpPr>
          <a:xfrm>
            <a:off x="4448175" y="1214437"/>
            <a:ext cx="4114800" cy="2057400"/>
            <a:chOff x="2590800" y="960437"/>
            <a:chExt cx="4114800" cy="2057400"/>
          </a:xfrm>
          <a:effectLst>
            <a:outerShdw blurRad="63500" sx="102000" sy="102000" algn="ctr" rotWithShape="0">
              <a:prstClr val="black">
                <a:alpha val="40000"/>
              </a:prstClr>
            </a:outerShdw>
          </a:effectLst>
        </p:grpSpPr>
        <p:cxnSp>
          <p:nvCxnSpPr>
            <p:cNvPr id="10" name="Straight Connector 9"/>
            <p:cNvCxnSpPr/>
            <p:nvPr/>
          </p:nvCxnSpPr>
          <p:spPr bwMode="auto">
            <a:xfrm flipV="1">
              <a:off x="2590800" y="960437"/>
              <a:ext cx="4114800" cy="2057400"/>
            </a:xfrm>
            <a:prstGeom prst="line">
              <a:avLst/>
            </a:prstGeom>
            <a:ln w="762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bwMode="auto">
            <a:xfrm flipH="1" flipV="1">
              <a:off x="2590800" y="960437"/>
              <a:ext cx="4114800" cy="2057400"/>
            </a:xfrm>
            <a:prstGeom prst="line">
              <a:avLst/>
            </a:prstGeom>
            <a:ln w="76200">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9" name="Title 3"/>
          <p:cNvSpPr txBox="1">
            <a:spLocks/>
          </p:cNvSpPr>
          <p:nvPr/>
        </p:nvSpPr>
        <p:spPr bwMode="auto">
          <a:xfrm>
            <a:off x="609600" y="272667"/>
            <a:ext cx="10972800" cy="590550"/>
          </a:xfrm>
          <a:prstGeom prst="rect">
            <a:avLst/>
          </a:prstGeom>
          <a:noFill/>
          <a:ln w="9525">
            <a:noFill/>
            <a:miter lim="800000"/>
            <a:headEnd/>
            <a:tailEnd/>
          </a:ln>
        </p:spPr>
        <p:txBody>
          <a:bodyPr vert="horz" wrap="square" lIns="86493" tIns="43247" rIns="86493" bIns="43247" numCol="1" anchor="ctr" anchorCtr="0" compatLnSpc="1">
            <a:prstTxWarp prst="textNoShape">
              <a:avLst/>
            </a:prstTxWarp>
          </a:bodyPr>
          <a:lstStyle>
            <a:lvl1pPr algn="ctr" rtl="0" eaLnBrk="1" fontAlgn="base" hangingPunct="1">
              <a:spcBef>
                <a:spcPct val="0"/>
              </a:spcBef>
              <a:spcAft>
                <a:spcPct val="0"/>
              </a:spcAft>
              <a:defRPr sz="3000" b="1">
                <a:solidFill>
                  <a:srgbClr val="660033"/>
                </a:solidFill>
                <a:latin typeface="+mj-lt"/>
                <a:ea typeface="+mj-ea"/>
                <a:cs typeface="+mj-cs"/>
              </a:defRPr>
            </a:lvl1pPr>
            <a:lvl2pPr algn="ctr" rtl="0" eaLnBrk="1" fontAlgn="base" hangingPunct="1">
              <a:spcBef>
                <a:spcPct val="0"/>
              </a:spcBef>
              <a:spcAft>
                <a:spcPct val="0"/>
              </a:spcAft>
              <a:defRPr sz="3000" b="1">
                <a:solidFill>
                  <a:srgbClr val="660033"/>
                </a:solidFill>
                <a:latin typeface="Arial" charset="0"/>
              </a:defRPr>
            </a:lvl2pPr>
            <a:lvl3pPr algn="ctr" rtl="0" eaLnBrk="1" fontAlgn="base" hangingPunct="1">
              <a:spcBef>
                <a:spcPct val="0"/>
              </a:spcBef>
              <a:spcAft>
                <a:spcPct val="0"/>
              </a:spcAft>
              <a:defRPr sz="3000" b="1">
                <a:solidFill>
                  <a:srgbClr val="660033"/>
                </a:solidFill>
                <a:latin typeface="Arial" charset="0"/>
              </a:defRPr>
            </a:lvl3pPr>
            <a:lvl4pPr algn="ctr" rtl="0" eaLnBrk="1" fontAlgn="base" hangingPunct="1">
              <a:spcBef>
                <a:spcPct val="0"/>
              </a:spcBef>
              <a:spcAft>
                <a:spcPct val="0"/>
              </a:spcAft>
              <a:defRPr sz="3000" b="1">
                <a:solidFill>
                  <a:srgbClr val="660033"/>
                </a:solidFill>
                <a:latin typeface="Arial" charset="0"/>
              </a:defRPr>
            </a:lvl4pPr>
            <a:lvl5pPr algn="ctr" rtl="0" eaLnBrk="1" fontAlgn="base" hangingPunct="1">
              <a:spcBef>
                <a:spcPct val="0"/>
              </a:spcBef>
              <a:spcAft>
                <a:spcPct val="0"/>
              </a:spcAft>
              <a:defRPr sz="3000" b="1">
                <a:solidFill>
                  <a:srgbClr val="660033"/>
                </a:solidFill>
                <a:latin typeface="Arial" charset="0"/>
              </a:defRPr>
            </a:lvl5pPr>
            <a:lvl6pPr marL="432465" algn="ctr" defTabSz="914485" rtl="0" eaLnBrk="1" fontAlgn="base" hangingPunct="1">
              <a:spcBef>
                <a:spcPct val="0"/>
              </a:spcBef>
              <a:spcAft>
                <a:spcPct val="0"/>
              </a:spcAft>
              <a:defRPr sz="3000" b="1">
                <a:solidFill>
                  <a:srgbClr val="660033"/>
                </a:solidFill>
                <a:latin typeface="Arial" charset="0"/>
              </a:defRPr>
            </a:lvl6pPr>
            <a:lvl7pPr marL="864931" algn="ctr" defTabSz="914485" rtl="0" eaLnBrk="1" fontAlgn="base" hangingPunct="1">
              <a:spcBef>
                <a:spcPct val="0"/>
              </a:spcBef>
              <a:spcAft>
                <a:spcPct val="0"/>
              </a:spcAft>
              <a:defRPr sz="3000" b="1">
                <a:solidFill>
                  <a:srgbClr val="660033"/>
                </a:solidFill>
                <a:latin typeface="Arial" charset="0"/>
              </a:defRPr>
            </a:lvl7pPr>
            <a:lvl8pPr marL="1297396" algn="ctr" defTabSz="914485" rtl="0" eaLnBrk="1" fontAlgn="base" hangingPunct="1">
              <a:spcBef>
                <a:spcPct val="0"/>
              </a:spcBef>
              <a:spcAft>
                <a:spcPct val="0"/>
              </a:spcAft>
              <a:defRPr sz="3000" b="1">
                <a:solidFill>
                  <a:srgbClr val="660033"/>
                </a:solidFill>
                <a:latin typeface="Arial" charset="0"/>
              </a:defRPr>
            </a:lvl8pPr>
            <a:lvl9pPr marL="1729862" algn="ctr" defTabSz="914485" rtl="0" eaLnBrk="1" fontAlgn="base" hangingPunct="1">
              <a:spcBef>
                <a:spcPct val="0"/>
              </a:spcBef>
              <a:spcAft>
                <a:spcPct val="0"/>
              </a:spcAft>
              <a:defRPr sz="3000" b="1">
                <a:solidFill>
                  <a:srgbClr val="660033"/>
                </a:solidFill>
                <a:latin typeface="Arial" charset="0"/>
              </a:defRPr>
            </a:lvl9pPr>
          </a:lstStyle>
          <a:p>
            <a:r>
              <a:rPr lang="en-US" kern="0"/>
              <a:t>Conclusions</a:t>
            </a:r>
            <a:endParaRPr lang="en-US" kern="0" dirty="0"/>
          </a:p>
        </p:txBody>
      </p:sp>
    </p:spTree>
    <p:extLst>
      <p:ext uri="{BB962C8B-B14F-4D97-AF65-F5344CB8AC3E}">
        <p14:creationId xmlns:p14="http://schemas.microsoft.com/office/powerpoint/2010/main" val="1172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a:t>Clinicians are fallible, in many situations.</a:t>
            </a:r>
          </a:p>
          <a:p>
            <a:r>
              <a:rPr lang="en-US" dirty="0"/>
              <a:t>Technology reduces complexity</a:t>
            </a:r>
            <a:endParaRPr lang="en-US" sz="2400" dirty="0"/>
          </a:p>
          <a:p>
            <a:r>
              <a:rPr lang="en-US" sz="2400" dirty="0"/>
              <a:t>The goal is not to replace the clinician, but to improve </a:t>
            </a:r>
            <a:r>
              <a:rPr lang="en-US" sz="2400" b="1" dirty="0"/>
              <a:t>performance</a:t>
            </a:r>
          </a:p>
          <a:p>
            <a:pPr lvl="1"/>
            <a:r>
              <a:rPr lang="en-US" sz="2000" dirty="0"/>
              <a:t>Limiting performance of simple </a:t>
            </a:r>
            <a:r>
              <a:rPr lang="en-US" sz="2000" i="1" dirty="0"/>
              <a:t>tasks</a:t>
            </a:r>
            <a:r>
              <a:rPr lang="en-US" sz="2000" dirty="0"/>
              <a:t> during </a:t>
            </a:r>
            <a:r>
              <a:rPr lang="en-US" sz="2000" i="1" dirty="0"/>
              <a:t>normal conditions </a:t>
            </a:r>
            <a:r>
              <a:rPr lang="en-US" sz="2000" dirty="0"/>
              <a:t>in order to free the clinician(s) for other activities </a:t>
            </a:r>
          </a:p>
          <a:p>
            <a:pPr lvl="2"/>
            <a:r>
              <a:rPr lang="en-US" sz="1800" i="1" dirty="0"/>
              <a:t>Automated support</a:t>
            </a:r>
            <a:r>
              <a:rPr lang="en-US" sz="1800" dirty="0"/>
              <a:t>, not Closed Loop Autonomous</a:t>
            </a:r>
          </a:p>
          <a:p>
            <a:pPr lvl="1"/>
            <a:r>
              <a:rPr lang="en-US" sz="2000" dirty="0"/>
              <a:t>Focus clinician attention on </a:t>
            </a:r>
            <a:r>
              <a:rPr lang="en-US" sz="2000" i="1" dirty="0"/>
              <a:t>variance</a:t>
            </a:r>
            <a:endParaRPr lang="en-US" sz="2000" dirty="0"/>
          </a:p>
          <a:p>
            <a:r>
              <a:rPr lang="en-US" sz="2200" dirty="0"/>
              <a:t>Telemedicine is only a phone call (or a “skype”) away.</a:t>
            </a:r>
          </a:p>
        </p:txBody>
      </p:sp>
      <p:sp>
        <p:nvSpPr>
          <p:cNvPr id="4" name="Title 3"/>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9180213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1" y="2278250"/>
            <a:ext cx="12192000" cy="1446550"/>
          </a:xfrm>
          <a:prstGeom prst="rect">
            <a:avLst/>
          </a:prstGeom>
          <a:noFill/>
          <a:effectLst>
            <a:reflection blurRad="6350" stA="50000" endA="300" endPos="90000" dir="5400000" sy="-100000" algn="bl" rotWithShape="0"/>
            <a:softEdge rad="0"/>
          </a:effectLst>
        </p:spPr>
        <p:txBody>
          <a:bodyPr wrap="square" rtlCol="0">
            <a:spAutoFit/>
          </a:bodyPr>
          <a:lstStyle/>
          <a:p>
            <a:pPr algn="ctr"/>
            <a:r>
              <a:rPr lang="en-US" sz="8800" b="1" dirty="0">
                <a:ln w="9525">
                  <a:solidFill>
                    <a:schemeClr val="bg1"/>
                  </a:solidFill>
                  <a:prstDash val="solid"/>
                </a:ln>
                <a:effectLst>
                  <a:outerShdw blurRad="12700" dist="38100" dir="2700000" algn="tl" rotWithShape="0">
                    <a:schemeClr val="bg1">
                      <a:lumMod val="50000"/>
                    </a:schemeClr>
                  </a:outerShdw>
                </a:effectLst>
              </a:rPr>
              <a:t>Any Questions?</a:t>
            </a:r>
          </a:p>
        </p:txBody>
      </p:sp>
    </p:spTree>
    <p:extLst>
      <p:ext uri="{BB962C8B-B14F-4D97-AF65-F5344CB8AC3E}">
        <p14:creationId xmlns:p14="http://schemas.microsoft.com/office/powerpoint/2010/main" val="1973213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381000"/>
            <a:ext cx="8657111" cy="6172200"/>
          </a:xfrm>
          <a:prstGeom prst="rect">
            <a:avLst/>
          </a:prstGeom>
          <a:noFill/>
          <a:ln w="9525">
            <a:noFill/>
            <a:miter lim="800000"/>
            <a:headEnd/>
            <a:tailEnd/>
          </a:ln>
        </p:spPr>
      </p:pic>
    </p:spTree>
    <p:extLst>
      <p:ext uri="{BB962C8B-B14F-4D97-AF65-F5344CB8AC3E}">
        <p14:creationId xmlns:p14="http://schemas.microsoft.com/office/powerpoint/2010/main" val="408257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168658" y="6593767"/>
            <a:ext cx="6096000" cy="307777"/>
          </a:xfrm>
          <a:prstGeom prst="rect">
            <a:avLst/>
          </a:prstGeom>
        </p:spPr>
        <p:txBody>
          <a:bodyPr>
            <a:spAutoFit/>
          </a:bodyPr>
          <a:lstStyle/>
          <a:p>
            <a:pPr algn="r"/>
            <a:r>
              <a:rPr lang="en-US" sz="1400" b="1" dirty="0">
                <a:solidFill>
                  <a:srgbClr val="00B050"/>
                </a:solidFill>
              </a:rPr>
              <a:t>Postgraduate Medical Journal. 2002;78(920):319-321. </a:t>
            </a:r>
          </a:p>
        </p:txBody>
      </p:sp>
      <p:grpSp>
        <p:nvGrpSpPr>
          <p:cNvPr id="14" name="Group 13"/>
          <p:cNvGrpSpPr/>
          <p:nvPr/>
        </p:nvGrpSpPr>
        <p:grpSpPr>
          <a:xfrm>
            <a:off x="938087" y="-55197"/>
            <a:ext cx="9815193" cy="6085737"/>
            <a:chOff x="938087" y="-55197"/>
            <a:chExt cx="9815193" cy="6085737"/>
          </a:xfrm>
        </p:grpSpPr>
        <p:pic>
          <p:nvPicPr>
            <p:cNvPr id="2" name="Picture 1"/>
            <p:cNvPicPr>
              <a:picLocks noChangeAspect="1"/>
            </p:cNvPicPr>
            <p:nvPr/>
          </p:nvPicPr>
          <p:blipFill>
            <a:blip r:embed="rId3"/>
            <a:stretch>
              <a:fillRect/>
            </a:stretch>
          </p:blipFill>
          <p:spPr>
            <a:xfrm>
              <a:off x="1735766" y="360303"/>
              <a:ext cx="8019934" cy="5341277"/>
            </a:xfrm>
            <a:prstGeom prst="rect">
              <a:avLst/>
            </a:prstGeom>
          </p:spPr>
        </p:pic>
        <p:sp>
          <p:nvSpPr>
            <p:cNvPr id="3" name="TextBox 2"/>
            <p:cNvSpPr txBox="1"/>
            <p:nvPr/>
          </p:nvSpPr>
          <p:spPr>
            <a:xfrm>
              <a:off x="4105983" y="5445765"/>
              <a:ext cx="3631572" cy="584775"/>
            </a:xfrm>
            <a:prstGeom prst="rect">
              <a:avLst/>
            </a:prstGeom>
            <a:noFill/>
          </p:spPr>
          <p:txBody>
            <a:bodyPr wrap="none" rtlCol="0">
              <a:spAutoFit/>
            </a:bodyPr>
            <a:lstStyle/>
            <a:p>
              <a:r>
                <a:rPr lang="en-US" sz="3200" dirty="0"/>
                <a:t>Information Salience</a:t>
              </a:r>
            </a:p>
          </p:txBody>
        </p:sp>
        <p:sp>
          <p:nvSpPr>
            <p:cNvPr id="4" name="TextBox 3"/>
            <p:cNvSpPr txBox="1"/>
            <p:nvPr/>
          </p:nvSpPr>
          <p:spPr>
            <a:xfrm rot="16200000">
              <a:off x="28382" y="2320564"/>
              <a:ext cx="2896627" cy="1077218"/>
            </a:xfrm>
            <a:prstGeom prst="rect">
              <a:avLst/>
            </a:prstGeom>
            <a:noFill/>
          </p:spPr>
          <p:txBody>
            <a:bodyPr wrap="none" rtlCol="0">
              <a:spAutoFit/>
            </a:bodyPr>
            <a:lstStyle/>
            <a:p>
              <a:r>
                <a:rPr lang="en-US" sz="3200" dirty="0"/>
                <a:t>Ease &amp; Accuracy</a:t>
              </a:r>
            </a:p>
            <a:p>
              <a:r>
                <a:rPr lang="en-US" sz="3200" dirty="0"/>
                <a:t> of Decision</a:t>
              </a:r>
            </a:p>
          </p:txBody>
        </p:sp>
        <p:sp>
          <p:nvSpPr>
            <p:cNvPr id="5" name="TextBox 4"/>
            <p:cNvSpPr txBox="1"/>
            <p:nvPr/>
          </p:nvSpPr>
          <p:spPr>
            <a:xfrm>
              <a:off x="1152365" y="155769"/>
              <a:ext cx="648655" cy="409067"/>
            </a:xfrm>
            <a:prstGeom prst="rect">
              <a:avLst/>
            </a:prstGeom>
            <a:noFill/>
          </p:spPr>
          <p:txBody>
            <a:bodyPr wrap="none" rtlCol="0">
              <a:spAutoFit/>
            </a:bodyPr>
            <a:lstStyle/>
            <a:p>
              <a:r>
                <a:rPr lang="en-US" sz="2400" dirty="0"/>
                <a:t>Easy</a:t>
              </a:r>
            </a:p>
          </p:txBody>
        </p:sp>
        <p:sp>
          <p:nvSpPr>
            <p:cNvPr id="6" name="TextBox 5"/>
            <p:cNvSpPr txBox="1"/>
            <p:nvPr/>
          </p:nvSpPr>
          <p:spPr>
            <a:xfrm>
              <a:off x="1126770" y="5153511"/>
              <a:ext cx="699845" cy="409067"/>
            </a:xfrm>
            <a:prstGeom prst="rect">
              <a:avLst/>
            </a:prstGeom>
            <a:noFill/>
          </p:spPr>
          <p:txBody>
            <a:bodyPr wrap="none" rtlCol="0">
              <a:spAutoFit/>
            </a:bodyPr>
            <a:lstStyle/>
            <a:p>
              <a:r>
                <a:rPr lang="en-US" sz="2400"/>
                <a:t>Hard</a:t>
              </a:r>
              <a:endParaRPr lang="en-US" sz="2400" dirty="0"/>
            </a:p>
          </p:txBody>
        </p:sp>
        <p:sp>
          <p:nvSpPr>
            <p:cNvPr id="7" name="TextBox 6"/>
            <p:cNvSpPr txBox="1"/>
            <p:nvPr/>
          </p:nvSpPr>
          <p:spPr>
            <a:xfrm>
              <a:off x="2028504" y="5493440"/>
              <a:ext cx="763022" cy="409067"/>
            </a:xfrm>
            <a:prstGeom prst="rect">
              <a:avLst/>
            </a:prstGeom>
            <a:noFill/>
          </p:spPr>
          <p:txBody>
            <a:bodyPr wrap="none" rtlCol="0">
              <a:spAutoFit/>
            </a:bodyPr>
            <a:lstStyle/>
            <a:p>
              <a:r>
                <a:rPr lang="en-US" sz="2400" dirty="0"/>
                <a:t>None</a:t>
              </a:r>
            </a:p>
          </p:txBody>
        </p:sp>
        <p:sp>
          <p:nvSpPr>
            <p:cNvPr id="8" name="TextBox 7"/>
            <p:cNvSpPr txBox="1"/>
            <p:nvPr/>
          </p:nvSpPr>
          <p:spPr>
            <a:xfrm>
              <a:off x="8294961" y="5493439"/>
              <a:ext cx="2458319" cy="409067"/>
            </a:xfrm>
            <a:prstGeom prst="rect">
              <a:avLst/>
            </a:prstGeom>
            <a:noFill/>
          </p:spPr>
          <p:txBody>
            <a:bodyPr wrap="none" rtlCol="0">
              <a:spAutoFit/>
            </a:bodyPr>
            <a:lstStyle/>
            <a:p>
              <a:r>
                <a:rPr lang="en-US" sz="2400" dirty="0"/>
                <a:t>Overload (too much)</a:t>
              </a:r>
            </a:p>
          </p:txBody>
        </p:sp>
        <p:sp>
          <p:nvSpPr>
            <p:cNvPr id="9" name="TextBox 8"/>
            <p:cNvSpPr txBox="1"/>
            <p:nvPr/>
          </p:nvSpPr>
          <p:spPr>
            <a:xfrm>
              <a:off x="4969297" y="-55197"/>
              <a:ext cx="1904944" cy="830997"/>
            </a:xfrm>
            <a:prstGeom prst="rect">
              <a:avLst/>
            </a:prstGeom>
            <a:noFill/>
          </p:spPr>
          <p:txBody>
            <a:bodyPr wrap="none" rtlCol="0">
              <a:spAutoFit/>
            </a:bodyPr>
            <a:lstStyle/>
            <a:p>
              <a:pPr algn="ctr"/>
              <a:r>
                <a:rPr lang="en-US" sz="2400"/>
                <a:t>Peak Decision</a:t>
              </a:r>
            </a:p>
            <a:p>
              <a:pPr algn="ctr"/>
              <a:r>
                <a:rPr lang="en-US" sz="2400" dirty="0"/>
                <a:t>Making</a:t>
              </a:r>
            </a:p>
          </p:txBody>
        </p:sp>
      </p:grpSp>
      <p:sp>
        <p:nvSpPr>
          <p:cNvPr id="11" name="TextBox 10"/>
          <p:cNvSpPr txBox="1"/>
          <p:nvPr/>
        </p:nvSpPr>
        <p:spPr>
          <a:xfrm>
            <a:off x="7861142" y="1229651"/>
            <a:ext cx="2892138" cy="707886"/>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txBody>
          <a:bodyPr wrap="none" rtlCol="0">
            <a:spAutoFit/>
          </a:bodyPr>
          <a:lstStyle/>
          <a:p>
            <a:r>
              <a:rPr lang="en-US" sz="2000" dirty="0"/>
              <a:t>“Certainty is an illusion.”</a:t>
            </a:r>
          </a:p>
          <a:p>
            <a:pPr algn="r"/>
            <a:r>
              <a:rPr lang="en-US" sz="2000" dirty="0">
                <a:solidFill>
                  <a:schemeClr val="bg1">
                    <a:lumMod val="50000"/>
                  </a:schemeClr>
                </a:solidFill>
              </a:rPr>
              <a:t>- Andrew West</a:t>
            </a:r>
          </a:p>
        </p:txBody>
      </p:sp>
      <p:sp>
        <p:nvSpPr>
          <p:cNvPr id="12" name="Rectangle 11"/>
          <p:cNvSpPr/>
          <p:nvPr/>
        </p:nvSpPr>
        <p:spPr>
          <a:xfrm>
            <a:off x="3478111" y="6125088"/>
            <a:ext cx="8786547" cy="523220"/>
          </a:xfrm>
          <a:prstGeom prst="rect">
            <a:avLst/>
          </a:prstGeom>
        </p:spPr>
        <p:txBody>
          <a:bodyPr wrap="square">
            <a:spAutoFit/>
          </a:bodyPr>
          <a:lstStyle/>
          <a:p>
            <a:pPr algn="r"/>
            <a:r>
              <a:rPr lang="en-US" sz="1400" b="1" dirty="0">
                <a:solidFill>
                  <a:srgbClr val="00B050"/>
                </a:solidFill>
                <a:latin typeface="ArialMT" charset="0"/>
              </a:rPr>
              <a:t>Nemeth. "Support for Salience: IT to Assist Burn ICU Clinician Decision Making and Communication." </a:t>
            </a:r>
            <a:r>
              <a:rPr lang="en-US" sz="1400" b="1" i="1" dirty="0">
                <a:solidFill>
                  <a:srgbClr val="00B050"/>
                </a:solidFill>
                <a:latin typeface="ArialMT" charset="0"/>
              </a:rPr>
              <a:t>Systems, Man, and Cybernetics (SMC), 2015 IEEE International Conference on</a:t>
            </a:r>
            <a:r>
              <a:rPr lang="en-US" sz="1400" b="1" dirty="0">
                <a:solidFill>
                  <a:srgbClr val="00B050"/>
                </a:solidFill>
                <a:latin typeface="ArialMT" charset="0"/>
              </a:rPr>
              <a:t>. IEEE, 2015.</a:t>
            </a:r>
            <a:endParaRPr lang="en-US" sz="1400" b="1" dirty="0">
              <a:solidFill>
                <a:srgbClr val="00B050"/>
              </a:solidFill>
            </a:endParaRPr>
          </a:p>
        </p:txBody>
      </p:sp>
    </p:spTree>
    <p:extLst>
      <p:ext uri="{BB962C8B-B14F-4D97-AF65-F5344CB8AC3E}">
        <p14:creationId xmlns:p14="http://schemas.microsoft.com/office/powerpoint/2010/main" val="1916692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5999"/>
            <a:ext cx="10515600" cy="3890963"/>
          </a:xfrm>
        </p:spPr>
        <p:txBody>
          <a:bodyPr/>
          <a:lstStyle/>
          <a:p>
            <a:r>
              <a:rPr lang="en-US" dirty="0"/>
              <a:t>Incomplete or imperfect mastery of available knowledge.  </a:t>
            </a:r>
          </a:p>
          <a:p>
            <a:r>
              <a:rPr lang="en-US" dirty="0"/>
              <a:t>Limitations in current medical knowledge.</a:t>
            </a:r>
          </a:p>
          <a:p>
            <a:r>
              <a:rPr lang="en-US" dirty="0"/>
              <a:t>The difficulty in distinguishing between personal ignorance or ineptitude and the limitations of present medical knowledge. </a:t>
            </a:r>
          </a:p>
        </p:txBody>
      </p:sp>
      <p:sp>
        <p:nvSpPr>
          <p:cNvPr id="4" name="Rectangle 3"/>
          <p:cNvSpPr/>
          <p:nvPr/>
        </p:nvSpPr>
        <p:spPr>
          <a:xfrm>
            <a:off x="6096000" y="6194316"/>
            <a:ext cx="6096000" cy="646331"/>
          </a:xfrm>
          <a:prstGeom prst="rect">
            <a:avLst/>
          </a:prstGeom>
        </p:spPr>
        <p:txBody>
          <a:bodyPr>
            <a:spAutoFit/>
          </a:bodyPr>
          <a:lstStyle/>
          <a:p>
            <a:pPr algn="r"/>
            <a:r>
              <a:rPr lang="en-US" b="1" dirty="0" err="1">
                <a:solidFill>
                  <a:srgbClr val="00B050"/>
                </a:solidFill>
              </a:rPr>
              <a:t>Groopman</a:t>
            </a:r>
            <a:r>
              <a:rPr lang="en-US" b="1" dirty="0">
                <a:solidFill>
                  <a:srgbClr val="00B050"/>
                </a:solidFill>
              </a:rPr>
              <a:t>, Jerome E., and Michael Prichard. </a:t>
            </a:r>
          </a:p>
          <a:p>
            <a:pPr algn="r"/>
            <a:r>
              <a:rPr lang="en-US" b="1" dirty="0">
                <a:solidFill>
                  <a:srgbClr val="00B050"/>
                </a:solidFill>
              </a:rPr>
              <a:t>How doctors think. Boston: Houghton Mifflin, 2007.</a:t>
            </a:r>
          </a:p>
        </p:txBody>
      </p:sp>
      <p:pic>
        <p:nvPicPr>
          <p:cNvPr id="5" name="Picture 4"/>
          <p:cNvPicPr>
            <a:picLocks noChangeAspect="1"/>
          </p:cNvPicPr>
          <p:nvPr/>
        </p:nvPicPr>
        <p:blipFill>
          <a:blip r:embed="rId2"/>
          <a:stretch>
            <a:fillRect/>
          </a:stretch>
        </p:blipFill>
        <p:spPr>
          <a:xfrm>
            <a:off x="838200" y="0"/>
            <a:ext cx="6223000" cy="2159000"/>
          </a:xfrm>
          <a:prstGeom prst="rect">
            <a:avLst/>
          </a:prstGeom>
        </p:spPr>
      </p:pic>
      <p:sp>
        <p:nvSpPr>
          <p:cNvPr id="6" name="Rectangle 5"/>
          <p:cNvSpPr/>
          <p:nvPr/>
        </p:nvSpPr>
        <p:spPr>
          <a:xfrm>
            <a:off x="6096000" y="5892219"/>
            <a:ext cx="6096000" cy="369332"/>
          </a:xfrm>
          <a:prstGeom prst="rect">
            <a:avLst/>
          </a:prstGeom>
        </p:spPr>
        <p:txBody>
          <a:bodyPr>
            <a:spAutoFit/>
          </a:bodyPr>
          <a:lstStyle/>
          <a:p>
            <a:pPr algn="r"/>
            <a:r>
              <a:rPr lang="en-US" b="1" dirty="0">
                <a:solidFill>
                  <a:srgbClr val="00B050"/>
                </a:solidFill>
              </a:rPr>
              <a:t>Postgraduate Medical Journal. 2002;78(920):319-321. </a:t>
            </a:r>
          </a:p>
        </p:txBody>
      </p:sp>
    </p:spTree>
    <p:extLst>
      <p:ext uri="{BB962C8B-B14F-4D97-AF65-F5344CB8AC3E}">
        <p14:creationId xmlns:p14="http://schemas.microsoft.com/office/powerpoint/2010/main" val="104708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229600" cy="3911361"/>
          </a:xfrm>
        </p:spPr>
        <p:txBody>
          <a:bodyPr>
            <a:normAutofit/>
          </a:bodyPr>
          <a:lstStyle/>
          <a:p>
            <a:r>
              <a:rPr lang="en-US" sz="3200" dirty="0"/>
              <a:t>12 hours later….</a:t>
            </a:r>
          </a:p>
          <a:p>
            <a:pPr marL="0" indent="0" algn="ctr">
              <a:buNone/>
            </a:pPr>
            <a:r>
              <a:rPr lang="en-US" sz="3200" dirty="0"/>
              <a:t>He dies of refractory shock.</a:t>
            </a:r>
          </a:p>
          <a:p>
            <a:endParaRPr lang="en-US" sz="3200" dirty="0"/>
          </a:p>
          <a:p>
            <a:endParaRPr lang="en-US" sz="3200" dirty="0"/>
          </a:p>
          <a:p>
            <a:r>
              <a:rPr lang="en-US" sz="3200" dirty="0"/>
              <a:t>What happened? </a:t>
            </a:r>
          </a:p>
          <a:p>
            <a:r>
              <a:rPr lang="en-US" sz="3200" dirty="0"/>
              <a:t>How????</a:t>
            </a:r>
          </a:p>
        </p:txBody>
      </p:sp>
    </p:spTree>
    <p:custDataLst>
      <p:tags r:id="rId1"/>
    </p:custDataLst>
    <p:extLst>
      <p:ext uri="{BB962C8B-B14F-4D97-AF65-F5344CB8AC3E}">
        <p14:creationId xmlns:p14="http://schemas.microsoft.com/office/powerpoint/2010/main" val="76558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2667"/>
            <a:ext cx="8229600" cy="590550"/>
          </a:xfrm>
        </p:spPr>
        <p:txBody>
          <a:bodyPr>
            <a:normAutofit fontScale="90000"/>
          </a:bodyPr>
          <a:lstStyle/>
          <a:p>
            <a:r>
              <a:rPr lang="en-US" dirty="0"/>
              <a:t>Integrated System with Clinician Input</a:t>
            </a:r>
          </a:p>
        </p:txBody>
      </p:sp>
      <p:sp>
        <p:nvSpPr>
          <p:cNvPr id="3" name="Text Placeholder 2"/>
          <p:cNvSpPr>
            <a:spLocks noGrp="1"/>
          </p:cNvSpPr>
          <p:nvPr>
            <p:ph type="body" idx="1"/>
          </p:nvPr>
        </p:nvSpPr>
        <p:spPr>
          <a:xfrm>
            <a:off x="1676400" y="1535113"/>
            <a:ext cx="2819400" cy="639762"/>
          </a:xfrm>
          <a:ln>
            <a:solidFill>
              <a:schemeClr val="bg1">
                <a:lumMod val="50000"/>
              </a:schemeClr>
            </a:solidFill>
          </a:ln>
        </p:spPr>
        <p:txBody>
          <a:bodyPr/>
          <a:lstStyle/>
          <a:p>
            <a:r>
              <a:rPr lang="en-US" dirty="0"/>
              <a:t>Sensor</a:t>
            </a:r>
          </a:p>
        </p:txBody>
      </p:sp>
      <p:sp>
        <p:nvSpPr>
          <p:cNvPr id="4" name="Content Placeholder 3"/>
          <p:cNvSpPr>
            <a:spLocks noGrp="1"/>
          </p:cNvSpPr>
          <p:nvPr>
            <p:ph sz="half" idx="2"/>
          </p:nvPr>
        </p:nvSpPr>
        <p:spPr>
          <a:xfrm>
            <a:off x="1676400" y="2174875"/>
            <a:ext cx="2819400" cy="3951288"/>
          </a:xfrm>
          <a:noFill/>
          <a:ln w="9525">
            <a:solidFill>
              <a:schemeClr val="bg1">
                <a:lumMod val="50000"/>
              </a:schemeClr>
            </a:solidFill>
            <a:miter lim="800000"/>
            <a:headEnd/>
            <a:tailEnd/>
          </a:ln>
        </p:spPr>
        <p:txBody>
          <a:bodyPr vert="horz" wrap="square" lIns="91416" tIns="45708" rIns="91416" bIns="45708" numCol="1" rtlCol="0" anchor="t" anchorCtr="0" compatLnSpc="1">
            <a:prstTxWarp prst="textNoShape">
              <a:avLst/>
            </a:prstTxWarp>
            <a:normAutofit fontScale="92500"/>
          </a:bodyPr>
          <a:lstStyle/>
          <a:p>
            <a:r>
              <a:rPr lang="en-US" sz="2000" dirty="0"/>
              <a:t>Sudden Drop SpO2 </a:t>
            </a:r>
          </a:p>
          <a:p>
            <a:r>
              <a:rPr lang="en-US" sz="2000" dirty="0"/>
              <a:t>Normal Compliance</a:t>
            </a:r>
          </a:p>
          <a:p>
            <a:r>
              <a:rPr lang="en-US" sz="2000" dirty="0"/>
              <a:t>Sudden drop MAP</a:t>
            </a:r>
          </a:p>
          <a:p>
            <a:r>
              <a:rPr lang="en-US" sz="2000" dirty="0"/>
              <a:t>High SVV</a:t>
            </a:r>
          </a:p>
          <a:p>
            <a:r>
              <a:rPr lang="en-US" sz="2000" dirty="0"/>
              <a:t>High SVR</a:t>
            </a:r>
          </a:p>
          <a:p>
            <a:endParaRPr lang="en-US" sz="2000" dirty="0"/>
          </a:p>
          <a:p>
            <a:r>
              <a:rPr lang="en-US" sz="2000" dirty="0"/>
              <a:t>All sensors = “green”</a:t>
            </a:r>
          </a:p>
          <a:p>
            <a:r>
              <a:rPr lang="en-US" dirty="0">
                <a:solidFill>
                  <a:srgbClr val="008000"/>
                </a:solidFill>
              </a:rPr>
              <a:t>Anything “I’m” missing (clinician as sensor)?</a:t>
            </a:r>
          </a:p>
          <a:p>
            <a:endParaRPr lang="en-US" sz="2000" dirty="0"/>
          </a:p>
        </p:txBody>
      </p:sp>
      <p:sp>
        <p:nvSpPr>
          <p:cNvPr id="5" name="Text Placeholder 4"/>
          <p:cNvSpPr>
            <a:spLocks noGrp="1"/>
          </p:cNvSpPr>
          <p:nvPr>
            <p:ph type="body" sz="quarter" idx="3"/>
          </p:nvPr>
        </p:nvSpPr>
        <p:spPr>
          <a:xfrm>
            <a:off x="4724401" y="1535113"/>
            <a:ext cx="2820507" cy="639762"/>
          </a:xfrm>
          <a:ln>
            <a:solidFill>
              <a:srgbClr val="7F7F7F"/>
            </a:solidFill>
          </a:ln>
        </p:spPr>
        <p:txBody>
          <a:bodyPr/>
          <a:lstStyle/>
          <a:p>
            <a:r>
              <a:rPr lang="en-US" dirty="0"/>
              <a:t>Output</a:t>
            </a:r>
          </a:p>
        </p:txBody>
      </p:sp>
      <p:sp>
        <p:nvSpPr>
          <p:cNvPr id="6" name="Content Placeholder 5"/>
          <p:cNvSpPr>
            <a:spLocks noGrp="1"/>
          </p:cNvSpPr>
          <p:nvPr>
            <p:ph sz="quarter" idx="4"/>
          </p:nvPr>
        </p:nvSpPr>
        <p:spPr>
          <a:xfrm>
            <a:off x="4724401" y="2174875"/>
            <a:ext cx="2820507" cy="3951288"/>
          </a:xfrm>
          <a:noFill/>
          <a:ln w="9525">
            <a:solidFill>
              <a:srgbClr val="7F7F7F"/>
            </a:solidFill>
            <a:miter lim="800000"/>
            <a:headEnd/>
            <a:tailEnd/>
          </a:ln>
        </p:spPr>
        <p:txBody>
          <a:bodyPr vert="horz" wrap="square" lIns="91416" tIns="45708" rIns="91416" bIns="45708" numCol="1" rtlCol="0" anchor="t" anchorCtr="0" compatLnSpc="1">
            <a:prstTxWarp prst="textNoShape">
              <a:avLst/>
            </a:prstTxWarp>
            <a:normAutofit/>
          </a:bodyPr>
          <a:lstStyle/>
          <a:p>
            <a:r>
              <a:rPr lang="en-US" sz="2000" dirty="0"/>
              <a:t>Increase FiO2</a:t>
            </a:r>
          </a:p>
          <a:p>
            <a:r>
              <a:rPr lang="en-US" sz="2000" dirty="0"/>
              <a:t>Decrease PEEP</a:t>
            </a:r>
          </a:p>
          <a:p>
            <a:r>
              <a:rPr lang="en-US" sz="2000" dirty="0"/>
              <a:t>Increase VT</a:t>
            </a:r>
          </a:p>
          <a:p>
            <a:r>
              <a:rPr lang="en-US" sz="2000" dirty="0"/>
              <a:t>Give Fluid Bolus</a:t>
            </a:r>
          </a:p>
          <a:p>
            <a:r>
              <a:rPr lang="en-US" sz="2000" dirty="0"/>
              <a:t>Increase NE</a:t>
            </a:r>
          </a:p>
          <a:p>
            <a:pPr marL="0" indent="0">
              <a:buNone/>
            </a:pPr>
            <a:endParaRPr lang="en-US" sz="2000" dirty="0"/>
          </a:p>
          <a:p>
            <a:r>
              <a:rPr lang="en-US" sz="2000" dirty="0">
                <a:solidFill>
                  <a:srgbClr val="008000"/>
                </a:solidFill>
              </a:rPr>
              <a:t>Increase sedation </a:t>
            </a:r>
            <a:r>
              <a:rPr lang="en-US" dirty="0">
                <a:solidFill>
                  <a:srgbClr val="008000"/>
                </a:solidFill>
              </a:rPr>
              <a:t>(alternative pathways)</a:t>
            </a:r>
            <a:r>
              <a:rPr lang="en-US" sz="2000" dirty="0">
                <a:solidFill>
                  <a:srgbClr val="008000"/>
                </a:solidFill>
              </a:rPr>
              <a:t>?</a:t>
            </a:r>
          </a:p>
          <a:p>
            <a:r>
              <a:rPr lang="en-US" sz="2000" dirty="0">
                <a:solidFill>
                  <a:srgbClr val="008000"/>
                </a:solidFill>
              </a:rPr>
              <a:t>Is this right?</a:t>
            </a:r>
          </a:p>
        </p:txBody>
      </p:sp>
      <p:sp>
        <p:nvSpPr>
          <p:cNvPr id="7" name="Text Placeholder 4"/>
          <p:cNvSpPr txBox="1">
            <a:spLocks/>
          </p:cNvSpPr>
          <p:nvPr/>
        </p:nvSpPr>
        <p:spPr bwMode="auto">
          <a:xfrm>
            <a:off x="7695094" y="1524000"/>
            <a:ext cx="2820507" cy="639762"/>
          </a:xfrm>
          <a:prstGeom prst="rect">
            <a:avLst/>
          </a:prstGeom>
          <a:noFill/>
          <a:ln w="9525">
            <a:solidFill>
              <a:srgbClr val="7F7F7F"/>
            </a:solidFill>
            <a:miter lim="800000"/>
            <a:headEnd/>
            <a:tailEnd/>
          </a:ln>
        </p:spPr>
        <p:txBody>
          <a:bodyPr vert="horz" wrap="square" lIns="91416" tIns="45708" rIns="91416" bIns="45708" numCol="1" anchor="b" anchorCtr="0" compatLnSpc="1">
            <a:prstTxWarp prst="textNoShape">
              <a:avLst/>
            </a:prstTxWarp>
          </a:bodyPr>
          <a:lstStyle>
            <a:lvl1pPr marL="0" indent="0" algn="l" rtl="0" eaLnBrk="1" fontAlgn="base" hangingPunct="1">
              <a:spcBef>
                <a:spcPct val="20000"/>
              </a:spcBef>
              <a:spcAft>
                <a:spcPct val="0"/>
              </a:spcAft>
              <a:buClr>
                <a:srgbClr val="660033"/>
              </a:buClr>
              <a:buSzPct val="125000"/>
              <a:buNone/>
              <a:defRPr sz="2400" b="1">
                <a:solidFill>
                  <a:schemeClr val="tx1"/>
                </a:solidFill>
                <a:latin typeface="+mn-lt"/>
                <a:ea typeface="+mn-ea"/>
                <a:cs typeface="+mn-cs"/>
              </a:defRPr>
            </a:lvl1pPr>
            <a:lvl2pPr marL="457200" indent="0" algn="l" rtl="0" eaLnBrk="1" fontAlgn="base" hangingPunct="1">
              <a:spcBef>
                <a:spcPct val="20000"/>
              </a:spcBef>
              <a:spcAft>
                <a:spcPct val="0"/>
              </a:spcAft>
              <a:buClr>
                <a:srgbClr val="660033"/>
              </a:buClr>
              <a:buNone/>
              <a:defRPr sz="2000" b="1">
                <a:solidFill>
                  <a:schemeClr val="tx1"/>
                </a:solidFill>
                <a:latin typeface="+mn-lt"/>
              </a:defRPr>
            </a:lvl2pPr>
            <a:lvl3pPr marL="914400" indent="0" algn="l" rtl="0" eaLnBrk="1" fontAlgn="base" hangingPunct="1">
              <a:spcBef>
                <a:spcPct val="20000"/>
              </a:spcBef>
              <a:spcAft>
                <a:spcPct val="0"/>
              </a:spcAft>
              <a:buClr>
                <a:srgbClr val="660033"/>
              </a:buClr>
              <a:buNone/>
              <a:defRPr sz="1800" b="1">
                <a:solidFill>
                  <a:schemeClr val="tx1"/>
                </a:solidFill>
                <a:latin typeface="+mn-lt"/>
              </a:defRPr>
            </a:lvl3pPr>
            <a:lvl4pPr marL="1371600" indent="0" algn="l" rtl="0" eaLnBrk="1" fontAlgn="base" hangingPunct="1">
              <a:spcBef>
                <a:spcPct val="20000"/>
              </a:spcBef>
              <a:spcAft>
                <a:spcPct val="0"/>
              </a:spcAft>
              <a:buClr>
                <a:srgbClr val="660033"/>
              </a:buClr>
              <a:buNone/>
              <a:defRPr sz="1600" b="1">
                <a:solidFill>
                  <a:schemeClr val="tx1"/>
                </a:solidFill>
                <a:latin typeface="+mn-lt"/>
              </a:defRPr>
            </a:lvl4pPr>
            <a:lvl5pPr marL="1828800" indent="0" algn="l" rtl="0" eaLnBrk="1" fontAlgn="base" hangingPunct="1">
              <a:spcBef>
                <a:spcPct val="20000"/>
              </a:spcBef>
              <a:spcAft>
                <a:spcPct val="0"/>
              </a:spcAft>
              <a:buClr>
                <a:srgbClr val="660033"/>
              </a:buClr>
              <a:buNone/>
              <a:defRPr sz="1600" b="1">
                <a:solidFill>
                  <a:schemeClr val="tx1"/>
                </a:solidFill>
                <a:latin typeface="+mn-lt"/>
              </a:defRPr>
            </a:lvl5pPr>
            <a:lvl6pPr marL="2286000" indent="0" algn="l" defTabSz="914485" rtl="0" eaLnBrk="1" fontAlgn="base" hangingPunct="1">
              <a:spcBef>
                <a:spcPct val="20000"/>
              </a:spcBef>
              <a:spcAft>
                <a:spcPct val="0"/>
              </a:spcAft>
              <a:buClr>
                <a:srgbClr val="660033"/>
              </a:buClr>
              <a:buNone/>
              <a:defRPr sz="1600" b="1">
                <a:solidFill>
                  <a:schemeClr val="tx1"/>
                </a:solidFill>
                <a:latin typeface="+mn-lt"/>
              </a:defRPr>
            </a:lvl6pPr>
            <a:lvl7pPr marL="2743200" indent="0" algn="l" defTabSz="914485" rtl="0" eaLnBrk="1" fontAlgn="base" hangingPunct="1">
              <a:spcBef>
                <a:spcPct val="20000"/>
              </a:spcBef>
              <a:spcAft>
                <a:spcPct val="0"/>
              </a:spcAft>
              <a:buClr>
                <a:srgbClr val="660033"/>
              </a:buClr>
              <a:buNone/>
              <a:defRPr sz="1600" b="1">
                <a:solidFill>
                  <a:schemeClr val="tx1"/>
                </a:solidFill>
                <a:latin typeface="+mn-lt"/>
              </a:defRPr>
            </a:lvl7pPr>
            <a:lvl8pPr marL="3200400" indent="0" algn="l" defTabSz="914485" rtl="0" eaLnBrk="1" fontAlgn="base" hangingPunct="1">
              <a:spcBef>
                <a:spcPct val="20000"/>
              </a:spcBef>
              <a:spcAft>
                <a:spcPct val="0"/>
              </a:spcAft>
              <a:buClr>
                <a:srgbClr val="660033"/>
              </a:buClr>
              <a:buNone/>
              <a:defRPr sz="1600" b="1">
                <a:solidFill>
                  <a:schemeClr val="tx1"/>
                </a:solidFill>
                <a:latin typeface="+mn-lt"/>
              </a:defRPr>
            </a:lvl8pPr>
            <a:lvl9pPr marL="3657600" indent="0" algn="l" defTabSz="914485" rtl="0" eaLnBrk="1" fontAlgn="base" hangingPunct="1">
              <a:spcBef>
                <a:spcPct val="20000"/>
              </a:spcBef>
              <a:spcAft>
                <a:spcPct val="0"/>
              </a:spcAft>
              <a:buClr>
                <a:srgbClr val="660033"/>
              </a:buClr>
              <a:buNone/>
              <a:defRPr sz="1600" b="1">
                <a:solidFill>
                  <a:schemeClr val="tx1"/>
                </a:solidFill>
                <a:latin typeface="+mn-lt"/>
              </a:defRPr>
            </a:lvl9pPr>
          </a:lstStyle>
          <a:p>
            <a:r>
              <a:rPr lang="en-US" dirty="0"/>
              <a:t>Considerations</a:t>
            </a:r>
          </a:p>
        </p:txBody>
      </p:sp>
      <p:sp>
        <p:nvSpPr>
          <p:cNvPr id="8" name="Content Placeholder 5"/>
          <p:cNvSpPr txBox="1">
            <a:spLocks/>
          </p:cNvSpPr>
          <p:nvPr/>
        </p:nvSpPr>
        <p:spPr bwMode="auto">
          <a:xfrm>
            <a:off x="7695094" y="2163762"/>
            <a:ext cx="2820507" cy="3951288"/>
          </a:xfrm>
          <a:prstGeom prst="rect">
            <a:avLst/>
          </a:prstGeom>
          <a:noFill/>
          <a:ln w="9525">
            <a:solidFill>
              <a:srgbClr val="7F7F7F"/>
            </a:solidFill>
            <a:miter lim="800000"/>
            <a:headEnd/>
            <a:tailEnd/>
          </a:ln>
        </p:spPr>
        <p:txBody>
          <a:bodyPr vert="horz" wrap="square" lIns="91416" tIns="45708" rIns="91416" bIns="45708" numCol="1" anchor="t" anchorCtr="0" compatLnSpc="1">
            <a:prstTxWarp prst="textNoShape">
              <a:avLst/>
            </a:prstTxWarp>
          </a:bodyPr>
          <a:lstStyle>
            <a:lvl1pPr marL="215900" indent="-215900" algn="l" rtl="0" eaLnBrk="1" fontAlgn="base" hangingPunct="1">
              <a:spcBef>
                <a:spcPct val="20000"/>
              </a:spcBef>
              <a:spcAft>
                <a:spcPct val="0"/>
              </a:spcAft>
              <a:buClr>
                <a:srgbClr val="660033"/>
              </a:buClr>
              <a:buSzPct val="12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660033"/>
              </a:buClr>
              <a:buChar char="–"/>
              <a:defRPr sz="2000">
                <a:solidFill>
                  <a:schemeClr val="tx1"/>
                </a:solidFill>
                <a:latin typeface="+mn-lt"/>
              </a:defRPr>
            </a:lvl2pPr>
            <a:lvl3pPr marL="1081088" indent="-165100" algn="l" rtl="0" eaLnBrk="1" fontAlgn="base" hangingPunct="1">
              <a:spcBef>
                <a:spcPct val="20000"/>
              </a:spcBef>
              <a:spcAft>
                <a:spcPct val="0"/>
              </a:spcAft>
              <a:buClr>
                <a:srgbClr val="660033"/>
              </a:buClr>
              <a:buChar char="•"/>
              <a:defRPr sz="1800">
                <a:solidFill>
                  <a:schemeClr val="tx1"/>
                </a:solidFill>
                <a:latin typeface="+mn-lt"/>
              </a:defRPr>
            </a:lvl3pPr>
            <a:lvl4pPr marL="1600200" indent="-228600" algn="l" rtl="0" eaLnBrk="1" fontAlgn="base" hangingPunct="1">
              <a:spcBef>
                <a:spcPct val="20000"/>
              </a:spcBef>
              <a:spcAft>
                <a:spcPct val="0"/>
              </a:spcAft>
              <a:buClr>
                <a:srgbClr val="660033"/>
              </a:buClr>
              <a:buChar char="–"/>
              <a:defRPr sz="1600">
                <a:solidFill>
                  <a:schemeClr val="tx1"/>
                </a:solidFill>
                <a:latin typeface="+mn-lt"/>
              </a:defRPr>
            </a:lvl4pPr>
            <a:lvl5pPr marL="2001838" indent="-173038" algn="l" rtl="0" eaLnBrk="1" fontAlgn="base" hangingPunct="1">
              <a:spcBef>
                <a:spcPct val="20000"/>
              </a:spcBef>
              <a:spcAft>
                <a:spcPct val="0"/>
              </a:spcAft>
              <a:buClr>
                <a:srgbClr val="660033"/>
              </a:buClr>
              <a:buChar char="»"/>
              <a:defRPr sz="1600">
                <a:solidFill>
                  <a:schemeClr val="tx1"/>
                </a:solidFill>
                <a:latin typeface="+mn-lt"/>
              </a:defRPr>
            </a:lvl5pPr>
            <a:lvl6pPr marL="2435622" indent="-174187" algn="l" defTabSz="914485" rtl="0" eaLnBrk="1" fontAlgn="base" hangingPunct="1">
              <a:spcBef>
                <a:spcPct val="20000"/>
              </a:spcBef>
              <a:spcAft>
                <a:spcPct val="0"/>
              </a:spcAft>
              <a:buClr>
                <a:srgbClr val="660033"/>
              </a:buClr>
              <a:buChar char="»"/>
              <a:defRPr sz="1600">
                <a:solidFill>
                  <a:schemeClr val="tx1"/>
                </a:solidFill>
                <a:latin typeface="+mn-lt"/>
              </a:defRPr>
            </a:lvl6pPr>
            <a:lvl7pPr marL="2868087" indent="-174187" algn="l" defTabSz="914485" rtl="0" eaLnBrk="1" fontAlgn="base" hangingPunct="1">
              <a:spcBef>
                <a:spcPct val="20000"/>
              </a:spcBef>
              <a:spcAft>
                <a:spcPct val="0"/>
              </a:spcAft>
              <a:buClr>
                <a:srgbClr val="660033"/>
              </a:buClr>
              <a:buChar char="»"/>
              <a:defRPr sz="1600">
                <a:solidFill>
                  <a:schemeClr val="tx1"/>
                </a:solidFill>
                <a:latin typeface="+mn-lt"/>
              </a:defRPr>
            </a:lvl7pPr>
            <a:lvl8pPr marL="3300553" indent="-174187" algn="l" defTabSz="914485" rtl="0" eaLnBrk="1" fontAlgn="base" hangingPunct="1">
              <a:spcBef>
                <a:spcPct val="20000"/>
              </a:spcBef>
              <a:spcAft>
                <a:spcPct val="0"/>
              </a:spcAft>
              <a:buClr>
                <a:srgbClr val="660033"/>
              </a:buClr>
              <a:buChar char="»"/>
              <a:defRPr sz="1600">
                <a:solidFill>
                  <a:schemeClr val="tx1"/>
                </a:solidFill>
                <a:latin typeface="+mn-lt"/>
              </a:defRPr>
            </a:lvl8pPr>
            <a:lvl9pPr marL="3733018" indent="-174187" algn="l" defTabSz="914485" rtl="0" eaLnBrk="1" fontAlgn="base" hangingPunct="1">
              <a:spcBef>
                <a:spcPct val="20000"/>
              </a:spcBef>
              <a:spcAft>
                <a:spcPct val="0"/>
              </a:spcAft>
              <a:buClr>
                <a:srgbClr val="660033"/>
              </a:buClr>
              <a:buChar char="»"/>
              <a:defRPr sz="1600">
                <a:solidFill>
                  <a:schemeClr val="tx1"/>
                </a:solidFill>
                <a:latin typeface="+mn-lt"/>
              </a:defRPr>
            </a:lvl9pPr>
          </a:lstStyle>
          <a:p>
            <a:r>
              <a:rPr lang="en-US" sz="1600" dirty="0"/>
              <a:t>70% PE</a:t>
            </a:r>
          </a:p>
          <a:p>
            <a:r>
              <a:rPr lang="en-US" sz="1600" dirty="0"/>
              <a:t>20% Pneumothorax</a:t>
            </a:r>
          </a:p>
          <a:p>
            <a:r>
              <a:rPr lang="en-US" sz="1600" dirty="0"/>
              <a:t>5% Pneumonia</a:t>
            </a:r>
          </a:p>
          <a:p>
            <a:r>
              <a:rPr lang="en-US" sz="1600" dirty="0"/>
              <a:t>5% ARDS</a:t>
            </a:r>
          </a:p>
          <a:p>
            <a:endParaRPr lang="en-US" sz="1800" dirty="0"/>
          </a:p>
          <a:p>
            <a:r>
              <a:rPr lang="en-US" sz="1600" dirty="0"/>
              <a:t>50% PE</a:t>
            </a:r>
          </a:p>
          <a:p>
            <a:r>
              <a:rPr lang="en-US" sz="1600" dirty="0"/>
              <a:t>25%MI</a:t>
            </a:r>
          </a:p>
          <a:p>
            <a:r>
              <a:rPr lang="en-US" sz="1600" dirty="0"/>
              <a:t>10% </a:t>
            </a:r>
            <a:r>
              <a:rPr lang="en-US" sz="1600" dirty="0" err="1"/>
              <a:t>Hypovolemia</a:t>
            </a:r>
            <a:endParaRPr lang="en-US" sz="1600" dirty="0"/>
          </a:p>
          <a:p>
            <a:r>
              <a:rPr lang="en-US" sz="1600" dirty="0"/>
              <a:t>10 %Hemorrhage</a:t>
            </a:r>
          </a:p>
          <a:p>
            <a:r>
              <a:rPr lang="en-US" sz="1600" dirty="0"/>
              <a:t>5% Sepsis</a:t>
            </a:r>
          </a:p>
          <a:p>
            <a:endParaRPr lang="en-US" sz="2000" dirty="0"/>
          </a:p>
          <a:p>
            <a:r>
              <a:rPr lang="en-US" sz="1800" dirty="0">
                <a:solidFill>
                  <a:srgbClr val="FF6600"/>
                </a:solidFill>
              </a:rPr>
              <a:t>Consider </a:t>
            </a:r>
          </a:p>
          <a:p>
            <a:pPr marL="225425" indent="0">
              <a:buNone/>
            </a:pPr>
            <a:r>
              <a:rPr lang="en-US" sz="1800" dirty="0">
                <a:solidFill>
                  <a:srgbClr val="FF6600"/>
                </a:solidFill>
              </a:rPr>
              <a:t>1</a:t>
            </a:r>
            <a:r>
              <a:rPr lang="en-US" sz="1800" baseline="30000" dirty="0">
                <a:solidFill>
                  <a:srgbClr val="FF6600"/>
                </a:solidFill>
              </a:rPr>
              <a:t>st</a:t>
            </a:r>
            <a:r>
              <a:rPr lang="en-US" sz="1800" dirty="0">
                <a:solidFill>
                  <a:srgbClr val="FF6600"/>
                </a:solidFill>
              </a:rPr>
              <a:t> Ultrasound, 2</a:t>
            </a:r>
            <a:r>
              <a:rPr lang="en-US" sz="1800" baseline="30000" dirty="0">
                <a:solidFill>
                  <a:srgbClr val="FF6600"/>
                </a:solidFill>
              </a:rPr>
              <a:t>nd</a:t>
            </a:r>
            <a:r>
              <a:rPr lang="en-US" sz="1800" dirty="0">
                <a:solidFill>
                  <a:srgbClr val="FF6600"/>
                </a:solidFill>
              </a:rPr>
              <a:t> CT</a:t>
            </a:r>
          </a:p>
        </p:txBody>
      </p:sp>
      <p:sp>
        <p:nvSpPr>
          <p:cNvPr id="9" name="TextBox 8"/>
          <p:cNvSpPr txBox="1"/>
          <p:nvPr/>
        </p:nvSpPr>
        <p:spPr>
          <a:xfrm>
            <a:off x="1752601" y="1066801"/>
            <a:ext cx="5077081" cy="461665"/>
          </a:xfrm>
          <a:prstGeom prst="rect">
            <a:avLst/>
          </a:prstGeom>
          <a:noFill/>
        </p:spPr>
        <p:txBody>
          <a:bodyPr wrap="none" rtlCol="0">
            <a:spAutoFit/>
          </a:bodyPr>
          <a:lstStyle/>
          <a:p>
            <a:r>
              <a:rPr lang="en-US" sz="2400" dirty="0"/>
              <a:t>One system…. To RULE them ALL!</a:t>
            </a:r>
          </a:p>
        </p:txBody>
      </p:sp>
    </p:spTree>
    <p:extLst>
      <p:ext uri="{BB962C8B-B14F-4D97-AF65-F5344CB8AC3E}">
        <p14:creationId xmlns:p14="http://schemas.microsoft.com/office/powerpoint/2010/main" val="55820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Methods</a:t>
            </a:r>
          </a:p>
        </p:txBody>
      </p:sp>
      <p:sp>
        <p:nvSpPr>
          <p:cNvPr id="5" name="Content Placeholder 4"/>
          <p:cNvSpPr>
            <a:spLocks noGrp="1"/>
          </p:cNvSpPr>
          <p:nvPr>
            <p:ph idx="1"/>
          </p:nvPr>
        </p:nvSpPr>
        <p:spPr>
          <a:xfrm>
            <a:off x="1668072" y="1575086"/>
            <a:ext cx="4779126" cy="5034455"/>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r>
              <a:rPr lang="en-US" dirty="0"/>
              <a:t>The final card set included 97 cards:</a:t>
            </a:r>
          </a:p>
          <a:p>
            <a:pPr lvl="1"/>
            <a:r>
              <a:rPr lang="en-US" sz="2000" dirty="0"/>
              <a:t>67 cards in 10 categories of “features” used to determine patient condition</a:t>
            </a:r>
          </a:p>
          <a:p>
            <a:pPr lvl="1"/>
            <a:r>
              <a:rPr lang="en-US" sz="2000" dirty="0"/>
              <a:t>30 cards in 9 categories of “treatments”  </a:t>
            </a:r>
          </a:p>
        </p:txBody>
      </p:sp>
      <p:pic>
        <p:nvPicPr>
          <p:cNvPr id="6" name="Content Placeholder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924114" y="1143947"/>
            <a:ext cx="8402477" cy="2820850"/>
          </a:xfrm>
          <a:prstGeom prst="rect">
            <a:avLst/>
          </a:prstGeom>
          <a:noFill/>
          <a:ln w="9525">
            <a:solidFill>
              <a:schemeClr val="tx1"/>
            </a:solidFill>
            <a:miter lim="800000"/>
            <a:headEnd/>
            <a:tailEnd/>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8267" y="4053049"/>
            <a:ext cx="4537523" cy="2365727"/>
          </a:xfrm>
          <a:prstGeom prst="rect">
            <a:avLst/>
          </a:prstGeom>
          <a:ln>
            <a:solidFill>
              <a:srgbClr val="000000"/>
            </a:solidFill>
          </a:ln>
        </p:spPr>
      </p:pic>
      <p:sp>
        <p:nvSpPr>
          <p:cNvPr id="2" name="TextBox 1"/>
          <p:cNvSpPr txBox="1"/>
          <p:nvPr/>
        </p:nvSpPr>
        <p:spPr>
          <a:xfrm>
            <a:off x="8586953" y="3618171"/>
            <a:ext cx="1736924" cy="369332"/>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chemeClr val="accent3"/>
                </a:solidFill>
              </a:rPr>
              <a:t>Feature Cards</a:t>
            </a:r>
          </a:p>
        </p:txBody>
      </p:sp>
      <p:sp>
        <p:nvSpPr>
          <p:cNvPr id="8" name="TextBox 7"/>
          <p:cNvSpPr txBox="1"/>
          <p:nvPr/>
        </p:nvSpPr>
        <p:spPr>
          <a:xfrm>
            <a:off x="8635345" y="6084113"/>
            <a:ext cx="2006303" cy="369332"/>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chemeClr val="accent3"/>
                </a:solidFill>
              </a:rPr>
              <a:t>Treatment Cards</a:t>
            </a:r>
          </a:p>
        </p:txBody>
      </p:sp>
    </p:spTree>
    <p:extLst>
      <p:ext uri="{BB962C8B-B14F-4D97-AF65-F5344CB8AC3E}">
        <p14:creationId xmlns:p14="http://schemas.microsoft.com/office/powerpoint/2010/main" val="456962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325387" y="843259"/>
            <a:ext cx="8354631" cy="5571190"/>
            <a:chOff x="944069" y="892971"/>
            <a:chExt cx="7612082" cy="4752692"/>
          </a:xfrm>
        </p:grpSpPr>
        <p:pic>
          <p:nvPicPr>
            <p:cNvPr id="18" name="Picture 17" descr="IMG_095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0859" y="1496857"/>
              <a:ext cx="3653736" cy="4148806"/>
            </a:xfrm>
            <a:prstGeom prst="rect">
              <a:avLst/>
            </a:prstGeom>
            <a:noFill/>
            <a:ln w="76200" cap="sq">
              <a:solidFill>
                <a:srgbClr val="FFFFFF"/>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22" name="Picture 21" descr="IMG_0960.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837332" y="1484548"/>
              <a:ext cx="3683007" cy="4161115"/>
            </a:xfrm>
            <a:prstGeom prst="rect">
              <a:avLst/>
            </a:prstGeom>
            <a:noFill/>
            <a:ln w="38100" cap="sq">
              <a:solidFill>
                <a:srgbClr val="FFFFFF"/>
              </a:solidFill>
              <a:miter lim="800000"/>
              <a:headEnd/>
              <a:tailEnd/>
            </a:ln>
            <a:effectLst/>
            <a:extLst/>
          </p:spPr>
        </p:pic>
        <p:sp>
          <p:nvSpPr>
            <p:cNvPr id="27" name="TextBox 35"/>
            <p:cNvSpPr txBox="1">
              <a:spLocks noChangeArrowheads="1"/>
            </p:cNvSpPr>
            <p:nvPr/>
          </p:nvSpPr>
          <p:spPr bwMode="auto">
            <a:xfrm>
              <a:off x="4837332" y="892971"/>
              <a:ext cx="3718819" cy="603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fontAlgn="base" hangingPunct="0"/>
              <a:r>
                <a:rPr lang="en-US" sz="2000" b="1" dirty="0">
                  <a:solidFill>
                    <a:srgbClr val="000000"/>
                  </a:solidFill>
                  <a:latin typeface="Arial"/>
                  <a:ea typeface="MS PGothic"/>
                </a:rPr>
                <a:t>Least Sick Patient/Could Transfer </a:t>
              </a:r>
              <a:endParaRPr lang="en-US" sz="2000" dirty="0">
                <a:latin typeface="Times New Roman"/>
                <a:ea typeface="Times New Roman"/>
              </a:endParaRPr>
            </a:p>
          </p:txBody>
        </p:sp>
        <p:sp>
          <p:nvSpPr>
            <p:cNvPr id="28" name="TextBox 34"/>
            <p:cNvSpPr txBox="1">
              <a:spLocks noChangeArrowheads="1"/>
            </p:cNvSpPr>
            <p:nvPr/>
          </p:nvSpPr>
          <p:spPr bwMode="auto">
            <a:xfrm>
              <a:off x="944069" y="1063635"/>
              <a:ext cx="3715239" cy="341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fontAlgn="base" hangingPunct="0"/>
              <a:r>
                <a:rPr lang="en-US" sz="2000" b="1" dirty="0">
                  <a:solidFill>
                    <a:srgbClr val="000000"/>
                  </a:solidFill>
                  <a:latin typeface="Arial"/>
                  <a:ea typeface="MS PGothic"/>
                </a:rPr>
                <a:t>Sickest Patient/Could Die Today </a:t>
              </a:r>
              <a:endParaRPr lang="en-US" sz="2000" dirty="0">
                <a:latin typeface="Times New Roman"/>
                <a:ea typeface="Times New Roman"/>
              </a:endParaRPr>
            </a:p>
          </p:txBody>
        </p:sp>
      </p:grpSp>
      <p:sp>
        <p:nvSpPr>
          <p:cNvPr id="5" name="TextBox 8"/>
          <p:cNvSpPr txBox="1">
            <a:spLocks noChangeArrowheads="1"/>
          </p:cNvSpPr>
          <p:nvPr/>
        </p:nvSpPr>
        <p:spPr bwMode="auto">
          <a:xfrm>
            <a:off x="2839573" y="9263049"/>
            <a:ext cx="686855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fontAlgn="base" hangingPunct="0"/>
            <a:endParaRPr lang="en-US" sz="1200" dirty="0">
              <a:latin typeface="Times New Roman"/>
              <a:ea typeface="Times New Roman"/>
            </a:endParaRPr>
          </a:p>
        </p:txBody>
      </p:sp>
      <p:sp>
        <p:nvSpPr>
          <p:cNvPr id="25" name="Title 24"/>
          <p:cNvSpPr>
            <a:spLocks noGrp="1"/>
          </p:cNvSpPr>
          <p:nvPr>
            <p:ph type="title"/>
          </p:nvPr>
        </p:nvSpPr>
        <p:spPr>
          <a:xfrm>
            <a:off x="2005952" y="252709"/>
            <a:ext cx="8229600" cy="590550"/>
          </a:xfrm>
          <a:noFill/>
          <a:ln w="9525">
            <a:noFill/>
            <a:miter lim="800000"/>
            <a:headEnd/>
            <a:tailEnd/>
          </a:ln>
        </p:spPr>
        <p:txBody>
          <a:bodyPr vert="horz" wrap="square" lIns="86493" tIns="43247" rIns="86493" bIns="43247" numCol="1" rtlCol="0" anchor="ctr" anchorCtr="0" compatLnSpc="1">
            <a:prstTxWarp prst="textNoShape">
              <a:avLst/>
            </a:prstTxWarp>
            <a:noAutofit/>
          </a:bodyPr>
          <a:lstStyle/>
          <a:p>
            <a:r>
              <a:rPr lang="en-US" dirty="0"/>
              <a:t>Example Feature Card Sorts</a:t>
            </a:r>
          </a:p>
        </p:txBody>
      </p:sp>
      <p:sp>
        <p:nvSpPr>
          <p:cNvPr id="3" name="Right Arrow 2"/>
          <p:cNvSpPr/>
          <p:nvPr/>
        </p:nvSpPr>
        <p:spPr bwMode="auto">
          <a:xfrm>
            <a:off x="1997841" y="5656996"/>
            <a:ext cx="655093" cy="45037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11" name="Right Arrow 10"/>
          <p:cNvSpPr/>
          <p:nvPr/>
        </p:nvSpPr>
        <p:spPr bwMode="auto">
          <a:xfrm>
            <a:off x="4480597" y="1988023"/>
            <a:ext cx="655093" cy="450376"/>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4" name="TextBox 3"/>
          <p:cNvSpPr txBox="1"/>
          <p:nvPr/>
        </p:nvSpPr>
        <p:spPr>
          <a:xfrm>
            <a:off x="1371601" y="4747323"/>
            <a:ext cx="1413382" cy="923330"/>
          </a:xfrm>
          <a:prstGeom prst="rect">
            <a:avLst/>
          </a:prstGeom>
          <a:solidFill>
            <a:srgbClr val="2B1713"/>
          </a:solidFill>
          <a:ln>
            <a:solidFill>
              <a:schemeClr val="tx1">
                <a:lumMod val="85000"/>
                <a:lumOff val="15000"/>
              </a:schemeClr>
            </a:solidFill>
          </a:ln>
        </p:spPr>
        <p:txBody>
          <a:bodyPr wrap="square" rtlCol="0">
            <a:spAutoFit/>
          </a:bodyPr>
          <a:lstStyle/>
          <a:p>
            <a:r>
              <a:rPr lang="en-US" dirty="0">
                <a:solidFill>
                  <a:srgbClr val="FF0000"/>
                </a:solidFill>
              </a:rPr>
              <a:t>Most Important Card</a:t>
            </a:r>
          </a:p>
        </p:txBody>
      </p:sp>
      <p:sp>
        <p:nvSpPr>
          <p:cNvPr id="13" name="TextBox 12"/>
          <p:cNvSpPr txBox="1"/>
          <p:nvPr/>
        </p:nvSpPr>
        <p:spPr>
          <a:xfrm>
            <a:off x="3178670" y="1751546"/>
            <a:ext cx="1301926" cy="923330"/>
          </a:xfrm>
          <a:prstGeom prst="rect">
            <a:avLst/>
          </a:prstGeom>
          <a:noFill/>
        </p:spPr>
        <p:txBody>
          <a:bodyPr wrap="square" rtlCol="0">
            <a:spAutoFit/>
          </a:bodyPr>
          <a:lstStyle/>
          <a:p>
            <a:r>
              <a:rPr lang="en-US" dirty="0">
                <a:solidFill>
                  <a:srgbClr val="FFFF00"/>
                </a:solidFill>
              </a:rPr>
              <a:t>Least Important Card</a:t>
            </a:r>
          </a:p>
        </p:txBody>
      </p:sp>
      <p:sp>
        <p:nvSpPr>
          <p:cNvPr id="6" name="Rectangle 5"/>
          <p:cNvSpPr/>
          <p:nvPr/>
        </p:nvSpPr>
        <p:spPr bwMode="auto">
          <a:xfrm>
            <a:off x="6773421" y="5245381"/>
            <a:ext cx="1138162" cy="92333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
        <p:nvSpPr>
          <p:cNvPr id="21" name="Rectangle 20"/>
          <p:cNvSpPr/>
          <p:nvPr/>
        </p:nvSpPr>
        <p:spPr bwMode="auto">
          <a:xfrm>
            <a:off x="5135689" y="1758453"/>
            <a:ext cx="1138162" cy="923330"/>
          </a:xfrm>
          <a:prstGeom prst="rect">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66788" fontAlgn="base">
              <a:spcBef>
                <a:spcPct val="0"/>
              </a:spcBef>
              <a:spcAft>
                <a:spcPct val="0"/>
              </a:spcAft>
            </a:pPr>
            <a:endParaRPr lang="en-US" sz="1900">
              <a:latin typeface="Arial" charset="0"/>
            </a:endParaRPr>
          </a:p>
        </p:txBody>
      </p:sp>
    </p:spTree>
    <p:extLst>
      <p:ext uri="{BB962C8B-B14F-4D97-AF65-F5344CB8AC3E}">
        <p14:creationId xmlns:p14="http://schemas.microsoft.com/office/powerpoint/2010/main" val="5060663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094984" y="0"/>
            <a:ext cx="8830709" cy="64178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012612" y="4705109"/>
            <a:ext cx="5913081" cy="2152891"/>
            <a:chOff x="5014559" y="4490977"/>
            <a:chExt cx="6170442" cy="2152891"/>
          </a:xfrm>
          <a:effectLst>
            <a:outerShdw blurRad="50800" dist="38100" dir="2700000" algn="tl" rotWithShape="0">
              <a:prstClr val="black">
                <a:alpha val="40000"/>
              </a:prstClr>
            </a:outerShdw>
          </a:effectLst>
        </p:grpSpPr>
        <p:sp>
          <p:nvSpPr>
            <p:cNvPr id="30" name="Rectangle 29"/>
            <p:cNvSpPr/>
            <p:nvPr/>
          </p:nvSpPr>
          <p:spPr>
            <a:xfrm>
              <a:off x="5014559" y="4490977"/>
              <a:ext cx="6170442" cy="21528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Object 10"/>
            <p:cNvPicPr>
              <a:picLocks noChangeAspect="1"/>
            </p:cNvPicPr>
            <p:nvPr/>
          </p:nvPicPr>
          <p:blipFill>
            <a:blip r:embed="rId4"/>
            <a:stretch>
              <a:fillRect/>
            </a:stretch>
          </p:blipFill>
          <p:spPr>
            <a:xfrm>
              <a:off x="5067655" y="4538580"/>
              <a:ext cx="6064250" cy="2058988"/>
            </a:xfrm>
            <a:prstGeom prst="rect">
              <a:avLst/>
            </a:prstGeom>
          </p:spPr>
        </p:pic>
      </p:grpSp>
      <p:grpSp>
        <p:nvGrpSpPr>
          <p:cNvPr id="33" name="Group 2961"/>
          <p:cNvGrpSpPr>
            <a:grpSpLocks/>
          </p:cNvGrpSpPr>
          <p:nvPr/>
        </p:nvGrpSpPr>
        <p:grpSpPr bwMode="auto">
          <a:xfrm>
            <a:off x="2641818" y="929235"/>
            <a:ext cx="8653883" cy="1476458"/>
            <a:chOff x="29251275" y="26323266"/>
            <a:chExt cx="13477876" cy="2175534"/>
          </a:xfrm>
          <a:effectLst>
            <a:outerShdw blurRad="50800" dist="38100" dir="2700000" algn="tl" rotWithShape="0">
              <a:prstClr val="black">
                <a:alpha val="40000"/>
              </a:prstClr>
            </a:outerShdw>
          </a:effectLst>
        </p:grpSpPr>
        <p:pic>
          <p:nvPicPr>
            <p:cNvPr id="37"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251275" y="26323266"/>
              <a:ext cx="13477876" cy="858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251275" y="27200372"/>
              <a:ext cx="13477876" cy="1298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39" name="Picture 55"/>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641819" y="2405693"/>
            <a:ext cx="8653883" cy="3527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1" name="Rectangle 40"/>
          <p:cNvSpPr/>
          <p:nvPr/>
        </p:nvSpPr>
        <p:spPr>
          <a:xfrm>
            <a:off x="6281017" y="6567213"/>
            <a:ext cx="6096000" cy="338554"/>
          </a:xfrm>
          <a:prstGeom prst="rect">
            <a:avLst/>
          </a:prstGeom>
        </p:spPr>
        <p:txBody>
          <a:bodyPr>
            <a:spAutoFit/>
          </a:bodyPr>
          <a:lstStyle/>
          <a:p>
            <a:pPr algn="r"/>
            <a:r>
              <a:rPr lang="en-US" sz="1600" b="1">
                <a:solidFill>
                  <a:srgbClr val="00B050"/>
                </a:solidFill>
                <a:latin typeface="ArialMT" charset="0"/>
              </a:rPr>
              <a:t>Pamplin. </a:t>
            </a:r>
            <a:r>
              <a:rPr lang="en-US" sz="1600" b="1" dirty="0">
                <a:solidFill>
                  <a:srgbClr val="00B050"/>
                </a:solidFill>
                <a:latin typeface="ArialMT" charset="0"/>
              </a:rPr>
              <a:t>Critical Care Medicine 42 (12), A1579	</a:t>
            </a:r>
          </a:p>
        </p:txBody>
      </p:sp>
    </p:spTree>
    <p:extLst>
      <p:ext uri="{BB962C8B-B14F-4D97-AF65-F5344CB8AC3E}">
        <p14:creationId xmlns:p14="http://schemas.microsoft.com/office/powerpoint/2010/main" val="2404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85398" y="169333"/>
            <a:ext cx="3446664" cy="59664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2010" y="169333"/>
            <a:ext cx="3345293" cy="59664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6281017" y="6567213"/>
            <a:ext cx="6096000" cy="338554"/>
          </a:xfrm>
          <a:prstGeom prst="rect">
            <a:avLst/>
          </a:prstGeom>
        </p:spPr>
        <p:txBody>
          <a:bodyPr>
            <a:spAutoFit/>
          </a:bodyPr>
          <a:lstStyle/>
          <a:p>
            <a:pPr algn="r"/>
            <a:r>
              <a:rPr lang="en-US" sz="1600" b="1">
                <a:solidFill>
                  <a:srgbClr val="00B050"/>
                </a:solidFill>
                <a:latin typeface="ArialMT" charset="0"/>
              </a:rPr>
              <a:t>Pamplin. </a:t>
            </a:r>
            <a:r>
              <a:rPr lang="en-US" sz="1600" b="1" dirty="0">
                <a:solidFill>
                  <a:srgbClr val="00B050"/>
                </a:solidFill>
                <a:latin typeface="ArialMT" charset="0"/>
              </a:rPr>
              <a:t>Critical Care Medicine 42 (12), A1579	</a:t>
            </a:r>
          </a:p>
        </p:txBody>
      </p:sp>
    </p:spTree>
    <p:extLst>
      <p:ext uri="{BB962C8B-B14F-4D97-AF65-F5344CB8AC3E}">
        <p14:creationId xmlns:p14="http://schemas.microsoft.com/office/powerpoint/2010/main" val="2038010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2266" y="1086285"/>
            <a:ext cx="8785514" cy="536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Box 11"/>
          <p:cNvSpPr txBox="1"/>
          <p:nvPr/>
        </p:nvSpPr>
        <p:spPr>
          <a:xfrm>
            <a:off x="7439891" y="6447584"/>
            <a:ext cx="3130985" cy="369332"/>
          </a:xfrm>
          <a:prstGeom prst="rect">
            <a:avLst/>
          </a:prstGeom>
          <a:noFill/>
        </p:spPr>
        <p:txBody>
          <a:bodyPr wrap="none" rtlCol="0">
            <a:spAutoFit/>
          </a:bodyPr>
          <a:lstStyle/>
          <a:p>
            <a:r>
              <a:rPr lang="en-US" b="1" dirty="0">
                <a:solidFill>
                  <a:srgbClr val="00B050"/>
                </a:solidFill>
              </a:rPr>
              <a:t>Pamplin J, et al. ABA 2016 </a:t>
            </a:r>
          </a:p>
        </p:txBody>
      </p:sp>
    </p:spTree>
    <p:extLst>
      <p:ext uri="{BB962C8B-B14F-4D97-AF65-F5344CB8AC3E}">
        <p14:creationId xmlns:p14="http://schemas.microsoft.com/office/powerpoint/2010/main" val="4719676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0" name="Rectangle 6"/>
          <p:cNvSpPr>
            <a:spLocks noGrp="1" noChangeArrowheads="1"/>
          </p:cNvSpPr>
          <p:nvPr>
            <p:ph type="title"/>
          </p:nvPr>
        </p:nvSpPr>
        <p:spPr>
          <a:xfrm>
            <a:off x="3506392" y="1401962"/>
            <a:ext cx="6474023" cy="669726"/>
          </a:xfrm>
          <a:solidFill>
            <a:schemeClr val="accent1"/>
          </a:solidFill>
          <a:ln/>
        </p:spPr>
        <p:txBody>
          <a:bodyPr/>
          <a:lstStyle/>
          <a:p>
            <a:r>
              <a:rPr lang="en-US"/>
              <a:t>Goals</a:t>
            </a:r>
          </a:p>
        </p:txBody>
      </p:sp>
      <p:sp>
        <p:nvSpPr>
          <p:cNvPr id="144385" name="Rectangle 1"/>
          <p:cNvSpPr>
            <a:spLocks noGrp="1" noChangeArrowheads="1"/>
          </p:cNvSpPr>
          <p:nvPr>
            <p:ph idx="1"/>
          </p:nvPr>
        </p:nvSpPr>
        <p:spPr>
          <a:xfrm>
            <a:off x="2416970" y="2071688"/>
            <a:ext cx="7358063" cy="4741664"/>
          </a:xfrm>
          <a:ln/>
        </p:spPr>
        <p:txBody>
          <a:bodyPr>
            <a:noAutofit/>
          </a:bodyPr>
          <a:lstStyle/>
          <a:p>
            <a:pPr marL="627288"/>
            <a:r>
              <a:rPr lang="en-US" sz="1600" dirty="0"/>
              <a:t>A clear and recognizable goal must serve as the focus for team success</a:t>
            </a:r>
          </a:p>
          <a:p>
            <a:pPr marL="627288">
              <a:spcBef>
                <a:spcPts val="1266"/>
              </a:spcBef>
            </a:pPr>
            <a:r>
              <a:rPr lang="en-US" sz="2400" dirty="0"/>
              <a:t>This is ‘‘idea dominance’’</a:t>
            </a:r>
          </a:p>
          <a:p>
            <a:pPr marL="1011251" lvl="1">
              <a:spcBef>
                <a:spcPts val="1266"/>
              </a:spcBef>
            </a:pPr>
            <a:r>
              <a:rPr lang="en-US" sz="1600" dirty="0"/>
              <a:t>Team members shift from a professional focus to one requiring understanding of another’s observations and interpretations.</a:t>
            </a:r>
          </a:p>
          <a:p>
            <a:pPr marL="1011251" lvl="1">
              <a:spcBef>
                <a:spcPts val="1266"/>
              </a:spcBef>
            </a:pPr>
            <a:r>
              <a:rPr lang="en-US" sz="1600" dirty="0"/>
              <a:t>It requires problem solving and solution development utilizing professional perspective</a:t>
            </a:r>
          </a:p>
          <a:p>
            <a:pPr marL="1386285" lvl="2">
              <a:spcBef>
                <a:spcPts val="1266"/>
              </a:spcBef>
            </a:pPr>
            <a:r>
              <a:rPr lang="en-US" sz="1400" dirty="0"/>
              <a:t>Must then comprehensibly share perspective with the team.</a:t>
            </a:r>
          </a:p>
          <a:p>
            <a:pPr marL="1011251" lvl="1">
              <a:spcBef>
                <a:spcPts val="1266"/>
              </a:spcBef>
            </a:pPr>
            <a:r>
              <a:rPr lang="en-US" sz="1600" dirty="0"/>
              <a:t>Developments a common language and conceptual framework that transcends each professional </a:t>
            </a:r>
          </a:p>
          <a:p>
            <a:pPr marL="1011251" lvl="1">
              <a:spcBef>
                <a:spcPts val="1266"/>
              </a:spcBef>
            </a:pPr>
            <a:r>
              <a:rPr lang="en-US" sz="1600" dirty="0"/>
              <a:t>Facilitates realistic expectations of the team’s work.</a:t>
            </a:r>
          </a:p>
        </p:txBody>
      </p:sp>
      <p:sp>
        <p:nvSpPr>
          <p:cNvPr id="144386" name="Rectangle 2"/>
          <p:cNvSpPr>
            <a:spLocks/>
          </p:cNvSpPr>
          <p:nvPr/>
        </p:nvSpPr>
        <p:spPr bwMode="auto">
          <a:xfrm>
            <a:off x="5943601" y="6594575"/>
            <a:ext cx="4699843" cy="263426"/>
          </a:xfrm>
          <a:prstGeom prst="rect">
            <a:avLst/>
          </a:prstGeom>
          <a:noFill/>
          <a:ln w="12700" cap="flat">
            <a:noFill/>
            <a:miter lim="800000"/>
            <a:headEnd type="none" w="med" len="med"/>
            <a:tailEnd type="none" w="med" len="med"/>
          </a:ln>
          <a:effectLst>
            <a:outerShdw dist="25399" dir="2700000" algn="ctr" rotWithShape="0">
              <a:schemeClr val="bg2">
                <a:alpha val="75000"/>
              </a:schemeClr>
            </a:outerShdw>
          </a:effectLst>
        </p:spPr>
        <p:txBody>
          <a:bodyPr lIns="0" tIns="0" rIns="0" bIns="0" anchor="ctr"/>
          <a:lstStyle/>
          <a:p>
            <a:pPr algn="r"/>
            <a:r>
              <a:rPr lang="en-US" sz="1300" b="1" dirty="0">
                <a:solidFill>
                  <a:srgbClr val="008000"/>
                </a:solidFill>
                <a:latin typeface="Calibri Bold" charset="0"/>
                <a:ea typeface="Calibri Bold" charset="0"/>
                <a:cs typeface="Calibri Bold" charset="0"/>
                <a:sym typeface="Calibri Bold" charset="0"/>
              </a:rPr>
              <a:t>Hall P. Journal of </a:t>
            </a:r>
            <a:r>
              <a:rPr lang="en-US" sz="1300" b="1" dirty="0" err="1">
                <a:solidFill>
                  <a:srgbClr val="008000"/>
                </a:solidFill>
                <a:latin typeface="Calibri Bold" charset="0"/>
                <a:ea typeface="Calibri Bold" charset="0"/>
                <a:cs typeface="Calibri Bold" charset="0"/>
                <a:sym typeface="Calibri Bold" charset="0"/>
              </a:rPr>
              <a:t>Interfrofessional</a:t>
            </a:r>
            <a:r>
              <a:rPr lang="en-US" sz="1300" b="1" dirty="0">
                <a:solidFill>
                  <a:srgbClr val="008000"/>
                </a:solidFill>
                <a:latin typeface="Calibri Bold" charset="0"/>
                <a:ea typeface="Calibri Bold" charset="0"/>
                <a:cs typeface="Calibri Bold" charset="0"/>
                <a:sym typeface="Calibri Bold" charset="0"/>
              </a:rPr>
              <a:t> Care. 2005;S1:188</a:t>
            </a:r>
          </a:p>
        </p:txBody>
      </p:sp>
      <p:grpSp>
        <p:nvGrpSpPr>
          <p:cNvPr id="2" name="Group 3"/>
          <p:cNvGrpSpPr>
            <a:grpSpLocks/>
          </p:cNvGrpSpPr>
          <p:nvPr/>
        </p:nvGrpSpPr>
        <p:grpSpPr bwMode="auto">
          <a:xfrm>
            <a:off x="1774032" y="223243"/>
            <a:ext cx="8474273" cy="1178719"/>
            <a:chOff x="0" y="0"/>
            <a:chExt cx="7592" cy="1056"/>
          </a:xfrm>
        </p:grpSpPr>
        <p:pic>
          <p:nvPicPr>
            <p:cNvPr id="14438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
              <a:ext cx="7592" cy="696"/>
            </a:xfrm>
            <a:prstGeom prst="rect">
              <a:avLst/>
            </a:prstGeom>
            <a:noFill/>
            <a:ln w="12700" cap="flat">
              <a:noFill/>
              <a:miter lim="800000"/>
              <a:headEnd/>
              <a:tailEnd/>
            </a:ln>
          </p:spPr>
        </p:pic>
        <p:pic>
          <p:nvPicPr>
            <p:cNvPr id="144389" name="Picture 5"/>
            <p:cNvPicPr>
              <a:picLocks noChangeAspect="1" noChangeArrowheads="1"/>
            </p:cNvPicPr>
            <p:nvPr/>
          </p:nvPicPr>
          <p:blipFill>
            <a:blip r:embed="rId3" cstate="email"/>
            <a:srcRect/>
            <a:stretch>
              <a:fillRect/>
            </a:stretch>
          </p:blipFill>
          <p:spPr bwMode="auto">
            <a:xfrm>
              <a:off x="0" y="736"/>
              <a:ext cx="7592" cy="320"/>
            </a:xfrm>
            <a:prstGeom prst="rect">
              <a:avLst/>
            </a:prstGeom>
            <a:noFill/>
            <a:ln w="12700" cap="flat">
              <a:noFill/>
              <a:miter lim="800000"/>
              <a:headEnd/>
              <a:tailEnd/>
            </a:ln>
          </p:spPr>
        </p:pic>
      </p:grpSp>
    </p:spTree>
    <p:extLst>
      <p:ext uri="{BB962C8B-B14F-4D97-AF65-F5344CB8AC3E}">
        <p14:creationId xmlns:p14="http://schemas.microsoft.com/office/powerpoint/2010/main" val="170252970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5914" y="273529"/>
            <a:ext cx="8441686" cy="6030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72073" y="5056910"/>
            <a:ext cx="2145562" cy="1532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6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Try this…</a:t>
            </a:r>
          </a:p>
        </p:txBody>
      </p:sp>
      <p:sp>
        <p:nvSpPr>
          <p:cNvPr id="3" name="Content Placeholder 2"/>
          <p:cNvSpPr>
            <a:spLocks noGrp="1"/>
          </p:cNvSpPr>
          <p:nvPr>
            <p:ph idx="1"/>
          </p:nvPr>
        </p:nvSpPr>
        <p:spPr/>
        <p:txBody>
          <a:bodyPr>
            <a:normAutofit/>
          </a:bodyPr>
          <a:lstStyle/>
          <a:p>
            <a:r>
              <a:rPr lang="en-US" sz="3200" dirty="0"/>
              <a:t>37 </a:t>
            </a:r>
            <a:r>
              <a:rPr lang="en-US" sz="3200" dirty="0" err="1"/>
              <a:t>yo</a:t>
            </a:r>
            <a:r>
              <a:rPr lang="en-US" sz="3200" dirty="0"/>
              <a:t> on ICU day 2 with ARDS secondary to pneumonia that he’s had for about five days, who had stable oxygenation when he suddenly develops hypotension, tachycardia, a respiratory acidosis, and increased dead space.</a:t>
            </a:r>
          </a:p>
          <a:p>
            <a:r>
              <a:rPr lang="en-US" sz="3200" dirty="0"/>
              <a:t>Emergent bedside TTE shows a huge RV and flattened septum or “D-shaped” LV.</a:t>
            </a:r>
          </a:p>
        </p:txBody>
      </p:sp>
    </p:spTree>
    <p:extLst>
      <p:ext uri="{BB962C8B-B14F-4D97-AF65-F5344CB8AC3E}">
        <p14:creationId xmlns:p14="http://schemas.microsoft.com/office/powerpoint/2010/main" val="1649742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3.6|7.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MC TC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AMC TC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owerPoint Template Subordinate Commands">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4795</TotalTime>
  <Words>5132</Words>
  <Application>Microsoft Office PowerPoint</Application>
  <PresentationFormat>Widescreen</PresentationFormat>
  <Paragraphs>611</Paragraphs>
  <Slides>87</Slides>
  <Notes>31</Notes>
  <HiddenSlides>1</HiddenSlides>
  <MMClips>0</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87</vt:i4>
      </vt:variant>
    </vt:vector>
  </HeadingPairs>
  <TitlesOfParts>
    <vt:vector size="111" baseType="lpstr">
      <vt:lpstr>Arial</vt:lpstr>
      <vt:lpstr>ArialMT</vt:lpstr>
      <vt:lpstr>Calibri</vt:lpstr>
      <vt:lpstr>Calibri Bold</vt:lpstr>
      <vt:lpstr>Calibri Light</vt:lpstr>
      <vt:lpstr>Century Gothic</vt:lpstr>
      <vt:lpstr>Cochin</vt:lpstr>
      <vt:lpstr>Copperplate Gothic Bold</vt:lpstr>
      <vt:lpstr>Courier New</vt:lpstr>
      <vt:lpstr>Impact</vt:lpstr>
      <vt:lpstr>Lucida Grande</vt:lpstr>
      <vt:lpstr>Stencil</vt:lpstr>
      <vt:lpstr>Times New Roman</vt:lpstr>
      <vt:lpstr>Trebuchet MS</vt:lpstr>
      <vt:lpstr>Verdana</vt:lpstr>
      <vt:lpstr>Wingdings</vt:lpstr>
      <vt:lpstr>Wingdings 3</vt:lpstr>
      <vt:lpstr>Ion</vt:lpstr>
      <vt:lpstr>Office Theme</vt:lpstr>
      <vt:lpstr>BAMC TCC Template</vt:lpstr>
      <vt:lpstr>1_BAMC TCC Template</vt:lpstr>
      <vt:lpstr>PowerPoint Template Subordinate Commands</vt:lpstr>
      <vt:lpstr>Berlin</vt:lpstr>
      <vt:lpstr>Document</vt:lpstr>
      <vt:lpstr>Augmenting Clinical Performance in Emergency or Critical Care:  Telemedicine to Automation</vt:lpstr>
      <vt:lpstr>Why we fail and simple tools don’t work</vt:lpstr>
      <vt:lpstr>Disclosures</vt:lpstr>
      <vt:lpstr>Madigan Army Medical Center</vt:lpstr>
      <vt:lpstr>A Case</vt:lpstr>
      <vt:lpstr>PowerPoint Presentation</vt:lpstr>
      <vt:lpstr>PowerPoint Presentation</vt:lpstr>
      <vt:lpstr>PowerPoint Presentation</vt:lpstr>
      <vt:lpstr>Try this…</vt:lpstr>
      <vt:lpstr>PE!</vt:lpstr>
      <vt:lpstr>Leading causes of death</vt:lpstr>
      <vt:lpstr>“The hardest thing about being a doctor is that you learn best from your mistakes, mistakes made on living people”   – Karen Delgado</vt:lpstr>
      <vt:lpstr>Outline</vt:lpstr>
      <vt:lpstr>Background</vt:lpstr>
      <vt:lpstr>Evolution of ICU</vt:lpstr>
      <vt:lpstr>How about this?</vt:lpstr>
      <vt:lpstr>PowerPoint Presentation</vt:lpstr>
      <vt:lpstr>Example</vt:lpstr>
      <vt:lpstr>Complexity</vt:lpstr>
      <vt:lpstr>Care in context: the ICU Network</vt:lpstr>
      <vt:lpstr>A team of experts is not an expert team!</vt:lpstr>
      <vt:lpstr>Consider this…</vt:lpstr>
      <vt:lpstr>Perception of Illness Severity</vt:lpstr>
      <vt:lpstr>Word Clouds</vt:lpstr>
      <vt:lpstr>Medical Care in a Joint Cognitive System</vt:lpstr>
      <vt:lpstr>PowerPoint Presentation</vt:lpstr>
      <vt:lpstr>Checklists in Medicine</vt:lpstr>
      <vt:lpstr>But lets face it</vt:lpstr>
      <vt:lpstr>PowerPoint Presentation</vt:lpstr>
      <vt:lpstr>PowerPoint Presentation</vt:lpstr>
      <vt:lpstr>Model of Cognitive Work in a BICU</vt:lpstr>
      <vt:lpstr>What do we do that needs help?</vt:lpstr>
      <vt:lpstr>Medical Decision Making Clinical Decision Making? Clinical Reasoning?</vt:lpstr>
      <vt:lpstr>Decision Making by the Clinician</vt:lpstr>
      <vt:lpstr>PowerPoint Presentation</vt:lpstr>
      <vt:lpstr>“The secret of the care of the patient is in caring for the patient.” – Dr. Francis Weld Peabody, 1925</vt:lpstr>
      <vt:lpstr>BEWARE! Heuristics, Biases, &amp; Cognitive Dispositions to Respond (CDRs)</vt:lpstr>
      <vt:lpstr>Cognitive Debiasing Strategies to Reduce Diagnostic Error</vt:lpstr>
      <vt:lpstr>How to defeat bias?</vt:lpstr>
      <vt:lpstr>Promote novice to … more expert: Clinical Decision Support Systems</vt:lpstr>
      <vt:lpstr>PowerPoint Presentation</vt:lpstr>
      <vt:lpstr>PowerPoint Presentation</vt:lpstr>
      <vt:lpstr>Burn Resuscitation Decision  Support System – Clinical (BRDSS-C)</vt:lpstr>
      <vt:lpstr>Salient, Learning Displays: The Cooperative Communication System</vt:lpstr>
      <vt:lpstr>PowerPoint Presentation</vt:lpstr>
      <vt:lpstr>Automation in Medicine</vt:lpstr>
      <vt:lpstr>Intellivent-ASVTM Adaptive Support Ventilation</vt:lpstr>
      <vt:lpstr>PowerPoint Presentation</vt:lpstr>
      <vt:lpstr>PowerPoint Presentation</vt:lpstr>
      <vt:lpstr>PowerPoint Presentation</vt:lpstr>
      <vt:lpstr>Task Performance Based on Rules</vt:lpstr>
      <vt:lpstr>“Big Data”</vt:lpstr>
      <vt:lpstr>Various ways to train a computer</vt:lpstr>
      <vt:lpstr>PowerPoint Presentation</vt:lpstr>
      <vt:lpstr>PowerPoint Presentation</vt:lpstr>
      <vt:lpstr>Telemedicine</vt:lpstr>
      <vt:lpstr>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TeleICU = Teleconsultation</vt:lpstr>
      <vt:lpstr>The Future</vt:lpstr>
      <vt:lpstr>What is the most important “Monitor?”</vt:lpstr>
      <vt:lpstr>Implications for documentation?  Decision support?</vt:lpstr>
      <vt:lpstr>PowerPoint Presentation</vt:lpstr>
      <vt:lpstr>Conclusions</vt:lpstr>
      <vt:lpstr>“Man is fallible, but maybe men are less so.” </vt:lpstr>
      <vt:lpstr>PowerPoint Presentation</vt:lpstr>
      <vt:lpstr>Conclusions</vt:lpstr>
      <vt:lpstr>PowerPoint Presentation</vt:lpstr>
      <vt:lpstr>PowerPoint Presentation</vt:lpstr>
      <vt:lpstr>PowerPoint Presentation</vt:lpstr>
      <vt:lpstr>PowerPoint Presentation</vt:lpstr>
      <vt:lpstr>Integrated System with Clinician Input</vt:lpstr>
      <vt:lpstr>Methods</vt:lpstr>
      <vt:lpstr>Example Feature Card Sorts</vt:lpstr>
      <vt:lpstr>PowerPoint Presentation</vt:lpstr>
      <vt:lpstr>PowerPoint Presentation</vt:lpstr>
      <vt:lpstr>PowerPoint Presentation</vt:lpstr>
      <vt:lpstr>Goals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Augmenting Clinical Performance in Critical Care: Telemedicine to Automation</dc:title>
  <dc:creator>Jeremy Pamplin</dc:creator>
  <cp:lastModifiedBy>Bob Marshall</cp:lastModifiedBy>
  <cp:revision>90</cp:revision>
  <dcterms:created xsi:type="dcterms:W3CDTF">2016-02-24T23:22:04Z</dcterms:created>
  <dcterms:modified xsi:type="dcterms:W3CDTF">2019-05-13T12:25:33Z</dcterms:modified>
</cp:coreProperties>
</file>