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24"/>
  </p:notesMasterIdLst>
  <p:handoutMasterIdLst>
    <p:handoutMasterId r:id="rId25"/>
  </p:handoutMasterIdLst>
  <p:sldIdLst>
    <p:sldId id="256" r:id="rId3"/>
    <p:sldId id="257" r:id="rId4"/>
    <p:sldId id="267" r:id="rId5"/>
    <p:sldId id="268" r:id="rId6"/>
    <p:sldId id="269" r:id="rId7"/>
    <p:sldId id="275" r:id="rId8"/>
    <p:sldId id="274" r:id="rId9"/>
    <p:sldId id="270" r:id="rId10"/>
    <p:sldId id="271" r:id="rId11"/>
    <p:sldId id="273" r:id="rId12"/>
    <p:sldId id="272" r:id="rId13"/>
    <p:sldId id="265" r:id="rId14"/>
    <p:sldId id="276" r:id="rId15"/>
    <p:sldId id="277" r:id="rId16"/>
    <p:sldId id="266" r:id="rId17"/>
    <p:sldId id="283" r:id="rId18"/>
    <p:sldId id="278" r:id="rId19"/>
    <p:sldId id="279" r:id="rId20"/>
    <p:sldId id="280" r:id="rId21"/>
    <p:sldId id="281" r:id="rId22"/>
    <p:sldId id="282" r:id="rId23"/>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6163" autoAdjust="0"/>
  </p:normalViewPr>
  <p:slideViewPr>
    <p:cSldViewPr>
      <p:cViewPr varScale="1">
        <p:scale>
          <a:sx n="91" d="100"/>
          <a:sy n="91" d="100"/>
        </p:scale>
        <p:origin x="63" y="378"/>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8/5/2019</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8/5/2019</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4896" y="4724400"/>
            <a:ext cx="8631936"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278551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3416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spTree>
    <p:extLst>
      <p:ext uri="{BB962C8B-B14F-4D97-AF65-F5344CB8AC3E}">
        <p14:creationId xmlns:p14="http://schemas.microsoft.com/office/powerpoint/2010/main" val="135855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3085765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8/5/2019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1245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296596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t>8/5/2019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30744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t>8/5/2019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9579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8/5/2019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5349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125766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8/5/2019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20549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pPr/>
              <a:t>8/5/2019</a:t>
            </a:fld>
            <a:endParaRPr lang="en-US"/>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bg1"/>
                </a:solidFill>
              </a:defRPr>
            </a:lvl1pPr>
          </a:lstStyle>
          <a:p>
            <a:endParaRPr lang="en-US"/>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dirty="0"/>
              <a:t>Click to edit Master title style</a:t>
            </a:r>
            <a:endParaRPr dirty="0"/>
          </a:p>
        </p:txBody>
      </p:sp>
    </p:spTree>
    <p:extLst>
      <p:ext uri="{BB962C8B-B14F-4D97-AF65-F5344CB8AC3E}">
        <p14:creationId xmlns:p14="http://schemas.microsoft.com/office/powerpoint/2010/main" val="29647144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effectLst>
            <a:outerShdw blurRad="38100" dist="38100" dir="2700000" algn="tl">
              <a:srgbClr val="000000">
                <a:alpha val="43137"/>
              </a:srgbClr>
            </a:outerShdw>
          </a:effectLst>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effectLst>
            <a:outerShdw blurRad="38100" dist="38100" dir="2700000" algn="tl">
              <a:srgbClr val="000000">
                <a:alpha val="43137"/>
              </a:srgbClr>
            </a:outerShdw>
          </a:effectLst>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effectLst>
            <a:outerShdw blurRad="38100" dist="38100" dir="2700000" algn="tl">
              <a:srgbClr val="000000">
                <a:alpha val="43137"/>
              </a:srgbClr>
            </a:outerShdw>
          </a:effectLst>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effectLst>
            <a:outerShdw blurRad="38100" dist="38100" dir="2700000" algn="tl">
              <a:srgbClr val="000000">
                <a:alpha val="43137"/>
              </a:srgbClr>
            </a:outerShdw>
          </a:effectLst>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effectLst>
            <a:outerShdw blurRad="38100" dist="38100" dir="2700000" algn="tl">
              <a:srgbClr val="000000">
                <a:alpha val="43137"/>
              </a:srgbClr>
            </a:outerShdw>
          </a:effectLst>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learning-styles-online.com/inventory/questions.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Bob Marshall, MD MPH MISM FAAFP</a:t>
            </a:r>
            <a:br>
              <a:rPr lang="en-US" dirty="0"/>
            </a:br>
            <a:r>
              <a:rPr lang="en-US" dirty="0"/>
              <a:t>DoD Clinical Informatics Fellowship</a:t>
            </a:r>
          </a:p>
        </p:txBody>
      </p:sp>
      <p:sp>
        <p:nvSpPr>
          <p:cNvPr id="4" name="Title 3"/>
          <p:cNvSpPr>
            <a:spLocks noGrp="1"/>
          </p:cNvSpPr>
          <p:nvPr>
            <p:ph type="ctrTitle"/>
          </p:nvPr>
        </p:nvSpPr>
        <p:spPr/>
        <p:txBody>
          <a:bodyPr/>
          <a:lstStyle/>
          <a:p>
            <a:r>
              <a:rPr lang="en-US" dirty="0"/>
              <a:t>All About Training</a:t>
            </a:r>
          </a:p>
        </p:txBody>
      </p:sp>
    </p:spTree>
    <p:extLst>
      <p:ext uri="{BB962C8B-B14F-4D97-AF65-F5344CB8AC3E}">
        <p14:creationId xmlns:p14="http://schemas.microsoft.com/office/powerpoint/2010/main" val="5753116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text on a white background&#10;&#10;Description generated with high confidence">
            <a:extLst>
              <a:ext uri="{FF2B5EF4-FFF2-40B4-BE49-F238E27FC236}">
                <a16:creationId xmlns:a16="http://schemas.microsoft.com/office/drawing/2014/main" id="{C2A5E810-44BF-41A7-944B-0535091A1D0F}"/>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475828" y="44466"/>
            <a:ext cx="11181184" cy="6813534"/>
          </a:xfrm>
        </p:spPr>
      </p:pic>
    </p:spTree>
    <p:extLst>
      <p:ext uri="{BB962C8B-B14F-4D97-AF65-F5344CB8AC3E}">
        <p14:creationId xmlns:p14="http://schemas.microsoft.com/office/powerpoint/2010/main" val="37229328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E6417CEC-19A2-4EB6-8100-387EF8D2C182}"/>
              </a:ext>
            </a:extLst>
          </p:cNvPr>
          <p:cNvSpPr>
            <a:spLocks noGrp="1"/>
          </p:cNvSpPr>
          <p:nvPr>
            <p:ph type="body" idx="1"/>
          </p:nvPr>
        </p:nvSpPr>
        <p:spPr/>
        <p:txBody>
          <a:bodyPr/>
          <a:lstStyle/>
          <a:p>
            <a:endParaRPr lang="en-US"/>
          </a:p>
        </p:txBody>
      </p:sp>
      <p:sp>
        <p:nvSpPr>
          <p:cNvPr id="4" name="Title 3">
            <a:extLst>
              <a:ext uri="{FF2B5EF4-FFF2-40B4-BE49-F238E27FC236}">
                <a16:creationId xmlns:a16="http://schemas.microsoft.com/office/drawing/2014/main" id="{A45F4F11-245C-4276-A99A-1F56FD739594}"/>
              </a:ext>
            </a:extLst>
          </p:cNvPr>
          <p:cNvSpPr>
            <a:spLocks noGrp="1"/>
          </p:cNvSpPr>
          <p:nvPr>
            <p:ph type="title"/>
          </p:nvPr>
        </p:nvSpPr>
        <p:spPr/>
        <p:txBody>
          <a:bodyPr/>
          <a:lstStyle/>
          <a:p>
            <a:r>
              <a:rPr lang="en-US" dirty="0"/>
              <a:t>Learning Styles</a:t>
            </a:r>
          </a:p>
        </p:txBody>
      </p:sp>
    </p:spTree>
    <p:extLst>
      <p:ext uri="{BB962C8B-B14F-4D97-AF65-F5344CB8AC3E}">
        <p14:creationId xmlns:p14="http://schemas.microsoft.com/office/powerpoint/2010/main" val="25356288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8EBC98C-D9AD-4AFE-8DEA-B64D206E41EF}"/>
              </a:ext>
            </a:extLst>
          </p:cNvPr>
          <p:cNvSpPr>
            <a:spLocks noGrp="1"/>
          </p:cNvSpPr>
          <p:nvPr>
            <p:ph idx="1"/>
          </p:nvPr>
        </p:nvSpPr>
        <p:spPr>
          <a:xfrm>
            <a:off x="1522414" y="1905000"/>
            <a:ext cx="9144000" cy="4572000"/>
          </a:xfrm>
        </p:spPr>
        <p:txBody>
          <a:bodyPr>
            <a:normAutofit/>
          </a:bodyPr>
          <a:lstStyle/>
          <a:p>
            <a:r>
              <a:rPr lang="en-US" dirty="0"/>
              <a:t>Learning styles refer to a range of competing and contested theories that aim to account for differences in individuals' learning</a:t>
            </a:r>
          </a:p>
          <a:p>
            <a:r>
              <a:rPr lang="en-US" dirty="0"/>
              <a:t>These theories propose that all people can be classified according to their 'style’ of learning, although the various theories present differing views on how the styles should be defined and categorized</a:t>
            </a:r>
          </a:p>
          <a:p>
            <a:r>
              <a:rPr lang="en-US" dirty="0"/>
              <a:t>Although there is ample evidence that individuals express preferences for how they prefer to receive information, few studies have found any validity in using learning styles in education</a:t>
            </a:r>
          </a:p>
        </p:txBody>
      </p:sp>
      <p:sp>
        <p:nvSpPr>
          <p:cNvPr id="3" name="Title 2">
            <a:extLst>
              <a:ext uri="{FF2B5EF4-FFF2-40B4-BE49-F238E27FC236}">
                <a16:creationId xmlns:a16="http://schemas.microsoft.com/office/drawing/2014/main" id="{1A7FC665-9F9D-47FF-86EB-AF5B9D285177}"/>
              </a:ext>
            </a:extLst>
          </p:cNvPr>
          <p:cNvSpPr>
            <a:spLocks noGrp="1"/>
          </p:cNvSpPr>
          <p:nvPr>
            <p:ph type="title"/>
          </p:nvPr>
        </p:nvSpPr>
        <p:spPr/>
        <p:txBody>
          <a:bodyPr/>
          <a:lstStyle/>
          <a:p>
            <a:r>
              <a:rPr lang="en-US" dirty="0"/>
              <a:t>Learning Styles - Overview</a:t>
            </a:r>
          </a:p>
        </p:txBody>
      </p:sp>
    </p:spTree>
    <p:extLst>
      <p:ext uri="{BB962C8B-B14F-4D97-AF65-F5344CB8AC3E}">
        <p14:creationId xmlns:p14="http://schemas.microsoft.com/office/powerpoint/2010/main" val="143307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D77EF22-641F-44A7-99D2-9063028DE406}"/>
              </a:ext>
            </a:extLst>
          </p:cNvPr>
          <p:cNvSpPr>
            <a:spLocks noGrp="1"/>
          </p:cNvSpPr>
          <p:nvPr>
            <p:ph idx="1"/>
          </p:nvPr>
        </p:nvSpPr>
        <p:spPr/>
        <p:txBody>
          <a:bodyPr>
            <a:normAutofit fontScale="92500"/>
          </a:bodyPr>
          <a:lstStyle/>
          <a:p>
            <a:r>
              <a:rPr lang="en-US" dirty="0"/>
              <a:t>There is evidence of empirical and pedagogical problems related to forcing learning tasks to "correspond to differences in a one-to-one fashion" </a:t>
            </a:r>
          </a:p>
          <a:p>
            <a:r>
              <a:rPr lang="en-US" dirty="0"/>
              <a:t>Well-designed studies contradict the widespread "meshing hypothesis" that a student will learn best if taught in a method deemed appropriate for the student’s learning style</a:t>
            </a:r>
          </a:p>
          <a:p>
            <a:r>
              <a:rPr lang="en-US" dirty="0"/>
              <a:t>There are substantial criticisms of learning-styles approaches from scientists who have reviewed extensive bodies of research</a:t>
            </a:r>
          </a:p>
          <a:p>
            <a:r>
              <a:rPr lang="en-US" dirty="0"/>
              <a:t>A 2015 peer reviewed article concluded: "Learning styles theories have not panned out, and it is our responsibility to ensure that students know that."</a:t>
            </a:r>
          </a:p>
        </p:txBody>
      </p:sp>
      <p:sp>
        <p:nvSpPr>
          <p:cNvPr id="3" name="Title 2">
            <a:extLst>
              <a:ext uri="{FF2B5EF4-FFF2-40B4-BE49-F238E27FC236}">
                <a16:creationId xmlns:a16="http://schemas.microsoft.com/office/drawing/2014/main" id="{91072711-795E-44FA-BD43-1439C3609E03}"/>
              </a:ext>
            </a:extLst>
          </p:cNvPr>
          <p:cNvSpPr>
            <a:spLocks noGrp="1"/>
          </p:cNvSpPr>
          <p:nvPr>
            <p:ph type="title"/>
          </p:nvPr>
        </p:nvSpPr>
        <p:spPr/>
        <p:txBody>
          <a:bodyPr/>
          <a:lstStyle/>
          <a:p>
            <a:r>
              <a:rPr lang="en-US" dirty="0"/>
              <a:t>Learning Styles - Substance</a:t>
            </a:r>
          </a:p>
        </p:txBody>
      </p:sp>
    </p:spTree>
    <p:extLst>
      <p:ext uri="{BB962C8B-B14F-4D97-AF65-F5344CB8AC3E}">
        <p14:creationId xmlns:p14="http://schemas.microsoft.com/office/powerpoint/2010/main" val="4035630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A61C54-5CCB-4FE3-9651-69187083651D}"/>
              </a:ext>
            </a:extLst>
          </p:cNvPr>
          <p:cNvSpPr>
            <a:spLocks noGrp="1"/>
          </p:cNvSpPr>
          <p:nvPr>
            <p:ph idx="1"/>
          </p:nvPr>
        </p:nvSpPr>
        <p:spPr/>
        <p:txBody>
          <a:bodyPr>
            <a:normAutofit/>
          </a:bodyPr>
          <a:lstStyle/>
          <a:p>
            <a:r>
              <a:rPr lang="en-US" dirty="0" err="1"/>
              <a:t>Memletics</a:t>
            </a:r>
            <a:r>
              <a:rPr lang="en-US" dirty="0"/>
              <a:t> (memory + athletics) is an accelerated learning program that promises to help people improve their learning and memory abilities through the same method athletes use to build muscle tone and physical fitness</a:t>
            </a:r>
          </a:p>
          <a:p>
            <a:r>
              <a:rPr lang="en-US" dirty="0"/>
              <a:t>Learning styles associated with the program (visual, aural, logical, physical, verbal, solitary, and social) </a:t>
            </a:r>
            <a:r>
              <a:rPr lang="en-US" i="1" dirty="0"/>
              <a:t>as well as</a:t>
            </a:r>
            <a:r>
              <a:rPr lang="en-US" dirty="0"/>
              <a:t> the learning approaches it professes to teach practitioners (visualization, association, repetition, performance, and simulation techniques)</a:t>
            </a:r>
          </a:p>
          <a:p>
            <a:r>
              <a:rPr lang="en-US" dirty="0"/>
              <a:t>Based on two other learning style theories (neither objectively proven)</a:t>
            </a:r>
          </a:p>
        </p:txBody>
      </p:sp>
      <p:sp>
        <p:nvSpPr>
          <p:cNvPr id="3" name="Title 2">
            <a:extLst>
              <a:ext uri="{FF2B5EF4-FFF2-40B4-BE49-F238E27FC236}">
                <a16:creationId xmlns:a16="http://schemas.microsoft.com/office/drawing/2014/main" id="{86E5D482-CFC7-4C67-B5CA-E90E8E670E7F}"/>
              </a:ext>
            </a:extLst>
          </p:cNvPr>
          <p:cNvSpPr>
            <a:spLocks noGrp="1"/>
          </p:cNvSpPr>
          <p:nvPr>
            <p:ph type="title"/>
          </p:nvPr>
        </p:nvSpPr>
        <p:spPr/>
        <p:txBody>
          <a:bodyPr/>
          <a:lstStyle/>
          <a:p>
            <a:r>
              <a:rPr lang="en-US" dirty="0" err="1"/>
              <a:t>Memletic</a:t>
            </a:r>
            <a:r>
              <a:rPr lang="en-US" dirty="0"/>
              <a:t> Learning Style </a:t>
            </a:r>
          </a:p>
        </p:txBody>
      </p:sp>
    </p:spTree>
    <p:extLst>
      <p:ext uri="{BB962C8B-B14F-4D97-AF65-F5344CB8AC3E}">
        <p14:creationId xmlns:p14="http://schemas.microsoft.com/office/powerpoint/2010/main" val="2222567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0A4D1B-5050-4AAE-BA4B-180A14345A3E}"/>
              </a:ext>
            </a:extLst>
          </p:cNvPr>
          <p:cNvSpPr>
            <a:spLocks noGrp="1"/>
          </p:cNvSpPr>
          <p:nvPr>
            <p:ph idx="1"/>
          </p:nvPr>
        </p:nvSpPr>
        <p:spPr/>
        <p:txBody>
          <a:bodyPr/>
          <a:lstStyle/>
          <a:p>
            <a:r>
              <a:rPr lang="en-US" dirty="0"/>
              <a:t>Go to the following URL and determine your own learning style</a:t>
            </a:r>
          </a:p>
          <a:p>
            <a:endParaRPr lang="en-US" dirty="0"/>
          </a:p>
          <a:p>
            <a:r>
              <a:rPr lang="en-US" dirty="0">
                <a:hlinkClick r:id="rId2"/>
              </a:rPr>
              <a:t>https://www.learning-styles-online.com/inventory/questions.php</a:t>
            </a:r>
            <a:endParaRPr lang="en-US" dirty="0"/>
          </a:p>
          <a:p>
            <a:endParaRPr lang="en-US" dirty="0"/>
          </a:p>
          <a:p>
            <a:r>
              <a:rPr lang="en-US" dirty="0"/>
              <a:t>What is your learning style?</a:t>
            </a:r>
          </a:p>
        </p:txBody>
      </p:sp>
      <p:sp>
        <p:nvSpPr>
          <p:cNvPr id="3" name="Title 2">
            <a:extLst>
              <a:ext uri="{FF2B5EF4-FFF2-40B4-BE49-F238E27FC236}">
                <a16:creationId xmlns:a16="http://schemas.microsoft.com/office/drawing/2014/main" id="{E5EBC7A5-369E-4EDA-96BC-42336AAF6B58}"/>
              </a:ext>
            </a:extLst>
          </p:cNvPr>
          <p:cNvSpPr>
            <a:spLocks noGrp="1"/>
          </p:cNvSpPr>
          <p:nvPr>
            <p:ph type="title"/>
          </p:nvPr>
        </p:nvSpPr>
        <p:spPr/>
        <p:txBody>
          <a:bodyPr/>
          <a:lstStyle/>
          <a:p>
            <a:r>
              <a:rPr lang="en-US" dirty="0"/>
              <a:t>Learning Styles Assessment</a:t>
            </a:r>
          </a:p>
        </p:txBody>
      </p:sp>
    </p:spTree>
    <p:extLst>
      <p:ext uri="{BB962C8B-B14F-4D97-AF65-F5344CB8AC3E}">
        <p14:creationId xmlns:p14="http://schemas.microsoft.com/office/powerpoint/2010/main" val="26606628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808813-1449-4D1B-AF2E-ADB80418F7E2}"/>
              </a:ext>
            </a:extLst>
          </p:cNvPr>
          <p:cNvSpPr>
            <a:spLocks noGrp="1"/>
          </p:cNvSpPr>
          <p:nvPr>
            <p:ph idx="1"/>
          </p:nvPr>
        </p:nvSpPr>
        <p:spPr/>
        <p:txBody>
          <a:bodyPr>
            <a:normAutofit fontScale="92500" lnSpcReduction="10000"/>
          </a:bodyPr>
          <a:lstStyle/>
          <a:p>
            <a:r>
              <a:rPr lang="en-US" dirty="0"/>
              <a:t>The </a:t>
            </a:r>
            <a:r>
              <a:rPr lang="en-US" dirty="0" err="1"/>
              <a:t>Memletic</a:t>
            </a:r>
            <a:r>
              <a:rPr lang="en-US" dirty="0"/>
              <a:t> LSI gives information about the extent to what each of seven learning styles is used by a particular learner. </a:t>
            </a:r>
          </a:p>
          <a:p>
            <a:r>
              <a:rPr lang="en-US" dirty="0"/>
              <a:t>Such indications are particularly important to e-learning as the learning content must be, for the most part, prepared in advance and is difficult to adapt “on the spot” according to learners’ needs</a:t>
            </a:r>
          </a:p>
          <a:p>
            <a:r>
              <a:rPr lang="en-US" dirty="0"/>
              <a:t>If the initial recognition of learning style, measured by applied learning styles inventory, was not precise (there can be many reasons for that) all learning throughout the course will be affected</a:t>
            </a:r>
          </a:p>
          <a:p>
            <a:r>
              <a:rPr lang="en-US" dirty="0"/>
              <a:t>An approach based on recognition of various learning styles helps to soften the consequences of such incorrect diagnosis</a:t>
            </a:r>
          </a:p>
        </p:txBody>
      </p:sp>
      <p:sp>
        <p:nvSpPr>
          <p:cNvPr id="3" name="Title 2">
            <a:extLst>
              <a:ext uri="{FF2B5EF4-FFF2-40B4-BE49-F238E27FC236}">
                <a16:creationId xmlns:a16="http://schemas.microsoft.com/office/drawing/2014/main" id="{89A03433-6A94-4280-B269-C62734C86767}"/>
              </a:ext>
            </a:extLst>
          </p:cNvPr>
          <p:cNvSpPr>
            <a:spLocks noGrp="1"/>
          </p:cNvSpPr>
          <p:nvPr>
            <p:ph type="title"/>
          </p:nvPr>
        </p:nvSpPr>
        <p:spPr/>
        <p:txBody>
          <a:bodyPr/>
          <a:lstStyle/>
          <a:p>
            <a:r>
              <a:rPr lang="en-US" dirty="0" err="1"/>
              <a:t>Memletic</a:t>
            </a:r>
            <a:r>
              <a:rPr lang="en-US" dirty="0"/>
              <a:t> LSI</a:t>
            </a:r>
          </a:p>
        </p:txBody>
      </p:sp>
    </p:spTree>
    <p:extLst>
      <p:ext uri="{BB962C8B-B14F-4D97-AF65-F5344CB8AC3E}">
        <p14:creationId xmlns:p14="http://schemas.microsoft.com/office/powerpoint/2010/main" val="1686004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generated with very high confidence">
            <a:extLst>
              <a:ext uri="{FF2B5EF4-FFF2-40B4-BE49-F238E27FC236}">
                <a16:creationId xmlns:a16="http://schemas.microsoft.com/office/drawing/2014/main" id="{8DDF6296-C83E-4D02-993C-E7DB76A2E791}"/>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398004" y="34211"/>
            <a:ext cx="9039808" cy="6768525"/>
          </a:xfrm>
        </p:spPr>
      </p:pic>
    </p:spTree>
    <p:extLst>
      <p:ext uri="{BB962C8B-B14F-4D97-AF65-F5344CB8AC3E}">
        <p14:creationId xmlns:p14="http://schemas.microsoft.com/office/powerpoint/2010/main" val="17262875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generated with very high confidence">
            <a:extLst>
              <a:ext uri="{FF2B5EF4-FFF2-40B4-BE49-F238E27FC236}">
                <a16:creationId xmlns:a16="http://schemas.microsoft.com/office/drawing/2014/main" id="{B6E1EF05-067E-4EA2-94C1-AE04F8D5AE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6435" y="-1"/>
            <a:ext cx="9169977" cy="6838627"/>
          </a:xfrm>
          <a:prstGeom prst="rect">
            <a:avLst/>
          </a:prstGeom>
        </p:spPr>
      </p:pic>
    </p:spTree>
    <p:extLst>
      <p:ext uri="{BB962C8B-B14F-4D97-AF65-F5344CB8AC3E}">
        <p14:creationId xmlns:p14="http://schemas.microsoft.com/office/powerpoint/2010/main" val="12928188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generated with very high confidence">
            <a:extLst>
              <a:ext uri="{FF2B5EF4-FFF2-40B4-BE49-F238E27FC236}">
                <a16:creationId xmlns:a16="http://schemas.microsoft.com/office/drawing/2014/main" id="{295E969F-A2AA-4EAB-BD11-6C6BD314E4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8627" y="1"/>
            <a:ext cx="9101585" cy="6823222"/>
          </a:xfrm>
          <a:prstGeom prst="rect">
            <a:avLst/>
          </a:prstGeom>
        </p:spPr>
      </p:pic>
    </p:spTree>
    <p:extLst>
      <p:ext uri="{BB962C8B-B14F-4D97-AF65-F5344CB8AC3E}">
        <p14:creationId xmlns:p14="http://schemas.microsoft.com/office/powerpoint/2010/main" val="18612683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Merriam-Webster</a:t>
            </a:r>
          </a:p>
          <a:p>
            <a:pPr lvl="1"/>
            <a:r>
              <a:rPr lang="en-US" sz="2400" dirty="0"/>
              <a:t>The act, process, or method of one that trains</a:t>
            </a:r>
          </a:p>
          <a:p>
            <a:pPr lvl="1"/>
            <a:r>
              <a:rPr lang="en-US" sz="2400" dirty="0"/>
              <a:t>The skill, knowledge, or experience acquired by one that trains</a:t>
            </a:r>
          </a:p>
          <a:p>
            <a:pPr lvl="1"/>
            <a:endParaRPr lang="en-US" sz="2400" dirty="0"/>
          </a:p>
          <a:p>
            <a:r>
              <a:rPr lang="en-US" dirty="0"/>
              <a:t>Business Dictionary</a:t>
            </a:r>
          </a:p>
          <a:p>
            <a:pPr lvl="1"/>
            <a:r>
              <a:rPr lang="en-US" sz="2400" dirty="0"/>
              <a:t>Organized activity aimed at imparting information and/or instructions to improve the recipient's performance or to help him or her attain a required level of knowledge or skill.</a:t>
            </a:r>
          </a:p>
        </p:txBody>
      </p:sp>
      <p:sp>
        <p:nvSpPr>
          <p:cNvPr id="2" name="Title 1"/>
          <p:cNvSpPr>
            <a:spLocks noGrp="1"/>
          </p:cNvSpPr>
          <p:nvPr>
            <p:ph type="title"/>
          </p:nvPr>
        </p:nvSpPr>
        <p:spPr/>
        <p:txBody>
          <a:bodyPr/>
          <a:lstStyle/>
          <a:p>
            <a:r>
              <a:rPr lang="en-US" dirty="0"/>
              <a:t>Some Definitions of Training</a:t>
            </a:r>
          </a:p>
        </p:txBody>
      </p:sp>
    </p:spTree>
    <p:extLst>
      <p:ext uri="{BB962C8B-B14F-4D97-AF65-F5344CB8AC3E}">
        <p14:creationId xmlns:p14="http://schemas.microsoft.com/office/powerpoint/2010/main" val="1105290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A8074-3FFB-4DD8-9A46-A85388239B48}"/>
              </a:ext>
            </a:extLst>
          </p:cNvPr>
          <p:cNvSpPr>
            <a:spLocks noGrp="1"/>
          </p:cNvSpPr>
          <p:nvPr>
            <p:ph type="title"/>
          </p:nvPr>
        </p:nvSpPr>
        <p:spPr/>
        <p:txBody>
          <a:bodyPr/>
          <a:lstStyle/>
          <a:p>
            <a:r>
              <a:rPr lang="en-US" dirty="0"/>
              <a:t>What does it all mean?</a:t>
            </a:r>
          </a:p>
        </p:txBody>
      </p:sp>
      <p:sp>
        <p:nvSpPr>
          <p:cNvPr id="3" name="Content Placeholder 2">
            <a:extLst>
              <a:ext uri="{FF2B5EF4-FFF2-40B4-BE49-F238E27FC236}">
                <a16:creationId xmlns:a16="http://schemas.microsoft.com/office/drawing/2014/main" id="{2A2D65D0-A791-4CE4-B470-5276072CF222}"/>
              </a:ext>
            </a:extLst>
          </p:cNvPr>
          <p:cNvSpPr>
            <a:spLocks noGrp="1"/>
          </p:cNvSpPr>
          <p:nvPr>
            <p:ph idx="1"/>
          </p:nvPr>
        </p:nvSpPr>
        <p:spPr/>
        <p:txBody>
          <a:bodyPr/>
          <a:lstStyle/>
          <a:p>
            <a:r>
              <a:rPr lang="en-US" dirty="0"/>
              <a:t>People have preferred learning styles</a:t>
            </a:r>
          </a:p>
          <a:p>
            <a:r>
              <a:rPr lang="en-US" dirty="0"/>
              <a:t>Most people are visual or visual-spatial learners</a:t>
            </a:r>
          </a:p>
          <a:p>
            <a:r>
              <a:rPr lang="en-US" dirty="0"/>
              <a:t>There is no objective evidence that focusing on a particular learning style while teaching enhances learning</a:t>
            </a:r>
          </a:p>
          <a:p>
            <a:r>
              <a:rPr lang="en-US" dirty="0"/>
              <a:t>Provide content in as many domains as possible, and do not overload the content</a:t>
            </a:r>
          </a:p>
          <a:p>
            <a:r>
              <a:rPr lang="en-US" dirty="0"/>
              <a:t>Using learning theory vice learning styles as the driver to create learning opportunities/support tools</a:t>
            </a:r>
          </a:p>
          <a:p>
            <a:endParaRPr lang="en-US" dirty="0"/>
          </a:p>
        </p:txBody>
      </p:sp>
    </p:spTree>
    <p:extLst>
      <p:ext uri="{BB962C8B-B14F-4D97-AF65-F5344CB8AC3E}">
        <p14:creationId xmlns:p14="http://schemas.microsoft.com/office/powerpoint/2010/main" val="37953558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9D57CA1-AF4D-4782-B603-030DEB6DFE6A}"/>
              </a:ext>
            </a:extLst>
          </p:cNvPr>
          <p:cNvSpPr>
            <a:spLocks noGrp="1"/>
          </p:cNvSpPr>
          <p:nvPr>
            <p:ph type="title"/>
          </p:nvPr>
        </p:nvSpPr>
        <p:spPr/>
        <p:txBody>
          <a:bodyPr/>
          <a:lstStyle/>
          <a:p>
            <a:r>
              <a:rPr lang="en-US" dirty="0"/>
              <a:t>Questions</a:t>
            </a:r>
          </a:p>
        </p:txBody>
      </p:sp>
      <p:pic>
        <p:nvPicPr>
          <p:cNvPr id="9" name="Content Placeholder 8">
            <a:extLst>
              <a:ext uri="{FF2B5EF4-FFF2-40B4-BE49-F238E27FC236}">
                <a16:creationId xmlns:a16="http://schemas.microsoft.com/office/drawing/2014/main" id="{25949DD9-8A82-43A1-9E5B-25BBD88197C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1825" y="1905000"/>
            <a:ext cx="11385175" cy="3519054"/>
          </a:xfrm>
        </p:spPr>
      </p:pic>
      <p:sp>
        <p:nvSpPr>
          <p:cNvPr id="10" name="TextBox 9">
            <a:extLst>
              <a:ext uri="{FF2B5EF4-FFF2-40B4-BE49-F238E27FC236}">
                <a16:creationId xmlns:a16="http://schemas.microsoft.com/office/drawing/2014/main" id="{8E347F92-A1CF-439C-8CC0-8C86C5B3B773}"/>
              </a:ext>
            </a:extLst>
          </p:cNvPr>
          <p:cNvSpPr txBox="1"/>
          <p:nvPr/>
        </p:nvSpPr>
        <p:spPr>
          <a:xfrm>
            <a:off x="531812" y="5715000"/>
            <a:ext cx="11255188" cy="424732"/>
          </a:xfrm>
          <a:prstGeom prst="rect">
            <a:avLst/>
          </a:prstGeom>
          <a:noFill/>
        </p:spPr>
        <p:txBody>
          <a:bodyPr wrap="square" rtlCol="0">
            <a:spAutoFit/>
          </a:bodyPr>
          <a:lstStyle/>
          <a:p>
            <a:pPr>
              <a:lnSpc>
                <a:spcPct val="90000"/>
              </a:lnSpc>
            </a:pPr>
            <a:r>
              <a:rPr lang="en-US" sz="2400" b="1" dirty="0">
                <a:solidFill>
                  <a:schemeClr val="bg1"/>
                </a:solidFill>
              </a:rPr>
              <a:t>The Pointy-Haired guy now works for DHA – same level of functionality</a:t>
            </a:r>
          </a:p>
        </p:txBody>
      </p:sp>
    </p:spTree>
    <p:extLst>
      <p:ext uri="{BB962C8B-B14F-4D97-AF65-F5344CB8AC3E}">
        <p14:creationId xmlns:p14="http://schemas.microsoft.com/office/powerpoint/2010/main" val="22121959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8FB6DF-0B8F-4802-B741-7A6D9FA609F6}"/>
              </a:ext>
            </a:extLst>
          </p:cNvPr>
          <p:cNvSpPr>
            <a:spLocks noGrp="1"/>
          </p:cNvSpPr>
          <p:nvPr>
            <p:ph idx="1"/>
          </p:nvPr>
        </p:nvSpPr>
        <p:spPr/>
        <p:txBody>
          <a:bodyPr>
            <a:normAutofit/>
          </a:bodyPr>
          <a:lstStyle/>
          <a:p>
            <a:r>
              <a:rPr lang="en-US" dirty="0"/>
              <a:t>Learning theories are conceptual frameworks describing how knowledge is absorbed, processed, and retained during learning</a:t>
            </a:r>
          </a:p>
          <a:p>
            <a:r>
              <a:rPr lang="en-US" dirty="0"/>
              <a:t>Cognitive, emotional, and environmental influences, as well as prior experience, all play a part in how understanding, or a world view, is acquired or changed and knowledge and skills retained</a:t>
            </a:r>
          </a:p>
          <a:p>
            <a:r>
              <a:rPr lang="en-US" dirty="0"/>
              <a:t>Behaviorists look at learning as an aspect of conditioning and will advocate a system of rewards and targets in education</a:t>
            </a:r>
          </a:p>
        </p:txBody>
      </p:sp>
      <p:sp>
        <p:nvSpPr>
          <p:cNvPr id="3" name="Title 2">
            <a:extLst>
              <a:ext uri="{FF2B5EF4-FFF2-40B4-BE49-F238E27FC236}">
                <a16:creationId xmlns:a16="http://schemas.microsoft.com/office/drawing/2014/main" id="{8D91DB05-1B1D-4824-ADE5-9286A4083579}"/>
              </a:ext>
            </a:extLst>
          </p:cNvPr>
          <p:cNvSpPr>
            <a:spLocks noGrp="1"/>
          </p:cNvSpPr>
          <p:nvPr>
            <p:ph type="title"/>
          </p:nvPr>
        </p:nvSpPr>
        <p:spPr/>
        <p:txBody>
          <a:bodyPr/>
          <a:lstStyle/>
          <a:p>
            <a:r>
              <a:rPr lang="en-US" dirty="0"/>
              <a:t>Learning Theory</a:t>
            </a:r>
          </a:p>
        </p:txBody>
      </p:sp>
    </p:spTree>
    <p:extLst>
      <p:ext uri="{BB962C8B-B14F-4D97-AF65-F5344CB8AC3E}">
        <p14:creationId xmlns:p14="http://schemas.microsoft.com/office/powerpoint/2010/main" val="2858504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DCA286-CADE-49DE-AF20-87382E1B503D}"/>
              </a:ext>
            </a:extLst>
          </p:cNvPr>
          <p:cNvSpPr>
            <a:spLocks noGrp="1"/>
          </p:cNvSpPr>
          <p:nvPr>
            <p:ph idx="1"/>
          </p:nvPr>
        </p:nvSpPr>
        <p:spPr/>
        <p:txBody>
          <a:bodyPr>
            <a:normAutofit fontScale="92500"/>
          </a:bodyPr>
          <a:lstStyle/>
          <a:p>
            <a:r>
              <a:rPr lang="en-US" dirty="0"/>
              <a:t>There are many different conditions that influence transfer of learning in the classroom</a:t>
            </a:r>
          </a:p>
          <a:p>
            <a:r>
              <a:rPr lang="en-US" dirty="0"/>
              <a:t>These conditions include features of the task, features of the learner, features of the organization and social context of the activity</a:t>
            </a:r>
          </a:p>
          <a:p>
            <a:r>
              <a:rPr lang="en-US" dirty="0"/>
              <a:t>The features of the task include practicing through simulations, problem-based learning, and knowledge and skills for implementing new plans</a:t>
            </a:r>
          </a:p>
          <a:p>
            <a:r>
              <a:rPr lang="en-US" dirty="0"/>
              <a:t>The features of learners include their ability to reflect on past experiences, their ability to participate in group discussions, practice skills, and participate in written discussions</a:t>
            </a:r>
          </a:p>
        </p:txBody>
      </p:sp>
      <p:sp>
        <p:nvSpPr>
          <p:cNvPr id="3" name="Title 2">
            <a:extLst>
              <a:ext uri="{FF2B5EF4-FFF2-40B4-BE49-F238E27FC236}">
                <a16:creationId xmlns:a16="http://schemas.microsoft.com/office/drawing/2014/main" id="{9349B249-B700-489B-895D-9218922CBDFD}"/>
              </a:ext>
            </a:extLst>
          </p:cNvPr>
          <p:cNvSpPr>
            <a:spLocks noGrp="1"/>
          </p:cNvSpPr>
          <p:nvPr>
            <p:ph type="title"/>
          </p:nvPr>
        </p:nvSpPr>
        <p:spPr/>
        <p:txBody>
          <a:bodyPr/>
          <a:lstStyle/>
          <a:p>
            <a:r>
              <a:rPr lang="en-US" dirty="0"/>
              <a:t>Techniques and Benefits</a:t>
            </a:r>
          </a:p>
        </p:txBody>
      </p:sp>
    </p:spTree>
    <p:extLst>
      <p:ext uri="{BB962C8B-B14F-4D97-AF65-F5344CB8AC3E}">
        <p14:creationId xmlns:p14="http://schemas.microsoft.com/office/powerpoint/2010/main" val="34685265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ell phone&#10;&#10;Description generated with very high confidence">
            <a:extLst>
              <a:ext uri="{FF2B5EF4-FFF2-40B4-BE49-F238E27FC236}">
                <a16:creationId xmlns:a16="http://schemas.microsoft.com/office/drawing/2014/main" id="{1A44AC1C-401A-4467-B9DC-3DA3B5E5E56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2412" y="1638299"/>
            <a:ext cx="9067800" cy="5100637"/>
          </a:xfrm>
        </p:spPr>
      </p:pic>
      <p:sp>
        <p:nvSpPr>
          <p:cNvPr id="3" name="Title 2">
            <a:extLst>
              <a:ext uri="{FF2B5EF4-FFF2-40B4-BE49-F238E27FC236}">
                <a16:creationId xmlns:a16="http://schemas.microsoft.com/office/drawing/2014/main" id="{FA5A9AED-74C4-4DE1-99CC-144466ED9149}"/>
              </a:ext>
            </a:extLst>
          </p:cNvPr>
          <p:cNvSpPr>
            <a:spLocks noGrp="1"/>
          </p:cNvSpPr>
          <p:nvPr>
            <p:ph type="title"/>
          </p:nvPr>
        </p:nvSpPr>
        <p:spPr/>
        <p:txBody>
          <a:bodyPr/>
          <a:lstStyle/>
          <a:p>
            <a:r>
              <a:rPr lang="en-US" dirty="0"/>
              <a:t>Major Learning Theories</a:t>
            </a:r>
          </a:p>
        </p:txBody>
      </p:sp>
    </p:spTree>
    <p:extLst>
      <p:ext uri="{BB962C8B-B14F-4D97-AF65-F5344CB8AC3E}">
        <p14:creationId xmlns:p14="http://schemas.microsoft.com/office/powerpoint/2010/main" val="3339922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ell phone&#10;&#10;Description generated with high confidence">
            <a:extLst>
              <a:ext uri="{FF2B5EF4-FFF2-40B4-BE49-F238E27FC236}">
                <a16:creationId xmlns:a16="http://schemas.microsoft.com/office/drawing/2014/main" id="{C35DE5AA-33E8-4912-BF02-358F1BCC87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2012" y="291776"/>
            <a:ext cx="8001000" cy="6334780"/>
          </a:xfrm>
          <a:prstGeom prst="rect">
            <a:avLst/>
          </a:prstGeom>
        </p:spPr>
      </p:pic>
    </p:spTree>
    <p:extLst>
      <p:ext uri="{BB962C8B-B14F-4D97-AF65-F5344CB8AC3E}">
        <p14:creationId xmlns:p14="http://schemas.microsoft.com/office/powerpoint/2010/main" val="41756322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a piece of paper&#10;&#10;Description generated with high confidence">
            <a:extLst>
              <a:ext uri="{FF2B5EF4-FFF2-40B4-BE49-F238E27FC236}">
                <a16:creationId xmlns:a16="http://schemas.microsoft.com/office/drawing/2014/main" id="{F11AEF57-734C-4FB7-8B02-B0A0ACBFE6C7}"/>
              </a:ext>
            </a:extLst>
          </p:cNvPr>
          <p:cNvPicPr>
            <a:picLocks noGrp="1" noChangeAspect="1"/>
          </p:cNvPicPr>
          <p:nvPr>
            <p:ph idx="4294967295"/>
          </p:nvPr>
        </p:nvPicPr>
        <p:blipFill rotWithShape="1">
          <a:blip r:embed="rId2" cstate="print">
            <a:extLst>
              <a:ext uri="{28A0092B-C50C-407E-A947-70E740481C1C}">
                <a14:useLocalDpi xmlns:a14="http://schemas.microsoft.com/office/drawing/2010/main" val="0"/>
              </a:ext>
            </a:extLst>
          </a:blip>
          <a:srcRect/>
          <a:stretch/>
        </p:blipFill>
        <p:spPr>
          <a:xfrm>
            <a:off x="838200" y="76200"/>
            <a:ext cx="10361612" cy="6750701"/>
          </a:xfrm>
        </p:spPr>
      </p:pic>
    </p:spTree>
    <p:extLst>
      <p:ext uri="{BB962C8B-B14F-4D97-AF65-F5344CB8AC3E}">
        <p14:creationId xmlns:p14="http://schemas.microsoft.com/office/powerpoint/2010/main" val="9224287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D80EFB-9DEF-479F-A25B-A187876CEC95}"/>
              </a:ext>
            </a:extLst>
          </p:cNvPr>
          <p:cNvSpPr>
            <a:spLocks noGrp="1"/>
          </p:cNvSpPr>
          <p:nvPr>
            <p:ph idx="1"/>
          </p:nvPr>
        </p:nvSpPr>
        <p:spPr>
          <a:xfrm>
            <a:off x="1522414" y="1905000"/>
            <a:ext cx="9144000" cy="4495800"/>
          </a:xfrm>
        </p:spPr>
        <p:txBody>
          <a:bodyPr>
            <a:normAutofit lnSpcReduction="10000"/>
          </a:bodyPr>
          <a:lstStyle/>
          <a:p>
            <a:r>
              <a:rPr lang="en-US" dirty="0"/>
              <a:t>All individuals have the ability to develop mental discipline and the skill of mindfulness, the two go hand in hand </a:t>
            </a:r>
          </a:p>
          <a:p>
            <a:r>
              <a:rPr lang="en-US" dirty="0"/>
              <a:t>Mental discipline is  critical in terms of the processing of information and involves the ability to recognize and respond appropriately to new things and information people come across, or have recently been taught</a:t>
            </a:r>
          </a:p>
          <a:p>
            <a:r>
              <a:rPr lang="en-US" dirty="0"/>
              <a:t>Mindfulness is important to the process of learning in many aspects</a:t>
            </a:r>
          </a:p>
          <a:p>
            <a:pPr lvl="1"/>
            <a:r>
              <a:rPr lang="en-US" sz="2200" dirty="0"/>
              <a:t>Being mindful means to be present with and engaged in whatever you are doing at a specific moment in time </a:t>
            </a:r>
          </a:p>
          <a:p>
            <a:pPr lvl="1"/>
            <a:r>
              <a:rPr lang="en-US" sz="2200" dirty="0"/>
              <a:t>Being mindful can aid in helping us to more critically think, feel and understand the new information we are in the process of absorbing</a:t>
            </a:r>
          </a:p>
        </p:txBody>
      </p:sp>
      <p:sp>
        <p:nvSpPr>
          <p:cNvPr id="3" name="Title 2">
            <a:extLst>
              <a:ext uri="{FF2B5EF4-FFF2-40B4-BE49-F238E27FC236}">
                <a16:creationId xmlns:a16="http://schemas.microsoft.com/office/drawing/2014/main" id="{F08E3F44-D725-46F5-A3C6-396FAD2B761B}"/>
              </a:ext>
            </a:extLst>
          </p:cNvPr>
          <p:cNvSpPr>
            <a:spLocks noGrp="1"/>
          </p:cNvSpPr>
          <p:nvPr>
            <p:ph type="title"/>
          </p:nvPr>
        </p:nvSpPr>
        <p:spPr/>
        <p:txBody>
          <a:bodyPr/>
          <a:lstStyle/>
          <a:p>
            <a:r>
              <a:rPr lang="en-US" dirty="0"/>
              <a:t>Formal and Mental Discipline</a:t>
            </a:r>
          </a:p>
        </p:txBody>
      </p:sp>
    </p:spTree>
    <p:extLst>
      <p:ext uri="{BB962C8B-B14F-4D97-AF65-F5344CB8AC3E}">
        <p14:creationId xmlns:p14="http://schemas.microsoft.com/office/powerpoint/2010/main" val="27115276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065330-DD68-4667-A430-5FD2775C9CDF}"/>
              </a:ext>
            </a:extLst>
          </p:cNvPr>
          <p:cNvSpPr>
            <a:spLocks noGrp="1"/>
          </p:cNvSpPr>
          <p:nvPr>
            <p:ph idx="1"/>
          </p:nvPr>
        </p:nvSpPr>
        <p:spPr/>
        <p:txBody>
          <a:bodyPr>
            <a:normAutofit fontScale="92500"/>
          </a:bodyPr>
          <a:lstStyle/>
          <a:p>
            <a:r>
              <a:rPr lang="en-US" dirty="0"/>
              <a:t>Multimedia learning refers to the use of visual and auditory teaching materials that may include video, computer and other information technology </a:t>
            </a:r>
          </a:p>
          <a:p>
            <a:r>
              <a:rPr lang="en-US" dirty="0"/>
              <a:t>Multimedia learning theory focuses on the principles that determine the effective use of multimedia in learning, with emphasis on using both the visual and auditory channels for information processing</a:t>
            </a:r>
          </a:p>
          <a:p>
            <a:r>
              <a:rPr lang="en-US" dirty="0"/>
              <a:t>If both the visual and auditory channels are presented with information, more knowledge is retained </a:t>
            </a:r>
          </a:p>
          <a:p>
            <a:r>
              <a:rPr lang="en-US" dirty="0"/>
              <a:t>However, if too much information is delivered it is inadequately processed, and long term memory is not acquired</a:t>
            </a:r>
          </a:p>
        </p:txBody>
      </p:sp>
      <p:sp>
        <p:nvSpPr>
          <p:cNvPr id="3" name="Title 2">
            <a:extLst>
              <a:ext uri="{FF2B5EF4-FFF2-40B4-BE49-F238E27FC236}">
                <a16:creationId xmlns:a16="http://schemas.microsoft.com/office/drawing/2014/main" id="{43F35535-D630-4C75-A641-2FA23DBD5CF9}"/>
              </a:ext>
            </a:extLst>
          </p:cNvPr>
          <p:cNvSpPr>
            <a:spLocks noGrp="1"/>
          </p:cNvSpPr>
          <p:nvPr>
            <p:ph type="title"/>
          </p:nvPr>
        </p:nvSpPr>
        <p:spPr/>
        <p:txBody>
          <a:bodyPr/>
          <a:lstStyle/>
          <a:p>
            <a:r>
              <a:rPr lang="en-US" dirty="0"/>
              <a:t>Multimedia Learning</a:t>
            </a:r>
          </a:p>
        </p:txBody>
      </p:sp>
    </p:spTree>
    <p:extLst>
      <p:ext uri="{BB962C8B-B14F-4D97-AF65-F5344CB8AC3E}">
        <p14:creationId xmlns:p14="http://schemas.microsoft.com/office/powerpoint/2010/main" val="11064696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udent presentation" id="{61936DD2-5F1E-4CE5-AB4B-725D35FC9179}" vid="{60FEA300-D151-4B21-9955-901AC34D046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8950B5-7B6B-4C28-8458-CAB8EA4CB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Student scientific report presentation</Template>
  <TotalTime>0</TotalTime>
  <Words>869</Words>
  <Application>Microsoft Office PowerPoint</Application>
  <PresentationFormat>Custom</PresentationFormat>
  <Paragraphs>63</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Century Gothic</vt:lpstr>
      <vt:lpstr>Wingdings 3</vt:lpstr>
      <vt:lpstr>Student presentation</vt:lpstr>
      <vt:lpstr>All About Training</vt:lpstr>
      <vt:lpstr>Some Definitions of Training</vt:lpstr>
      <vt:lpstr>Learning Theory</vt:lpstr>
      <vt:lpstr>Techniques and Benefits</vt:lpstr>
      <vt:lpstr>Major Learning Theories</vt:lpstr>
      <vt:lpstr>PowerPoint Presentation</vt:lpstr>
      <vt:lpstr>PowerPoint Presentation</vt:lpstr>
      <vt:lpstr>Formal and Mental Discipline</vt:lpstr>
      <vt:lpstr>Multimedia Learning</vt:lpstr>
      <vt:lpstr>PowerPoint Presentation</vt:lpstr>
      <vt:lpstr>Learning Styles</vt:lpstr>
      <vt:lpstr>Learning Styles - Overview</vt:lpstr>
      <vt:lpstr>Learning Styles - Substance</vt:lpstr>
      <vt:lpstr>Memletic Learning Style </vt:lpstr>
      <vt:lpstr>Learning Styles Assessment</vt:lpstr>
      <vt:lpstr>Memletic LSI</vt:lpstr>
      <vt:lpstr>PowerPoint Presentation</vt:lpstr>
      <vt:lpstr>PowerPoint Presentation</vt:lpstr>
      <vt:lpstr>PowerPoint Presentation</vt:lpstr>
      <vt:lpstr>What does it all mean?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2017-08-13T16:18:58Z</dcterms:created>
  <dcterms:modified xsi:type="dcterms:W3CDTF">2019-08-05T11:57:58Z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TC034605859991</vt:lpwstr>
  </property>
</Properties>
</file>