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57" r:id="rId3"/>
    <p:sldId id="279" r:id="rId4"/>
    <p:sldId id="281" r:id="rId5"/>
    <p:sldId id="280" r:id="rId6"/>
    <p:sldId id="282" r:id="rId7"/>
    <p:sldId id="269" r:id="rId8"/>
    <p:sldId id="272" r:id="rId9"/>
    <p:sldId id="258" r:id="rId10"/>
    <p:sldId id="274" r:id="rId11"/>
    <p:sldId id="270" r:id="rId12"/>
    <p:sldId id="260" r:id="rId13"/>
    <p:sldId id="275" r:id="rId14"/>
    <p:sldId id="276" r:id="rId15"/>
    <p:sldId id="262" r:id="rId16"/>
    <p:sldId id="283" r:id="rId17"/>
    <p:sldId id="264" r:id="rId18"/>
    <p:sldId id="261" r:id="rId19"/>
    <p:sldId id="284" r:id="rId20"/>
    <p:sldId id="268" r:id="rId21"/>
    <p:sldId id="265" r:id="rId22"/>
    <p:sldId id="277" r:id="rId23"/>
    <p:sldId id="278" r:id="rId24"/>
    <p:sldId id="285" r:id="rId25"/>
    <p:sldId id="286" r:id="rId26"/>
    <p:sldId id="287" r:id="rId27"/>
    <p:sldId id="289" r:id="rId28"/>
    <p:sldId id="291" r:id="rId29"/>
    <p:sldId id="290" r:id="rId30"/>
    <p:sldId id="293" r:id="rId31"/>
    <p:sldId id="294" r:id="rId32"/>
    <p:sldId id="292"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22" autoAdjust="0"/>
  </p:normalViewPr>
  <p:slideViewPr>
    <p:cSldViewPr snapToGrid="0">
      <p:cViewPr varScale="1">
        <p:scale>
          <a:sx n="54" d="100"/>
          <a:sy n="54" d="100"/>
        </p:scale>
        <p:origin x="96"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5B155-9739-4DFD-839A-D18B04175C08}"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44BCD-8990-479C-829F-065DEB5B5DE3}" type="slidenum">
              <a:rPr lang="en-US" smtClean="0"/>
              <a:t>‹#›</a:t>
            </a:fld>
            <a:endParaRPr lang="en-US"/>
          </a:p>
        </p:txBody>
      </p:sp>
    </p:spTree>
    <p:extLst>
      <p:ext uri="{BB962C8B-B14F-4D97-AF65-F5344CB8AC3E}">
        <p14:creationId xmlns:p14="http://schemas.microsoft.com/office/powerpoint/2010/main" val="138827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red box represents</a:t>
            </a:r>
            <a:r>
              <a:rPr lang="en-US" baseline="0" dirty="0"/>
              <a:t> different requests that were all brought together for this page. The revolution is the AGGREGATION of information in one place. This requires each one of these information streams to be accessible.</a:t>
            </a:r>
            <a:endParaRPr lang="en-US" dirty="0"/>
          </a:p>
        </p:txBody>
      </p:sp>
      <p:sp>
        <p:nvSpPr>
          <p:cNvPr id="4" name="Slide Number Placeholder 3"/>
          <p:cNvSpPr>
            <a:spLocks noGrp="1"/>
          </p:cNvSpPr>
          <p:nvPr>
            <p:ph type="sldNum" sz="quarter" idx="10"/>
          </p:nvPr>
        </p:nvSpPr>
        <p:spPr/>
        <p:txBody>
          <a:bodyPr/>
          <a:lstStyle/>
          <a:p>
            <a:fld id="{D8344BCD-8990-479C-829F-065DEB5B5DE3}" type="slidenum">
              <a:rPr lang="en-US" smtClean="0"/>
              <a:t>9</a:t>
            </a:fld>
            <a:endParaRPr lang="en-US"/>
          </a:p>
        </p:txBody>
      </p:sp>
    </p:spTree>
    <p:extLst>
      <p:ext uri="{BB962C8B-B14F-4D97-AF65-F5344CB8AC3E}">
        <p14:creationId xmlns:p14="http://schemas.microsoft.com/office/powerpoint/2010/main" val="55307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44BCD-8990-479C-829F-065DEB5B5DE3}" type="slidenum">
              <a:rPr lang="en-US" smtClean="0"/>
              <a:t>22</a:t>
            </a:fld>
            <a:endParaRPr lang="en-US"/>
          </a:p>
        </p:txBody>
      </p:sp>
    </p:spTree>
    <p:extLst>
      <p:ext uri="{BB962C8B-B14F-4D97-AF65-F5344CB8AC3E}">
        <p14:creationId xmlns:p14="http://schemas.microsoft.com/office/powerpoint/2010/main" val="333232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A4A1EE-0471-45F8-A5C4-1C680A02B5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56094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18941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72336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934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267954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A4A1EE-0471-45F8-A5C4-1C680A02B509}"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343393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A4A1EE-0471-45F8-A5C4-1C680A02B509}"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363347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4A1EE-0471-45F8-A5C4-1C680A02B5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321995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4A1EE-0471-45F8-A5C4-1C680A02B5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353618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4A1EE-0471-45F8-A5C4-1C680A02B5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216020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4A1EE-0471-45F8-A5C4-1C680A02B5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136140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183083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A4A1EE-0471-45F8-A5C4-1C680A02B509}"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407528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A4A1EE-0471-45F8-A5C4-1C680A02B509}"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120006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4A1EE-0471-45F8-A5C4-1C680A02B509}"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170228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169724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4A1EE-0471-45F8-A5C4-1C680A02B5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6D121-EC1E-45A1-939D-0514404F8932}" type="slidenum">
              <a:rPr lang="en-US" smtClean="0"/>
              <a:t>‹#›</a:t>
            </a:fld>
            <a:endParaRPr lang="en-US"/>
          </a:p>
        </p:txBody>
      </p:sp>
    </p:spTree>
    <p:extLst>
      <p:ext uri="{BB962C8B-B14F-4D97-AF65-F5344CB8AC3E}">
        <p14:creationId xmlns:p14="http://schemas.microsoft.com/office/powerpoint/2010/main" val="351122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A4A1EE-0471-45F8-A5C4-1C680A02B509}" type="datetimeFigureOut">
              <a:rPr lang="en-US" smtClean="0"/>
              <a:t>1/26/2018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76D121-EC1E-45A1-939D-0514404F8932}" type="slidenum">
              <a:rPr lang="en-US" smtClean="0"/>
              <a:t>‹#›</a:t>
            </a:fld>
            <a:endParaRPr lang="en-US"/>
          </a:p>
        </p:txBody>
      </p:sp>
    </p:spTree>
    <p:extLst>
      <p:ext uri="{BB962C8B-B14F-4D97-AF65-F5344CB8AC3E}">
        <p14:creationId xmlns:p14="http://schemas.microsoft.com/office/powerpoint/2010/main" val="293388242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ph.facebook.com/barackobama/picture?type=large" TargetMode="External"/><Relationship Id="rId2" Type="http://schemas.openxmlformats.org/officeDocument/2006/relationships/hyperlink" Target="https://graph.facebook.com/10151443611110725/picture?width=9999" TargetMode="External"/><Relationship Id="rId1" Type="http://schemas.openxmlformats.org/officeDocument/2006/relationships/slideLayout" Target="../slideLayouts/slideLayout7.xml"/><Relationship Id="rId6" Type="http://schemas.openxmlformats.org/officeDocument/2006/relationships/hyperlink" Target="https://support.twitter.com/articles/20170071"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rveygizmo.com/"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com/maps/place/madigan+army+medical+center/@47.1097586,-122.5520699,15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api.php?action=query&amp;list=backlinks&amp;bltitle=Star%20Wars&amp;bllimit=1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de.cern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gKM3rObY7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ecma-international.org/publications/files/ecma-st/ECMA-262.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highcharts.com/demo/bar-stacked/dark-unica"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d3js.org/" TargetMode="External"/><Relationship Id="rId4" Type="http://schemas.openxmlformats.org/officeDocument/2006/relationships/hyperlink" Target="http://www.fusionchart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166775"/>
            <a:ext cx="9440034" cy="1828801"/>
          </a:xfrm>
        </p:spPr>
        <p:txBody>
          <a:bodyPr>
            <a:normAutofit fontScale="90000"/>
          </a:bodyPr>
          <a:lstStyle/>
          <a:p>
            <a:r>
              <a:rPr lang="en-US" sz="6600" dirty="0"/>
              <a:t>Code Re-Use:</a:t>
            </a:r>
            <a:br>
              <a:rPr lang="en-US" sz="6600" dirty="0"/>
            </a:br>
            <a:r>
              <a:rPr lang="en-US" sz="5300" dirty="0"/>
              <a:t>Libraries, APIs and Frameworks</a:t>
            </a:r>
          </a:p>
        </p:txBody>
      </p:sp>
    </p:spTree>
    <p:extLst>
      <p:ext uri="{BB962C8B-B14F-4D97-AF65-F5344CB8AC3E}">
        <p14:creationId xmlns:p14="http://schemas.microsoft.com/office/powerpoint/2010/main" val="197205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977" y="322730"/>
            <a:ext cx="8220635" cy="1200329"/>
          </a:xfrm>
          <a:prstGeom prst="rect">
            <a:avLst/>
          </a:prstGeom>
          <a:noFill/>
        </p:spPr>
        <p:txBody>
          <a:bodyPr wrap="square" rtlCol="0">
            <a:spAutoFit/>
          </a:bodyPr>
          <a:lstStyle/>
          <a:p>
            <a:r>
              <a:rPr lang="en-US" dirty="0">
                <a:hlinkClick r:id="rId2"/>
              </a:rPr>
              <a:t>https://graph.facebook.com/10151443611110725/picture?width=9999</a:t>
            </a:r>
            <a:endParaRPr lang="en-US" dirty="0"/>
          </a:p>
          <a:p>
            <a:r>
              <a:rPr lang="en-US" dirty="0">
                <a:hlinkClick r:id="rId3"/>
              </a:rPr>
              <a:t>or</a:t>
            </a:r>
          </a:p>
          <a:p>
            <a:r>
              <a:rPr lang="en-US" dirty="0">
                <a:hlinkClick r:id="rId3"/>
              </a:rPr>
              <a:t>https://graph.facebook.com/donaldtrump/picture?type=large</a:t>
            </a:r>
            <a:endParaRPr lang="en-US" dirty="0"/>
          </a:p>
          <a:p>
            <a:endParaRPr lang="en-US" dirty="0"/>
          </a:p>
        </p:txBody>
      </p:sp>
      <p:pic>
        <p:nvPicPr>
          <p:cNvPr id="1026" name="Picture 2" descr="https://scontent.xx.fbcdn.net/v/t1.0-9/557493_10151443611110725_645976657_n.jpg?oh=a719d65e70bd128b4af39157c2170d69&amp;oe=58DDBA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76" y="1362635"/>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58199" y="1362635"/>
            <a:ext cx="8035192" cy="3810000"/>
          </a:xfrm>
          <a:prstGeom prst="rect">
            <a:avLst/>
          </a:prstGeom>
        </p:spPr>
      </p:pic>
      <p:sp>
        <p:nvSpPr>
          <p:cNvPr id="4" name="TextBox 3"/>
          <p:cNvSpPr txBox="1"/>
          <p:nvPr/>
        </p:nvSpPr>
        <p:spPr>
          <a:xfrm>
            <a:off x="3792071" y="6266329"/>
            <a:ext cx="7987553" cy="367553"/>
          </a:xfrm>
          <a:prstGeom prst="rect">
            <a:avLst/>
          </a:prstGeom>
          <a:noFill/>
        </p:spPr>
        <p:txBody>
          <a:bodyPr wrap="square" rtlCol="0">
            <a:spAutoFit/>
          </a:bodyPr>
          <a:lstStyle/>
          <a:p>
            <a:pPr algn="r"/>
            <a:r>
              <a:rPr lang="en-US" dirty="0"/>
              <a:t>How to </a:t>
            </a:r>
            <a:r>
              <a:rPr lang="en-US" dirty="0">
                <a:hlinkClick r:id="rId6"/>
              </a:rPr>
              <a:t>embed</a:t>
            </a:r>
            <a:r>
              <a:rPr lang="en-US" dirty="0"/>
              <a:t> a twitter feed in your website</a:t>
            </a:r>
          </a:p>
        </p:txBody>
      </p:sp>
    </p:spTree>
    <p:extLst>
      <p:ext uri="{BB962C8B-B14F-4D97-AF65-F5344CB8AC3E}">
        <p14:creationId xmlns:p14="http://schemas.microsoft.com/office/powerpoint/2010/main" val="196174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32965" y="726141"/>
            <a:ext cx="6819828" cy="547743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9091" y="1320073"/>
            <a:ext cx="600635" cy="484094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80931" y="2132469"/>
            <a:ext cx="3611069" cy="3658731"/>
          </a:xfrm>
          <a:prstGeom prst="rect">
            <a:avLst/>
          </a:prstGeom>
        </p:spPr>
      </p:pic>
    </p:spTree>
    <p:extLst>
      <p:ext uri="{BB962C8B-B14F-4D97-AF65-F5344CB8AC3E}">
        <p14:creationId xmlns:p14="http://schemas.microsoft.com/office/powerpoint/2010/main" val="420137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42612" y="1"/>
            <a:ext cx="2949388" cy="2351114"/>
          </a:xfrm>
          <a:prstGeom prst="rect">
            <a:avLst/>
          </a:prstGeom>
        </p:spPr>
      </p:pic>
      <p:sp>
        <p:nvSpPr>
          <p:cNvPr id="2" name="Title 1"/>
          <p:cNvSpPr>
            <a:spLocks noGrp="1"/>
          </p:cNvSpPr>
          <p:nvPr>
            <p:ph type="title"/>
          </p:nvPr>
        </p:nvSpPr>
        <p:spPr/>
        <p:txBody>
          <a:bodyPr>
            <a:normAutofit/>
          </a:bodyPr>
          <a:lstStyle/>
          <a:p>
            <a:r>
              <a:rPr lang="en-US" sz="5400" dirty="0"/>
              <a:t>Healthcare Current State</a:t>
            </a:r>
            <a:endParaRPr lang="en-US" sz="5400" i="1" dirty="0"/>
          </a:p>
        </p:txBody>
      </p:sp>
      <p:sp>
        <p:nvSpPr>
          <p:cNvPr id="3" name="Content Placeholder 2"/>
          <p:cNvSpPr>
            <a:spLocks noGrp="1"/>
          </p:cNvSpPr>
          <p:nvPr>
            <p:ph idx="1"/>
          </p:nvPr>
        </p:nvSpPr>
        <p:spPr>
          <a:xfrm>
            <a:off x="913795" y="1732448"/>
            <a:ext cx="10353762" cy="4668351"/>
          </a:xfrm>
        </p:spPr>
        <p:txBody>
          <a:bodyPr>
            <a:normAutofit/>
          </a:bodyPr>
          <a:lstStyle/>
          <a:p>
            <a:r>
              <a:rPr lang="en-US" sz="2800" dirty="0"/>
              <a:t>DoD: Requirements-based contracting</a:t>
            </a:r>
          </a:p>
          <a:p>
            <a:r>
              <a:rPr lang="en-US" sz="2800" dirty="0"/>
              <a:t>Vendor/information provider functionally “owns” information</a:t>
            </a:r>
          </a:p>
          <a:p>
            <a:pPr lvl="1"/>
            <a:r>
              <a:rPr lang="en-US" sz="2600" dirty="0"/>
              <a:t>Q: How do you push information into/out of MHS GENESIS?</a:t>
            </a:r>
          </a:p>
          <a:p>
            <a:pPr lvl="1"/>
            <a:r>
              <a:rPr lang="en-US" sz="2600" dirty="0"/>
              <a:t>A: New contract.</a:t>
            </a:r>
          </a:p>
          <a:p>
            <a:r>
              <a:rPr lang="en-US" sz="2800" dirty="0"/>
              <a:t>Civilians must be better…</a:t>
            </a:r>
          </a:p>
          <a:p>
            <a:r>
              <a:rPr lang="en-US" sz="2800" dirty="0"/>
              <a:t>Hope:</a:t>
            </a:r>
          </a:p>
          <a:p>
            <a:pPr lvl="1"/>
            <a:r>
              <a:rPr lang="en-US" sz="2600" dirty="0"/>
              <a:t>SMART on FHIR or other open API standards</a:t>
            </a:r>
          </a:p>
          <a:p>
            <a:endParaRPr lang="en-US" sz="2800" dirty="0"/>
          </a:p>
          <a:p>
            <a:endParaRPr lang="en-US" sz="2800" dirty="0"/>
          </a:p>
        </p:txBody>
      </p:sp>
    </p:spTree>
    <p:extLst>
      <p:ext uri="{BB962C8B-B14F-4D97-AF65-F5344CB8AC3E}">
        <p14:creationId xmlns:p14="http://schemas.microsoft.com/office/powerpoint/2010/main" val="149486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Current State</a:t>
            </a:r>
            <a:br>
              <a:rPr lang="en-US" sz="5400" dirty="0"/>
            </a:br>
            <a:r>
              <a:rPr lang="en-US" sz="4400" i="1" dirty="0"/>
              <a:t>Questionnaires</a:t>
            </a:r>
            <a:endParaRPr lang="en-US" sz="5400" i="1" dirty="0"/>
          </a:p>
        </p:txBody>
      </p:sp>
      <p:sp>
        <p:nvSpPr>
          <p:cNvPr id="3" name="Content Placeholder 2"/>
          <p:cNvSpPr>
            <a:spLocks noGrp="1"/>
          </p:cNvSpPr>
          <p:nvPr>
            <p:ph idx="1"/>
          </p:nvPr>
        </p:nvSpPr>
        <p:spPr>
          <a:xfrm>
            <a:off x="913795" y="1732449"/>
            <a:ext cx="10353762" cy="4480092"/>
          </a:xfrm>
        </p:spPr>
        <p:txBody>
          <a:bodyPr>
            <a:normAutofit fontScale="92500" lnSpcReduction="10000"/>
          </a:bodyPr>
          <a:lstStyle/>
          <a:p>
            <a:r>
              <a:rPr lang="en-US" sz="2800" dirty="0"/>
              <a:t>Requirements-based contracting for questionnaires</a:t>
            </a:r>
          </a:p>
          <a:p>
            <a:pPr lvl="1"/>
            <a:r>
              <a:rPr lang="en-US" sz="2600" dirty="0"/>
              <a:t>Contract for JOES</a:t>
            </a:r>
          </a:p>
          <a:p>
            <a:pPr lvl="1"/>
            <a:r>
              <a:rPr lang="en-US" sz="2600" dirty="0"/>
              <a:t>Contract for TRISS</a:t>
            </a:r>
          </a:p>
          <a:p>
            <a:pPr lvl="1"/>
            <a:r>
              <a:rPr lang="en-US" sz="2600" dirty="0"/>
              <a:t>Contract for research questionnaire</a:t>
            </a:r>
          </a:p>
          <a:p>
            <a:pPr lvl="1"/>
            <a:r>
              <a:rPr lang="en-US" sz="2600" dirty="0"/>
              <a:t>Contract for GAT</a:t>
            </a:r>
          </a:p>
          <a:p>
            <a:pPr lvl="1"/>
            <a:r>
              <a:rPr lang="en-US" sz="2600" dirty="0"/>
              <a:t>Contract for 360 </a:t>
            </a:r>
            <a:r>
              <a:rPr lang="en-US" sz="2600" dirty="0" err="1"/>
              <a:t>eval</a:t>
            </a:r>
            <a:endParaRPr lang="en-US" sz="2600" dirty="0"/>
          </a:p>
          <a:p>
            <a:pPr lvl="1"/>
            <a:r>
              <a:rPr lang="en-US" sz="2600" dirty="0"/>
              <a:t>Contract for…</a:t>
            </a:r>
          </a:p>
          <a:p>
            <a:r>
              <a:rPr lang="en-US" sz="2800" dirty="0"/>
              <a:t>Does any web company do it this way?</a:t>
            </a:r>
          </a:p>
          <a:p>
            <a:pPr lvl="1"/>
            <a:r>
              <a:rPr lang="en-US" sz="2600" dirty="0"/>
              <a:t>Think about an API that could handle any questionnaire</a:t>
            </a:r>
          </a:p>
          <a:p>
            <a:endParaRPr lang="en-US" sz="2800" dirty="0"/>
          </a:p>
        </p:txBody>
      </p:sp>
    </p:spTree>
    <p:extLst>
      <p:ext uri="{BB962C8B-B14F-4D97-AF65-F5344CB8AC3E}">
        <p14:creationId xmlns:p14="http://schemas.microsoft.com/office/powerpoint/2010/main" val="370540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56827" y="53955"/>
            <a:ext cx="9353620" cy="6297419"/>
          </a:xfrm>
          <a:prstGeom prst="rect">
            <a:avLst/>
          </a:prstGeom>
        </p:spPr>
      </p:pic>
      <p:sp>
        <p:nvSpPr>
          <p:cNvPr id="5" name="TextBox 4"/>
          <p:cNvSpPr txBox="1"/>
          <p:nvPr/>
        </p:nvSpPr>
        <p:spPr>
          <a:xfrm>
            <a:off x="7537622" y="6465491"/>
            <a:ext cx="4547287" cy="338554"/>
          </a:xfrm>
          <a:prstGeom prst="rect">
            <a:avLst/>
          </a:prstGeom>
          <a:noFill/>
        </p:spPr>
        <p:txBody>
          <a:bodyPr wrap="square" rtlCol="0">
            <a:spAutoFit/>
          </a:bodyPr>
          <a:lstStyle/>
          <a:p>
            <a:pPr algn="r"/>
            <a:r>
              <a:rPr lang="en-US" sz="1600" dirty="0"/>
              <a:t>HIPAA-Compliant Alternative: </a:t>
            </a:r>
            <a:r>
              <a:rPr lang="en-US" sz="1600" dirty="0" err="1">
                <a:hlinkClick r:id="rId3"/>
              </a:rPr>
              <a:t>surveygizmo</a:t>
            </a:r>
            <a:endParaRPr lang="en-US" sz="1600" dirty="0"/>
          </a:p>
        </p:txBody>
      </p:sp>
    </p:spTree>
    <p:extLst>
      <p:ext uri="{BB962C8B-B14F-4D97-AF65-F5344CB8AC3E}">
        <p14:creationId xmlns:p14="http://schemas.microsoft.com/office/powerpoint/2010/main" val="89032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Does It Work ?        1 of 2</a:t>
            </a:r>
          </a:p>
        </p:txBody>
      </p:sp>
      <p:sp>
        <p:nvSpPr>
          <p:cNvPr id="3" name="Content Placeholder 2"/>
          <p:cNvSpPr>
            <a:spLocks noGrp="1"/>
          </p:cNvSpPr>
          <p:nvPr>
            <p:ph idx="1"/>
          </p:nvPr>
        </p:nvSpPr>
        <p:spPr>
          <a:xfrm>
            <a:off x="913795" y="1732449"/>
            <a:ext cx="10353762" cy="4732519"/>
          </a:xfrm>
        </p:spPr>
        <p:txBody>
          <a:bodyPr>
            <a:normAutofit fontScale="85000" lnSpcReduction="10000"/>
          </a:bodyPr>
          <a:lstStyle/>
          <a:p>
            <a:r>
              <a:rPr lang="en-US" sz="2800" dirty="0"/>
              <a:t>Example:</a:t>
            </a:r>
          </a:p>
          <a:p>
            <a:r>
              <a:rPr lang="en-US" sz="2800" dirty="0">
                <a:hlinkClick r:id="rId2"/>
              </a:rPr>
              <a:t>https://www.google.com/maps/place/madigan+army+medical+center/</a:t>
            </a:r>
          </a:p>
          <a:p>
            <a:r>
              <a:rPr lang="en-US" sz="2800" dirty="0"/>
              <a:t>Converted to</a:t>
            </a:r>
          </a:p>
          <a:p>
            <a:r>
              <a:rPr lang="en-US" sz="2800" dirty="0">
                <a:hlinkClick r:id="rId2"/>
              </a:rPr>
              <a:t>https://www.google.com/maps/place/madigan+army+medical+center/@47.1097586,-122.5520699,15z/</a:t>
            </a:r>
            <a:endParaRPr lang="en-US" sz="2800" dirty="0"/>
          </a:p>
          <a:p>
            <a:pPr lvl="1"/>
            <a:r>
              <a:rPr lang="en-US" sz="2600" dirty="0"/>
              <a:t>Searches place database for: </a:t>
            </a:r>
            <a:r>
              <a:rPr lang="en-US" sz="2600" i="1" dirty="0"/>
              <a:t>Madigan Army Medical Center</a:t>
            </a:r>
            <a:r>
              <a:rPr lang="en-US" sz="2600" dirty="0"/>
              <a:t> (don’t need coordinates)</a:t>
            </a:r>
          </a:p>
          <a:p>
            <a:pPr lvl="1"/>
            <a:r>
              <a:rPr lang="en-US" sz="2600" dirty="0"/>
              <a:t>Plots this on map and adds the coordinates to URL (responding to API query)</a:t>
            </a:r>
          </a:p>
          <a:p>
            <a:pPr lvl="1"/>
            <a:r>
              <a:rPr lang="en-US" sz="2600" dirty="0"/>
              <a:t>If in a browser, displays place card and the Google Map plot</a:t>
            </a:r>
          </a:p>
          <a:p>
            <a:pPr lvl="1"/>
            <a:r>
              <a:rPr lang="en-US" sz="2600" dirty="0"/>
              <a:t>What if not in a browser, but in code?</a:t>
            </a:r>
          </a:p>
        </p:txBody>
      </p:sp>
    </p:spTree>
    <p:extLst>
      <p:ext uri="{BB962C8B-B14F-4D97-AF65-F5344CB8AC3E}">
        <p14:creationId xmlns:p14="http://schemas.microsoft.com/office/powerpoint/2010/main" val="360145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F878-8246-40B5-BF56-131C9C9CDE2B}"/>
              </a:ext>
            </a:extLst>
          </p:cNvPr>
          <p:cNvSpPr>
            <a:spLocks noGrp="1"/>
          </p:cNvSpPr>
          <p:nvPr>
            <p:ph type="title"/>
          </p:nvPr>
        </p:nvSpPr>
        <p:spPr/>
        <p:txBody>
          <a:bodyPr/>
          <a:lstStyle/>
          <a:p>
            <a:r>
              <a:rPr lang="en-US" dirty="0"/>
              <a:t>How Does It Work?        2 of 2</a:t>
            </a:r>
          </a:p>
        </p:txBody>
      </p:sp>
      <p:sp>
        <p:nvSpPr>
          <p:cNvPr id="3" name="Content Placeholder 2">
            <a:extLst>
              <a:ext uri="{FF2B5EF4-FFF2-40B4-BE49-F238E27FC236}">
                <a16:creationId xmlns:a16="http://schemas.microsoft.com/office/drawing/2014/main" id="{6269716B-5935-4165-BC3D-F0338B4F1783}"/>
              </a:ext>
            </a:extLst>
          </p:cNvPr>
          <p:cNvSpPr>
            <a:spLocks noGrp="1"/>
          </p:cNvSpPr>
          <p:nvPr>
            <p:ph idx="1"/>
          </p:nvPr>
        </p:nvSpPr>
        <p:spPr>
          <a:xfrm>
            <a:off x="913795" y="1732449"/>
            <a:ext cx="10353762" cy="4515951"/>
          </a:xfrm>
        </p:spPr>
        <p:txBody>
          <a:bodyPr>
            <a:noAutofit/>
          </a:bodyPr>
          <a:lstStyle/>
          <a:p>
            <a:r>
              <a:rPr lang="en-US" sz="2200" dirty="0">
                <a:hlinkClick r:id="rId2"/>
              </a:rPr>
              <a:t>http://en.wikipedia.org/w/api.php?action=query&amp;list=backlinks&amp;bltitle=Star%20Wars&amp;bllimit=10</a:t>
            </a:r>
            <a:endParaRPr lang="en-US" sz="2200" dirty="0"/>
          </a:p>
          <a:p>
            <a:pPr lvl="1"/>
            <a:r>
              <a:rPr lang="en-US" sz="2200" dirty="0"/>
              <a:t>Go to </a:t>
            </a:r>
            <a:r>
              <a:rPr lang="en-US" sz="2200" dirty="0" err="1"/>
              <a:t>wikipedia</a:t>
            </a:r>
            <a:r>
              <a:rPr lang="en-US" sz="2200" dirty="0"/>
              <a:t>: </a:t>
            </a:r>
            <a:r>
              <a:rPr lang="en-US" sz="2200" i="1" dirty="0"/>
              <a:t>http://en.wikipedia.org/w/api.php</a:t>
            </a:r>
          </a:p>
          <a:p>
            <a:pPr lvl="1"/>
            <a:r>
              <a:rPr lang="en-US" sz="2200" dirty="0"/>
              <a:t>Fetch information: </a:t>
            </a:r>
            <a:r>
              <a:rPr lang="en-US" sz="2200" i="1" dirty="0"/>
              <a:t>action=query</a:t>
            </a:r>
            <a:r>
              <a:rPr lang="en-US" sz="2200" dirty="0"/>
              <a:t>  </a:t>
            </a:r>
          </a:p>
          <a:p>
            <a:pPr lvl="1"/>
            <a:r>
              <a:rPr lang="en-US" sz="2200" dirty="0"/>
              <a:t>Return a list: </a:t>
            </a:r>
            <a:r>
              <a:rPr lang="en-US" sz="2200" i="1" dirty="0"/>
              <a:t>list=backlinks</a:t>
            </a:r>
            <a:r>
              <a:rPr lang="en-US" sz="2200" dirty="0"/>
              <a:t> </a:t>
            </a:r>
          </a:p>
          <a:p>
            <a:pPr lvl="1"/>
            <a:r>
              <a:rPr lang="en-US" sz="2200" dirty="0"/>
              <a:t>About Star Wars: </a:t>
            </a:r>
            <a:r>
              <a:rPr lang="en-US" sz="2200" i="1" dirty="0" err="1"/>
              <a:t>bltitle</a:t>
            </a:r>
            <a:r>
              <a:rPr lang="en-US" sz="2200" i="1" dirty="0"/>
              <a:t>=Star%20Wars</a:t>
            </a:r>
            <a:r>
              <a:rPr lang="en-US" sz="2200" dirty="0"/>
              <a:t> </a:t>
            </a:r>
          </a:p>
          <a:p>
            <a:pPr lvl="1"/>
            <a:r>
              <a:rPr lang="en-US" sz="2200" dirty="0"/>
              <a:t>Limit to first 10 results: </a:t>
            </a:r>
            <a:r>
              <a:rPr lang="en-US" sz="2200" i="1" dirty="0" err="1"/>
              <a:t>bllimit</a:t>
            </a:r>
            <a:r>
              <a:rPr lang="en-US" sz="2200" i="1" dirty="0"/>
              <a:t>=10</a:t>
            </a:r>
          </a:p>
          <a:p>
            <a:r>
              <a:rPr lang="en-US" sz="2200" dirty="0"/>
              <a:t>Returns machine-readable information that can be re-formatted </a:t>
            </a:r>
            <a:r>
              <a:rPr lang="en-US" sz="2200" u="sng" dirty="0"/>
              <a:t>or combined</a:t>
            </a:r>
            <a:r>
              <a:rPr lang="en-US" sz="2200" dirty="0"/>
              <a:t>  </a:t>
            </a:r>
          </a:p>
          <a:p>
            <a:r>
              <a:rPr lang="en-US" sz="2200" dirty="0"/>
              <a:t>Can be highly secure (typically </a:t>
            </a:r>
            <a:r>
              <a:rPr lang="en-US" sz="2200" dirty="0" err="1"/>
              <a:t>Oauth</a:t>
            </a:r>
            <a:r>
              <a:rPr lang="en-US" sz="2200" dirty="0"/>
              <a:t>, but could use any authentication method--CAC, etc.)</a:t>
            </a:r>
          </a:p>
          <a:p>
            <a:endParaRPr lang="en-US" sz="2200" dirty="0"/>
          </a:p>
        </p:txBody>
      </p:sp>
    </p:spTree>
    <p:extLst>
      <p:ext uri="{BB962C8B-B14F-4D97-AF65-F5344CB8AC3E}">
        <p14:creationId xmlns:p14="http://schemas.microsoft.com/office/powerpoint/2010/main" val="156415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Does It Work?</a:t>
            </a:r>
          </a:p>
        </p:txBody>
      </p:sp>
      <p:sp>
        <p:nvSpPr>
          <p:cNvPr id="3" name="Content Placeholder 2"/>
          <p:cNvSpPr>
            <a:spLocks noGrp="1"/>
          </p:cNvSpPr>
          <p:nvPr>
            <p:ph idx="1"/>
          </p:nvPr>
        </p:nvSpPr>
        <p:spPr>
          <a:xfrm>
            <a:off x="913795" y="1732449"/>
            <a:ext cx="10353762" cy="4732519"/>
          </a:xfrm>
        </p:spPr>
        <p:txBody>
          <a:bodyPr>
            <a:normAutofit/>
          </a:bodyPr>
          <a:lstStyle/>
          <a:p>
            <a:r>
              <a:rPr lang="en-US" sz="2800" dirty="0"/>
              <a:t>Information can be created, updated, added, or deleted (CRUD) using the same techniques</a:t>
            </a:r>
          </a:p>
          <a:p>
            <a:pPr lvl="1"/>
            <a:r>
              <a:rPr lang="en-US" sz="2600" dirty="0"/>
              <a:t>With permissions, could: </a:t>
            </a:r>
          </a:p>
          <a:p>
            <a:pPr lvl="2"/>
            <a:r>
              <a:rPr lang="en-US" sz="2400" dirty="0"/>
              <a:t>Change President Obama’s profile picture </a:t>
            </a:r>
          </a:p>
          <a:p>
            <a:pPr lvl="2"/>
            <a:r>
              <a:rPr lang="en-US" sz="2400" dirty="0"/>
              <a:t>Add entries to Wikipedia </a:t>
            </a:r>
          </a:p>
          <a:p>
            <a:pPr lvl="2"/>
            <a:r>
              <a:rPr lang="en-US" sz="2400" dirty="0"/>
              <a:t>Add reviews on Yelp, etc.</a:t>
            </a:r>
          </a:p>
          <a:p>
            <a:pPr lvl="1"/>
            <a:endParaRPr lang="en-US" sz="2600" dirty="0"/>
          </a:p>
        </p:txBody>
      </p:sp>
    </p:spTree>
    <p:extLst>
      <p:ext uri="{BB962C8B-B14F-4D97-AF65-F5344CB8AC3E}">
        <p14:creationId xmlns:p14="http://schemas.microsoft.com/office/powerpoint/2010/main" val="171258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Healthcare (and DoD) Applications</a:t>
            </a:r>
          </a:p>
        </p:txBody>
      </p:sp>
      <p:sp>
        <p:nvSpPr>
          <p:cNvPr id="3" name="Content Placeholder 2"/>
          <p:cNvSpPr>
            <a:spLocks noGrp="1"/>
          </p:cNvSpPr>
          <p:nvPr>
            <p:ph idx="1"/>
          </p:nvPr>
        </p:nvSpPr>
        <p:spPr>
          <a:xfrm>
            <a:off x="913795" y="1732449"/>
            <a:ext cx="10695378" cy="4971092"/>
          </a:xfrm>
        </p:spPr>
        <p:txBody>
          <a:bodyPr>
            <a:normAutofit/>
          </a:bodyPr>
          <a:lstStyle/>
          <a:p>
            <a:r>
              <a:rPr lang="en-US" sz="2800" dirty="0"/>
              <a:t>Greater focus on security, HIPAA compliance, FDA regulation, zero error</a:t>
            </a:r>
          </a:p>
          <a:p>
            <a:r>
              <a:rPr lang="en-US" sz="2800" dirty="0"/>
              <a:t>Favors proprietary systems for core functions</a:t>
            </a:r>
          </a:p>
          <a:p>
            <a:r>
              <a:rPr lang="en-US" sz="2800" dirty="0"/>
              <a:t>Favors single vendor for assigning responsibility</a:t>
            </a:r>
          </a:p>
          <a:p>
            <a:r>
              <a:rPr lang="en-US" sz="2800" dirty="0"/>
              <a:t>Why use?</a:t>
            </a:r>
          </a:p>
          <a:p>
            <a:pPr lvl="1"/>
            <a:r>
              <a:rPr lang="en-US" sz="2600" dirty="0"/>
              <a:t>Common use cases (questionnaire)</a:t>
            </a:r>
          </a:p>
          <a:p>
            <a:pPr lvl="1"/>
            <a:r>
              <a:rPr lang="en-US" sz="2600" dirty="0"/>
              <a:t>Requirement for flexibility</a:t>
            </a:r>
          </a:p>
          <a:p>
            <a:pPr lvl="1"/>
            <a:r>
              <a:rPr lang="en-US" sz="2600" dirty="0"/>
              <a:t>Less complexity</a:t>
            </a:r>
          </a:p>
          <a:p>
            <a:pPr lvl="1"/>
            <a:r>
              <a:rPr lang="en-US" sz="2600" dirty="0"/>
              <a:t>Want to leverage many different developers</a:t>
            </a:r>
          </a:p>
        </p:txBody>
      </p:sp>
    </p:spTree>
    <p:extLst>
      <p:ext uri="{BB962C8B-B14F-4D97-AF65-F5344CB8AC3E}">
        <p14:creationId xmlns:p14="http://schemas.microsoft.com/office/powerpoint/2010/main" val="202272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0CA1-7650-4286-A068-F9F6FC1F264D}"/>
              </a:ext>
            </a:extLst>
          </p:cNvPr>
          <p:cNvSpPr>
            <a:spLocks noGrp="1"/>
          </p:cNvSpPr>
          <p:nvPr>
            <p:ph type="title"/>
          </p:nvPr>
        </p:nvSpPr>
        <p:spPr/>
        <p:txBody>
          <a:bodyPr/>
          <a:lstStyle/>
          <a:p>
            <a:r>
              <a:rPr lang="en-US" dirty="0"/>
              <a:t>Healthcare (and DoD) Applications</a:t>
            </a:r>
          </a:p>
        </p:txBody>
      </p:sp>
      <p:sp>
        <p:nvSpPr>
          <p:cNvPr id="3" name="Content Placeholder 2">
            <a:extLst>
              <a:ext uri="{FF2B5EF4-FFF2-40B4-BE49-F238E27FC236}">
                <a16:creationId xmlns:a16="http://schemas.microsoft.com/office/drawing/2014/main" id="{204E7D7E-A820-4361-8A03-53DF5CF6B889}"/>
              </a:ext>
            </a:extLst>
          </p:cNvPr>
          <p:cNvSpPr>
            <a:spLocks noGrp="1"/>
          </p:cNvSpPr>
          <p:nvPr>
            <p:ph idx="1"/>
          </p:nvPr>
        </p:nvSpPr>
        <p:spPr>
          <a:xfrm>
            <a:off x="663388" y="1732449"/>
            <a:ext cx="10757647" cy="4686280"/>
          </a:xfrm>
        </p:spPr>
        <p:txBody>
          <a:bodyPr>
            <a:normAutofit fontScale="92500"/>
          </a:bodyPr>
          <a:lstStyle/>
          <a:p>
            <a:pPr lvl="1"/>
            <a:r>
              <a:rPr lang="en-US" sz="2600" dirty="0"/>
              <a:t>Limited access to information (does not require full access)</a:t>
            </a:r>
          </a:p>
          <a:p>
            <a:pPr lvl="2"/>
            <a:r>
              <a:rPr lang="en-US" sz="2400" dirty="0"/>
              <a:t>HIEs</a:t>
            </a:r>
          </a:p>
          <a:p>
            <a:pPr lvl="1"/>
            <a:r>
              <a:rPr lang="en-US" sz="2600" dirty="0"/>
              <a:t>Simplified—does not require knowledge of database, just the API format</a:t>
            </a:r>
          </a:p>
          <a:p>
            <a:pPr lvl="1"/>
            <a:r>
              <a:rPr lang="en-US" sz="2600" dirty="0">
                <a:hlinkClick r:id="rId2"/>
              </a:rPr>
              <a:t>https://code.cerner.com/</a:t>
            </a:r>
            <a:endParaRPr lang="en-US" sz="2600" dirty="0"/>
          </a:p>
          <a:p>
            <a:pPr lvl="2"/>
            <a:r>
              <a:rPr lang="en-US" sz="2400" dirty="0"/>
              <a:t>Cerner’s pull implementation of SMART on FHIR</a:t>
            </a:r>
          </a:p>
          <a:p>
            <a:pPr lvl="2"/>
            <a:r>
              <a:rPr lang="en-US" sz="2400" dirty="0"/>
              <a:t>Need push implementations</a:t>
            </a:r>
          </a:p>
          <a:p>
            <a:pPr lvl="3"/>
            <a:r>
              <a:rPr lang="en-US" sz="2200" dirty="0"/>
              <a:t>Ingest data from external API into Cerner such as risk prediction tool</a:t>
            </a:r>
          </a:p>
          <a:p>
            <a:pPr lvl="3"/>
            <a:r>
              <a:rPr lang="en-US" sz="2200" dirty="0"/>
              <a:t>Change underlying data within EHR – C, U, D of CRUD</a:t>
            </a:r>
          </a:p>
          <a:p>
            <a:pPr lvl="4"/>
            <a:r>
              <a:rPr lang="en-US" sz="2200" dirty="0"/>
              <a:t>Most likely Create/add information such as blood pressure measurement rather than changing or deleting EHR</a:t>
            </a:r>
          </a:p>
          <a:p>
            <a:endParaRPr lang="en-US" dirty="0"/>
          </a:p>
        </p:txBody>
      </p:sp>
    </p:spTree>
    <p:extLst>
      <p:ext uri="{BB962C8B-B14F-4D97-AF65-F5344CB8AC3E}">
        <p14:creationId xmlns:p14="http://schemas.microsoft.com/office/powerpoint/2010/main" val="358446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Definitions</a:t>
            </a:r>
          </a:p>
        </p:txBody>
      </p:sp>
      <p:sp>
        <p:nvSpPr>
          <p:cNvPr id="3" name="Content Placeholder 2"/>
          <p:cNvSpPr>
            <a:spLocks noGrp="1"/>
          </p:cNvSpPr>
          <p:nvPr>
            <p:ph idx="1"/>
          </p:nvPr>
        </p:nvSpPr>
        <p:spPr>
          <a:xfrm>
            <a:off x="913795" y="1732449"/>
            <a:ext cx="10353762" cy="4810758"/>
          </a:xfrm>
        </p:spPr>
        <p:txBody>
          <a:bodyPr>
            <a:normAutofit fontScale="77500" lnSpcReduction="20000"/>
          </a:bodyPr>
          <a:lstStyle/>
          <a:p>
            <a:r>
              <a:rPr lang="en-US" sz="2800" dirty="0"/>
              <a:t>Libraries bundles code to allow re-use within a programming language</a:t>
            </a:r>
          </a:p>
          <a:p>
            <a:pPr lvl="1"/>
            <a:r>
              <a:rPr lang="en-US" sz="2600" dirty="0"/>
              <a:t>Examples: </a:t>
            </a:r>
            <a:r>
              <a:rPr lang="en-US" sz="2600" dirty="0" err="1"/>
              <a:t>hashlib</a:t>
            </a:r>
            <a:r>
              <a:rPr lang="en-US" sz="2600" dirty="0"/>
              <a:t> (crypto), </a:t>
            </a:r>
            <a:r>
              <a:rPr lang="en-US" sz="2600" dirty="0" err="1"/>
              <a:t>sciKitLearn</a:t>
            </a:r>
            <a:r>
              <a:rPr lang="en-US" sz="2600" dirty="0"/>
              <a:t> (ML) -- python</a:t>
            </a:r>
          </a:p>
          <a:p>
            <a:r>
              <a:rPr lang="en-US" sz="2800" dirty="0"/>
              <a:t>Frameworks sit on top of existing languages, create a new, “shorthand” version of language</a:t>
            </a:r>
          </a:p>
          <a:p>
            <a:pPr lvl="1"/>
            <a:r>
              <a:rPr lang="en-US" sz="2600" dirty="0"/>
              <a:t>Examples: </a:t>
            </a:r>
            <a:r>
              <a:rPr lang="en-US" sz="2600" dirty="0" err="1"/>
              <a:t>jquery</a:t>
            </a:r>
            <a:r>
              <a:rPr lang="en-US" sz="2600" dirty="0"/>
              <a:t>, node.js, </a:t>
            </a:r>
            <a:r>
              <a:rPr lang="en-US" sz="2600" dirty="0" err="1"/>
              <a:t>js.react</a:t>
            </a:r>
            <a:r>
              <a:rPr lang="en-US" sz="2600" dirty="0"/>
              <a:t> (</a:t>
            </a:r>
            <a:r>
              <a:rPr lang="en-US" sz="2600" dirty="0" err="1"/>
              <a:t>javascript</a:t>
            </a:r>
            <a:r>
              <a:rPr lang="en-US" sz="2600" dirty="0"/>
              <a:t>), Bootstrap (CSS)</a:t>
            </a:r>
          </a:p>
          <a:p>
            <a:r>
              <a:rPr lang="en-US" sz="2800" dirty="0"/>
              <a:t>Automated programming interface</a:t>
            </a:r>
          </a:p>
          <a:p>
            <a:pPr lvl="1"/>
            <a:r>
              <a:rPr lang="en-US" sz="2600" dirty="0"/>
              <a:t>Information exchange</a:t>
            </a:r>
          </a:p>
          <a:p>
            <a:pPr lvl="2"/>
            <a:r>
              <a:rPr lang="en-US" sz="2400" dirty="0"/>
              <a:t>Inputs</a:t>
            </a:r>
          </a:p>
          <a:p>
            <a:pPr lvl="2"/>
            <a:r>
              <a:rPr lang="en-US" sz="2400" dirty="0"/>
              <a:t>Expected outputs</a:t>
            </a:r>
          </a:p>
          <a:p>
            <a:pPr lvl="1"/>
            <a:r>
              <a:rPr lang="en-US" sz="2600" dirty="0"/>
              <a:t>Often language-agnostic</a:t>
            </a:r>
          </a:p>
          <a:p>
            <a:pPr lvl="1"/>
            <a:r>
              <a:rPr lang="en-US" sz="2600" dirty="0"/>
              <a:t>This is the “service” in the service oriented architecture (SOA)</a:t>
            </a:r>
          </a:p>
          <a:p>
            <a:pPr lvl="1"/>
            <a:r>
              <a:rPr lang="en-US" sz="2600" dirty="0"/>
              <a:t>Examples: Facebook API</a:t>
            </a:r>
          </a:p>
          <a:p>
            <a:pPr marL="36900" indent="0">
              <a:buNone/>
            </a:pPr>
            <a:endParaRPr lang="en-US" sz="2600" dirty="0"/>
          </a:p>
        </p:txBody>
      </p:sp>
    </p:spTree>
    <p:extLst>
      <p:ext uri="{BB962C8B-B14F-4D97-AF65-F5344CB8AC3E}">
        <p14:creationId xmlns:p14="http://schemas.microsoft.com/office/powerpoint/2010/main" val="47816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Why a Senior Leader Issue</a:t>
            </a:r>
          </a:p>
        </p:txBody>
      </p:sp>
      <p:sp>
        <p:nvSpPr>
          <p:cNvPr id="3" name="Content Placeholder 2"/>
          <p:cNvSpPr>
            <a:spLocks noGrp="1"/>
          </p:cNvSpPr>
          <p:nvPr>
            <p:ph idx="1"/>
          </p:nvPr>
        </p:nvSpPr>
        <p:spPr>
          <a:xfrm>
            <a:off x="913795" y="1732449"/>
            <a:ext cx="10353762" cy="4515951"/>
          </a:xfrm>
        </p:spPr>
        <p:txBody>
          <a:bodyPr>
            <a:normAutofit fontScale="92500"/>
          </a:bodyPr>
          <a:lstStyle/>
          <a:p>
            <a:r>
              <a:rPr lang="en-US" sz="2800" dirty="0"/>
              <a:t>Outside world changed</a:t>
            </a:r>
          </a:p>
          <a:p>
            <a:pPr lvl="1"/>
            <a:r>
              <a:rPr lang="en-US" sz="2600" dirty="0"/>
              <a:t>Depend on inter-operability, flexibility</a:t>
            </a:r>
          </a:p>
          <a:p>
            <a:pPr lvl="1"/>
            <a:r>
              <a:rPr lang="en-US" sz="2600" dirty="0"/>
              <a:t>Depend on machines moving information NOT users typing on webpages</a:t>
            </a:r>
          </a:p>
          <a:p>
            <a:r>
              <a:rPr lang="en-US" sz="2800" dirty="0"/>
              <a:t>Can’t view projects, requirements, in vacuum</a:t>
            </a:r>
          </a:p>
          <a:p>
            <a:pPr lvl="1"/>
            <a:r>
              <a:rPr lang="en-US" sz="2600" dirty="0"/>
              <a:t>What are underlying need of dozens/hundreds of contracts?</a:t>
            </a:r>
          </a:p>
          <a:p>
            <a:r>
              <a:rPr lang="en-US" sz="2800" dirty="0"/>
              <a:t>Must include ability to push and pull information in bulk</a:t>
            </a:r>
          </a:p>
          <a:p>
            <a:pPr lvl="1"/>
            <a:r>
              <a:rPr lang="en-US" sz="2600" dirty="0"/>
              <a:t>Contractually require API-type data exchange in addition to the cool-looking website that briefs well, but will be outdated before deployed</a:t>
            </a:r>
          </a:p>
          <a:p>
            <a:endParaRPr lang="en-US" sz="2600" dirty="0"/>
          </a:p>
        </p:txBody>
      </p:sp>
    </p:spTree>
    <p:extLst>
      <p:ext uri="{BB962C8B-B14F-4D97-AF65-F5344CB8AC3E}">
        <p14:creationId xmlns:p14="http://schemas.microsoft.com/office/powerpoint/2010/main" val="98674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Healthcare Solution Example</a:t>
            </a:r>
            <a:br>
              <a:rPr lang="en-US" sz="5400" dirty="0"/>
            </a:br>
            <a:r>
              <a:rPr lang="en-US" sz="4400" i="1" dirty="0"/>
              <a:t>APIs</a:t>
            </a:r>
          </a:p>
        </p:txBody>
      </p:sp>
      <p:sp>
        <p:nvSpPr>
          <p:cNvPr id="3" name="Content Placeholder 2"/>
          <p:cNvSpPr>
            <a:spLocks noGrp="1"/>
          </p:cNvSpPr>
          <p:nvPr>
            <p:ph idx="1"/>
          </p:nvPr>
        </p:nvSpPr>
        <p:spPr>
          <a:xfrm>
            <a:off x="913795" y="1732449"/>
            <a:ext cx="10353762" cy="4732519"/>
          </a:xfrm>
        </p:spPr>
        <p:txBody>
          <a:bodyPr>
            <a:normAutofit/>
          </a:bodyPr>
          <a:lstStyle/>
          <a:p>
            <a:r>
              <a:rPr lang="en-US" sz="2800" dirty="0"/>
              <a:t>Prevention</a:t>
            </a:r>
          </a:p>
          <a:p>
            <a:pPr lvl="1"/>
            <a:r>
              <a:rPr lang="en-US" sz="2600" dirty="0"/>
              <a:t>Query to find all patients in the MHS without recent mammogram</a:t>
            </a:r>
          </a:p>
          <a:p>
            <a:pPr lvl="1"/>
            <a:r>
              <a:rPr lang="en-US" sz="2400" dirty="0"/>
              <a:t>Send all those patients a reminder in Relay Health</a:t>
            </a:r>
          </a:p>
          <a:p>
            <a:r>
              <a:rPr lang="en-US" sz="2600" dirty="0"/>
              <a:t>Questionnaires</a:t>
            </a:r>
          </a:p>
          <a:p>
            <a:pPr lvl="1"/>
            <a:r>
              <a:rPr lang="en-US" sz="2600" dirty="0"/>
              <a:t>Tend to be stand-alone</a:t>
            </a:r>
          </a:p>
          <a:p>
            <a:r>
              <a:rPr lang="en-US" sz="2800" dirty="0"/>
              <a:t>Readiness?</a:t>
            </a:r>
          </a:p>
          <a:p>
            <a:r>
              <a:rPr lang="en-US" sz="2800" dirty="0"/>
              <a:t>Data ingestion from home devices (</a:t>
            </a:r>
            <a:r>
              <a:rPr lang="en-US" sz="2800" dirty="0" err="1"/>
              <a:t>mHealth</a:t>
            </a:r>
            <a:r>
              <a:rPr lang="en-US" sz="2800" dirty="0"/>
              <a:t> integration)</a:t>
            </a:r>
          </a:p>
        </p:txBody>
      </p:sp>
    </p:spTree>
    <p:extLst>
      <p:ext uri="{BB962C8B-B14F-4D97-AF65-F5344CB8AC3E}">
        <p14:creationId xmlns:p14="http://schemas.microsoft.com/office/powerpoint/2010/main" val="249472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Future</a:t>
            </a:r>
            <a:endParaRPr lang="en-US" sz="4400" i="1" dirty="0"/>
          </a:p>
        </p:txBody>
      </p:sp>
      <p:sp>
        <p:nvSpPr>
          <p:cNvPr id="3" name="Content Placeholder 2"/>
          <p:cNvSpPr>
            <a:spLocks noGrp="1"/>
          </p:cNvSpPr>
          <p:nvPr>
            <p:ph idx="1"/>
          </p:nvPr>
        </p:nvSpPr>
        <p:spPr>
          <a:xfrm>
            <a:off x="913795" y="1732449"/>
            <a:ext cx="8903648" cy="4732519"/>
          </a:xfrm>
        </p:spPr>
        <p:txBody>
          <a:bodyPr>
            <a:normAutofit/>
          </a:bodyPr>
          <a:lstStyle/>
          <a:p>
            <a:r>
              <a:rPr lang="en-US" sz="2800" dirty="0">
                <a:hlinkClick r:id="rId3"/>
              </a:rPr>
              <a:t>“Conversation is the command line of tomorrow”</a:t>
            </a:r>
            <a:endParaRPr lang="en-US" sz="2800" dirty="0"/>
          </a:p>
          <a:p>
            <a:r>
              <a:rPr lang="en-US" sz="2800" dirty="0"/>
              <a:t>Language is how we communicate</a:t>
            </a:r>
          </a:p>
          <a:p>
            <a:r>
              <a:rPr lang="en-US" sz="2800" dirty="0"/>
              <a:t>WeChat had more mobile payment transactions for Chinese New Year than PayPal had for entire year</a:t>
            </a:r>
          </a:p>
          <a:p>
            <a:r>
              <a:rPr lang="en-US" sz="2800" dirty="0"/>
              <a:t>Users average 10 hours per day in </a:t>
            </a:r>
            <a:r>
              <a:rPr lang="en-US" sz="2800" i="1" dirty="0"/>
              <a:t>Slack</a:t>
            </a:r>
            <a:r>
              <a:rPr lang="en-US" sz="2800" dirty="0"/>
              <a:t> </a:t>
            </a:r>
          </a:p>
          <a:p>
            <a:r>
              <a:rPr lang="en-US" sz="2800" dirty="0"/>
              <a:t>Talk w/AI assistants more than spouses by 2020</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82879" y="1357124"/>
            <a:ext cx="2505205" cy="192274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482878" y="3730386"/>
            <a:ext cx="2505205" cy="2010226"/>
          </a:xfrm>
          <a:prstGeom prst="rect">
            <a:avLst/>
          </a:prstGeom>
        </p:spPr>
      </p:pic>
    </p:spTree>
    <p:extLst>
      <p:ext uri="{BB962C8B-B14F-4D97-AF65-F5344CB8AC3E}">
        <p14:creationId xmlns:p14="http://schemas.microsoft.com/office/powerpoint/2010/main" val="252847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in Healthcare</a:t>
            </a:r>
          </a:p>
        </p:txBody>
      </p:sp>
      <p:sp>
        <p:nvSpPr>
          <p:cNvPr id="3" name="Content Placeholder 2"/>
          <p:cNvSpPr>
            <a:spLocks noGrp="1"/>
          </p:cNvSpPr>
          <p:nvPr>
            <p:ph idx="1"/>
          </p:nvPr>
        </p:nvSpPr>
        <p:spPr>
          <a:xfrm>
            <a:off x="913795" y="1732449"/>
            <a:ext cx="10353762" cy="4515951"/>
          </a:xfrm>
        </p:spPr>
        <p:txBody>
          <a:bodyPr>
            <a:normAutofit/>
          </a:bodyPr>
          <a:lstStyle/>
          <a:p>
            <a:r>
              <a:rPr lang="en-US" sz="2400" dirty="0"/>
              <a:t>Predictive and </a:t>
            </a:r>
            <a:r>
              <a:rPr lang="en-US" sz="2400" dirty="0" err="1"/>
              <a:t>prescriptives</a:t>
            </a:r>
            <a:r>
              <a:rPr lang="en-US" sz="2400" dirty="0"/>
              <a:t>/CDS</a:t>
            </a:r>
          </a:p>
          <a:p>
            <a:pPr lvl="1"/>
            <a:r>
              <a:rPr lang="en-US" sz="2400" dirty="0"/>
              <a:t>EHR vendors not able to bring this to market quickly</a:t>
            </a:r>
          </a:p>
          <a:p>
            <a:pPr lvl="1"/>
            <a:r>
              <a:rPr lang="en-US" sz="2400" dirty="0"/>
              <a:t>Plug-ins with decision rules using SMART on FHIR</a:t>
            </a:r>
          </a:p>
          <a:p>
            <a:r>
              <a:rPr lang="en-US" sz="2400" dirty="0"/>
              <a:t>Patient behavior interventions outside hospital</a:t>
            </a:r>
          </a:p>
          <a:p>
            <a:r>
              <a:rPr lang="en-US" sz="2400" dirty="0"/>
              <a:t>Provider conversation with assistant that can include patient data in CDS from API</a:t>
            </a:r>
          </a:p>
          <a:p>
            <a:r>
              <a:rPr lang="en-US" sz="2400" dirty="0"/>
              <a:t>Audio interpretation (murmurs) as API</a:t>
            </a:r>
          </a:p>
          <a:p>
            <a:r>
              <a:rPr lang="en-US" sz="2400" dirty="0"/>
              <a:t>Video applications ??</a:t>
            </a:r>
          </a:p>
          <a:p>
            <a:endParaRPr lang="en-US" sz="2400" dirty="0"/>
          </a:p>
        </p:txBody>
      </p:sp>
    </p:spTree>
    <p:extLst>
      <p:ext uri="{BB962C8B-B14F-4D97-AF65-F5344CB8AC3E}">
        <p14:creationId xmlns:p14="http://schemas.microsoft.com/office/powerpoint/2010/main" val="136306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47500-DD1D-4A94-A8FC-1A810E7DC905}"/>
              </a:ext>
            </a:extLst>
          </p:cNvPr>
          <p:cNvSpPr>
            <a:spLocks noGrp="1"/>
          </p:cNvSpPr>
          <p:nvPr>
            <p:ph type="title"/>
          </p:nvPr>
        </p:nvSpPr>
        <p:spPr/>
        <p:txBody>
          <a:bodyPr/>
          <a:lstStyle/>
          <a:p>
            <a:r>
              <a:rPr lang="en-US" dirty="0"/>
              <a:t>Backup Slides</a:t>
            </a:r>
          </a:p>
        </p:txBody>
      </p:sp>
      <p:sp>
        <p:nvSpPr>
          <p:cNvPr id="5" name="Text Placeholder 4">
            <a:extLst>
              <a:ext uri="{FF2B5EF4-FFF2-40B4-BE49-F238E27FC236}">
                <a16:creationId xmlns:a16="http://schemas.microsoft.com/office/drawing/2014/main" id="{E563EA90-0888-4846-8931-DB06DEDAAA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128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47B7B-E2C1-4E8B-A65D-F285510C3C0C}"/>
              </a:ext>
            </a:extLst>
          </p:cNvPr>
          <p:cNvSpPr>
            <a:spLocks noGrp="1"/>
          </p:cNvSpPr>
          <p:nvPr>
            <p:ph type="title"/>
          </p:nvPr>
        </p:nvSpPr>
        <p:spPr/>
        <p:txBody>
          <a:bodyPr/>
          <a:lstStyle/>
          <a:p>
            <a:r>
              <a:rPr lang="en-US" dirty="0"/>
              <a:t>JSON</a:t>
            </a:r>
          </a:p>
        </p:txBody>
      </p:sp>
      <p:sp>
        <p:nvSpPr>
          <p:cNvPr id="5" name="Content Placeholder 4">
            <a:extLst>
              <a:ext uri="{FF2B5EF4-FFF2-40B4-BE49-F238E27FC236}">
                <a16:creationId xmlns:a16="http://schemas.microsoft.com/office/drawing/2014/main" id="{53165411-2739-4657-968D-0AC82AFC3798}"/>
              </a:ext>
            </a:extLst>
          </p:cNvPr>
          <p:cNvSpPr>
            <a:spLocks noGrp="1"/>
          </p:cNvSpPr>
          <p:nvPr>
            <p:ph idx="1"/>
          </p:nvPr>
        </p:nvSpPr>
        <p:spPr/>
        <p:txBody>
          <a:bodyPr>
            <a:normAutofit/>
          </a:bodyPr>
          <a:lstStyle/>
          <a:p>
            <a:r>
              <a:rPr lang="en-US" sz="2400" b="1" dirty="0">
                <a:effectLst/>
              </a:rPr>
              <a:t>JSON</a:t>
            </a:r>
            <a:r>
              <a:rPr lang="en-US" sz="2400" dirty="0">
                <a:effectLst/>
              </a:rPr>
              <a:t> (JavaScript Object Notation) is a lightweight data-interchange format. </a:t>
            </a:r>
          </a:p>
          <a:p>
            <a:r>
              <a:rPr lang="en-US" sz="2400" dirty="0">
                <a:effectLst/>
              </a:rPr>
              <a:t>It is easy for humans to read and write. It is easy for machines to parse and generate. It is based on a subset of the JavaScript Programming Language </a:t>
            </a:r>
            <a:r>
              <a:rPr lang="en-US" sz="2400" dirty="0">
                <a:effectLst/>
                <a:hlinkClick r:id="rId2"/>
              </a:rPr>
              <a:t> </a:t>
            </a:r>
            <a:endParaRPr lang="en-US" sz="2400" dirty="0">
              <a:effectLst/>
            </a:endParaRPr>
          </a:p>
          <a:p>
            <a:r>
              <a:rPr lang="en-US" sz="2400" dirty="0">
                <a:effectLst/>
              </a:rPr>
              <a:t>JSON is a text format that is completely language independent but uses conventions that are familiar to programmers of the C-family of languages, including C, C++, C#, Java, JavaScript, Perl, Python, and many others. </a:t>
            </a:r>
          </a:p>
          <a:p>
            <a:r>
              <a:rPr lang="en-US" sz="2400" dirty="0">
                <a:effectLst/>
              </a:rPr>
              <a:t>These properties make JSON an ideal data-interchange language</a:t>
            </a:r>
          </a:p>
        </p:txBody>
      </p:sp>
    </p:spTree>
    <p:extLst>
      <p:ext uri="{BB962C8B-B14F-4D97-AF65-F5344CB8AC3E}">
        <p14:creationId xmlns:p14="http://schemas.microsoft.com/office/powerpoint/2010/main" val="159314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6B3A-0EE6-4520-BFE1-3157676198C2}"/>
              </a:ext>
            </a:extLst>
          </p:cNvPr>
          <p:cNvSpPr>
            <a:spLocks noGrp="1"/>
          </p:cNvSpPr>
          <p:nvPr>
            <p:ph type="title"/>
          </p:nvPr>
        </p:nvSpPr>
        <p:spPr/>
        <p:txBody>
          <a:bodyPr/>
          <a:lstStyle/>
          <a:p>
            <a:r>
              <a:rPr lang="en-US" dirty="0"/>
              <a:t>JSON Cont.</a:t>
            </a:r>
          </a:p>
        </p:txBody>
      </p:sp>
      <p:sp>
        <p:nvSpPr>
          <p:cNvPr id="3" name="Content Placeholder 2">
            <a:extLst>
              <a:ext uri="{FF2B5EF4-FFF2-40B4-BE49-F238E27FC236}">
                <a16:creationId xmlns:a16="http://schemas.microsoft.com/office/drawing/2014/main" id="{FB3695F7-29D2-4661-A1AF-9F4F84862A09}"/>
              </a:ext>
            </a:extLst>
          </p:cNvPr>
          <p:cNvSpPr>
            <a:spLocks noGrp="1"/>
          </p:cNvSpPr>
          <p:nvPr>
            <p:ph idx="1"/>
          </p:nvPr>
        </p:nvSpPr>
        <p:spPr/>
        <p:txBody>
          <a:bodyPr>
            <a:normAutofit/>
          </a:bodyPr>
          <a:lstStyle/>
          <a:p>
            <a:r>
              <a:rPr lang="en-US" sz="2400" dirty="0">
                <a:effectLst/>
              </a:rPr>
              <a:t>JSON is built on two structures:</a:t>
            </a:r>
          </a:p>
          <a:p>
            <a:pPr lvl="1"/>
            <a:r>
              <a:rPr lang="en-US" sz="2400" dirty="0">
                <a:effectLst/>
              </a:rPr>
              <a:t>A collection of name/value pairs. In various languages, this is realized as an </a:t>
            </a:r>
            <a:r>
              <a:rPr lang="en-US" sz="2400" i="1" dirty="0">
                <a:effectLst/>
              </a:rPr>
              <a:t>object</a:t>
            </a:r>
            <a:r>
              <a:rPr lang="en-US" sz="2400" dirty="0">
                <a:effectLst/>
              </a:rPr>
              <a:t>, record, struct, dictionary, hash table, keyed list, or associative array.</a:t>
            </a:r>
          </a:p>
          <a:p>
            <a:pPr lvl="1"/>
            <a:r>
              <a:rPr lang="en-US" sz="2400" dirty="0">
                <a:effectLst/>
              </a:rPr>
              <a:t>An ordered list of values. In most languages, this is realized as an </a:t>
            </a:r>
            <a:r>
              <a:rPr lang="en-US" sz="2400" i="1" dirty="0">
                <a:effectLst/>
              </a:rPr>
              <a:t>array</a:t>
            </a:r>
            <a:r>
              <a:rPr lang="en-US" sz="2400" dirty="0">
                <a:effectLst/>
              </a:rPr>
              <a:t>, vector, list, or sequence</a:t>
            </a:r>
          </a:p>
        </p:txBody>
      </p:sp>
    </p:spTree>
    <p:extLst>
      <p:ext uri="{BB962C8B-B14F-4D97-AF65-F5344CB8AC3E}">
        <p14:creationId xmlns:p14="http://schemas.microsoft.com/office/powerpoint/2010/main" val="282279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EC424-62F8-48F0-8870-181DF04E36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5861"/>
          <a:stretch/>
        </p:blipFill>
        <p:spPr>
          <a:xfrm>
            <a:off x="5709224" y="0"/>
            <a:ext cx="4636043" cy="6858000"/>
          </a:xfrm>
          <a:prstGeom prst="rect">
            <a:avLst/>
          </a:prstGeom>
        </p:spPr>
      </p:pic>
      <p:sp>
        <p:nvSpPr>
          <p:cNvPr id="5" name="TextBox 4">
            <a:extLst>
              <a:ext uri="{FF2B5EF4-FFF2-40B4-BE49-F238E27FC236}">
                <a16:creationId xmlns:a16="http://schemas.microsoft.com/office/drawing/2014/main" id="{2B817B5E-DDA0-4C56-9047-DEDFF029C90D}"/>
              </a:ext>
            </a:extLst>
          </p:cNvPr>
          <p:cNvSpPr txBox="1"/>
          <p:nvPr/>
        </p:nvSpPr>
        <p:spPr>
          <a:xfrm>
            <a:off x="957932" y="1075765"/>
            <a:ext cx="3398912" cy="830997"/>
          </a:xfrm>
          <a:prstGeom prst="rect">
            <a:avLst/>
          </a:prstGeom>
          <a:noFill/>
        </p:spPr>
        <p:txBody>
          <a:bodyPr wrap="square" rtlCol="0">
            <a:spAutoFit/>
          </a:bodyPr>
          <a:lstStyle/>
          <a:p>
            <a:r>
              <a:rPr lang="en-US" sz="2400" dirty="0"/>
              <a:t>JSON example script representing a person</a:t>
            </a:r>
          </a:p>
        </p:txBody>
      </p:sp>
    </p:spTree>
    <p:extLst>
      <p:ext uri="{BB962C8B-B14F-4D97-AF65-F5344CB8AC3E}">
        <p14:creationId xmlns:p14="http://schemas.microsoft.com/office/powerpoint/2010/main" val="825391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9565-4E0C-4679-BCDE-5F51413A4B56}"/>
              </a:ext>
            </a:extLst>
          </p:cNvPr>
          <p:cNvSpPr>
            <a:spLocks noGrp="1"/>
          </p:cNvSpPr>
          <p:nvPr>
            <p:ph type="title"/>
          </p:nvPr>
        </p:nvSpPr>
        <p:spPr/>
        <p:txBody>
          <a:bodyPr/>
          <a:lstStyle/>
          <a:p>
            <a:r>
              <a:rPr lang="en-US" dirty="0"/>
              <a:t>Node.js</a:t>
            </a:r>
          </a:p>
        </p:txBody>
      </p:sp>
      <p:sp>
        <p:nvSpPr>
          <p:cNvPr id="3" name="Content Placeholder 2">
            <a:extLst>
              <a:ext uri="{FF2B5EF4-FFF2-40B4-BE49-F238E27FC236}">
                <a16:creationId xmlns:a16="http://schemas.microsoft.com/office/drawing/2014/main" id="{6BD2DBD6-B9F1-47E1-BF87-6EABA211CCA1}"/>
              </a:ext>
            </a:extLst>
          </p:cNvPr>
          <p:cNvSpPr>
            <a:spLocks noGrp="1"/>
          </p:cNvSpPr>
          <p:nvPr>
            <p:ph idx="1"/>
          </p:nvPr>
        </p:nvSpPr>
        <p:spPr/>
        <p:txBody>
          <a:bodyPr>
            <a:normAutofit/>
          </a:bodyPr>
          <a:lstStyle/>
          <a:p>
            <a:r>
              <a:rPr lang="en-US" sz="2400" b="1" dirty="0">
                <a:effectLst/>
              </a:rPr>
              <a:t>Node.js</a:t>
            </a:r>
            <a:r>
              <a:rPr lang="en-US" sz="2400" dirty="0">
                <a:effectLst/>
              </a:rPr>
              <a:t> is an open-source, cross-platform JavaScript run-time environment for executing JavaScript code server-side.</a:t>
            </a:r>
          </a:p>
          <a:p>
            <a:r>
              <a:rPr lang="en-US" sz="2400" dirty="0">
                <a:effectLst/>
              </a:rPr>
              <a:t>Node.js enables JavaScript to be used for server-side scripting, and runs scripts server-side to produce dynamic web page content </a:t>
            </a:r>
            <a:r>
              <a:rPr lang="en-US" sz="2400" i="1" dirty="0">
                <a:effectLst/>
              </a:rPr>
              <a:t>before</a:t>
            </a:r>
            <a:r>
              <a:rPr lang="en-US" sz="2400" dirty="0">
                <a:effectLst/>
              </a:rPr>
              <a:t> the page is sent to the user's web browser. </a:t>
            </a:r>
          </a:p>
          <a:p>
            <a:r>
              <a:rPr lang="en-US" sz="2400" dirty="0">
                <a:effectLst/>
              </a:rPr>
              <a:t>Consequently, Node.js has become one of the foundational elements of the "JavaScript everywhere" paradigm,</a:t>
            </a:r>
            <a:r>
              <a:rPr lang="en-US" sz="2400" baseline="30000" dirty="0">
                <a:effectLst/>
              </a:rPr>
              <a:t> </a:t>
            </a:r>
            <a:r>
              <a:rPr lang="en-US" sz="2400" dirty="0">
                <a:effectLst/>
              </a:rPr>
              <a:t>allowing web application development to unify around a single programming language, rather than rely on a different language for writing server side scripts.</a:t>
            </a:r>
            <a:endParaRPr lang="en-US" sz="2400" dirty="0"/>
          </a:p>
        </p:txBody>
      </p:sp>
      <p:pic>
        <p:nvPicPr>
          <p:cNvPr id="4" name="Picture 3">
            <a:extLst>
              <a:ext uri="{FF2B5EF4-FFF2-40B4-BE49-F238E27FC236}">
                <a16:creationId xmlns:a16="http://schemas.microsoft.com/office/drawing/2014/main" id="{F9B8636F-E735-4CB9-B1C2-02B9B1CE3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860" y="124685"/>
            <a:ext cx="1756282" cy="2026844"/>
          </a:xfrm>
          <a:prstGeom prst="rect">
            <a:avLst/>
          </a:prstGeom>
        </p:spPr>
      </p:pic>
    </p:spTree>
    <p:extLst>
      <p:ext uri="{BB962C8B-B14F-4D97-AF65-F5344CB8AC3E}">
        <p14:creationId xmlns:p14="http://schemas.microsoft.com/office/powerpoint/2010/main" val="1046237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32E82C-9C35-4487-B0B9-1908E271C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966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Why Do You Care?</a:t>
            </a:r>
          </a:p>
        </p:txBody>
      </p:sp>
      <p:sp>
        <p:nvSpPr>
          <p:cNvPr id="3" name="Content Placeholder 2"/>
          <p:cNvSpPr>
            <a:spLocks noGrp="1"/>
          </p:cNvSpPr>
          <p:nvPr>
            <p:ph idx="1"/>
          </p:nvPr>
        </p:nvSpPr>
        <p:spPr>
          <a:xfrm>
            <a:off x="913795" y="1732449"/>
            <a:ext cx="10353762" cy="4810758"/>
          </a:xfrm>
        </p:spPr>
        <p:txBody>
          <a:bodyPr>
            <a:normAutofit/>
          </a:bodyPr>
          <a:lstStyle/>
          <a:p>
            <a:r>
              <a:rPr lang="en-US" sz="2800" dirty="0"/>
              <a:t>“Nobody codes anymore”</a:t>
            </a:r>
          </a:p>
          <a:p>
            <a:pPr lvl="1"/>
            <a:r>
              <a:rPr lang="en-US" sz="2400" dirty="0"/>
              <a:t>&gt;90% of source code are libraries, shortcuts using frameworks, or APIs</a:t>
            </a:r>
          </a:p>
          <a:p>
            <a:endParaRPr lang="en-US" sz="1200" dirty="0"/>
          </a:p>
          <a:p>
            <a:r>
              <a:rPr lang="en-US" sz="2600" dirty="0"/>
              <a:t>Can take a multi-year programming effort down to hours </a:t>
            </a:r>
          </a:p>
          <a:p>
            <a:endParaRPr lang="en-US" sz="1200" dirty="0"/>
          </a:p>
          <a:p>
            <a:r>
              <a:rPr lang="en-US" sz="2600" dirty="0"/>
              <a:t>Can become independent of programming language and platform</a:t>
            </a:r>
          </a:p>
          <a:p>
            <a:endParaRPr lang="en-US" sz="1200" dirty="0"/>
          </a:p>
          <a:p>
            <a:r>
              <a:rPr lang="en-US" sz="2600" dirty="0"/>
              <a:t>If you are hand-coding, you are typically wasting time and money</a:t>
            </a:r>
          </a:p>
          <a:p>
            <a:pPr marL="36900" indent="0">
              <a:buNone/>
            </a:pPr>
            <a:endParaRPr lang="en-US" sz="2600" dirty="0"/>
          </a:p>
        </p:txBody>
      </p:sp>
    </p:spTree>
    <p:extLst>
      <p:ext uri="{BB962C8B-B14F-4D97-AF65-F5344CB8AC3E}">
        <p14:creationId xmlns:p14="http://schemas.microsoft.com/office/powerpoint/2010/main" val="879770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28C1-C5C4-4644-A3FC-199C2BB5AF39}"/>
              </a:ext>
            </a:extLst>
          </p:cNvPr>
          <p:cNvSpPr>
            <a:spLocks noGrp="1"/>
          </p:cNvSpPr>
          <p:nvPr>
            <p:ph type="title"/>
          </p:nvPr>
        </p:nvSpPr>
        <p:spPr/>
        <p:txBody>
          <a:bodyPr/>
          <a:lstStyle/>
          <a:p>
            <a:r>
              <a:rPr lang="en-US" dirty="0" err="1"/>
              <a:t>Lodash</a:t>
            </a:r>
            <a:r>
              <a:rPr lang="en-US" dirty="0"/>
              <a:t>            1 of 2</a:t>
            </a:r>
          </a:p>
        </p:txBody>
      </p:sp>
      <p:sp>
        <p:nvSpPr>
          <p:cNvPr id="3" name="Content Placeholder 2">
            <a:extLst>
              <a:ext uri="{FF2B5EF4-FFF2-40B4-BE49-F238E27FC236}">
                <a16:creationId xmlns:a16="http://schemas.microsoft.com/office/drawing/2014/main" id="{773FC183-4B1E-4702-B1F5-786813FE5EFF}"/>
              </a:ext>
            </a:extLst>
          </p:cNvPr>
          <p:cNvSpPr>
            <a:spLocks noGrp="1"/>
          </p:cNvSpPr>
          <p:nvPr>
            <p:ph idx="1"/>
          </p:nvPr>
        </p:nvSpPr>
        <p:spPr/>
        <p:txBody>
          <a:bodyPr>
            <a:normAutofit/>
          </a:bodyPr>
          <a:lstStyle/>
          <a:p>
            <a:r>
              <a:rPr lang="en-US" sz="2400" dirty="0" err="1">
                <a:effectLst/>
              </a:rPr>
              <a:t>Lodash</a:t>
            </a:r>
            <a:r>
              <a:rPr lang="en-US" sz="2400" dirty="0">
                <a:effectLst/>
              </a:rPr>
              <a:t> is a JavaScript library that helps programmers write more concise and easier to maintain JavaScript.</a:t>
            </a:r>
          </a:p>
          <a:p>
            <a:r>
              <a:rPr lang="en-US" sz="2400" dirty="0">
                <a:effectLst/>
              </a:rPr>
              <a:t>It can be broken down into several main areas:</a:t>
            </a:r>
          </a:p>
          <a:p>
            <a:r>
              <a:rPr lang="en-US" sz="2400" dirty="0">
                <a:effectLst/>
              </a:rPr>
              <a:t>Utilities - for simplifying common programming tasks such as determining type as well as simplifying math operations.</a:t>
            </a:r>
          </a:p>
          <a:p>
            <a:r>
              <a:rPr lang="en-US" sz="2400" dirty="0">
                <a:effectLst/>
              </a:rPr>
              <a:t>Function - simplifying binding, decorating, constraining, throttling, </a:t>
            </a:r>
            <a:r>
              <a:rPr lang="en-US" sz="2400" dirty="0" err="1">
                <a:effectLst/>
              </a:rPr>
              <a:t>debouncing</a:t>
            </a:r>
            <a:r>
              <a:rPr lang="en-US" sz="2400" dirty="0">
                <a:effectLst/>
              </a:rPr>
              <a:t>, currying, and changing the pointer.</a:t>
            </a:r>
          </a:p>
          <a:p>
            <a:r>
              <a:rPr lang="en-US" sz="2400" dirty="0">
                <a:effectLst/>
              </a:rPr>
              <a:t>String - conversion functions for performing basic string operations, such as trimming, converting to uppercase, camel case, etc.</a:t>
            </a:r>
          </a:p>
        </p:txBody>
      </p:sp>
    </p:spTree>
    <p:extLst>
      <p:ext uri="{BB962C8B-B14F-4D97-AF65-F5344CB8AC3E}">
        <p14:creationId xmlns:p14="http://schemas.microsoft.com/office/powerpoint/2010/main" val="216176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3E88-CCC6-435D-B7FF-982FAE835C44}"/>
              </a:ext>
            </a:extLst>
          </p:cNvPr>
          <p:cNvSpPr>
            <a:spLocks noGrp="1"/>
          </p:cNvSpPr>
          <p:nvPr>
            <p:ph type="title"/>
          </p:nvPr>
        </p:nvSpPr>
        <p:spPr/>
        <p:txBody>
          <a:bodyPr/>
          <a:lstStyle/>
          <a:p>
            <a:r>
              <a:rPr lang="en-US" dirty="0" err="1"/>
              <a:t>Lodash</a:t>
            </a:r>
            <a:r>
              <a:rPr lang="en-US" dirty="0"/>
              <a:t>            2 of 2</a:t>
            </a:r>
          </a:p>
        </p:txBody>
      </p:sp>
      <p:sp>
        <p:nvSpPr>
          <p:cNvPr id="3" name="Content Placeholder 2">
            <a:extLst>
              <a:ext uri="{FF2B5EF4-FFF2-40B4-BE49-F238E27FC236}">
                <a16:creationId xmlns:a16="http://schemas.microsoft.com/office/drawing/2014/main" id="{63588AF0-866B-4E71-A18F-219785B5AC4C}"/>
              </a:ext>
            </a:extLst>
          </p:cNvPr>
          <p:cNvSpPr>
            <a:spLocks noGrp="1"/>
          </p:cNvSpPr>
          <p:nvPr>
            <p:ph idx="1"/>
          </p:nvPr>
        </p:nvSpPr>
        <p:spPr/>
        <p:txBody>
          <a:bodyPr>
            <a:normAutofit/>
          </a:bodyPr>
          <a:lstStyle/>
          <a:p>
            <a:r>
              <a:rPr lang="en-US" sz="2400" dirty="0">
                <a:effectLst/>
              </a:rPr>
              <a:t>Array - creating, splitting, combining, modifying, and compressing</a:t>
            </a:r>
          </a:p>
          <a:p>
            <a:r>
              <a:rPr lang="en-US" sz="2400" dirty="0">
                <a:effectLst/>
              </a:rPr>
              <a:t>Collection - iterating, sorting, filtering, splitting, and building</a:t>
            </a:r>
          </a:p>
          <a:p>
            <a:r>
              <a:rPr lang="en-US" sz="2400" dirty="0">
                <a:effectLst/>
              </a:rPr>
              <a:t>Object - accessing, extending, merging, defaults, and transforming</a:t>
            </a:r>
          </a:p>
          <a:p>
            <a:r>
              <a:rPr lang="en-US" sz="2400" dirty="0" err="1">
                <a:effectLst/>
              </a:rPr>
              <a:t>Seq</a:t>
            </a:r>
            <a:r>
              <a:rPr lang="en-US" sz="2400" dirty="0">
                <a:effectLst/>
              </a:rPr>
              <a:t> - chaining, wrapping, filtering, and testing.</a:t>
            </a:r>
          </a:p>
        </p:txBody>
      </p:sp>
    </p:spTree>
    <p:extLst>
      <p:ext uri="{BB962C8B-B14F-4D97-AF65-F5344CB8AC3E}">
        <p14:creationId xmlns:p14="http://schemas.microsoft.com/office/powerpoint/2010/main" val="163630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C23E4-D7A0-4E26-8102-EB5D74826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3" y="412376"/>
            <a:ext cx="11921871" cy="6042938"/>
          </a:xfrm>
          <a:prstGeom prst="rect">
            <a:avLst/>
          </a:prstGeom>
        </p:spPr>
      </p:pic>
    </p:spTree>
    <p:extLst>
      <p:ext uri="{BB962C8B-B14F-4D97-AF65-F5344CB8AC3E}">
        <p14:creationId xmlns:p14="http://schemas.microsoft.com/office/powerpoint/2010/main" val="282261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59A1-6566-4477-9E5F-D56AA06AD194}"/>
              </a:ext>
            </a:extLst>
          </p:cNvPr>
          <p:cNvSpPr>
            <a:spLocks noGrp="1"/>
          </p:cNvSpPr>
          <p:nvPr>
            <p:ph type="title"/>
          </p:nvPr>
        </p:nvSpPr>
        <p:spPr/>
        <p:txBody>
          <a:bodyPr/>
          <a:lstStyle/>
          <a:p>
            <a:r>
              <a:rPr lang="en-US" dirty="0"/>
              <a:t>Alexa Skills</a:t>
            </a:r>
          </a:p>
        </p:txBody>
      </p:sp>
      <p:sp>
        <p:nvSpPr>
          <p:cNvPr id="3" name="Content Placeholder 2">
            <a:extLst>
              <a:ext uri="{FF2B5EF4-FFF2-40B4-BE49-F238E27FC236}">
                <a16:creationId xmlns:a16="http://schemas.microsoft.com/office/drawing/2014/main" id="{E498CC9A-B266-4AF1-9312-FAD7501B8667}"/>
              </a:ext>
            </a:extLst>
          </p:cNvPr>
          <p:cNvSpPr>
            <a:spLocks noGrp="1"/>
          </p:cNvSpPr>
          <p:nvPr>
            <p:ph idx="1"/>
          </p:nvPr>
        </p:nvSpPr>
        <p:spPr/>
        <p:txBody>
          <a:bodyPr>
            <a:normAutofit/>
          </a:bodyPr>
          <a:lstStyle/>
          <a:p>
            <a:r>
              <a:rPr lang="en-US" sz="2400" dirty="0">
                <a:effectLst/>
              </a:rPr>
              <a:t>The Alexa Skills Kit (ASK) is a collection of self-service APIs, tools, documentation, and code samples that makes it fast and easy for you to add skills to Alexa. </a:t>
            </a:r>
          </a:p>
          <a:p>
            <a:r>
              <a:rPr lang="en-US" sz="2400" dirty="0">
                <a:effectLst/>
              </a:rPr>
              <a:t>ASK enables designers, developers, and brands to build engaging skills and reach customers through tens of millions of Alexa-enabled devices. </a:t>
            </a:r>
          </a:p>
          <a:p>
            <a:r>
              <a:rPr lang="en-US" sz="2400" dirty="0">
                <a:effectLst/>
              </a:rPr>
              <a:t>With ASK, you can leverage Amazon’s knowledge and pioneering work in the field of voice design</a:t>
            </a:r>
            <a:endParaRPr lang="en-US" sz="2400" dirty="0"/>
          </a:p>
        </p:txBody>
      </p:sp>
    </p:spTree>
    <p:extLst>
      <p:ext uri="{BB962C8B-B14F-4D97-AF65-F5344CB8AC3E}">
        <p14:creationId xmlns:p14="http://schemas.microsoft.com/office/powerpoint/2010/main" val="931256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7A6CD-179B-4DC3-8A4C-A17F24C30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14" y="1"/>
            <a:ext cx="10094171" cy="6858000"/>
          </a:xfrm>
          <a:prstGeom prst="rect">
            <a:avLst/>
          </a:prstGeom>
        </p:spPr>
      </p:pic>
    </p:spTree>
    <p:extLst>
      <p:ext uri="{BB962C8B-B14F-4D97-AF65-F5344CB8AC3E}">
        <p14:creationId xmlns:p14="http://schemas.microsoft.com/office/powerpoint/2010/main" val="42785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431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22492" y="1434351"/>
            <a:ext cx="8328213" cy="4484424"/>
          </a:xfrm>
          <a:prstGeom prst="rect">
            <a:avLst/>
          </a:prstGeom>
        </p:spPr>
      </p:pic>
      <p:sp>
        <p:nvSpPr>
          <p:cNvPr id="8" name="TextBox 7"/>
          <p:cNvSpPr txBox="1"/>
          <p:nvPr/>
        </p:nvSpPr>
        <p:spPr>
          <a:xfrm>
            <a:off x="439270" y="645459"/>
            <a:ext cx="7147779" cy="369332"/>
          </a:xfrm>
          <a:prstGeom prst="rect">
            <a:avLst/>
          </a:prstGeom>
          <a:noFill/>
        </p:spPr>
        <p:txBody>
          <a:bodyPr wrap="square" rtlCol="0">
            <a:spAutoFit/>
          </a:bodyPr>
          <a:lstStyle/>
          <a:p>
            <a:r>
              <a:rPr lang="en-US" dirty="0" err="1">
                <a:hlinkClick r:id="rId3"/>
              </a:rPr>
              <a:t>Highcharts</a:t>
            </a:r>
            <a:r>
              <a:rPr lang="en-US" dirty="0"/>
              <a:t> open source charting (alternatives: </a:t>
            </a:r>
            <a:r>
              <a:rPr lang="en-US" dirty="0">
                <a:hlinkClick r:id="rId4"/>
              </a:rPr>
              <a:t>Fusioncharts</a:t>
            </a:r>
            <a:r>
              <a:rPr lang="en-US" dirty="0"/>
              <a:t> or </a:t>
            </a:r>
            <a:r>
              <a:rPr lang="en-US" dirty="0">
                <a:hlinkClick r:id="rId5"/>
              </a:rPr>
              <a:t>D3.js</a:t>
            </a:r>
            <a:r>
              <a:rPr lang="en-US" dirty="0"/>
              <a:t>)</a:t>
            </a:r>
          </a:p>
        </p:txBody>
      </p:sp>
    </p:spTree>
    <p:extLst>
      <p:ext uri="{BB962C8B-B14F-4D97-AF65-F5344CB8AC3E}">
        <p14:creationId xmlns:p14="http://schemas.microsoft.com/office/powerpoint/2010/main" val="2319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407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Strategic Goals of APIs</a:t>
            </a:r>
          </a:p>
        </p:txBody>
      </p:sp>
      <p:sp>
        <p:nvSpPr>
          <p:cNvPr id="3" name="Content Placeholder 2"/>
          <p:cNvSpPr>
            <a:spLocks noGrp="1"/>
          </p:cNvSpPr>
          <p:nvPr>
            <p:ph idx="1"/>
          </p:nvPr>
        </p:nvSpPr>
        <p:spPr>
          <a:xfrm>
            <a:off x="913795" y="1732449"/>
            <a:ext cx="10353762" cy="4937292"/>
          </a:xfrm>
        </p:spPr>
        <p:txBody>
          <a:bodyPr>
            <a:normAutofit/>
          </a:bodyPr>
          <a:lstStyle/>
          <a:p>
            <a:r>
              <a:rPr lang="en-US" sz="2800" dirty="0"/>
              <a:t>Selective exposure of information/capabilities</a:t>
            </a:r>
          </a:p>
          <a:p>
            <a:pPr lvl="1"/>
            <a:r>
              <a:rPr lang="en-US" sz="2600" dirty="0"/>
              <a:t>E.g. may expose Google search results, but not programming </a:t>
            </a:r>
          </a:p>
          <a:p>
            <a:r>
              <a:rPr lang="en-US" sz="2800" dirty="0"/>
              <a:t>Function cross-platform/cross-programming language</a:t>
            </a:r>
          </a:p>
          <a:p>
            <a:r>
              <a:rPr lang="en-US" sz="2800" dirty="0"/>
              <a:t>Become a platform/Gain market share</a:t>
            </a:r>
          </a:p>
          <a:p>
            <a:r>
              <a:rPr lang="en-US" sz="2800" dirty="0"/>
              <a:t>Reduce repetition of tasks/be cost efficient</a:t>
            </a:r>
          </a:p>
          <a:p>
            <a:r>
              <a:rPr lang="en-US" sz="2800" dirty="0"/>
              <a:t>Use others to expand your reach</a:t>
            </a:r>
          </a:p>
          <a:p>
            <a:r>
              <a:rPr lang="en-US" sz="2800" dirty="0"/>
              <a:t>Monitor usage via </a:t>
            </a:r>
            <a:r>
              <a:rPr lang="en-US" sz="2800" dirty="0" err="1"/>
              <a:t>webhits</a:t>
            </a:r>
            <a:r>
              <a:rPr lang="en-US" sz="2800" dirty="0"/>
              <a:t> rather than database log files</a:t>
            </a:r>
          </a:p>
        </p:txBody>
      </p:sp>
    </p:spTree>
    <p:extLst>
      <p:ext uri="{BB962C8B-B14F-4D97-AF65-F5344CB8AC3E}">
        <p14:creationId xmlns:p14="http://schemas.microsoft.com/office/powerpoint/2010/main" val="183079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Usage in Real (non-DoD) World</a:t>
            </a:r>
          </a:p>
        </p:txBody>
      </p:sp>
      <p:sp>
        <p:nvSpPr>
          <p:cNvPr id="3" name="Content Placeholder 2"/>
          <p:cNvSpPr>
            <a:spLocks noGrp="1"/>
          </p:cNvSpPr>
          <p:nvPr>
            <p:ph idx="1"/>
          </p:nvPr>
        </p:nvSpPr>
        <p:spPr/>
        <p:txBody>
          <a:bodyPr>
            <a:normAutofit/>
          </a:bodyPr>
          <a:lstStyle/>
          <a:p>
            <a:r>
              <a:rPr lang="en-US" sz="2600" dirty="0"/>
              <a:t>Web-accessible</a:t>
            </a:r>
          </a:p>
          <a:p>
            <a:r>
              <a:rPr lang="en-US" sz="2600" dirty="0"/>
              <a:t>Cloud-based</a:t>
            </a:r>
          </a:p>
          <a:p>
            <a:r>
              <a:rPr lang="en-US" sz="2600" dirty="0"/>
              <a:t>Many downloadable, but typically best if connected, require connectivity for storage </a:t>
            </a:r>
          </a:p>
          <a:p>
            <a:r>
              <a:rPr lang="en-US" sz="2600" dirty="0"/>
              <a:t>No or low cost for low volume, non-commercial use</a:t>
            </a:r>
          </a:p>
          <a:p>
            <a:r>
              <a:rPr lang="en-US" sz="2600" dirty="0"/>
              <a:t>JSON is ubiquitous data transfer standard</a:t>
            </a:r>
          </a:p>
          <a:p>
            <a:endParaRPr lang="en-US" sz="2600" dirty="0"/>
          </a:p>
        </p:txBody>
      </p:sp>
    </p:spTree>
    <p:extLst>
      <p:ext uri="{BB962C8B-B14F-4D97-AF65-F5344CB8AC3E}">
        <p14:creationId xmlns:p14="http://schemas.microsoft.com/office/powerpoint/2010/main" val="278857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2360" y="1"/>
            <a:ext cx="8680500" cy="6858000"/>
          </a:xfrm>
          <a:prstGeom prst="rect">
            <a:avLst/>
          </a:prstGeom>
        </p:spPr>
      </p:pic>
      <p:sp>
        <p:nvSpPr>
          <p:cNvPr id="2" name="Rectangle 1"/>
          <p:cNvSpPr/>
          <p:nvPr/>
        </p:nvSpPr>
        <p:spPr>
          <a:xfrm>
            <a:off x="7394331" y="2725615"/>
            <a:ext cx="2954215" cy="16617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853855" y="1345222"/>
            <a:ext cx="1494691" cy="13803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94331" y="5196253"/>
            <a:ext cx="2954215" cy="16617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4310" y="1345222"/>
            <a:ext cx="4455707" cy="55127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94330" y="1345221"/>
            <a:ext cx="1459525" cy="13803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53855" y="1"/>
            <a:ext cx="1494691" cy="5363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4331" y="4365378"/>
            <a:ext cx="2954215" cy="8308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548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2051</TotalTime>
  <Words>1318</Words>
  <Application>Microsoft Office PowerPoint</Application>
  <PresentationFormat>Widescreen</PresentationFormat>
  <Paragraphs>168</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Calisto MT</vt:lpstr>
      <vt:lpstr>Trebuchet MS</vt:lpstr>
      <vt:lpstr>Wingdings 2</vt:lpstr>
      <vt:lpstr>Slate</vt:lpstr>
      <vt:lpstr>Code Re-Use: Libraries, APIs and Frameworks</vt:lpstr>
      <vt:lpstr>Definitions</vt:lpstr>
      <vt:lpstr>Why Do You Care?</vt:lpstr>
      <vt:lpstr>Frameworks</vt:lpstr>
      <vt:lpstr>PowerPoint Presentation</vt:lpstr>
      <vt:lpstr>APIs</vt:lpstr>
      <vt:lpstr>Strategic Goals of APIs</vt:lpstr>
      <vt:lpstr>Usage in Real (non-DoD) World</vt:lpstr>
      <vt:lpstr>PowerPoint Presentation</vt:lpstr>
      <vt:lpstr>PowerPoint Presentation</vt:lpstr>
      <vt:lpstr>PowerPoint Presentation</vt:lpstr>
      <vt:lpstr>Healthcare Current State</vt:lpstr>
      <vt:lpstr>Current State Questionnaires</vt:lpstr>
      <vt:lpstr>PowerPoint Presentation</vt:lpstr>
      <vt:lpstr>How Does It Work ?        1 of 2</vt:lpstr>
      <vt:lpstr>How Does It Work?        2 of 2</vt:lpstr>
      <vt:lpstr>How Does It Work?</vt:lpstr>
      <vt:lpstr>Healthcare (and DoD) Applications</vt:lpstr>
      <vt:lpstr>Healthcare (and DoD) Applications</vt:lpstr>
      <vt:lpstr>Why a Senior Leader Issue</vt:lpstr>
      <vt:lpstr>Healthcare Solution Example APIs</vt:lpstr>
      <vt:lpstr>Future</vt:lpstr>
      <vt:lpstr>Future in Healthcare</vt:lpstr>
      <vt:lpstr>Backup Slides</vt:lpstr>
      <vt:lpstr>JSON</vt:lpstr>
      <vt:lpstr>JSON Cont.</vt:lpstr>
      <vt:lpstr>PowerPoint Presentation</vt:lpstr>
      <vt:lpstr>Node.js</vt:lpstr>
      <vt:lpstr>PowerPoint Presentation</vt:lpstr>
      <vt:lpstr>Lodash            1 of 2</vt:lpstr>
      <vt:lpstr>Lodash            2 of 2</vt:lpstr>
      <vt:lpstr>PowerPoint Presentation</vt:lpstr>
      <vt:lpstr>Alexa Skills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APIs and Frameworks</dc:title>
  <dc:creator>Eric Shry</dc:creator>
  <cp:lastModifiedBy>Bob Marshall</cp:lastModifiedBy>
  <cp:revision>51</cp:revision>
  <dcterms:created xsi:type="dcterms:W3CDTF">2015-09-05T15:38:27Z</dcterms:created>
  <dcterms:modified xsi:type="dcterms:W3CDTF">2018-01-26T18:28:33Z</dcterms:modified>
</cp:coreProperties>
</file>