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2" r:id="rId8"/>
    <p:sldId id="261" r:id="rId9"/>
    <p:sldId id="266" r:id="rId10"/>
    <p:sldId id="264" r:id="rId11"/>
    <p:sldId id="263" r:id="rId12"/>
    <p:sldId id="268" r:id="rId13"/>
    <p:sldId id="270" r:id="rId14"/>
    <p:sldId id="269" r:id="rId15"/>
    <p:sldId id="267" r:id="rId16"/>
    <p:sldId id="271" r:id="rId17"/>
    <p:sldId id="273" r:id="rId18"/>
    <p:sldId id="272" r:id="rId19"/>
    <p:sldId id="275" r:id="rId20"/>
    <p:sldId id="274" r:id="rId21"/>
    <p:sldId id="276" r:id="rId22"/>
    <p:sldId id="277" r:id="rId2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76" y="34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87468"/>
            <a:ext cx="7315200" cy="1946269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74898"/>
            <a:ext cx="7315200" cy="858474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7D3B-28A1-4B1B-8B22-83FD8662C44E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A19FA19-4A5D-4999-B6B1-99CB2EC3305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7D3B-28A1-4B1B-8B22-83FD8662C44E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FA19-4A5D-4999-B6B1-99CB2EC330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1" y="1370032"/>
            <a:ext cx="1492499" cy="336334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370032"/>
            <a:ext cx="5241476" cy="336334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7D3B-28A1-4B1B-8B22-83FD8662C44E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FA19-4A5D-4999-B6B1-99CB2EC330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7D3B-28A1-4B1B-8B22-83FD8662C44E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FA19-4A5D-4999-B6B1-99CB2EC330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3179"/>
            <a:ext cx="7315200" cy="970194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898823"/>
            <a:ext cx="7315200" cy="82382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7D3B-28A1-4B1B-8B22-83FD8662C44E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FA19-4A5D-4999-B6B1-99CB2EC330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7D3B-28A1-4B1B-8B22-83FD8662C44E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FA19-4A5D-4999-B6B1-99CB2EC3305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158537"/>
            <a:ext cx="7315200" cy="86557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057400"/>
            <a:ext cx="3566160" cy="2695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057401"/>
            <a:ext cx="3566160" cy="26967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057400"/>
            <a:ext cx="3364992" cy="466344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057400"/>
            <a:ext cx="3362062" cy="466344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7D3B-28A1-4B1B-8B22-83FD8662C44E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FA19-4A5D-4999-B6B1-99CB2EC3305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158537"/>
            <a:ext cx="7315200" cy="8655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2537460"/>
            <a:ext cx="3566160" cy="22151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2537460"/>
            <a:ext cx="3566160" cy="22151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7D3B-28A1-4B1B-8B22-83FD8662C44E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FA19-4A5D-4999-B6B1-99CB2EC330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7D3B-28A1-4B1B-8B22-83FD8662C44E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FA19-4A5D-4999-B6B1-99CB2EC330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69022"/>
            <a:ext cx="2950936" cy="1629761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370032"/>
            <a:ext cx="4207848" cy="3357461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045822"/>
            <a:ext cx="2950936" cy="168404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7D3B-28A1-4B1B-8B22-83FD8662C44E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FA19-4A5D-4999-B6B1-99CB2EC330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71600"/>
            <a:ext cx="2953512" cy="1632204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1714500"/>
            <a:ext cx="4038600" cy="25146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044952"/>
            <a:ext cx="2953512" cy="168706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7D3B-28A1-4B1B-8B22-83FD8662C44E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FA19-4A5D-4999-B6B1-99CB2EC330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430355"/>
            <a:ext cx="86236" cy="4292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430355"/>
            <a:ext cx="576072" cy="42923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158537"/>
            <a:ext cx="7315200" cy="86557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077375"/>
            <a:ext cx="7315200" cy="2654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411597"/>
            <a:ext cx="1189132" cy="2234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746E7D3B-28A1-4B1B-8B22-83FD8662C44E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6" y="411598"/>
            <a:ext cx="941203" cy="226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1A19FA19-4A5D-4999-B6B1-99CB2EC3305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9" y="641968"/>
            <a:ext cx="2246489" cy="225920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Statistical Calculations for Research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Bob Marshall</a:t>
            </a:r>
          </a:p>
          <a:p>
            <a:r>
              <a:rPr lang="en-US" dirty="0"/>
              <a:t>DoD CI Fellowship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0394" y="9303"/>
            <a:ext cx="2034932" cy="21814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1384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90550"/>
            <a:ext cx="7315200" cy="865573"/>
          </a:xfrm>
        </p:spPr>
        <p:txBody>
          <a:bodyPr/>
          <a:lstStyle/>
          <a:p>
            <a:r>
              <a:rPr lang="en-US" dirty="0"/>
              <a:t>Likelihood Ratios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3551"/>
            <a:ext cx="7315200" cy="2998470"/>
          </a:xfrm>
        </p:spPr>
        <p:txBody>
          <a:bodyPr>
            <a:normAutofit/>
          </a:bodyPr>
          <a:lstStyle/>
          <a:p>
            <a:r>
              <a:rPr lang="en-US" dirty="0"/>
              <a:t>The Likelihood Ratio (LR) is the likelihood that a given test result would be expected in a patient with the target disorder compared to the likelihood that that same result would be expected in a patient without the target disorder</a:t>
            </a:r>
          </a:p>
          <a:p>
            <a:r>
              <a:rPr lang="en-US" dirty="0"/>
              <a:t>LR is used to assess how good a diagnostic test is and to help in selecting an appropriate diagnostic test(s) or sequence of tests. </a:t>
            </a:r>
          </a:p>
          <a:p>
            <a:r>
              <a:rPr lang="en-US" dirty="0"/>
              <a:t>They have advantages over sensitivity and specificity as they are less likely to change with the prevalence of the disorder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182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6750"/>
            <a:ext cx="7315200" cy="865573"/>
          </a:xfrm>
        </p:spPr>
        <p:txBody>
          <a:bodyPr/>
          <a:lstStyle/>
          <a:p>
            <a:r>
              <a:rPr lang="en-US" dirty="0"/>
              <a:t>Likelihood Ratios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57351"/>
            <a:ext cx="7315200" cy="3074670"/>
          </a:xfrm>
        </p:spPr>
        <p:txBody>
          <a:bodyPr/>
          <a:lstStyle/>
          <a:p>
            <a:r>
              <a:rPr lang="en-US" dirty="0"/>
              <a:t>LR+ - Positive Likelihood Ratio = [a/(</a:t>
            </a:r>
            <a:r>
              <a:rPr lang="en-US" dirty="0" err="1"/>
              <a:t>a+c</a:t>
            </a:r>
            <a:r>
              <a:rPr lang="en-US" dirty="0"/>
              <a:t>)] / [b/(</a:t>
            </a:r>
            <a:r>
              <a:rPr lang="en-US" dirty="0" err="1"/>
              <a:t>b+d</a:t>
            </a:r>
            <a:r>
              <a:rPr lang="en-US" dirty="0"/>
              <a:t>)]</a:t>
            </a:r>
          </a:p>
          <a:p>
            <a:r>
              <a:rPr lang="en-US" dirty="0"/>
              <a:t>LR- - Negative Likelihood Ratio = [c/(</a:t>
            </a:r>
            <a:r>
              <a:rPr lang="en-US" dirty="0" err="1"/>
              <a:t>a+c</a:t>
            </a:r>
            <a:r>
              <a:rPr lang="en-US" dirty="0"/>
              <a:t>)] / [d/(</a:t>
            </a:r>
            <a:r>
              <a:rPr lang="en-US" dirty="0" err="1"/>
              <a:t>b+d</a:t>
            </a:r>
            <a:r>
              <a:rPr lang="en-US" dirty="0"/>
              <a:t>)]</a:t>
            </a:r>
          </a:p>
          <a:p>
            <a:endParaRPr lang="en-US" dirty="0"/>
          </a:p>
          <a:p>
            <a:r>
              <a:rPr lang="en-US" dirty="0"/>
              <a:t>LR&gt;10 or &lt;0.1 – causes large changes in likelihood</a:t>
            </a:r>
          </a:p>
          <a:p>
            <a:r>
              <a:rPr lang="en-US" dirty="0"/>
              <a:t>LR 5-10 or 0.1-0.2 – causes moderate changes in likelihood</a:t>
            </a:r>
          </a:p>
          <a:p>
            <a:r>
              <a:rPr lang="en-US" dirty="0"/>
              <a:t>LR 2-5 or 0.2-0.5 – causes small changes in likelihood</a:t>
            </a:r>
          </a:p>
          <a:p>
            <a:r>
              <a:rPr lang="en-US" dirty="0"/>
              <a:t>LR&lt;2 or &gt;0.5 – causes tiny changes in likelihood</a:t>
            </a:r>
          </a:p>
          <a:p>
            <a:r>
              <a:rPr lang="en-US" dirty="0"/>
              <a:t>LR=1 – no change in likelihood</a:t>
            </a:r>
          </a:p>
        </p:txBody>
      </p:sp>
    </p:spTree>
    <p:extLst>
      <p:ext uri="{BB962C8B-B14F-4D97-AF65-F5344CB8AC3E}">
        <p14:creationId xmlns:p14="http://schemas.microsoft.com/office/powerpoint/2010/main" val="730244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NNT/NNH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77375"/>
            <a:ext cx="7467600" cy="2654645"/>
          </a:xfrm>
        </p:spPr>
        <p:txBody>
          <a:bodyPr>
            <a:normAutofit/>
          </a:bodyPr>
          <a:lstStyle/>
          <a:p>
            <a:r>
              <a:rPr lang="x-none" dirty="0"/>
              <a:t>The Number Needed to Treat (NNT) is the number of patients you need to treat to prevent one additional bad outcome</a:t>
            </a:r>
            <a:endParaRPr lang="en-US" dirty="0"/>
          </a:p>
          <a:p>
            <a:r>
              <a:rPr lang="x-none" dirty="0"/>
              <a:t>To calculate the NNT, you need to know the Absolute Risk </a:t>
            </a:r>
            <a:r>
              <a:rPr lang="en-US" dirty="0"/>
              <a:t>     </a:t>
            </a:r>
            <a:r>
              <a:rPr lang="x-none" dirty="0"/>
              <a:t>Reduction (ARR); the NNT is the inverse</a:t>
            </a:r>
            <a:r>
              <a:rPr lang="en-US" dirty="0"/>
              <a:t> </a:t>
            </a:r>
            <a:r>
              <a:rPr lang="x-none" dirty="0"/>
              <a:t>of the ARR</a:t>
            </a:r>
            <a:endParaRPr lang="en-US" dirty="0"/>
          </a:p>
          <a:p>
            <a:r>
              <a:rPr lang="x-none" dirty="0"/>
              <a:t>NNTs are always rounded up to the nearest whole number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252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NNT/NNH….</a:t>
            </a:r>
            <a:r>
              <a:rPr lang="en-US" sz="2800" dirty="0" err="1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/>
              <a:t>The ideal NNT is 1, where everyone improves with treatment and no one improves with control. The higher the NNT, the less eﬀective is the treatment</a:t>
            </a:r>
            <a:endParaRPr lang="en-US" dirty="0"/>
          </a:p>
          <a:p>
            <a:pPr marL="45720" indent="0">
              <a:buNone/>
            </a:pPr>
            <a:endParaRPr lang="en-US" dirty="0"/>
          </a:p>
          <a:p>
            <a:r>
              <a:rPr lang="x-none" dirty="0"/>
              <a:t>NNT is similar to number needed to harm (NNH), where NNT usually refers to a therapeutic intervention and NNH to a detrimental eﬀect or risk factor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720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Odds Ratios to NNT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x-none" dirty="0"/>
              <a:t>The formula for converting ORs to NNTs is:</a:t>
            </a:r>
            <a:r>
              <a:rPr lang="en-US" dirty="0"/>
              <a:t> </a:t>
            </a:r>
            <a:r>
              <a:rPr lang="x-none" dirty="0"/>
              <a:t>NNT = (1­(PEER*(1­OR))) / ((1­PEER)*(PEER)*(1­OR))</a:t>
            </a:r>
            <a:endParaRPr lang="en-US" dirty="0"/>
          </a:p>
          <a:p>
            <a:pPr marL="45720" indent="0">
              <a:buNone/>
            </a:pPr>
            <a:endParaRPr lang="en-US" dirty="0"/>
          </a:p>
          <a:p>
            <a:r>
              <a:rPr lang="x-none" dirty="0"/>
              <a:t>The formula for converting ORs to NNHs (Numbers Needed to Harm) is:</a:t>
            </a:r>
            <a:r>
              <a:rPr lang="en-US" dirty="0"/>
              <a:t> </a:t>
            </a:r>
            <a:r>
              <a:rPr lang="x-none" dirty="0"/>
              <a:t>NNH = ((PEER*(OR­1))+1) / (PEER*(OR­1)*(1­PEER))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626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Positive/Negative Predictive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Positive predictive value</a:t>
            </a:r>
            <a:r>
              <a:rPr lang="en-US" dirty="0"/>
              <a:t> is the probability that subjects with a positive screening test truly have the disease.</a:t>
            </a:r>
          </a:p>
          <a:p>
            <a:r>
              <a:rPr lang="en-US" b="1" dirty="0"/>
              <a:t>Negative predictive value</a:t>
            </a:r>
            <a:r>
              <a:rPr lang="en-US" dirty="0"/>
              <a:t> is the probability that subjects with a negative screening test truly don't have the disease</a:t>
            </a:r>
          </a:p>
          <a:p>
            <a:r>
              <a:rPr lang="en-US" b="1" dirty="0"/>
              <a:t>Positive Predictive Value: A/(A+B) × 100</a:t>
            </a:r>
            <a:endParaRPr lang="en-US" dirty="0"/>
          </a:p>
          <a:p>
            <a:r>
              <a:rPr lang="en-US" b="1" dirty="0"/>
              <a:t>Negative Predictive Value: D/(D+C) × 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771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PPV/NPV and Prevalence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Positive and negative predictive values are influenced by the prevalence</a:t>
            </a:r>
            <a:r>
              <a:rPr lang="en-US" dirty="0"/>
              <a:t> of disease in the population that is being tested. If we test in a high prevalence setting, it is more likely that persons who test positive truly have disease than if the test is performed in a population with low prevalence</a:t>
            </a:r>
          </a:p>
        </p:txBody>
      </p:sp>
    </p:spTree>
    <p:extLst>
      <p:ext uri="{BB962C8B-B14F-4D97-AF65-F5344CB8AC3E}">
        <p14:creationId xmlns:p14="http://schemas.microsoft.com/office/powerpoint/2010/main" val="4178287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734" y="0"/>
            <a:ext cx="6346532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274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14350"/>
            <a:ext cx="7315200" cy="4217671"/>
          </a:xfrm>
        </p:spPr>
        <p:txBody>
          <a:bodyPr>
            <a:normAutofit/>
          </a:bodyPr>
          <a:lstStyle/>
          <a:p>
            <a:r>
              <a:rPr lang="en-US" dirty="0"/>
              <a:t>100 people are tested for disease. 15 people have the disease;  85 people are not diseased.  </a:t>
            </a:r>
          </a:p>
          <a:p>
            <a:r>
              <a:rPr lang="en-US" dirty="0"/>
              <a:t>So, prevalence is 15%:</a:t>
            </a:r>
          </a:p>
          <a:p>
            <a:pPr lvl="1"/>
            <a:r>
              <a:rPr lang="en-US" dirty="0"/>
              <a:t>Prevalence of Disease: </a:t>
            </a:r>
            <a:r>
              <a:rPr lang="en-US" dirty="0" err="1"/>
              <a:t>Tdisease</a:t>
            </a:r>
            <a:r>
              <a:rPr lang="en-US" dirty="0"/>
              <a:t>/Total × 100,  15/100 × 100 = 15%</a:t>
            </a:r>
          </a:p>
          <a:p>
            <a:r>
              <a:rPr lang="en-US" dirty="0"/>
              <a:t>For a clinician, however, the important fact is among the people who test positive, only 20% actually have the disease</a:t>
            </a:r>
          </a:p>
          <a:p>
            <a:pPr lvl="1"/>
            <a:r>
              <a:rPr lang="en-US" dirty="0"/>
              <a:t>Positive Predictive Value: A/(A + B) × 100 </a:t>
            </a:r>
          </a:p>
          <a:p>
            <a:pPr lvl="2"/>
            <a:r>
              <a:rPr lang="en-US" dirty="0"/>
              <a:t>10/50 × 100 = 20%</a:t>
            </a:r>
          </a:p>
          <a:p>
            <a:r>
              <a:rPr lang="en-US" dirty="0"/>
              <a:t>For those that test negative, 90% do not have the disease.</a:t>
            </a:r>
          </a:p>
          <a:p>
            <a:pPr lvl="1"/>
            <a:r>
              <a:rPr lang="en-US" dirty="0"/>
              <a:t>Negative Predictive Value: D/(D + C) × 100 </a:t>
            </a:r>
          </a:p>
          <a:p>
            <a:pPr lvl="2">
              <a:tabLst>
                <a:tab pos="1541463" algn="l"/>
              </a:tabLst>
            </a:pPr>
            <a:r>
              <a:rPr lang="en-US" dirty="0"/>
              <a:t>45/50 × 100 = 90%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755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0920" y="0"/>
            <a:ext cx="618216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098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Cure insomnia</a:t>
            </a:r>
          </a:p>
          <a:p>
            <a:r>
              <a:rPr lang="en-US" dirty="0"/>
              <a:t>Learn a little bit about statistics</a:t>
            </a:r>
          </a:p>
          <a:p>
            <a:r>
              <a:rPr lang="en-US" dirty="0"/>
              <a:t>Have some fun</a:t>
            </a:r>
          </a:p>
        </p:txBody>
      </p:sp>
    </p:spTree>
    <p:extLst>
      <p:ext uri="{BB962C8B-B14F-4D97-AF65-F5344CB8AC3E}">
        <p14:creationId xmlns:p14="http://schemas.microsoft.com/office/powerpoint/2010/main" val="31579757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742949"/>
            <a:ext cx="7315200" cy="3989071"/>
          </a:xfrm>
        </p:spPr>
        <p:txBody>
          <a:bodyPr/>
          <a:lstStyle/>
          <a:p>
            <a:r>
              <a:rPr lang="en-US" dirty="0"/>
              <a:t>This time we  use the same test, but in a different population, a disease prevalence of 30%.</a:t>
            </a:r>
          </a:p>
          <a:p>
            <a:r>
              <a:rPr lang="en-US" dirty="0"/>
              <a:t>Prevalence of Disease: </a:t>
            </a:r>
            <a:r>
              <a:rPr lang="en-US" dirty="0" err="1"/>
              <a:t>Tdisease</a:t>
            </a:r>
            <a:r>
              <a:rPr lang="en-US" dirty="0"/>
              <a:t> / Total × 10 </a:t>
            </a:r>
          </a:p>
          <a:p>
            <a:pPr lvl="1"/>
            <a:r>
              <a:rPr lang="en-US" dirty="0"/>
              <a:t>30/100 × 100 = 30%</a:t>
            </a:r>
          </a:p>
          <a:p>
            <a:r>
              <a:rPr lang="en-US" dirty="0"/>
              <a:t>Now let's calculate the predictive values:</a:t>
            </a:r>
          </a:p>
          <a:p>
            <a:pPr lvl="1"/>
            <a:r>
              <a:rPr lang="en-US" dirty="0"/>
              <a:t>Positive Predictive Value: A/(A + B) × 100 </a:t>
            </a:r>
          </a:p>
          <a:p>
            <a:pPr lvl="2"/>
            <a:r>
              <a:rPr lang="en-US" dirty="0"/>
              <a:t>20/53 × 100 = 38%</a:t>
            </a:r>
          </a:p>
          <a:p>
            <a:pPr lvl="1"/>
            <a:r>
              <a:rPr lang="en-US" dirty="0"/>
              <a:t>Negative Predictive Value: D/(D + C) × 100 </a:t>
            </a:r>
          </a:p>
          <a:p>
            <a:pPr lvl="2"/>
            <a:r>
              <a:rPr lang="en-US" dirty="0"/>
              <a:t>37/47 × 100 = 79%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2531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Regarding PPV/NPV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855663" algn="l"/>
              </a:tabLst>
            </a:pPr>
            <a:r>
              <a:rPr lang="en-US" dirty="0"/>
              <a:t>Using the same test in a population with higher prevalence increases positive predictive value </a:t>
            </a:r>
          </a:p>
          <a:p>
            <a:pPr>
              <a:tabLst>
                <a:tab pos="855663" algn="l"/>
              </a:tabLst>
            </a:pPr>
            <a:r>
              <a:rPr lang="en-US" dirty="0"/>
              <a:t>Conversely, increased prevalence results in decreased negative predictive value. </a:t>
            </a:r>
          </a:p>
          <a:p>
            <a:r>
              <a:rPr lang="en-US" dirty="0"/>
              <a:t>When considering </a:t>
            </a:r>
            <a:r>
              <a:rPr lang="en-US" dirty="0" err="1"/>
              <a:t>ppredictive</a:t>
            </a:r>
            <a:r>
              <a:rPr lang="en-US" dirty="0"/>
              <a:t> values of diagnostic or screening tests, recognize the influence of the disease prevalence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7377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99" y="438150"/>
            <a:ext cx="7315200" cy="865573"/>
          </a:xfrm>
        </p:spPr>
        <p:txBody>
          <a:bodyPr/>
          <a:lstStyle/>
          <a:p>
            <a:r>
              <a:rPr lang="en-US" dirty="0"/>
              <a:t>Questions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95600" y="1345206"/>
            <a:ext cx="2971800" cy="3651788"/>
          </a:xfrm>
        </p:spPr>
      </p:pic>
    </p:spTree>
    <p:extLst>
      <p:ext uri="{BB962C8B-B14F-4D97-AF65-F5344CB8AC3E}">
        <p14:creationId xmlns:p14="http://schemas.microsoft.com/office/powerpoint/2010/main" val="3991585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Calculations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6252271"/>
              </p:ext>
            </p:extLst>
          </p:nvPr>
        </p:nvGraphicFramePr>
        <p:xfrm>
          <a:off x="914400" y="2449830"/>
          <a:ext cx="7315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Condition</a:t>
                      </a:r>
                      <a:r>
                        <a:rPr lang="en-US" baseline="0" dirty="0"/>
                        <a:t> Present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Condition Absent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Risk Factor Present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Risk Factor Absent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3985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Formulas…</a:t>
            </a:r>
            <a:r>
              <a:rPr lang="en-US" sz="2400" dirty="0"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RR – Relative Risk = [a/(</a:t>
            </a:r>
            <a:r>
              <a:rPr lang="en-US" dirty="0" err="1"/>
              <a:t>a+b</a:t>
            </a:r>
            <a:r>
              <a:rPr lang="en-US" dirty="0"/>
              <a:t>)] / [c/(</a:t>
            </a:r>
            <a:r>
              <a:rPr lang="en-US" dirty="0" err="1"/>
              <a:t>c+d</a:t>
            </a:r>
            <a:r>
              <a:rPr lang="en-US" dirty="0"/>
              <a:t>)]</a:t>
            </a:r>
          </a:p>
          <a:p>
            <a:pPr lvl="1"/>
            <a:r>
              <a:rPr lang="en-US" dirty="0"/>
              <a:t>Often used in cohort studies</a:t>
            </a:r>
          </a:p>
          <a:p>
            <a:r>
              <a:rPr lang="en-US" dirty="0"/>
              <a:t>OR – Odds Ratio = ad/</a:t>
            </a:r>
            <a:r>
              <a:rPr lang="en-US" dirty="0" err="1"/>
              <a:t>bc</a:t>
            </a:r>
            <a:endParaRPr lang="en-US" dirty="0"/>
          </a:p>
          <a:p>
            <a:pPr lvl="1"/>
            <a:r>
              <a:rPr lang="en-US" dirty="0"/>
              <a:t>Often used in case-control studies</a:t>
            </a:r>
          </a:p>
          <a:p>
            <a:r>
              <a:rPr lang="en-US" dirty="0"/>
              <a:t>AR – Attributable Risk = a/(</a:t>
            </a:r>
            <a:r>
              <a:rPr lang="en-US" dirty="0" err="1"/>
              <a:t>a+b</a:t>
            </a:r>
            <a:r>
              <a:rPr lang="en-US" dirty="0"/>
              <a:t>) or c/(</a:t>
            </a:r>
            <a:r>
              <a:rPr lang="en-US" dirty="0" err="1"/>
              <a:t>c+d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Only used in cohort studies</a:t>
            </a:r>
          </a:p>
        </p:txBody>
      </p:sp>
    </p:spTree>
    <p:extLst>
      <p:ext uri="{BB962C8B-B14F-4D97-AF65-F5344CB8AC3E}">
        <p14:creationId xmlns:p14="http://schemas.microsoft.com/office/powerpoint/2010/main" val="1919315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Formulas…</a:t>
            </a:r>
            <a:r>
              <a:rPr lang="en-US" sz="2400" dirty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 – Absolute Risk Reduction = (a/</a:t>
            </a:r>
            <a:r>
              <a:rPr lang="en-US" dirty="0" err="1"/>
              <a:t>a+b</a:t>
            </a:r>
            <a:r>
              <a:rPr lang="en-US" dirty="0"/>
              <a:t>) or (c/</a:t>
            </a:r>
            <a:r>
              <a:rPr lang="en-US" dirty="0" err="1"/>
              <a:t>c+d</a:t>
            </a:r>
            <a:r>
              <a:rPr lang="en-US" dirty="0"/>
              <a:t>)</a:t>
            </a:r>
          </a:p>
          <a:p>
            <a:r>
              <a:rPr lang="en-US" dirty="0"/>
              <a:t>RRR – Relative Risk Reduction = 1-RR</a:t>
            </a:r>
          </a:p>
          <a:p>
            <a:r>
              <a:rPr lang="en-US" dirty="0"/>
              <a:t>NNT – Number Needed to Treat = 1/ARR</a:t>
            </a:r>
          </a:p>
          <a:p>
            <a:r>
              <a:rPr lang="en-US" dirty="0"/>
              <a:t>NNH – Number Needed to Harm = </a:t>
            </a:r>
          </a:p>
        </p:txBody>
      </p:sp>
    </p:spTree>
    <p:extLst>
      <p:ext uri="{BB962C8B-B14F-4D97-AF65-F5344CB8AC3E}">
        <p14:creationId xmlns:p14="http://schemas.microsoft.com/office/powerpoint/2010/main" val="3905671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42950"/>
            <a:ext cx="7315200" cy="865573"/>
          </a:xfrm>
        </p:spPr>
        <p:txBody>
          <a:bodyPr/>
          <a:lstStyle/>
          <a:p>
            <a:r>
              <a:rPr lang="en-US" dirty="0"/>
              <a:t>Sensitivity &amp; Specificity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09751"/>
            <a:ext cx="7315200" cy="2922270"/>
          </a:xfrm>
        </p:spPr>
        <p:txBody>
          <a:bodyPr>
            <a:normAutofit/>
          </a:bodyPr>
          <a:lstStyle/>
          <a:p>
            <a:r>
              <a:rPr lang="en-US" dirty="0"/>
              <a:t>Sensitivity </a:t>
            </a:r>
            <a:r>
              <a:rPr lang="x-none" dirty="0"/>
              <a:t>measures the proportion of positives that are correctly identiﬁed as such</a:t>
            </a:r>
            <a:r>
              <a:rPr lang="en-US" dirty="0"/>
              <a:t> (</a:t>
            </a:r>
            <a:r>
              <a:rPr lang="x-none" dirty="0"/>
              <a:t>also called the true positive rate</a:t>
            </a:r>
            <a:r>
              <a:rPr lang="en-US" dirty="0"/>
              <a:t>)</a:t>
            </a:r>
          </a:p>
          <a:p>
            <a:r>
              <a:rPr lang="x-none" dirty="0"/>
              <a:t>Speciﬁcity (also called the true negative rate) measures the proportion of negatives that are correctly identiﬁed as such</a:t>
            </a:r>
            <a:endParaRPr lang="en-US" dirty="0"/>
          </a:p>
          <a:p>
            <a:r>
              <a:rPr lang="x-none" dirty="0"/>
              <a:t>Sensitivity therefore quantiﬁes the avoiding of false negatives, and speciﬁcity does the same for false positives.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913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Sensitivity/Specificity Calculations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9423007"/>
              </p:ext>
            </p:extLst>
          </p:nvPr>
        </p:nvGraphicFramePr>
        <p:xfrm>
          <a:off x="914400" y="2602230"/>
          <a:ext cx="7315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Condition Present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Condition Absent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Test Positive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Test Negative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144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SN or Sn – Sensitivity = a/(</a:t>
            </a:r>
            <a:r>
              <a:rPr lang="en-US" dirty="0" err="1"/>
              <a:t>a+c</a:t>
            </a:r>
            <a:r>
              <a:rPr lang="en-US" dirty="0"/>
              <a:t>)</a:t>
            </a:r>
          </a:p>
          <a:p>
            <a:r>
              <a:rPr lang="en-US" dirty="0"/>
              <a:t>SP or </a:t>
            </a:r>
            <a:r>
              <a:rPr lang="en-US" dirty="0" err="1"/>
              <a:t>Sp</a:t>
            </a:r>
            <a:r>
              <a:rPr lang="en-US" dirty="0"/>
              <a:t> – Specificity = d/(</a:t>
            </a:r>
            <a:r>
              <a:rPr lang="en-US" dirty="0" err="1"/>
              <a:t>b+d</a:t>
            </a:r>
            <a:r>
              <a:rPr lang="en-US" dirty="0"/>
              <a:t>)</a:t>
            </a:r>
          </a:p>
          <a:p>
            <a:r>
              <a:rPr lang="en-US" dirty="0"/>
              <a:t>PPV – Positive Predictive Value = a/(</a:t>
            </a:r>
            <a:r>
              <a:rPr lang="en-US" dirty="0" err="1"/>
              <a:t>a+b</a:t>
            </a:r>
            <a:r>
              <a:rPr lang="en-US" dirty="0"/>
              <a:t>)</a:t>
            </a:r>
          </a:p>
          <a:p>
            <a:r>
              <a:rPr lang="en-US" dirty="0"/>
              <a:t>NPV – Negative Predictive Value = c/(</a:t>
            </a:r>
            <a:r>
              <a:rPr lang="en-US" dirty="0" err="1"/>
              <a:t>c+d</a:t>
            </a:r>
            <a:r>
              <a:rPr lang="en-US" dirty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814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91777"/>
            <a:ext cx="7315200" cy="865573"/>
          </a:xfrm>
        </p:spPr>
        <p:txBody>
          <a:bodyPr/>
          <a:lstStyle/>
          <a:p>
            <a:r>
              <a:rPr lang="en-US" dirty="0"/>
              <a:t>Sensitivity/Specificity vs NNT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885951"/>
            <a:ext cx="7315200" cy="2846070"/>
          </a:xfrm>
        </p:spPr>
        <p:txBody>
          <a:bodyPr/>
          <a:lstStyle/>
          <a:p>
            <a:r>
              <a:rPr lang="x-none" dirty="0"/>
              <a:t>Sensitivity and speciﬁcity are prevalence-independent test characteristics, as their values are intrinsic to the test and do not depend on the disease prevalence in the population of interest </a:t>
            </a:r>
            <a:endParaRPr lang="en-US" dirty="0"/>
          </a:p>
          <a:p>
            <a:r>
              <a:rPr lang="x-none" dirty="0"/>
              <a:t>Positive and negative predictive values, but not sensitivity or speciﬁcity, are values inﬂuenced by the prevalence of disease in the population that is being tested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148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2670</TotalTime>
  <Words>540</Words>
  <Application>Microsoft Office PowerPoint</Application>
  <PresentationFormat>On-screen Show (16:9)</PresentationFormat>
  <Paragraphs>103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Wingdings</vt:lpstr>
      <vt:lpstr>Perspective</vt:lpstr>
      <vt:lpstr>Statistical Calculations for Research</vt:lpstr>
      <vt:lpstr>Learning Objectives</vt:lpstr>
      <vt:lpstr>Risk Calculations</vt:lpstr>
      <vt:lpstr>Formulas…1</vt:lpstr>
      <vt:lpstr>Formulas…2</vt:lpstr>
      <vt:lpstr>Sensitivity &amp; Specificity </vt:lpstr>
      <vt:lpstr>Sensitivity/Specificity Calculations</vt:lpstr>
      <vt:lpstr>Formulas</vt:lpstr>
      <vt:lpstr>Sensitivity/Specificity vs NNT</vt:lpstr>
      <vt:lpstr>Likelihood Ratios</vt:lpstr>
      <vt:lpstr>Likelihood Ratios</vt:lpstr>
      <vt:lpstr>NNT/NNH </vt:lpstr>
      <vt:lpstr>NNT/NNH….cont</vt:lpstr>
      <vt:lpstr>Odds Ratios to NNT</vt:lpstr>
      <vt:lpstr>Positive/Negative Predictive Value</vt:lpstr>
      <vt:lpstr>PPV/NPV and Prevalence</vt:lpstr>
      <vt:lpstr>PowerPoint Presentation</vt:lpstr>
      <vt:lpstr>PowerPoint Presentation</vt:lpstr>
      <vt:lpstr>PowerPoint Presentation</vt:lpstr>
      <vt:lpstr>PowerPoint Presentation</vt:lpstr>
      <vt:lpstr>Rules Regarding PPV/NPV</vt:lpstr>
      <vt:lpstr>Questions</vt:lpstr>
    </vt:vector>
  </TitlesOfParts>
  <Company>MEDCOM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Statistical Calculations for Research</dc:title>
  <dc:creator>Bob Marshall</dc:creator>
  <cp:lastModifiedBy>Bob Marshall</cp:lastModifiedBy>
  <cp:revision>12</cp:revision>
  <dcterms:created xsi:type="dcterms:W3CDTF">2016-11-23T22:28:21Z</dcterms:created>
  <dcterms:modified xsi:type="dcterms:W3CDTF">2016-11-28T15:50:00Z</dcterms:modified>
</cp:coreProperties>
</file>