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8"/>
  </p:notesMasterIdLst>
  <p:handoutMasterIdLst>
    <p:handoutMasterId r:id="rId9"/>
  </p:handoutMasterIdLst>
  <p:sldIdLst>
    <p:sldId id="504" r:id="rId6"/>
    <p:sldId id="505" r:id="rId7"/>
  </p:sldIdLst>
  <p:sldSz cx="9601200" cy="7315200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xmlns:mc="http://schemas.openxmlformats.org/markup-compatibility/2006" xmlns:a14="http://schemas.microsoft.com/office/drawing/2010/main" val="FF0000" mc:Ignorable="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xmlns:mc="http://schemas.openxmlformats.org/markup-compatibility/2006" xmlns:a14="http://schemas.microsoft.com/office/drawing/2010/main" val="FFCC00" mc:Ignorable=""/>
    <a:srgbClr xmlns:mc="http://schemas.openxmlformats.org/markup-compatibility/2006" xmlns:a14="http://schemas.microsoft.com/office/drawing/2010/main" val="003399" mc:Ignorable=""/>
    <a:srgbClr xmlns:mc="http://schemas.openxmlformats.org/markup-compatibility/2006" xmlns:a14="http://schemas.microsoft.com/office/drawing/2010/main" val="FF3300" mc:Ignorable=""/>
    <a:srgbClr xmlns:mc="http://schemas.openxmlformats.org/markup-compatibility/2006" xmlns:a14="http://schemas.microsoft.com/office/drawing/2010/main" val="CC0066" mc:Ignorable=""/>
    <a:srgbClr xmlns:mc="http://schemas.openxmlformats.org/markup-compatibility/2006" xmlns:a14="http://schemas.microsoft.com/office/drawing/2010/main" val="993366" mc:Ignorable=""/>
    <a:srgbClr xmlns:mc="http://schemas.openxmlformats.org/markup-compatibility/2006" xmlns:a14="http://schemas.microsoft.com/office/drawing/2010/main" val="5F5F5F" mc:Ignorable=""/>
    <a:srgbClr xmlns:mc="http://schemas.openxmlformats.org/markup-compatibility/2006" xmlns:a14="http://schemas.microsoft.com/office/drawing/2010/main" val="969696" mc:Ignorable=""/>
    <a:srgbClr xmlns:mc="http://schemas.openxmlformats.org/markup-compatibility/2006" xmlns:a14="http://schemas.microsoft.com/office/drawing/2010/main" val="000066" mc:Ignorable=""/>
    <a:srgbClr xmlns:mc="http://schemas.openxmlformats.org/markup-compatibility/2006" xmlns:a14="http://schemas.microsoft.com/office/drawing/2010/main" val="003366" mc:Ignorable=""/>
    <a:srgbClr xmlns:mc="http://schemas.openxmlformats.org/markup-compatibility/2006" xmlns:a14="http://schemas.microsoft.com/office/drawing/2010/main" val="FFDEBD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71" autoAdjust="0"/>
    <p:restoredTop sz="95740" autoAdjust="0"/>
  </p:normalViewPr>
  <p:slideViewPr>
    <p:cSldViewPr snapToObjects="1">
      <p:cViewPr>
        <p:scale>
          <a:sx n="82" d="100"/>
          <a:sy n="82" d="100"/>
        </p:scale>
        <p:origin x="-648" y="30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10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28"/>
    </p:cViewPr>
  </p:sorterViewPr>
  <p:notesViewPr>
    <p:cSldViewPr snapToObjects="1">
      <p:cViewPr>
        <p:scale>
          <a:sx n="100" d="100"/>
          <a:sy n="100" d="100"/>
        </p:scale>
        <p:origin x="-1590" y="462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t" anchorCtr="0" compatLnSpc="1">
            <a:prstTxWarp prst="textNoShape">
              <a:avLst/>
            </a:prstTxWarp>
          </a:bodyPr>
          <a:lstStyle>
            <a:lvl1pPr algn="l" defTabSz="9666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0740" y="0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t" anchorCtr="0" compatLnSpc="1">
            <a:prstTxWarp prst="textNoShape">
              <a:avLst/>
            </a:prstTxWarp>
          </a:bodyPr>
          <a:lstStyle>
            <a:lvl1pPr algn="r" defTabSz="9666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7269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b" anchorCtr="0" compatLnSpc="1">
            <a:prstTxWarp prst="textNoShape">
              <a:avLst/>
            </a:prstTxWarp>
          </a:bodyPr>
          <a:lstStyle>
            <a:lvl1pPr algn="l" defTabSz="9666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0740" y="9117269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b" anchorCtr="0" compatLnSpc="1">
            <a:prstTxWarp prst="textNoShape">
              <a:avLst/>
            </a:prstTxWarp>
          </a:bodyPr>
          <a:lstStyle>
            <a:lvl1pPr algn="r" defTabSz="966698">
              <a:defRPr sz="1200"/>
            </a:lvl1pPr>
          </a:lstStyle>
          <a:p>
            <a:pPr>
              <a:defRPr/>
            </a:pPr>
            <a:fld id="{28F7F2A8-3A4B-449D-B436-423CC57A4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06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t" anchorCtr="0" compatLnSpc="1">
            <a:prstTxWarp prst="textNoShape">
              <a:avLst/>
            </a:prstTxWarp>
          </a:bodyPr>
          <a:lstStyle>
            <a:lvl1pPr algn="l" defTabSz="9666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0740" y="0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t" anchorCtr="0" compatLnSpc="1">
            <a:prstTxWarp prst="textNoShape">
              <a:avLst/>
            </a:prstTxWarp>
          </a:bodyPr>
          <a:lstStyle>
            <a:lvl1pPr algn="r" defTabSz="9666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3813" y="717550"/>
            <a:ext cx="4724400" cy="3600450"/>
          </a:xfrm>
          <a:prstGeom prst="rect">
            <a:avLst/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197" y="4560248"/>
            <a:ext cx="5852809" cy="4323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7269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b" anchorCtr="0" compatLnSpc="1">
            <a:prstTxWarp prst="textNoShape">
              <a:avLst/>
            </a:prstTxWarp>
          </a:bodyPr>
          <a:lstStyle>
            <a:lvl1pPr algn="l" defTabSz="9666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0740" y="9117269"/>
            <a:ext cx="3172839" cy="48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1" tIns="48339" rIns="96681" bIns="48339" numCol="1" anchor="b" anchorCtr="0" compatLnSpc="1">
            <a:prstTxWarp prst="textNoShape">
              <a:avLst/>
            </a:prstTxWarp>
          </a:bodyPr>
          <a:lstStyle>
            <a:lvl1pPr algn="r" defTabSz="966698">
              <a:defRPr sz="1200"/>
            </a:lvl1pPr>
          </a:lstStyle>
          <a:p>
            <a:pPr>
              <a:defRPr/>
            </a:pPr>
            <a:fld id="{C2332AD9-0D80-49EC-88AC-F2F5FDC1A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67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32AD9-0D80-49EC-88AC-F2F5FDC1A3E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3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32AD9-0D80-49EC-88AC-F2F5FDC1A3E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13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0" y="93663"/>
            <a:ext cx="9588500" cy="7162800"/>
            <a:chOff x="0" y="59"/>
            <a:chExt cx="6040" cy="4512"/>
          </a:xfrm>
        </p:grpSpPr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0" y="124"/>
              <a:ext cx="6040" cy="77"/>
              <a:chOff x="4" y="120"/>
              <a:chExt cx="5752" cy="72"/>
            </a:xfrm>
          </p:grpSpPr>
          <p:sp>
            <p:nvSpPr>
              <p:cNvPr id="11" name="Rectangle 18"/>
              <p:cNvSpPr>
                <a:spLocks noChangeArrowheads="1"/>
              </p:cNvSpPr>
              <p:nvPr/>
            </p:nvSpPr>
            <p:spPr bwMode="auto">
              <a:xfrm>
                <a:off x="4" y="120"/>
                <a:ext cx="5752" cy="72"/>
              </a:xfrm>
              <a:prstGeom prst="rect">
                <a:avLst/>
              </a:prstGeom>
              <a:gradFill rotWithShape="0">
                <a:gsLst>
                  <a:gs pos="0">
                    <a:srgbClr xmlns:mc="http://schemas.openxmlformats.org/markup-compatibility/2006" xmlns:a14="http://schemas.microsoft.com/office/drawing/2010/main" val="990033" mc:Ignorable="">
                      <a:gamma/>
                      <a:shade val="0"/>
                      <a:invGamma/>
                    </a:srgbClr>
                  </a:gs>
                  <a:gs pos="50000">
                    <a:srgbClr xmlns:mc="http://schemas.openxmlformats.org/markup-compatibility/2006" xmlns:a14="http://schemas.microsoft.com/office/drawing/2010/main" val="990033" mc:Ignorable=""/>
                  </a:gs>
                  <a:gs pos="100000">
                    <a:srgbClr xmlns:mc="http://schemas.openxmlformats.org/markup-compatibility/2006" xmlns:a14="http://schemas.microsoft.com/office/drawing/2010/main" val="990033" mc:Ignorable="">
                      <a:gamma/>
                      <a:shade val="0"/>
                      <a:invGamma/>
                    </a:srgbClr>
                  </a:gs>
                </a:gsLst>
                <a:lin ang="0" scaled="1"/>
              </a:gra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19"/>
              <p:cNvSpPr>
                <a:spLocks noChangeArrowheads="1"/>
              </p:cNvSpPr>
              <p:nvPr/>
            </p:nvSpPr>
            <p:spPr bwMode="auto">
              <a:xfrm>
                <a:off x="4" y="144"/>
                <a:ext cx="5752" cy="22"/>
              </a:xfrm>
              <a:prstGeom prst="rect">
                <a:avLst/>
              </a:prstGeom>
              <a:gradFill rotWithShape="0">
                <a:gsLst>
                  <a:gs pos="0">
                    <a:srgbClr xmlns:mc="http://schemas.openxmlformats.org/markup-compatibility/2006" xmlns:a14="http://schemas.microsoft.com/office/drawing/2010/main" val="C0C0C0" mc:Ignorable="">
                      <a:gamma/>
                      <a:shade val="0"/>
                      <a:invGamma/>
                    </a:srgbClr>
                  </a:gs>
                  <a:gs pos="50000">
                    <a:srgbClr xmlns:mc="http://schemas.openxmlformats.org/markup-compatibility/2006" xmlns:a14="http://schemas.microsoft.com/office/drawing/2010/main" val="C0C0C0" mc:Ignorable=""/>
                  </a:gs>
                  <a:gs pos="100000">
                    <a:srgbClr xmlns:mc="http://schemas.openxmlformats.org/markup-compatibility/2006" xmlns:a14="http://schemas.microsoft.com/office/drawing/2010/main" val="C0C0C0" mc:Ignorable="">
                      <a:gamma/>
                      <a:shade val="0"/>
                      <a:invGamma/>
                    </a:srgbClr>
                  </a:gs>
                </a:gsLst>
                <a:lin ang="0" scaled="1"/>
              </a:gra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0" y="4425"/>
              <a:ext cx="6040" cy="77"/>
              <a:chOff x="4" y="4152"/>
              <a:chExt cx="5752" cy="72"/>
            </a:xfrm>
          </p:grpSpPr>
          <p:sp>
            <p:nvSpPr>
              <p:cNvPr id="9" name="Rectangle 21"/>
              <p:cNvSpPr>
                <a:spLocks noChangeArrowheads="1"/>
              </p:cNvSpPr>
              <p:nvPr/>
            </p:nvSpPr>
            <p:spPr bwMode="auto">
              <a:xfrm>
                <a:off x="4" y="4152"/>
                <a:ext cx="5752" cy="72"/>
              </a:xfrm>
              <a:prstGeom prst="rect">
                <a:avLst/>
              </a:prstGeom>
              <a:gradFill rotWithShape="0">
                <a:gsLst>
                  <a:gs pos="0">
                    <a:srgbClr xmlns:mc="http://schemas.openxmlformats.org/markup-compatibility/2006" xmlns:a14="http://schemas.microsoft.com/office/drawing/2010/main" val="990033" mc:Ignorable="">
                      <a:gamma/>
                      <a:shade val="0"/>
                      <a:invGamma/>
                    </a:srgbClr>
                  </a:gs>
                  <a:gs pos="50000">
                    <a:srgbClr xmlns:mc="http://schemas.openxmlformats.org/markup-compatibility/2006" xmlns:a14="http://schemas.microsoft.com/office/drawing/2010/main" val="990033" mc:Ignorable=""/>
                  </a:gs>
                  <a:gs pos="100000">
                    <a:srgbClr xmlns:mc="http://schemas.openxmlformats.org/markup-compatibility/2006" xmlns:a14="http://schemas.microsoft.com/office/drawing/2010/main" val="990033" mc:Ignorable="">
                      <a:gamma/>
                      <a:shade val="0"/>
                      <a:invGamma/>
                    </a:srgbClr>
                  </a:gs>
                </a:gsLst>
                <a:lin ang="0" scaled="1"/>
              </a:gra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22"/>
              <p:cNvSpPr>
                <a:spLocks noChangeArrowheads="1"/>
              </p:cNvSpPr>
              <p:nvPr/>
            </p:nvSpPr>
            <p:spPr bwMode="auto">
              <a:xfrm>
                <a:off x="4" y="4176"/>
                <a:ext cx="5752" cy="22"/>
              </a:xfrm>
              <a:prstGeom prst="rect">
                <a:avLst/>
              </a:prstGeom>
              <a:gradFill rotWithShape="0">
                <a:gsLst>
                  <a:gs pos="0">
                    <a:srgbClr xmlns:mc="http://schemas.openxmlformats.org/markup-compatibility/2006" xmlns:a14="http://schemas.microsoft.com/office/drawing/2010/main" val="C0C0C0" mc:Ignorable="">
                      <a:gamma/>
                      <a:shade val="0"/>
                      <a:invGamma/>
                    </a:srgbClr>
                  </a:gs>
                  <a:gs pos="50000">
                    <a:srgbClr xmlns:mc="http://schemas.openxmlformats.org/markup-compatibility/2006" xmlns:a14="http://schemas.microsoft.com/office/drawing/2010/main" val="C0C0C0" mc:Ignorable=""/>
                  </a:gs>
                  <a:gs pos="100000">
                    <a:srgbClr xmlns:mc="http://schemas.openxmlformats.org/markup-compatibility/2006" xmlns:a14="http://schemas.microsoft.com/office/drawing/2010/main" val="C0C0C0" mc:Ignorable="">
                      <a:gamma/>
                      <a:shade val="0"/>
                      <a:invGamma/>
                    </a:srgbClr>
                  </a:gs>
                </a:gsLst>
                <a:lin ang="0" scaled="1"/>
              </a:gra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pic>
          <p:nvPicPr>
            <p:cNvPr id="5" name="Picture 23" descr="MEDCOM-Patc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91" y="283"/>
              <a:ext cx="390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4" descr="Reg-Cres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81" y="59"/>
              <a:ext cx="578" cy="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25" descr="AMEDD-Seal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8" y="4091"/>
              <a:ext cx="47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26" descr="DA-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9" y="3925"/>
              <a:ext cx="546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02D7641C-7CB3-4B2D-8C01-DD38515EB48F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638175"/>
            <a:ext cx="2160587" cy="5864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638175"/>
            <a:ext cx="6329363" cy="5864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768ACE22-4D90-476D-80C3-5C05777C160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057" y="121920"/>
            <a:ext cx="8657749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20053" y="1544320"/>
            <a:ext cx="8686086" cy="4941147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2"/>
          </p:nvPr>
        </p:nvSpPr>
        <p:spPr>
          <a:xfrm>
            <a:off x="2410301" y="6986694"/>
            <a:ext cx="5313998" cy="233680"/>
          </a:xfrm>
          <a:prstGeom prst="rect">
            <a:avLst/>
          </a:prstGeom>
          <a:ln/>
        </p:spPr>
        <p:txBody>
          <a:bodyPr lIns="96661" tIns="48331" rIns="96661" bIns="4833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14374099-CBF1-46DF-BE1F-195D7D63CA93}" type="slidenum">
              <a:rPr lang="en-US" smtClean="0"/>
              <a:pPr>
                <a:defRPr/>
              </a:pPr>
              <a:t>‹#›</a:t>
            </a:fld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0A2F486C-8C78-4DAB-A16F-6886E1A4C83B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167481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4813"/>
            <a:ext cx="4244975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80F94045-B7AE-4AEB-89A3-78BFD1ED1592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95B68580-EE04-4A03-B13F-6DF276B87662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66C81F80-7EC3-44F6-B3E9-49E034F0AD33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DD7C3BC2-21D0-4DDA-97CE-8FD10C3271B8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7223D5AE-B00C-451F-B204-EF8C7258C399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3A443DC1-903A-4052-84E3-4DDB212932CA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2"/>
          <p:cNvGrpSpPr>
            <a:grpSpLocks/>
          </p:cNvGrpSpPr>
          <p:nvPr/>
        </p:nvGrpSpPr>
        <p:grpSpPr bwMode="auto">
          <a:xfrm>
            <a:off x="0" y="557213"/>
            <a:ext cx="9601200" cy="122237"/>
            <a:chOff x="4" y="4152"/>
            <a:chExt cx="5752" cy="72"/>
          </a:xfrm>
        </p:grpSpPr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4" y="4152"/>
              <a:ext cx="5752" cy="72"/>
            </a:xfrm>
            <a:prstGeom prst="rect">
              <a:avLst/>
            </a:prstGeom>
            <a:gradFill rotWithShape="0">
              <a:gsLst>
                <a:gs pos="0">
                  <a:srgbClr xmlns:mc="http://schemas.openxmlformats.org/markup-compatibility/2006" xmlns:a14="http://schemas.microsoft.com/office/drawing/2010/main" val="990033" mc:Ignorable="">
                    <a:gamma/>
                    <a:shade val="0"/>
                    <a:invGamma/>
                  </a:srgbClr>
                </a:gs>
                <a:gs pos="50000">
                  <a:srgbClr xmlns:mc="http://schemas.openxmlformats.org/markup-compatibility/2006" xmlns:a14="http://schemas.microsoft.com/office/drawing/2010/main" val="990033" mc:Ignorable=""/>
                </a:gs>
                <a:gs pos="100000">
                  <a:srgbClr xmlns:mc="http://schemas.openxmlformats.org/markup-compatibility/2006" xmlns:a14="http://schemas.microsoft.com/office/drawing/2010/main" val="990033" mc:Ignorable="">
                    <a:gamma/>
                    <a:shade val="0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4" y="4176"/>
              <a:ext cx="5752" cy="22"/>
            </a:xfrm>
            <a:prstGeom prst="rect">
              <a:avLst/>
            </a:prstGeom>
            <a:gradFill rotWithShape="0">
              <a:gsLst>
                <a:gs pos="0">
                  <a:srgbClr xmlns:mc="http://schemas.openxmlformats.org/markup-compatibility/2006" xmlns:a14="http://schemas.microsoft.com/office/drawing/2010/main" val="C0C0C0" mc:Ignorable="">
                    <a:gamma/>
                    <a:shade val="0"/>
                    <a:invGamma/>
                  </a:srgbClr>
                </a:gs>
                <a:gs pos="50000">
                  <a:srgbClr xmlns:mc="http://schemas.openxmlformats.org/markup-compatibility/2006" xmlns:a14="http://schemas.microsoft.com/office/drawing/2010/main" val="C0C0C0" mc:Ignorable=""/>
                </a:gs>
                <a:gs pos="100000">
                  <a:srgbClr xmlns:mc="http://schemas.openxmlformats.org/markup-compatibility/2006" xmlns:a14="http://schemas.microsoft.com/office/drawing/2010/main" val="C0C0C0" mc:Ignorable="">
                    <a:gamma/>
                    <a:shade val="0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674813"/>
            <a:ext cx="8642350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3076" name="Picture 16" descr="DA-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3513" y="117475"/>
            <a:ext cx="1023937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7" descr="MEDCOM-Patch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793163" y="415925"/>
            <a:ext cx="619125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8" name="Group 18"/>
          <p:cNvGrpSpPr>
            <a:grpSpLocks/>
          </p:cNvGrpSpPr>
          <p:nvPr/>
        </p:nvGrpSpPr>
        <p:grpSpPr bwMode="auto">
          <a:xfrm>
            <a:off x="76200" y="6915150"/>
            <a:ext cx="9448800" cy="112713"/>
            <a:chOff x="4" y="4152"/>
            <a:chExt cx="5752" cy="72"/>
          </a:xfrm>
        </p:grpSpPr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4" y="4152"/>
              <a:ext cx="5752" cy="72"/>
            </a:xfrm>
            <a:prstGeom prst="rect">
              <a:avLst/>
            </a:prstGeom>
            <a:gradFill rotWithShape="0">
              <a:gsLst>
                <a:gs pos="0">
                  <a:srgbClr xmlns:mc="http://schemas.openxmlformats.org/markup-compatibility/2006" xmlns:a14="http://schemas.microsoft.com/office/drawing/2010/main" val="990033" mc:Ignorable="">
                    <a:gamma/>
                    <a:shade val="0"/>
                    <a:invGamma/>
                  </a:srgbClr>
                </a:gs>
                <a:gs pos="50000">
                  <a:srgbClr xmlns:mc="http://schemas.openxmlformats.org/markup-compatibility/2006" xmlns:a14="http://schemas.microsoft.com/office/drawing/2010/main" val="990033" mc:Ignorable=""/>
                </a:gs>
                <a:gs pos="100000">
                  <a:srgbClr xmlns:mc="http://schemas.openxmlformats.org/markup-compatibility/2006" xmlns:a14="http://schemas.microsoft.com/office/drawing/2010/main" val="990033" mc:Ignorable="">
                    <a:gamma/>
                    <a:shade val="0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4" y="4176"/>
              <a:ext cx="5752" cy="22"/>
            </a:xfrm>
            <a:prstGeom prst="rect">
              <a:avLst/>
            </a:prstGeom>
            <a:gradFill rotWithShape="0">
              <a:gsLst>
                <a:gs pos="0">
                  <a:srgbClr xmlns:mc="http://schemas.openxmlformats.org/markup-compatibility/2006" xmlns:a14="http://schemas.microsoft.com/office/drawing/2010/main" val="C0C0C0" mc:Ignorable="">
                    <a:gamma/>
                    <a:shade val="0"/>
                    <a:invGamma/>
                  </a:srgbClr>
                </a:gs>
                <a:gs pos="50000">
                  <a:srgbClr xmlns:mc="http://schemas.openxmlformats.org/markup-compatibility/2006" xmlns:a14="http://schemas.microsoft.com/office/drawing/2010/main" val="C0C0C0" mc:Ignorable=""/>
                </a:gs>
                <a:gs pos="100000">
                  <a:srgbClr xmlns:mc="http://schemas.openxmlformats.org/markup-compatibility/2006" xmlns:a14="http://schemas.microsoft.com/office/drawing/2010/main" val="C0C0C0" mc:Ignorable="">
                    <a:gamma/>
                    <a:shade val="0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3079" name="Picture 21" descr="Reg-Crest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142288" y="60325"/>
            <a:ext cx="917575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2425700" y="85725"/>
            <a:ext cx="4799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66788">
              <a:defRPr/>
            </a:pPr>
            <a:r>
              <a:rPr lang="en-US" sz="2000" b="1" dirty="0"/>
              <a:t>AMEDD Clinical Business Intelligence</a:t>
            </a:r>
          </a:p>
        </p:txBody>
      </p:sp>
      <p:sp>
        <p:nvSpPr>
          <p:cNvPr id="3081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638175"/>
            <a:ext cx="864235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-314325" y="7031038"/>
            <a:ext cx="4129088" cy="3397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6661" tIns="48331" rIns="96661" bIns="48331">
            <a:spAutoFit/>
          </a:bodyPr>
          <a:lstStyle/>
          <a:p>
            <a:pPr defTabSz="966788" eaLnBrk="0" hangingPunct="0">
              <a:defRPr/>
            </a:pPr>
            <a:r>
              <a:rPr lang="pt-BR" sz="800" b="1"/>
              <a:t>LTC Nicole Kerkenbush/MCIM/ </a:t>
            </a:r>
            <a:r>
              <a:rPr lang="it-IT" sz="800" b="1"/>
              <a:t>(703) 681-0124 DSN 761  nicole.kerkenbush@us.army.mil</a:t>
            </a:r>
            <a:r>
              <a:rPr lang="it-IT" sz="800"/>
              <a:t>  </a:t>
            </a:r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8542338" y="7046913"/>
            <a:ext cx="660081" cy="220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6661" tIns="48331" rIns="96661" bIns="48331">
            <a:spAutoFit/>
          </a:bodyPr>
          <a:lstStyle/>
          <a:p>
            <a:pPr algn="l" defTabSz="966788">
              <a:defRPr/>
            </a:pPr>
            <a:r>
              <a:rPr lang="en-US" sz="800" dirty="0" smtClean="0"/>
              <a:t>April 2010</a:t>
            </a:r>
            <a:endParaRPr lang="en-US" sz="800" dirty="0"/>
          </a:p>
        </p:txBody>
      </p:sp>
      <p:sp>
        <p:nvSpPr>
          <p:cNvPr id="1056" name="Rectangle 3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1988" y="7042150"/>
            <a:ext cx="12382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r>
              <a:rPr lang="en-US" dirty="0" smtClean="0"/>
              <a:t>Slide </a:t>
            </a:r>
            <a:fld id="{4BE819C4-3650-48BE-926E-90D33977A554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 23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4495800" y="7070725"/>
            <a:ext cx="5508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966788">
              <a:defRPr/>
            </a:pPr>
            <a:r>
              <a:rPr lang="en-US" sz="1000" b="1"/>
              <a:t>FOUO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4" r:id="rId12"/>
  </p:sldLayoutIdLst>
  <p:hf hdr="0" ftr="0" dt="0"/>
  <p:txStyles>
    <p:titleStyle>
      <a:lvl1pPr algn="ctr" defTabSz="966788" rtl="0" eaLnBrk="0" fontAlgn="base" hangingPunct="0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+mj-lt"/>
          <a:ea typeface="+mj-ea"/>
          <a:cs typeface="+mj-cs"/>
        </a:defRPr>
      </a:lvl1pPr>
      <a:lvl2pPr algn="ctr" defTabSz="966788" rtl="0" eaLnBrk="0" fontAlgn="base" hangingPunct="0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2pPr>
      <a:lvl3pPr algn="ctr" defTabSz="966788" rtl="0" eaLnBrk="0" fontAlgn="base" hangingPunct="0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3pPr>
      <a:lvl4pPr algn="ctr" defTabSz="966788" rtl="0" eaLnBrk="0" fontAlgn="base" hangingPunct="0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4pPr>
      <a:lvl5pPr algn="ctr" defTabSz="966788" rtl="0" eaLnBrk="0" fontAlgn="base" hangingPunct="0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5pPr>
      <a:lvl6pPr marL="457200" algn="ctr" defTabSz="966788" rtl="0" fontAlgn="base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6pPr>
      <a:lvl7pPr marL="914400" algn="ctr" defTabSz="966788" rtl="0" fontAlgn="base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7pPr>
      <a:lvl8pPr marL="1371600" algn="ctr" defTabSz="966788" rtl="0" fontAlgn="base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8pPr>
      <a:lvl9pPr marL="1828800" algn="ctr" defTabSz="966788" rtl="0" fontAlgn="base">
        <a:spcBef>
          <a:spcPct val="0"/>
        </a:spcBef>
        <a:spcAft>
          <a:spcPct val="0"/>
        </a:spcAft>
        <a:defRPr sz="3200" b="1">
          <a:solidFill>
            <a:srgbClr xmlns:mc="http://schemas.openxmlformats.org/markup-compatibility/2006" xmlns:a14="http://schemas.microsoft.com/office/drawing/2010/main" val="660033" mc:Ignorable=""/>
          </a:solidFill>
          <a:latin typeface="Arial" charset="0"/>
        </a:defRPr>
      </a:lvl9pPr>
    </p:titleStyle>
    <p:bodyStyle>
      <a:lvl1pPr marL="228600" indent="-228600" algn="l" defTabSz="966788" rtl="0" eaLnBrk="0" fontAlgn="base" hangingPunct="0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SzPct val="125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85813" indent="-303213" algn="l" defTabSz="966788" rtl="0" eaLnBrk="0" fontAlgn="base" hangingPunct="0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–"/>
        <a:defRPr sz="2200">
          <a:solidFill>
            <a:schemeClr val="tx1"/>
          </a:solidFill>
          <a:latin typeface="+mn-lt"/>
        </a:defRPr>
      </a:lvl2pPr>
      <a:lvl3pPr marL="1143000" indent="-176213" algn="l" defTabSz="966788" rtl="0" eaLnBrk="0" fontAlgn="base" hangingPunct="0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•"/>
        <a:defRPr sz="2000">
          <a:solidFill>
            <a:schemeClr val="tx1"/>
          </a:solidFill>
          <a:latin typeface="+mn-lt"/>
        </a:defRPr>
      </a:lvl3pPr>
      <a:lvl4pPr marL="1692275" indent="-242888" algn="l" defTabSz="966788" rtl="0" eaLnBrk="0" fontAlgn="base" hangingPunct="0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–"/>
        <a:defRPr>
          <a:solidFill>
            <a:schemeClr val="tx1"/>
          </a:solidFill>
          <a:latin typeface="+mn-lt"/>
        </a:defRPr>
      </a:lvl4pPr>
      <a:lvl5pPr marL="2117725" indent="-184150" algn="l" defTabSz="966788" rtl="0" eaLnBrk="0" fontAlgn="base" hangingPunct="0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»"/>
        <a:defRPr sz="1600">
          <a:solidFill>
            <a:schemeClr val="tx1"/>
          </a:solidFill>
          <a:latin typeface="+mn-lt"/>
        </a:defRPr>
      </a:lvl5pPr>
      <a:lvl6pPr marL="2574925" indent="-184150" algn="l" defTabSz="966788" rtl="0" fontAlgn="base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»"/>
        <a:defRPr sz="1600">
          <a:solidFill>
            <a:schemeClr val="tx1"/>
          </a:solidFill>
          <a:latin typeface="+mn-lt"/>
        </a:defRPr>
      </a:lvl6pPr>
      <a:lvl7pPr marL="3032125" indent="-184150" algn="l" defTabSz="966788" rtl="0" fontAlgn="base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»"/>
        <a:defRPr sz="1600">
          <a:solidFill>
            <a:schemeClr val="tx1"/>
          </a:solidFill>
          <a:latin typeface="+mn-lt"/>
        </a:defRPr>
      </a:lvl7pPr>
      <a:lvl8pPr marL="3489325" indent="-184150" algn="l" defTabSz="966788" rtl="0" fontAlgn="base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»"/>
        <a:defRPr sz="1600">
          <a:solidFill>
            <a:schemeClr val="tx1"/>
          </a:solidFill>
          <a:latin typeface="+mn-lt"/>
        </a:defRPr>
      </a:lvl8pPr>
      <a:lvl9pPr marL="3946525" indent="-184150" algn="l" defTabSz="966788" rtl="0" fontAlgn="base">
        <a:spcBef>
          <a:spcPct val="20000"/>
        </a:spcBef>
        <a:spcAft>
          <a:spcPct val="0"/>
        </a:spcAft>
        <a:buClr>
          <a:srgbClr xmlns:mc="http://schemas.openxmlformats.org/markup-compatibility/2006" xmlns:a14="http://schemas.microsoft.com/office/drawing/2010/main" val="660033" mc:Ignorable="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em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emf"/><Relationship Id="rId5" Type="http://schemas.openxmlformats.org/officeDocument/2006/relationships/image" Target="../media/image7.jpeg"/><Relationship Id="rId10" Type="http://schemas.openxmlformats.org/officeDocument/2006/relationships/image" Target="../media/image12.emf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ircular Arrow 135"/>
          <p:cNvSpPr/>
          <p:nvPr/>
        </p:nvSpPr>
        <p:spPr>
          <a:xfrm rot="16200000">
            <a:off x="531247" y="1549750"/>
            <a:ext cx="3840480" cy="3916301"/>
          </a:xfrm>
          <a:prstGeom prst="circularArrow">
            <a:avLst>
              <a:gd name="adj1" fmla="val 2357"/>
              <a:gd name="adj2" fmla="val 510344"/>
              <a:gd name="adj3" fmla="val 20542548"/>
              <a:gd name="adj4" fmla="val 16072868"/>
              <a:gd name="adj5" fmla="val 3884"/>
            </a:avLst>
          </a:prstGeom>
          <a:solidFill>
            <a:schemeClr val="bg1">
              <a:lumMod val="85000"/>
            </a:schemeClr>
          </a:solidFill>
          <a:ln w="3175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2" name="Circular Arrow 141"/>
          <p:cNvSpPr/>
          <p:nvPr/>
        </p:nvSpPr>
        <p:spPr>
          <a:xfrm rot="5400000" flipH="1">
            <a:off x="1748640" y="1549750"/>
            <a:ext cx="3840480" cy="3916301"/>
          </a:xfrm>
          <a:prstGeom prst="circularArrow">
            <a:avLst>
              <a:gd name="adj1" fmla="val 2357"/>
              <a:gd name="adj2" fmla="val 510344"/>
              <a:gd name="adj3" fmla="val 20542548"/>
              <a:gd name="adj4" fmla="val 17771606"/>
              <a:gd name="adj5" fmla="val 3884"/>
            </a:avLst>
          </a:prstGeom>
          <a:solidFill>
            <a:schemeClr val="bg1">
              <a:lumMod val="85000"/>
            </a:schemeClr>
          </a:solidFill>
          <a:ln w="3175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7" name="Rectangle 13"/>
          <p:cNvSpPr>
            <a:spLocks noChangeArrowheads="1"/>
          </p:cNvSpPr>
          <p:nvPr/>
        </p:nvSpPr>
        <p:spPr bwMode="auto">
          <a:xfrm>
            <a:off x="261078" y="4986432"/>
            <a:ext cx="2786922" cy="1782815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0" hangingPunct="0"/>
            <a:endParaRPr lang="en-US" sz="1100" b="0" dirty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1773713" y="5105399"/>
            <a:ext cx="1121887" cy="119236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27432" rtlCol="0" anchor="b" anchorCtr="0"/>
          <a:lstStyle/>
          <a:p>
            <a:r>
              <a:rPr lang="en-US" sz="1100" b="1" dirty="0" smtClean="0">
                <a:latin typeface="Calibri" pitchFamily="34" charset="0"/>
              </a:rPr>
              <a:t>Other Clinical Data</a:t>
            </a:r>
            <a:endParaRPr lang="en-US" sz="1100" b="1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Clinical Data Use:  Point of Care and Beyond</a:t>
            </a:r>
            <a:endParaRPr lang="en-US" sz="2400" dirty="0"/>
          </a:p>
        </p:txBody>
      </p:sp>
      <p:pic>
        <p:nvPicPr>
          <p:cNvPr id="83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5619720"/>
            <a:ext cx="1003386" cy="409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4" name="TextBox 83"/>
          <p:cNvSpPr txBox="1"/>
          <p:nvPr/>
        </p:nvSpPr>
        <p:spPr>
          <a:xfrm>
            <a:off x="1853518" y="5715000"/>
            <a:ext cx="9658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libri" pitchFamily="34" charset="0"/>
              </a:rPr>
              <a:t>Benchmarks</a:t>
            </a:r>
            <a:endParaRPr lang="en-US" sz="1100" b="1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4374099-CBF1-46DF-BE1F-195D7D63CA93}" type="slidenum">
              <a:rPr lang="en-US" smtClean="0"/>
              <a:pPr>
                <a:defRPr/>
              </a:pPr>
              <a:t>1</a:t>
            </a:fld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135" name="Rectangle 13"/>
          <p:cNvSpPr>
            <a:spLocks noChangeArrowheads="1"/>
          </p:cNvSpPr>
          <p:nvPr/>
        </p:nvSpPr>
        <p:spPr bwMode="auto">
          <a:xfrm>
            <a:off x="266700" y="2633616"/>
            <a:ext cx="2786922" cy="2216871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0" hangingPunct="0"/>
            <a:endParaRPr lang="en-US" sz="1100" b="0" dirty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448376" y="5105399"/>
            <a:ext cx="1121887" cy="119236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27432" rtlCol="0" anchor="b" anchorCtr="0"/>
          <a:lstStyle/>
          <a:p>
            <a:pPr algn="ctr"/>
            <a:r>
              <a:rPr lang="en-US" sz="1100" b="1" dirty="0" smtClean="0">
                <a:latin typeface="Calibri" pitchFamily="34" charset="0"/>
              </a:rPr>
              <a:t>Clinical Devices</a:t>
            </a:r>
            <a:endParaRPr lang="en-US" sz="1100" b="1" dirty="0">
              <a:latin typeface="Calibri" pitchFamily="34" charset="0"/>
            </a:endParaRPr>
          </a:p>
        </p:txBody>
      </p:sp>
      <p:pic>
        <p:nvPicPr>
          <p:cNvPr id="140" name="Picture 2" descr="http://www.mynews.in/dailyimage/news/doctor%20patient--300-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53534" y="1143000"/>
            <a:ext cx="1818238" cy="1294033"/>
          </a:xfrm>
          <a:prstGeom prst="rect">
            <a:avLst/>
          </a:prstGeom>
          <a:noFill/>
        </p:spPr>
      </p:pic>
      <p:sp>
        <p:nvSpPr>
          <p:cNvPr id="141" name="Circular Arrow 140"/>
          <p:cNvSpPr/>
          <p:nvPr/>
        </p:nvSpPr>
        <p:spPr>
          <a:xfrm rot="5400000" flipH="1">
            <a:off x="5483266" y="1686474"/>
            <a:ext cx="3840480" cy="3642854"/>
          </a:xfrm>
          <a:prstGeom prst="circularArrow">
            <a:avLst>
              <a:gd name="adj1" fmla="val 2357"/>
              <a:gd name="adj2" fmla="val 510344"/>
              <a:gd name="adj3" fmla="val 20542548"/>
              <a:gd name="adj4" fmla="val 16072868"/>
              <a:gd name="adj5" fmla="val 3884"/>
            </a:avLst>
          </a:prstGeom>
          <a:solidFill>
            <a:schemeClr val="bg1">
              <a:lumMod val="85000"/>
            </a:schemeClr>
          </a:solidFill>
          <a:ln w="3175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268982" y="1755577"/>
            <a:ext cx="15732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libri" pitchFamily="34" charset="0"/>
              </a:rPr>
              <a:t>Point of Care Application Use </a:t>
            </a:r>
            <a:endParaRPr lang="en-US" sz="1100" b="1" dirty="0">
              <a:latin typeface="Calibri" pitchFamily="34" charset="0"/>
            </a:endParaRPr>
          </a:p>
        </p:txBody>
      </p:sp>
      <p:pic>
        <p:nvPicPr>
          <p:cNvPr id="144" name="Picture 4" descr="http://www.internationalmedicaltransplants.com/pics/Doctor_Compute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73177" y="1143000"/>
            <a:ext cx="1820141" cy="1203125"/>
          </a:xfrm>
          <a:prstGeom prst="roundRect">
            <a:avLst>
              <a:gd name="adj" fmla="val 5446"/>
            </a:avLst>
          </a:prstGeom>
          <a:noFill/>
          <a:ln w="12700">
            <a:noFill/>
          </a:ln>
        </p:spPr>
      </p:pic>
      <p:sp>
        <p:nvSpPr>
          <p:cNvPr id="145" name="TextBox 144"/>
          <p:cNvSpPr txBox="1"/>
          <p:nvPr/>
        </p:nvSpPr>
        <p:spPr>
          <a:xfrm>
            <a:off x="7985990" y="1755577"/>
            <a:ext cx="13485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libri" pitchFamily="34" charset="0"/>
              </a:rPr>
              <a:t>Non Point of Care Inquiry </a:t>
            </a:r>
            <a:endParaRPr lang="en-US" sz="1100" b="1" dirty="0">
              <a:latin typeface="Calibri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289174" y="4445913"/>
            <a:ext cx="27419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Calibri" pitchFamily="34" charset="0"/>
              </a:rPr>
              <a:t>Vendor or Application </a:t>
            </a:r>
          </a:p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Calibri" pitchFamily="34" charset="0"/>
              </a:rPr>
              <a:t>Specific Solutions</a:t>
            </a:r>
            <a:endParaRPr lang="en-US" sz="1100" b="1" dirty="0">
              <a:solidFill>
                <a:schemeClr val="accent6"/>
              </a:solidFill>
              <a:latin typeface="Calibri" pitchFamily="34" charset="0"/>
            </a:endParaRPr>
          </a:p>
        </p:txBody>
      </p:sp>
      <p:grpSp>
        <p:nvGrpSpPr>
          <p:cNvPr id="154" name="Group 153"/>
          <p:cNvGrpSpPr/>
          <p:nvPr/>
        </p:nvGrpSpPr>
        <p:grpSpPr>
          <a:xfrm>
            <a:off x="1857325" y="2819400"/>
            <a:ext cx="1059582" cy="856481"/>
            <a:chOff x="4836049" y="1944766"/>
            <a:chExt cx="1059142" cy="1317625"/>
          </a:xfrm>
        </p:grpSpPr>
        <p:pic>
          <p:nvPicPr>
            <p:cNvPr id="155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36049" y="1944766"/>
              <a:ext cx="1059142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6" name="TextBox 155"/>
            <p:cNvSpPr txBox="1"/>
            <p:nvPr/>
          </p:nvSpPr>
          <p:spPr>
            <a:xfrm>
              <a:off x="4855842" y="2296448"/>
              <a:ext cx="1019554" cy="923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Calibri" pitchFamily="34" charset="0"/>
                </a:rPr>
                <a:t>Clinical</a:t>
              </a:r>
              <a:br>
                <a:rPr lang="en-US" sz="1100" b="1" dirty="0" smtClean="0">
                  <a:latin typeface="Calibri" pitchFamily="34" charset="0"/>
                </a:rPr>
              </a:br>
              <a:r>
                <a:rPr lang="en-US" sz="1100" b="1" dirty="0" smtClean="0">
                  <a:latin typeface="Calibri" pitchFamily="34" charset="0"/>
                </a:rPr>
                <a:t>Transaction Data</a:t>
              </a:r>
              <a:endParaRPr lang="en-US" sz="1100" b="1" dirty="0">
                <a:latin typeface="Calibri" pitchFamily="34" charset="0"/>
              </a:endParaRPr>
            </a:p>
          </p:txBody>
        </p:sp>
      </p:grpSp>
      <p:sp>
        <p:nvSpPr>
          <p:cNvPr id="158" name="Rectangle 157"/>
          <p:cNvSpPr/>
          <p:nvPr/>
        </p:nvSpPr>
        <p:spPr>
          <a:xfrm>
            <a:off x="7748944" y="2667000"/>
            <a:ext cx="1425308" cy="2133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91440" rIns="91440" bIns="91440" rtlCol="0" anchor="b" anchorCtr="0"/>
          <a:lstStyle/>
          <a:p>
            <a:endParaRPr lang="en-US" sz="1100" b="1" dirty="0" smtClean="0">
              <a:latin typeface="Calibri" pitchFamily="34" charset="0"/>
            </a:endParaRPr>
          </a:p>
          <a:p>
            <a:endParaRPr lang="en-US" sz="1100" b="1" dirty="0" smtClean="0">
              <a:latin typeface="Calibri" pitchFamily="34" charset="0"/>
            </a:endParaRPr>
          </a:p>
          <a:p>
            <a:endParaRPr lang="en-US" sz="1100" b="1" dirty="0" smtClean="0">
              <a:latin typeface="Calibri" pitchFamily="34" charset="0"/>
            </a:endParaRPr>
          </a:p>
          <a:p>
            <a:endParaRPr lang="en-US" sz="1100" b="1" dirty="0" smtClean="0">
              <a:latin typeface="Calibri" pitchFamily="34" charset="0"/>
            </a:endParaRPr>
          </a:p>
          <a:p>
            <a:r>
              <a:rPr lang="en-US" sz="1100" b="1" dirty="0" smtClean="0">
                <a:latin typeface="Calibri" pitchFamily="34" charset="0"/>
              </a:rPr>
              <a:t>Clinical Business Intelligence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Pre-care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</a:t>
            </a:r>
            <a:r>
              <a:rPr lang="en-US" sz="1100" smtClean="0">
                <a:latin typeface="Calibri" pitchFamily="34" charset="0"/>
              </a:rPr>
              <a:t>Health Summary</a:t>
            </a:r>
            <a:endParaRPr lang="en-US" sz="1100" dirty="0" smtClean="0">
              <a:latin typeface="Calibri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Post-Care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Retrospective 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Predictive</a:t>
            </a:r>
          </a:p>
        </p:txBody>
      </p:sp>
      <p:sp>
        <p:nvSpPr>
          <p:cNvPr id="159" name="Right Arrow 158"/>
          <p:cNvSpPr/>
          <p:nvPr/>
        </p:nvSpPr>
        <p:spPr>
          <a:xfrm>
            <a:off x="7376395" y="3579429"/>
            <a:ext cx="374540" cy="209950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990600" y="4114800"/>
            <a:ext cx="22550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Calibri" pitchFamily="34" charset="0"/>
              </a:rPr>
              <a:t>Operational Reporting</a:t>
            </a:r>
            <a:endParaRPr lang="en-US" sz="1100" dirty="0">
              <a:latin typeface="Calibri" pitchFamily="34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33400" y="2590800"/>
            <a:ext cx="22550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Calibri" pitchFamily="34" charset="0"/>
              </a:rPr>
              <a:t>Encounter Data</a:t>
            </a:r>
            <a:endParaRPr lang="en-US" sz="1100" dirty="0">
              <a:latin typeface="Calibri" pitchFamily="34" charset="0"/>
            </a:endParaRPr>
          </a:p>
        </p:txBody>
      </p:sp>
      <p:pic>
        <p:nvPicPr>
          <p:cNvPr id="163" name="Picture 4" descr="http://www.softpro.hr/Portals/0/DBP.jpg"/>
          <p:cNvPicPr>
            <a:picLocks noChangeAspect="1" noChangeArrowheads="1"/>
          </p:cNvPicPr>
          <p:nvPr/>
        </p:nvPicPr>
        <p:blipFill>
          <a:blip r:embed="rId6" cstate="print"/>
          <a:srcRect t="30003" r="31923" b="3589"/>
          <a:stretch>
            <a:fillRect/>
          </a:stretch>
        </p:blipFill>
        <p:spPr bwMode="auto">
          <a:xfrm>
            <a:off x="7810306" y="2743091"/>
            <a:ext cx="1300252" cy="74765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172" name="Right Arrow 171"/>
          <p:cNvSpPr/>
          <p:nvPr/>
        </p:nvSpPr>
        <p:spPr>
          <a:xfrm>
            <a:off x="7391400" y="5105400"/>
            <a:ext cx="355534" cy="204395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7748944" y="4970966"/>
            <a:ext cx="1425308" cy="142983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91440" rIns="91440" bIns="91440" rtlCol="0" anchor="b" anchorCtr="0"/>
          <a:lstStyle/>
          <a:p>
            <a:r>
              <a:rPr lang="en-US" sz="1100" b="1" dirty="0" smtClean="0">
                <a:latin typeface="Calibri" pitchFamily="34" charset="0"/>
              </a:rPr>
              <a:t>Integrated Clinical Reporting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NHSN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Joint Commission 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VLER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PHR</a:t>
            </a:r>
          </a:p>
          <a:p>
            <a:pPr algn="l">
              <a:buFont typeface="Arial" pitchFamily="34" charset="0"/>
              <a:buChar char="•"/>
            </a:pPr>
            <a:r>
              <a:rPr lang="en-US" sz="1100" dirty="0" smtClean="0">
                <a:latin typeface="Calibri" pitchFamily="34" charset="0"/>
              </a:rPr>
              <a:t> Others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279808" y="6350913"/>
            <a:ext cx="27419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Calibri" pitchFamily="34" charset="0"/>
              </a:rPr>
              <a:t>Other Clinical </a:t>
            </a:r>
          </a:p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Calibri" pitchFamily="34" charset="0"/>
              </a:rPr>
              <a:t>Data Sources</a:t>
            </a:r>
            <a:endParaRPr lang="en-US" sz="1100" b="1" dirty="0">
              <a:solidFill>
                <a:schemeClr val="accent6"/>
              </a:solidFill>
              <a:latin typeface="Calibri" pitchFamily="34" charset="0"/>
            </a:endParaRPr>
          </a:p>
        </p:txBody>
      </p:sp>
      <p:pic>
        <p:nvPicPr>
          <p:cNvPr id="17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575" y="5190603"/>
            <a:ext cx="965145" cy="838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7" name="Group 176"/>
          <p:cNvGrpSpPr/>
          <p:nvPr/>
        </p:nvGrpSpPr>
        <p:grpSpPr>
          <a:xfrm>
            <a:off x="1828800" y="5181600"/>
            <a:ext cx="1003386" cy="457200"/>
            <a:chOff x="4828314" y="2189994"/>
            <a:chExt cx="1059142" cy="1471812"/>
          </a:xfrm>
        </p:grpSpPr>
        <p:pic>
          <p:nvPicPr>
            <p:cNvPr id="178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28314" y="2189994"/>
              <a:ext cx="1059142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79" name="TextBox 178"/>
            <p:cNvSpPr txBox="1"/>
            <p:nvPr/>
          </p:nvSpPr>
          <p:spPr>
            <a:xfrm>
              <a:off x="4854406" y="2597511"/>
              <a:ext cx="1019554" cy="1064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Calibri" pitchFamily="34" charset="0"/>
                </a:rPr>
                <a:t>NHIN</a:t>
              </a:r>
              <a:endParaRPr lang="en-US" sz="1100" b="1" dirty="0">
                <a:latin typeface="Calibri" pitchFamily="34" charset="0"/>
              </a:endParaRPr>
            </a:p>
          </p:txBody>
        </p:sp>
      </p:grpSp>
      <p:sp>
        <p:nvSpPr>
          <p:cNvPr id="181" name="Circular Arrow 180"/>
          <p:cNvSpPr/>
          <p:nvPr/>
        </p:nvSpPr>
        <p:spPr>
          <a:xfrm rot="19971599">
            <a:off x="1210658" y="2761367"/>
            <a:ext cx="1359748" cy="1026603"/>
          </a:xfrm>
          <a:prstGeom prst="circularArrow">
            <a:avLst>
              <a:gd name="adj1" fmla="val 6940"/>
              <a:gd name="adj2" fmla="val 693723"/>
              <a:gd name="adj3" fmla="val 20544255"/>
              <a:gd name="adj4" fmla="val 10439194"/>
              <a:gd name="adj5" fmla="val 12500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424025" y="2895600"/>
            <a:ext cx="1281092" cy="10701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27432" rtlCol="0" anchor="b" anchorCtr="0"/>
          <a:lstStyle/>
          <a:p>
            <a:r>
              <a:rPr lang="en-US" sz="1100" b="1" dirty="0" smtClean="0">
                <a:latin typeface="Calibri" pitchFamily="34" charset="0"/>
              </a:rPr>
              <a:t>Point of Care </a:t>
            </a:r>
          </a:p>
          <a:p>
            <a:r>
              <a:rPr lang="en-US" sz="1100" b="1" dirty="0" smtClean="0">
                <a:latin typeface="Calibri" pitchFamily="34" charset="0"/>
              </a:rPr>
              <a:t>Clinical Applications</a:t>
            </a:r>
            <a:endParaRPr lang="en-US" sz="1100" b="1" dirty="0">
              <a:latin typeface="Calibri" pitchFamily="34" charset="0"/>
            </a:endParaRPr>
          </a:p>
        </p:txBody>
      </p:sp>
      <p:pic>
        <p:nvPicPr>
          <p:cNvPr id="183" name="Picture 2" descr="http://www.filebuzz.com/software_screenshot/full/21779-quella_business_intelligence_solution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9124" y="2959156"/>
            <a:ext cx="1169804" cy="608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134" name="Rectangle 13"/>
          <p:cNvSpPr>
            <a:spLocks noChangeArrowheads="1"/>
          </p:cNvSpPr>
          <p:nvPr/>
        </p:nvSpPr>
        <p:spPr bwMode="auto">
          <a:xfrm>
            <a:off x="3174579" y="2633616"/>
            <a:ext cx="4205513" cy="2790999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0" hangingPunct="0"/>
            <a:endParaRPr lang="en-US" sz="1100" b="0" dirty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46" name="Right Arrow 145"/>
          <p:cNvSpPr/>
          <p:nvPr/>
        </p:nvSpPr>
        <p:spPr>
          <a:xfrm>
            <a:off x="4181104" y="4444579"/>
            <a:ext cx="573778" cy="203621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7" name="Right Arrow 146"/>
          <p:cNvSpPr/>
          <p:nvPr/>
        </p:nvSpPr>
        <p:spPr>
          <a:xfrm>
            <a:off x="5475301" y="3026320"/>
            <a:ext cx="573778" cy="203621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8" name="Right Arrow 147"/>
          <p:cNvSpPr/>
          <p:nvPr/>
        </p:nvSpPr>
        <p:spPr>
          <a:xfrm>
            <a:off x="5486400" y="4444579"/>
            <a:ext cx="573778" cy="203621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9" name="Right Arrow 148"/>
          <p:cNvSpPr/>
          <p:nvPr/>
        </p:nvSpPr>
        <p:spPr>
          <a:xfrm>
            <a:off x="4179236" y="3026320"/>
            <a:ext cx="573778" cy="203621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3201582" y="5029200"/>
            <a:ext cx="4144798" cy="3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Calibri" pitchFamily="34" charset="0"/>
              </a:rPr>
              <a:t>Vendor and Application </a:t>
            </a:r>
          </a:p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Calibri" pitchFamily="34" charset="0"/>
              </a:rPr>
              <a:t>Neutral Data Environments </a:t>
            </a:r>
            <a:endParaRPr lang="en-US" sz="1100" b="1" dirty="0">
              <a:solidFill>
                <a:schemeClr val="accent6"/>
              </a:solidFill>
              <a:latin typeface="Calibri" pitchFamily="34" charset="0"/>
            </a:endParaRPr>
          </a:p>
        </p:txBody>
      </p:sp>
      <p:grpSp>
        <p:nvGrpSpPr>
          <p:cNvPr id="166" name="Group 165"/>
          <p:cNvGrpSpPr/>
          <p:nvPr/>
        </p:nvGrpSpPr>
        <p:grpSpPr>
          <a:xfrm>
            <a:off x="6064380" y="2687206"/>
            <a:ext cx="1113433" cy="2341994"/>
            <a:chOff x="6991598" y="2261292"/>
            <a:chExt cx="1343025" cy="2486025"/>
          </a:xfrm>
        </p:grpSpPr>
        <p:pic>
          <p:nvPicPr>
            <p:cNvPr id="167" name="Picture 16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991598" y="2261292"/>
              <a:ext cx="1343025" cy="2486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8" name="TextBox 167"/>
            <p:cNvSpPr txBox="1"/>
            <p:nvPr/>
          </p:nvSpPr>
          <p:spPr>
            <a:xfrm>
              <a:off x="7017653" y="3288861"/>
              <a:ext cx="1290917" cy="481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Calibri" pitchFamily="34" charset="0"/>
                </a:rPr>
                <a:t>Enterprise </a:t>
              </a:r>
            </a:p>
            <a:p>
              <a:pPr algn="ctr"/>
              <a:r>
                <a:rPr lang="en-US" sz="1100" b="1" dirty="0" smtClean="0">
                  <a:latin typeface="Calibri" pitchFamily="34" charset="0"/>
                </a:rPr>
                <a:t>DW</a:t>
              </a:r>
              <a:endParaRPr lang="en-US" sz="1100" b="1" dirty="0">
                <a:latin typeface="Calibri" pitchFamily="34" charset="0"/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6707713" y="4685611"/>
            <a:ext cx="573117" cy="419789"/>
            <a:chOff x="4287408" y="2223135"/>
            <a:chExt cx="1363663" cy="1329023"/>
          </a:xfrm>
        </p:grpSpPr>
        <p:pic>
          <p:nvPicPr>
            <p:cNvPr id="170" name="Picture 1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287408" y="2223135"/>
              <a:ext cx="1363663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71" name="TextBox 170"/>
            <p:cNvSpPr txBox="1"/>
            <p:nvPr/>
          </p:nvSpPr>
          <p:spPr>
            <a:xfrm>
              <a:off x="4305130" y="2382878"/>
              <a:ext cx="1290918" cy="11692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Calibri" pitchFamily="34" charset="0"/>
                </a:rPr>
                <a:t>Data</a:t>
              </a:r>
              <a:br>
                <a:rPr lang="en-US" b="1" dirty="0" smtClean="0">
                  <a:latin typeface="Calibri" pitchFamily="34" charset="0"/>
                </a:rPr>
              </a:br>
              <a:r>
                <a:rPr lang="en-US" b="1" dirty="0" smtClean="0">
                  <a:latin typeface="Calibri" pitchFamily="34" charset="0"/>
                </a:rPr>
                <a:t>Marts</a:t>
              </a:r>
              <a:endParaRPr lang="en-US" b="1" dirty="0">
                <a:latin typeface="Calibri" pitchFamily="34" charset="0"/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3362789" y="4190999"/>
            <a:ext cx="1231407" cy="838201"/>
            <a:chOff x="4159825" y="2352227"/>
            <a:chExt cx="1485327" cy="1317625"/>
          </a:xfrm>
        </p:grpSpPr>
        <p:pic>
          <p:nvPicPr>
            <p:cNvPr id="186" name="Picture 1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231570" y="2352227"/>
              <a:ext cx="1363663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87" name="TextBox 186"/>
            <p:cNvSpPr txBox="1"/>
            <p:nvPr/>
          </p:nvSpPr>
          <p:spPr>
            <a:xfrm>
              <a:off x="4159825" y="2722121"/>
              <a:ext cx="1485327" cy="787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Calibri" pitchFamily="34" charset="0"/>
                </a:rPr>
                <a:t>Other Enterprise </a:t>
              </a:r>
            </a:p>
            <a:p>
              <a:pPr algn="ctr"/>
              <a:r>
                <a:rPr lang="en-US" sz="1100" b="1" dirty="0" smtClean="0">
                  <a:latin typeface="Calibri" pitchFamily="34" charset="0"/>
                </a:rPr>
                <a:t>IDS</a:t>
              </a:r>
              <a:endParaRPr lang="en-US" sz="1100" b="1" dirty="0">
                <a:latin typeface="Calibri" pitchFamily="34" charset="0"/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422269" y="2678847"/>
            <a:ext cx="1138587" cy="977668"/>
            <a:chOff x="2076059" y="2419631"/>
            <a:chExt cx="1089959" cy="1141150"/>
          </a:xfrm>
        </p:grpSpPr>
        <p:pic>
          <p:nvPicPr>
            <p:cNvPr id="189" name="Picture 3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076059" y="2419631"/>
              <a:ext cx="1089959" cy="114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0" name="TextBox 189"/>
            <p:cNvSpPr txBox="1"/>
            <p:nvPr/>
          </p:nvSpPr>
          <p:spPr>
            <a:xfrm>
              <a:off x="2108776" y="2774764"/>
              <a:ext cx="1024524" cy="5029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Calibri" pitchFamily="34" charset="0"/>
                </a:rPr>
                <a:t>Clinical </a:t>
              </a:r>
            </a:p>
            <a:p>
              <a:pPr algn="ctr"/>
              <a:r>
                <a:rPr lang="en-US" sz="1100" b="1" dirty="0" smtClean="0">
                  <a:latin typeface="Calibri" pitchFamily="34" charset="0"/>
                </a:rPr>
                <a:t>IDS</a:t>
              </a:r>
              <a:endParaRPr lang="en-US" sz="1100" b="1" dirty="0">
                <a:latin typeface="Calibri" pitchFamily="34" charset="0"/>
              </a:endParaRPr>
            </a:p>
          </p:txBody>
        </p:sp>
      </p:grpSp>
      <p:sp>
        <p:nvSpPr>
          <p:cNvPr id="195" name="Rectangle 194"/>
          <p:cNvSpPr/>
          <p:nvPr/>
        </p:nvSpPr>
        <p:spPr>
          <a:xfrm>
            <a:off x="3329448" y="3941064"/>
            <a:ext cx="2579027" cy="190694"/>
          </a:xfrm>
          <a:prstGeom prst="rect">
            <a:avLst/>
          </a:prstGeom>
          <a:gradFill flip="none" rotWithShape="1">
            <a:gsLst>
              <a:gs pos="0">
                <a:srgbClr xmlns:mc="http://schemas.openxmlformats.org/markup-compatibility/2006" xmlns:a14="http://schemas.microsoft.com/office/drawing/2010/main" val="E5EFAB" mc:Ignorable=""/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latin typeface="Calibri" pitchFamily="34" charset="0"/>
              </a:rPr>
              <a:t>Clinical Rules Engines</a:t>
            </a:r>
            <a:endParaRPr lang="en-US" sz="1100" b="1" dirty="0">
              <a:latin typeface="Calibri" pitchFamily="34" charset="0"/>
            </a:endParaRPr>
          </a:p>
        </p:txBody>
      </p:sp>
      <p:grpSp>
        <p:nvGrpSpPr>
          <p:cNvPr id="199" name="Group 198"/>
          <p:cNvGrpSpPr/>
          <p:nvPr/>
        </p:nvGrpSpPr>
        <p:grpSpPr>
          <a:xfrm>
            <a:off x="4648199" y="4190999"/>
            <a:ext cx="1321054" cy="838201"/>
            <a:chOff x="4111977" y="2352227"/>
            <a:chExt cx="1593459" cy="1317625"/>
          </a:xfrm>
        </p:grpSpPr>
        <p:pic>
          <p:nvPicPr>
            <p:cNvPr id="200" name="Picture 1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231570" y="2352227"/>
              <a:ext cx="1363663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1" name="TextBox 200"/>
            <p:cNvSpPr txBox="1"/>
            <p:nvPr/>
          </p:nvSpPr>
          <p:spPr>
            <a:xfrm>
              <a:off x="4111977" y="2746866"/>
              <a:ext cx="1593459" cy="787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Calibri" pitchFamily="34" charset="0"/>
                </a:rPr>
                <a:t>Other Enterprise </a:t>
              </a:r>
            </a:p>
            <a:p>
              <a:pPr algn="ctr"/>
              <a:r>
                <a:rPr lang="en-US" sz="1100" b="1" dirty="0" smtClean="0">
                  <a:latin typeface="Calibri" pitchFamily="34" charset="0"/>
                </a:rPr>
                <a:t>DW</a:t>
              </a:r>
              <a:endParaRPr lang="en-US" sz="1100" b="1" dirty="0">
                <a:latin typeface="Calibri" pitchFamily="34" charset="0"/>
              </a:endParaRP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5446683" y="4685612"/>
            <a:ext cx="573117" cy="411480"/>
            <a:chOff x="4287408" y="2223135"/>
            <a:chExt cx="1363663" cy="1329023"/>
          </a:xfrm>
        </p:grpSpPr>
        <p:pic>
          <p:nvPicPr>
            <p:cNvPr id="203" name="Picture 1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287408" y="2223135"/>
              <a:ext cx="1363663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4" name="TextBox 203"/>
            <p:cNvSpPr txBox="1"/>
            <p:nvPr/>
          </p:nvSpPr>
          <p:spPr>
            <a:xfrm>
              <a:off x="4305130" y="2382878"/>
              <a:ext cx="1290918" cy="11692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Calibri" pitchFamily="34" charset="0"/>
                </a:rPr>
                <a:t>Data</a:t>
              </a:r>
              <a:br>
                <a:rPr lang="en-US" b="1" dirty="0" smtClean="0">
                  <a:latin typeface="Calibri" pitchFamily="34" charset="0"/>
                </a:rPr>
              </a:br>
              <a:r>
                <a:rPr lang="en-US" b="1" dirty="0" smtClean="0">
                  <a:latin typeface="Calibri" pitchFamily="34" charset="0"/>
                </a:rPr>
                <a:t>Marts</a:t>
              </a:r>
              <a:endParaRPr lang="en-US" b="1" dirty="0">
                <a:latin typeface="Calibri" pitchFamily="34" charset="0"/>
              </a:endParaRPr>
            </a:p>
          </p:txBody>
        </p:sp>
      </p:grpSp>
      <p:sp>
        <p:nvSpPr>
          <p:cNvPr id="75" name="Rectangle 13"/>
          <p:cNvSpPr>
            <a:spLocks noChangeArrowheads="1"/>
          </p:cNvSpPr>
          <p:nvPr/>
        </p:nvSpPr>
        <p:spPr bwMode="auto">
          <a:xfrm>
            <a:off x="3174736" y="5424615"/>
            <a:ext cx="4205513" cy="1357184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0" hangingPunct="0"/>
            <a:endParaRPr lang="en-US" sz="1100" b="0" dirty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3352800" y="5737947"/>
            <a:ext cx="3820781" cy="2236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27432" rtlCol="0" anchor="b" anchorCtr="0"/>
          <a:lstStyle/>
          <a:p>
            <a:r>
              <a:rPr lang="en-US" sz="1100" b="1" dirty="0" smtClean="0">
                <a:latin typeface="Calibri" pitchFamily="34" charset="0"/>
              </a:rPr>
              <a:t>Data Security &amp; Access Logging</a:t>
            </a:r>
            <a:endParaRPr lang="en-US" sz="1100" b="1" dirty="0">
              <a:latin typeface="Calibri" pitchFamily="34" charset="0"/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3352800" y="6006815"/>
            <a:ext cx="3820781" cy="2236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27432" rtlCol="0" anchor="b" anchorCtr="0"/>
          <a:lstStyle/>
          <a:p>
            <a:r>
              <a:rPr lang="en-US" sz="1100" b="1" dirty="0" smtClean="0">
                <a:latin typeface="Calibri" pitchFamily="34" charset="0"/>
              </a:rPr>
              <a:t>Master Data Management</a:t>
            </a:r>
            <a:endParaRPr lang="en-US" sz="1100" b="1" dirty="0">
              <a:latin typeface="Calibri" pitchFamily="34" charset="0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3354668" y="6275683"/>
            <a:ext cx="3820781" cy="2236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27432" rtlCol="0" anchor="b" anchorCtr="0"/>
          <a:lstStyle/>
          <a:p>
            <a:r>
              <a:rPr lang="en-US" sz="1100" b="1" dirty="0" smtClean="0">
                <a:latin typeface="Calibri" pitchFamily="34" charset="0"/>
              </a:rPr>
              <a:t>Meta Data Management</a:t>
            </a:r>
            <a:endParaRPr lang="en-US" sz="1100" b="1" dirty="0">
              <a:latin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212890" y="6520190"/>
            <a:ext cx="41447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/>
                </a:solidFill>
                <a:latin typeface="Calibri" pitchFamily="34" charset="0"/>
              </a:rPr>
              <a:t>Enterprise Data Management</a:t>
            </a:r>
            <a:endParaRPr lang="en-US" sz="1100" b="1" dirty="0">
              <a:solidFill>
                <a:schemeClr val="accent6"/>
              </a:solidFill>
              <a:latin typeface="Calibri" pitchFamily="34" charset="0"/>
            </a:endParaRPr>
          </a:p>
        </p:txBody>
      </p:sp>
      <p:sp>
        <p:nvSpPr>
          <p:cNvPr id="150" name="Right Arrow 149"/>
          <p:cNvSpPr/>
          <p:nvPr/>
        </p:nvSpPr>
        <p:spPr>
          <a:xfrm>
            <a:off x="2895600" y="3057506"/>
            <a:ext cx="548640" cy="224441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0" name="Right Arrow 79"/>
          <p:cNvSpPr/>
          <p:nvPr/>
        </p:nvSpPr>
        <p:spPr>
          <a:xfrm>
            <a:off x="3066735" y="5105400"/>
            <a:ext cx="355534" cy="204395"/>
          </a:xfrm>
          <a:prstGeom prst="rightArrow">
            <a:avLst>
              <a:gd name="adj1" fmla="val 42159"/>
              <a:gd name="adj2" fmla="val 32353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4191000" y="1447800"/>
            <a:ext cx="154610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Calibri" pitchFamily="34" charset="0"/>
              </a:rPr>
              <a:t>Clinical Decision Support</a:t>
            </a:r>
          </a:p>
          <a:p>
            <a:pPr marL="234950" indent="-123825" algn="l">
              <a:buFont typeface="Arial" pitchFamily="34" charset="0"/>
              <a:buChar char="•"/>
            </a:pPr>
            <a:r>
              <a:rPr lang="en-US" sz="1000" dirty="0" smtClean="0"/>
              <a:t>Intelligently Filtered Patient Information</a:t>
            </a:r>
          </a:p>
          <a:p>
            <a:pPr marL="234950" indent="-123825" algn="l">
              <a:buFont typeface="Arial" pitchFamily="34" charset="0"/>
              <a:buChar char="•"/>
            </a:pPr>
            <a:r>
              <a:rPr lang="en-US" sz="1000" dirty="0" smtClean="0"/>
              <a:t>Alarms &amp; Alerts</a:t>
            </a:r>
          </a:p>
          <a:p>
            <a:pPr marL="234950" indent="-123825" algn="l">
              <a:buFont typeface="Arial" pitchFamily="34" charset="0"/>
              <a:buChar char="•"/>
            </a:pPr>
            <a:r>
              <a:rPr lang="en-US" sz="1000" dirty="0" smtClean="0"/>
              <a:t>Interventions</a:t>
            </a:r>
          </a:p>
        </p:txBody>
      </p:sp>
      <p:grpSp>
        <p:nvGrpSpPr>
          <p:cNvPr id="191" name="Group 190"/>
          <p:cNvGrpSpPr/>
          <p:nvPr/>
        </p:nvGrpSpPr>
        <p:grpSpPr>
          <a:xfrm>
            <a:off x="4739302" y="2678847"/>
            <a:ext cx="1138587" cy="977668"/>
            <a:chOff x="2076059" y="2419631"/>
            <a:chExt cx="1089959" cy="1141150"/>
          </a:xfrm>
        </p:grpSpPr>
        <p:pic>
          <p:nvPicPr>
            <p:cNvPr id="192" name="Picture 3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076059" y="2419631"/>
              <a:ext cx="1089959" cy="114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3" name="TextBox 192"/>
            <p:cNvSpPr txBox="1"/>
            <p:nvPr/>
          </p:nvSpPr>
          <p:spPr>
            <a:xfrm>
              <a:off x="2108776" y="2774764"/>
              <a:ext cx="1024524" cy="5029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Calibri" pitchFamily="34" charset="0"/>
                </a:rPr>
                <a:t>Clinical</a:t>
              </a:r>
            </a:p>
            <a:p>
              <a:pPr algn="ctr"/>
              <a:r>
                <a:rPr lang="en-US" sz="1100" b="1" dirty="0" smtClean="0">
                  <a:latin typeface="Calibri" pitchFamily="34" charset="0"/>
                </a:rPr>
                <a:t>DW</a:t>
              </a:r>
              <a:endParaRPr lang="en-US" sz="1100" b="1" dirty="0">
                <a:latin typeface="Calibri" pitchFamily="34" charset="0"/>
              </a:endParaRPr>
            </a:p>
          </p:txBody>
        </p:sp>
      </p:grpSp>
      <p:sp>
        <p:nvSpPr>
          <p:cNvPr id="151" name="Circular Arrow 150"/>
          <p:cNvSpPr/>
          <p:nvPr/>
        </p:nvSpPr>
        <p:spPr>
          <a:xfrm rot="9449654">
            <a:off x="1237861" y="3211904"/>
            <a:ext cx="1350384" cy="1026603"/>
          </a:xfrm>
          <a:prstGeom prst="circularArrow">
            <a:avLst>
              <a:gd name="adj1" fmla="val 6940"/>
              <a:gd name="adj2" fmla="val 693723"/>
              <a:gd name="adj3" fmla="val 20544255"/>
              <a:gd name="adj4" fmla="val 11568010"/>
              <a:gd name="adj5" fmla="val 12500"/>
            </a:avLst>
          </a:prstGeom>
          <a:solidFill>
            <a:schemeClr val="accent6"/>
          </a:solidFill>
          <a:ln w="63500">
            <a:noFill/>
          </a:ln>
          <a:effectLst>
            <a:outerShdw blurRad="63500" sx="101000" sy="101000" algn="ctr" rotWithShape="0">
              <a:schemeClr val="tx2">
                <a:lumMod val="75000"/>
                <a:alpha val="2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196" name="Group 195"/>
          <p:cNvGrpSpPr/>
          <p:nvPr/>
        </p:nvGrpSpPr>
        <p:grpSpPr>
          <a:xfrm>
            <a:off x="5437904" y="3238046"/>
            <a:ext cx="571200" cy="431530"/>
            <a:chOff x="2076059" y="2419631"/>
            <a:chExt cx="1089959" cy="1141150"/>
          </a:xfrm>
        </p:grpSpPr>
        <p:pic>
          <p:nvPicPr>
            <p:cNvPr id="197" name="Picture 3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076059" y="2419631"/>
              <a:ext cx="1089959" cy="114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8" name="TextBox 197"/>
            <p:cNvSpPr txBox="1"/>
            <p:nvPr/>
          </p:nvSpPr>
          <p:spPr>
            <a:xfrm>
              <a:off x="2108775" y="2566661"/>
              <a:ext cx="1024523" cy="976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Calibri" pitchFamily="34" charset="0"/>
                </a:rPr>
                <a:t>Data </a:t>
              </a:r>
            </a:p>
            <a:p>
              <a:pPr algn="ctr"/>
              <a:r>
                <a:rPr lang="en-US" b="1" dirty="0" smtClean="0">
                  <a:latin typeface="Calibri" pitchFamily="34" charset="0"/>
                </a:rPr>
                <a:t>Marts</a:t>
              </a:r>
              <a:endParaRPr lang="en-US" b="1" dirty="0">
                <a:latin typeface="Calibri" pitchFamily="34" charset="0"/>
              </a:endParaRPr>
            </a:p>
          </p:txBody>
        </p:sp>
      </p:grpSp>
      <p:sp>
        <p:nvSpPr>
          <p:cNvPr id="77" name="Rectangle 76"/>
          <p:cNvSpPr/>
          <p:nvPr/>
        </p:nvSpPr>
        <p:spPr>
          <a:xfrm>
            <a:off x="3352800" y="5469079"/>
            <a:ext cx="3820781" cy="2236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27432" rtlCol="0" anchor="b" anchorCtr="0"/>
          <a:lstStyle/>
          <a:p>
            <a:r>
              <a:rPr lang="en-US" sz="1100" b="1" dirty="0" smtClean="0">
                <a:latin typeface="Calibri" pitchFamily="34" charset="0"/>
              </a:rPr>
              <a:t>ETL and Audit, Balance &amp; Control (ABC)</a:t>
            </a:r>
            <a:endParaRPr lang="en-US" sz="1100" b="1" dirty="0">
              <a:latin typeface="Calibri" pitchFamily="34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1801135" y="3685032"/>
            <a:ext cx="4107340" cy="201222"/>
          </a:xfrm>
          <a:prstGeom prst="rect">
            <a:avLst/>
          </a:prstGeom>
          <a:gradFill flip="none" rotWithShape="1">
            <a:gsLst>
              <a:gs pos="0">
                <a:srgbClr xmlns:mc="http://schemas.openxmlformats.org/markup-compatibility/2006" xmlns:a14="http://schemas.microsoft.com/office/drawing/2010/main" val="E5EFAB" mc:Ignorable=""/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latin typeface="Calibri" pitchFamily="34" charset="0"/>
              </a:rPr>
              <a:t>Controlled Medical Vocabularies</a:t>
            </a:r>
            <a:endParaRPr lang="en-US" sz="11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Integrated Data Store </a:t>
            </a:r>
            <a:r>
              <a:rPr lang="en-US" sz="2400" dirty="0" err="1" smtClean="0"/>
              <a:t>vs</a:t>
            </a:r>
            <a:r>
              <a:rPr lang="en-US" sz="2400" dirty="0" smtClean="0"/>
              <a:t> Data Warehouse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4374099-CBF1-46DF-BE1F-195D7D63CA93}" type="slidenum">
              <a:rPr lang="en-US" smtClean="0"/>
              <a:pPr>
                <a:defRPr/>
              </a:pPr>
              <a:t>2</a:t>
            </a:fld>
            <a:endParaRPr lang="en-US" smtClean="0"/>
          </a:p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610646" y="2226236"/>
            <a:ext cx="4025900" cy="4403164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l" eaLnBrk="0" hangingPunct="0"/>
            <a:endParaRPr lang="en-US" sz="1100" b="0" dirty="0">
              <a:ea typeface="ＭＳ Ｐゴシック" pitchFamily="34" charset="-128"/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4788946" y="2226236"/>
            <a:ext cx="4025900" cy="4403164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l" eaLnBrk="0" hangingPunct="0"/>
            <a:endParaRPr lang="en-US" sz="1100" dirty="0">
              <a:solidFill>
                <a:schemeClr val="dk1"/>
              </a:solidFill>
              <a:ea typeface="ＭＳ Ｐゴシック" pitchFamily="34" charset="-128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485452" y="2323058"/>
            <a:ext cx="2276289" cy="987519"/>
            <a:chOff x="4231570" y="2352227"/>
            <a:chExt cx="1363663" cy="1317625"/>
          </a:xfrm>
        </p:grpSpPr>
        <p:pic>
          <p:nvPicPr>
            <p:cNvPr id="9" name="Picture 1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31570" y="2352227"/>
              <a:ext cx="1363663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TextBox 9"/>
            <p:cNvSpPr txBox="1"/>
            <p:nvPr/>
          </p:nvSpPr>
          <p:spPr>
            <a:xfrm>
              <a:off x="4267943" y="2795596"/>
              <a:ext cx="1290917" cy="780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Integrated Data Store</a:t>
              </a:r>
            </a:p>
            <a:p>
              <a:r>
                <a:rPr lang="en-US" sz="1600" dirty="0" smtClean="0">
                  <a:latin typeface="+mn-lt"/>
                </a:rPr>
                <a:t>(IDS)</a:t>
              </a:r>
              <a:endParaRPr lang="en-US" sz="1600" dirty="0">
                <a:latin typeface="+mn-lt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663752" y="2323058"/>
            <a:ext cx="2276289" cy="987519"/>
            <a:chOff x="4287408" y="2223135"/>
            <a:chExt cx="1363663" cy="1317625"/>
          </a:xfrm>
        </p:grpSpPr>
        <p:pic>
          <p:nvPicPr>
            <p:cNvPr id="12" name="Picture 1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87408" y="2223135"/>
              <a:ext cx="1363663" cy="1317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TextBox 12"/>
            <p:cNvSpPr txBox="1"/>
            <p:nvPr/>
          </p:nvSpPr>
          <p:spPr>
            <a:xfrm>
              <a:off x="4323781" y="2666504"/>
              <a:ext cx="1290917" cy="7802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Data Warehouse</a:t>
              </a:r>
            </a:p>
            <a:p>
              <a:r>
                <a:rPr lang="en-US" sz="1600" dirty="0" smtClean="0">
                  <a:latin typeface="+mn-lt"/>
                </a:rPr>
                <a:t>(DW)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14" name="Content Placeholder 1"/>
          <p:cNvSpPr txBox="1">
            <a:spLocks/>
          </p:cNvSpPr>
          <p:nvPr/>
        </p:nvSpPr>
        <p:spPr>
          <a:xfrm>
            <a:off x="773280" y="3310517"/>
            <a:ext cx="3700632" cy="32426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Fed from transactional and other source data systems.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Subject areas cleansed and integrated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No derivations, duplication or summaries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Limited time capture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Keys and Links (integrates) data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Relational and normalized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Insulation from source system changes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Can feed other applications directly that do not need history</a:t>
            </a:r>
          </a:p>
        </p:txBody>
      </p:sp>
      <p:sp>
        <p:nvSpPr>
          <p:cNvPr id="15" name="Content Placeholder 1"/>
          <p:cNvSpPr txBox="1">
            <a:spLocks/>
          </p:cNvSpPr>
          <p:nvPr/>
        </p:nvSpPr>
        <p:spPr>
          <a:xfrm>
            <a:off x="4951580" y="3389705"/>
            <a:ext cx="3700632" cy="308729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Summary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Aggregated and Derived data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Redundancy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History (for analytics)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Linked data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Keyed data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Dimensional and de-normalized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Easy access for reports and statistical analysis</a:t>
            </a:r>
          </a:p>
          <a:p>
            <a:pPr marL="342900" lvl="0" indent="-342900" algn="l">
              <a:spcBef>
                <a:spcPct val="20000"/>
              </a:spcBef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1400" dirty="0" smtClean="0">
                <a:latin typeface="+mn-lt"/>
              </a:rPr>
              <a:t>May be integrated with other enterprise data trusts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>
                  <a:lumMod val="10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2"/>
          <p:cNvSpPr txBox="1">
            <a:spLocks/>
          </p:cNvSpPr>
          <p:nvPr/>
        </p:nvSpPr>
        <p:spPr bwMode="auto">
          <a:xfrm>
            <a:off x="355600" y="1374588"/>
            <a:ext cx="8788400" cy="782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An IDS Supplies Cleansed,</a:t>
            </a:r>
            <a:r>
              <a:rPr kumimoji="0" lang="en-US" sz="24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Integrated Data To Applications and Data</a:t>
            </a:r>
            <a:r>
              <a:rPr kumimoji="0" lang="en-US" sz="24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Warehouses</a:t>
            </a:r>
            <a:endParaRPr kumimoji="0" lang="en-US" sz="2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6644" tIns="48322" rIns="96644" bIns="48322" numCol="1" anchor="ctr" anchorCtr="0" compatLnSpc="1">
        <a:prstTxWarp prst="textNoShape">
          <a:avLst/>
        </a:prstTxWarp>
      </a:bodyPr>
      <a:lstStyle>
        <a:defPPr marL="0" marR="0" indent="0" algn="ctr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6644" tIns="48322" rIns="96644" bIns="48322" numCol="1" anchor="ctr" anchorCtr="0" compatLnSpc="1">
        <a:prstTxWarp prst="textNoShape">
          <a:avLst/>
        </a:prstTxWarp>
      </a:bodyPr>
      <a:lstStyle>
        <a:defPPr marL="0" marR="0" indent="0" algn="ctr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BBE0E3" mc:Ignorable=""/>
        </a:accent1>
        <a:accent2>
          <a:srgbClr xmlns:mc="http://schemas.openxmlformats.org/markup-compatibility/2006" xmlns:a14="http://schemas.microsoft.com/office/drawing/2010/main" val="333399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DAEDEF" mc:Ignorable=""/>
        </a:accent5>
        <a:accent6>
          <a:srgbClr xmlns:mc="http://schemas.openxmlformats.org/markup-compatibility/2006" xmlns:a14="http://schemas.microsoft.com/office/drawing/2010/main" val="2D2D8A" mc:Ignorable=""/>
        </a:accent6>
        <a:hlink>
          <a:srgbClr xmlns:mc="http://schemas.openxmlformats.org/markup-compatibility/2006" xmlns:a14="http://schemas.microsoft.com/office/drawing/2010/main" val="009999" mc:Ignorable=""/>
        </a:hlink>
        <a:folHlink>
          <a:srgbClr xmlns:mc="http://schemas.openxmlformats.org/markup-compatibility/2006" xmlns:a14="http://schemas.microsoft.com/office/drawing/2010/main" val="99CC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BDF53" mc:Ignorable=""/>
        </a:accent1>
        <a:accent2>
          <a:srgbClr xmlns:mc="http://schemas.openxmlformats.org/markup-compatibility/2006" xmlns:a14="http://schemas.microsoft.com/office/drawing/2010/main" val="FF9966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DECB3" mc:Ignorable=""/>
        </a:accent5>
        <a:accent6>
          <a:srgbClr xmlns:mc="http://schemas.openxmlformats.org/markup-compatibility/2006" xmlns:a14="http://schemas.microsoft.com/office/drawing/2010/main" val="E78A5C" mc:Ignorable=""/>
        </a:accent6>
        <a:hlink>
          <a:srgbClr xmlns:mc="http://schemas.openxmlformats.org/markup-compatibility/2006" xmlns:a14="http://schemas.microsoft.com/office/drawing/2010/main" val="CC3300" mc:Ignorable=""/>
        </a:hlink>
        <a:folHlink>
          <a:srgbClr xmlns:mc="http://schemas.openxmlformats.org/markup-compatibility/2006" xmlns:a14="http://schemas.microsoft.com/office/drawing/2010/main" val="9966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99CCFF" mc:Ignorable=""/>
        </a:accent1>
        <a:accent2>
          <a:srgbClr xmlns:mc="http://schemas.openxmlformats.org/markup-compatibility/2006" xmlns:a14="http://schemas.microsoft.com/office/drawing/2010/main" val="CCCC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CAE2FF" mc:Ignorable=""/>
        </a:accent5>
        <a:accent6>
          <a:srgbClr xmlns:mc="http://schemas.openxmlformats.org/markup-compatibility/2006" xmlns:a14="http://schemas.microsoft.com/office/drawing/2010/main" val="B9B9E7" mc:Ignorable=""/>
        </a:accent6>
        <a:hlink>
          <a:srgbClr xmlns:mc="http://schemas.openxmlformats.org/markup-compatibility/2006" xmlns:a14="http://schemas.microsoft.com/office/drawing/2010/main" val="3333CC" mc:Ignorable=""/>
        </a:hlink>
        <a:folHlink>
          <a:srgbClr xmlns:mc="http://schemas.openxmlformats.org/markup-compatibility/2006" xmlns:a14="http://schemas.microsoft.com/office/drawing/2010/main" val="AF67FF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DEF6F1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FFFFF" mc:Ignorable=""/>
        </a:accent1>
        <a:accent2>
          <a:srgbClr xmlns:mc="http://schemas.openxmlformats.org/markup-compatibility/2006" xmlns:a14="http://schemas.microsoft.com/office/drawing/2010/main" val="8DC6FF" mc:Ignorable=""/>
        </a:accent2>
        <a:accent3>
          <a:srgbClr xmlns:mc="http://schemas.openxmlformats.org/markup-compatibility/2006" xmlns:a14="http://schemas.microsoft.com/office/drawing/2010/main" val="ECFAF7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F" mc:Ignorable=""/>
        </a:accent5>
        <a:accent6>
          <a:srgbClr xmlns:mc="http://schemas.openxmlformats.org/markup-compatibility/2006" xmlns:a14="http://schemas.microsoft.com/office/drawing/2010/main" val="7FB3E7" mc:Ignorable=""/>
        </a:accent6>
        <a:hlink>
          <a:srgbClr xmlns:mc="http://schemas.openxmlformats.org/markup-compatibility/2006" xmlns:a14="http://schemas.microsoft.com/office/drawing/2010/main" val="0066CC" mc:Ignorable=""/>
        </a:hlink>
        <a:folHlink>
          <a:srgbClr xmlns:mc="http://schemas.openxmlformats.org/markup-compatibility/2006" xmlns:a14="http://schemas.microsoft.com/office/drawing/2010/main" val="00A8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D9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777777" mc:Ignorable=""/>
        </a:lt2>
        <a:accent1>
          <a:srgbClr xmlns:mc="http://schemas.openxmlformats.org/markup-compatibility/2006" xmlns:a14="http://schemas.microsoft.com/office/drawing/2010/main" val="FFFFF7" mc:Ignorable=""/>
        </a:accent1>
        <a:accent2>
          <a:srgbClr xmlns:mc="http://schemas.openxmlformats.org/markup-compatibility/2006" xmlns:a14="http://schemas.microsoft.com/office/drawing/2010/main" val="33CCCC" mc:Ignorable=""/>
        </a:accent2>
        <a:accent3>
          <a:srgbClr xmlns:mc="http://schemas.openxmlformats.org/markup-compatibility/2006" xmlns:a14="http://schemas.microsoft.com/office/drawing/2010/main" val="FFFFE9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A" mc:Ignorable=""/>
        </a:accent5>
        <a:accent6>
          <a:srgbClr xmlns:mc="http://schemas.openxmlformats.org/markup-compatibility/2006" xmlns:a14="http://schemas.microsoft.com/office/drawing/2010/main" val="2DB9B9" mc:Ignorable=""/>
        </a:accent6>
        <a:hlink>
          <a:srgbClr xmlns:mc="http://schemas.openxmlformats.org/markup-compatibility/2006" xmlns:a14="http://schemas.microsoft.com/office/drawing/2010/main" val="FF5050" mc:Ignorable=""/>
        </a:hlink>
        <a:folHlink>
          <a:srgbClr xmlns:mc="http://schemas.openxmlformats.org/markup-compatibility/2006" xmlns:a14="http://schemas.microsoft.com/office/drawing/2010/main" val="FF99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xmlns:mc="http://schemas.openxmlformats.org/markup-compatibility/2006" xmlns:a14="http://schemas.microsoft.com/office/drawing/2010/main" val="005A58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8080" mc:Ignorable=""/>
        </a:dk2>
        <a:lt2>
          <a:srgbClr xmlns:mc="http://schemas.openxmlformats.org/markup-compatibility/2006" xmlns:a14="http://schemas.microsoft.com/office/drawing/2010/main" val="FFFF99" mc:Ignorable=""/>
        </a:lt2>
        <a:accent1>
          <a:srgbClr xmlns:mc="http://schemas.openxmlformats.org/markup-compatibility/2006" xmlns:a14="http://schemas.microsoft.com/office/drawing/2010/main" val="006462" mc:Ignorable=""/>
        </a:accent1>
        <a:accent2>
          <a:srgbClr xmlns:mc="http://schemas.openxmlformats.org/markup-compatibility/2006" xmlns:a14="http://schemas.microsoft.com/office/drawing/2010/main" val="6D6FC7" mc:Ignorable=""/>
        </a:accent2>
        <a:accent3>
          <a:srgbClr xmlns:mc="http://schemas.openxmlformats.org/markup-compatibility/2006" xmlns:a14="http://schemas.microsoft.com/office/drawing/2010/main" val="AAC0C0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B8B7" mc:Ignorable=""/>
        </a:accent5>
        <a:accent6>
          <a:srgbClr xmlns:mc="http://schemas.openxmlformats.org/markup-compatibility/2006" xmlns:a14="http://schemas.microsoft.com/office/drawing/2010/main" val="6264B4" mc:Ignorable=""/>
        </a:accent6>
        <a:hlink>
          <a:srgbClr xmlns:mc="http://schemas.openxmlformats.org/markup-compatibility/2006" xmlns:a14="http://schemas.microsoft.com/office/drawing/2010/main" val="00FFFF" mc:Ignorable=""/>
        </a:hlink>
        <a:folHlink>
          <a:srgbClr xmlns:mc="http://schemas.openxmlformats.org/markup-compatibility/2006" xmlns:a14="http://schemas.microsoft.com/office/drawing/2010/main" val="00FF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xmlns:mc="http://schemas.openxmlformats.org/markup-compatibility/2006" xmlns:a14="http://schemas.microsoft.com/office/drawing/2010/main" val="5C1F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800000" mc:Ignorable=""/>
        </a:dk2>
        <a:lt2>
          <a:srgbClr xmlns:mc="http://schemas.openxmlformats.org/markup-compatibility/2006" xmlns:a14="http://schemas.microsoft.com/office/drawing/2010/main" val="DFD293" mc:Ignorable=""/>
        </a:lt2>
        <a:accent1>
          <a:srgbClr xmlns:mc="http://schemas.openxmlformats.org/markup-compatibility/2006" xmlns:a14="http://schemas.microsoft.com/office/drawing/2010/main" val="CC3300" mc:Ignorable=""/>
        </a:accent1>
        <a:accent2>
          <a:srgbClr xmlns:mc="http://schemas.openxmlformats.org/markup-compatibility/2006" xmlns:a14="http://schemas.microsoft.com/office/drawing/2010/main" val="BE7960" mc:Ignorable=""/>
        </a:accent2>
        <a:accent3>
          <a:srgbClr xmlns:mc="http://schemas.openxmlformats.org/markup-compatibility/2006" xmlns:a14="http://schemas.microsoft.com/office/drawing/2010/main" val="C0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E2ADAA" mc:Ignorable=""/>
        </a:accent5>
        <a:accent6>
          <a:srgbClr xmlns:mc="http://schemas.openxmlformats.org/markup-compatibility/2006" xmlns:a14="http://schemas.microsoft.com/office/drawing/2010/main" val="AC6D56" mc:Ignorable=""/>
        </a:accent6>
        <a:hlink>
          <a:srgbClr xmlns:mc="http://schemas.openxmlformats.org/markup-compatibility/2006" xmlns:a14="http://schemas.microsoft.com/office/drawing/2010/main" val="FFFF99" mc:Ignorable=""/>
        </a:hlink>
        <a:folHlink>
          <a:srgbClr xmlns:mc="http://schemas.openxmlformats.org/markup-compatibility/2006" xmlns:a14="http://schemas.microsoft.com/office/drawing/2010/main" val="D3A21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xmlns:mc="http://schemas.openxmlformats.org/markup-compatibility/2006" xmlns:a14="http://schemas.microsoft.com/office/drawing/2010/main" val="003366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99" mc:Ignorable=""/>
        </a:dk2>
        <a:lt2>
          <a:srgbClr xmlns:mc="http://schemas.openxmlformats.org/markup-compatibility/2006" xmlns:a14="http://schemas.microsoft.com/office/drawing/2010/main" val="CCFFFF" mc:Ignorable=""/>
        </a:lt2>
        <a:accent1>
          <a:srgbClr xmlns:mc="http://schemas.openxmlformats.org/markup-compatibility/2006" xmlns:a14="http://schemas.microsoft.com/office/drawing/2010/main" val="3366CC" mc:Ignorable=""/>
        </a:accent1>
        <a:accent2>
          <a:srgbClr xmlns:mc="http://schemas.openxmlformats.org/markup-compatibility/2006" xmlns:a14="http://schemas.microsoft.com/office/drawing/2010/main" val="00B000" mc:Ignorable=""/>
        </a:accent2>
        <a:accent3>
          <a:srgbClr xmlns:mc="http://schemas.openxmlformats.org/markup-compatibility/2006" xmlns:a14="http://schemas.microsoft.com/office/drawing/2010/main" val="AAAA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DB8E2" mc:Ignorable=""/>
        </a:accent5>
        <a:accent6>
          <a:srgbClr xmlns:mc="http://schemas.openxmlformats.org/markup-compatibility/2006" xmlns:a14="http://schemas.microsoft.com/office/drawing/2010/main" val="009F00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FE701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xmlns:mc="http://schemas.openxmlformats.org/markup-compatibility/2006" xmlns:a14="http://schemas.microsoft.com/office/drawing/2010/main" val="336699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E3EBF1" mc:Ignorable=""/>
        </a:lt2>
        <a:accent1>
          <a:srgbClr xmlns:mc="http://schemas.openxmlformats.org/markup-compatibility/2006" xmlns:a14="http://schemas.microsoft.com/office/drawing/2010/main" val="003399" mc:Ignorable=""/>
        </a:accent1>
        <a:accent2>
          <a:srgbClr xmlns:mc="http://schemas.openxmlformats.org/markup-compatibility/2006" xmlns:a14="http://schemas.microsoft.com/office/drawing/2010/main" val="468A4B" mc:Ignorable=""/>
        </a:accent2>
        <a:accent3>
          <a:srgbClr xmlns:mc="http://schemas.openxmlformats.org/markup-compatibility/2006" xmlns:a14="http://schemas.microsoft.com/office/drawing/2010/main" val="AA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ADCA" mc:Ignorable=""/>
        </a:accent5>
        <a:accent6>
          <a:srgbClr xmlns:mc="http://schemas.openxmlformats.org/markup-compatibility/2006" xmlns:a14="http://schemas.microsoft.com/office/drawing/2010/main" val="3F7D43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0E5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xmlns:mc="http://schemas.openxmlformats.org/markup-compatibility/2006" xmlns:a14="http://schemas.microsoft.com/office/drawing/2010/main" val="777777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86B5D" mc:Ignorable=""/>
        </a:dk2>
        <a:lt2>
          <a:srgbClr xmlns:mc="http://schemas.openxmlformats.org/markup-compatibility/2006" xmlns:a14="http://schemas.microsoft.com/office/drawing/2010/main" val="D1D1CB" mc:Ignorable=""/>
        </a:lt2>
        <a:accent1>
          <a:srgbClr xmlns:mc="http://schemas.openxmlformats.org/markup-compatibility/2006" xmlns:a14="http://schemas.microsoft.com/office/drawing/2010/main" val="909082" mc:Ignorable=""/>
        </a:accent1>
        <a:accent2>
          <a:srgbClr xmlns:mc="http://schemas.openxmlformats.org/markup-compatibility/2006" xmlns:a14="http://schemas.microsoft.com/office/drawing/2010/main" val="809EA8" mc:Ignorable=""/>
        </a:accent2>
        <a:accent3>
          <a:srgbClr xmlns:mc="http://schemas.openxmlformats.org/markup-compatibility/2006" xmlns:a14="http://schemas.microsoft.com/office/drawing/2010/main" val="B9BAB6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6C6C1" mc:Ignorable=""/>
        </a:accent5>
        <a:accent6>
          <a:srgbClr xmlns:mc="http://schemas.openxmlformats.org/markup-compatibility/2006" xmlns:a14="http://schemas.microsoft.com/office/drawing/2010/main" val="738F98" mc:Ignorable=""/>
        </a:accent6>
        <a:hlink>
          <a:srgbClr xmlns:mc="http://schemas.openxmlformats.org/markup-compatibility/2006" xmlns:a14="http://schemas.microsoft.com/office/drawing/2010/main" val="FFCC66" mc:Ignorable=""/>
        </a:hlink>
        <a:folHlink>
          <a:srgbClr xmlns:mc="http://schemas.openxmlformats.org/markup-compatibility/2006" xmlns:a14="http://schemas.microsoft.com/office/drawing/2010/main" val="E9DCB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xmlns:mc="http://schemas.openxmlformats.org/markup-compatibility/2006" xmlns:a14="http://schemas.microsoft.com/office/drawing/2010/main" val="3E3E5C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66699" mc:Ignorable=""/>
        </a:dk2>
        <a:lt2>
          <a:srgbClr xmlns:mc="http://schemas.openxmlformats.org/markup-compatibility/2006" xmlns:a14="http://schemas.microsoft.com/office/drawing/2010/main" val="FFFFFF" mc:Ignorable=""/>
        </a:lt2>
        <a:accent1>
          <a:srgbClr xmlns:mc="http://schemas.openxmlformats.org/markup-compatibility/2006" xmlns:a14="http://schemas.microsoft.com/office/drawing/2010/main" val="60597B" mc:Ignorable=""/>
        </a:accent1>
        <a:accent2>
          <a:srgbClr xmlns:mc="http://schemas.openxmlformats.org/markup-compatibility/2006" xmlns:a14="http://schemas.microsoft.com/office/drawing/2010/main" val="6666FF" mc:Ignorable=""/>
        </a:accent2>
        <a:accent3>
          <a:srgbClr xmlns:mc="http://schemas.openxmlformats.org/markup-compatibility/2006" xmlns:a14="http://schemas.microsoft.com/office/drawing/2010/main" val="B8B8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B6B5BF" mc:Ignorable=""/>
        </a:accent5>
        <a:accent6>
          <a:srgbClr xmlns:mc="http://schemas.openxmlformats.org/markup-compatibility/2006" xmlns:a14="http://schemas.microsoft.com/office/drawing/2010/main" val="5C5CE7" mc:Ignorable=""/>
        </a:accent6>
        <a:hlink>
          <a:srgbClr xmlns:mc="http://schemas.openxmlformats.org/markup-compatibility/2006" xmlns:a14="http://schemas.microsoft.com/office/drawing/2010/main" val="99CCFF" mc:Ignorable=""/>
        </a:hlink>
        <a:folHlink>
          <a:srgbClr xmlns:mc="http://schemas.openxmlformats.org/markup-compatibility/2006" xmlns:a14="http://schemas.microsoft.com/office/drawing/2010/main" val="FFFF9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xmlns:mc="http://schemas.openxmlformats.org/markup-compatibility/2006" xmlns:a14="http://schemas.microsoft.com/office/drawing/2010/main" val="2D2015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523E26" mc:Ignorable=""/>
        </a:dk2>
        <a:lt2>
          <a:srgbClr xmlns:mc="http://schemas.openxmlformats.org/markup-compatibility/2006" xmlns:a14="http://schemas.microsoft.com/office/drawing/2010/main" val="DFC08D" mc:Ignorable=""/>
        </a:lt2>
        <a:accent1>
          <a:srgbClr xmlns:mc="http://schemas.openxmlformats.org/markup-compatibility/2006" xmlns:a14="http://schemas.microsoft.com/office/drawing/2010/main" val="8C7B70" mc:Ignorable=""/>
        </a:accent1>
        <a:accent2>
          <a:srgbClr xmlns:mc="http://schemas.openxmlformats.org/markup-compatibility/2006" xmlns:a14="http://schemas.microsoft.com/office/drawing/2010/main" val="8F5F2F" mc:Ignorable=""/>
        </a:accent2>
        <a:accent3>
          <a:srgbClr xmlns:mc="http://schemas.openxmlformats.org/markup-compatibility/2006" xmlns:a14="http://schemas.microsoft.com/office/drawing/2010/main" val="B3AFAC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5BFBB" mc:Ignorable=""/>
        </a:accent5>
        <a:accent6>
          <a:srgbClr xmlns:mc="http://schemas.openxmlformats.org/markup-compatibility/2006" xmlns:a14="http://schemas.microsoft.com/office/drawing/2010/main" val="81552A" mc:Ignorable=""/>
        </a:accent6>
        <a:hlink>
          <a:srgbClr xmlns:mc="http://schemas.openxmlformats.org/markup-compatibility/2006" xmlns:a14="http://schemas.microsoft.com/office/drawing/2010/main" val="CCB400" mc:Ignorable=""/>
        </a:hlink>
        <a:folHlink>
          <a:srgbClr xmlns:mc="http://schemas.openxmlformats.org/markup-compatibility/2006" xmlns:a14="http://schemas.microsoft.com/office/drawing/2010/main" val="8C9EA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ntns:customXsn xmlns:ntns="http://schemas.microsoft.com/office/2006/metadata/customXsn">
  <ntns:xsnLocation>https://knet.westmonroepartners.com/documentlibraries/clientsandprospects/Forms/Document/f4977c6239b569dcustomXsn.xsn</ntns:xsnLocation>
  <ntns:cached>False</ntns:cached>
  <ntns:openByDefault>False</ntns:openByDefault>
  <ntns:xsnScope>https://knet.westmonroepartners.com/documentlibraries/clientsandprospects</ntns:xsnScope>
</ntns: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Service_x0020_Line xmlns="87081a69-f1ce-4865-8c48-4fd10d7dba70">Healthcare / Business Intelligence/Reporting Solutions</Service_x0020_Line>
    <Document_x0020_Library_x0020_Name xmlns="87081a69-f1ce-4865-8c48-4fd10d7dba70">Clients and Prospects</Document_x0020_Library_x0020_Name>
    <Industry xmlns="87081a69-f1ce-4865-8c48-4fd10d7dba70">Healthcare and Life Sciences  / Care Providers</Industry>
    <Content_x0020_Owner xmlns="b0f06117-c6af-450f-9567-239dd8197a9b">
      <UserInfo>
        <DisplayName>WMP\gtipsword</DisplayName>
        <AccountId>546</AccountId>
        <AccountType/>
      </UserInfo>
    </Content_x0020_Owner>
    <Project_x0020_Title xmlns="87081a69-f1ce-4865-8c48-4fd10d7dba70" Resolved="true">HPB - US Army MEDCOM Clinical BI Strategy</Project_x0020_Title>
    <dbo_x002e_CLIENT_PROJECT_SERVICE_LINE_VW_ID xmlns="87081a69-f1ce-4865-8c48-4fd10d7dba70">__bk4a008400050024000200d200020055003500020014002700d60097000200d400540044003400f400d40002003400c6009600e600960036001600c600020024009400020035004700270016004700560076009700</dbo_x002e_CLIENT_PROJECT_SERVICE_LINE_VW_ID>
    <Office xmlns="87081a69-f1ce-4865-8c48-4fd10d7dba70">Chicago</Office>
    <Client xmlns="87081a69-f1ce-4865-8c48-4fd10d7dba70">HP BIS</Client>
    <Content_x0020_Creation_x0020_Date xmlns="b0f06117-c6af-450f-9567-239dd8197a9b">2010-03-24T06:00:00+00:00</Content_x0020_Creation_x0020_Date>
    <Business_x0020_Content_x0020_Type xmlns="87081a69-f1ce-4865-8c48-4fd10d7dba70">Requirements and Analysis</Business_x0020_Content_x0020_Typ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C887F47B98354384AF871633AB2C58" ma:contentTypeVersion="420" ma:contentTypeDescription="Create a new document." ma:contentTypeScope="" ma:versionID="b01309e07d4f1f1cae2f7c2f430ecc98">
  <xsd:schema xmlns:xsd="http://www.w3.org/2001/XMLSchema" xmlns:p="http://schemas.microsoft.com/office/2006/metadata/properties" xmlns:ns2="b0f06117-c6af-450f-9567-239dd8197a9b" xmlns:ns3="87081a69-f1ce-4865-8c48-4fd10d7dba70" targetNamespace="http://schemas.microsoft.com/office/2006/metadata/properties" ma:root="true" ma:fieldsID="815ea812d407d7ba2d8b3c07a4ec60b9" ns2:_="" ns3:_="">
    <xsd:import namespace="b0f06117-c6af-450f-9567-239dd8197a9b"/>
    <xsd:import namespace="87081a69-f1ce-4865-8c48-4fd10d7dba70"/>
    <xsd:element name="properties">
      <xsd:complexType>
        <xsd:sequence>
          <xsd:element name="documentManagement">
            <xsd:complexType>
              <xsd:all>
                <xsd:element ref="ns2:Content_x0020_Owner"/>
                <xsd:element ref="ns2:Content_x0020_Creation_x0020_Date"/>
                <xsd:element ref="ns3:Business_x0020_Content_x0020_Type"/>
                <xsd:element ref="ns3:Document_x0020_Library_x0020_Name"/>
                <xsd:element ref="ns3:Project_x0020_Title"/>
                <xsd:element ref="ns3:dbo_x002e_CLIENT_PROJECT_SERVICE_LINE_VW_ID" minOccurs="0"/>
                <xsd:element ref="ns3:Client" minOccurs="0"/>
                <xsd:element ref="ns3:Industry" minOccurs="0"/>
                <xsd:element ref="ns3:Office" minOccurs="0"/>
                <xsd:element ref="ns3:Service_x0020_Lin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b0f06117-c6af-450f-9567-239dd8197a9b" elementFormDefault="qualified">
    <xsd:import namespace="http://schemas.microsoft.com/office/2006/documentManagement/types"/>
    <xsd:element name="Content_x0020_Owner" ma:index="8" ma:displayName="Content Owner" ma:list="UserInfo" ma:internalName="Content_x0020_Own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_x0020_Creation_x0020_Date" ma:index="9" ma:displayName="Content Creation Date" ma:default="[today]" ma:format="DateOnly" ma:internalName="Content_x0020_Creation_x0020_Date" ma:readOnly="false">
      <xsd:simpleType>
        <xsd:restriction base="dms:DateTime"/>
      </xsd:simpleType>
    </xsd:element>
  </xsd:schema>
  <xsd:schema xmlns:xsd="http://www.w3.org/2001/XMLSchema" xmlns:dms="http://schemas.microsoft.com/office/2006/documentManagement/types" targetNamespace="87081a69-f1ce-4865-8c48-4fd10d7dba70" elementFormDefault="qualified">
    <xsd:import namespace="http://schemas.microsoft.com/office/2006/documentManagement/types"/>
    <xsd:element name="Business_x0020_Content_x0020_Type" ma:index="12" ma:displayName="Business Content Type" ma:default="" ma:format="Dropdown" ma:internalName="Business_x0020_Content_x0020_Type">
      <xsd:simpleType>
        <xsd:restriction base="dms:Choice">
          <xsd:enumeration value="BD Materials"/>
          <xsd:enumeration value="Client Information"/>
          <xsd:enumeration value="Client Information/Client Logo"/>
          <xsd:enumeration value="Client Information/Client Preferred Templates"/>
          <xsd:enumeration value="Client Information/Organizational Chart"/>
          <xsd:enumeration value="Client Information/Proposal Development"/>
          <xsd:enumeration value="Client Information/Pricing Tool"/>
          <xsd:enumeration value="Client Information/Proposal"/>
          <xsd:enumeration value="Client Information/Request for Proposal (RFP)"/>
          <xsd:enumeration value="Client Information/SOW Unsigned"/>
          <xsd:enumeration value="Client Information/Work Plan"/>
          <xsd:enumeration value="Legal"/>
          <xsd:enumeration value="Legal/Change Request Forms"/>
          <xsd:enumeration value="Legal/Client Nondisclosure Agreement"/>
          <xsd:enumeration value="Legal/Client Specific Master Service Agreement"/>
          <xsd:enumeration value="Legal/Engagement Letter"/>
          <xsd:enumeration value="Legal/Software License Agreements"/>
          <xsd:enumeration value="Legal/SOW Signed"/>
          <xsd:enumeration value="Legal/Standard Legal Terms and Conditions"/>
          <xsd:enumeration value="Legal/Subcontractor Agreement"/>
          <xsd:enumeration value="Legal/WMP Standard Master Service Agreement"/>
          <xsd:enumeration value="Requirements and Analysis"/>
          <xsd:enumeration value="Requirements and Analysis/Agenda"/>
          <xsd:enumeration value="Requirements and Analysis/Application Inventory"/>
          <xsd:enumeration value="Requirements and Analysis/Application Selection Matrix"/>
          <xsd:enumeration value="Requirements and Analysis/Assessment Analysis Report"/>
          <xsd:enumeration value="Requirements and Analysis/Asset Inventory Matrix"/>
          <xsd:enumeration value="Requirements and Analysis/Company Meeting Material"/>
          <xsd:enumeration value="Requirements and Analysis/Content Analysis or Audit"/>
          <xsd:enumeration value="Requirements and Analysis/Data Audit"/>
          <xsd:enumeration value="Requirements and Analysis/Data Map"/>
          <xsd:enumeration value="Requirements and Analysis/Discovery Report"/>
          <xsd:enumeration value="Requirements and Analysis/Disaster Recovery Plan"/>
          <xsd:enumeration value="Requirements and Analysis/Due Diligence Analysis Report"/>
          <xsd:enumeration value="Requirements and Analysis/Facilitation Guide"/>
          <xsd:enumeration value="Requirements and Analysis/Hosting Documentation"/>
          <xsd:enumeration value="Requirements and Analysis/Meeting Materials"/>
          <xsd:enumeration value="Requirements and Analysis/Meeting Minutes"/>
          <xsd:enumeration value="Requirements and Analysis/Merger and Acquistion Analysis Report"/>
          <xsd:enumeration value="Requirements and Analysis/Process Inventory"/>
          <xsd:enumeration value="Requirements and Analysis/Process Map"/>
          <xsd:enumeration value="Requirements and Analysis/Security Analysis Report"/>
          <xsd:enumeration value="Requirements and Analysis/Site Flow"/>
          <xsd:enumeration value="Requirements and Analysis/Site Map"/>
          <xsd:enumeration value="Requirements and Analysis/Software Requirements Matrix"/>
          <xsd:enumeration value="Requirements and Analysis/System Documentation"/>
          <xsd:enumeration value="Requirements and Analysis/System Setup or Configuration"/>
          <xsd:enumeration value="Requirements and Analysis/Usability Study"/>
          <xsd:enumeration value="Requirements and Analysis/Use Cases and Personas"/>
          <xsd:enumeration value="Design"/>
          <xsd:enumeration value="Design/Application Architecture Design"/>
          <xsd:enumeration value="Design/Architecture Design"/>
          <xsd:enumeration value="Design/Data Migration Plan"/>
          <xsd:enumeration value="Design/Database and Data Model Design"/>
          <xsd:enumeration value="Design/Functional Design Requirements"/>
          <xsd:enumeration value="Design/Information Architecture Design"/>
          <xsd:enumeration value="Design/Non functional Design requirements"/>
          <xsd:enumeration value="Design/Packaged Software Design"/>
          <xsd:enumeration value="Design/Pictures, Images and Icons"/>
          <xsd:enumeration value="Design/Site Map"/>
          <xsd:enumeration value="Design/Strategy Design"/>
          <xsd:enumeration value="Design/Style Guide"/>
          <xsd:enumeration value="Design/Technical Design"/>
          <xsd:enumeration value="Design/Wire Frame"/>
          <xsd:enumeration value="Implementation"/>
          <xsd:enumeration value="Implementation/Backout and Contingency Plan"/>
          <xsd:enumeration value="Implementation/Coding Convention"/>
          <xsd:enumeration value="Implementation/Configuration or Setup Documentation"/>
          <xsd:enumeration value="Implementation/Defect Documentation"/>
          <xsd:enumeration value="Implementation/Environment Setup"/>
          <xsd:enumeration value="Implementation/Packaged Software Configuration"/>
          <xsd:enumeration value="Implementation/Release Documentation"/>
          <xsd:enumeration value="Implementation/Server Setup Instructions"/>
          <xsd:enumeration value="Implementation/Technical Documentation"/>
          <xsd:enumeration value="Testing"/>
          <xsd:enumeration value="Testing/Defect Log"/>
          <xsd:enumeration value="Testing/System Test"/>
          <xsd:enumeration value="Testing/Test Plan"/>
          <xsd:enumeration value="Testing/Test Results"/>
          <xsd:enumeration value="Testing/Test Scripts"/>
          <xsd:enumeration value="Testing/Unit Test"/>
          <xsd:enumeration value="Testing/User Acceptance Test Cases"/>
          <xsd:enumeration value="Training"/>
          <xsd:enumeration value="Training/Course Evaluation"/>
          <xsd:enumeration value="Training/Quick Reference Guide"/>
          <xsd:enumeration value="Training/Training Materials"/>
          <xsd:enumeration value="Training/Training Plan"/>
          <xsd:enumeration value="Post Implementation"/>
          <xsd:enumeration value="Post Implementation/Feedback or Evaluation"/>
          <xsd:enumeration value="Post Implementation/Manual"/>
          <xsd:enumeration value="Post Implementation/Support Documentation"/>
          <xsd:enumeration value="Post Implementation/System Setup or Configuration"/>
          <xsd:enumeration value="Project Management"/>
          <xsd:enumeration value="Project Management/Agenda or Meeting Minutes"/>
          <xsd:enumeration value="Project Management/Budget"/>
          <xsd:enumeration value="Project Management/Change Request Form"/>
          <xsd:enumeration value="Project Management/Communication Plan"/>
          <xsd:enumeration value="Project Management/Issues"/>
          <xsd:enumeration value="Project Management/Kickoff Materials"/>
          <xsd:enumeration value="Project Management/Project Charter"/>
          <xsd:enumeration value="Project Management/Risk Management Plan"/>
          <xsd:enumeration value="Project Management/Signoff Form"/>
          <xsd:enumeration value="Project Management/Stakeholder Analysis"/>
          <xsd:enumeration value="Project Management/Status Report"/>
          <xsd:enumeration value="Project Management/Steering Committee Report"/>
          <xsd:enumeration value="Project Management/Work plan"/>
          <xsd:enumeration value="Quality Assurance"/>
          <xsd:enumeration value="Organizational Change Management"/>
          <xsd:enumeration value="Organizational Change Management/Change Readiness Survey"/>
          <xsd:enumeration value="Organizational Change Management/Communication Approach"/>
          <xsd:enumeration value="Organizational Change Management/Communication Plan"/>
        </xsd:restriction>
      </xsd:simpleType>
    </xsd:element>
    <xsd:element name="Document_x0020_Library_x0020_Name" ma:index="13" ma:displayName="Document Library Name" ma:default="Clients and Prospects" ma:hidden="true" ma:internalName="Document_x0020_Library_x0020_Name" ma:readOnly="false">
      <xsd:simpleType>
        <xsd:restriction base="dms:Text">
          <xsd:maxLength value="255"/>
        </xsd:restriction>
      </xsd:simpleType>
    </xsd:element>
    <xsd:element name="Project_x0020_Title" ma:index="14" ma:displayName="Project Title" ma:internalName="Project_x0020_Title">
      <xsd:complexType>
        <xsd:simpleContent>
          <xsd:extension base="dms:BusinessDataPrimaryField">
            <xsd:attribute name="BdcField" type="xsd:string" fixed="PROJECT_NAME"/>
            <xsd:attribute name="RelatedFieldWssStaticName" type="xsd:string" fixed="dbo_x002e_CLIENT_PROJECT_SERVICE_LINE_VW_ID"/>
            <xsd:attribute name="SecondaryFieldBdcNames" type="xsd:string" fixed=""/>
            <xsd:attribute name="SecondaryFieldsWssStaticNames" type="xsd:string" fixed=""/>
            <xsd:attribute name="SystemInstance" type="xsd:string" fixed="WMP_Clients_Prospects"/>
            <xsd:attribute name="Entity" type="xsd:string" fixed="dbo.CLIENT_PROJECT_SERVICE_LINE_VW"/>
            <xsd:attribute name="RelatedFieldBDCField" type="xsd:string" fixed=""/>
            <xsd:attribute name="Resolved" type="xsd:string" fixed="true"/>
          </xsd:extension>
        </xsd:simpleContent>
      </xsd:complexType>
    </xsd:element>
    <xsd:element name="dbo_x002e_CLIENT_PROJECT_SERVICE_LINE_VW_ID" ma:index="15" nillable="true" ma:displayName="dbo.CLIENT_PROJECT_SERVICE_LINE_VW_ID" ma:hidden="true" ma:internalName="dbo_x002e_CLIENT_PROJECT_SERVICE_LINE_VW_ID">
      <xsd:complexType>
        <xsd:simpleContent>
          <xsd:extension base="dms:BusinessDataSecondaryField">
            <xsd:attribute name="BdcField" type="xsd:string" fixed="dbo.CLIENT_PROJECT_SERVICE_LINE_VW_ID"/>
          </xsd:extension>
        </xsd:simpleContent>
      </xsd:complexType>
    </xsd:element>
    <xsd:element name="Client" ma:index="16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Industry" ma:index="17" nillable="true" ma:displayName="Industry" ma:hidden="true" ma:internalName="Industry" ma:readOnly="false">
      <xsd:simpleType>
        <xsd:restriction base="dms:Text">
          <xsd:maxLength value="255"/>
        </xsd:restriction>
      </xsd:simpleType>
    </xsd:element>
    <xsd:element name="Office" ma:index="18" nillable="true" ma:displayName="Office" ma:hidden="true" ma:internalName="Office" ma:readOnly="false">
      <xsd:simpleType>
        <xsd:restriction base="dms:Text">
          <xsd:maxLength value="255"/>
        </xsd:restriction>
      </xsd:simpleType>
    </xsd:element>
    <xsd:element name="Service_x0020_Line" ma:index="19" nillable="true" ma:displayName="Service Line" ma:hidden="true" ma:internalName="Service_x0020_Line" ma:readOnly="fals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07C0D62-1A01-4D1F-ACC7-17242759F4D0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19E52BC0-DE2B-41DC-A91D-4F9C2F2799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77A355-8472-4627-90AA-56CACAA52144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b0f06117-c6af-450f-9567-239dd8197a9b"/>
    <ds:schemaRef ds:uri="87081a69-f1ce-4865-8c48-4fd10d7dba70"/>
    <ds:schemaRef ds:uri="http://schemas.openxmlformats.org/package/2006/metadata/core-properties"/>
  </ds:schemaRefs>
</ds:datastoreItem>
</file>

<file path=customXml/itemProps4.xml><?xml version="1.0" encoding="utf-8"?>
<ds:datastoreItem xmlns:ds="http://schemas.openxmlformats.org/officeDocument/2006/customXml" ds:itemID="{10595FDB-16B7-49C7-A5AC-041F447BFA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f06117-c6af-450f-9567-239dd8197a9b"/>
    <ds:schemaRef ds:uri="87081a69-f1ce-4865-8c48-4fd10d7dba7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21652</TotalTime>
  <Words>252</Words>
  <Application>Microsoft Office PowerPoint</Application>
  <PresentationFormat>Custom</PresentationFormat>
  <Paragraphs>86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Clinical Data Use:  Point of Care and Beyond</vt:lpstr>
      <vt:lpstr>Integrated Data Store vs Data Warehouse</vt:lpstr>
    </vt:vector>
  </TitlesOfParts>
  <Company>OTSG, U.S. Army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Heidi A. Pampel</dc:creator>
  <cp:lastModifiedBy>Bob Marshall</cp:lastModifiedBy>
  <cp:revision>999</cp:revision>
  <dcterms:created xsi:type="dcterms:W3CDTF">2006-01-23T14:59:19Z</dcterms:created>
  <dcterms:modified xsi:type="dcterms:W3CDTF">2010-04-21T10:46:04Z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0x01010020C887F47B98354384AF871633AB2C58</vt:lpwstr>
  </property>
</Properties>
</file>