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  <p:sldId id="263" r:id="rId9"/>
    <p:sldId id="264" r:id="rId10"/>
    <p:sldId id="280" r:id="rId11"/>
    <p:sldId id="27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73474" autoAdjust="0"/>
  </p:normalViewPr>
  <p:slideViewPr>
    <p:cSldViewPr snapToGrid="0">
      <p:cViewPr varScale="1">
        <p:scale>
          <a:sx n="55" d="100"/>
          <a:sy n="55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9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E9ADC-45F8-416F-B6C2-6DD657CFAE49}" type="datetimeFigureOut">
              <a:rPr lang="en-US" smtClean="0"/>
              <a:t>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F65E7-898E-4800-9D96-F24A12CC1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6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an organization faces continual changes over time, sponsors and owners begin to adapt previously successful models, and managers develop skills to successfully and easily implement change management techniques throughout the organization. </a:t>
            </a: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an organization develops the skills and knowledge to react to constant change, and can be ready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embrace change, it has developed 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change competency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“It is the organization’s ability to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react to change over and over again,” not just one specific activity. </a:t>
            </a: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change competency is incorporated into the everyday culture and lifestyle of the organization, it becomes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 of the day-to-day operations at every level. A major aspect in achieving change competency is front-line employees needing to understand “how they can succeed and perform in a constantly changing world”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F65E7-898E-4800-9D96-F24A12CC1F2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63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F65E7-898E-4800-9D96-F24A12CC1F2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7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Managing 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DoD Clinical Informatics Fellowship</a:t>
            </a:r>
          </a:p>
          <a:p>
            <a:r>
              <a:rPr lang="en-US" dirty="0"/>
              <a:t>COL Neris Nieves-Robbins</a:t>
            </a:r>
          </a:p>
          <a:p>
            <a:r>
              <a:rPr lang="en-US" dirty="0"/>
              <a:t>MAJ Chris Weissman</a:t>
            </a:r>
          </a:p>
          <a:p>
            <a:r>
              <a:rPr lang="en-US" dirty="0"/>
              <a:t>Bob Marshall, MD MPH MISM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3962400" cy="3648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97749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016" y="236995"/>
            <a:ext cx="7187608" cy="63748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7120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People Side of Change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Jeffrey M. Hiatt and Timothy J. Creasy</a:t>
            </a:r>
          </a:p>
          <a:p>
            <a:r>
              <a:rPr lang="en-US" dirty="0"/>
              <a:t>ISBN number: 978-1930885615</a:t>
            </a:r>
          </a:p>
        </p:txBody>
      </p:sp>
    </p:spTree>
    <p:extLst>
      <p:ext uri="{BB962C8B-B14F-4D97-AF65-F5344CB8AC3E}">
        <p14:creationId xmlns:p14="http://schemas.microsoft.com/office/powerpoint/2010/main" val="341960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34436"/>
          </a:xfrm>
        </p:spPr>
        <p:txBody>
          <a:bodyPr/>
          <a:lstStyle/>
          <a:p>
            <a:r>
              <a:rPr lang="en-US" dirty="0"/>
              <a:t>Hiatt’s “People Side” Model - Intro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52953"/>
            <a:ext cx="9905999" cy="4712677"/>
          </a:xfrm>
        </p:spPr>
        <p:txBody>
          <a:bodyPr>
            <a:normAutofit/>
          </a:bodyPr>
          <a:lstStyle/>
          <a:p>
            <a:r>
              <a:rPr lang="en-US" dirty="0"/>
              <a:t>There are two ways to view change management: Organizational and Individual.</a:t>
            </a:r>
          </a:p>
          <a:p>
            <a:pPr lvl="1"/>
            <a:r>
              <a:rPr lang="en-US" sz="2200" dirty="0"/>
              <a:t>Organizational change is from the top-down  </a:t>
            </a:r>
          </a:p>
          <a:p>
            <a:pPr lvl="1"/>
            <a:r>
              <a:rPr lang="en-US" sz="2200" dirty="0"/>
              <a:t>Individual change is driven from the bottom-up </a:t>
            </a:r>
          </a:p>
          <a:p>
            <a:pPr lvl="1"/>
            <a:r>
              <a:rPr lang="en-US" sz="2200" dirty="0"/>
              <a:t>The two most common mistakes made are:</a:t>
            </a:r>
          </a:p>
          <a:p>
            <a:pPr lvl="2"/>
            <a:r>
              <a:rPr lang="en-US" sz="2000" dirty="0"/>
              <a:t>Believing change management is someone else’s job</a:t>
            </a:r>
          </a:p>
          <a:p>
            <a:pPr lvl="2"/>
            <a:r>
              <a:rPr lang="en-US" sz="2000" dirty="0"/>
              <a:t>Ignoring the people side of change until major resistance stalls a project or causes the project to fail</a:t>
            </a:r>
          </a:p>
        </p:txBody>
      </p:sp>
    </p:spTree>
    <p:extLst>
      <p:ext uri="{BB962C8B-B14F-4D97-AF65-F5344CB8AC3E}">
        <p14:creationId xmlns:p14="http://schemas.microsoft.com/office/powerpoint/2010/main" val="2313018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Phases of Organizational Change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1 – Preparing for Change/Getting Ready</a:t>
            </a:r>
          </a:p>
          <a:p>
            <a:r>
              <a:rPr lang="en-US" dirty="0"/>
              <a:t>Phase 2 – Managing Change</a:t>
            </a:r>
          </a:p>
          <a:p>
            <a:r>
              <a:rPr lang="en-US" dirty="0"/>
              <a:t>Phase 3 – Reinforcing Change</a:t>
            </a:r>
          </a:p>
        </p:txBody>
      </p:sp>
    </p:spTree>
    <p:extLst>
      <p:ext uri="{BB962C8B-B14F-4D97-AF65-F5344CB8AC3E}">
        <p14:creationId xmlns:p14="http://schemas.microsoft.com/office/powerpoint/2010/main" val="2130267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22359"/>
          </a:xfrm>
        </p:spPr>
        <p:txBody>
          <a:bodyPr/>
          <a:lstStyle/>
          <a:p>
            <a:r>
              <a:rPr lang="en-US" dirty="0"/>
              <a:t>Phase 1 – Preparing for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34308"/>
            <a:ext cx="9905999" cy="4097215"/>
          </a:xfrm>
        </p:spPr>
        <p:txBody>
          <a:bodyPr>
            <a:normAutofit/>
          </a:bodyPr>
          <a:lstStyle/>
          <a:p>
            <a:r>
              <a:rPr lang="en-US" dirty="0"/>
              <a:t>Includes activities to determine the best strategies for change</a:t>
            </a:r>
          </a:p>
          <a:p>
            <a:r>
              <a:rPr lang="en-US" dirty="0"/>
              <a:t>Change management team assesses the following:</a:t>
            </a:r>
          </a:p>
          <a:p>
            <a:pPr lvl="1"/>
            <a:r>
              <a:rPr lang="en-US" sz="2200" dirty="0"/>
              <a:t>The scope of the change</a:t>
            </a:r>
          </a:p>
          <a:p>
            <a:pPr lvl="1"/>
            <a:r>
              <a:rPr lang="en-US" sz="2200" dirty="0"/>
              <a:t>The readiness of the organization for change</a:t>
            </a:r>
          </a:p>
          <a:p>
            <a:pPr lvl="1"/>
            <a:r>
              <a:rPr lang="en-US" sz="2200" dirty="0"/>
              <a:t>Acquiring project resources and the strengths of the change management team</a:t>
            </a:r>
          </a:p>
          <a:p>
            <a:pPr lvl="1"/>
            <a:r>
              <a:rPr lang="en-US" sz="2200" dirty="0"/>
              <a:t>Who the sponsors will be, as well as how the sponsors will effectively begin to lead the change process</a:t>
            </a:r>
          </a:p>
        </p:txBody>
      </p:sp>
    </p:spTree>
    <p:extLst>
      <p:ext uri="{BB962C8B-B14F-4D97-AF65-F5344CB8AC3E}">
        <p14:creationId xmlns:p14="http://schemas.microsoft.com/office/powerpoint/2010/main" val="630961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92697"/>
          </a:xfrm>
        </p:spPr>
        <p:txBody>
          <a:bodyPr/>
          <a:lstStyle/>
          <a:p>
            <a:r>
              <a:rPr lang="en-US" dirty="0"/>
              <a:t>Phase 2 – Managing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11214"/>
            <a:ext cx="9905999" cy="45016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Design the organizational change management plans and individual change management activities</a:t>
            </a:r>
          </a:p>
          <a:p>
            <a:r>
              <a:rPr lang="en-US" dirty="0"/>
              <a:t>These include: </a:t>
            </a:r>
          </a:p>
          <a:p>
            <a:pPr lvl="1"/>
            <a:r>
              <a:rPr lang="en-US" dirty="0"/>
              <a:t>Communication Plans</a:t>
            </a:r>
          </a:p>
          <a:p>
            <a:pPr lvl="1"/>
            <a:r>
              <a:rPr lang="en-US" dirty="0"/>
              <a:t>Coaching Plans </a:t>
            </a:r>
          </a:p>
          <a:p>
            <a:pPr lvl="1"/>
            <a:r>
              <a:rPr lang="en-US" dirty="0"/>
              <a:t>Training Plans</a:t>
            </a:r>
          </a:p>
          <a:p>
            <a:pPr lvl="1"/>
            <a:r>
              <a:rPr lang="en-US" dirty="0"/>
              <a:t>Sponsor Roadmaps</a:t>
            </a:r>
          </a:p>
          <a:p>
            <a:pPr lvl="1"/>
            <a:r>
              <a:rPr lang="en-US" dirty="0"/>
              <a:t>Resistance Management Plans</a:t>
            </a:r>
          </a:p>
          <a:p>
            <a:r>
              <a:rPr lang="en-US" dirty="0"/>
              <a:t>This phase includes executing the plans and implementing the change into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2618178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99267"/>
          </a:xfrm>
        </p:spPr>
        <p:txBody>
          <a:bodyPr/>
          <a:lstStyle/>
          <a:p>
            <a:r>
              <a:rPr lang="en-US" dirty="0"/>
              <a:t>Phase 3 – Reinforcing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11215"/>
            <a:ext cx="9905999" cy="3979986"/>
          </a:xfrm>
        </p:spPr>
        <p:txBody>
          <a:bodyPr/>
          <a:lstStyle/>
          <a:p>
            <a:r>
              <a:rPr lang="en-US" dirty="0"/>
              <a:t>After implementing changes using change management activities, this phase assesses the results, celebrates successes, and conducts “after-action” interviews </a:t>
            </a:r>
          </a:p>
          <a:p>
            <a:r>
              <a:rPr lang="en-US" dirty="0"/>
              <a:t>This includes transferring ownership of the change from the change management team to the organization, which helps the change be fully adopted throughout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1786024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548178"/>
            <a:ext cx="9905998" cy="1478570"/>
          </a:xfrm>
        </p:spPr>
        <p:txBody>
          <a:bodyPr/>
          <a:lstStyle/>
          <a:p>
            <a:r>
              <a:rPr lang="en-US" dirty="0"/>
              <a:t>Connecting Change Management to Process Improvement Methodologies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26748"/>
            <a:ext cx="9905999" cy="42685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All process/quality improvement methods and approaches use change management and integrate PI/QI strategies with change management activities</a:t>
            </a:r>
          </a:p>
          <a:p>
            <a:r>
              <a:rPr lang="en-US" dirty="0"/>
              <a:t>Blending the two processes can create a seamless integration to assist with the needs of the business</a:t>
            </a:r>
          </a:p>
          <a:p>
            <a:r>
              <a:rPr lang="en-US" dirty="0"/>
              <a:t>If change management is started late, the result will feel more like damage control or “firefighting”</a:t>
            </a:r>
          </a:p>
          <a:p>
            <a:r>
              <a:rPr lang="en-US" dirty="0"/>
              <a:t>It is in these situations where change management is more commonly used to fix current problems and prevent future difficulties </a:t>
            </a:r>
          </a:p>
          <a:p>
            <a:r>
              <a:rPr lang="en-US" dirty="0"/>
              <a:t>PI/QI efforts are more difficult to implement if change management is not utilized early on in the process</a:t>
            </a:r>
          </a:p>
        </p:txBody>
      </p:sp>
    </p:spTree>
    <p:extLst>
      <p:ext uri="{BB962C8B-B14F-4D97-AF65-F5344CB8AC3E}">
        <p14:creationId xmlns:p14="http://schemas.microsoft.com/office/powerpoint/2010/main" val="1151429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9605"/>
          </a:xfrm>
        </p:spPr>
        <p:txBody>
          <a:bodyPr/>
          <a:lstStyle/>
          <a:p>
            <a:r>
              <a:rPr lang="en-US" dirty="0"/>
              <a:t>PI/QI and Change Management Alignment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141410" y="1688123"/>
            <a:ext cx="4878389" cy="4103077"/>
          </a:xfrm>
        </p:spPr>
        <p:txBody>
          <a:bodyPr>
            <a:normAutofit fontScale="92500"/>
          </a:bodyPr>
          <a:lstStyle/>
          <a:p>
            <a:r>
              <a:rPr lang="en-US" dirty="0"/>
              <a:t>Problem or Opportunity Identification</a:t>
            </a:r>
          </a:p>
          <a:p>
            <a:r>
              <a:rPr lang="en-US" dirty="0"/>
              <a:t>Project Planning and Team Formation</a:t>
            </a:r>
            <a:br>
              <a:rPr lang="en-US" dirty="0"/>
            </a:br>
            <a:endParaRPr lang="en-US" dirty="0"/>
          </a:p>
          <a:p>
            <a:r>
              <a:rPr lang="en-US" dirty="0"/>
              <a:t>Data Gathering and Business Solution Design</a:t>
            </a:r>
          </a:p>
          <a:p>
            <a:r>
              <a:rPr lang="en-US" dirty="0"/>
              <a:t>Process and System Development</a:t>
            </a:r>
            <a:br>
              <a:rPr lang="en-US" dirty="0"/>
            </a:br>
            <a:endParaRPr lang="en-US" dirty="0"/>
          </a:p>
          <a:p>
            <a:r>
              <a:rPr lang="en-US" dirty="0"/>
              <a:t>Implementation and Measurement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688123"/>
            <a:ext cx="4875211" cy="4103077"/>
          </a:xfrm>
        </p:spPr>
        <p:txBody>
          <a:bodyPr>
            <a:normAutofit fontScale="92500"/>
          </a:bodyPr>
          <a:lstStyle/>
          <a:p>
            <a:r>
              <a:rPr lang="en-US" dirty="0"/>
              <a:t>Organization and Change Assessments</a:t>
            </a:r>
          </a:p>
          <a:p>
            <a:r>
              <a:rPr lang="en-US" dirty="0"/>
              <a:t>Team Readiness and Sponsor Preparation</a:t>
            </a:r>
          </a:p>
          <a:p>
            <a:r>
              <a:rPr lang="en-US" dirty="0"/>
              <a:t>Awareness Building, Communications and Training</a:t>
            </a:r>
          </a:p>
          <a:p>
            <a:r>
              <a:rPr lang="en-US" dirty="0"/>
              <a:t>Coaching, Feedback and Employee Involvement</a:t>
            </a:r>
          </a:p>
          <a:p>
            <a:r>
              <a:rPr lang="en-US" dirty="0"/>
              <a:t>Resistance Management</a:t>
            </a:r>
          </a:p>
        </p:txBody>
      </p:sp>
    </p:spTree>
    <p:extLst>
      <p:ext uri="{BB962C8B-B14F-4D97-AF65-F5344CB8AC3E}">
        <p14:creationId xmlns:p14="http://schemas.microsoft.com/office/powerpoint/2010/main" val="1509864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6851"/>
          </a:xfrm>
        </p:spPr>
        <p:txBody>
          <a:bodyPr/>
          <a:lstStyle/>
          <a:p>
            <a:r>
              <a:rPr lang="en-US" dirty="0"/>
              <a:t>Organizational Change Competencies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1412" y="1635369"/>
            <a:ext cx="9905999" cy="439615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Change management planning and strategies</a:t>
            </a:r>
          </a:p>
          <a:p>
            <a:r>
              <a:rPr lang="en-US" dirty="0"/>
              <a:t>Change management team structures</a:t>
            </a:r>
          </a:p>
          <a:p>
            <a:r>
              <a:rPr lang="en-US" dirty="0"/>
              <a:t>Change management roles</a:t>
            </a:r>
          </a:p>
          <a:p>
            <a:r>
              <a:rPr lang="en-US" dirty="0"/>
              <a:t>Organizational change management methodologies</a:t>
            </a:r>
          </a:p>
          <a:p>
            <a:r>
              <a:rPr lang="en-US" dirty="0"/>
              <a:t>Executive sponsorship strategies</a:t>
            </a:r>
          </a:p>
          <a:p>
            <a:r>
              <a:rPr lang="en-US" dirty="0"/>
              <a:t>Communication planning and delivery</a:t>
            </a:r>
          </a:p>
          <a:p>
            <a:r>
              <a:rPr lang="en-US" dirty="0"/>
              <a:t>Training and educational programs</a:t>
            </a:r>
          </a:p>
          <a:p>
            <a:r>
              <a:rPr lang="en-US" dirty="0"/>
              <a:t>Incentive and recognition programs</a:t>
            </a:r>
          </a:p>
        </p:txBody>
      </p:sp>
    </p:spTree>
    <p:extLst>
      <p:ext uri="{BB962C8B-B14F-4D97-AF65-F5344CB8AC3E}">
        <p14:creationId xmlns:p14="http://schemas.microsoft.com/office/powerpoint/2010/main" val="389404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911826"/>
          </a:xfrm>
        </p:spPr>
        <p:txBody>
          <a:bodyPr>
            <a:normAutofit/>
          </a:bodyPr>
          <a:lstStyle/>
          <a:p>
            <a:r>
              <a:rPr lang="en-US" dirty="0"/>
              <a:t>Review the different models for Change Management</a:t>
            </a:r>
          </a:p>
          <a:p>
            <a:r>
              <a:rPr lang="en-US" dirty="0"/>
              <a:t>Recognize the 3 phases of the Change Management Process (Hiatt’s model)</a:t>
            </a:r>
          </a:p>
          <a:p>
            <a:r>
              <a:rPr lang="en-US" dirty="0"/>
              <a:t>List the steps needed to prepare for change implementation	</a:t>
            </a:r>
          </a:p>
          <a:p>
            <a:r>
              <a:rPr lang="en-US" dirty="0"/>
              <a:t>Discuss the similarities between change management and process improvement</a:t>
            </a:r>
          </a:p>
          <a:p>
            <a:r>
              <a:rPr lang="en-US" dirty="0"/>
              <a:t>Identify organizational competencies for managing change</a:t>
            </a:r>
          </a:p>
          <a:p>
            <a:r>
              <a:rPr lang="en-US" dirty="0"/>
              <a:t>Provide exercise in planning for a new EHR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74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Managers’ Roles During Times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Communicate </a:t>
            </a:r>
            <a:r>
              <a:rPr lang="en-US" dirty="0"/>
              <a:t>with your people about this change</a:t>
            </a:r>
          </a:p>
          <a:p>
            <a:r>
              <a:rPr lang="en-US" b="1" dirty="0"/>
              <a:t>Demonstrate your support </a:t>
            </a:r>
            <a:r>
              <a:rPr lang="en-US" dirty="0"/>
              <a:t>for the change</a:t>
            </a:r>
          </a:p>
          <a:p>
            <a:r>
              <a:rPr lang="en-US" b="1" dirty="0"/>
              <a:t>Coach </a:t>
            </a:r>
            <a:r>
              <a:rPr lang="en-US" dirty="0"/>
              <a:t>your people through the change process</a:t>
            </a:r>
          </a:p>
          <a:p>
            <a:r>
              <a:rPr lang="en-US" dirty="0"/>
              <a:t>Engage with and </a:t>
            </a:r>
            <a:r>
              <a:rPr lang="en-US" b="1" dirty="0"/>
              <a:t>provide support </a:t>
            </a:r>
            <a:r>
              <a:rPr lang="en-US" dirty="0"/>
              <a:t>to the Sponsor and the team who are developing this change</a:t>
            </a:r>
          </a:p>
          <a:p>
            <a:r>
              <a:rPr lang="en-US" dirty="0"/>
              <a:t>Actively identify and </a:t>
            </a:r>
            <a:r>
              <a:rPr lang="en-US" b="1" dirty="0"/>
              <a:t>manage resistance </a:t>
            </a:r>
            <a:r>
              <a:rPr lang="en-US" dirty="0"/>
              <a:t>(and leave the “hammer” at home)</a:t>
            </a:r>
          </a:p>
        </p:txBody>
      </p:sp>
    </p:spTree>
    <p:extLst>
      <p:ext uri="{BB962C8B-B14F-4D97-AF65-F5344CB8AC3E}">
        <p14:creationId xmlns:p14="http://schemas.microsoft.com/office/powerpoint/2010/main" val="3744691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Exercise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87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64097"/>
          </a:xfrm>
        </p:spPr>
        <p:txBody>
          <a:bodyPr/>
          <a:lstStyle/>
          <a:p>
            <a:r>
              <a:rPr lang="en-US" dirty="0"/>
              <a:t>Scenario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1412" y="1582614"/>
            <a:ext cx="9905999" cy="4431323"/>
          </a:xfrm>
        </p:spPr>
        <p:txBody>
          <a:bodyPr>
            <a:normAutofit/>
          </a:bodyPr>
          <a:lstStyle/>
          <a:p>
            <a:r>
              <a:rPr lang="en-US" dirty="0"/>
              <a:t>You are going to be implementing a new EHR in 6 months</a:t>
            </a:r>
          </a:p>
          <a:p>
            <a:r>
              <a:rPr lang="en-US" dirty="0"/>
              <a:t>You are a Department Head</a:t>
            </a:r>
          </a:p>
          <a:p>
            <a:r>
              <a:rPr lang="en-US" dirty="0"/>
              <a:t>You want to ensure that your department can implement and utilize the new EHR to provide efficient, high quality care for your patients</a:t>
            </a:r>
          </a:p>
          <a:p>
            <a:r>
              <a:rPr lang="en-US" dirty="0"/>
              <a:t>In your group, discuss how you would approach the phase allocated to your group number – Phases 1-3</a:t>
            </a:r>
          </a:p>
          <a:p>
            <a:r>
              <a:rPr lang="en-US" dirty="0"/>
              <a:t>You have 10-15 minutes to discuss and lay out some planning points</a:t>
            </a:r>
          </a:p>
          <a:p>
            <a:r>
              <a:rPr lang="en-US" dirty="0"/>
              <a:t>There will be 2-minute summaries at the end</a:t>
            </a:r>
          </a:p>
        </p:txBody>
      </p:sp>
    </p:spTree>
    <p:extLst>
      <p:ext uri="{BB962C8B-B14F-4D97-AF65-F5344CB8AC3E}">
        <p14:creationId xmlns:p14="http://schemas.microsoft.com/office/powerpoint/2010/main" val="481957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Phases of Organizational Change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4145450"/>
          </a:xfrm>
        </p:spPr>
        <p:txBody>
          <a:bodyPr/>
          <a:lstStyle/>
          <a:p>
            <a:r>
              <a:rPr lang="en-US" dirty="0"/>
              <a:t>Phase 1 – Preparing for Change/Getting Ready</a:t>
            </a:r>
          </a:p>
          <a:p>
            <a:pPr lvl="1"/>
            <a:r>
              <a:rPr lang="en-US" dirty="0"/>
              <a:t>Scope of change; organizational readiness; acquiring project resources; assessing team strength; who are the sponsors; how will the sponsors lead the change</a:t>
            </a:r>
          </a:p>
          <a:p>
            <a:r>
              <a:rPr lang="en-US" dirty="0"/>
              <a:t>Phase 2 – Managing Change</a:t>
            </a:r>
          </a:p>
          <a:p>
            <a:pPr lvl="1"/>
            <a:r>
              <a:rPr lang="en-US" dirty="0"/>
              <a:t>Communication Plans, Coaching Plans, Training Plans, Sponsor Roadmaps, and Resistance Management Plans</a:t>
            </a:r>
          </a:p>
          <a:p>
            <a:r>
              <a:rPr lang="en-US" dirty="0"/>
              <a:t>Phase 3 – Reinforcing Change</a:t>
            </a:r>
          </a:p>
          <a:p>
            <a:pPr lvl="1"/>
            <a:r>
              <a:rPr lang="en-US" dirty="0"/>
              <a:t>Assess results; celebrate successes; conduct after-action interviews; transferring ownership from the change management team to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2939171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Activity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69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Questions/Wrap-up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840532"/>
            <a:ext cx="9448800" cy="472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986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16724"/>
            <a:ext cx="9905999" cy="41499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Change Management versus Managing Change…what’s the difference?</a:t>
            </a:r>
          </a:p>
          <a:p>
            <a:pPr lvl="1"/>
            <a:r>
              <a:rPr lang="en-US" dirty="0"/>
              <a:t>BLUF: Not much</a:t>
            </a:r>
          </a:p>
          <a:p>
            <a:pPr lvl="1"/>
            <a:r>
              <a:rPr lang="en-US" dirty="0"/>
              <a:t>Change Management implies a prospective situation – i.e., you can plan for it in advance of the change occurring</a:t>
            </a:r>
          </a:p>
          <a:p>
            <a:pPr lvl="1"/>
            <a:r>
              <a:rPr lang="en-US" dirty="0"/>
              <a:t>Managing Change does not imply the ability to plan in advance for the change (though it can) – in this case, you may be managing a change that was implemented without advanced warning – this sets a whole new set of challenges in successfully making the change work for everyone</a:t>
            </a:r>
          </a:p>
          <a:p>
            <a:r>
              <a:rPr lang="en-US" dirty="0"/>
              <a:t>Managing change/change management increases the probability of successful change within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446909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97087"/>
            <a:ext cx="9905999" cy="3864097"/>
          </a:xfrm>
        </p:spPr>
        <p:txBody>
          <a:bodyPr>
            <a:normAutofit/>
          </a:bodyPr>
          <a:lstStyle/>
          <a:p>
            <a:r>
              <a:rPr lang="en-US" dirty="0"/>
              <a:t>Lewin’s 3-step model (the original CM model)</a:t>
            </a:r>
          </a:p>
          <a:p>
            <a:r>
              <a:rPr lang="en-US" dirty="0"/>
              <a:t>Kotter’s 8-step model</a:t>
            </a:r>
          </a:p>
          <a:p>
            <a:r>
              <a:rPr lang="en-US" dirty="0"/>
              <a:t>Bullock and Batten’s 4-phase model</a:t>
            </a:r>
          </a:p>
          <a:p>
            <a:r>
              <a:rPr lang="en-US" dirty="0" err="1"/>
              <a:t>Lippitt’s</a:t>
            </a:r>
            <a:r>
              <a:rPr lang="en-US" dirty="0"/>
              <a:t> 7-phase model</a:t>
            </a:r>
          </a:p>
          <a:p>
            <a:r>
              <a:rPr lang="en-US" dirty="0"/>
              <a:t>Lukas’ Healthcare Systems transformational change model</a:t>
            </a:r>
          </a:p>
          <a:p>
            <a:r>
              <a:rPr lang="en-US" dirty="0"/>
              <a:t>Hiatt’s “People Side” model and the </a:t>
            </a:r>
            <a:r>
              <a:rPr lang="en-US" dirty="0" err="1"/>
              <a:t>Prosci</a:t>
            </a:r>
            <a:r>
              <a:rPr lang="en-US" dirty="0"/>
              <a:t> Learning Institute</a:t>
            </a:r>
          </a:p>
        </p:txBody>
      </p:sp>
    </p:spTree>
    <p:extLst>
      <p:ext uri="{BB962C8B-B14F-4D97-AF65-F5344CB8AC3E}">
        <p14:creationId xmlns:p14="http://schemas.microsoft.com/office/powerpoint/2010/main" val="149724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0992"/>
          </a:xfrm>
        </p:spPr>
        <p:txBody>
          <a:bodyPr/>
          <a:lstStyle/>
          <a:p>
            <a:r>
              <a:rPr lang="en-US" dirty="0" err="1"/>
              <a:t>LeWin’s</a:t>
            </a:r>
            <a:r>
              <a:rPr lang="en-US" dirty="0"/>
              <a:t> 3-Step Model                    </a:t>
            </a:r>
            <a:r>
              <a:rPr lang="en-US" sz="2400" dirty="0"/>
              <a:t>1 of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28800"/>
            <a:ext cx="9905999" cy="4441371"/>
          </a:xfrm>
        </p:spPr>
        <p:txBody>
          <a:bodyPr>
            <a:normAutofit/>
          </a:bodyPr>
          <a:lstStyle/>
          <a:p>
            <a:r>
              <a:rPr lang="en-US" dirty="0"/>
              <a:t>Lewin’s 3-step model provides a general explanation of how organizational change is actualized</a:t>
            </a:r>
          </a:p>
          <a:p>
            <a:r>
              <a:rPr lang="en-US" dirty="0"/>
              <a:t>Three step sequence of change: unfreezing, moving, and refreezing</a:t>
            </a:r>
          </a:p>
          <a:p>
            <a:r>
              <a:rPr lang="en-US" dirty="0"/>
              <a:t>Stage 1 - Unfreezing </a:t>
            </a:r>
          </a:p>
          <a:p>
            <a:pPr lvl="1"/>
            <a:r>
              <a:rPr lang="en-US" dirty="0"/>
              <a:t>destabilizing the status quo, creating buy-in for change and ensuring that organizational members appreciate the need for change</a:t>
            </a:r>
          </a:p>
        </p:txBody>
      </p:sp>
    </p:spTree>
    <p:extLst>
      <p:ext uri="{BB962C8B-B14F-4D97-AF65-F5344CB8AC3E}">
        <p14:creationId xmlns:p14="http://schemas.microsoft.com/office/powerpoint/2010/main" val="72378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86347"/>
          </a:xfrm>
        </p:spPr>
        <p:txBody>
          <a:bodyPr/>
          <a:lstStyle/>
          <a:p>
            <a:r>
              <a:rPr lang="en-US" dirty="0" err="1"/>
              <a:t>LeWin’s</a:t>
            </a:r>
            <a:r>
              <a:rPr lang="en-US" dirty="0"/>
              <a:t> 3-Step Model                    </a:t>
            </a:r>
            <a:r>
              <a:rPr lang="en-US" sz="2400" dirty="0"/>
              <a:t>2 of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15412"/>
            <a:ext cx="9905999" cy="3775789"/>
          </a:xfrm>
        </p:spPr>
        <p:txBody>
          <a:bodyPr>
            <a:normAutofit/>
          </a:bodyPr>
          <a:lstStyle/>
          <a:p>
            <a:r>
              <a:rPr lang="en-US" dirty="0"/>
              <a:t>Stage 2 - Moving</a:t>
            </a:r>
          </a:p>
          <a:p>
            <a:pPr lvl="1"/>
            <a:r>
              <a:rPr lang="en-US" dirty="0"/>
              <a:t>identify what needs to be changed, then develop an implementation strategy that will resonate with the change targets</a:t>
            </a:r>
          </a:p>
          <a:p>
            <a:r>
              <a:rPr lang="en-US" dirty="0"/>
              <a:t>Stage 3 – Refreezing</a:t>
            </a:r>
          </a:p>
          <a:p>
            <a:pPr lvl="1"/>
            <a:r>
              <a:rPr lang="en-US" dirty="0"/>
              <a:t>must occur to stabilize the group at a new quasi-stationary equilibrium</a:t>
            </a:r>
          </a:p>
          <a:p>
            <a:pPr lvl="1"/>
            <a:r>
              <a:rPr lang="en-US" dirty="0"/>
              <a:t>change must be initiated as a group activity to ensure group norms and routines are accommodating to new individual behaviors</a:t>
            </a:r>
          </a:p>
        </p:txBody>
      </p:sp>
    </p:spTree>
    <p:extLst>
      <p:ext uri="{BB962C8B-B14F-4D97-AF65-F5344CB8AC3E}">
        <p14:creationId xmlns:p14="http://schemas.microsoft.com/office/powerpoint/2010/main" val="187607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181" y="0"/>
            <a:ext cx="79744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69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87190"/>
          </a:xfrm>
        </p:spPr>
        <p:txBody>
          <a:bodyPr/>
          <a:lstStyle/>
          <a:p>
            <a:r>
              <a:rPr lang="en-US" dirty="0"/>
              <a:t>John Kotter’s 8-Step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05708"/>
            <a:ext cx="9905999" cy="4519246"/>
          </a:xfrm>
        </p:spPr>
        <p:txBody>
          <a:bodyPr>
            <a:normAutofit/>
          </a:bodyPr>
          <a:lstStyle/>
          <a:p>
            <a:r>
              <a:rPr lang="en-US" dirty="0"/>
              <a:t>Establish sense of urgency</a:t>
            </a:r>
          </a:p>
          <a:p>
            <a:r>
              <a:rPr lang="en-US" dirty="0"/>
              <a:t>Create guiding coalition</a:t>
            </a:r>
          </a:p>
          <a:p>
            <a:r>
              <a:rPr lang="en-US" dirty="0"/>
              <a:t>Develop vision and strategy</a:t>
            </a:r>
          </a:p>
          <a:p>
            <a:r>
              <a:rPr lang="en-US" dirty="0"/>
              <a:t>Communicate the change vision</a:t>
            </a:r>
          </a:p>
          <a:p>
            <a:r>
              <a:rPr lang="en-US" dirty="0"/>
              <a:t>Empower employees for broad-based action</a:t>
            </a:r>
          </a:p>
          <a:p>
            <a:r>
              <a:rPr lang="en-US" dirty="0"/>
              <a:t>Generate short-term wins</a:t>
            </a:r>
          </a:p>
          <a:p>
            <a:r>
              <a:rPr lang="en-US" dirty="0"/>
              <a:t>Consolidate gains and produce more change</a:t>
            </a:r>
          </a:p>
          <a:p>
            <a:r>
              <a:rPr lang="en-US" dirty="0"/>
              <a:t>Anchor new approaches in the culture</a:t>
            </a:r>
          </a:p>
        </p:txBody>
      </p:sp>
    </p:spTree>
    <p:extLst>
      <p:ext uri="{BB962C8B-B14F-4D97-AF65-F5344CB8AC3E}">
        <p14:creationId xmlns:p14="http://schemas.microsoft.com/office/powerpoint/2010/main" val="58733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Lukas’ Model for Healthcare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51892"/>
            <a:ext cx="9905999" cy="4132385"/>
          </a:xfrm>
        </p:spPr>
        <p:txBody>
          <a:bodyPr>
            <a:normAutofit/>
          </a:bodyPr>
          <a:lstStyle/>
          <a:p>
            <a:r>
              <a:rPr lang="en-US" dirty="0"/>
              <a:t>Impetus to transform</a:t>
            </a:r>
          </a:p>
          <a:p>
            <a:r>
              <a:rPr lang="en-US" dirty="0"/>
              <a:t>Leadership commitment to quality</a:t>
            </a:r>
          </a:p>
          <a:p>
            <a:r>
              <a:rPr lang="en-US" dirty="0"/>
              <a:t>Improvement initiatives that actively engage staff in meaningful problem solving</a:t>
            </a:r>
          </a:p>
          <a:p>
            <a:r>
              <a:rPr lang="en-US" dirty="0"/>
              <a:t>Alignment to achieve consistency of organization-wide goals with resource allocation and actions at all levels of the organization</a:t>
            </a:r>
          </a:p>
          <a:p>
            <a:r>
              <a:rPr lang="en-US" dirty="0"/>
              <a:t>Integration to bridge traditional intra-organizational boundaries between individual components</a:t>
            </a:r>
          </a:p>
        </p:txBody>
      </p:sp>
    </p:spTree>
    <p:extLst>
      <p:ext uri="{BB962C8B-B14F-4D97-AF65-F5344CB8AC3E}">
        <p14:creationId xmlns:p14="http://schemas.microsoft.com/office/powerpoint/2010/main" val="1578193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2472</TotalTime>
  <Words>1222</Words>
  <Application>Microsoft Office PowerPoint</Application>
  <PresentationFormat>Widescreen</PresentationFormat>
  <Paragraphs>143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Trebuchet MS</vt:lpstr>
      <vt:lpstr>Tw Cen MT</vt:lpstr>
      <vt:lpstr>Circuit</vt:lpstr>
      <vt:lpstr>Managing Change</vt:lpstr>
      <vt:lpstr>Learning Objectives</vt:lpstr>
      <vt:lpstr>Definitions</vt:lpstr>
      <vt:lpstr>Change Models</vt:lpstr>
      <vt:lpstr>LeWin’s 3-Step Model                    1 of 2</vt:lpstr>
      <vt:lpstr>LeWin’s 3-Step Model                    2 of 2</vt:lpstr>
      <vt:lpstr>PowerPoint Presentation</vt:lpstr>
      <vt:lpstr>John Kotter’s 8-Step Model</vt:lpstr>
      <vt:lpstr>Lukas’ Model for Healthcare Systems</vt:lpstr>
      <vt:lpstr>PowerPoint Presentation</vt:lpstr>
      <vt:lpstr>The People Side of Change</vt:lpstr>
      <vt:lpstr>Hiatt’s “People Side” Model - Intro</vt:lpstr>
      <vt:lpstr>3 Phases of Organizational Change Management</vt:lpstr>
      <vt:lpstr>Phase 1 – Preparing for Change</vt:lpstr>
      <vt:lpstr>Phase 2 – Managing Change</vt:lpstr>
      <vt:lpstr>Phase 3 – Reinforcing Change</vt:lpstr>
      <vt:lpstr>Connecting Change Management to Process Improvement Methodologies</vt:lpstr>
      <vt:lpstr>PI/QI and Change Management Alignment</vt:lpstr>
      <vt:lpstr>Organizational Change Competencies</vt:lpstr>
      <vt:lpstr>Managers’ Roles During Times of Change</vt:lpstr>
      <vt:lpstr>Group Exercise</vt:lpstr>
      <vt:lpstr>Scenario</vt:lpstr>
      <vt:lpstr>3 Phases of Organizational Change Management</vt:lpstr>
      <vt:lpstr>Group Activity Review</vt:lpstr>
      <vt:lpstr>Questions/Wrap-up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Change</dc:title>
  <dc:creator>Bob Marshall</dc:creator>
  <cp:lastModifiedBy>Bob Marshall</cp:lastModifiedBy>
  <cp:revision>17</cp:revision>
  <cp:lastPrinted>2017-01-28T17:33:25Z</cp:lastPrinted>
  <dcterms:created xsi:type="dcterms:W3CDTF">2017-01-28T01:36:51Z</dcterms:created>
  <dcterms:modified xsi:type="dcterms:W3CDTF">2017-01-29T18:50:16Z</dcterms:modified>
</cp:coreProperties>
</file>