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1"/>
  </p:handoutMasterIdLst>
  <p:sldIdLst>
    <p:sldId id="256" r:id="rId2"/>
    <p:sldId id="257" r:id="rId3"/>
    <p:sldId id="269" r:id="rId4"/>
    <p:sldId id="264" r:id="rId5"/>
    <p:sldId id="263" r:id="rId6"/>
    <p:sldId id="260" r:id="rId7"/>
    <p:sldId id="266" r:id="rId8"/>
    <p:sldId id="268" r:id="rId9"/>
    <p:sldId id="259" r:id="rId10"/>
    <p:sldId id="261" r:id="rId11"/>
    <p:sldId id="267" r:id="rId12"/>
    <p:sldId id="289" r:id="rId13"/>
    <p:sldId id="265" r:id="rId14"/>
    <p:sldId id="272" r:id="rId15"/>
    <p:sldId id="270" r:id="rId16"/>
    <p:sldId id="273" r:id="rId17"/>
    <p:sldId id="274" r:id="rId18"/>
    <p:sldId id="276" r:id="rId19"/>
    <p:sldId id="275" r:id="rId20"/>
    <p:sldId id="279" r:id="rId21"/>
    <p:sldId id="280" r:id="rId22"/>
    <p:sldId id="278" r:id="rId23"/>
    <p:sldId id="281" r:id="rId24"/>
    <p:sldId id="282" r:id="rId25"/>
    <p:sldId id="283" r:id="rId26"/>
    <p:sldId id="287" r:id="rId27"/>
    <p:sldId id="285" r:id="rId28"/>
    <p:sldId id="286" r:id="rId29"/>
    <p:sldId id="288" r:id="rId30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23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833F5651-BCC8-4348-9A85-6637D96696C7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E12429AA-21F9-4CC2-BE25-AA1E3FFF9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2942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571500"/>
            <a:ext cx="7620000" cy="5715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571501"/>
            <a:ext cx="2514600" cy="1485899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US" dirty="0" smtClean="0"/>
              <a:t>Database 101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57800" y="5257800"/>
            <a:ext cx="3200400" cy="102870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lnSpcReduction="10000"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Keith Solveson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Madigan Informatics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2542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Facts and Dimensions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Data warehouses often use </a:t>
            </a:r>
            <a:r>
              <a:rPr lang="en-US" sz="2400" dirty="0"/>
              <a:t>special “Facts and Dimensions</a:t>
            </a:r>
            <a:r>
              <a:rPr lang="en-US" sz="2400" dirty="0" smtClean="0"/>
              <a:t>” schemas</a:t>
            </a:r>
          </a:p>
          <a:p>
            <a:pPr lvl="1"/>
            <a:r>
              <a:rPr lang="en-US" sz="2000" dirty="0" smtClean="0"/>
              <a:t>The fact table holds transaction data, sometimes aggregated.  </a:t>
            </a:r>
          </a:p>
          <a:p>
            <a:pPr lvl="1"/>
            <a:r>
              <a:rPr lang="en-US" sz="2000" dirty="0" smtClean="0"/>
              <a:t>Dimension tables are potential aggregating entities of interest, usually categorical except for dates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Snowflake schema:</a:t>
            </a:r>
          </a:p>
          <a:p>
            <a:pPr lvl="1"/>
            <a:r>
              <a:rPr lang="en-US" sz="2000" dirty="0" smtClean="0"/>
              <a:t>dimensions </a:t>
            </a:r>
            <a:r>
              <a:rPr lang="en-US" sz="2000" dirty="0"/>
              <a:t>are normalized into multiple related tables</a:t>
            </a:r>
          </a:p>
          <a:p>
            <a:r>
              <a:rPr lang="en-US" sz="2400" dirty="0" smtClean="0"/>
              <a:t>Star schema:</a:t>
            </a:r>
          </a:p>
          <a:p>
            <a:pPr lvl="1"/>
            <a:r>
              <a:rPr lang="en-US" sz="2000" dirty="0" smtClean="0"/>
              <a:t>dimensions </a:t>
            </a:r>
            <a:r>
              <a:rPr lang="en-US" sz="2000" dirty="0"/>
              <a:t>are de-normalized with each dimension </a:t>
            </a:r>
            <a:r>
              <a:rPr lang="en-US" sz="2000" dirty="0" smtClean="0"/>
              <a:t>in a </a:t>
            </a:r>
            <a:r>
              <a:rPr lang="en-US" sz="2000" dirty="0"/>
              <a:t>single </a:t>
            </a:r>
            <a:r>
              <a:rPr lang="en-US" sz="2000" dirty="0" smtClean="0"/>
              <a:t>table</a:t>
            </a:r>
            <a:endParaRPr lang="en-US" sz="2000" dirty="0"/>
          </a:p>
          <a:p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3994" y="4190617"/>
            <a:ext cx="4036606" cy="243878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391407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Database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Operational Data Store</a:t>
            </a:r>
          </a:p>
          <a:p>
            <a:pPr lvl="1"/>
            <a:r>
              <a:rPr lang="en-US" dirty="0"/>
              <a:t>An operational data store </a:t>
            </a:r>
            <a:r>
              <a:rPr lang="en-US" dirty="0" smtClean="0"/>
              <a:t>(ODS) </a:t>
            </a:r>
            <a:r>
              <a:rPr lang="en-US" dirty="0"/>
              <a:t>is a database designed to integrate data from multiple sources </a:t>
            </a:r>
            <a:r>
              <a:rPr lang="en-US" dirty="0" smtClean="0"/>
              <a:t>or schemas for subsequent processing. </a:t>
            </a:r>
            <a:r>
              <a:rPr lang="en-US" dirty="0"/>
              <a:t>Unlike a master </a:t>
            </a:r>
            <a:r>
              <a:rPr lang="en-US" dirty="0" smtClean="0"/>
              <a:t>(primary) database, its data </a:t>
            </a:r>
            <a:r>
              <a:rPr lang="en-US" dirty="0"/>
              <a:t>is </a:t>
            </a:r>
            <a:r>
              <a:rPr lang="en-US" dirty="0" smtClean="0"/>
              <a:t>rarely passed </a:t>
            </a:r>
            <a:r>
              <a:rPr lang="en-US" dirty="0"/>
              <a:t>back to </a:t>
            </a:r>
            <a:r>
              <a:rPr lang="en-US" dirty="0" smtClean="0"/>
              <a:t>an operational system or client.  It </a:t>
            </a:r>
            <a:r>
              <a:rPr lang="en-US" dirty="0"/>
              <a:t>may be passed for further operations </a:t>
            </a:r>
            <a:r>
              <a:rPr lang="en-US" dirty="0" smtClean="0"/>
              <a:t>(ETL) and </a:t>
            </a:r>
            <a:r>
              <a:rPr lang="en-US" dirty="0"/>
              <a:t>to the data </a:t>
            </a:r>
            <a:r>
              <a:rPr lang="en-US" dirty="0" smtClean="0"/>
              <a:t>warehouse.</a:t>
            </a:r>
          </a:p>
          <a:p>
            <a:r>
              <a:rPr lang="en-US" dirty="0" smtClean="0"/>
              <a:t>Data Lakes</a:t>
            </a:r>
          </a:p>
          <a:p>
            <a:pPr lvl="1"/>
            <a:r>
              <a:rPr lang="en-US" dirty="0"/>
              <a:t>A data lake is a storage repository that holds </a:t>
            </a:r>
            <a:r>
              <a:rPr lang="en-US" dirty="0" smtClean="0"/>
              <a:t>vast amounts </a:t>
            </a:r>
            <a:r>
              <a:rPr lang="en-US" dirty="0"/>
              <a:t>of raw </a:t>
            </a:r>
            <a:r>
              <a:rPr lang="en-US" dirty="0" smtClean="0"/>
              <a:t>data, possibly from many source systems, in </a:t>
            </a:r>
            <a:r>
              <a:rPr lang="en-US" dirty="0"/>
              <a:t>its native format until </a:t>
            </a:r>
            <a:r>
              <a:rPr lang="en-US" dirty="0" smtClean="0"/>
              <a:t>needed</a:t>
            </a:r>
            <a:r>
              <a:rPr lang="en-US" dirty="0"/>
              <a:t>. While a </a:t>
            </a:r>
            <a:r>
              <a:rPr lang="en-US" dirty="0" smtClean="0"/>
              <a:t>data </a:t>
            </a:r>
            <a:r>
              <a:rPr lang="en-US" dirty="0"/>
              <a:t>warehouse stores data in </a:t>
            </a:r>
            <a:r>
              <a:rPr lang="en-US" dirty="0" smtClean="0"/>
              <a:t>pre-defined schemas, </a:t>
            </a:r>
            <a:r>
              <a:rPr lang="en-US" dirty="0"/>
              <a:t>a data lake uses a flat </a:t>
            </a:r>
            <a:r>
              <a:rPr lang="en-US" dirty="0" smtClean="0"/>
              <a:t>architecture.</a:t>
            </a:r>
          </a:p>
          <a:p>
            <a:r>
              <a:rPr lang="en-US" dirty="0" smtClean="0"/>
              <a:t>Data Marts</a:t>
            </a:r>
          </a:p>
          <a:p>
            <a:pPr lvl="1"/>
            <a:r>
              <a:rPr lang="en-US" dirty="0" smtClean="0"/>
              <a:t>A data </a:t>
            </a:r>
            <a:r>
              <a:rPr lang="en-US" dirty="0"/>
              <a:t>mart is a subset of </a:t>
            </a:r>
            <a:r>
              <a:rPr lang="en-US" dirty="0" smtClean="0"/>
              <a:t>a data warehouse, usually </a:t>
            </a:r>
            <a:r>
              <a:rPr lang="en-US" dirty="0"/>
              <a:t>oriented to a specific business </a:t>
            </a:r>
            <a:r>
              <a:rPr lang="en-US" dirty="0" smtClean="0"/>
              <a:t>line.  Whereas </a:t>
            </a:r>
            <a:r>
              <a:rPr lang="en-US" dirty="0"/>
              <a:t>data warehouses have an enterprise-wide </a:t>
            </a:r>
            <a:r>
              <a:rPr lang="en-US" dirty="0" smtClean="0"/>
              <a:t>depth (EDW), data </a:t>
            </a:r>
            <a:r>
              <a:rPr lang="en-US" dirty="0"/>
              <a:t>marts </a:t>
            </a:r>
            <a:r>
              <a:rPr lang="en-US" dirty="0" smtClean="0"/>
              <a:t>usually pertain </a:t>
            </a:r>
            <a:r>
              <a:rPr lang="en-US" dirty="0"/>
              <a:t>to a single department.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240793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Database products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Ad Hoc</a:t>
            </a:r>
          </a:p>
          <a:p>
            <a:pPr lvl="1"/>
            <a:r>
              <a:rPr lang="en-US" dirty="0" smtClean="0"/>
              <a:t>A query that is produced as the need arises.  Often created via command line or GUI interface (SSMS is our current query tool, Business Objects will be the Genesis GUI client.)</a:t>
            </a:r>
          </a:p>
          <a:p>
            <a:r>
              <a:rPr lang="en-US" dirty="0" smtClean="0"/>
              <a:t>Report</a:t>
            </a:r>
          </a:p>
          <a:p>
            <a:pPr lvl="1"/>
            <a:r>
              <a:rPr lang="en-US" dirty="0" smtClean="0"/>
              <a:t>A pre-defined query that is routinely processed.  The data is usually exported to and presented via third-party SW.  (SSRS currently, Business Objects for Genesis)</a:t>
            </a:r>
          </a:p>
          <a:p>
            <a:r>
              <a:rPr lang="en-US" dirty="0" smtClean="0"/>
              <a:t>Dashboard</a:t>
            </a:r>
          </a:p>
          <a:p>
            <a:pPr lvl="1"/>
            <a:r>
              <a:rPr lang="en-US" dirty="0" smtClean="0"/>
              <a:t>A multi-part data product, often with end-user selectable parameters and drill thru options. (Same tools as for reports)</a:t>
            </a:r>
          </a:p>
          <a:p>
            <a:r>
              <a:rPr lang="en-US" dirty="0" smtClean="0"/>
              <a:t>Analytic Product</a:t>
            </a:r>
          </a:p>
          <a:p>
            <a:pPr lvl="1"/>
            <a:r>
              <a:rPr lang="en-US" dirty="0" smtClean="0"/>
              <a:t>A data product that is created to answer non-trivial questions.  Data is often gather from a database and then exported to and analyzed in a subsequent platform, e.g., Excel, SASS, Power BI, Tableau,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8120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SQL, the language of databases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SQL: the Structured Query Language</a:t>
            </a:r>
          </a:p>
          <a:p>
            <a:pPr lvl="1"/>
            <a:r>
              <a:rPr lang="en-US" dirty="0" smtClean="0"/>
              <a:t>Pronounced either S-Q-L or Sequel.</a:t>
            </a:r>
          </a:p>
          <a:p>
            <a:pPr lvl="1"/>
            <a:r>
              <a:rPr lang="en-US" dirty="0" smtClean="0"/>
              <a:t>Is largely a </a:t>
            </a:r>
            <a:r>
              <a:rPr lang="en-US" u="sng" dirty="0" smtClean="0"/>
              <a:t>declarative </a:t>
            </a:r>
            <a:r>
              <a:rPr lang="en-US" dirty="0" smtClean="0"/>
              <a:t>language (vs. procedural)</a:t>
            </a:r>
          </a:p>
          <a:p>
            <a:pPr lvl="1"/>
            <a:r>
              <a:rPr lang="en-US" dirty="0" smtClean="0"/>
              <a:t>Based on E. F. </a:t>
            </a:r>
            <a:r>
              <a:rPr lang="en-US" dirty="0" err="1" smtClean="0"/>
              <a:t>Codd’s</a:t>
            </a:r>
            <a:r>
              <a:rPr lang="en-US" dirty="0" smtClean="0"/>
              <a:t> 1970 relational model</a:t>
            </a:r>
          </a:p>
          <a:p>
            <a:pPr lvl="1"/>
            <a:r>
              <a:rPr lang="en-US" dirty="0" smtClean="0"/>
              <a:t>Made an ANSI standard in 1986.  Current ANSI model is 2011</a:t>
            </a:r>
          </a:p>
          <a:p>
            <a:pPr lvl="1"/>
            <a:r>
              <a:rPr lang="en-US" dirty="0" smtClean="0"/>
              <a:t>Despite standards, most SQL code is not portable between platforms without adjustments.  E.g., SQL Server code will not run natively on Oracle</a:t>
            </a:r>
          </a:p>
        </p:txBody>
      </p:sp>
    </p:spTree>
    <p:extLst>
      <p:ext uri="{BB962C8B-B14F-4D97-AF65-F5344CB8AC3E}">
        <p14:creationId xmlns:p14="http://schemas.microsoft.com/office/powerpoint/2010/main" val="22122783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DDL: Data definition language.  Define structure</a:t>
            </a:r>
          </a:p>
          <a:p>
            <a:pPr lvl="1"/>
            <a:r>
              <a:rPr lang="en-US" dirty="0" smtClean="0"/>
              <a:t>CREATE, ALTER, RENAME, DROP, and TRUNCATE</a:t>
            </a:r>
          </a:p>
          <a:p>
            <a:r>
              <a:rPr lang="en-US" dirty="0" smtClean="0"/>
              <a:t>DML: Data manipulation language. Maintain data</a:t>
            </a:r>
          </a:p>
          <a:p>
            <a:pPr lvl="1"/>
            <a:r>
              <a:rPr lang="en-US" dirty="0" smtClean="0"/>
              <a:t>INSERT, UPDATE, DELETE, and sometimes SELECT</a:t>
            </a:r>
          </a:p>
          <a:p>
            <a:r>
              <a:rPr lang="en-US" dirty="0" smtClean="0"/>
              <a:t>DCL: Data control language.  Control access</a:t>
            </a:r>
          </a:p>
          <a:p>
            <a:pPr lvl="1"/>
            <a:r>
              <a:rPr lang="en-US" dirty="0" smtClean="0"/>
              <a:t>GRANT, REVOKE</a:t>
            </a:r>
          </a:p>
          <a:p>
            <a:r>
              <a:rPr lang="en-US" u="sng" dirty="0" smtClean="0"/>
              <a:t>From this point on</a:t>
            </a:r>
            <a:r>
              <a:rPr lang="en-US" dirty="0" smtClean="0"/>
              <a:t>, we will study the Microsoft SQL Server language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6927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6324600" cy="47545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CREATE TABLE [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dbo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].[Houses](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	[ID]       [float]         Not NULL,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	[Name]     [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nvarchar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](255) Not NULL,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	[Founder]  [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nvarchar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](255) NULL,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	[Head]     [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nvarchar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](255) NULL,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CONSTRAINT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house_pk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PRIMARY KEY (ID)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marL="0" indent="0">
              <a:buNone/>
            </a:pPr>
            <a:endParaRPr lang="en-US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CREATE TABLE [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dbo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].[Patients](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	[ID]          [float] Not NULL,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	[PATIENT_IEN] [float] Not NULL,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	[Status]      [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nvarchar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](255) NULL,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	[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First_Name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]  [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nvarchar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](255) NULL,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	[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Last_Name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]   [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nvarchar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](255) NULL,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	[Sex]         [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nvarchar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](255) NULL,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	[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House_ID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]    [float]         NULL,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	[PCM_LOC]     [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nvarchar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](255) NULL,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	[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pcm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]         [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nvarchar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](255) NULL,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CONSTRAINT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patient_pk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PRIMARY KEY (PATIENT_IEN),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 CONSTRAINT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pt_house_fk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FOREIGN KEY (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House_ID</a:t>
            </a:r>
            <a:r>
              <a:rPr lang="en-US" sz="1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REFERENCES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dbo.Houses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(ID)</a:t>
            </a:r>
          </a:p>
          <a:p>
            <a:pPr marL="0" indent="0">
              <a:buNone/>
            </a:pP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6035" y="1371600"/>
            <a:ext cx="3400425" cy="116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650" y="5181600"/>
            <a:ext cx="6686550" cy="136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33354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Fill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prstClr val="black"/>
                </a:solidFill>
              </a:rPr>
              <a:t>One can use Extract, Transform, and Load (ETL) tools to load data, or explicit SQL as follows: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INSERT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INTO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tablename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column1, column2, …)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VALUES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(value1, value2,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…);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INSERT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INTO houses (ID, Name, Founder, Head) 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VALUES(1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'Gryffindor',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Godric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Gryffindor', 'Minerva McGonagall')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INSERT INTO houses (ID, Name, Founder, Head) 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VALUES(2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Hufflepuff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', 'Helga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Hufflepuff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', 'Pomona Sprout')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INSERT INTO houses (ID, Name, Founder, Head) 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VALUES(3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Ravenclaw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', 'Rowena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Ravenclaw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Filius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Flitwick ')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INSERT INTO houses (ID, Name, Founder, Head) 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VALUES(4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Slytherin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', 'Salazar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Slytherin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', 'Severus Snape')</a:t>
            </a:r>
          </a:p>
          <a:p>
            <a:pPr marL="0" indent="0">
              <a:buNone/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5029200"/>
            <a:ext cx="4682552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72596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43200"/>
          </a:xfrm>
        </p:spPr>
        <p:txBody>
          <a:bodyPr>
            <a:normAutofit/>
          </a:bodyPr>
          <a:lstStyle/>
          <a:p>
            <a:r>
              <a:rPr lang="en-US" dirty="0" smtClean="0"/>
              <a:t>Use the SELECT statement to query data</a:t>
            </a:r>
          </a:p>
          <a:p>
            <a:pPr lvl="1"/>
            <a:r>
              <a:rPr lang="en-US" dirty="0" smtClean="0"/>
              <a:t>Most commonly used SQL statement (90%)</a:t>
            </a:r>
          </a:p>
          <a:p>
            <a:pPr lvl="1"/>
            <a:r>
              <a:rPr lang="en-US" dirty="0" smtClean="0"/>
              <a:t>Has no persistent effect on the database</a:t>
            </a:r>
          </a:p>
          <a:p>
            <a:pPr lvl="1"/>
            <a:r>
              <a:rPr lang="en-US" dirty="0" smtClean="0"/>
              <a:t>Describes the data set to be returned, leaving the DBMS to plan, optimize, and produce the data set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647" y="4419600"/>
            <a:ext cx="7679720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60893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048000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--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Simple Query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select *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dbo.Patients</a:t>
            </a:r>
            <a:endParaRPr lang="en-US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--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With field list,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-- WHERE &amp; ORDER BY clauses,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-- table alias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p.PATIENT_IEN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p.First_Name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p.Last_Name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p.pcm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from Patients p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where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p.Status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'Student'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and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p.Sex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'M'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order by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p.Last_Name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6340" y="1600200"/>
            <a:ext cx="5242385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4362450"/>
            <a:ext cx="3952875" cy="97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3622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 </a:t>
            </a:r>
            <a:r>
              <a:rPr lang="en-US" u="sng" dirty="0" smtClean="0"/>
              <a:t>Join</a:t>
            </a:r>
            <a:r>
              <a:rPr lang="en-US" dirty="0" smtClean="0"/>
              <a:t> combines fields from one or more tables</a:t>
            </a:r>
          </a:p>
          <a:p>
            <a:r>
              <a:rPr lang="en-US" dirty="0" smtClean="0"/>
              <a:t>Cross join:  Returns the Cartesian product of both tables</a:t>
            </a:r>
          </a:p>
          <a:p>
            <a:r>
              <a:rPr lang="en-US" dirty="0" smtClean="0"/>
              <a:t>Inner join:  Returns rows present in both tables</a:t>
            </a:r>
          </a:p>
          <a:p>
            <a:r>
              <a:rPr lang="en-US" dirty="0" smtClean="0"/>
              <a:t>Outer join, Left, Right, or Full</a:t>
            </a:r>
          </a:p>
          <a:p>
            <a:pPr lvl="1"/>
            <a:r>
              <a:rPr lang="en-US" dirty="0" smtClean="0"/>
              <a:t>Left [or Right]:  Returns all rows in the Left [or Right] table, plus matching rows from the other table</a:t>
            </a:r>
          </a:p>
          <a:p>
            <a:pPr lvl="1"/>
            <a:r>
              <a:rPr lang="en-US" dirty="0" smtClean="0"/>
              <a:t>Full: Returns all rows from both tables, plus matching rows from the other table</a:t>
            </a:r>
          </a:p>
          <a:p>
            <a:r>
              <a:rPr lang="en-US" dirty="0" smtClean="0"/>
              <a:t>Inner </a:t>
            </a:r>
            <a:r>
              <a:rPr lang="en-US" dirty="0"/>
              <a:t>and </a:t>
            </a:r>
            <a:r>
              <a:rPr lang="en-US" dirty="0" smtClean="0"/>
              <a:t>Left Outer joins are used 99% of the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314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Database?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 database is an organized </a:t>
            </a:r>
            <a:r>
              <a:rPr lang="en-US" dirty="0" smtClean="0"/>
              <a:t>set of information</a:t>
            </a:r>
          </a:p>
          <a:p>
            <a:pPr lvl="1"/>
            <a:r>
              <a:rPr lang="en-US" dirty="0" smtClean="0"/>
              <a:t>It usually consists of schemas</a:t>
            </a:r>
            <a:r>
              <a:rPr lang="en-US" dirty="0"/>
              <a:t>, tables, </a:t>
            </a:r>
            <a:r>
              <a:rPr lang="en-US" dirty="0" smtClean="0"/>
              <a:t>indexes, views</a:t>
            </a:r>
            <a:r>
              <a:rPr lang="en-US" dirty="0"/>
              <a:t>, </a:t>
            </a:r>
            <a:r>
              <a:rPr lang="en-US" dirty="0" smtClean="0"/>
              <a:t>stored procedures, functions, jobs, and </a:t>
            </a:r>
            <a:r>
              <a:rPr lang="en-US" dirty="0"/>
              <a:t>other objects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It may support user applications, major production systems, business intelligence products (reports, dashboards and analytics), and ad-hoc query tools</a:t>
            </a:r>
          </a:p>
          <a:p>
            <a:pPr lvl="1"/>
            <a:r>
              <a:rPr lang="en-US" dirty="0" smtClean="0"/>
              <a:t>There are many types of databases:</a:t>
            </a:r>
          </a:p>
          <a:p>
            <a:pPr lvl="2"/>
            <a:r>
              <a:rPr lang="en-US" dirty="0" smtClean="0"/>
              <a:t>Relational vs. Non-relational</a:t>
            </a:r>
          </a:p>
          <a:p>
            <a:pPr lvl="2"/>
            <a:r>
              <a:rPr lang="en-US" dirty="0" smtClean="0"/>
              <a:t>Normal vs. Flat vs. Other</a:t>
            </a:r>
          </a:p>
          <a:p>
            <a:pPr lvl="2"/>
            <a:r>
              <a:rPr lang="en-US" dirty="0" smtClean="0"/>
              <a:t>Distributed vs. Self-Contained</a:t>
            </a:r>
          </a:p>
          <a:p>
            <a:pPr lvl="2"/>
            <a:r>
              <a:rPr lang="en-US" dirty="0" smtClean="0"/>
              <a:t>Operational vs. Analytic</a:t>
            </a:r>
          </a:p>
          <a:p>
            <a:pPr lvl="2"/>
            <a:r>
              <a:rPr lang="en-US" dirty="0" smtClean="0"/>
              <a:t>Other database types</a:t>
            </a:r>
          </a:p>
        </p:txBody>
      </p:sp>
    </p:spTree>
    <p:extLst>
      <p:ext uri="{BB962C8B-B14F-4D97-AF65-F5344CB8AC3E}">
        <p14:creationId xmlns:p14="http://schemas.microsoft.com/office/powerpoint/2010/main" val="31026881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Inner 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048000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--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Inner Join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-- Column Alias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p.First_Name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p.Last_Name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h.Name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House_Name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h.Head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House_Head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from       Patients  p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inner join Houses    h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on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p.House_ID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h.ID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order by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p.Last_Name</a:t>
            </a:r>
            <a:endParaRPr lang="en-US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828800"/>
            <a:ext cx="4431323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01707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Outer 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048000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--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Outer Join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-- Alternate whitespace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p.First_Name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p.Last_Name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h.Name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House_Name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h.Head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House_Head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from            Patients  p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left outer join Houses    h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on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p.House_ID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h.ID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order by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p.Last_Name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p.First_Name</a:t>
            </a:r>
            <a:endParaRPr lang="en-US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9458" y="1905000"/>
            <a:ext cx="4358742" cy="287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30876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Grouping and Aggregation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can collate rows </a:t>
            </a:r>
            <a:r>
              <a:rPr lang="en-US" dirty="0"/>
              <a:t>into groups </a:t>
            </a:r>
            <a:r>
              <a:rPr lang="en-US" dirty="0" smtClean="0"/>
              <a:t>and summarize those </a:t>
            </a:r>
            <a:r>
              <a:rPr lang="en-US" dirty="0"/>
              <a:t>groups in various ways, ultimately returning just one </a:t>
            </a:r>
            <a:r>
              <a:rPr lang="en-US" dirty="0" smtClean="0"/>
              <a:t>row per </a:t>
            </a:r>
            <a:r>
              <a:rPr lang="en-US" dirty="0"/>
              <a:t>group. </a:t>
            </a:r>
            <a:endParaRPr lang="en-US" dirty="0" smtClean="0"/>
          </a:p>
          <a:p>
            <a:r>
              <a:rPr lang="en-US" dirty="0" smtClean="0"/>
              <a:t>This is done via the </a:t>
            </a:r>
            <a:r>
              <a:rPr lang="en-US" dirty="0"/>
              <a:t>GROUP BY and </a:t>
            </a:r>
            <a:r>
              <a:rPr lang="en-US" dirty="0" smtClean="0"/>
              <a:t>HAVING clauses</a:t>
            </a:r>
            <a:r>
              <a:rPr lang="en-US" dirty="0"/>
              <a:t>, </a:t>
            </a:r>
            <a:r>
              <a:rPr lang="en-US" dirty="0" smtClean="0"/>
              <a:t>and aggregate </a:t>
            </a:r>
            <a:r>
              <a:rPr lang="en-US" dirty="0"/>
              <a:t>functions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most common aggregate functions are: </a:t>
            </a:r>
            <a:r>
              <a:rPr lang="en-US" dirty="0" err="1" smtClean="0"/>
              <a:t>avg</a:t>
            </a:r>
            <a:r>
              <a:rPr lang="en-US" dirty="0" smtClean="0"/>
              <a:t>(), count(), max(), min(), and sum().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4576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Table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048000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--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Simple Group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p.Sex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p.Status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count(*)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n_pts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from Patients  p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group by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p.Sex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p.Status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1752600"/>
            <a:ext cx="3522382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64362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Table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048000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-- Multiple Table Group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h.Name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House_Name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p.Sex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count(*)  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n_pts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from       Patients  p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inner join Houses    h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on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p.House_ID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h.ID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group by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h.Name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p.Sex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order by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h.Name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p.Sex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8436" y="2133600"/>
            <a:ext cx="3864964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28200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Table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581400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-- Multiple Table Group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h.Name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House_Name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p.Sex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count(*)  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n_appts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from            Patients      p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left outer join Houses        h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on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p.House_ID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h.ID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left outer join Appointments  a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on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p.PATIENT_IEN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a.PATIENT_IEN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group by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h.Name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p.Sex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order by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h.Name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p.Sex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385" y="1828800"/>
            <a:ext cx="3219215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06687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Simple Analysis: T-Test (Status)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581400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--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Appts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by Status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p.Status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p.First_Name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count(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a.CLINIC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nbr_appts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from Appointments a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join Patients     p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on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a.PATIENT_IEN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p.PATIENT_IEN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group by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p.Status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p.First_Name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order by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p.Status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900" y="3886200"/>
            <a:ext cx="194310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1175" y="3886200"/>
            <a:ext cx="2943225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4800600" y="4648200"/>
            <a:ext cx="6096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288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Analysis: T-Test (</a:t>
            </a:r>
            <a:r>
              <a:rPr lang="en-US" dirty="0" smtClean="0"/>
              <a:t>Sex)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581400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--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Appts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by Sex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p.Sex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p.First_Name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count(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a.CLINIC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nbr_appts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from Appointments a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join Patients     p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on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a.PATIENT_IEN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p.PATIENT_IEN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group by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p.Sex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p.First_Name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order by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p.Sex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962400"/>
            <a:ext cx="194310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962400"/>
            <a:ext cx="2943225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ight Arrow 6"/>
          <p:cNvSpPr/>
          <p:nvPr/>
        </p:nvSpPr>
        <p:spPr>
          <a:xfrm>
            <a:off x="4876800" y="4648200"/>
            <a:ext cx="6096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9930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Simple Analysis: </a:t>
            </a:r>
            <a:r>
              <a:rPr lang="en-US" dirty="0" smtClean="0"/>
              <a:t>Temporal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581400" cy="4648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-- Temporal Query</a:t>
            </a:r>
          </a:p>
          <a:p>
            <a:pPr marL="0" indent="0">
              <a:buNone/>
            </a:pP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----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Subqueries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WITH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aa as (  -- Transform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Appts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select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year(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a.APPT_DATE_TIME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yyyy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month(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a.APPT_DATE_TIME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mm,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a.APPT_STATUS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from Appointments a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where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a.APPT_STATUS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not in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('ADMIN', 'CANCEL')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-- Group by Query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select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yyyy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mm,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APPT_STATUS,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count(*)  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n_appts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from aa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group by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yyyy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mm, 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APPT_STATUS</a:t>
            </a: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2376" y="1447800"/>
            <a:ext cx="2228850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221279"/>
            <a:ext cx="2257976" cy="2372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3657600"/>
            <a:ext cx="5280025" cy="287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ight Arrow 10"/>
          <p:cNvSpPr/>
          <p:nvPr/>
        </p:nvSpPr>
        <p:spPr>
          <a:xfrm>
            <a:off x="5458376" y="2028825"/>
            <a:ext cx="485224" cy="378504"/>
          </a:xfrm>
          <a:prstGeom prst="rightArrow">
            <a:avLst>
              <a:gd name="adj1" fmla="val 23109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Bent-Up Arrow 4"/>
          <p:cNvSpPr/>
          <p:nvPr/>
        </p:nvSpPr>
        <p:spPr>
          <a:xfrm flipV="1">
            <a:off x="8382000" y="2164439"/>
            <a:ext cx="304800" cy="1428937"/>
          </a:xfrm>
          <a:prstGeom prst="bentUpArrow">
            <a:avLst>
              <a:gd name="adj1" fmla="val 16837"/>
              <a:gd name="adj2" fmla="val 25000"/>
              <a:gd name="adj3" fmla="val 270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3726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Databases are critical to any modern EHR</a:t>
            </a:r>
          </a:p>
          <a:p>
            <a:r>
              <a:rPr lang="en-US" dirty="0" smtClean="0"/>
              <a:t>Most databases are relational and can be queried by SQL</a:t>
            </a:r>
          </a:p>
          <a:p>
            <a:r>
              <a:rPr lang="en-US" dirty="0" smtClean="0"/>
              <a:t>SQL queries can extend the capability of existing database schemas</a:t>
            </a:r>
          </a:p>
          <a:p>
            <a:r>
              <a:rPr lang="en-US" dirty="0" smtClean="0"/>
              <a:t>SQL itself can only perform basic analysis</a:t>
            </a:r>
          </a:p>
          <a:p>
            <a:r>
              <a:rPr lang="en-US" dirty="0" smtClean="0"/>
              <a:t>SQL results (datasets) are often exported to other SW packages for </a:t>
            </a:r>
            <a:r>
              <a:rPr lang="en-US" dirty="0"/>
              <a:t>presentation to end </a:t>
            </a:r>
            <a:r>
              <a:rPr lang="en-US" dirty="0" smtClean="0"/>
              <a:t>users as reports, dashboards, or analytic products</a:t>
            </a:r>
          </a:p>
          <a:p>
            <a:r>
              <a:rPr lang="en-US" dirty="0" smtClean="0"/>
              <a:t>Questions???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792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Database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A database’s </a:t>
            </a:r>
            <a:r>
              <a:rPr lang="en-US" u="sng" dirty="0" smtClean="0"/>
              <a:t>schema</a:t>
            </a:r>
            <a:r>
              <a:rPr lang="en-US" dirty="0" smtClean="0"/>
              <a:t> is the formal structure supported by the database management system (DBMS).  Of primary interest are the database tables and the constraints within and between them.</a:t>
            </a:r>
          </a:p>
          <a:p>
            <a:r>
              <a:rPr lang="en-US" dirty="0" smtClean="0"/>
              <a:t>A </a:t>
            </a:r>
            <a:r>
              <a:rPr lang="en-US" u="sng" dirty="0" smtClean="0"/>
              <a:t>table </a:t>
            </a:r>
            <a:r>
              <a:rPr lang="en-US" dirty="0" smtClean="0"/>
              <a:t>is a collection of related data held in a structured format; usually with a specified number of columns and an unspecified number of rows.  Each row should be identified with a </a:t>
            </a:r>
            <a:r>
              <a:rPr lang="en-US" u="sng" dirty="0" smtClean="0"/>
              <a:t>primary key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u="sng" dirty="0" smtClean="0"/>
              <a:t>Constraints </a:t>
            </a:r>
            <a:r>
              <a:rPr lang="en-US" dirty="0" smtClean="0"/>
              <a:t>support the maintenance </a:t>
            </a:r>
            <a:r>
              <a:rPr lang="en-US" dirty="0"/>
              <a:t>of </a:t>
            </a:r>
            <a:r>
              <a:rPr lang="en-US" u="sng" dirty="0"/>
              <a:t>entity </a:t>
            </a:r>
            <a:r>
              <a:rPr lang="en-US" u="sng" dirty="0" smtClean="0"/>
              <a:t>and </a:t>
            </a:r>
            <a:r>
              <a:rPr lang="en-US" u="sng" dirty="0"/>
              <a:t>referential </a:t>
            </a:r>
            <a:r>
              <a:rPr lang="en-US" u="sng" dirty="0" smtClean="0"/>
              <a:t>integrity</a:t>
            </a:r>
            <a:r>
              <a:rPr lang="en-US" dirty="0" smtClean="0"/>
              <a:t>.  The most common constraint types are </a:t>
            </a:r>
            <a:r>
              <a:rPr lang="en-US" u="sng" dirty="0" smtClean="0"/>
              <a:t>check </a:t>
            </a:r>
            <a:r>
              <a:rPr lang="en-US" dirty="0" smtClean="0"/>
              <a:t>and </a:t>
            </a:r>
            <a:r>
              <a:rPr lang="en-US" u="sng" dirty="0" smtClean="0"/>
              <a:t>foreign key</a:t>
            </a:r>
            <a:r>
              <a:rPr lang="en-US" dirty="0" smtClean="0"/>
              <a:t>.</a:t>
            </a:r>
          </a:p>
          <a:p>
            <a:r>
              <a:rPr lang="en-US" dirty="0" smtClean="0"/>
              <a:t>An </a:t>
            </a:r>
            <a:r>
              <a:rPr lang="en-US" u="sng" dirty="0" smtClean="0"/>
              <a:t>index</a:t>
            </a:r>
            <a:r>
              <a:rPr lang="en-US" dirty="0" smtClean="0"/>
              <a:t> improves the speed of data retrieval at the cost of additional writes and storage space.</a:t>
            </a:r>
          </a:p>
          <a:p>
            <a:r>
              <a:rPr lang="en-US" dirty="0" smtClean="0"/>
              <a:t>A </a:t>
            </a:r>
            <a:r>
              <a:rPr lang="en-US" u="sng" dirty="0" smtClean="0"/>
              <a:t>view </a:t>
            </a:r>
            <a:r>
              <a:rPr lang="en-US" dirty="0" smtClean="0"/>
              <a:t>is the result of a stored query.  Also known as a virtual table.</a:t>
            </a:r>
          </a:p>
          <a:p>
            <a:r>
              <a:rPr lang="en-US" u="sng" dirty="0" smtClean="0"/>
              <a:t>Stored procedures</a:t>
            </a:r>
            <a:r>
              <a:rPr lang="en-US" u="sng" dirty="0"/>
              <a:t> </a:t>
            </a:r>
            <a:r>
              <a:rPr lang="en-US" dirty="0" smtClean="0"/>
              <a:t>and </a:t>
            </a:r>
            <a:r>
              <a:rPr lang="en-US" u="sng" dirty="0" smtClean="0"/>
              <a:t>user-defined functions </a:t>
            </a:r>
            <a:r>
              <a:rPr lang="en-US" dirty="0" smtClean="0"/>
              <a:t>are subroutines.  A </a:t>
            </a:r>
            <a:r>
              <a:rPr lang="en-US" u="sng" dirty="0" smtClean="0"/>
              <a:t>trigger</a:t>
            </a:r>
            <a:r>
              <a:rPr lang="en-US" dirty="0" smtClean="0"/>
              <a:t> is a subroutine that executes when a specific event occurs.</a:t>
            </a:r>
          </a:p>
          <a:p>
            <a:r>
              <a:rPr lang="en-US" dirty="0" smtClean="0"/>
              <a:t>A </a:t>
            </a:r>
            <a:r>
              <a:rPr lang="en-US" u="sng" dirty="0" smtClean="0"/>
              <a:t>job </a:t>
            </a:r>
            <a:r>
              <a:rPr lang="en-US" dirty="0" smtClean="0"/>
              <a:t>is a subroutine that executes on schedule, or when pre-defined conditions arise.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257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table represents a single type of entity</a:t>
            </a:r>
          </a:p>
          <a:p>
            <a:r>
              <a:rPr lang="en-US" dirty="0" smtClean="0"/>
              <a:t>Keys connect the tables </a:t>
            </a:r>
          </a:p>
          <a:p>
            <a:pPr lvl="1"/>
            <a:r>
              <a:rPr lang="en-US" dirty="0" smtClean="0"/>
              <a:t>Primary keys</a:t>
            </a:r>
          </a:p>
          <a:p>
            <a:pPr lvl="1"/>
            <a:r>
              <a:rPr lang="en-US" dirty="0" smtClean="0"/>
              <a:t>Foreign keys</a:t>
            </a:r>
          </a:p>
          <a:p>
            <a:endParaRPr lang="en-US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6191" y="2438400"/>
            <a:ext cx="2953836" cy="1015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9670" y="3764280"/>
            <a:ext cx="5800410" cy="1188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2940" y="5257800"/>
            <a:ext cx="5627140" cy="1188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1874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Non-Relational databases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Most databases are relational</a:t>
            </a:r>
          </a:p>
          <a:p>
            <a:r>
              <a:rPr lang="en-US" dirty="0" smtClean="0"/>
              <a:t>Recent growth in NoSQL databases that store data in non-relational models</a:t>
            </a:r>
          </a:p>
          <a:p>
            <a:pPr lvl="1"/>
            <a:r>
              <a:rPr lang="en-US" dirty="0" smtClean="0"/>
              <a:t>Developed to support “Big-Data” tools.  Often </a:t>
            </a:r>
            <a:r>
              <a:rPr lang="en-US" dirty="0"/>
              <a:t>very fast, do not require fixed table schemas, avoid </a:t>
            </a:r>
            <a:r>
              <a:rPr lang="en-US" dirty="0" smtClean="0"/>
              <a:t>joins by </a:t>
            </a:r>
            <a:r>
              <a:rPr lang="en-US" dirty="0"/>
              <a:t>storing </a:t>
            </a:r>
            <a:r>
              <a:rPr lang="en-US" dirty="0" smtClean="0"/>
              <a:t>de-normalized </a:t>
            </a:r>
            <a:r>
              <a:rPr lang="en-US" dirty="0"/>
              <a:t>data, and can </a:t>
            </a:r>
            <a:r>
              <a:rPr lang="en-US" dirty="0" smtClean="0"/>
              <a:t>scale/distribute </a:t>
            </a:r>
            <a:r>
              <a:rPr lang="en-US" dirty="0"/>
              <a:t>horizontally. </a:t>
            </a:r>
            <a:endParaRPr lang="en-US" dirty="0" smtClean="0"/>
          </a:p>
          <a:p>
            <a:pPr lvl="1"/>
            <a:r>
              <a:rPr lang="en-US" dirty="0" smtClean="0"/>
              <a:t>Popular </a:t>
            </a:r>
            <a:r>
              <a:rPr lang="en-US" dirty="0"/>
              <a:t>NoSQL systems include </a:t>
            </a:r>
            <a:r>
              <a:rPr lang="en-US" dirty="0" err="1"/>
              <a:t>MongoDB</a:t>
            </a:r>
            <a:r>
              <a:rPr lang="en-US" dirty="0"/>
              <a:t>, </a:t>
            </a:r>
            <a:r>
              <a:rPr lang="en-US" dirty="0" err="1"/>
              <a:t>Couchbase</a:t>
            </a:r>
            <a:r>
              <a:rPr lang="en-US" dirty="0"/>
              <a:t>, </a:t>
            </a:r>
            <a:r>
              <a:rPr lang="en-US" dirty="0" err="1"/>
              <a:t>Riak</a:t>
            </a:r>
            <a:r>
              <a:rPr lang="en-US" dirty="0"/>
              <a:t>, </a:t>
            </a:r>
            <a:r>
              <a:rPr lang="en-US" dirty="0" err="1"/>
              <a:t>Memcached</a:t>
            </a:r>
            <a:r>
              <a:rPr lang="en-US" dirty="0"/>
              <a:t>, </a:t>
            </a:r>
            <a:r>
              <a:rPr lang="en-US" dirty="0" err="1"/>
              <a:t>Redis</a:t>
            </a:r>
            <a:r>
              <a:rPr lang="en-US" dirty="0"/>
              <a:t>, </a:t>
            </a:r>
            <a:r>
              <a:rPr lang="en-US" dirty="0" err="1"/>
              <a:t>CouchDB</a:t>
            </a:r>
            <a:r>
              <a:rPr lang="en-US" dirty="0"/>
              <a:t>, </a:t>
            </a:r>
            <a:r>
              <a:rPr lang="en-US" dirty="0" err="1"/>
              <a:t>Hazelcast</a:t>
            </a:r>
            <a:r>
              <a:rPr lang="en-US" dirty="0"/>
              <a:t>, Apache Cassandra, and </a:t>
            </a:r>
            <a:r>
              <a:rPr lang="en-US" dirty="0" err="1"/>
              <a:t>HBase</a:t>
            </a:r>
            <a:r>
              <a:rPr lang="en-US" dirty="0"/>
              <a:t>.  All are </a:t>
            </a:r>
            <a:r>
              <a:rPr lang="en-US" dirty="0" smtClean="0"/>
              <a:t>open-sourced.</a:t>
            </a:r>
          </a:p>
          <a:p>
            <a:pPr lvl="1"/>
            <a:r>
              <a:rPr lang="en-US" dirty="0"/>
              <a:t>But, according to the CAP theorem, it is impossible for a distributed system to simultaneously provide consistency, availability, and partition tolerance guarantees.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880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</a:t>
            </a:r>
            <a:r>
              <a:rPr lang="en-US" dirty="0"/>
              <a:t>vs. </a:t>
            </a:r>
            <a:r>
              <a:rPr lang="en-US" dirty="0" smtClean="0"/>
              <a:t>Flat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dirty="0" smtClean="0"/>
              <a:t>Normalization</a:t>
            </a:r>
          </a:p>
          <a:p>
            <a:pPr lvl="1"/>
            <a:r>
              <a:rPr lang="en-US" sz="2000" dirty="0" smtClean="0"/>
              <a:t>The </a:t>
            </a:r>
            <a:r>
              <a:rPr lang="en-US" sz="2000" dirty="0"/>
              <a:t>process of organizing </a:t>
            </a:r>
            <a:r>
              <a:rPr lang="en-US" sz="2000" dirty="0" smtClean="0"/>
              <a:t>columns </a:t>
            </a:r>
            <a:r>
              <a:rPr lang="en-US" sz="2000" dirty="0"/>
              <a:t>(fields) and tables </a:t>
            </a:r>
            <a:r>
              <a:rPr lang="en-US" sz="2000" dirty="0" smtClean="0"/>
              <a:t>in a </a:t>
            </a:r>
            <a:r>
              <a:rPr lang="en-US" sz="2000" dirty="0"/>
              <a:t>relational database to reduce data redundancy and improve data integrity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4850" y="4395286"/>
            <a:ext cx="4171950" cy="172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063" y="3124200"/>
            <a:ext cx="2190750" cy="248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3013" y="3124200"/>
            <a:ext cx="3400425" cy="96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Plus 4"/>
          <p:cNvSpPr/>
          <p:nvPr/>
        </p:nvSpPr>
        <p:spPr>
          <a:xfrm>
            <a:off x="2595813" y="3376612"/>
            <a:ext cx="457200" cy="4572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qual 5"/>
          <p:cNvSpPr/>
          <p:nvPr/>
        </p:nvSpPr>
        <p:spPr>
          <a:xfrm>
            <a:off x="6705600" y="3376612"/>
            <a:ext cx="457200" cy="4572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Snip Single Corner Rectangle 3"/>
          <p:cNvSpPr/>
          <p:nvPr/>
        </p:nvSpPr>
        <p:spPr>
          <a:xfrm>
            <a:off x="392837" y="2667000"/>
            <a:ext cx="1119438" cy="38100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Normal</a:t>
            </a:r>
            <a:endParaRPr lang="en-US" sz="1600" dirty="0"/>
          </a:p>
        </p:txBody>
      </p:sp>
      <p:sp>
        <p:nvSpPr>
          <p:cNvPr id="10" name="Snip Single Corner Rectangle 9"/>
          <p:cNvSpPr/>
          <p:nvPr/>
        </p:nvSpPr>
        <p:spPr>
          <a:xfrm>
            <a:off x="3053013" y="2667000"/>
            <a:ext cx="1119438" cy="38100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Normal</a:t>
            </a:r>
            <a:endParaRPr lang="en-US" sz="1600" dirty="0"/>
          </a:p>
        </p:txBody>
      </p:sp>
      <p:sp>
        <p:nvSpPr>
          <p:cNvPr id="11" name="Snip Single Corner Rectangle 10"/>
          <p:cNvSpPr/>
          <p:nvPr/>
        </p:nvSpPr>
        <p:spPr>
          <a:xfrm>
            <a:off x="7567362" y="3895725"/>
            <a:ext cx="1119438" cy="38100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Flat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793301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Database Architectures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One tier, self-contained, may be a single file</a:t>
            </a:r>
          </a:p>
          <a:p>
            <a:pPr lvl="1"/>
            <a:r>
              <a:rPr lang="en-US" sz="2400" dirty="0" smtClean="0"/>
              <a:t>Microsoft Access, SQLite</a:t>
            </a:r>
          </a:p>
          <a:p>
            <a:r>
              <a:rPr lang="en-US" sz="2800" dirty="0" smtClean="0"/>
              <a:t>Two tier, vertically distributed </a:t>
            </a:r>
          </a:p>
          <a:p>
            <a:pPr lvl="1"/>
            <a:r>
              <a:rPr lang="en-US" sz="2400" dirty="0" smtClean="0"/>
              <a:t>usually Server and either a client or web server/browser</a:t>
            </a:r>
          </a:p>
          <a:p>
            <a:pPr lvl="1"/>
            <a:r>
              <a:rPr lang="en-US" sz="2400" dirty="0" smtClean="0"/>
              <a:t>Oracle, SQL Server</a:t>
            </a:r>
            <a:r>
              <a:rPr lang="en-US" sz="2400" dirty="0"/>
              <a:t>, MySQL, DB2, </a:t>
            </a:r>
            <a:r>
              <a:rPr lang="en-US" sz="2400" dirty="0" smtClean="0"/>
              <a:t>PostgreSQL</a:t>
            </a:r>
          </a:p>
          <a:p>
            <a:r>
              <a:rPr lang="en-US" sz="2800" dirty="0" smtClean="0"/>
              <a:t>N tier</a:t>
            </a:r>
          </a:p>
          <a:p>
            <a:pPr lvl="1"/>
            <a:r>
              <a:rPr lang="en-US" sz="2400" dirty="0" smtClean="0"/>
              <a:t>Custom built, may involve multiple databases, or databases connected to middleware business logic</a:t>
            </a:r>
          </a:p>
          <a:p>
            <a:pPr lvl="1"/>
            <a:r>
              <a:rPr lang="en-US" sz="2400" dirty="0" smtClean="0"/>
              <a:t>PCMH Huddle tool (RKC DB, then PCMH DB, then Microsoft </a:t>
            </a:r>
            <a:r>
              <a:rPr lang="en-US" sz="2400" dirty="0" err="1" smtClean="0"/>
              <a:t>ClickOnce</a:t>
            </a:r>
            <a:r>
              <a:rPr lang="en-US" sz="2400" dirty="0" smtClean="0"/>
              <a:t> as a thin client)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97178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/>
          <p:cNvSpPr/>
          <p:nvPr/>
        </p:nvSpPr>
        <p:spPr>
          <a:xfrm>
            <a:off x="2209800" y="1447800"/>
            <a:ext cx="6400800" cy="1981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74638"/>
            <a:ext cx="6781800" cy="1143000"/>
          </a:xfrm>
        </p:spPr>
        <p:txBody>
          <a:bodyPr/>
          <a:lstStyle/>
          <a:p>
            <a:r>
              <a:rPr lang="en-US" dirty="0" smtClean="0"/>
              <a:t>Our Major Systems</a:t>
            </a:r>
            <a:endParaRPr lang="en-US" dirty="0"/>
          </a:p>
        </p:txBody>
      </p:sp>
      <p:sp>
        <p:nvSpPr>
          <p:cNvPr id="4" name="Flowchart: Magnetic Disk 3"/>
          <p:cNvSpPr/>
          <p:nvPr/>
        </p:nvSpPr>
        <p:spPr>
          <a:xfrm>
            <a:off x="2362200" y="2621280"/>
            <a:ext cx="1371600" cy="731520"/>
          </a:xfrm>
          <a:prstGeom prst="flowChartMagneticDisk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CHCS Host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Cache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Flowchart: Magnetic Disk 4"/>
          <p:cNvSpPr/>
          <p:nvPr/>
        </p:nvSpPr>
        <p:spPr>
          <a:xfrm>
            <a:off x="5537200" y="2621280"/>
            <a:ext cx="1371600" cy="731520"/>
          </a:xfrm>
          <a:prstGeom prst="flowChartMagneticDisk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Essentris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LISP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Flowchart: Magnetic Disk 5"/>
          <p:cNvSpPr/>
          <p:nvPr/>
        </p:nvSpPr>
        <p:spPr>
          <a:xfrm>
            <a:off x="3949700" y="2621280"/>
            <a:ext cx="1371600" cy="731520"/>
          </a:xfrm>
          <a:prstGeom prst="flowChartMagneticDisk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S3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SQL Server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" name="Flowchart: Magnetic Disk 6"/>
          <p:cNvSpPr/>
          <p:nvPr/>
        </p:nvSpPr>
        <p:spPr>
          <a:xfrm>
            <a:off x="7124700" y="2621280"/>
            <a:ext cx="1371600" cy="731520"/>
          </a:xfrm>
          <a:prstGeom prst="flowChartMagneticDisk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GDR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Oracle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0" name="Flowchart: Alternate Process 9"/>
          <p:cNvSpPr/>
          <p:nvPr/>
        </p:nvSpPr>
        <p:spPr>
          <a:xfrm>
            <a:off x="5537200" y="1580965"/>
            <a:ext cx="1371600" cy="73152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Essentris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CCI Client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1" name="Flowchart: Alternate Process 10"/>
          <p:cNvSpPr/>
          <p:nvPr/>
        </p:nvSpPr>
        <p:spPr>
          <a:xfrm>
            <a:off x="2362201" y="1580965"/>
            <a:ext cx="1371600" cy="73152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CHCS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Terminal Client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2" name="Frame 11"/>
          <p:cNvSpPr/>
          <p:nvPr/>
        </p:nvSpPr>
        <p:spPr>
          <a:xfrm>
            <a:off x="3949700" y="1580965"/>
            <a:ext cx="1371600" cy="731520"/>
          </a:xfrm>
          <a:prstGeom prst="fram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S3 Web Client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Cold Fusion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3" name="Flowchart: Magnetic Disk 12"/>
          <p:cNvSpPr/>
          <p:nvPr/>
        </p:nvSpPr>
        <p:spPr>
          <a:xfrm>
            <a:off x="5546323" y="3657600"/>
            <a:ext cx="1371600" cy="731520"/>
          </a:xfrm>
          <a:prstGeom prst="flowChartMagneticDisk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Local (42, 212)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SQL </a:t>
            </a:r>
            <a:r>
              <a:rPr lang="en-US" sz="1400" dirty="0" smtClean="0">
                <a:solidFill>
                  <a:schemeClr val="tx1"/>
                </a:solidFill>
              </a:rPr>
              <a:t>Servers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4" name="Flowchart: Magnetic Disk 13"/>
          <p:cNvSpPr/>
          <p:nvPr/>
        </p:nvSpPr>
        <p:spPr>
          <a:xfrm>
            <a:off x="1295400" y="4023360"/>
            <a:ext cx="1371600" cy="731520"/>
          </a:xfrm>
          <a:prstGeom prst="flowChartMagneticDisk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RKCs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SQL Server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Flowchart: Magnetic Disk 14"/>
          <p:cNvSpPr/>
          <p:nvPr/>
        </p:nvSpPr>
        <p:spPr>
          <a:xfrm>
            <a:off x="381000" y="2316480"/>
            <a:ext cx="1371600" cy="731520"/>
          </a:xfrm>
          <a:prstGeom prst="flowChartMagneticDisk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CHCS Hosts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[Rest of DOD]</a:t>
            </a:r>
          </a:p>
        </p:txBody>
      </p:sp>
      <p:sp>
        <p:nvSpPr>
          <p:cNvPr id="16" name="Flowchart: Alternate Process 15"/>
          <p:cNvSpPr/>
          <p:nvPr/>
        </p:nvSpPr>
        <p:spPr>
          <a:xfrm>
            <a:off x="1371600" y="5593080"/>
            <a:ext cx="1828800" cy="73152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PCMH Huddle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Click-Once Client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7" name="Flowchart: Magnetic Disk 16"/>
          <p:cNvSpPr/>
          <p:nvPr/>
        </p:nvSpPr>
        <p:spPr>
          <a:xfrm>
            <a:off x="5546323" y="4610322"/>
            <a:ext cx="1371600" cy="731520"/>
          </a:xfrm>
          <a:prstGeom prst="flowChartMagneticDisk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SSRS (Reports)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SQL Server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8" name="Frame 17"/>
          <p:cNvSpPr/>
          <p:nvPr/>
        </p:nvSpPr>
        <p:spPr>
          <a:xfrm>
            <a:off x="4343400" y="5593080"/>
            <a:ext cx="1828800" cy="731520"/>
          </a:xfrm>
          <a:prstGeom prst="fram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Rainbow Pages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Web Client, ASPX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9" name="Flowchart: Magnetic Disk 18"/>
          <p:cNvSpPr/>
          <p:nvPr/>
        </p:nvSpPr>
        <p:spPr>
          <a:xfrm>
            <a:off x="533400" y="2468880"/>
            <a:ext cx="1371600" cy="731520"/>
          </a:xfrm>
          <a:prstGeom prst="flowChartMagneticDisk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CHCS Hosts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[Rest of DOD]</a:t>
            </a:r>
          </a:p>
        </p:txBody>
      </p:sp>
      <p:sp>
        <p:nvSpPr>
          <p:cNvPr id="20" name="Flowchart: Magnetic Disk 19"/>
          <p:cNvSpPr/>
          <p:nvPr/>
        </p:nvSpPr>
        <p:spPr>
          <a:xfrm>
            <a:off x="685800" y="2621280"/>
            <a:ext cx="1371600" cy="731520"/>
          </a:xfrm>
          <a:prstGeom prst="flowChartMagneticDisk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CHCS Hosts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[Rest of DOD]</a:t>
            </a:r>
          </a:p>
        </p:txBody>
      </p:sp>
      <p:sp>
        <p:nvSpPr>
          <p:cNvPr id="21" name="Flowchart: Magnetic Disk 20"/>
          <p:cNvSpPr/>
          <p:nvPr/>
        </p:nvSpPr>
        <p:spPr>
          <a:xfrm>
            <a:off x="1447800" y="4175760"/>
            <a:ext cx="1371600" cy="731520"/>
          </a:xfrm>
          <a:prstGeom prst="flowChartMagneticDisk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RKCs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SQL Server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2" name="Flowchart: Magnetic Disk 21"/>
          <p:cNvSpPr/>
          <p:nvPr/>
        </p:nvSpPr>
        <p:spPr>
          <a:xfrm>
            <a:off x="1600200" y="4328160"/>
            <a:ext cx="1371600" cy="731520"/>
          </a:xfrm>
          <a:prstGeom prst="flowChartMagneticDisk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RKCs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SQL Server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24" name="Straight Arrow Connector 23"/>
          <p:cNvCxnSpPr>
            <a:stCxn id="11" idx="2"/>
            <a:endCxn id="4" idx="1"/>
          </p:cNvCxnSpPr>
          <p:nvPr/>
        </p:nvCxnSpPr>
        <p:spPr>
          <a:xfrm flipH="1">
            <a:off x="3048000" y="2312485"/>
            <a:ext cx="1" cy="308795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2" idx="2"/>
            <a:endCxn id="6" idx="1"/>
          </p:cNvCxnSpPr>
          <p:nvPr/>
        </p:nvCxnSpPr>
        <p:spPr>
          <a:xfrm>
            <a:off x="4635500" y="2312485"/>
            <a:ext cx="0" cy="308795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0" idx="2"/>
            <a:endCxn id="5" idx="1"/>
          </p:cNvCxnSpPr>
          <p:nvPr/>
        </p:nvCxnSpPr>
        <p:spPr>
          <a:xfrm>
            <a:off x="6223000" y="2312485"/>
            <a:ext cx="0" cy="308795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5" idx="4"/>
            <a:endCxn id="7" idx="2"/>
          </p:cNvCxnSpPr>
          <p:nvPr/>
        </p:nvCxnSpPr>
        <p:spPr>
          <a:xfrm>
            <a:off x="6908800" y="2987040"/>
            <a:ext cx="215900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7" idx="3"/>
            <a:endCxn id="13" idx="4"/>
          </p:cNvCxnSpPr>
          <p:nvPr/>
        </p:nvCxnSpPr>
        <p:spPr>
          <a:xfrm rot="5400000">
            <a:off x="7028932" y="3241792"/>
            <a:ext cx="670560" cy="892577"/>
          </a:xfrm>
          <a:prstGeom prst="bentConnector2">
            <a:avLst/>
          </a:prstGeom>
          <a:ln w="1905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6" idx="3"/>
            <a:endCxn id="13" idx="2"/>
          </p:cNvCxnSpPr>
          <p:nvPr/>
        </p:nvCxnSpPr>
        <p:spPr>
          <a:xfrm rot="16200000" flipH="1">
            <a:off x="4755631" y="3232668"/>
            <a:ext cx="670560" cy="910823"/>
          </a:xfrm>
          <a:prstGeom prst="bentConnector2">
            <a:avLst/>
          </a:prstGeom>
          <a:ln w="1905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4" idx="3"/>
            <a:endCxn id="13" idx="2"/>
          </p:cNvCxnSpPr>
          <p:nvPr/>
        </p:nvCxnSpPr>
        <p:spPr>
          <a:xfrm rot="16200000" flipH="1">
            <a:off x="3961881" y="2438918"/>
            <a:ext cx="670560" cy="2498323"/>
          </a:xfrm>
          <a:prstGeom prst="bentConnector2">
            <a:avLst/>
          </a:prstGeom>
          <a:ln w="1905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20" idx="3"/>
            <a:endCxn id="14" idx="1"/>
          </p:cNvCxnSpPr>
          <p:nvPr/>
        </p:nvCxnSpPr>
        <p:spPr>
          <a:xfrm rot="16200000" flipH="1">
            <a:off x="1341120" y="3383280"/>
            <a:ext cx="670560" cy="609600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4" idx="3"/>
            <a:endCxn id="14" idx="1"/>
          </p:cNvCxnSpPr>
          <p:nvPr/>
        </p:nvCxnSpPr>
        <p:spPr>
          <a:xfrm rot="5400000">
            <a:off x="2179320" y="3154680"/>
            <a:ext cx="670560" cy="1066800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22" idx="4"/>
            <a:endCxn id="17" idx="2"/>
          </p:cNvCxnSpPr>
          <p:nvPr/>
        </p:nvCxnSpPr>
        <p:spPr>
          <a:xfrm>
            <a:off x="2971800" y="4693920"/>
            <a:ext cx="2574523" cy="282162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13" idx="3"/>
            <a:endCxn id="17" idx="1"/>
          </p:cNvCxnSpPr>
          <p:nvPr/>
        </p:nvCxnSpPr>
        <p:spPr>
          <a:xfrm>
            <a:off x="6232123" y="4389120"/>
            <a:ext cx="0" cy="221202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17" idx="3"/>
            <a:endCxn id="18" idx="0"/>
          </p:cNvCxnSpPr>
          <p:nvPr/>
        </p:nvCxnSpPr>
        <p:spPr>
          <a:xfrm rot="5400000">
            <a:off x="5619343" y="4980300"/>
            <a:ext cx="251238" cy="974323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22" idx="3"/>
            <a:endCxn id="16" idx="0"/>
          </p:cNvCxnSpPr>
          <p:nvPr/>
        </p:nvCxnSpPr>
        <p:spPr>
          <a:xfrm>
            <a:off x="2286000" y="5059680"/>
            <a:ext cx="0" cy="53340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7124700" y="1524000"/>
            <a:ext cx="137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Madigan Hosted Systems</a:t>
            </a:r>
            <a:endParaRPr lang="en-US" sz="1600" dirty="0"/>
          </a:p>
        </p:txBody>
      </p:sp>
      <p:sp>
        <p:nvSpPr>
          <p:cNvPr id="35" name="Frame 34"/>
          <p:cNvSpPr/>
          <p:nvPr/>
        </p:nvSpPr>
        <p:spPr>
          <a:xfrm>
            <a:off x="6324600" y="5593080"/>
            <a:ext cx="1828800" cy="731520"/>
          </a:xfrm>
          <a:prstGeom prst="fram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CHART &amp; NURSES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Web Client, ASPX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37" name="Straight Arrow Connector 57"/>
          <p:cNvCxnSpPr>
            <a:stCxn id="17" idx="3"/>
            <a:endCxn id="35" idx="0"/>
          </p:cNvCxnSpPr>
          <p:nvPr/>
        </p:nvCxnSpPr>
        <p:spPr>
          <a:xfrm rot="16200000" flipH="1">
            <a:off x="6609942" y="4964022"/>
            <a:ext cx="251238" cy="1006877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92718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Operational vs. Analytic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050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Operational </a:t>
            </a:r>
            <a:r>
              <a:rPr lang="en-US" sz="2200" dirty="0"/>
              <a:t>systems are designed to support online transaction processing (OLTP) whereas data </a:t>
            </a:r>
            <a:r>
              <a:rPr lang="en-US" sz="2200" dirty="0" smtClean="0"/>
              <a:t>warehouse </a:t>
            </a:r>
            <a:r>
              <a:rPr lang="en-US" sz="2200" dirty="0"/>
              <a:t>systems are designed to support online analytical processing (OLAP</a:t>
            </a:r>
            <a:r>
              <a:rPr lang="en-US" sz="2200" dirty="0" smtClean="0"/>
              <a:t>)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772592"/>
            <a:ext cx="7696200" cy="3628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2615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805</TotalTime>
  <Words>1848</Words>
  <Application>Microsoft Office PowerPoint</Application>
  <PresentationFormat>On-screen Show (4:3)</PresentationFormat>
  <Paragraphs>347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Database 101</vt:lpstr>
      <vt:lpstr>What is a Database?</vt:lpstr>
      <vt:lpstr>Primary Database Objects</vt:lpstr>
      <vt:lpstr>Relational Tables</vt:lpstr>
      <vt:lpstr>Non-Relational databases</vt:lpstr>
      <vt:lpstr>Normal vs. Flat</vt:lpstr>
      <vt:lpstr>Database Architectures</vt:lpstr>
      <vt:lpstr>Our Major Systems</vt:lpstr>
      <vt:lpstr>Operational vs. Analytic</vt:lpstr>
      <vt:lpstr>Facts and Dimensions</vt:lpstr>
      <vt:lpstr>Other Database Types</vt:lpstr>
      <vt:lpstr>Common Database products</vt:lpstr>
      <vt:lpstr>SQL, the language of databases</vt:lpstr>
      <vt:lpstr>SQL Statements</vt:lpstr>
      <vt:lpstr>Create Tables</vt:lpstr>
      <vt:lpstr>Fill Tables</vt:lpstr>
      <vt:lpstr>Query Data</vt:lpstr>
      <vt:lpstr>Simple Queries</vt:lpstr>
      <vt:lpstr>JOINS</vt:lpstr>
      <vt:lpstr>Inner Join</vt:lpstr>
      <vt:lpstr>Outer Join</vt:lpstr>
      <vt:lpstr>Grouping and Aggregation</vt:lpstr>
      <vt:lpstr>Single Table Group</vt:lpstr>
      <vt:lpstr>Two Table Group</vt:lpstr>
      <vt:lpstr>Three Table Group</vt:lpstr>
      <vt:lpstr>Simple Analysis: T-Test (Status)</vt:lpstr>
      <vt:lpstr>Simple Analysis: T-Test (Sex)</vt:lpstr>
      <vt:lpstr>Simple Analysis: Temporal Trends</vt:lpstr>
      <vt:lpstr>Summary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Database 101</dc:title>
  <dc:creator>Solveson, Keith D Mr CIV USARMY MEDCOM MAMC (US)</dc:creator>
  <cp:lastModifiedBy>keith.solveson</cp:lastModifiedBy>
  <cp:revision>51</cp:revision>
  <cp:lastPrinted>2017-01-11T23:28:35Z</cp:lastPrinted>
  <dcterms:created xsi:type="dcterms:W3CDTF">2006-08-16T00:00:00Z</dcterms:created>
  <dcterms:modified xsi:type="dcterms:W3CDTF">2017-01-12T00:58:29Z</dcterms:modified>
</cp:coreProperties>
</file>